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19"/>
  </p:notesMasterIdLst>
  <p:handoutMasterIdLst>
    <p:handoutMasterId r:id="rId20"/>
  </p:handoutMasterIdLst>
  <p:sldIdLst>
    <p:sldId id="256" r:id="rId2"/>
    <p:sldId id="261" r:id="rId3"/>
    <p:sldId id="296" r:id="rId4"/>
    <p:sldId id="297" r:id="rId5"/>
    <p:sldId id="298" r:id="rId6"/>
    <p:sldId id="299" r:id="rId7"/>
    <p:sldId id="300" r:id="rId8"/>
    <p:sldId id="301" r:id="rId9"/>
    <p:sldId id="302" r:id="rId10"/>
    <p:sldId id="303" r:id="rId11"/>
    <p:sldId id="304" r:id="rId12"/>
    <p:sldId id="305" r:id="rId13"/>
    <p:sldId id="306" r:id="rId14"/>
    <p:sldId id="307" r:id="rId15"/>
    <p:sldId id="308" r:id="rId16"/>
    <p:sldId id="309" r:id="rId17"/>
    <p:sldId id="310"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0000"/>
    <a:srgbClr val="4C1918"/>
    <a:srgbClr val="2A170F"/>
    <a:srgbClr val="212932"/>
    <a:srgbClr val="374454"/>
    <a:srgbClr val="758DAF"/>
    <a:srgbClr val="AE0001"/>
    <a:srgbClr val="02489D"/>
    <a:srgbClr val="270100"/>
    <a:srgbClr val="5911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12C8C85-51F0-491E-9774-3900AFEF0FD7}" styleName="Светлы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Средний стиль 1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987" autoAdjust="0"/>
    <p:restoredTop sz="94660"/>
  </p:normalViewPr>
  <p:slideViewPr>
    <p:cSldViewPr snapToGrid="0">
      <p:cViewPr varScale="1">
        <p:scale>
          <a:sx n="67" d="100"/>
          <a:sy n="67" d="100"/>
        </p:scale>
        <p:origin x="1556" y="52"/>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3804" y="10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t>4/18/2019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t>‹#›</a:t>
            </a:fld>
            <a:endParaRPr lang="en-US"/>
          </a:p>
        </p:txBody>
      </p:sp>
    </p:spTree>
    <p:extLst>
      <p:ext uri="{BB962C8B-B14F-4D97-AF65-F5344CB8AC3E}">
        <p14:creationId xmlns:p14="http://schemas.microsoft.com/office/powerpoint/2010/main" val="2127411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144F17-2CD1-4301-B174-56C7307D2D36}" type="datetimeFigureOut">
              <a:rPr lang="ru-RU" smtClean="0"/>
              <a:t>18-04-2019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67A195-C975-437D-BFE5-0CC018EA9423}" type="slidenum">
              <a:rPr lang="ru-RU" smtClean="0"/>
              <a:t>‹#›</a:t>
            </a:fld>
            <a:endParaRPr lang="ru-RU"/>
          </a:p>
        </p:txBody>
      </p:sp>
    </p:spTree>
    <p:extLst>
      <p:ext uri="{BB962C8B-B14F-4D97-AF65-F5344CB8AC3E}">
        <p14:creationId xmlns:p14="http://schemas.microsoft.com/office/powerpoint/2010/main" val="502294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499918D-BCC0-4AC7-94EA-FEC7E2A75CE4}"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750845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54CD9E-C67D-4F78-889E-0CE1DC96E107}"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30094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905A0CD-69D5-44C0-A29B-29B497F0B376}"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3094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15CD3E-05F8-454E-BF57-813E547FB1D5}" type="datetime1">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01875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A10EEB1-DF8D-4452-9D2B-E1857D75730C}" type="datetime1">
              <a:rPr lang="en-US" smtClean="0"/>
              <a:t>4/18/2019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64813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D428AA6-90FC-4E82-B05F-B228A632F6E2}" type="datetime1">
              <a:rPr lang="en-US" smtClean="0"/>
              <a:t>4/18/2019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81786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5F77A6-0536-435B-B690-11601EBDAEEE}" type="datetime1">
              <a:rPr lang="en-US" smtClean="0"/>
              <a:t>4/18/2019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400246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1AE9B9-5CD9-4D8F-B008-372E3B142033}" type="datetime1">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54897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08943F-3A21-4616-BE59-FB49CDA1D364}" type="datetime1">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50863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595A60-CF4B-4FB7-B44E-C94FA084968B}"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71272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4CF139-BCC7-4F5B-99D7-09C5B48DF168}"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8258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Прямоугольник 11"/>
          <p:cNvSpPr/>
          <p:nvPr userDrawn="1"/>
        </p:nvSpPr>
        <p:spPr>
          <a:xfrm>
            <a:off x="0" y="0"/>
            <a:ext cx="9144000" cy="6858000"/>
          </a:xfrm>
          <a:prstGeom prst="rect">
            <a:avLst/>
          </a:prstGeom>
          <a:gradFill flip="none" rotWithShape="1">
            <a:gsLst>
              <a:gs pos="0">
                <a:schemeClr val="bg1"/>
              </a:gs>
              <a:gs pos="10000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 Placeholder 2"/>
          <p:cNvSpPr>
            <a:spLocks noGrp="1"/>
          </p:cNvSpPr>
          <p:nvPr>
            <p:ph type="body" idx="1"/>
          </p:nvPr>
        </p:nvSpPr>
        <p:spPr>
          <a:xfrm>
            <a:off x="615087" y="1465729"/>
            <a:ext cx="7900264"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2603A7-8E34-4C72-978F-F3D2CA574484}" type="datetime1">
              <a:rPr lang="en-US" smtClean="0"/>
              <a:t>4/18/2019</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t>‹#›</a:t>
            </a:fld>
            <a:endParaRPr lang="en-US"/>
          </a:p>
        </p:txBody>
      </p:sp>
      <p:sp>
        <p:nvSpPr>
          <p:cNvPr id="2" name="Title Placeholder 1"/>
          <p:cNvSpPr>
            <a:spLocks noGrp="1"/>
          </p:cNvSpPr>
          <p:nvPr>
            <p:ph type="title"/>
          </p:nvPr>
        </p:nvSpPr>
        <p:spPr>
          <a:xfrm>
            <a:off x="628650" y="1"/>
            <a:ext cx="7869891"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pic>
        <p:nvPicPr>
          <p:cNvPr id="11" name="Рисунок 1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6781800" y="5287388"/>
            <a:ext cx="2362200" cy="1570612"/>
          </a:xfrm>
          <a:prstGeom prst="rect">
            <a:avLst/>
          </a:prstGeom>
        </p:spPr>
      </p:pic>
      <p:sp>
        <p:nvSpPr>
          <p:cNvPr id="15" name="Прямоугольник 14"/>
          <p:cNvSpPr/>
          <p:nvPr userDrawn="1"/>
        </p:nvSpPr>
        <p:spPr>
          <a:xfrm rot="16200000">
            <a:off x="6504494" y="5564694"/>
            <a:ext cx="157061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userDrawn="1"/>
        </p:nvSpPr>
        <p:spPr>
          <a:xfrm>
            <a:off x="6781798" y="5278442"/>
            <a:ext cx="236220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p:cNvSpPr/>
          <p:nvPr userDrawn="1"/>
        </p:nvSpPr>
        <p:spPr>
          <a:xfrm rot="10800000">
            <a:off x="6768236" y="2803462"/>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Прямоугольник 20"/>
          <p:cNvSpPr/>
          <p:nvPr userDrawn="1"/>
        </p:nvSpPr>
        <p:spPr>
          <a:xfrm rot="5400000">
            <a:off x="4412355" y="4439410"/>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 y="777923"/>
            <a:ext cx="9144437" cy="6080078"/>
          </a:xfrm>
          <a:prstGeom prst="rect">
            <a:avLst/>
          </a:prstGeom>
        </p:spPr>
      </p:pic>
      <p:sp>
        <p:nvSpPr>
          <p:cNvPr id="6" name="Надпись 310"/>
          <p:cNvSpPr txBox="1">
            <a:spLocks noChangeArrowheads="1"/>
          </p:cNvSpPr>
          <p:nvPr/>
        </p:nvSpPr>
        <p:spPr bwMode="auto">
          <a:xfrm>
            <a:off x="867103" y="777923"/>
            <a:ext cx="7394028" cy="1323832"/>
          </a:xfrm>
          <a:prstGeom prst="rect">
            <a:avLst/>
          </a:prstGeom>
          <a:gradFill rotWithShape="1">
            <a:gsLst>
              <a:gs pos="0">
                <a:srgbClr val="0000FF">
                  <a:alpha val="70000"/>
                </a:srgbClr>
              </a:gs>
              <a:gs pos="50000">
                <a:srgbClr val="0000FF">
                  <a:gamma/>
                  <a:tint val="3922"/>
                  <a:invGamma/>
                </a:srgbClr>
              </a:gs>
              <a:gs pos="100000">
                <a:srgbClr val="0000FF">
                  <a:alpha val="70000"/>
                </a:srgbClr>
              </a:gs>
            </a:gsLst>
            <a:lin ang="5400000" scaled="1"/>
          </a:gradFill>
          <a:ln w="19050">
            <a:solidFill>
              <a:srgbClr val="000000"/>
            </a:solidFill>
            <a:miter lim="800000"/>
            <a:headEnd/>
            <a:tailEnd/>
          </a:ln>
        </p:spPr>
        <p:txBody>
          <a:bodyPr rot="0" vert="horz" wrap="square" lIns="91440" tIns="45720" rIns="91440" bIns="45720" anchor="t" anchorCtr="0" upright="1">
            <a:noAutofit/>
          </a:bodyPr>
          <a:lstStyle/>
          <a:p>
            <a:r>
              <a:rPr lang="en-US" sz="2800" b="1" dirty="0" smtClean="0">
                <a:latin typeface="Times New Roman" panose="02020603050405020304" pitchFamily="18" charset="0"/>
                <a:cs typeface="Times New Roman" panose="02020603050405020304" pitchFamily="18" charset="0"/>
              </a:rPr>
              <a:t>3-modul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Ishlab</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chiqarish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jarayonini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tashkil</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qilish</a:t>
            </a:r>
            <a:r>
              <a:rPr lang="en-US"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cs typeface="Times New Roman" panose="02020603050405020304" pitchFamily="18" charset="0"/>
              </a:rPr>
              <a:t>Module </a:t>
            </a:r>
            <a:r>
              <a:rPr lang="en-US" sz="2800" b="1" dirty="0" smtClean="0">
                <a:latin typeface="Times New Roman" panose="02020603050405020304" pitchFamily="18" charset="0"/>
                <a:cs typeface="Times New Roman" panose="02020603050405020304" pitchFamily="18" charset="0"/>
              </a:rPr>
              <a:t>3. </a:t>
            </a:r>
            <a:r>
              <a:rPr lang="en-US" sz="2800" b="1" dirty="0">
                <a:latin typeface="Times New Roman" panose="02020603050405020304" pitchFamily="18" charset="0"/>
                <a:cs typeface="Times New Roman" panose="02020603050405020304" pitchFamily="18" charset="0"/>
              </a:rPr>
              <a:t>Organizing the production process.</a:t>
            </a:r>
            <a:endParaRPr lang="ru-RU" sz="2800" dirty="0">
              <a:latin typeface="Times New Roman" panose="02020603050405020304" pitchFamily="18" charset="0"/>
              <a:cs typeface="Times New Roman" panose="02020603050405020304" pitchFamily="18" charset="0"/>
            </a:endParaRPr>
          </a:p>
          <a:p>
            <a:pPr indent="7620" algn="just">
              <a:spcAft>
                <a:spcPts val="0"/>
              </a:spcAft>
            </a:pPr>
            <a:endParaRPr lang="ru-RU" sz="2800" dirty="0">
              <a:effectLst/>
              <a:latin typeface="Times New Roman" panose="02020603050405020304" pitchFamily="18" charset="0"/>
              <a:ea typeface="Times New Roman"/>
              <a:cs typeface="Times New Roman" panose="02020603050405020304" pitchFamily="18" charset="0"/>
            </a:endParaRPr>
          </a:p>
        </p:txBody>
      </p:sp>
    </p:spTree>
    <p:extLst>
      <p:ext uri="{BB962C8B-B14F-4D97-AF65-F5344CB8AC3E}">
        <p14:creationId xmlns:p14="http://schemas.microsoft.com/office/powerpoint/2010/main" val="24806521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2</a:t>
            </a:fld>
            <a:endParaRPr lang="en-US" sz="2400">
              <a:solidFill>
                <a:srgbClr val="C00000"/>
              </a:solidFill>
              <a:latin typeface="Arial" pitchFamily="34" charset="0"/>
              <a:cs typeface="Arial" pitchFamily="34" charset="0"/>
            </a:endParaRPr>
          </a:p>
        </p:txBody>
      </p:sp>
      <p:sp>
        <p:nvSpPr>
          <p:cNvPr id="2" name="Прямоугольник 1"/>
          <p:cNvSpPr/>
          <p:nvPr/>
        </p:nvSpPr>
        <p:spPr>
          <a:xfrm>
            <a:off x="321876" y="620471"/>
            <a:ext cx="8554109" cy="3271408"/>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r>
              <a:rPr lang="en-US"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5</a:t>
            </a:r>
            <a:r>
              <a:rPr lang="en-US"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s-ES"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Asosiy </a:t>
            </a:r>
            <a:r>
              <a:rPr lang="es-E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 chiqarishni </a:t>
            </a:r>
            <a:r>
              <a:rPr lang="es-ES"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takomillashtirishning </a:t>
            </a:r>
            <a:r>
              <a:rPr lang="es-E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ahamiyati.</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pPr lvl="0" algn="just">
              <a:lnSpc>
                <a:spcPct val="107000"/>
              </a:lnSpc>
              <a:spcAft>
                <a:spcPts val="800"/>
              </a:spcAft>
              <a:tabLst>
                <a:tab pos="228600" algn="l"/>
              </a:tabLst>
            </a:pPr>
            <a:r>
              <a:rPr lang="en-US"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6. </a:t>
            </a:r>
            <a:r>
              <a:rPr lang="en-US" sz="2800" b="1"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2800" b="1"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chiqarishni</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ratsional</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tashkil</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prinsiplari</a:t>
            </a:r>
            <a:r>
              <a:rPr lang="en-US" sz="28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Calibri" panose="020F0502020204030204" pitchFamily="34" charset="0"/>
              <a:ea typeface="Times New Roman" panose="02020603050405020304" pitchFamily="18" charset="0"/>
              <a:cs typeface="Times New Roman" panose="02020603050405020304" pitchFamily="18" charset="0"/>
            </a:endParaRPr>
          </a:p>
          <a:p>
            <a:r>
              <a:rPr lang="en-US" sz="2800" b="1" dirty="0" smtClean="0">
                <a:solidFill>
                  <a:srgbClr val="000000"/>
                </a:solidFill>
                <a:latin typeface="Times New Roman" panose="02020603050405020304" pitchFamily="18" charset="0"/>
                <a:ea typeface="Times New Roman" panose="02020603050405020304" pitchFamily="18" charset="0"/>
              </a:rPr>
              <a:t>7. </a:t>
            </a:r>
            <a:r>
              <a:rPr lang="en-US" sz="2800" b="1" dirty="0" err="1" smtClean="0">
                <a:solidFill>
                  <a:srgbClr val="000000"/>
                </a:solidFill>
                <a:latin typeface="Times New Roman" panose="02020603050405020304" pitchFamily="18" charset="0"/>
                <a:ea typeface="Times New Roman" panose="02020603050405020304" pitchFamily="18" charset="0"/>
              </a:rPr>
              <a:t>Ishlab</a:t>
            </a:r>
            <a:r>
              <a:rPr lang="en-US" sz="2800" b="1" dirty="0" smtClean="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chiqarish</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turlari</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va</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ularning</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tasnifi</a:t>
            </a:r>
            <a:r>
              <a:rPr lang="en-US" sz="2800" b="1" dirty="0">
                <a:solidFill>
                  <a:srgbClr val="000000"/>
                </a:solidFill>
                <a:latin typeface="Times New Roman" panose="02020603050405020304" pitchFamily="18" charset="0"/>
                <a:ea typeface="Times New Roman" panose="02020603050405020304" pitchFamily="18" charset="0"/>
              </a:rPr>
              <a:t> (</a:t>
            </a:r>
            <a:r>
              <a:rPr lang="en-US" sz="2800" b="1" dirty="0" err="1">
                <a:solidFill>
                  <a:srgbClr val="000000"/>
                </a:solidFill>
                <a:latin typeface="Times New Roman" panose="02020603050405020304" pitchFamily="18" charset="0"/>
                <a:ea typeface="Times New Roman" panose="02020603050405020304" pitchFamily="18" charset="0"/>
              </a:rPr>
              <a:t>texnik-iqtisodiy</a:t>
            </a:r>
            <a:r>
              <a:rPr lang="en-US" sz="2800" b="1" dirty="0">
                <a:solidFill>
                  <a:srgbClr val="000000"/>
                </a:solidFill>
                <a:latin typeface="Times New Roman" panose="02020603050405020304" pitchFamily="18" charset="0"/>
                <a:ea typeface="Times New Roman" panose="02020603050405020304" pitchFamily="18" charset="0"/>
              </a:rPr>
              <a:t>).</a:t>
            </a:r>
            <a:endParaRPr lang="en-US" sz="2800" dirty="0">
              <a:latin typeface="Times New Roman" pitchFamily="18" charset="0"/>
              <a:cs typeface="Times New Roman" pitchFamily="18" charset="0"/>
            </a:endParaRPr>
          </a:p>
        </p:txBody>
      </p:sp>
      <p:pic>
        <p:nvPicPr>
          <p:cNvPr id="6" name="Picture 5" descr="four_computers"/>
          <p:cNvPicPr>
            <a:picLocks noChangeAspect="1" noChangeArrowheads="1"/>
          </p:cNvPicPr>
          <p:nvPr/>
        </p:nvPicPr>
        <p:blipFill>
          <a:blip r:embed="rId2"/>
          <a:srcRect/>
          <a:stretch>
            <a:fillRect/>
          </a:stretch>
        </p:blipFill>
        <p:spPr bwMode="auto">
          <a:xfrm>
            <a:off x="2661312" y="5040449"/>
            <a:ext cx="2702257" cy="1817551"/>
          </a:xfrm>
          <a:prstGeom prst="rect">
            <a:avLst/>
          </a:prstGeom>
          <a:noFill/>
        </p:spPr>
      </p:pic>
    </p:spTree>
    <p:extLst>
      <p:ext uri="{BB962C8B-B14F-4D97-AF65-F5344CB8AC3E}">
        <p14:creationId xmlns:p14="http://schemas.microsoft.com/office/powerpoint/2010/main" val="19332288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1"/>
            <a:ext cx="7869891" cy="6497052"/>
          </a:xfrm>
        </p:spPr>
        <p:txBody>
          <a:bodyPr anchor="t">
            <a:normAutofit/>
          </a:bodyPr>
          <a:lstStyle/>
          <a:p>
            <a:pPr algn="ctr">
              <a:lnSpc>
                <a:spcPct val="100000"/>
              </a:lnSpc>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5. </a:t>
            </a:r>
            <a:r>
              <a:rPr lang="en-US" sz="2400" b="1" dirty="0" err="1" smtClean="0">
                <a:solidFill>
                  <a:srgbClr val="000000"/>
                </a:solidFill>
                <a:latin typeface="Times New Roman" panose="02020603050405020304" pitchFamily="18" charset="0"/>
                <a:ea typeface="Times New Roman" panose="02020603050405020304" pitchFamily="18" charset="0"/>
              </a:rPr>
              <a:t>Asosiy</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ishlab</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chiqarishni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takomillashtirishning</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ahamiyati</a:t>
            </a:r>
            <a:r>
              <a:rPr lang="en-US" sz="2400" b="1" dirty="0">
                <a:solidFill>
                  <a:srgbClr val="000000"/>
                </a:solidFill>
                <a:latin typeface="Times New Roman" panose="02020603050405020304" pitchFamily="18" charset="0"/>
                <a:ea typeface="Times New Roman" panose="02020603050405020304" pitchFamily="18" charset="0"/>
              </a:rPr>
              <a:t>.</a:t>
            </a: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3</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22</a:t>
            </a:r>
            <a:endParaRPr lang="en-US" sz="2400" dirty="0">
              <a:solidFill>
                <a:srgbClr val="C00000"/>
              </a:solidFill>
              <a:latin typeface="Arial" pitchFamily="34" charset="0"/>
              <a:cs typeface="Arial" pitchFamily="34" charset="0"/>
            </a:endParaRPr>
          </a:p>
        </p:txBody>
      </p:sp>
      <p:pic>
        <p:nvPicPr>
          <p:cNvPr id="11" name="Рисунок 10"/>
          <p:cNvPicPr/>
          <p:nvPr/>
        </p:nvPicPr>
        <p:blipFill>
          <a:blip r:embed="rId2" cstate="print">
            <a:extLst>
              <a:ext uri="{28A0092B-C50C-407E-A947-70E740481C1C}">
                <a14:useLocalDpi xmlns:a14="http://schemas.microsoft.com/office/drawing/2010/main" val="0"/>
              </a:ext>
            </a:extLst>
          </a:blip>
          <a:srcRect l="34541" t="24663" r="24530" b="50127"/>
          <a:stretch>
            <a:fillRect/>
          </a:stretch>
        </p:blipFill>
        <p:spPr bwMode="auto">
          <a:xfrm>
            <a:off x="1172073" y="1"/>
            <a:ext cx="556461" cy="466206"/>
          </a:xfrm>
          <a:prstGeom prst="rect">
            <a:avLst/>
          </a:prstGeom>
          <a:noFill/>
          <a:ln>
            <a:noFill/>
          </a:ln>
        </p:spPr>
      </p:pic>
      <p:pic>
        <p:nvPicPr>
          <p:cNvPr id="12" name="Рисунок 11" descr="Graphic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8758" y="831035"/>
            <a:ext cx="663740" cy="660881"/>
          </a:xfrm>
          <a:prstGeom prst="rect">
            <a:avLst/>
          </a:prstGeom>
          <a:noFill/>
          <a:ln>
            <a:noFill/>
          </a:ln>
        </p:spPr>
      </p:pic>
      <p:sp>
        <p:nvSpPr>
          <p:cNvPr id="9" name="Прямоугольник 8"/>
          <p:cNvSpPr/>
          <p:nvPr/>
        </p:nvSpPr>
        <p:spPr>
          <a:xfrm>
            <a:off x="208163" y="1161475"/>
            <a:ext cx="8710863" cy="4154984"/>
          </a:xfrm>
          <a:prstGeom prst="rect">
            <a:avLst/>
          </a:prstGeom>
        </p:spPr>
        <p:txBody>
          <a:bodyPr wrap="square">
            <a:spAutoFit/>
          </a:bodyPr>
          <a:lstStyle/>
          <a:p>
            <a:pPr algn="just">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Ishlab</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takomillashtirishdan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maqsad</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mehnat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moddiy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resurslari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sarflangan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vaqt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o‘rtasidagi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o‘zaro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uyg‘unlikning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samaradorligini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ta’minlashdan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iborat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Korxonalarda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usullari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mavjud</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texnika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texnologiyadan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samarali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foydalanish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imkoniyatini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aniqlaydi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mavjud</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kadrlar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salohiyati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moddiy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resurslardan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foydalanib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yuqori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mehnat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unumdorligi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samaradorligiga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erishish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uchun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yangi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texnika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texnologiyani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ratsional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usullari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uyg‘unlashtirish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lozim</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94876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4379" y="232955"/>
            <a:ext cx="8999621" cy="6356352"/>
          </a:xfrm>
        </p:spPr>
        <p:txBody>
          <a:bodyPr anchor="t">
            <a:noAutofit/>
          </a:bodyPr>
          <a:lstStyle/>
          <a:p>
            <a:pPr>
              <a:lnSpc>
                <a:spcPct val="100000"/>
              </a:lnSpc>
            </a:pP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Ishlab </a:t>
            </a:r>
            <a:r>
              <a:rPr lang="uz-Latn-UZ" sz="2400" dirty="0">
                <a:latin typeface="Times New Roman" panose="02020603050405020304" pitchFamily="18" charset="0"/>
                <a:cs typeface="Times New Roman" panose="02020603050405020304" pitchFamily="18" charset="0"/>
              </a:rPr>
              <a:t>chiqarishni tashkil etishni takomillashtirish asosida samaradorlikni oshirishning eng muhim masalalari:</a:t>
            </a:r>
            <a:br>
              <a:rPr lang="uz-Latn-UZ" sz="2400" dirty="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1.</a:t>
            </a: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Ishlab </a:t>
            </a:r>
            <a:r>
              <a:rPr lang="uz-Latn-UZ" sz="2400" dirty="0">
                <a:latin typeface="Times New Roman" panose="02020603050405020304" pitchFamily="18" charset="0"/>
                <a:cs typeface="Times New Roman" panose="02020603050405020304" pitchFamily="18" charset="0"/>
              </a:rPr>
              <a:t>chiqarish jarayonlaridagi ayrim jarayonlarni operatsiyalarga ajratish va ularni sex, ishlab chiqarish uchastkalari, ishchi o‘rinlarga biriktirish.</a:t>
            </a:r>
            <a:br>
              <a:rPr lang="uz-Latn-UZ" sz="2400" dirty="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2.</a:t>
            </a: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Sex </a:t>
            </a:r>
            <a:r>
              <a:rPr lang="uz-Latn-UZ" sz="2400" dirty="0">
                <a:latin typeface="Times New Roman" panose="02020603050405020304" pitchFamily="18" charset="0"/>
                <a:cs typeface="Times New Roman" panose="02020603050405020304" pitchFamily="18" charset="0"/>
              </a:rPr>
              <a:t>va ishlab chiqarish uchastkalari maydonlariga dastgohlarni ishchi o‘rinlarga mos holda joylashtirish.</a:t>
            </a:r>
            <a:br>
              <a:rPr lang="uz-Latn-UZ" sz="2400" dirty="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3.</a:t>
            </a: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Mehnat </a:t>
            </a:r>
            <a:r>
              <a:rPr lang="uz-Latn-UZ" sz="2400" dirty="0">
                <a:latin typeface="Times New Roman" panose="02020603050405020304" pitchFamily="18" charset="0"/>
                <a:cs typeface="Times New Roman" panose="02020603050405020304" pitchFamily="18" charset="0"/>
              </a:rPr>
              <a:t>qurollarini ishlab chiqarish jarayonidagi operatsiyalar bo‘yicha kuzatish tartibini belgilash hamda ishlab chiqarish jarayonlarining to‘liq yoki bir qismi maromini hisoblash.</a:t>
            </a:r>
            <a:br>
              <a:rPr lang="uz-Latn-UZ" sz="2400" dirty="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4.</a:t>
            </a: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Belgilangan </a:t>
            </a:r>
            <a:r>
              <a:rPr lang="uz-Latn-UZ" sz="2400" dirty="0">
                <a:latin typeface="Times New Roman" panose="02020603050405020304" pitchFamily="18" charset="0"/>
                <a:cs typeface="Times New Roman" panose="02020603050405020304" pitchFamily="18" charset="0"/>
              </a:rPr>
              <a:t>texnologik jarayonlar va ularning o‘zaro bog‘liqligi, mehnat qurollari harakati maromi va tartibiga qat’iy rioya qilish.</a:t>
            </a:r>
            <a:br>
              <a:rPr lang="uz-Latn-UZ" sz="2400" dirty="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5.</a:t>
            </a: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Korxona </a:t>
            </a:r>
            <a:r>
              <a:rPr lang="uz-Latn-UZ" sz="2400" dirty="0">
                <a:latin typeface="Times New Roman" panose="02020603050405020304" pitchFamily="18" charset="0"/>
                <a:cs typeface="Times New Roman" panose="02020603050405020304" pitchFamily="18" charset="0"/>
              </a:rPr>
              <a:t>va ularning ishlab chiqarish bo‘limlarida ishlab chiqarish jarayonlarini borishini nazorat qilish va operatsion boshqarish.</a:t>
            </a:r>
            <a:br>
              <a:rPr lang="uz-Latn-UZ" sz="2400" dirty="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6.</a:t>
            </a: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Ishlab </a:t>
            </a:r>
            <a:r>
              <a:rPr lang="uz-Latn-UZ" sz="2400" dirty="0">
                <a:latin typeface="Times New Roman" panose="02020603050405020304" pitchFamily="18" charset="0"/>
                <a:cs typeface="Times New Roman" panose="02020603050405020304" pitchFamily="18" charset="0"/>
              </a:rPr>
              <a:t>chiqarishni tashkil qilishni takomillashtirish bo‘yicha tadbirlar ishlab chiqish va ularni ishlab chiqarish jarayonlari maromi buzilgan uchastkalarga tadbiq qilishdan iborat.</a:t>
            </a:r>
            <a:br>
              <a:rPr lang="uz-Latn-UZ" sz="2400"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4</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23</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2450147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2295" y="265039"/>
            <a:ext cx="8403055" cy="6481010"/>
          </a:xfrm>
        </p:spPr>
        <p:txBody>
          <a:bodyPr anchor="t">
            <a:noAutofit/>
          </a:bodyPr>
          <a:lstStyle/>
          <a:p>
            <a:pPr>
              <a:lnSpc>
                <a:spcPct val="100000"/>
              </a:lnSpc>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Ishlab</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samaradorligini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mavjud</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dastgohlar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mexanizmlar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darajasida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unifikatsiyalangan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detallar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uzellardan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etishni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takomillashtirish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hisobiga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r>
              <a:rPr lang="en-US" sz="2400" dirty="0">
                <a:solidFill>
                  <a:srgbClr val="000000"/>
                </a:solidFill>
                <a:latin typeface="Times New Roman" panose="02020603050405020304" pitchFamily="18" charset="0"/>
                <a:ea typeface="Times New Roman" panose="02020603050405020304" pitchFamily="18" charset="0"/>
              </a:rPr>
              <a:t>. Bu </a:t>
            </a:r>
            <a:r>
              <a:rPr lang="en-US" sz="2400" dirty="0" err="1">
                <a:solidFill>
                  <a:srgbClr val="000000"/>
                </a:solidFill>
                <a:latin typeface="Times New Roman" panose="02020603050405020304" pitchFamily="18" charset="0"/>
                <a:ea typeface="Times New Roman" panose="02020603050405020304" pitchFamily="18" charset="0"/>
              </a:rPr>
              <a:t>xattoki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mayda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seriyali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yakka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tartibdagi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seriyali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ommaviy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qo‘llashga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sharoit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yaratadi</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dirty="0" smtClean="0">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Ishlab</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samaradorligiga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dastgohlarni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mehnat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qurollarini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harakatlanishi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bo‘yicha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joylashtirish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detallar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yarim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mahsulotlarning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o‘rtasidagi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harakatini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qisqartirishga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imkon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beruvchi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buyum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predmet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prinsipi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bo‘yicha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uchastkalarini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orqali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ratsional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etishda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yuqoridagi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boshqa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barcha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tadbirlar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katta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miqdorda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investitsiya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qilmaydi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unumdorligini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keskin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oshiradi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siklini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qisqartiradi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tannarxini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pasaytiradi</a:t>
            </a:r>
            <a:r>
              <a:rPr lang="en-US" sz="2400" dirty="0">
                <a:solidFill>
                  <a:srgbClr val="000000"/>
                </a:solidFill>
                <a:latin typeface="Times New Roman" panose="02020603050405020304" pitchFamily="18" charset="0"/>
                <a:ea typeface="Times New Roman" panose="02020603050405020304" pitchFamily="18" charset="0"/>
              </a:rPr>
              <a:t>. Bu </a:t>
            </a:r>
            <a:r>
              <a:rPr lang="en-US" sz="2400" dirty="0" err="1">
                <a:solidFill>
                  <a:srgbClr val="000000"/>
                </a:solidFill>
                <a:latin typeface="Times New Roman" panose="02020603050405020304" pitchFamily="18" charset="0"/>
                <a:ea typeface="Times New Roman" panose="02020603050405020304" pitchFamily="18" charset="0"/>
              </a:rPr>
              <a:t>esa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foydani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rentabelligini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oshiradi</a:t>
            </a:r>
            <a:r>
              <a:rPr lang="en-US" sz="2400" dirty="0">
                <a:solidFill>
                  <a:srgbClr val="000000"/>
                </a:solidFill>
                <a:latin typeface="Times New Roman" panose="02020603050405020304" pitchFamily="18" charset="0"/>
                <a:ea typeface="Times New Roman" panose="02020603050405020304" pitchFamily="18" charset="0"/>
              </a:rPr>
              <a:t>.</a:t>
            </a: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5</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24</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32642816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5724" y="232955"/>
            <a:ext cx="7869891" cy="6721477"/>
          </a:xfrm>
        </p:spPr>
        <p:txBody>
          <a:bodyPr anchor="t">
            <a:noAutofit/>
          </a:bodyPr>
          <a:lstStyle/>
          <a:p>
            <a:pPr>
              <a:lnSpc>
                <a:spcPct val="100000"/>
              </a:lnSpc>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Ishlab</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ratsional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taraqqiyotning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faol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omillaridan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bo‘lib</a:t>
            </a:r>
            <a:r>
              <a:rPr lang="en-US" sz="2400" dirty="0">
                <a:solidFill>
                  <a:srgbClr val="000000"/>
                </a:solidFill>
                <a:latin typeface="Times New Roman" panose="02020603050405020304" pitchFamily="18" charset="0"/>
                <a:ea typeface="Times New Roman" panose="02020603050405020304" pitchFamily="18" charset="0"/>
              </a:rPr>
              <a:t>, u </a:t>
            </a:r>
            <a:r>
              <a:rPr lang="en-US" sz="2400" dirty="0" err="1">
                <a:solidFill>
                  <a:srgbClr val="000000"/>
                </a:solidFill>
                <a:latin typeface="Times New Roman" panose="02020603050405020304" pitchFamily="18" charset="0"/>
                <a:ea typeface="Times New Roman" panose="02020603050405020304" pitchFamily="18" charset="0"/>
              </a:rPr>
              <a:t>nafaqat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texnikadan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unumli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foydalanish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balki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texnika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texnologiyaga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oid</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yangiliklar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yaratishga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sharoit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yaratadi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Masalan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ommaviy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potok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usulida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qilinishi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ko‘p</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pozitsiyali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dastgohlar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presslar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hamda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ko‘p</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sonli</a:t>
            </a:r>
            <a:r>
              <a:rPr lang="en-US" sz="2400" dirty="0">
                <a:solidFill>
                  <a:srgbClr val="000000"/>
                </a:solidFill>
                <a:latin typeface="Times New Roman" panose="02020603050405020304" pitchFamily="18" charset="0"/>
                <a:ea typeface="Times New Roman" panose="02020603050405020304" pitchFamily="18" charset="0"/>
              </a:rPr>
              <a:t> transport </a:t>
            </a:r>
            <a:r>
              <a:rPr lang="en-US" sz="2400" dirty="0" err="1">
                <a:solidFill>
                  <a:srgbClr val="000000"/>
                </a:solidFill>
                <a:latin typeface="Times New Roman" panose="02020603050405020304" pitchFamily="18" charset="0"/>
                <a:ea typeface="Times New Roman" panose="02020603050405020304" pitchFamily="18" charset="0"/>
              </a:rPr>
              <a:t>qurilmalari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xildagi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konveyer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sistemalarini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yaratilishiga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olib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keladi</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dirty="0" smtClean="0">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O‘z</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navbatida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taraqqiyot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roli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ahamiyatini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keskin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oshiradi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Zamonaviy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korxonalarda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chiqarilayotgan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ortib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borishi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murakkablashtiradi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necha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detallardan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iborat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texnologiyasiga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uzellarni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yig‘ish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jarayonlarining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aniqligiga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talablarni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oshiradi</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6</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25</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435004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0"/>
            <a:ext cx="8082213" cy="6721477"/>
          </a:xfrm>
        </p:spPr>
        <p:txBody>
          <a:bodyPr anchor="t">
            <a:normAutofit/>
          </a:bodyPr>
          <a:lstStyle/>
          <a:p>
            <a:pPr algn="ctr"/>
            <a:r>
              <a:rPr lang="en-US" sz="2400" b="1" dirty="0" smtClean="0">
                <a:solidFill>
                  <a:srgbClr val="000000"/>
                </a:solidFill>
                <a:latin typeface="Times New Roman" panose="02020603050405020304" pitchFamily="18" charset="0"/>
                <a:ea typeface="Times New Roman" panose="02020603050405020304" pitchFamily="18" charset="0"/>
              </a:rPr>
              <a:t>	6. </a:t>
            </a:r>
            <a:r>
              <a:rPr lang="en-US" sz="2400" b="1" dirty="0" err="1" smtClean="0">
                <a:solidFill>
                  <a:srgbClr val="000000"/>
                </a:solidFill>
                <a:latin typeface="Times New Roman" panose="02020603050405020304" pitchFamily="18" charset="0"/>
                <a:ea typeface="Times New Roman" panose="02020603050405020304" pitchFamily="18" charset="0"/>
              </a:rPr>
              <a:t>Asosiy</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ishlab</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chiqarishni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ratsional</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tashkil</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qilish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prinsiplari</a:t>
            </a: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7</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26</a:t>
            </a:r>
            <a:endParaRPr lang="en-US" sz="2400" dirty="0">
              <a:solidFill>
                <a:srgbClr val="C00000"/>
              </a:solidFill>
              <a:latin typeface="Arial" pitchFamily="34" charset="0"/>
              <a:cs typeface="Arial" pitchFamily="34" charset="0"/>
            </a:endParaRPr>
          </a:p>
        </p:txBody>
      </p:sp>
      <p:pic>
        <p:nvPicPr>
          <p:cNvPr id="7" name="Рисунок 6"/>
          <p:cNvPicPr/>
          <p:nvPr/>
        </p:nvPicPr>
        <p:blipFill>
          <a:blip r:embed="rId2" cstate="print">
            <a:extLst>
              <a:ext uri="{28A0092B-C50C-407E-A947-70E740481C1C}">
                <a14:useLocalDpi xmlns:a14="http://schemas.microsoft.com/office/drawing/2010/main" val="0"/>
              </a:ext>
            </a:extLst>
          </a:blip>
          <a:srcRect l="34541" t="24663" r="24530" b="50127"/>
          <a:stretch>
            <a:fillRect/>
          </a:stretch>
        </p:blipFill>
        <p:spPr bwMode="auto">
          <a:xfrm>
            <a:off x="1200178" y="40448"/>
            <a:ext cx="668755" cy="514334"/>
          </a:xfrm>
          <a:prstGeom prst="rect">
            <a:avLst/>
          </a:prstGeom>
          <a:noFill/>
          <a:ln>
            <a:noFill/>
          </a:ln>
        </p:spPr>
      </p:pic>
      <p:pic>
        <p:nvPicPr>
          <p:cNvPr id="8" name="Рисунок 7" descr="Graphic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657" y="783939"/>
            <a:ext cx="726841" cy="676794"/>
          </a:xfrm>
          <a:prstGeom prst="rect">
            <a:avLst/>
          </a:prstGeom>
          <a:noFill/>
          <a:ln>
            <a:noFill/>
          </a:ln>
        </p:spPr>
      </p:pic>
      <p:sp>
        <p:nvSpPr>
          <p:cNvPr id="9" name="Прямоугольник 8"/>
          <p:cNvSpPr/>
          <p:nvPr/>
        </p:nvSpPr>
        <p:spPr>
          <a:xfrm>
            <a:off x="225657" y="1045562"/>
            <a:ext cx="8773964" cy="5632311"/>
          </a:xfrm>
          <a:prstGeom prst="rect">
            <a:avLst/>
          </a:prstGeom>
        </p:spPr>
        <p:txBody>
          <a:bodyPr wrap="square">
            <a:spAutoFit/>
          </a:bodyPr>
          <a:lstStyle/>
          <a:p>
            <a:pPr algn="just">
              <a:spcAft>
                <a:spcPts val="0"/>
              </a:spcAft>
            </a:pPr>
            <a:r>
              <a:rPr lang="en-US" sz="2400" dirty="0">
                <a:solidFill>
                  <a:srgbClr val="000000"/>
                </a:solidFill>
                <a:latin typeface="Times New Roman" panose="02020603050405020304" pitchFamily="18" charset="0"/>
                <a:ea typeface="Times New Roman" panose="02020603050405020304" pitchFamily="18" charset="0"/>
              </a:rPr>
              <a:t> </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Ilmiy-texnika</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taraqqiyoti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sharoitida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ratsional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muhim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prinsiplari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o‘rinlari</a:t>
            </a:r>
            <a:r>
              <a:rPr lang="en-US" sz="2400" dirty="0">
                <a:solidFill>
                  <a:srgbClr val="000000"/>
                </a:solidFill>
                <a:latin typeface="Times New Roman" panose="02020603050405020304" pitchFamily="18" charset="0"/>
                <a:ea typeface="Times New Roman" panose="02020603050405020304" pitchFamily="18" charset="0"/>
              </a:rPr>
              <a:t>)</a:t>
            </a:r>
            <a:r>
              <a:rPr lang="en-US" sz="2400" dirty="0" err="1">
                <a:solidFill>
                  <a:srgbClr val="000000"/>
                </a:solidFill>
                <a:latin typeface="Times New Roman" panose="02020603050405020304" pitchFamily="18" charset="0"/>
                <a:ea typeface="Times New Roman" panose="02020603050405020304" pitchFamily="18" charset="0"/>
              </a:rPr>
              <a:t>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ixtisoslashtirish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maromiylik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ritm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uzluksizlik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parallellik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aniqlikdir</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pPr algn="just">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Jarayonlarni</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a:solidFill>
                  <a:srgbClr val="000000"/>
                </a:solidFill>
                <a:latin typeface="Times New Roman" panose="02020603050405020304" pitchFamily="18" charset="0"/>
                <a:ea typeface="Times New Roman" panose="02020603050405020304" pitchFamily="18" charset="0"/>
              </a:rPr>
              <a:t>(</a:t>
            </a:r>
            <a:r>
              <a:rPr lang="en-US" sz="2400" b="1" dirty="0" err="1">
                <a:solidFill>
                  <a:srgbClr val="000000"/>
                </a:solidFill>
                <a:latin typeface="Times New Roman" panose="02020603050405020304" pitchFamily="18" charset="0"/>
                <a:ea typeface="Times New Roman" panose="02020603050405020304" pitchFamily="18" charset="0"/>
              </a:rPr>
              <a:t>ishchi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o‘rinlari</a:t>
            </a:r>
            <a:r>
              <a:rPr lang="en-US" sz="2400" b="1" dirty="0">
                <a:solidFill>
                  <a:srgbClr val="000000"/>
                </a:solidFill>
                <a:latin typeface="Times New Roman" panose="02020603050405020304" pitchFamily="18" charset="0"/>
                <a:ea typeface="Times New Roman" panose="02020603050405020304" pitchFamily="18" charset="0"/>
              </a:rPr>
              <a:t>)</a:t>
            </a:r>
            <a:r>
              <a:rPr lang="en-US" sz="2400" b="1" dirty="0" err="1">
                <a:solidFill>
                  <a:srgbClr val="000000"/>
                </a:solidFill>
                <a:latin typeface="Times New Roman" panose="02020603050405020304" pitchFamily="18" charset="0"/>
                <a:ea typeface="Times New Roman" panose="02020603050405020304" pitchFamily="18" charset="0"/>
              </a:rPr>
              <a:t>ni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ixtisoslashtirish</a:t>
            </a:r>
            <a:r>
              <a:rPr lang="en-US" sz="2400" b="1" dirty="0">
                <a:solidFill>
                  <a:srgbClr val="000000"/>
                </a:solidFill>
                <a:latin typeface="Times New Roman" panose="02020603050405020304" pitchFamily="18" charset="0"/>
                <a:ea typeface="Times New Roman" panose="02020603050405020304" pitchFamily="18" charset="0"/>
              </a:rPr>
              <a:t> </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o‘rnida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sonini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qisqartirishdir</a:t>
            </a:r>
            <a:r>
              <a:rPr lang="en-US" sz="2400" dirty="0">
                <a:solidFill>
                  <a:srgbClr val="000000"/>
                </a:solidFill>
                <a:latin typeface="Times New Roman" panose="02020603050405020304" pitchFamily="18" charset="0"/>
                <a:ea typeface="Times New Roman" panose="02020603050405020304" pitchFamily="18" charset="0"/>
              </a:rPr>
              <a:t>. Agar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bo‘limiga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xildagi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birlashtirilgan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bo‘lsa</a:t>
            </a:r>
            <a:r>
              <a:rPr lang="en-US" sz="2400" dirty="0">
                <a:solidFill>
                  <a:srgbClr val="000000"/>
                </a:solidFill>
                <a:latin typeface="Times New Roman" panose="02020603050405020304" pitchFamily="18" charset="0"/>
                <a:ea typeface="Times New Roman" panose="02020603050405020304" pitchFamily="18" charset="0"/>
              </a:rPr>
              <a:t>, u </a:t>
            </a:r>
            <a:r>
              <a:rPr lang="en-US" sz="2400" dirty="0" err="1">
                <a:solidFill>
                  <a:srgbClr val="000000"/>
                </a:solidFill>
                <a:latin typeface="Times New Roman" panose="02020603050405020304" pitchFamily="18" charset="0"/>
                <a:ea typeface="Times New Roman" panose="02020603050405020304" pitchFamily="18" charset="0"/>
              </a:rPr>
              <a:t>holda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tez-tez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o‘zgartirish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sozlashga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to‘g‘ri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navbatida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ko‘plab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vaqt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yo‘qolishiga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olib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keladi</a:t>
            </a:r>
            <a:r>
              <a:rPr lang="en-US" sz="2400" dirty="0">
                <a:solidFill>
                  <a:srgbClr val="000000"/>
                </a:solidFill>
                <a:latin typeface="Times New Roman" panose="02020603050405020304" pitchFamily="18" charset="0"/>
                <a:ea typeface="Times New Roman" panose="02020603050405020304" pitchFamily="18" charset="0"/>
              </a:rPr>
              <a:t>. Bu </a:t>
            </a:r>
            <a:r>
              <a:rPr lang="en-US" sz="2400" dirty="0" err="1">
                <a:solidFill>
                  <a:srgbClr val="000000"/>
                </a:solidFill>
                <a:latin typeface="Times New Roman" panose="02020603050405020304" pitchFamily="18" charset="0"/>
                <a:ea typeface="Times New Roman" panose="02020603050405020304" pitchFamily="18" charset="0"/>
              </a:rPr>
              <a:t>holda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buyum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bo‘laklarini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me’yorlashtirish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unifikatsiyalash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standartlashtirish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vaqt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yo‘qolishini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kamaytirishga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beradi</a:t>
            </a:r>
            <a:r>
              <a:rPr lang="en-US" sz="2400" dirty="0">
                <a:solidFill>
                  <a:srgbClr val="000000"/>
                </a:solidFill>
                <a:latin typeface="Times New Roman" panose="02020603050405020304" pitchFamily="18" charset="0"/>
                <a:ea typeface="Times New Roman" panose="02020603050405020304" pitchFamily="18" charset="0"/>
              </a:rPr>
              <a:t>. Bu </a:t>
            </a:r>
            <a:r>
              <a:rPr lang="en-US" sz="2400" dirty="0" err="1">
                <a:solidFill>
                  <a:srgbClr val="000000"/>
                </a:solidFill>
                <a:latin typeface="Times New Roman" panose="02020603050405020304" pitchFamily="18" charset="0"/>
                <a:ea typeface="Times New Roman" panose="02020603050405020304" pitchFamily="18" charset="0"/>
              </a:rPr>
              <a:t>esa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ommaviylashtirishni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hisobiga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darajasini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sharoitini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barqarorlashtirish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stabillashtirish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imkonini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beradi</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p>
        </p:txBody>
      </p:sp>
    </p:spTree>
    <p:extLst>
      <p:ext uri="{BB962C8B-B14F-4D97-AF65-F5344CB8AC3E}">
        <p14:creationId xmlns:p14="http://schemas.microsoft.com/office/powerpoint/2010/main" val="233315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66545" y="415517"/>
            <a:ext cx="9077455" cy="6721478"/>
          </a:xfrm>
          <a:prstGeom prst="rect">
            <a:avLst/>
          </a:prstGeom>
        </p:spPr>
      </p:pic>
      <p:sp>
        <p:nvSpPr>
          <p:cNvPr id="4" name="Номер слайда 3"/>
          <p:cNvSpPr>
            <a:spLocks noGrp="1"/>
          </p:cNvSpPr>
          <p:nvPr>
            <p:ph type="sldNum" sz="quarter" idx="12"/>
          </p:nvPr>
        </p:nvSpPr>
        <p:spPr/>
        <p:txBody>
          <a:bodyPr/>
          <a:lstStyle/>
          <a:p>
            <a:fld id="{1FE8DF1E-33BB-4377-9A26-35481BA06C7C}" type="slidenum">
              <a:rPr lang="en-US" smtClean="0"/>
              <a:t>8</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27</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183639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8547" y="598080"/>
            <a:ext cx="8935453" cy="6577262"/>
          </a:xfrm>
        </p:spPr>
        <p:txBody>
          <a:bodyPr>
            <a:noAutofit/>
          </a:bodyPr>
          <a:lstStyle/>
          <a:p>
            <a:pPr>
              <a:lnSpc>
                <a:spcPct val="100000"/>
              </a:lnSpc>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Proporsionallikning</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iqtisodiy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mohiyati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shundaki</a:t>
            </a:r>
            <a:r>
              <a:rPr lang="en-US" sz="2400" dirty="0">
                <a:solidFill>
                  <a:srgbClr val="000000"/>
                </a:solidFill>
                <a:latin typeface="Times New Roman" panose="02020603050405020304" pitchFamily="18" charset="0"/>
                <a:ea typeface="Times New Roman" panose="02020603050405020304" pitchFamily="18" charset="0"/>
              </a:rPr>
              <a:t>, u </a:t>
            </a:r>
            <a:r>
              <a:rPr lang="en-US" sz="2400" dirty="0" err="1">
                <a:solidFill>
                  <a:srgbClr val="000000"/>
                </a:solidFill>
                <a:latin typeface="Times New Roman" panose="02020603050405020304" pitchFamily="18" charset="0"/>
                <a:ea typeface="Times New Roman" panose="02020603050405020304" pitchFamily="18" charset="0"/>
              </a:rPr>
              <a:t>korxonaning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barcha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bo‘limlarini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maromda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uzluksiz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ishlashini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ta’minlaydi</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dirty="0" smtClean="0">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Ishlab</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chiqarish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maromi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ritm</a:t>
            </a:r>
            <a:r>
              <a:rPr lang="en-US" sz="2400" b="1"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deganda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barcha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bosqich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ma’lum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vaqt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oralig‘ida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qat’iy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ravishda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qaytarilib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tushuniladi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qaytarilib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tartibi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quyidagi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maromlarida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kiritish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zapusk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maromi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operatsion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oraliq</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maromlarda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aniqlanadi</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dirty="0" smtClean="0">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Mahsulot</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maromi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hisoblanib</a:t>
            </a:r>
            <a:r>
              <a:rPr lang="en-US" sz="2400" dirty="0">
                <a:solidFill>
                  <a:srgbClr val="000000"/>
                </a:solidFill>
                <a:latin typeface="Times New Roman" panose="02020603050405020304" pitchFamily="18" charset="0"/>
                <a:ea typeface="Times New Roman" panose="02020603050405020304" pitchFamily="18" charset="0"/>
              </a:rPr>
              <a:t>, u </a:t>
            </a:r>
            <a:r>
              <a:rPr lang="en-US" sz="2400" dirty="0" err="1">
                <a:solidFill>
                  <a:srgbClr val="000000"/>
                </a:solidFill>
                <a:latin typeface="Times New Roman" panose="02020603050405020304" pitchFamily="18" charset="0"/>
                <a:ea typeface="Times New Roman" panose="02020603050405020304" pitchFamily="18" charset="0"/>
              </a:rPr>
              <a:t>korxonaning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ma’lum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kalendar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davriga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kelishilgan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buyurtma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miqdorini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bajarilishidir</a:t>
            </a:r>
            <a:r>
              <a:rPr lang="en-US" sz="2400" dirty="0">
                <a:solidFill>
                  <a:srgbClr val="000000"/>
                </a:solidFill>
                <a:latin typeface="Times New Roman" panose="02020603050405020304" pitchFamily="18" charset="0"/>
                <a:ea typeface="Times New Roman" panose="02020603050405020304" pitchFamily="18" charset="0"/>
              </a:rPr>
              <a:t>. Bu </a:t>
            </a:r>
            <a:r>
              <a:rPr lang="en-US" sz="2400" dirty="0" err="1">
                <a:solidFill>
                  <a:srgbClr val="000000"/>
                </a:solidFill>
                <a:latin typeface="Times New Roman" panose="02020603050405020304" pitchFamily="18" charset="0"/>
                <a:ea typeface="Times New Roman" panose="02020603050405020304" pitchFamily="18" charset="0"/>
              </a:rPr>
              <a:t>maromiylik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faqat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operatsion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marom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kiritish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maromlari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shartlari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bo‘yicha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birinchi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zaruriy</a:t>
            </a:r>
            <a:r>
              <a:rPr lang="en-US" sz="2400" dirty="0">
                <a:solidFill>
                  <a:srgbClr val="000000"/>
                </a:solidFill>
                <a:latin typeface="Times New Roman" panose="02020603050405020304" pitchFamily="18" charset="0"/>
                <a:ea typeface="Times New Roman" panose="02020603050405020304" pitchFamily="18" charset="0"/>
              </a:rPr>
              <a:t> material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xom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ashyolar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me’yorda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ta’minlangandagina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barqaror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bo‘ladi</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dirty="0" smtClean="0">
                <a:latin typeface="Times New Roman" panose="02020603050405020304" pitchFamily="18" charset="0"/>
                <a:ea typeface="Times New Roman" panose="02020603050405020304" pitchFamily="18" charset="0"/>
              </a:rPr>
              <a:t>	</a:t>
            </a:r>
            <a:r>
              <a:rPr lang="en-US" sz="2400" dirty="0" smtClean="0">
                <a:solidFill>
                  <a:srgbClr val="000000"/>
                </a:solidFill>
                <a:latin typeface="Times New Roman" panose="02020603050405020304" pitchFamily="18" charset="0"/>
                <a:ea typeface="Times New Roman" panose="02020603050405020304" pitchFamily="18" charset="0"/>
              </a:rPr>
              <a:t>«</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me’yoriyligi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tushunchasi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potok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usuli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qo‘llaniladigan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chiqarilayotgan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barqaror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bo‘lgan</a:t>
            </a:r>
            <a:r>
              <a:rPr lang="en-US" sz="2400" dirty="0">
                <a:solidFill>
                  <a:srgbClr val="000000"/>
                </a:solidFill>
                <a:latin typeface="Times New Roman" panose="02020603050405020304" pitchFamily="18" charset="0"/>
                <a:ea typeface="Times New Roman" panose="02020603050405020304" pitchFamily="18" charset="0"/>
              </a:rPr>
              <a:t> tor </a:t>
            </a:r>
            <a:r>
              <a:rPr lang="en-US" sz="2400" dirty="0" err="1">
                <a:solidFill>
                  <a:srgbClr val="000000"/>
                </a:solidFill>
                <a:latin typeface="Times New Roman" panose="02020603050405020304" pitchFamily="18" charset="0"/>
                <a:ea typeface="Times New Roman" panose="02020603050405020304" pitchFamily="18" charset="0"/>
              </a:rPr>
              <a:t>iqtisoslashgan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sexlari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zavodlarida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ishlatiladi</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9</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a:solidFill>
                  <a:srgbClr val="C00000"/>
                </a:solidFill>
                <a:latin typeface="Arial" pitchFamily="34" charset="0"/>
                <a:cs typeface="Arial" pitchFamily="34" charset="0"/>
              </a:rPr>
              <a:t>2</a:t>
            </a:r>
            <a:r>
              <a:rPr lang="en-US" sz="2400" dirty="0" smtClean="0">
                <a:solidFill>
                  <a:srgbClr val="C00000"/>
                </a:solidFill>
                <a:latin typeface="Arial" pitchFamily="34" charset="0"/>
                <a:cs typeface="Arial" pitchFamily="34" charset="0"/>
              </a:rPr>
              <a:t>8</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2541072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081" y="263461"/>
            <a:ext cx="8496330" cy="6721477"/>
          </a:xfrm>
        </p:spPr>
        <p:txBody>
          <a:bodyPr anchor="t">
            <a:normAutofit/>
          </a:bodyPr>
          <a:lstStyle/>
          <a:p>
            <a:pPr>
              <a:lnSpc>
                <a:spcPct val="100000"/>
              </a:lnSpc>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Ishlab</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tayyorgarligi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moddiy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texnika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ta’minoti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vaqtida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amalga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oshirilganda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dastgohlardan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unumli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foydalanish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ta’minlash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reja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yaxshi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yo‘lga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qo‘yilganda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mehnat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to‘g‘ri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qilinganda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zavodni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ichki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rejalashlashtirish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tezkor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boshqarish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to‘g‘ri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amalga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oshirilganda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korxonani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me’yorda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ishlashiga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erishish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mumkin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Yuqoridagi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barcha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omillar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o‘rtasidagi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o‘zaro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bog‘lanishni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sifat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miqdor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jihatidan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nomutanosibligi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albatta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samaraliligini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me’yoriyligini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buzilishiga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olib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keladi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Me’yorsiz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maromsiz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katta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miqdorda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yo‘qotishlar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dastgoh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ishchilarning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qolishi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mehnat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unumdorligini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pasayishi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chiqarilayotgan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tannarxini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oshishiga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sabab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yana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muhim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omil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uzluksizlik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prinsipiga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amal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muhim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ahamiyatga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ega</a:t>
            </a:r>
            <a:r>
              <a:rPr lang="en-US" sz="2400" dirty="0">
                <a:solidFill>
                  <a:srgbClr val="000000"/>
                </a:solidFill>
                <a:latin typeface="Times New Roman" panose="02020603050405020304" pitchFamily="18" charset="0"/>
                <a:ea typeface="Times New Roman" panose="02020603050405020304" pitchFamily="18" charset="0"/>
              </a:rPr>
              <a:t>. Bu </a:t>
            </a:r>
            <a:r>
              <a:rPr lang="en-US" sz="2400" dirty="0" err="1">
                <a:solidFill>
                  <a:srgbClr val="000000"/>
                </a:solidFill>
                <a:latin typeface="Times New Roman" panose="02020603050405020304" pitchFamily="18" charset="0"/>
                <a:ea typeface="Times New Roman" panose="02020603050405020304" pitchFamily="18" charset="0"/>
              </a:rPr>
              <a:t>prinsipning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mohiyati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biror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to‘xtab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qolishlarsiz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yoki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sonini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imkon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qadar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kamaytirishga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erishishdan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iborat</a:t>
            </a:r>
            <a:r>
              <a:rPr lang="en-US" sz="2400" dirty="0">
                <a:solidFill>
                  <a:srgbClr val="000000"/>
                </a:solidFill>
                <a:latin typeface="Times New Roman" panose="02020603050405020304" pitchFamily="18" charset="0"/>
                <a:ea typeface="Times New Roman" panose="02020603050405020304" pitchFamily="18" charset="0"/>
              </a:rPr>
              <a:t>.</a:t>
            </a: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10</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29</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20077787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081" y="365126"/>
            <a:ext cx="8194508" cy="6356352"/>
          </a:xfrm>
        </p:spPr>
        <p:txBody>
          <a:bodyPr anchor="t">
            <a:noAutofit/>
          </a:bodyPr>
          <a:lstStyle/>
          <a:p>
            <a:pPr>
              <a:lnSpc>
                <a:spcPct val="100000"/>
              </a:lnSpc>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Ishlab</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qilishda</a:t>
            </a:r>
            <a:r>
              <a:rPr lang="en-US" sz="2400"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parallellik</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prinsipi</a:t>
            </a:r>
            <a:r>
              <a:rPr lang="en-US" sz="2400" dirty="0" err="1">
                <a:solidFill>
                  <a:srgbClr val="000000"/>
                </a:solidFill>
                <a:latin typeface="Times New Roman" panose="02020603050405020304" pitchFamily="18" charset="0"/>
                <a:ea typeface="Times New Roman" panose="02020603050405020304" pitchFamily="18" charset="0"/>
              </a:rPr>
              <a:t>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amal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muhim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ahamiyatga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ega</a:t>
            </a:r>
            <a:r>
              <a:rPr lang="en-US" sz="2400" dirty="0">
                <a:solidFill>
                  <a:srgbClr val="000000"/>
                </a:solidFill>
                <a:latin typeface="Times New Roman" panose="02020603050405020304" pitchFamily="18" charset="0"/>
                <a:ea typeface="Times New Roman" panose="02020603050405020304" pitchFamily="18" charset="0"/>
              </a:rPr>
              <a:t>. Bu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jarayonlarining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ayrim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qismlarini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vaqtda</a:t>
            </a:r>
            <a:r>
              <a:rPr lang="en-US" sz="2400" dirty="0">
                <a:solidFill>
                  <a:srgbClr val="000000"/>
                </a:solidFill>
                <a:latin typeface="Times New Roman" panose="02020603050405020304" pitchFamily="18" charset="0"/>
                <a:ea typeface="Times New Roman" panose="02020603050405020304" pitchFamily="18" charset="0"/>
              </a:rPr>
              <a:t>, parallel </a:t>
            </a:r>
            <a:r>
              <a:rPr lang="en-US" sz="2400" dirty="0" err="1">
                <a:solidFill>
                  <a:srgbClr val="000000"/>
                </a:solidFill>
                <a:latin typeface="Times New Roman" panose="02020603050405020304" pitchFamily="18" charset="0"/>
                <a:ea typeface="Times New Roman" panose="02020603050405020304" pitchFamily="18" charset="0"/>
              </a:rPr>
              <a:t>ravishda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demakdir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bitta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partiyadagi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detallarga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ishlov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bo‘yicha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bir-biriga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bog‘liq</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hamda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vaqtda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necha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joylarida</a:t>
            </a:r>
            <a:r>
              <a:rPr lang="en-US" sz="2400" dirty="0">
                <a:solidFill>
                  <a:srgbClr val="000000"/>
                </a:solidFill>
                <a:latin typeface="Times New Roman" panose="02020603050405020304" pitchFamily="18" charset="0"/>
                <a:ea typeface="Times New Roman" panose="02020603050405020304" pitchFamily="18" charset="0"/>
              </a:rPr>
              <a:t> parallel </a:t>
            </a:r>
            <a:r>
              <a:rPr lang="en-US" sz="2400" dirty="0" err="1">
                <a:solidFill>
                  <a:srgbClr val="000000"/>
                </a:solidFill>
                <a:latin typeface="Times New Roman" panose="02020603050405020304" pitchFamily="18" charset="0"/>
                <a:ea typeface="Times New Roman" panose="02020603050405020304" pitchFamily="18" charset="0"/>
              </a:rPr>
              <a:t>ravishda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bajariladi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parallellik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joyiga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necha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yig‘ishda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o‘z</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aksini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topsa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bajarishdagi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asosiy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yordamchi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parallelligi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masalan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mashinada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nazorat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olib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borilishini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nazarda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tutadi</a:t>
            </a:r>
            <a:r>
              <a:rPr lang="en-US" sz="2400" dirty="0">
                <a:solidFill>
                  <a:srgbClr val="000000"/>
                </a:solidFill>
                <a:latin typeface="Times New Roman" panose="02020603050405020304" pitchFamily="18" charset="0"/>
                <a:ea typeface="Times New Roman" panose="02020603050405020304" pitchFamily="18" charset="0"/>
              </a:rPr>
              <a:t>. </a:t>
            </a:r>
            <a:r>
              <a:rPr lang="ru-RU" sz="2400" dirty="0">
                <a:latin typeface="Times New Roman" panose="02020603050405020304" pitchFamily="18" charset="0"/>
                <a:ea typeface="Times New Roman" panose="02020603050405020304" pitchFamily="18" charset="0"/>
              </a:rPr>
              <a:t/>
            </a:r>
            <a:br>
              <a:rPr lang="ru-RU" sz="2400" dirty="0">
                <a:latin typeface="Times New Roman" panose="02020603050405020304" pitchFamily="18" charset="0"/>
                <a:ea typeface="Times New Roman" panose="02020603050405020304" pitchFamily="18" charset="0"/>
              </a:rPr>
            </a:br>
            <a:r>
              <a:rPr lang="en-US" sz="2400" dirty="0" err="1">
                <a:solidFill>
                  <a:srgbClr val="000000"/>
                </a:solidFill>
                <a:latin typeface="Times New Roman" panose="02020603050405020304" pitchFamily="18" charset="0"/>
                <a:ea typeface="Times New Roman" panose="02020603050405020304" pitchFamily="18" charset="0"/>
              </a:rPr>
              <a:t>Xom</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ashyolarni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detallarga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ishlov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berishda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parallellik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zagatovka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ishlov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operatsiyalarini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vaqtda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bajarilishidir</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11</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30</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6190788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12</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31</a:t>
            </a:r>
            <a:endParaRPr lang="en-US" sz="2400" dirty="0">
              <a:solidFill>
                <a:srgbClr val="C00000"/>
              </a:solidFill>
              <a:latin typeface="Arial" pitchFamily="34" charset="0"/>
              <a:cs typeface="Arial" pitchFamily="34" charset="0"/>
            </a:endParaRPr>
          </a:p>
        </p:txBody>
      </p:sp>
      <p:pic>
        <p:nvPicPr>
          <p:cNvPr id="9" name="Рисунок 8"/>
          <p:cNvPicPr>
            <a:picLocks noChangeAspect="1"/>
          </p:cNvPicPr>
          <p:nvPr/>
        </p:nvPicPr>
        <p:blipFill>
          <a:blip r:embed="rId2"/>
          <a:stretch>
            <a:fillRect/>
          </a:stretch>
        </p:blipFill>
        <p:spPr>
          <a:xfrm>
            <a:off x="952498" y="269389"/>
            <a:ext cx="7870660" cy="6601921"/>
          </a:xfrm>
          <a:prstGeom prst="rect">
            <a:avLst/>
          </a:prstGeom>
        </p:spPr>
      </p:pic>
    </p:spTree>
    <p:extLst>
      <p:ext uri="{BB962C8B-B14F-4D97-AF65-F5344CB8AC3E}">
        <p14:creationId xmlns:p14="http://schemas.microsoft.com/office/powerpoint/2010/main" val="1792096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474079"/>
            <a:ext cx="7869891" cy="6071100"/>
          </a:xfrm>
        </p:spPr>
        <p:txBody>
          <a:bodyPr anchor="t">
            <a:normAutofit/>
          </a:bodyPr>
          <a:lstStyle/>
          <a:p>
            <a:pPr algn="ctr"/>
            <a:r>
              <a:rPr lang="en-US" sz="2400" b="1" dirty="0" smtClean="0">
                <a:solidFill>
                  <a:srgbClr val="000000"/>
                </a:solidFill>
                <a:latin typeface="Times New Roman" panose="02020603050405020304" pitchFamily="18" charset="0"/>
                <a:ea typeface="Times New Roman" panose="02020603050405020304" pitchFamily="18" charset="0"/>
              </a:rPr>
              <a:t>7. </a:t>
            </a:r>
            <a:r>
              <a:rPr lang="en-US" sz="2400" b="1" dirty="0" err="1" smtClean="0">
                <a:solidFill>
                  <a:srgbClr val="000000"/>
                </a:solidFill>
                <a:latin typeface="Times New Roman" panose="02020603050405020304" pitchFamily="18" charset="0"/>
                <a:ea typeface="Times New Roman" panose="02020603050405020304" pitchFamily="18" charset="0"/>
              </a:rPr>
              <a:t>Ishlab</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chiqarish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turlari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va</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ularning</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tasnifi</a:t>
            </a:r>
            <a:r>
              <a:rPr lang="en-US" sz="2400" b="1" dirty="0">
                <a:solidFill>
                  <a:srgbClr val="000000"/>
                </a:solidFill>
                <a:latin typeface="Times New Roman" panose="02020603050405020304" pitchFamily="18" charset="0"/>
                <a:ea typeface="Times New Roman" panose="02020603050405020304" pitchFamily="18" charset="0"/>
              </a:rPr>
              <a:t> </a:t>
            </a:r>
            <a:endParaRPr lang="ru-RU" sz="2400" dirty="0"/>
          </a:p>
        </p:txBody>
      </p:sp>
      <p:sp>
        <p:nvSpPr>
          <p:cNvPr id="4" name="Номер слайда 3"/>
          <p:cNvSpPr>
            <a:spLocks noGrp="1"/>
          </p:cNvSpPr>
          <p:nvPr>
            <p:ph type="sldNum" sz="quarter" idx="12"/>
          </p:nvPr>
        </p:nvSpPr>
        <p:spPr/>
        <p:txBody>
          <a:bodyPr/>
          <a:lstStyle/>
          <a:p>
            <a:fld id="{1FE8DF1E-33BB-4377-9A26-35481BA06C7C}" type="slidenum">
              <a:rPr lang="en-US" smtClean="0"/>
              <a:t>13</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32</a:t>
            </a:r>
            <a:endParaRPr lang="en-US" sz="2400" dirty="0">
              <a:solidFill>
                <a:srgbClr val="C00000"/>
              </a:solidFill>
              <a:latin typeface="Arial" pitchFamily="34" charset="0"/>
              <a:cs typeface="Arial" pitchFamily="34" charset="0"/>
            </a:endParaRPr>
          </a:p>
        </p:txBody>
      </p:sp>
      <p:pic>
        <p:nvPicPr>
          <p:cNvPr id="7" name="Рисунок 6"/>
          <p:cNvPicPr/>
          <p:nvPr/>
        </p:nvPicPr>
        <p:blipFill>
          <a:blip r:embed="rId2" cstate="print">
            <a:extLst>
              <a:ext uri="{28A0092B-C50C-407E-A947-70E740481C1C}">
                <a14:useLocalDpi xmlns:a14="http://schemas.microsoft.com/office/drawing/2010/main" val="0"/>
              </a:ext>
            </a:extLst>
          </a:blip>
          <a:srcRect l="34541" t="24663" r="24530" b="50127"/>
          <a:stretch>
            <a:fillRect/>
          </a:stretch>
        </p:blipFill>
        <p:spPr bwMode="auto">
          <a:xfrm>
            <a:off x="1158067" y="407621"/>
            <a:ext cx="460208" cy="482249"/>
          </a:xfrm>
          <a:prstGeom prst="rect">
            <a:avLst/>
          </a:prstGeom>
          <a:noFill/>
          <a:ln>
            <a:noFill/>
          </a:ln>
        </p:spPr>
      </p:pic>
      <p:pic>
        <p:nvPicPr>
          <p:cNvPr id="8" name="Рисунок 7" descr="Graphic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041" y="699181"/>
            <a:ext cx="678715" cy="660750"/>
          </a:xfrm>
          <a:prstGeom prst="rect">
            <a:avLst/>
          </a:prstGeom>
          <a:noFill/>
          <a:ln>
            <a:noFill/>
          </a:ln>
        </p:spPr>
      </p:pic>
      <p:sp>
        <p:nvSpPr>
          <p:cNvPr id="9" name="Прямоугольник 8"/>
          <p:cNvSpPr/>
          <p:nvPr/>
        </p:nvSpPr>
        <p:spPr>
          <a:xfrm>
            <a:off x="0" y="1010432"/>
            <a:ext cx="8661201" cy="4524315"/>
          </a:xfrm>
          <a:prstGeom prst="rect">
            <a:avLst/>
          </a:prstGeom>
        </p:spPr>
        <p:txBody>
          <a:bodyPr wrap="square">
            <a:spAutoFit/>
          </a:bodyPr>
          <a:lstStyle/>
          <a:p>
            <a:pPr algn="just">
              <a:spcAft>
                <a:spcPts val="0"/>
              </a:spcAft>
            </a:pP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Korxonaning</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ixtisoslashuv</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darajasi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avvalo</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tanlangan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belgilangan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tashkiliy-texnik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xususiyatlari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yig‘indisi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xarakterlanadi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Ushbu</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xususiyatlar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vaqtda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doimiy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ravishda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kiritilayotgan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turdagi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miqdori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shuningdek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mahsulot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bilan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belgilanadi</a:t>
            </a:r>
            <a:r>
              <a:rPr lang="en-US" sz="2400" dirty="0">
                <a:solidFill>
                  <a:srgbClr val="000000"/>
                </a:solidFill>
                <a:latin typeface="Times New Roman" panose="02020603050405020304" pitchFamily="18" charset="0"/>
                <a:ea typeface="Times New Roman" panose="02020603050405020304" pitchFamily="18" charset="0"/>
              </a:rPr>
              <a:t>. </a:t>
            </a:r>
            <a:endParaRPr lang="ru-RU" sz="2400" dirty="0">
              <a:latin typeface="Times New Roman" panose="02020603050405020304" pitchFamily="18" charset="0"/>
              <a:ea typeface="Times New Roman" panose="02020603050405020304" pitchFamily="18" charset="0"/>
            </a:endParaRPr>
          </a:p>
          <a:p>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Tanlangan</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turi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jarayonining</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tashkiliy-texnik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parametrlarini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shakllantirishga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tayyorlash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rejalashtirish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nazorat</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qilish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usullarini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tanlash</a:t>
            </a:r>
            <a:r>
              <a:rPr lang="en-US" sz="2400" dirty="0">
                <a:solidFill>
                  <a:srgbClr val="000000"/>
                </a:solidFill>
                <a:latin typeface="Times New Roman" panose="02020603050405020304" pitchFamily="18" charset="0"/>
                <a:ea typeface="Times New Roman" panose="02020603050405020304" pitchFamily="18" charset="0"/>
              </a:rPr>
              <a:t>, sex, </a:t>
            </a:r>
            <a:r>
              <a:rPr lang="en-US" sz="2400" dirty="0" err="1">
                <a:solidFill>
                  <a:srgbClr val="000000"/>
                </a:solidFill>
                <a:latin typeface="Times New Roman" panose="02020603050405020304" pitchFamily="18" charset="0"/>
                <a:ea typeface="Times New Roman" panose="02020603050405020304" pitchFamily="18" charset="0"/>
              </a:rPr>
              <a:t>uchastakalarni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tashkiliy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tuzilmasini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tuzish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joylashtirish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texnologik</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jarayonlarni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chiqarish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va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mehnatni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tashkil</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etish</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me’yorini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ishlab</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chiqishga</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ta’sir</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ko‘rsatadi</a:t>
            </a:r>
            <a:r>
              <a:rPr lang="en-US" sz="2400" dirty="0">
                <a:solidFill>
                  <a:srgbClr val="000000"/>
                </a:solidFill>
                <a:latin typeface="Times New Roman" panose="02020603050405020304" pitchFamily="18" charset="0"/>
                <a:ea typeface="Times New Roman" panose="02020603050405020304" pitchFamily="18" charset="0"/>
              </a:rPr>
              <a:t>.</a:t>
            </a:r>
            <a:endParaRPr lang="ru-RU" sz="2400" dirty="0"/>
          </a:p>
        </p:txBody>
      </p:sp>
    </p:spTree>
    <p:extLst>
      <p:ext uri="{BB962C8B-B14F-4D97-AF65-F5344CB8AC3E}">
        <p14:creationId xmlns:p14="http://schemas.microsoft.com/office/powerpoint/2010/main" val="1611689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082" y="232955"/>
            <a:ext cx="8576540" cy="6123398"/>
          </a:xfrm>
        </p:spPr>
        <p:txBody>
          <a:bodyPr anchor="t">
            <a:noAutofit/>
          </a:bodyPr>
          <a:lstStyle/>
          <a:p>
            <a:pPr>
              <a:lnSpc>
                <a:spcPct val="100000"/>
              </a:lnSpc>
            </a:pP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Ishlab </a:t>
            </a:r>
            <a:r>
              <a:rPr lang="uz-Latn-UZ" sz="2400" dirty="0">
                <a:latin typeface="Times New Roman" panose="02020603050405020304" pitchFamily="18" charset="0"/>
                <a:cs typeface="Times New Roman" panose="02020603050405020304" pitchFamily="18" charset="0"/>
              </a:rPr>
              <a:t>chiqarishni tashkil etish prinsiplarining uyg‘unlashuvidan kelib chiqib, ishlab chiqarishning 3 ta asosiy turini ajratish mumkin: </a:t>
            </a:r>
            <a:br>
              <a:rPr lang="uz-Latn-UZ" sz="2400" dirty="0">
                <a:latin typeface="Times New Roman" panose="02020603050405020304" pitchFamily="18" charset="0"/>
                <a:cs typeface="Times New Roman" panose="02020603050405020304" pitchFamily="18" charset="0"/>
              </a:rPr>
            </a:br>
            <a:r>
              <a:rPr lang="uz-Latn-UZ" sz="2400" dirty="0" smtClean="0">
                <a:latin typeface="Times New Roman" panose="02020603050405020304" pitchFamily="18" charset="0"/>
                <a:cs typeface="Times New Roman" panose="02020603050405020304" pitchFamily="18" charset="0"/>
              </a:rPr>
              <a:t>	Ommaviy </a:t>
            </a:r>
            <a:r>
              <a:rPr lang="uz-Latn-UZ" sz="2400" dirty="0">
                <a:latin typeface="Times New Roman" panose="02020603050405020304" pitchFamily="18" charset="0"/>
                <a:cs typeface="Times New Roman" panose="02020603050405020304" pitchFamily="18" charset="0"/>
              </a:rPr>
              <a:t/>
            </a:r>
            <a:br>
              <a:rPr lang="uz-Latn-UZ" sz="2400" dirty="0">
                <a:latin typeface="Times New Roman" panose="02020603050405020304" pitchFamily="18" charset="0"/>
                <a:cs typeface="Times New Roman" panose="02020603050405020304" pitchFamily="18" charset="0"/>
              </a:rPr>
            </a:br>
            <a:r>
              <a:rPr lang="uz-Latn-UZ" sz="2400" dirty="0" smtClean="0">
                <a:latin typeface="Times New Roman" panose="02020603050405020304" pitchFamily="18" charset="0"/>
                <a:cs typeface="Times New Roman" panose="02020603050405020304" pitchFamily="18" charset="0"/>
              </a:rPr>
              <a:t>	Seriyali </a:t>
            </a:r>
            <a:r>
              <a:rPr lang="uz-Latn-UZ" sz="2400" dirty="0">
                <a:latin typeface="Times New Roman" panose="02020603050405020304" pitchFamily="18" charset="0"/>
                <a:cs typeface="Times New Roman" panose="02020603050405020304" pitchFamily="18" charset="0"/>
              </a:rPr>
              <a:t/>
            </a:r>
            <a:br>
              <a:rPr lang="uz-Latn-UZ" sz="2400" dirty="0">
                <a:latin typeface="Times New Roman" panose="02020603050405020304" pitchFamily="18" charset="0"/>
                <a:cs typeface="Times New Roman" panose="02020603050405020304" pitchFamily="18" charset="0"/>
              </a:rPr>
            </a:br>
            <a:r>
              <a:rPr lang="uz-Latn-UZ" sz="2400" dirty="0" smtClean="0">
                <a:latin typeface="Times New Roman" panose="02020603050405020304" pitchFamily="18" charset="0"/>
                <a:cs typeface="Times New Roman" panose="02020603050405020304" pitchFamily="18" charset="0"/>
              </a:rPr>
              <a:t>	yakka </a:t>
            </a:r>
            <a:r>
              <a:rPr lang="uz-Latn-UZ" sz="2400" dirty="0">
                <a:latin typeface="Times New Roman" panose="02020603050405020304" pitchFamily="18" charset="0"/>
                <a:cs typeface="Times New Roman" panose="02020603050405020304" pitchFamily="18" charset="0"/>
              </a:rPr>
              <a:t>tartibli. </a:t>
            </a:r>
            <a:br>
              <a:rPr lang="uz-Latn-UZ" sz="2400" dirty="0">
                <a:latin typeface="Times New Roman" panose="02020603050405020304" pitchFamily="18" charset="0"/>
                <a:cs typeface="Times New Roman" panose="02020603050405020304" pitchFamily="18" charset="0"/>
              </a:rPr>
            </a:br>
            <a:r>
              <a:rPr lang="uz-Latn-UZ" sz="2400" dirty="0">
                <a:latin typeface="Times New Roman" panose="02020603050405020304" pitchFamily="18" charset="0"/>
                <a:cs typeface="Times New Roman" panose="02020603050405020304" pitchFamily="18" charset="0"/>
              </a:rPr>
              <a:t>Ishlab chiqarish turidagi farq birinchi navbatda ish o‘rinlarining ta’minlanish xarakterida yoki boshqacha qilib aytganda ularning ixtisoslashganlik darajasida namoyon bo‘ladi. </a:t>
            </a:r>
            <a:br>
              <a:rPr lang="uz-Latn-UZ" sz="2400" dirty="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Shu </a:t>
            </a:r>
            <a:r>
              <a:rPr lang="uz-Latn-UZ" sz="2400" dirty="0">
                <a:latin typeface="Times New Roman" panose="02020603050405020304" pitchFamily="18" charset="0"/>
                <a:cs typeface="Times New Roman" panose="02020603050405020304" pitchFamily="18" charset="0"/>
              </a:rPr>
              <a:t>nuqtai nazardan barcha ish o‘rinlarini 3 guruhga ajratish mumkin</a:t>
            </a:r>
            <a:r>
              <a:rPr lang="uz-Latn-UZ" sz="2400" dirty="0" smtClean="0">
                <a:latin typeface="Times New Roman" panose="02020603050405020304" pitchFamily="18" charset="0"/>
                <a:cs typeface="Times New Roman" panose="02020603050405020304" pitchFamily="18" charset="0"/>
              </a:rPr>
              <a:t>.</a:t>
            </a:r>
            <a:r>
              <a:rPr lang="uz-Latn-UZ" sz="2400" dirty="0">
                <a:latin typeface="Times New Roman" panose="02020603050405020304" pitchFamily="18" charset="0"/>
                <a:cs typeface="Times New Roman" panose="02020603050405020304" pitchFamily="18" charset="0"/>
              </a:rPr>
              <a:t/>
            </a:r>
            <a:br>
              <a:rPr lang="uz-Latn-UZ" sz="2400" dirty="0">
                <a:latin typeface="Times New Roman" panose="02020603050405020304" pitchFamily="18" charset="0"/>
                <a:cs typeface="Times New Roman" panose="02020603050405020304" pitchFamily="18" charset="0"/>
              </a:rPr>
            </a:br>
            <a:r>
              <a:rPr lang="uz-Latn-UZ" sz="2400" dirty="0">
                <a:latin typeface="Times New Roman" panose="02020603050405020304" pitchFamily="18" charset="0"/>
                <a:cs typeface="Times New Roman" panose="02020603050405020304" pitchFamily="18" charset="0"/>
              </a:rPr>
              <a:t>1.	Bir xil detallar ustida bir xil operatsiyani bajarishga ixtisoslashgan ish o‘rinlari.</a:t>
            </a:r>
            <a:br>
              <a:rPr lang="uz-Latn-UZ" sz="2400" dirty="0">
                <a:latin typeface="Times New Roman" panose="02020603050405020304" pitchFamily="18" charset="0"/>
                <a:cs typeface="Times New Roman" panose="02020603050405020304" pitchFamily="18" charset="0"/>
              </a:rPr>
            </a:br>
            <a:r>
              <a:rPr lang="uz-Latn-UZ" sz="2400" dirty="0">
                <a:latin typeface="Times New Roman" panose="02020603050405020304" pitchFamily="18" charset="0"/>
                <a:cs typeface="Times New Roman" panose="02020603050405020304" pitchFamily="18" charset="0"/>
              </a:rPr>
              <a:t>2.	Bir nechta detallar ustida ma’lum bir </a:t>
            </a:r>
            <a:r>
              <a:rPr lang="uz-Latn-UZ" sz="2400" dirty="0" smtClean="0">
                <a:latin typeface="Times New Roman" panose="02020603050405020304" pitchFamily="18" charset="0"/>
                <a:cs typeface="Times New Roman" panose="02020603050405020304" pitchFamily="18" charset="0"/>
              </a:rPr>
              <a:t>ketma-ketlikda</a:t>
            </a: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muntazam </a:t>
            </a:r>
            <a:r>
              <a:rPr lang="uz-Latn-UZ" sz="2400" dirty="0">
                <a:latin typeface="Times New Roman" panose="02020603050405020304" pitchFamily="18" charset="0"/>
                <a:cs typeface="Times New Roman" panose="02020603050405020304" pitchFamily="18" charset="0"/>
              </a:rPr>
              <a:t>ravishda bir nechta doimiy operatsiyalarni bajaradigan ish o‘rinlari.</a:t>
            </a:r>
            <a:br>
              <a:rPr lang="uz-Latn-UZ" sz="2400" dirty="0">
                <a:latin typeface="Times New Roman" panose="02020603050405020304" pitchFamily="18" charset="0"/>
                <a:cs typeface="Times New Roman" panose="02020603050405020304" pitchFamily="18" charset="0"/>
              </a:rPr>
            </a:br>
            <a:r>
              <a:rPr lang="uz-Latn-UZ" sz="2400" dirty="0">
                <a:latin typeface="Times New Roman" panose="02020603050405020304" pitchFamily="18" charset="0"/>
                <a:cs typeface="Times New Roman" panose="02020603050405020304" pitchFamily="18" charset="0"/>
              </a:rPr>
              <a:t>3.	Turli detallar ustida turli vaqtda turli xil operatsiyalarni bajaradigan ish o‘rinlari. </a:t>
            </a:r>
            <a:br>
              <a:rPr lang="uz-Latn-UZ" sz="2400"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14</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33</a:t>
            </a:r>
            <a:endParaRPr lang="en-US" sz="24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4642593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081" y="200871"/>
            <a:ext cx="7869891" cy="6721477"/>
          </a:xfrm>
        </p:spPr>
        <p:txBody>
          <a:bodyPr anchor="t">
            <a:normAutofit/>
          </a:bodyPr>
          <a:lstStyle/>
          <a:p>
            <a:pPr>
              <a:lnSpc>
                <a:spcPct val="100000"/>
              </a:lnSpc>
            </a:pP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Ta’minlanish </a:t>
            </a:r>
            <a:r>
              <a:rPr lang="uz-Latn-UZ" sz="2400" dirty="0">
                <a:latin typeface="Times New Roman" panose="02020603050405020304" pitchFamily="18" charset="0"/>
                <a:cs typeface="Times New Roman" panose="02020603050405020304" pitchFamily="18" charset="0"/>
              </a:rPr>
              <a:t>koeffitsienti ish o‘rinlarining ixtisoslashganlik darajasidan kelib chiqadi. Mashinasozlik korxonasi uchun ushbu bog‘lanish quyidagicha ifodalanadi: </a:t>
            </a:r>
            <a:br>
              <a:rPr lang="uz-Latn-UZ" sz="2400" dirty="0">
                <a:latin typeface="Times New Roman" panose="02020603050405020304" pitchFamily="18" charset="0"/>
                <a:cs typeface="Times New Roman" panose="02020603050405020304" pitchFamily="18" charset="0"/>
              </a:rPr>
            </a:br>
            <a:r>
              <a:rPr lang="uz-Latn-UZ" sz="2400" dirty="0">
                <a:latin typeface="Times New Roman" panose="02020603050405020304" pitchFamily="18" charset="0"/>
                <a:cs typeface="Times New Roman" panose="02020603050405020304" pitchFamily="18" charset="0"/>
              </a:rPr>
              <a:t>Ishlab chiqarish turi Ish o‘rnining ta’minlanish koeffitsienti  </a:t>
            </a:r>
            <a:br>
              <a:rPr lang="uz-Latn-UZ" sz="2400" dirty="0">
                <a:latin typeface="Times New Roman" panose="02020603050405020304" pitchFamily="18" charset="0"/>
                <a:cs typeface="Times New Roman" panose="02020603050405020304" pitchFamily="18" charset="0"/>
              </a:rPr>
            </a:br>
            <a:r>
              <a:rPr lang="uz-Latn-UZ" sz="2400" dirty="0">
                <a:latin typeface="Times New Roman" panose="02020603050405020304" pitchFamily="18" charset="0"/>
                <a:cs typeface="Times New Roman" panose="02020603050405020304" pitchFamily="18" charset="0"/>
              </a:rPr>
              <a:t>Ommaviy 85 va yuqori </a:t>
            </a:r>
            <a:br>
              <a:rPr lang="uz-Latn-UZ" sz="2400" dirty="0">
                <a:latin typeface="Times New Roman" panose="02020603050405020304" pitchFamily="18" charset="0"/>
                <a:cs typeface="Times New Roman" panose="02020603050405020304" pitchFamily="18" charset="0"/>
              </a:rPr>
            </a:br>
            <a:r>
              <a:rPr lang="uz-Latn-UZ" sz="2400" dirty="0">
                <a:latin typeface="Times New Roman" panose="02020603050405020304" pitchFamily="18" charset="0"/>
                <a:cs typeface="Times New Roman" panose="02020603050405020304" pitchFamily="18" charset="0"/>
              </a:rPr>
              <a:t>Yirik seriyali 0,2 - 0,75 </a:t>
            </a:r>
            <a:br>
              <a:rPr lang="uz-Latn-UZ" sz="2400" dirty="0">
                <a:latin typeface="Times New Roman" panose="02020603050405020304" pitchFamily="18" charset="0"/>
                <a:cs typeface="Times New Roman" panose="02020603050405020304" pitchFamily="18" charset="0"/>
              </a:rPr>
            </a:br>
            <a:r>
              <a:rPr lang="uz-Latn-UZ" sz="2400" dirty="0">
                <a:latin typeface="Times New Roman" panose="02020603050405020304" pitchFamily="18" charset="0"/>
                <a:cs typeface="Times New Roman" panose="02020603050405020304" pitchFamily="18" charset="0"/>
              </a:rPr>
              <a:t>Kichik seriyali 0,04 - 0,08 </a:t>
            </a:r>
            <a:br>
              <a:rPr lang="uz-Latn-UZ" sz="2400" dirty="0">
                <a:latin typeface="Times New Roman" panose="02020603050405020304" pitchFamily="18" charset="0"/>
                <a:cs typeface="Times New Roman" panose="02020603050405020304" pitchFamily="18" charset="0"/>
              </a:rPr>
            </a:br>
            <a:r>
              <a:rPr lang="uz-Latn-UZ" sz="2400" dirty="0">
                <a:latin typeface="Times New Roman" panose="02020603050405020304" pitchFamily="18" charset="0"/>
                <a:cs typeface="Times New Roman" panose="02020603050405020304" pitchFamily="18" charset="0"/>
              </a:rPr>
              <a:t>Yakka tartibli 0,04 dan past </a:t>
            </a:r>
            <a:br>
              <a:rPr lang="uz-Latn-UZ" sz="2400" dirty="0">
                <a:latin typeface="Times New Roman" panose="02020603050405020304" pitchFamily="18" charset="0"/>
                <a:cs typeface="Times New Roman" panose="02020603050405020304" pitchFamily="18" charset="0"/>
              </a:rPr>
            </a:br>
            <a:r>
              <a:rPr lang="uz-Latn-UZ" sz="2400" dirty="0">
                <a:latin typeface="Times New Roman" panose="02020603050405020304" pitchFamily="18" charset="0"/>
                <a:cs typeface="Times New Roman" panose="02020603050405020304" pitchFamily="18" charset="0"/>
              </a:rPr>
              <a:t>Ushbu koeffitsient quyidagi formula orqali aniqlanadi: </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uz-Latn-UZ" sz="2400" dirty="0">
                <a:latin typeface="Times New Roman" panose="02020603050405020304" pitchFamily="18" charset="0"/>
                <a:cs typeface="Times New Roman" panose="02020603050405020304" pitchFamily="18" charset="0"/>
              </a:rPr>
              <a:t/>
            </a:r>
            <a:br>
              <a:rPr lang="uz-Latn-UZ" sz="2400" dirty="0">
                <a:latin typeface="Times New Roman" panose="02020603050405020304" pitchFamily="18" charset="0"/>
                <a:cs typeface="Times New Roman" panose="02020603050405020304" pitchFamily="18" charset="0"/>
              </a:rPr>
            </a:br>
            <a:r>
              <a:rPr lang="uz-Latn-UZ"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uz-Latn-UZ" sz="2400" dirty="0">
                <a:latin typeface="Times New Roman" panose="02020603050405020304" pitchFamily="18" charset="0"/>
                <a:cs typeface="Times New Roman" panose="02020603050405020304" pitchFamily="18" charset="0"/>
              </a:rPr>
              <a:t/>
            </a:r>
            <a:br>
              <a:rPr lang="uz-Latn-UZ" sz="2400" dirty="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uz-Latn-UZ" sz="2400" dirty="0" smtClean="0">
                <a:latin typeface="Times New Roman" panose="02020603050405020304" pitchFamily="18" charset="0"/>
                <a:cs typeface="Times New Roman" panose="02020603050405020304" pitchFamily="18" charset="0"/>
              </a:rPr>
              <a:t>bu </a:t>
            </a:r>
            <a:r>
              <a:rPr lang="uz-Latn-UZ" sz="2400" dirty="0">
                <a:latin typeface="Times New Roman" panose="02020603050405020304" pitchFamily="18" charset="0"/>
                <a:cs typeface="Times New Roman" panose="02020603050405020304" pitchFamily="18" charset="0"/>
              </a:rPr>
              <a:t>yerda: n - yildagi ishlov beriladigan detallar soni, birlik; t - bir detalga ishlov berish mehnat sig‘imi; F - jihozlarning yillik ish vaqti fondi (qayta sozlash va smena ichidagi ta’mirlash uchun vaqt yo‘qotishlarini hisobga olgan holda). </a:t>
            </a:r>
            <a:br>
              <a:rPr lang="uz-Latn-UZ" sz="2400"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15</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34</a:t>
            </a:r>
            <a:endParaRPr lang="en-US" sz="2400" dirty="0">
              <a:solidFill>
                <a:srgbClr val="C00000"/>
              </a:solidFill>
              <a:latin typeface="Arial" pitchFamily="34" charset="0"/>
              <a:cs typeface="Arial" pitchFamily="34" charset="0"/>
            </a:endParaRPr>
          </a:p>
        </p:txBody>
      </p:sp>
      <p:pic>
        <p:nvPicPr>
          <p:cNvPr id="7" name="Рисунок 6" descr="http://uz.denemetr.com/tw_files2/urls_8/77/d-76257/7z-docs/1_html_m581ee836.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89685" y="3777415"/>
            <a:ext cx="1078330" cy="810628"/>
          </a:xfrm>
          <a:prstGeom prst="rect">
            <a:avLst/>
          </a:prstGeom>
          <a:noFill/>
          <a:ln>
            <a:noFill/>
          </a:ln>
        </p:spPr>
      </p:pic>
    </p:spTree>
    <p:extLst>
      <p:ext uri="{BB962C8B-B14F-4D97-AF65-F5344CB8AC3E}">
        <p14:creationId xmlns:p14="http://schemas.microsoft.com/office/powerpoint/2010/main" val="30379796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3081" y="399475"/>
            <a:ext cx="8367993" cy="6721477"/>
          </a:xfrm>
        </p:spPr>
        <p:txBody>
          <a:bodyPr anchor="t">
            <a:noAutofit/>
          </a:bodyPr>
          <a:lstStyle/>
          <a:p>
            <a:pPr>
              <a:lnSpc>
                <a:spcPct val="100000"/>
              </a:lnSpc>
            </a:pP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Masalan</a:t>
            </a:r>
            <a:r>
              <a:rPr lang="uz-Latn-UZ" sz="2400" dirty="0">
                <a:latin typeface="Times New Roman" panose="02020603050405020304" pitchFamily="18" charset="0"/>
                <a:cs typeface="Times New Roman" panose="02020603050405020304" pitchFamily="18" charset="0"/>
              </a:rPr>
              <a:t>: tokarlik stanogida normativ davomiyligi t=0,37 soat bo‘lgan ishlov berish operatsiyasi bajariladi. </a:t>
            </a:r>
            <a:br>
              <a:rPr lang="uz-Latn-UZ" sz="2400" dirty="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Yil </a:t>
            </a:r>
            <a:r>
              <a:rPr lang="uz-Latn-UZ" sz="2400" dirty="0">
                <a:latin typeface="Times New Roman" panose="02020603050405020304" pitchFamily="18" charset="0"/>
                <a:cs typeface="Times New Roman" panose="02020603050405020304" pitchFamily="18" charset="0"/>
              </a:rPr>
              <a:t>davomida 2850 detalga ishlov berilishi zarur. Ish tartibi - 2smena, jihozning yillik samarali ish vaqti fondi 4080 soat. Ish o‘rnining ta’minlash koeffitsienti quyidagiga teng</a:t>
            </a:r>
            <a:r>
              <a:rPr lang="uz-Latn-UZ"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uz-Latn-UZ" sz="2400" dirty="0" smtClean="0">
                <a:latin typeface="Times New Roman" panose="02020603050405020304" pitchFamily="18" charset="0"/>
                <a:cs typeface="Times New Roman" panose="02020603050405020304" pitchFamily="18" charset="0"/>
              </a:rPr>
              <a:t>  </a:t>
            </a:r>
            <a:r>
              <a:rPr lang="uz-Latn-UZ" sz="2400" dirty="0">
                <a:latin typeface="Times New Roman" panose="02020603050405020304" pitchFamily="18" charset="0"/>
                <a:cs typeface="Times New Roman" panose="02020603050405020304" pitchFamily="18" charset="0"/>
              </a:rPr>
              <a:t/>
            </a:r>
            <a:br>
              <a:rPr lang="uz-Latn-UZ" sz="2400" dirty="0">
                <a:latin typeface="Times New Roman" panose="02020603050405020304" pitchFamily="18" charset="0"/>
                <a:cs typeface="Times New Roman" panose="02020603050405020304" pitchFamily="18" charset="0"/>
              </a:rPr>
            </a:br>
            <a:r>
              <a:rPr lang="uz-Latn-UZ" sz="2400" dirty="0">
                <a:latin typeface="Times New Roman" panose="02020603050405020304" pitchFamily="18" charset="0"/>
                <a:cs typeface="Times New Roman" panose="02020603050405020304" pitchFamily="18" charset="0"/>
              </a:rPr>
              <a:t> (yirik seriyali ishlab chiqarish). </a:t>
            </a:r>
            <a:br>
              <a:rPr lang="uz-Latn-UZ" sz="2400" dirty="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uz-Latn-UZ" sz="2400" dirty="0" smtClean="0">
                <a:latin typeface="Times New Roman" panose="02020603050405020304" pitchFamily="18" charset="0"/>
                <a:cs typeface="Times New Roman" panose="02020603050405020304" pitchFamily="18" charset="0"/>
              </a:rPr>
              <a:t>Shunday </a:t>
            </a:r>
            <a:r>
              <a:rPr lang="uz-Latn-UZ" sz="2400" dirty="0">
                <a:latin typeface="Times New Roman" panose="02020603050405020304" pitchFamily="18" charset="0"/>
                <a:cs typeface="Times New Roman" panose="02020603050405020304" pitchFamily="18" charset="0"/>
              </a:rPr>
              <a:t>qilib korxona ixtisoslashuvi bir turdagi mahsulot ishlab chiqarish ko‘lamini belgilaydi, bu esa ishlab chiqarish turini aniqlaydi. Ommaviy ishlab chiqarishda korxonalar bir turdagi va katta hajmdagi mahsulotlar ishlab chiqarishga ixtisoslashadi. </a:t>
            </a:r>
            <a:br>
              <a:rPr lang="uz-Latn-UZ" sz="2400"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
        <p:nvSpPr>
          <p:cNvPr id="4" name="Номер слайда 3"/>
          <p:cNvSpPr>
            <a:spLocks noGrp="1"/>
          </p:cNvSpPr>
          <p:nvPr>
            <p:ph type="sldNum" sz="quarter" idx="12"/>
          </p:nvPr>
        </p:nvSpPr>
        <p:spPr/>
        <p:txBody>
          <a:bodyPr/>
          <a:lstStyle/>
          <a:p>
            <a:fld id="{1FE8DF1E-33BB-4377-9A26-35481BA06C7C}" type="slidenum">
              <a:rPr lang="en-US" smtClean="0"/>
              <a:t>16</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35</a:t>
            </a:r>
            <a:endParaRPr lang="en-US" sz="2400" dirty="0">
              <a:solidFill>
                <a:srgbClr val="C00000"/>
              </a:solidFill>
              <a:latin typeface="Arial" pitchFamily="34" charset="0"/>
              <a:cs typeface="Arial" pitchFamily="34" charset="0"/>
            </a:endParaRPr>
          </a:p>
        </p:txBody>
      </p:sp>
      <p:pic>
        <p:nvPicPr>
          <p:cNvPr id="7" name="Рисунок 6" descr="http://uz.denemetr.com/tw_files2/urls_8/77/d-76257/7z-docs/1_html_m36cae2d.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62989" y="2390274"/>
            <a:ext cx="2123071" cy="898858"/>
          </a:xfrm>
          <a:prstGeom prst="rect">
            <a:avLst/>
          </a:prstGeom>
          <a:noFill/>
          <a:ln>
            <a:noFill/>
          </a:ln>
        </p:spPr>
      </p:pic>
    </p:spTree>
    <p:extLst>
      <p:ext uri="{BB962C8B-B14F-4D97-AF65-F5344CB8AC3E}">
        <p14:creationId xmlns:p14="http://schemas.microsoft.com/office/powerpoint/2010/main" val="27731008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1FE8DF1E-33BB-4377-9A26-35481BA06C7C}" type="slidenum">
              <a:rPr lang="en-US" smtClean="0"/>
              <a:t>17</a:t>
            </a:fld>
            <a:endParaRPr lang="en-US"/>
          </a:p>
        </p:txBody>
      </p:sp>
      <p:sp>
        <p:nvSpPr>
          <p:cNvPr id="5" name="Стрелка вправо с вырезом 4"/>
          <p:cNvSpPr/>
          <p:nvPr/>
        </p:nvSpPr>
        <p:spPr>
          <a:xfrm>
            <a:off x="0" y="140026"/>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Номер слайда 7"/>
          <p:cNvSpPr txBox="1">
            <a:spLocks/>
          </p:cNvSpPr>
          <p:nvPr/>
        </p:nvSpPr>
        <p:spPr>
          <a:xfrm>
            <a:off x="423081" y="232955"/>
            <a:ext cx="529417"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dirty="0" smtClean="0">
                <a:solidFill>
                  <a:srgbClr val="C00000"/>
                </a:solidFill>
                <a:latin typeface="Arial" pitchFamily="34" charset="0"/>
                <a:cs typeface="Arial" pitchFamily="34" charset="0"/>
              </a:rPr>
              <a:t>36</a:t>
            </a:r>
            <a:endParaRPr lang="en-US" sz="2400" dirty="0">
              <a:solidFill>
                <a:srgbClr val="C00000"/>
              </a:solidFill>
              <a:latin typeface="Arial" pitchFamily="34" charset="0"/>
              <a:cs typeface="Arial" pitchFamily="34" charset="0"/>
            </a:endParaRPr>
          </a:p>
        </p:txBody>
      </p:sp>
      <p:pic>
        <p:nvPicPr>
          <p:cNvPr id="14" name="Рисунок 13"/>
          <p:cNvPicPr>
            <a:picLocks noChangeAspect="1"/>
          </p:cNvPicPr>
          <p:nvPr/>
        </p:nvPicPr>
        <p:blipFill>
          <a:blip r:embed="rId2"/>
          <a:stretch>
            <a:fillRect/>
          </a:stretch>
        </p:blipFill>
        <p:spPr>
          <a:xfrm>
            <a:off x="1066799" y="232955"/>
            <a:ext cx="7646092" cy="1113921"/>
          </a:xfrm>
          <a:prstGeom prst="rect">
            <a:avLst/>
          </a:prstGeom>
        </p:spPr>
      </p:pic>
      <p:sp>
        <p:nvSpPr>
          <p:cNvPr id="15" name="Прямоугольник 14"/>
          <p:cNvSpPr/>
          <p:nvPr/>
        </p:nvSpPr>
        <p:spPr>
          <a:xfrm>
            <a:off x="1066799" y="820016"/>
            <a:ext cx="7105651" cy="6063198"/>
          </a:xfrm>
          <a:prstGeom prst="rect">
            <a:avLst/>
          </a:prstGeom>
        </p:spPr>
        <p:txBody>
          <a:bodyPr wrap="square">
            <a:spAutoFit/>
          </a:bodyPr>
          <a:lstStyle/>
          <a:p>
            <a:pPr marL="342900" lvl="0" indent="-342900" algn="just">
              <a:spcAft>
                <a:spcPts val="800"/>
              </a:spcAft>
              <a:buFont typeface="+mj-lt"/>
              <a:buAutoNum type="arabicPeriod"/>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Korxonaning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asosiy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faoliyati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nimaga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qaratilgan</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spcAft>
                <a:spcPts val="800"/>
              </a:spcAft>
              <a:buFont typeface="+mj-lt"/>
              <a:buAutoNum type="arabicPeriod"/>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Asosiy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jarayon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qanday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bosqichlarni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o‘z</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ichiga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oladi</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spcAft>
                <a:spcPts val="800"/>
              </a:spcAft>
              <a:buFont typeface="+mj-lt"/>
              <a:buAutoNum type="arabicPeriod"/>
              <a:tabLst>
                <a:tab pos="457200" algn="l"/>
              </a:tabLst>
            </a:pPr>
            <a:r>
              <a:rPr lang="ru-RU" sz="2200" dirty="0" err="1">
                <a:solidFill>
                  <a:srgbClr val="000000"/>
                </a:solidFill>
                <a:latin typeface="Times New Roman" panose="02020603050405020304" pitchFamily="18" charset="0"/>
                <a:ea typeface="Times New Roman" panose="02020603050405020304" pitchFamily="18" charset="0"/>
              </a:rPr>
              <a:t>Tayyorlov</a:t>
            </a:r>
            <a:r>
              <a:rPr lang="ru-RU" sz="2200" dirty="0">
                <a:solidFill>
                  <a:srgbClr val="000000"/>
                </a:solidFill>
                <a:latin typeface="Times New Roman" panose="02020603050405020304" pitchFamily="18" charset="0"/>
                <a:ea typeface="Times New Roman" panose="02020603050405020304" pitchFamily="18" charset="0"/>
              </a:rPr>
              <a:t> </a:t>
            </a:r>
            <a:r>
              <a:rPr lang="ru-RU" sz="2200" dirty="0" err="1">
                <a:solidFill>
                  <a:srgbClr val="000000"/>
                </a:solidFill>
                <a:latin typeface="Times New Roman" panose="02020603050405020304" pitchFamily="18" charset="0"/>
                <a:ea typeface="Times New Roman" panose="02020603050405020304" pitchFamily="18" charset="0"/>
              </a:rPr>
              <a:t>bosqichining</a:t>
            </a:r>
            <a:r>
              <a:rPr lang="ru-RU" sz="2200" dirty="0">
                <a:solidFill>
                  <a:srgbClr val="000000"/>
                </a:solidFill>
                <a:latin typeface="Times New Roman" panose="02020603050405020304" pitchFamily="18" charset="0"/>
                <a:ea typeface="Times New Roman" panose="02020603050405020304" pitchFamily="18" charset="0"/>
              </a:rPr>
              <a:t> </a:t>
            </a:r>
            <a:r>
              <a:rPr lang="ru-RU" sz="2200" dirty="0" err="1">
                <a:solidFill>
                  <a:srgbClr val="000000"/>
                </a:solidFill>
                <a:latin typeface="Times New Roman" panose="02020603050405020304" pitchFamily="18" charset="0"/>
                <a:ea typeface="Times New Roman" panose="02020603050405020304" pitchFamily="18" charset="0"/>
              </a:rPr>
              <a:t>vazifalarini</a:t>
            </a:r>
            <a:r>
              <a:rPr lang="ru-RU" sz="2200" dirty="0">
                <a:solidFill>
                  <a:srgbClr val="000000"/>
                </a:solidFill>
                <a:latin typeface="Times New Roman" panose="02020603050405020304" pitchFamily="18" charset="0"/>
                <a:ea typeface="Times New Roman" panose="02020603050405020304" pitchFamily="18" charset="0"/>
              </a:rPr>
              <a:t> </a:t>
            </a:r>
            <a:r>
              <a:rPr lang="ru-RU" sz="2200" dirty="0" err="1">
                <a:solidFill>
                  <a:srgbClr val="000000"/>
                </a:solidFill>
                <a:latin typeface="Times New Roman" panose="02020603050405020304" pitchFamily="18" charset="0"/>
                <a:ea typeface="Times New Roman" panose="02020603050405020304" pitchFamily="18" charset="0"/>
              </a:rPr>
              <a:t>ayting</a:t>
            </a:r>
            <a:r>
              <a:rPr lang="ru-RU"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spcAft>
                <a:spcPts val="800"/>
              </a:spcAft>
              <a:buFont typeface="+mj-lt"/>
              <a:buAutoNum type="arabicPeriod"/>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Ishlov</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berish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bosqichining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vazifalarini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ayting</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spcAft>
                <a:spcPts val="800"/>
              </a:spcAft>
              <a:buFont typeface="+mj-lt"/>
              <a:buAutoNum type="arabicPeriod"/>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Yig‘ish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bosqichida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qanday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operatsiyalar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bajariladi</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spcAft>
                <a:spcPts val="800"/>
              </a:spcAft>
              <a:buFont typeface="+mj-lt"/>
              <a:buAutoNum type="arabicPeriod"/>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Yordamchi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jarayonlar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deganda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nimani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tushunasiz</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spcAft>
                <a:spcPts val="800"/>
              </a:spcAft>
              <a:buFont typeface="+mj-lt"/>
              <a:buAutoNum type="arabicPeriod"/>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Xizmat</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ko‘rsatuvchi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jarayon</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vazifalarini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ayting</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spcAft>
                <a:spcPts val="800"/>
              </a:spcAft>
              <a:buFont typeface="+mj-lt"/>
              <a:buAutoNum type="arabicPeriod"/>
              <a:tabLst>
                <a:tab pos="457200" algn="l"/>
              </a:tabLst>
            </a:pPr>
            <a:r>
              <a:rPr lang="ru-RU" sz="2200" dirty="0" err="1">
                <a:solidFill>
                  <a:srgbClr val="000000"/>
                </a:solidFill>
                <a:latin typeface="Times New Roman" panose="02020603050405020304" pitchFamily="18" charset="0"/>
                <a:ea typeface="Times New Roman" panose="02020603050405020304" pitchFamily="18" charset="0"/>
              </a:rPr>
              <a:t>Operatsiya</a:t>
            </a:r>
            <a:r>
              <a:rPr lang="ru-RU" sz="2200" dirty="0">
                <a:solidFill>
                  <a:srgbClr val="000000"/>
                </a:solidFill>
                <a:latin typeface="Times New Roman" panose="02020603050405020304" pitchFamily="18" charset="0"/>
                <a:ea typeface="Times New Roman" panose="02020603050405020304" pitchFamily="18" charset="0"/>
              </a:rPr>
              <a:t> </a:t>
            </a:r>
            <a:r>
              <a:rPr lang="ru-RU" sz="2200" dirty="0" err="1">
                <a:solidFill>
                  <a:srgbClr val="000000"/>
                </a:solidFill>
                <a:latin typeface="Times New Roman" panose="02020603050405020304" pitchFamily="18" charset="0"/>
                <a:ea typeface="Times New Roman" panose="02020603050405020304" pitchFamily="18" charset="0"/>
              </a:rPr>
              <a:t>deganda</a:t>
            </a:r>
            <a:r>
              <a:rPr lang="ru-RU" sz="2200" dirty="0">
                <a:solidFill>
                  <a:srgbClr val="000000"/>
                </a:solidFill>
                <a:latin typeface="Times New Roman" panose="02020603050405020304" pitchFamily="18" charset="0"/>
                <a:ea typeface="Times New Roman" panose="02020603050405020304" pitchFamily="18" charset="0"/>
              </a:rPr>
              <a:t> </a:t>
            </a:r>
            <a:r>
              <a:rPr lang="ru-RU" sz="2200" dirty="0" err="1">
                <a:solidFill>
                  <a:srgbClr val="000000"/>
                </a:solidFill>
                <a:latin typeface="Times New Roman" panose="02020603050405020304" pitchFamily="18" charset="0"/>
                <a:ea typeface="Times New Roman" panose="02020603050405020304" pitchFamily="18" charset="0"/>
              </a:rPr>
              <a:t>nimani</a:t>
            </a:r>
            <a:r>
              <a:rPr lang="ru-RU" sz="2200" dirty="0">
                <a:solidFill>
                  <a:srgbClr val="000000"/>
                </a:solidFill>
                <a:latin typeface="Times New Roman" panose="02020603050405020304" pitchFamily="18" charset="0"/>
                <a:ea typeface="Times New Roman" panose="02020603050405020304" pitchFamily="18" charset="0"/>
              </a:rPr>
              <a:t> </a:t>
            </a:r>
            <a:r>
              <a:rPr lang="ru-RU" sz="2200" dirty="0" err="1">
                <a:solidFill>
                  <a:srgbClr val="000000"/>
                </a:solidFill>
                <a:latin typeface="Times New Roman" panose="02020603050405020304" pitchFamily="18" charset="0"/>
                <a:ea typeface="Times New Roman" panose="02020603050405020304" pitchFamily="18" charset="0"/>
              </a:rPr>
              <a:t>tushunasiz</a:t>
            </a:r>
            <a:r>
              <a:rPr lang="ru-RU"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spcAft>
                <a:spcPts val="800"/>
              </a:spcAft>
              <a:buFont typeface="+mj-lt"/>
              <a:buAutoNum type="arabicPeriod"/>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Korxonaning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bo‘limlarini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izohlab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bering</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spcAft>
                <a:spcPts val="800"/>
              </a:spcAft>
              <a:buFont typeface="+mj-lt"/>
              <a:buAutoNum type="arabicPeriod"/>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Asosiy</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yordamchi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sexlar</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vazifalarini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ayting</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spcAft>
                <a:spcPts val="800"/>
              </a:spcAft>
              <a:buFont typeface="+mj-lt"/>
              <a:buAutoNum type="arabicPeriod"/>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Korxonani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ixtisoslashtirish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deganda</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nimani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tushunasiz</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spcAft>
                <a:spcPts val="800"/>
              </a:spcAft>
              <a:buFont typeface="+mj-lt"/>
              <a:buAutoNum type="arabicPeriod"/>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ko‘lami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nima</a:t>
            </a:r>
            <a:r>
              <a:rPr lang="en-US" sz="2200" dirty="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a:p>
            <a:pPr marL="342900" lvl="0" indent="-342900" algn="just">
              <a:spcAft>
                <a:spcPts val="800"/>
              </a:spcAft>
              <a:buFont typeface="+mj-lt"/>
              <a:buAutoNum type="arabicPeriod"/>
              <a:tabLst>
                <a:tab pos="457200" algn="l"/>
              </a:tabLst>
            </a:pPr>
            <a:r>
              <a:rPr lang="en-US" sz="2200" dirty="0" err="1">
                <a:solidFill>
                  <a:srgbClr val="000000"/>
                </a:solidFill>
                <a:latin typeface="Times New Roman" panose="02020603050405020304" pitchFamily="18" charset="0"/>
                <a:ea typeface="Times New Roman" panose="02020603050405020304" pitchFamily="18" charset="0"/>
              </a:rPr>
              <a:t>Korxonaning</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ishlab</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chiqarish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strukturasi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samaradorligini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oshirish</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yo‘llarini</a:t>
            </a:r>
            <a:r>
              <a:rPr lang="en-US" sz="2200" dirty="0">
                <a:solidFill>
                  <a:srgbClr val="000000"/>
                </a:solidFill>
                <a:latin typeface="Times New Roman" panose="02020603050405020304" pitchFamily="18" charset="0"/>
                <a:ea typeface="Times New Roman" panose="02020603050405020304" pitchFamily="18" charset="0"/>
              </a:rPr>
              <a:t> </a:t>
            </a:r>
            <a:r>
              <a:rPr lang="en-US" sz="2200" dirty="0" err="1">
                <a:solidFill>
                  <a:srgbClr val="000000"/>
                </a:solidFill>
                <a:latin typeface="Times New Roman" panose="02020603050405020304" pitchFamily="18" charset="0"/>
                <a:ea typeface="Times New Roman" panose="02020603050405020304" pitchFamily="18" charset="0"/>
              </a:rPr>
              <a:t>ayting</a:t>
            </a:r>
            <a:r>
              <a:rPr lang="en-US" sz="2200" dirty="0" smtClean="0">
                <a:solidFill>
                  <a:srgbClr val="000000"/>
                </a:solidFill>
                <a:latin typeface="Times New Roman" panose="02020603050405020304" pitchFamily="18" charset="0"/>
                <a:ea typeface="Times New Roman" panose="02020603050405020304" pitchFamily="18" charset="0"/>
              </a:rPr>
              <a:t>.</a:t>
            </a:r>
            <a:endParaRPr lang="ru-RU" sz="22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8016104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4434</TotalTime>
  <Words>138</Words>
  <Application>Microsoft Office PowerPoint</Application>
  <PresentationFormat>Экран (4:3)</PresentationFormat>
  <Paragraphs>67</Paragraphs>
  <Slides>17</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17</vt:i4>
      </vt:variant>
    </vt:vector>
  </HeadingPairs>
  <TitlesOfParts>
    <vt:vector size="22" baseType="lpstr">
      <vt:lpstr>Arial</vt:lpstr>
      <vt:lpstr>Calibri</vt:lpstr>
      <vt:lpstr>Calibri Light</vt:lpstr>
      <vt:lpstr>Times New Roman</vt:lpstr>
      <vt:lpstr>Office Theme</vt:lpstr>
      <vt:lpstr>Презентация PowerPoint</vt:lpstr>
      <vt:lpstr>Презентация PowerPoint</vt:lpstr>
      <vt:lpstr> 5. Asosiy ishlab chiqarishni takomillashtirishning ahamiyati.</vt:lpstr>
      <vt:lpstr> Ishlab chiqarishni tashkil etishni takomillashtirish asosida samaradorlikni oshirishning eng muhim masalalari:  1. Ishlab chiqarish jarayonlaridagi ayrim jarayonlarni operatsiyalarga ajratish va ularni sex, ishlab chiqarish uchastkalari, ishchi o‘rinlarga biriktirish.  2. Sex va ishlab chiqarish uchastkalari maydonlariga dastgohlarni ishchi o‘rinlarga mos holda joylashtirish.  3. Mehnat qurollarini ishlab chiqarish jarayonidagi operatsiyalar bo‘yicha kuzatish tartibini belgilash hamda ishlab chiqarish jarayonlarining to‘liq yoki bir qismi maromini hisoblash.  4. Belgilangan texnologik jarayonlar va ularning o‘zaro bog‘liqligi, mehnat qurollari harakati maromi va tartibiga qat’iy rioya qilish.  5. Korxona va ularning ishlab chiqarish bo‘limlarida ishlab chiqarish jarayonlarini borishini nazorat qilish va operatsion boshqarish.  6. Ishlab chiqarishni tashkil qilishni takomillashtirish bo‘yicha tadbirlar ishlab chiqish va ularni ishlab chiqarish jarayonlari maromi buzilgan uchastkalarga tadbiq qilishdan iborat. </vt:lpstr>
      <vt:lpstr> Ishlab chiqarish samaradorligini korxonada mavjud bo‘lgan dastgohlar, mexanizmlar va texnologik jarayonlar darajasida bir turdagi (unifikatsiyalangan) detallar va uzellardan mahsulot ishlab chiqarishni tashkil etishni takomillashtirish hisobiga oshirish mumkin. Bu xattoki mayda seriyali va yakka tartibdagi ishlab chiqarish turiga seriyali va ommaviy ishlab chiqarishni qo‘llashga sharoit yaratadi.   Ishlab chiqarish samaradorligiga ishlab chiqarish jarayonida dastgohlarni, mehnat qurollarini harakatlanishi bo‘yicha joylashtirish, detallar, yarim tayyor mahsulotlarning operatsiyalar o‘rtasidagi harakatini qisqartirishga imkon beruvchi buyum (predmet) prinsipi bo‘yicha ishlab chiqarish uchastkalarini tashkil qilish orqali oshirish mumkin. Ishlab chiqarishni ratsional tashkil etishda yuqoridagi va boshqa barcha tadbirlar katta miqdorda investitsiya talab qilmaydi. Ishlab chiqarish unumdorligini keskin oshiradi, ishlab chiqarish siklini qisqartiradi, mahsulot tannarxini pasaytiradi. Bu esa, foydani va ishlab chiqarish rentabelligini oshiradi.</vt:lpstr>
      <vt:lpstr> Ishlab chiqarishni ratsional tashkil qilish texnik taraqqiyotning faol omillaridan bo‘lib, u nafaqat texnikadan unumli foydalanish, balki texnika va texnologiyaga oid yangiliklar yaratishga sharoit yaratadi. Masalan: ommaviy ishlab chiqarishni potok usulida tashkil qilinishi ko‘p pozitsiyali dastgohlar va presslar hamda ko‘p sonli transport qurilmalari, turli xildagi konveyer sistemalarini yaratilishiga olib keladi.    O‘z navbatida texnik taraqqiyot ishlab chiqarishni tashkil qilishning roli va ahamiyatini keskin oshiradi. Zamonaviy korxonalarda ishlab chiqarilayotgan mahsulot turlarini ortib borishi ishlab chiqarishni murakkablashtiradi. Bir necha detallardan iborat bo‘lgan mahsulotlarni tayyorlash, ularni texnologiyasiga va uzellarni yig‘ish jarayonlarining aniqligiga bo‘lgan talablarni oshiradi.  </vt:lpstr>
      <vt:lpstr> 6. Asosiy ishlab chiqarishni ratsional tashkil qilish prinsiplari</vt:lpstr>
      <vt:lpstr>Презентация PowerPoint</vt:lpstr>
      <vt:lpstr> Proporsionallikning iqtisodiy mohiyati shundaki, u korxonaning barcha bo‘limlarini bir maromda uzluksiz ishlashini ta’minlaydi.   Ishlab chiqarish maromi (ritm) deganda ishlab chiqarish jarayonini barcha bosqich va operatsiyalarda ma’lum vaqt oralig‘ida qat’iy ravishda qaytarilib turishi tushuniladi. Ishlab chiqarish jarayonini qaytarilib turish tartibi quyidagi ishlab chiqarish maromlarida: kiritish (zapusk) va mahsulotni chiqarish maromi, operatsion yoki oraliq maromlarda aniqlanadi.   Mahsulot chiqarish maromi asosiy hisoblanib, u korxonaning ma’lum kalendar davriga kelishilgan buyurtma miqdorini bajarilishidir. Bu maromiylik faqat operatsion marom va kiritish maromlari shartlari bo‘yicha ishlab chiqarish jarayonining birinchi operatsiyalari zaruriy material va xom ashyolar bilan bir me’yorda ta’minlangandagina barqaror bo‘ladi.   «Ishlab chiqarish me’yoriyligi» tushunchasi ishlab chiqarishni potok usuli qo‘llaniladigan, chiqarilayotgan mahsulot turi barqaror bo‘lgan tor iqtisoslashgan ishlab chiqarish sexlari va zavodlarida ishlatiladi.  </vt:lpstr>
      <vt:lpstr> Ishlab chiqarishning texnik tayyorgarligi va moddiy texnika ta’minoti o‘z vaqtida amalga oshirilganda, dastgohlardan unumli foydalanish va ta’minlash ishlarini reja asosida bajarish yaxshi yo‘lga qo‘yilganda, mehnat va ishlab chiqarish to‘g‘ri tashkil qilinganda, zavodni ichki rejalashlashtirish va tezkor boshqarish to‘g‘ri amalga oshirilganda korxonani bir me’yorda ishlashiga erishish mumkin. Yuqoridagi barcha omillar o‘rtasidagi o‘zaro bog‘lanishni sifat va miqdor jihatidan nomutanosibligi, albatta, ishlab chiqarish samaraliligini va me’yoriyligini buzilishiga olib keladi. Me’yorsiz va maromsiz ish katta miqdorda yo‘qotishlar: dastgoh va ishchilarning bo‘sh turib qolishi, mehnat unumdorligini pasayishi, ishlab chiqarilayotgan mahsulot tannarxini oshishiga sabab bo‘ladi. Ishlab chiqarish jarayonlarini tashkil qilishda yana bir muhim omil uzluksizlik prinsipiga amal qilish muhim ahamiyatga ega. Bu prinsipning mohiyati ishni biror bir to‘xtab qolishlarsiz bajarish yoki ular sonini imkon qadar kamaytirishga erishishdan iborat.</vt:lpstr>
      <vt:lpstr> Ishlab chiqarish jarayonini tashkil qilishda parallellik prinsipiga amal qilish muhim ahamiyatga ega. Bu ishlab chiqarish jarayonlarining ayrim qismlarini bir vaqtda, parallel ravishda bajarish demakdir. Ishlab chiqarish jarayonida bitta partiyadagi detallarga ishlov berish bo‘yicha bir-biriga bog‘liq operatsiyalar hamda bir turdagi operatsiyalar bir vaqtda bir necha ish joylarida parallel ravishda bajariladi. Texnologik operatsiyalar jarayonida parallellik bir ish joyiga bir necha operatsiyalarni yig‘ishda o‘z aksini topsa, operatsiyalarni bajarishdagi asosiy va yordamchi operatsiyalar parallelligi, masalan, mashinada ish bajarish bilan nazorat qilish operatsiyalarini bajarishni birga olib borilishini nazarda tutadi.  Xom ashyolarni tayyorlash va detallarga ishlov berishda parallellik zagatovka tayyorlash va ishlov berish operatsiyalarini bir vaqtda bajarilishidir. </vt:lpstr>
      <vt:lpstr>Презентация PowerPoint</vt:lpstr>
      <vt:lpstr>7. Ishlab chiqarish turlari va ularning tasnifi </vt:lpstr>
      <vt:lpstr> Ishlab chiqarishni tashkil etish prinsiplarining uyg‘unlashuvidan kelib chiqib, ishlab chiqarishning 3 ta asosiy turini ajratish mumkin:   Ommaviy   Seriyali   yakka tartibli.  Ishlab chiqarish turidagi farq birinchi navbatda ish o‘rinlarining ta’minlanish xarakterida yoki boshqacha qilib aytganda ularning ixtisoslashganlik darajasida namoyon bo‘ladi.   Shu nuqtai nazardan barcha ish o‘rinlarini 3 guruhga ajratish mumkin. 1. Bir xil detallar ustida bir xil operatsiyani bajarishga ixtisoslashgan ish o‘rinlari. 2. Bir nechta detallar ustida ma’lum bir ketma-ketlikda muntazam ravishda bir nechta doimiy operatsiyalarni bajaradigan ish o‘rinlari. 3. Turli detallar ustida turli vaqtda turli xil operatsiyalarni bajaradigan ish o‘rinlari.  </vt:lpstr>
      <vt:lpstr> Ta’minlanish koeffitsienti ish o‘rinlarining ixtisoslashganlik darajasidan kelib chiqadi. Mashinasozlik korxonasi uchun ushbu bog‘lanish quyidagicha ifodalanadi:  Ishlab chiqarish turi Ish o‘rnining ta’minlanish koeffitsienti   Ommaviy 85 va yuqori  Yirik seriyali 0,2 - 0,75  Kichik seriyali 0,04 - 0,08  Yakka tartibli 0,04 dan past  Ushbu koeffitsient quyidagi formula orqali aniqlanadi:             bu yerda: n - yildagi ishlov beriladigan detallar soni, birlik; t - bir detalga ishlov berish mehnat sig‘imi; F - jihozlarning yillik ish vaqti fondi (qayta sozlash va smena ichidagi ta’mirlash uchun vaqt yo‘qotishlarini hisobga olgan holda).  </vt:lpstr>
      <vt:lpstr> Masalan: tokarlik stanogida normativ davomiyligi t=0,37 soat bo‘lgan ishlov berish operatsiyasi bajariladi.   Yil davomida 2850 detalga ishlov berilishi zarur. Ish tartibi - 2smena, jihozning yillik samarali ish vaqti fondi 4080 soat. Ish o‘rnining ta’minlash koeffitsienti quyidagiga teng:       (yirik seriyali ishlab chiqarish).   Shunday qilib korxona ixtisoslashuvi bir turdagi mahsulot ishlab chiqarish ko‘lamini belgilaydi, bu esa ishlab chiqarish turini aniqlaydi. Ommaviy ishlab chiqarishda korxonalar bir turdagi va katta hajmdagi mahsulotlar ishlab chiqarishga ixtisoslashadi.  </vt:lpstr>
      <vt:lpstr>Презентация PowerPoint</vt:lpstr>
    </vt:vector>
  </TitlesOfParts>
  <Company>PJSC "New Engineering Technologies"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Пользователь Windows</cp:lastModifiedBy>
  <cp:revision>191</cp:revision>
  <dcterms:created xsi:type="dcterms:W3CDTF">2016-11-18T14:12:19Z</dcterms:created>
  <dcterms:modified xsi:type="dcterms:W3CDTF">2019-04-18T06:57:54Z</dcterms:modified>
</cp:coreProperties>
</file>