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7" r:id="rId2"/>
    <p:sldId id="325" r:id="rId3"/>
    <p:sldId id="256" r:id="rId4"/>
    <p:sldId id="313" r:id="rId5"/>
    <p:sldId id="295" r:id="rId6"/>
    <p:sldId id="319" r:id="rId7"/>
    <p:sldId id="287" r:id="rId8"/>
    <p:sldId id="320" r:id="rId9"/>
    <p:sldId id="279" r:id="rId10"/>
    <p:sldId id="258" r:id="rId11"/>
    <p:sldId id="314" r:id="rId12"/>
    <p:sldId id="288" r:id="rId13"/>
    <p:sldId id="315" r:id="rId14"/>
    <p:sldId id="259" r:id="rId15"/>
    <p:sldId id="322" r:id="rId16"/>
    <p:sldId id="260" r:id="rId17"/>
    <p:sldId id="323" r:id="rId18"/>
    <p:sldId id="318" r:id="rId19"/>
    <p:sldId id="261" r:id="rId20"/>
    <p:sldId id="308" r:id="rId21"/>
    <p:sldId id="324" r:id="rId22"/>
    <p:sldId id="307" r:id="rId23"/>
    <p:sldId id="317" r:id="rId24"/>
    <p:sldId id="262" r:id="rId25"/>
    <p:sldId id="316" r:id="rId26"/>
    <p:sldId id="285" r:id="rId27"/>
    <p:sldId id="321" r:id="rId28"/>
    <p:sldId id="296" r:id="rId29"/>
    <p:sldId id="263" r:id="rId30"/>
    <p:sldId id="309" r:id="rId31"/>
    <p:sldId id="310" r:id="rId32"/>
    <p:sldId id="311" r:id="rId33"/>
    <p:sldId id="326" r:id="rId34"/>
    <p:sldId id="327" r:id="rId35"/>
    <p:sldId id="304" r:id="rId36"/>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30" autoAdjust="0"/>
    <p:restoredTop sz="94671" autoAdjust="0"/>
  </p:normalViewPr>
  <p:slideViewPr>
    <p:cSldViewPr>
      <p:cViewPr>
        <p:scale>
          <a:sx n="50" d="100"/>
          <a:sy n="50" d="100"/>
        </p:scale>
        <p:origin x="-974" y="-389"/>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2093"/>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image" Target="../media/image6.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BBFCE34-8BF8-463C-A96A-39B2F17BC20E}" type="datetimeFigureOut">
              <a:rPr lang="en-US" smtClean="0"/>
              <a:pPr/>
              <a:t>18-Mar-22</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53D85BD-892E-4BF0-A666-3B1100E1AA5B}"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noChangeArrowheads="1"/>
          </p:cNvSpPr>
          <p:nvPr>
            <p:ph type="dt" sz="quarter" idx="1"/>
          </p:nvPr>
        </p:nvSpPr>
        <p:spPr>
          <a:noFill/>
        </p:spPr>
        <p:txBody>
          <a:bodyPr/>
          <a:lstStyle/>
          <a:p>
            <a:fld id="{434B2537-4AA3-4550-9DBB-9713032A8EE6}" type="datetime3">
              <a:rPr lang="en-US" smtClean="0">
                <a:latin typeface="Arial" charset="0"/>
              </a:rPr>
              <a:pPr/>
              <a:t>18 March 2022</a:t>
            </a:fld>
            <a:endParaRPr lang="en-US" dirty="0" smtClean="0">
              <a:latin typeface="Arial" charset="0"/>
            </a:endParaRPr>
          </a:p>
        </p:txBody>
      </p:sp>
      <p:sp>
        <p:nvSpPr>
          <p:cNvPr id="20483" name="Rectangle 7"/>
          <p:cNvSpPr>
            <a:spLocks noGrp="1" noChangeArrowheads="1"/>
          </p:cNvSpPr>
          <p:nvPr>
            <p:ph type="sldNum" sz="quarter" idx="5"/>
          </p:nvPr>
        </p:nvSpPr>
        <p:spPr>
          <a:noFill/>
        </p:spPr>
        <p:txBody>
          <a:bodyPr/>
          <a:lstStyle/>
          <a:p>
            <a:fld id="{94F8351F-4D0A-4330-B8CB-1F50CEDB2225}" type="slidenum">
              <a:rPr lang="en-US" smtClean="0">
                <a:latin typeface="Arial" charset="0"/>
              </a:rPr>
              <a:pPr/>
              <a:t>1</a:t>
            </a:fld>
            <a:endParaRPr lang="en-US" dirty="0" smtClean="0">
              <a:latin typeface="Arial" charset="0"/>
            </a:endParaRPr>
          </a:p>
        </p:txBody>
      </p:sp>
      <p:sp>
        <p:nvSpPr>
          <p:cNvPr id="20484" name="Rectangle 2"/>
          <p:cNvSpPr>
            <a:spLocks noGrp="1" noRot="1" noChangeAspect="1" noChangeArrowheads="1" noTextEdit="1"/>
          </p:cNvSpPr>
          <p:nvPr>
            <p:ph type="sldImg"/>
          </p:nvPr>
        </p:nvSpPr>
        <p:spPr>
          <a:xfrm>
            <a:off x="381000" y="685800"/>
            <a:ext cx="6096000" cy="3429000"/>
          </a:xfrm>
          <a:ln/>
        </p:spPr>
      </p:sp>
      <p:sp>
        <p:nvSpPr>
          <p:cNvPr id="20485" name="Rectangle 3"/>
          <p:cNvSpPr>
            <a:spLocks noGrp="1" noChangeArrowheads="1"/>
          </p:cNvSpPr>
          <p:nvPr>
            <p:ph type="body" idx="1"/>
          </p:nvPr>
        </p:nvSpPr>
        <p:spPr>
          <a:noFill/>
          <a:ln/>
        </p:spPr>
        <p:txBody>
          <a:bodyPr/>
          <a:lstStyle/>
          <a:p>
            <a:pPr eaLnBrk="1" hangingPunct="1"/>
            <a:endParaRPr lang="en-US" dirty="0" smtClean="0">
              <a:latin typeface="Arial" charset="0"/>
            </a:endParaRPr>
          </a:p>
        </p:txBody>
      </p:sp>
      <p:sp>
        <p:nvSpPr>
          <p:cNvPr id="6" name="Footer Placeholder 5"/>
          <p:cNvSpPr>
            <a:spLocks noGrp="1"/>
          </p:cNvSpPr>
          <p:nvPr>
            <p:ph type="ftr" sz="quarter" idx="10"/>
          </p:nvPr>
        </p:nvSpPr>
        <p:spPr/>
        <p:txBody>
          <a:bodyPr/>
          <a:lstStyle/>
          <a:p>
            <a:pPr>
              <a:defRPr/>
            </a:pPr>
            <a:r>
              <a:rPr lang="en-US" dirty="0" smtClean="0"/>
              <a:t>MSREE 2013</a:t>
            </a:r>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53D85BD-892E-4BF0-A666-3B1100E1AA5B}" type="slidenum">
              <a:rPr lang="en-US" smtClean="0"/>
              <a:pPr/>
              <a:t>5</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53D85BD-892E-4BF0-A666-3B1100E1AA5B}" type="slidenum">
              <a:rPr lang="en-US" smtClean="0"/>
              <a:pPr/>
              <a:t>9</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53D85BD-892E-4BF0-A666-3B1100E1AA5B}" type="slidenum">
              <a:rPr lang="en-US" smtClean="0"/>
              <a:pPr/>
              <a:t>12</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53D85BD-892E-4BF0-A666-3B1100E1AA5B}"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20"/>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000FFE6-829E-41E0-A247-2D92936507BB}" type="datetimeFigureOut">
              <a:rPr lang="en-US" smtClean="0"/>
              <a:pPr/>
              <a:t>18-Mar-22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870590-FF32-4E63-AA28-5311770CFB9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000FFE6-829E-41E0-A247-2D92936507BB}" type="datetimeFigureOut">
              <a:rPr lang="en-US" smtClean="0"/>
              <a:pPr/>
              <a:t>18-Mar-22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870590-FF32-4E63-AA28-5311770CFB9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6"/>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000FFE6-829E-41E0-A247-2D92936507BB}" type="datetimeFigureOut">
              <a:rPr lang="en-US" smtClean="0"/>
              <a:pPr/>
              <a:t>18-Mar-22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870590-FF32-4E63-AA28-5311770CFB98}"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000FFE6-829E-41E0-A247-2D92936507BB}" type="datetimeFigureOut">
              <a:rPr lang="en-US" smtClean="0"/>
              <a:pPr/>
              <a:t>18-Mar-22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870590-FF32-4E63-AA28-5311770CFB9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1"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1"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7"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000FFE6-829E-41E0-A247-2D92936507BB}" type="datetimeFigureOut">
              <a:rPr lang="en-US" smtClean="0"/>
              <a:pPr/>
              <a:t>18-Mar-22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A870590-FF32-4E63-AA28-5311770CFB98}"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000FFE6-829E-41E0-A247-2D92936507BB}" type="datetimeFigureOut">
              <a:rPr lang="en-US" smtClean="0"/>
              <a:pPr/>
              <a:t>18-Mar-22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A870590-FF32-4E63-AA28-5311770CFB9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00FFE6-829E-41E0-A247-2D92936507BB}" type="datetimeFigureOut">
              <a:rPr lang="en-US" smtClean="0"/>
              <a:pPr/>
              <a:t>18-Mar-22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A870590-FF32-4E63-AA28-5311770CFB9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1" y="204789"/>
            <a:ext cx="5111751"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2"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00FFE6-829E-41E0-A247-2D92936507BB}" type="datetimeFigureOut">
              <a:rPr lang="en-US" smtClean="0"/>
              <a:pPr/>
              <a:t>18-Mar-22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870590-FF32-4E63-AA28-5311770CFB9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1"/>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00FFE6-829E-41E0-A247-2D92936507BB}" type="datetimeFigureOut">
              <a:rPr lang="en-US" smtClean="0"/>
              <a:pPr/>
              <a:t>18-Mar-22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870590-FF32-4E63-AA28-5311770CFB98}"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000FFE6-829E-41E0-A247-2D92936507BB}" type="datetimeFigureOut">
              <a:rPr lang="en-US" smtClean="0"/>
              <a:pPr/>
              <a:t>18-Mar-22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870590-FF32-4E63-AA28-5311770CFB9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80"/>
            <a:ext cx="2057400" cy="438864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5980"/>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000FFE6-829E-41E0-A247-2D92936507BB}" type="datetimeFigureOut">
              <a:rPr lang="en-US" smtClean="0"/>
              <a:pPr/>
              <a:t>18-Mar-22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870590-FF32-4E63-AA28-5311770CFB9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4000FFE6-829E-41E0-A247-2D92936507BB}" type="datetimeFigureOut">
              <a:rPr lang="en-US" smtClean="0"/>
              <a:pPr/>
              <a:t>18-Mar-22</a:t>
            </a:fld>
            <a:endParaRPr lang="en-US"/>
          </a:p>
        </p:txBody>
      </p:sp>
      <p:sp>
        <p:nvSpPr>
          <p:cNvPr id="5" name="Footer Placeholder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A870590-FF32-4E63-AA28-5311770CFB9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oleObject" Target="../embeddings/oleObject2.bin"/></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image" Target="../media/image5.emf"/></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oleObject" Target="../embeddings/oleObject5.bin"/><Relationship Id="rId4" Type="http://schemas.openxmlformats.org/officeDocument/2006/relationships/oleObject" Target="../embeddings/oleObject4.bin"/></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vmlDrawing" Target="../drawings/vmlDrawing5.vml"/><Relationship Id="rId4" Type="http://schemas.openxmlformats.org/officeDocument/2006/relationships/oleObject" Target="../embeddings/oleObject6.bin"/></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hyperlink" Target="https://grabcad.com/library/piston-cylinder-assembly-3" TargetMode="External"/><Relationship Id="rId2" Type="http://schemas.openxmlformats.org/officeDocument/2006/relationships/hyperlink" Target="https://www.topperlearning.com/answer/diagram-of-a-theemos-flask%20/2p7bj988" TargetMode="Externa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TextBox 4"/>
          <p:cNvSpPr txBox="1"/>
          <p:nvPr/>
        </p:nvSpPr>
        <p:spPr>
          <a:xfrm>
            <a:off x="3048000" y="2748743"/>
            <a:ext cx="2590800" cy="661207"/>
          </a:xfrm>
          <a:prstGeom prst="rect">
            <a:avLst/>
          </a:prstGeom>
          <a:noFill/>
        </p:spPr>
        <p:txBody>
          <a:bodyPr wrap="square" rtlCol="0">
            <a:spAutoFit/>
          </a:bodyPr>
          <a:lstStyle/>
          <a:p>
            <a:pPr algn="ctr">
              <a:lnSpc>
                <a:spcPct val="150000"/>
              </a:lnSpc>
            </a:pPr>
            <a:r>
              <a:rPr lang="en-US" sz="2800" b="1" dirty="0" smtClean="0">
                <a:solidFill>
                  <a:srgbClr val="FF0000"/>
                </a:solidFill>
              </a:rPr>
              <a:t>Lecture - 1</a:t>
            </a:r>
            <a:endParaRPr lang="en-US" sz="2800" b="1" dirty="0">
              <a:solidFill>
                <a:srgbClr val="FF0000"/>
              </a:solidFill>
            </a:endParaRPr>
          </a:p>
        </p:txBody>
      </p:sp>
      <p:sp>
        <p:nvSpPr>
          <p:cNvPr id="3" name="Rectangle 2"/>
          <p:cNvSpPr/>
          <p:nvPr/>
        </p:nvSpPr>
        <p:spPr>
          <a:xfrm>
            <a:off x="685800" y="152221"/>
            <a:ext cx="7696200" cy="1200329"/>
          </a:xfrm>
          <a:prstGeom prst="rect">
            <a:avLst/>
          </a:prstGeom>
        </p:spPr>
        <p:txBody>
          <a:bodyPr wrap="square">
            <a:spAutoFit/>
          </a:bodyPr>
          <a:lstStyle/>
          <a:p>
            <a:pPr algn="ctr">
              <a:lnSpc>
                <a:spcPct val="150000"/>
              </a:lnSpc>
            </a:pPr>
            <a:r>
              <a:rPr lang="en-US" sz="2400" b="1" dirty="0" smtClean="0">
                <a:solidFill>
                  <a:srgbClr val="002060"/>
                </a:solidFill>
              </a:rPr>
              <a:t>FUNDAMENTAL  OF THERMODYNAMICS  AND HEAT  TRANSFER</a:t>
            </a:r>
          </a:p>
        </p:txBody>
      </p:sp>
      <p:sp>
        <p:nvSpPr>
          <p:cNvPr id="4" name="Rectangle 3"/>
          <p:cNvSpPr/>
          <p:nvPr/>
        </p:nvSpPr>
        <p:spPr>
          <a:xfrm>
            <a:off x="1600200" y="3648730"/>
            <a:ext cx="6248400" cy="523220"/>
          </a:xfrm>
          <a:prstGeom prst="rect">
            <a:avLst/>
          </a:prstGeom>
        </p:spPr>
        <p:txBody>
          <a:bodyPr wrap="square">
            <a:spAutoFit/>
          </a:bodyPr>
          <a:lstStyle/>
          <a:p>
            <a:pPr lvl="0" algn="ctr"/>
            <a:r>
              <a:rPr lang="en-US" sz="2800" b="1" dirty="0" smtClean="0">
                <a:solidFill>
                  <a:srgbClr val="002060"/>
                </a:solidFill>
              </a:rPr>
              <a:t>Basic Concepts of Thermodynamics</a:t>
            </a:r>
          </a:p>
        </p:txBody>
      </p:sp>
      <p:sp>
        <p:nvSpPr>
          <p:cNvPr id="6" name="TextBox 5"/>
          <p:cNvSpPr txBox="1"/>
          <p:nvPr/>
        </p:nvSpPr>
        <p:spPr>
          <a:xfrm>
            <a:off x="5404967" y="4548485"/>
            <a:ext cx="2902398" cy="461665"/>
          </a:xfrm>
          <a:prstGeom prst="rect">
            <a:avLst/>
          </a:prstGeom>
          <a:noFill/>
        </p:spPr>
        <p:txBody>
          <a:bodyPr wrap="none" rtlCol="0">
            <a:spAutoFit/>
          </a:bodyPr>
          <a:lstStyle/>
          <a:p>
            <a:pPr algn="ctr"/>
            <a:r>
              <a:rPr lang="en-US" sz="2400" b="1" dirty="0" smtClean="0">
                <a:latin typeface="Arial" pitchFamily="34" charset="0"/>
                <a:cs typeface="Arial" pitchFamily="34" charset="0"/>
              </a:rPr>
              <a:t>Dr. Lila Raj Koirala</a:t>
            </a:r>
            <a:endParaRPr lang="en-US" sz="2400" b="1" dirty="0">
              <a:latin typeface="Arial" pitchFamily="34" charset="0"/>
              <a:cs typeface="Arial" pitchFamily="34" charset="0"/>
            </a:endParaRPr>
          </a:p>
        </p:txBody>
      </p:sp>
      <p:sp>
        <p:nvSpPr>
          <p:cNvPr id="7" name="Rectangle 6"/>
          <p:cNvSpPr/>
          <p:nvPr/>
        </p:nvSpPr>
        <p:spPr>
          <a:xfrm>
            <a:off x="320113" y="4548485"/>
            <a:ext cx="2026131" cy="461665"/>
          </a:xfrm>
          <a:prstGeom prst="rect">
            <a:avLst/>
          </a:prstGeom>
        </p:spPr>
        <p:txBody>
          <a:bodyPr wrap="none">
            <a:spAutoFit/>
          </a:bodyPr>
          <a:lstStyle/>
          <a:p>
            <a:pPr lvl="0" algn="ctr"/>
            <a:r>
              <a:rPr lang="en-US" sz="2400" b="1" dirty="0" smtClean="0">
                <a:solidFill>
                  <a:srgbClr val="00B050"/>
                </a:solidFill>
                <a:latin typeface="Arial" pitchFamily="34" charset="0"/>
                <a:cs typeface="Arial" pitchFamily="34" charset="0"/>
              </a:rPr>
              <a:t>KEC, NEPAL</a:t>
            </a:r>
          </a:p>
        </p:txBody>
      </p:sp>
      <p:sp>
        <p:nvSpPr>
          <p:cNvPr id="8" name="TextBox 7"/>
          <p:cNvSpPr txBox="1"/>
          <p:nvPr/>
        </p:nvSpPr>
        <p:spPr>
          <a:xfrm>
            <a:off x="3048000" y="1352550"/>
            <a:ext cx="2590800" cy="661207"/>
          </a:xfrm>
          <a:prstGeom prst="rect">
            <a:avLst/>
          </a:prstGeom>
          <a:noFill/>
        </p:spPr>
        <p:txBody>
          <a:bodyPr wrap="square" rtlCol="0">
            <a:spAutoFit/>
          </a:bodyPr>
          <a:lstStyle/>
          <a:p>
            <a:pPr algn="ctr">
              <a:lnSpc>
                <a:spcPct val="150000"/>
              </a:lnSpc>
            </a:pPr>
            <a:r>
              <a:rPr lang="en-US" sz="2800" b="1" dirty="0" smtClean="0">
                <a:solidFill>
                  <a:srgbClr val="FF0000"/>
                </a:solidFill>
              </a:rPr>
              <a:t>Chapter - 1</a:t>
            </a:r>
            <a:endParaRPr lang="en-US" sz="2800" b="1" dirty="0">
              <a:solidFill>
                <a:srgbClr val="FF0000"/>
              </a:solidFill>
            </a:endParaRPr>
          </a:p>
        </p:txBody>
      </p:sp>
      <p:sp>
        <p:nvSpPr>
          <p:cNvPr id="9" name="Rectangle 8"/>
          <p:cNvSpPr/>
          <p:nvPr/>
        </p:nvSpPr>
        <p:spPr>
          <a:xfrm>
            <a:off x="2971800" y="2200930"/>
            <a:ext cx="2590800" cy="523220"/>
          </a:xfrm>
          <a:prstGeom prst="rect">
            <a:avLst/>
          </a:prstGeom>
        </p:spPr>
        <p:txBody>
          <a:bodyPr wrap="square">
            <a:spAutoFit/>
          </a:bodyPr>
          <a:lstStyle/>
          <a:p>
            <a:pPr lvl="0" algn="ctr"/>
            <a:r>
              <a:rPr lang="en-US" sz="2800" b="1" dirty="0" smtClean="0">
                <a:solidFill>
                  <a:srgbClr val="002060"/>
                </a:solidFill>
              </a:rPr>
              <a:t>Introduction </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5" name="Rectangle 1"/>
          <p:cNvSpPr>
            <a:spLocks noChangeArrowheads="1"/>
          </p:cNvSpPr>
          <p:nvPr/>
        </p:nvSpPr>
        <p:spPr bwMode="auto">
          <a:xfrm>
            <a:off x="609600" y="1546295"/>
            <a:ext cx="8229600" cy="3082855"/>
          </a:xfrm>
          <a:prstGeom prst="rect">
            <a:avLst/>
          </a:prstGeom>
          <a:noFill/>
          <a:ln w="9525">
            <a:noFill/>
            <a:miter lim="800000"/>
            <a:headEnd/>
            <a:tailEnd/>
          </a:ln>
          <a:effectLst/>
        </p:spPr>
        <p:txBody>
          <a:bodyPr vert="horz" wrap="square" lIns="0" tIns="12696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Definition  and scope</a:t>
            </a:r>
            <a:r>
              <a:rPr kumimoji="0" lang="en-US" sz="2400" b="0"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a:t>
            </a: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of engineering thermodynamics</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Macroscopic and Microscopic approach</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Value of energy to the society</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457200" marR="0" lvl="0" indent="-457200" algn="l" defTabSz="914400" rtl="0" eaLnBrk="0" fontAlgn="base" latinLnBrk="0" hangingPunct="0">
              <a:lnSpc>
                <a:spcPct val="100000"/>
              </a:lnSpc>
              <a:spcBef>
                <a:spcPct val="0"/>
              </a:spcBef>
              <a:spcAft>
                <a:spcPct val="0"/>
              </a:spcAft>
              <a:buClrTx/>
              <a:buSzTx/>
              <a:buFontTx/>
              <a:buChar char="•"/>
              <a:tabLst/>
            </a:pP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Thermodynamic system, boundary and surroundings</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457200" marR="0" lvl="0" indent="-457200" algn="l" defTabSz="914400" rtl="0" eaLnBrk="0" fontAlgn="base" latinLnBrk="0" hangingPunct="0">
              <a:lnSpc>
                <a:spcPct val="100000"/>
              </a:lnSpc>
              <a:spcBef>
                <a:spcPct val="0"/>
              </a:spcBef>
              <a:spcAft>
                <a:spcPct val="0"/>
              </a:spcAft>
              <a:buClrTx/>
              <a:buSzTx/>
              <a:buFontTx/>
              <a:buChar char="•"/>
              <a:tabLst/>
            </a:pP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Thermodynamic properties: Intensive properties, extensive properties, specific properties</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457200" marR="0" lvl="0" indent="-457200" algn="l" defTabSz="914400" rtl="0" eaLnBrk="0" fontAlgn="base" latinLnBrk="0" hangingPunct="0">
              <a:lnSpc>
                <a:spcPct val="100000"/>
              </a:lnSpc>
              <a:spcBef>
                <a:spcPct val="0"/>
              </a:spcBef>
              <a:spcAft>
                <a:spcPct val="0"/>
              </a:spcAft>
              <a:buClrTx/>
              <a:buSzTx/>
              <a:buFontTx/>
              <a:buChar char="•"/>
              <a:tabLst/>
            </a:pP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Thermodynamic equilibrium: Thermal equilibrium, mechanical equilibrium, chemical equilibrium</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Rectangle 2"/>
          <p:cNvSpPr/>
          <p:nvPr/>
        </p:nvSpPr>
        <p:spPr>
          <a:xfrm>
            <a:off x="533400" y="205085"/>
            <a:ext cx="4411272" cy="461665"/>
          </a:xfrm>
          <a:prstGeom prst="rect">
            <a:avLst/>
          </a:prstGeom>
        </p:spPr>
        <p:txBody>
          <a:bodyPr wrap="none">
            <a:spAutoFit/>
          </a:bodyPr>
          <a:lstStyle/>
          <a:p>
            <a:pPr lvl="0" fontAlgn="base">
              <a:spcBef>
                <a:spcPct val="0"/>
              </a:spcBef>
              <a:spcAft>
                <a:spcPct val="0"/>
              </a:spcAft>
            </a:pPr>
            <a:r>
              <a:rPr lang="en-US" sz="2400" b="1" dirty="0" smtClean="0">
                <a:solidFill>
                  <a:srgbClr val="FF0000"/>
                </a:solidFill>
                <a:latin typeface="Cambria" pitchFamily="18" charset="0"/>
                <a:ea typeface="Times New Roman" pitchFamily="18" charset="0"/>
                <a:cs typeface="Times New Roman" pitchFamily="18" charset="0"/>
              </a:rPr>
              <a:t>Learning Objective of Lecture:</a:t>
            </a:r>
          </a:p>
        </p:txBody>
      </p:sp>
      <p:sp>
        <p:nvSpPr>
          <p:cNvPr id="4" name="Rectangle 3"/>
          <p:cNvSpPr/>
          <p:nvPr/>
        </p:nvSpPr>
        <p:spPr>
          <a:xfrm>
            <a:off x="533400" y="750153"/>
            <a:ext cx="6781800" cy="830997"/>
          </a:xfrm>
          <a:prstGeom prst="rect">
            <a:avLst/>
          </a:prstGeom>
        </p:spPr>
        <p:txBody>
          <a:bodyPr wrap="square">
            <a:spAutoFit/>
          </a:bodyPr>
          <a:lstStyle/>
          <a:p>
            <a:pPr lvl="0" eaLnBrk="0" fontAlgn="base" hangingPunct="0">
              <a:spcBef>
                <a:spcPct val="0"/>
              </a:spcBef>
              <a:spcAft>
                <a:spcPct val="0"/>
              </a:spcAft>
            </a:pPr>
            <a:r>
              <a:rPr lang="en-US" sz="2400" dirty="0" smtClean="0">
                <a:latin typeface="Times New Roman" pitchFamily="18" charset="0"/>
                <a:ea typeface="Times New Roman" pitchFamily="18" charset="0"/>
                <a:cs typeface="Times New Roman" pitchFamily="18" charset="0"/>
              </a:rPr>
              <a:t>To impart a great deal of knowledge to undergraduate students on the following topics:  </a:t>
            </a:r>
            <a:endParaRPr lang="en-US" sz="2400" dirty="0" smtClean="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85800" y="247220"/>
            <a:ext cx="6744154" cy="461665"/>
          </a:xfrm>
          <a:prstGeom prst="rect">
            <a:avLst/>
          </a:prstGeom>
        </p:spPr>
        <p:txBody>
          <a:bodyPr wrap="none">
            <a:spAutoFit/>
          </a:bodyPr>
          <a:lstStyle/>
          <a:p>
            <a:r>
              <a:rPr lang="en-US" sz="2400" b="1" dirty="0" smtClean="0">
                <a:solidFill>
                  <a:srgbClr val="FF0000"/>
                </a:solidFill>
                <a:latin typeface="Arial" pitchFamily="34" charset="0"/>
                <a:cs typeface="Arial" pitchFamily="34" charset="0"/>
              </a:rPr>
              <a:t>Definition of  Engineering Thermodynamics: </a:t>
            </a:r>
            <a:endParaRPr lang="en-US" sz="2400" dirty="0">
              <a:latin typeface="Arial" pitchFamily="34" charset="0"/>
              <a:cs typeface="Arial" pitchFamily="34" charset="0"/>
            </a:endParaRPr>
          </a:p>
        </p:txBody>
      </p:sp>
      <p:sp>
        <p:nvSpPr>
          <p:cNvPr id="8" name="Rectangle 7"/>
          <p:cNvSpPr/>
          <p:nvPr/>
        </p:nvSpPr>
        <p:spPr>
          <a:xfrm>
            <a:off x="381000" y="1047750"/>
            <a:ext cx="6400800" cy="1569660"/>
          </a:xfrm>
          <a:prstGeom prst="rect">
            <a:avLst/>
          </a:prstGeom>
        </p:spPr>
        <p:txBody>
          <a:bodyPr wrap="square">
            <a:spAutoFit/>
          </a:bodyPr>
          <a:lstStyle/>
          <a:p>
            <a:pPr marL="350838" indent="-350838" algn="just">
              <a:buFont typeface="Wingdings" pitchFamily="2" charset="2"/>
              <a:buChar char="v"/>
            </a:pPr>
            <a:r>
              <a:rPr lang="en-US" sz="2400" dirty="0" smtClean="0">
                <a:latin typeface="Arial" pitchFamily="34" charset="0"/>
                <a:cs typeface="Arial" pitchFamily="34" charset="0"/>
              </a:rPr>
              <a:t>The name </a:t>
            </a:r>
            <a:r>
              <a:rPr lang="en-US" sz="2400" i="1" dirty="0" smtClean="0">
                <a:latin typeface="Arial" pitchFamily="34" charset="0"/>
                <a:cs typeface="Arial" pitchFamily="34" charset="0"/>
              </a:rPr>
              <a:t>thermodynamics </a:t>
            </a:r>
            <a:r>
              <a:rPr lang="en-US" sz="2400" dirty="0" smtClean="0">
                <a:latin typeface="Arial" pitchFamily="34" charset="0"/>
                <a:cs typeface="Arial" pitchFamily="34" charset="0"/>
              </a:rPr>
              <a:t>originates from the Greek words:</a:t>
            </a:r>
          </a:p>
          <a:p>
            <a:pPr marL="350838" indent="-350838" algn="just"/>
            <a:r>
              <a:rPr lang="en-US" sz="2400" dirty="0" smtClean="0">
                <a:latin typeface="Arial" pitchFamily="34" charset="0"/>
                <a:cs typeface="Arial" pitchFamily="34" charset="0"/>
              </a:rPr>
              <a:t>    </a:t>
            </a:r>
            <a:r>
              <a:rPr lang="en-US" sz="2400" b="1" i="1" dirty="0" err="1" smtClean="0">
                <a:latin typeface="Arial" pitchFamily="34" charset="0"/>
                <a:cs typeface="Arial" pitchFamily="34" charset="0"/>
              </a:rPr>
              <a:t>therme</a:t>
            </a:r>
            <a:r>
              <a:rPr lang="en-US" sz="2400" b="1" i="1" dirty="0" smtClean="0">
                <a:latin typeface="Arial" pitchFamily="34" charset="0"/>
                <a:cs typeface="Arial" pitchFamily="34" charset="0"/>
              </a:rPr>
              <a:t>     </a:t>
            </a:r>
            <a:r>
              <a:rPr lang="en-US" sz="2400" b="1" i="1" dirty="0" smtClean="0">
                <a:latin typeface="Arial" pitchFamily="34" charset="0"/>
                <a:cs typeface="Arial" pitchFamily="34" charset="0"/>
                <a:sym typeface="Symbol"/>
              </a:rPr>
              <a:t>     </a:t>
            </a:r>
            <a:r>
              <a:rPr lang="en-US" sz="2400" b="1" dirty="0" smtClean="0">
                <a:latin typeface="Arial" pitchFamily="34" charset="0"/>
                <a:cs typeface="Arial" pitchFamily="34" charset="0"/>
              </a:rPr>
              <a:t>heat     </a:t>
            </a:r>
            <a:r>
              <a:rPr lang="en-US" sz="2400" dirty="0" smtClean="0">
                <a:latin typeface="Arial" pitchFamily="34" charset="0"/>
                <a:cs typeface="Arial" pitchFamily="34" charset="0"/>
              </a:rPr>
              <a:t>and    </a:t>
            </a:r>
          </a:p>
          <a:p>
            <a:pPr marL="350838" indent="-350838" algn="just"/>
            <a:r>
              <a:rPr lang="en-US" sz="2400" dirty="0" smtClean="0">
                <a:latin typeface="Arial" pitchFamily="34" charset="0"/>
                <a:cs typeface="Arial" pitchFamily="34" charset="0"/>
              </a:rPr>
              <a:t>    </a:t>
            </a:r>
            <a:r>
              <a:rPr lang="en-US" sz="2400" b="1" i="1" dirty="0" err="1" smtClean="0">
                <a:latin typeface="Arial" pitchFamily="34" charset="0"/>
                <a:cs typeface="Arial" pitchFamily="34" charset="0"/>
              </a:rPr>
              <a:t>dynamis</a:t>
            </a:r>
            <a:r>
              <a:rPr lang="en-US" sz="2400" b="1" i="1" dirty="0" smtClean="0">
                <a:latin typeface="Arial" pitchFamily="34" charset="0"/>
                <a:cs typeface="Arial" pitchFamily="34" charset="0"/>
              </a:rPr>
              <a:t>   </a:t>
            </a:r>
            <a:r>
              <a:rPr lang="en-US" sz="2400" b="1" i="1" dirty="0" smtClean="0">
                <a:latin typeface="Arial" pitchFamily="34" charset="0"/>
                <a:cs typeface="Arial" pitchFamily="34" charset="0"/>
                <a:sym typeface="Symbol"/>
              </a:rPr>
              <a:t>    </a:t>
            </a:r>
            <a:r>
              <a:rPr lang="en-US" sz="2400" b="1" dirty="0" smtClean="0">
                <a:latin typeface="Arial" pitchFamily="34" charset="0"/>
                <a:cs typeface="Arial" pitchFamily="34" charset="0"/>
              </a:rPr>
              <a:t>power</a:t>
            </a:r>
          </a:p>
        </p:txBody>
      </p:sp>
      <p:sp>
        <p:nvSpPr>
          <p:cNvPr id="10" name="Rectangle 9"/>
          <p:cNvSpPr/>
          <p:nvPr/>
        </p:nvSpPr>
        <p:spPr>
          <a:xfrm>
            <a:off x="304800" y="3409950"/>
            <a:ext cx="8001000" cy="1200329"/>
          </a:xfrm>
          <a:prstGeom prst="rect">
            <a:avLst/>
          </a:prstGeom>
        </p:spPr>
        <p:txBody>
          <a:bodyPr wrap="square">
            <a:spAutoFit/>
          </a:bodyPr>
          <a:lstStyle/>
          <a:p>
            <a:pPr marL="350838" indent="-350838" algn="just">
              <a:buFont typeface="Wingdings" pitchFamily="2" charset="2"/>
              <a:buChar char="v"/>
            </a:pPr>
            <a:r>
              <a:rPr lang="en-US" sz="2400" dirty="0" smtClean="0">
                <a:latin typeface="Arial" pitchFamily="34" charset="0"/>
                <a:cs typeface="Arial" pitchFamily="34" charset="0"/>
              </a:rPr>
              <a:t>Branch of applied science which deals with the study of energy, its forms and transformations and its interactions with matters. Particularly work and heat.</a:t>
            </a:r>
          </a:p>
        </p:txBody>
      </p:sp>
      <p:sp>
        <p:nvSpPr>
          <p:cNvPr id="5" name="Rectangle 4"/>
          <p:cNvSpPr/>
          <p:nvPr/>
        </p:nvSpPr>
        <p:spPr>
          <a:xfrm>
            <a:off x="762000" y="2535019"/>
            <a:ext cx="7772400" cy="830997"/>
          </a:xfrm>
          <a:prstGeom prst="rect">
            <a:avLst/>
          </a:prstGeom>
        </p:spPr>
        <p:txBody>
          <a:bodyPr wrap="square">
            <a:spAutoFit/>
          </a:bodyPr>
          <a:lstStyle/>
          <a:p>
            <a:r>
              <a:rPr lang="en-US" sz="2400" dirty="0" smtClean="0">
                <a:latin typeface="Arial" pitchFamily="34" charset="0"/>
                <a:cs typeface="Arial" pitchFamily="34" charset="0"/>
              </a:rPr>
              <a:t>which is most descriptive of the early efforts to convert heat into power .</a:t>
            </a:r>
            <a:endParaRPr lang="en-US" sz="24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132955"/>
            <a:ext cx="6705600" cy="1200329"/>
          </a:xfrm>
          <a:prstGeom prst="rect">
            <a:avLst/>
          </a:prstGeom>
        </p:spPr>
        <p:txBody>
          <a:bodyPr wrap="square">
            <a:spAutoFit/>
          </a:bodyPr>
          <a:lstStyle/>
          <a:p>
            <a:pPr marL="350838" lvl="0" indent="-350838" algn="just" eaLnBrk="0" fontAlgn="base" hangingPunct="0">
              <a:spcBef>
                <a:spcPct val="0"/>
              </a:spcBef>
              <a:spcAft>
                <a:spcPct val="0"/>
              </a:spcAft>
              <a:buFont typeface="Wingdings" pitchFamily="2" charset="2"/>
              <a:buChar char="v"/>
            </a:pPr>
            <a:r>
              <a:rPr lang="en-US" sz="2400" dirty="0" smtClean="0"/>
              <a:t> </a:t>
            </a:r>
            <a:r>
              <a:rPr lang="en-US" sz="2400" dirty="0" smtClean="0">
                <a:latin typeface="Arial" pitchFamily="34" charset="0"/>
                <a:cs typeface="Arial" pitchFamily="34" charset="0"/>
              </a:rPr>
              <a:t>It is concerned with the study of </a:t>
            </a:r>
            <a:r>
              <a:rPr lang="en-US" sz="2400" dirty="0" smtClean="0"/>
              <a:t>f</a:t>
            </a:r>
            <a:r>
              <a:rPr lang="en-US" sz="2400" dirty="0" smtClean="0">
                <a:latin typeface="Arial" pitchFamily="34" charset="0"/>
                <a:ea typeface="Calibri" pitchFamily="34" charset="0"/>
                <a:cs typeface="Arial" pitchFamily="34" charset="0"/>
              </a:rPr>
              <a:t>easibility of a process with respect to entropy and the concept of equilibrium processes.</a:t>
            </a:r>
            <a:endParaRPr lang="en-US" sz="2400" dirty="0" smtClean="0">
              <a:latin typeface="Arial" pitchFamily="34" charset="0"/>
              <a:cs typeface="Arial" pitchFamily="34" charset="0"/>
            </a:endParaRPr>
          </a:p>
        </p:txBody>
      </p:sp>
      <p:sp>
        <p:nvSpPr>
          <p:cNvPr id="3" name="Rectangle 2"/>
          <p:cNvSpPr/>
          <p:nvPr/>
        </p:nvSpPr>
        <p:spPr>
          <a:xfrm>
            <a:off x="304800" y="2427671"/>
            <a:ext cx="8458200" cy="830997"/>
          </a:xfrm>
          <a:prstGeom prst="rect">
            <a:avLst/>
          </a:prstGeom>
        </p:spPr>
        <p:txBody>
          <a:bodyPr wrap="square">
            <a:spAutoFit/>
          </a:bodyPr>
          <a:lstStyle/>
          <a:p>
            <a:pPr marL="350838" indent="-350838" algn="just">
              <a:buFont typeface="Wingdings" pitchFamily="2" charset="2"/>
              <a:buChar char="v"/>
            </a:pPr>
            <a:r>
              <a:rPr lang="en-US" sz="2400" dirty="0" smtClean="0">
                <a:latin typeface="Arial" pitchFamily="34" charset="0"/>
                <a:cs typeface="Arial" pitchFamily="34" charset="0"/>
              </a:rPr>
              <a:t>Science of three “E”s namely Energy, Entropy and Equilibrium [1]. </a:t>
            </a:r>
          </a:p>
        </p:txBody>
      </p:sp>
      <p:sp>
        <p:nvSpPr>
          <p:cNvPr id="4" name="Rectangle 3"/>
          <p:cNvSpPr/>
          <p:nvPr/>
        </p:nvSpPr>
        <p:spPr>
          <a:xfrm>
            <a:off x="228600" y="3476105"/>
            <a:ext cx="8610600" cy="1200329"/>
          </a:xfrm>
          <a:prstGeom prst="rect">
            <a:avLst/>
          </a:prstGeom>
        </p:spPr>
        <p:txBody>
          <a:bodyPr wrap="square">
            <a:spAutoFit/>
          </a:bodyPr>
          <a:lstStyle/>
          <a:p>
            <a:pPr marL="350838" indent="-350838" algn="just">
              <a:buFont typeface="Wingdings" pitchFamily="2" charset="2"/>
              <a:buChar char="v"/>
            </a:pPr>
            <a:r>
              <a:rPr lang="en-US" sz="2400" dirty="0" smtClean="0">
                <a:latin typeface="Arial" pitchFamily="34" charset="0"/>
                <a:cs typeface="Arial" pitchFamily="34" charset="0"/>
              </a:rPr>
              <a:t>Entails four laws namely </a:t>
            </a:r>
            <a:r>
              <a:rPr lang="en-US" sz="2400" dirty="0" err="1" smtClean="0">
                <a:latin typeface="Arial" pitchFamily="34" charset="0"/>
                <a:cs typeface="Arial" pitchFamily="34" charset="0"/>
              </a:rPr>
              <a:t>Zeroth</a:t>
            </a:r>
            <a:r>
              <a:rPr lang="en-US" sz="2400" dirty="0" smtClean="0">
                <a:latin typeface="Arial" pitchFamily="34" charset="0"/>
                <a:cs typeface="Arial" pitchFamily="34" charset="0"/>
              </a:rPr>
              <a:t>, First, Second and Third law of thermodynamics which govern the energy conversion processes.</a:t>
            </a:r>
            <a:endParaRPr lang="en-US" sz="2400" dirty="0">
              <a:latin typeface="Arial" pitchFamily="34" charset="0"/>
              <a:cs typeface="Arial" pitchFamily="34" charset="0"/>
            </a:endParaRPr>
          </a:p>
        </p:txBody>
      </p:sp>
      <p:sp>
        <p:nvSpPr>
          <p:cNvPr id="5" name="Rectangle 4"/>
          <p:cNvSpPr/>
          <p:nvPr/>
        </p:nvSpPr>
        <p:spPr>
          <a:xfrm>
            <a:off x="533400" y="293386"/>
            <a:ext cx="6675225" cy="461665"/>
          </a:xfrm>
          <a:prstGeom prst="rect">
            <a:avLst/>
          </a:prstGeom>
        </p:spPr>
        <p:txBody>
          <a:bodyPr wrap="none">
            <a:spAutoFit/>
          </a:bodyPr>
          <a:lstStyle/>
          <a:p>
            <a:r>
              <a:rPr lang="en-US" sz="2400" b="1" dirty="0" smtClean="0">
                <a:solidFill>
                  <a:srgbClr val="FF0000"/>
                </a:solidFill>
                <a:latin typeface="Arial" pitchFamily="34" charset="0"/>
                <a:cs typeface="Arial" pitchFamily="34" charset="0"/>
              </a:rPr>
              <a:t>Definition of Engineering Thermodynamics: </a:t>
            </a:r>
            <a:endParaRPr lang="en-US" sz="24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txBox="1">
            <a:spLocks/>
          </p:cNvSpPr>
          <p:nvPr/>
        </p:nvSpPr>
        <p:spPr>
          <a:xfrm>
            <a:off x="304800" y="952500"/>
            <a:ext cx="7315200" cy="857250"/>
          </a:xfrm>
          <a:prstGeom prst="rect">
            <a:avLst/>
          </a:prstGeom>
        </p:spPr>
        <p:txBody>
          <a:bodyPr>
            <a:noAutofit/>
          </a:bodyPr>
          <a:lstStyle/>
          <a:p>
            <a:pPr marL="350838" marR="0" lvl="0" indent="-350838" algn="just" defTabSz="914400" rtl="0" eaLnBrk="1" fontAlgn="auto" latinLnBrk="0" hangingPunct="1">
              <a:lnSpc>
                <a:spcPct val="100000"/>
              </a:lnSpc>
              <a:spcBef>
                <a:spcPct val="20000"/>
              </a:spcBef>
              <a:spcAft>
                <a:spcPts val="0"/>
              </a:spcAft>
              <a:buClrTx/>
              <a:buSzTx/>
              <a:buFont typeface="Wingdings" pitchFamily="2" charset="2"/>
              <a:buChar char="v"/>
              <a:tabLst/>
              <a:defRPr/>
            </a:pPr>
            <a:r>
              <a:rPr kumimoji="0" lang="en-US" sz="2400" b="0" i="0" u="none" strike="noStrike" kern="1200" cap="none" spc="0" normalizeH="0" baseline="0" noProof="0" dirty="0" smtClean="0">
                <a:ln>
                  <a:noFill/>
                </a:ln>
                <a:solidFill>
                  <a:schemeClr val="tx1"/>
                </a:solidFill>
                <a:effectLst/>
                <a:uLnTx/>
                <a:uFillTx/>
                <a:latin typeface="Arial" pitchFamily="34" charset="0"/>
                <a:cs typeface="Arial" pitchFamily="34" charset="0"/>
              </a:rPr>
              <a:t>It has wide range of applications in diverse areas of different engineering disciplines. It is used by </a:t>
            </a:r>
          </a:p>
        </p:txBody>
      </p:sp>
      <p:sp>
        <p:nvSpPr>
          <p:cNvPr id="5" name="Rectangle 4"/>
          <p:cNvSpPr/>
          <p:nvPr/>
        </p:nvSpPr>
        <p:spPr>
          <a:xfrm>
            <a:off x="533400" y="205085"/>
            <a:ext cx="6248400" cy="461665"/>
          </a:xfrm>
          <a:prstGeom prst="rect">
            <a:avLst/>
          </a:prstGeom>
        </p:spPr>
        <p:txBody>
          <a:bodyPr wrap="square">
            <a:spAutoFit/>
          </a:bodyPr>
          <a:lstStyle/>
          <a:p>
            <a:pPr lvl="0" algn="just"/>
            <a:r>
              <a:rPr lang="en-US" sz="2400" b="1" dirty="0" smtClean="0">
                <a:solidFill>
                  <a:srgbClr val="FF0000"/>
                </a:solidFill>
                <a:latin typeface="Arial" pitchFamily="34" charset="0"/>
                <a:cs typeface="Arial" pitchFamily="34" charset="0"/>
              </a:rPr>
              <a:t>Scope of Engineering Thermodynamics:</a:t>
            </a:r>
          </a:p>
        </p:txBody>
      </p:sp>
      <p:sp>
        <p:nvSpPr>
          <p:cNvPr id="9" name="Rectangle 8"/>
          <p:cNvSpPr/>
          <p:nvPr/>
        </p:nvSpPr>
        <p:spPr>
          <a:xfrm>
            <a:off x="304800" y="1816953"/>
            <a:ext cx="8458200" cy="830997"/>
          </a:xfrm>
          <a:prstGeom prst="rect">
            <a:avLst/>
          </a:prstGeom>
        </p:spPr>
        <p:txBody>
          <a:bodyPr wrap="square">
            <a:spAutoFit/>
          </a:bodyPr>
          <a:lstStyle/>
          <a:p>
            <a:pPr marL="396875" indent="-396875" algn="just">
              <a:buFont typeface="Arial" pitchFamily="34" charset="0"/>
              <a:buChar char="•"/>
            </a:pPr>
            <a:r>
              <a:rPr lang="en-US" sz="2400" dirty="0" smtClean="0">
                <a:latin typeface="+mj-lt"/>
              </a:rPr>
              <a:t>Mechanical engineers in the design of energy converting   and transferring devices etc.</a:t>
            </a:r>
            <a:r>
              <a:rPr lang="en-US" sz="2400" dirty="0" smtClean="0"/>
              <a:t> </a:t>
            </a:r>
            <a:endParaRPr lang="en-US" sz="2400" dirty="0">
              <a:latin typeface="+mj-lt"/>
            </a:endParaRPr>
          </a:p>
        </p:txBody>
      </p:sp>
      <p:sp>
        <p:nvSpPr>
          <p:cNvPr id="34817" name="Rectangle 1"/>
          <p:cNvSpPr>
            <a:spLocks noChangeArrowheads="1"/>
          </p:cNvSpPr>
          <p:nvPr/>
        </p:nvSpPr>
        <p:spPr bwMode="auto">
          <a:xfrm>
            <a:off x="304800" y="3809821"/>
            <a:ext cx="84582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50838" marR="0" lvl="0" indent="-350838" algn="just" defTabSz="914400" rtl="0" eaLnBrk="1" fontAlgn="base" latinLnBrk="0" hangingPunct="1">
              <a:lnSpc>
                <a:spcPct val="100000"/>
              </a:lnSpc>
              <a:spcBef>
                <a:spcPct val="0"/>
              </a:spcBef>
              <a:spcAft>
                <a:spcPct val="0"/>
              </a:spcAft>
              <a:buClrTx/>
              <a:buSzTx/>
              <a:buFont typeface="Arial" pitchFamily="34" charset="0"/>
              <a:buChar char="•"/>
              <a:tabLst/>
            </a:pPr>
            <a:r>
              <a:rPr kumimoji="0" lang="en-US" sz="2400" b="0" i="0" u="none" strike="noStrike" cap="none" normalizeH="0" baseline="0" dirty="0" smtClean="0">
                <a:ln>
                  <a:noFill/>
                </a:ln>
                <a:solidFill>
                  <a:srgbClr val="000000"/>
                </a:solidFill>
                <a:effectLst/>
                <a:latin typeface="+mj-lt"/>
                <a:ea typeface="Times New Roman" pitchFamily="18" charset="0"/>
                <a:cs typeface="Times New Roman" pitchFamily="18" charset="0"/>
              </a:rPr>
              <a:t>Electrical, electronics and computer engineers may have its application while selecting the proper cooling system for the different electrical and electronic appliances [2]. </a:t>
            </a:r>
            <a:endParaRPr kumimoji="0" lang="en-US" sz="2400" b="0" i="0" u="none" strike="noStrike" cap="none" normalizeH="0" baseline="0" dirty="0" smtClean="0">
              <a:ln>
                <a:noFill/>
              </a:ln>
              <a:solidFill>
                <a:schemeClr val="tx1"/>
              </a:solidFill>
              <a:effectLst/>
              <a:latin typeface="+mj-lt"/>
              <a:cs typeface="Arial" pitchFamily="34" charset="0"/>
            </a:endParaRPr>
          </a:p>
        </p:txBody>
      </p:sp>
      <p:sp>
        <p:nvSpPr>
          <p:cNvPr id="10" name="Rectangle 9"/>
          <p:cNvSpPr/>
          <p:nvPr/>
        </p:nvSpPr>
        <p:spPr>
          <a:xfrm>
            <a:off x="304800" y="2590621"/>
            <a:ext cx="8382000" cy="1200329"/>
          </a:xfrm>
          <a:prstGeom prst="rect">
            <a:avLst/>
          </a:prstGeom>
        </p:spPr>
        <p:txBody>
          <a:bodyPr wrap="square">
            <a:spAutoFit/>
          </a:bodyPr>
          <a:lstStyle/>
          <a:p>
            <a:pPr marL="396875" indent="-396875" algn="just">
              <a:buFont typeface="Arial" pitchFamily="34" charset="0"/>
              <a:buChar char="•"/>
            </a:pPr>
            <a:r>
              <a:rPr lang="en-US" sz="2400" dirty="0" smtClean="0">
                <a:latin typeface="+mj-lt"/>
              </a:rPr>
              <a:t>Civil engineers while choosing the layout of a building on a provided land space such that energy requirement for heating and lighting is minimum. </a:t>
            </a:r>
            <a:endParaRPr lang="en-US" sz="2400" dirty="0">
              <a:latin typeface="+mj-lt"/>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85800" y="171451"/>
            <a:ext cx="5410200" cy="461665"/>
          </a:xfrm>
          <a:prstGeom prst="rect">
            <a:avLst/>
          </a:prstGeom>
        </p:spPr>
        <p:txBody>
          <a:bodyPr wrap="square">
            <a:spAutoFit/>
          </a:bodyPr>
          <a:lstStyle/>
          <a:p>
            <a:pPr lvl="0" algn="just"/>
            <a:r>
              <a:rPr lang="en-US" sz="2400" b="1" dirty="0" smtClean="0">
                <a:solidFill>
                  <a:srgbClr val="FF0000"/>
                </a:solidFill>
                <a:latin typeface="Arial" pitchFamily="34" charset="0"/>
                <a:cs typeface="Arial" pitchFamily="34" charset="0"/>
              </a:rPr>
              <a:t>Value of Energy to the Society:</a:t>
            </a:r>
          </a:p>
        </p:txBody>
      </p:sp>
      <p:sp>
        <p:nvSpPr>
          <p:cNvPr id="4" name="Text Placeholder 6"/>
          <p:cNvSpPr txBox="1">
            <a:spLocks/>
          </p:cNvSpPr>
          <p:nvPr/>
        </p:nvSpPr>
        <p:spPr>
          <a:xfrm>
            <a:off x="228600" y="1200150"/>
            <a:ext cx="7543800" cy="457200"/>
          </a:xfrm>
          <a:prstGeom prst="rect">
            <a:avLst/>
          </a:prstGeom>
        </p:spPr>
        <p:txBody>
          <a:bodyPr vert="horz" lIns="91440" tIns="45720" rIns="91440" bIns="45720" rtlCol="0">
            <a:noAutofit/>
          </a:bodyPr>
          <a:lstStyle/>
          <a:p>
            <a:pPr marL="0" marR="0" lvl="0" indent="0" algn="just" defTabSz="914400" rtl="0" eaLnBrk="1" fontAlgn="auto" latinLnBrk="0" hangingPunct="1">
              <a:lnSpc>
                <a:spcPct val="100000"/>
              </a:lnSpc>
              <a:spcBef>
                <a:spcPct val="20000"/>
              </a:spcBef>
              <a:spcAft>
                <a:spcPts val="0"/>
              </a:spcAft>
              <a:buClrTx/>
              <a:buSzTx/>
              <a:buFont typeface="Wingdings" pitchFamily="2" charset="2"/>
              <a:buChar char="v"/>
              <a:tabLst/>
              <a:defRPr/>
            </a:pPr>
            <a:r>
              <a:rPr kumimoji="0" lang="en-US" sz="2400" b="0" i="0" u="none" strike="noStrike" kern="1200" cap="none" spc="0" normalizeH="0" baseline="0" noProof="0" dirty="0" smtClean="0">
                <a:ln>
                  <a:noFill/>
                </a:ln>
                <a:solidFill>
                  <a:schemeClr val="tx1"/>
                </a:solidFill>
                <a:effectLst/>
                <a:uLnTx/>
                <a:uFillTx/>
                <a:latin typeface="Arial" pitchFamily="34" charset="0"/>
                <a:cs typeface="Arial" pitchFamily="34" charset="0"/>
              </a:rPr>
              <a:t>  It is the basic necessity of the human life.</a:t>
            </a:r>
            <a:endParaRPr kumimoji="0" lang="en-US" sz="2400" b="0" i="0" u="none" strike="noStrike" kern="1200" cap="none" spc="0" normalizeH="0" baseline="0" noProof="0" dirty="0" smtClean="0">
              <a:ln>
                <a:noFill/>
              </a:ln>
              <a:solidFill>
                <a:schemeClr val="tx1">
                  <a:tint val="75000"/>
                </a:schemeClr>
              </a:solidFill>
              <a:effectLst/>
              <a:uLnTx/>
              <a:uFillTx/>
              <a:latin typeface="Arial" pitchFamily="34" charset="0"/>
              <a:cs typeface="Arial" pitchFamily="34" charset="0"/>
            </a:endParaRPr>
          </a:p>
        </p:txBody>
      </p:sp>
      <p:sp>
        <p:nvSpPr>
          <p:cNvPr id="5" name="Rectangle 4"/>
          <p:cNvSpPr/>
          <p:nvPr/>
        </p:nvSpPr>
        <p:spPr>
          <a:xfrm>
            <a:off x="228600" y="3886021"/>
            <a:ext cx="8458200" cy="1200329"/>
          </a:xfrm>
          <a:prstGeom prst="rect">
            <a:avLst/>
          </a:prstGeom>
        </p:spPr>
        <p:txBody>
          <a:bodyPr wrap="square">
            <a:spAutoFit/>
          </a:bodyPr>
          <a:lstStyle/>
          <a:p>
            <a:pPr marL="350838" lvl="0" indent="-350838" algn="just">
              <a:spcBef>
                <a:spcPct val="20000"/>
              </a:spcBef>
              <a:buFont typeface="Wingdings" pitchFamily="2" charset="2"/>
              <a:buChar char="v"/>
              <a:defRPr/>
            </a:pPr>
            <a:r>
              <a:rPr lang="en-US" sz="2400" dirty="0" smtClean="0">
                <a:latin typeface="Arial" pitchFamily="34" charset="0"/>
                <a:cs typeface="Arial" pitchFamily="34" charset="0"/>
              </a:rPr>
              <a:t>As no activity can take place without the conversion of one energy form to another, it plays an unique and crucial role in the human society [3].</a:t>
            </a:r>
            <a:endParaRPr lang="en-US" sz="2400" dirty="0" smtClean="0">
              <a:solidFill>
                <a:schemeClr val="tx1">
                  <a:tint val="75000"/>
                </a:schemeClr>
              </a:solidFill>
              <a:latin typeface="Arial" pitchFamily="34" charset="0"/>
              <a:cs typeface="Arial" pitchFamily="34" charset="0"/>
            </a:endParaRPr>
          </a:p>
        </p:txBody>
      </p:sp>
      <p:sp>
        <p:nvSpPr>
          <p:cNvPr id="6" name="Rectangle 5"/>
          <p:cNvSpPr/>
          <p:nvPr/>
        </p:nvSpPr>
        <p:spPr>
          <a:xfrm>
            <a:off x="228600" y="2590621"/>
            <a:ext cx="8305800" cy="1200329"/>
          </a:xfrm>
          <a:prstGeom prst="rect">
            <a:avLst/>
          </a:prstGeom>
        </p:spPr>
        <p:txBody>
          <a:bodyPr wrap="square">
            <a:spAutoFit/>
          </a:bodyPr>
          <a:lstStyle/>
          <a:p>
            <a:pPr marL="350838" lvl="0" indent="-350838" algn="just">
              <a:spcBef>
                <a:spcPct val="20000"/>
              </a:spcBef>
              <a:buFont typeface="Wingdings" pitchFamily="2" charset="2"/>
              <a:buChar char="v"/>
              <a:defRPr/>
            </a:pPr>
            <a:r>
              <a:rPr lang="en-US" sz="2400" dirty="0" smtClean="0">
                <a:latin typeface="Arial" pitchFamily="34" charset="0"/>
                <a:cs typeface="Arial" pitchFamily="34" charset="0"/>
              </a:rPr>
              <a:t>The rate of energy consumption of a country reflects the life style of the people of that country, i.e. living standard of people. </a:t>
            </a:r>
          </a:p>
        </p:txBody>
      </p:sp>
      <p:sp>
        <p:nvSpPr>
          <p:cNvPr id="7" name="Rectangle 6"/>
          <p:cNvSpPr/>
          <p:nvPr/>
        </p:nvSpPr>
        <p:spPr>
          <a:xfrm>
            <a:off x="228600" y="1740753"/>
            <a:ext cx="8305800" cy="830997"/>
          </a:xfrm>
          <a:prstGeom prst="rect">
            <a:avLst/>
          </a:prstGeom>
        </p:spPr>
        <p:txBody>
          <a:bodyPr wrap="square">
            <a:spAutoFit/>
          </a:bodyPr>
          <a:lstStyle/>
          <a:p>
            <a:pPr marL="396875" lvl="0" indent="-396875" algn="just">
              <a:spcBef>
                <a:spcPct val="20000"/>
              </a:spcBef>
              <a:buFont typeface="Wingdings" pitchFamily="2" charset="2"/>
              <a:buChar char="v"/>
              <a:defRPr/>
            </a:pPr>
            <a:r>
              <a:rPr lang="en-US" sz="2400" dirty="0" smtClean="0">
                <a:latin typeface="Arial" pitchFamily="34" charset="0"/>
                <a:cs typeface="Arial" pitchFamily="34" charset="0"/>
              </a:rPr>
              <a:t>Its uses simplify our life style and make the human life comfortable.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09600" y="75770"/>
            <a:ext cx="8382000" cy="461665"/>
          </a:xfrm>
          <a:prstGeom prst="rect">
            <a:avLst/>
          </a:prstGeom>
        </p:spPr>
        <p:txBody>
          <a:bodyPr wrap="square">
            <a:spAutoFit/>
          </a:bodyPr>
          <a:lstStyle/>
          <a:p>
            <a:r>
              <a:rPr lang="en-US" sz="2400" b="1" dirty="0" smtClean="0">
                <a:solidFill>
                  <a:srgbClr val="FF0000"/>
                </a:solidFill>
                <a:latin typeface="Arial" pitchFamily="34" charset="0"/>
                <a:cs typeface="Arial" pitchFamily="34" charset="0"/>
              </a:rPr>
              <a:t>Microscopic  VS Macroscopic  Approach:</a:t>
            </a:r>
            <a:endParaRPr lang="en-US" sz="2400" b="1" dirty="0">
              <a:solidFill>
                <a:srgbClr val="FF0000"/>
              </a:solidFill>
              <a:latin typeface="Arial" pitchFamily="34" charset="0"/>
              <a:cs typeface="Arial" pitchFamily="34" charset="0"/>
            </a:endParaRPr>
          </a:p>
        </p:txBody>
      </p:sp>
      <p:sp>
        <p:nvSpPr>
          <p:cNvPr id="58369" name="Rectangle 1"/>
          <p:cNvSpPr>
            <a:spLocks noChangeArrowheads="1"/>
          </p:cNvSpPr>
          <p:nvPr/>
        </p:nvSpPr>
        <p:spPr bwMode="auto">
          <a:xfrm>
            <a:off x="228603" y="621090"/>
            <a:ext cx="7238998"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50838" marR="0" lvl="0" indent="-350838" algn="just" defTabSz="914400" rtl="0" eaLnBrk="1" fontAlgn="base" latinLnBrk="0" hangingPunct="1">
              <a:lnSpc>
                <a:spcPct val="100000"/>
              </a:lnSpc>
              <a:spcBef>
                <a:spcPct val="0"/>
              </a:spcBef>
              <a:spcAft>
                <a:spcPct val="0"/>
              </a:spcAft>
              <a:buClrTx/>
              <a:buSzTx/>
              <a:buFont typeface="Wingdings" pitchFamily="2" charset="2"/>
              <a:buChar char="v"/>
              <a:tabLst>
                <a:tab pos="457200" algn="l"/>
              </a:tabLst>
            </a:pPr>
            <a:r>
              <a:rPr kumimoji="0" lang="en-US" sz="2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Thermodynamic studies or analysis of a system are undertaken by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en-US" sz="2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Microscopic approach        (</a:t>
            </a:r>
            <a:r>
              <a:rPr kumimoji="0" lang="en-US" sz="240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Micro     </a:t>
            </a:r>
            <a:r>
              <a:rPr kumimoji="0" lang="en-US" sz="2400" i="0" u="none" strike="noStrike" cap="none" normalizeH="0" baseline="0" dirty="0" smtClean="0">
                <a:ln>
                  <a:noFill/>
                </a:ln>
                <a:solidFill>
                  <a:srgbClr val="000000"/>
                </a:solidFill>
                <a:effectLst/>
                <a:latin typeface="Arial" pitchFamily="34" charset="0"/>
                <a:ea typeface="Times New Roman" pitchFamily="18" charset="0"/>
                <a:cs typeface="Arial" pitchFamily="34" charset="0"/>
                <a:sym typeface="Symbol"/>
              </a:rPr>
              <a:t></a:t>
            </a:r>
            <a:r>
              <a:rPr kumimoji="0" lang="en-US" sz="240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small</a:t>
            </a:r>
            <a:r>
              <a:rPr kumimoji="0" lang="en-US" sz="2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en-US" sz="2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Macroscopic approach       (</a:t>
            </a:r>
            <a:r>
              <a:rPr kumimoji="0" lang="en-US" sz="240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Macro    </a:t>
            </a:r>
            <a:r>
              <a:rPr kumimoji="0" lang="en-US" sz="2400" i="0" u="none" strike="noStrike" cap="none" normalizeH="0" baseline="0" dirty="0" smtClean="0">
                <a:ln>
                  <a:noFill/>
                </a:ln>
                <a:solidFill>
                  <a:srgbClr val="000000"/>
                </a:solidFill>
                <a:effectLst/>
                <a:latin typeface="Arial" pitchFamily="34" charset="0"/>
                <a:ea typeface="Times New Roman" pitchFamily="18" charset="0"/>
                <a:cs typeface="Arial" pitchFamily="34" charset="0"/>
                <a:sym typeface="Symbol"/>
              </a:rPr>
              <a:t></a:t>
            </a:r>
            <a:r>
              <a:rPr kumimoji="0" lang="en-US" sz="240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big</a:t>
            </a:r>
            <a:r>
              <a:rPr kumimoji="0" lang="en-US" sz="2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Rectangle 6"/>
          <p:cNvSpPr/>
          <p:nvPr/>
        </p:nvSpPr>
        <p:spPr>
          <a:xfrm>
            <a:off x="152400" y="2514601"/>
            <a:ext cx="4114800" cy="1200329"/>
          </a:xfrm>
          <a:prstGeom prst="rect">
            <a:avLst/>
          </a:prstGeom>
        </p:spPr>
        <p:txBody>
          <a:bodyPr wrap="square">
            <a:spAutoFit/>
          </a:bodyPr>
          <a:lstStyle/>
          <a:p>
            <a:pPr marL="288925" indent="-288925" algn="just">
              <a:buFont typeface="Arial" pitchFamily="34" charset="0"/>
              <a:buChar char="•"/>
            </a:pPr>
            <a:r>
              <a:rPr lang="en-US" sz="2400" dirty="0" smtClean="0">
                <a:latin typeface="Arial" pitchFamily="34" charset="0"/>
                <a:cs typeface="Arial" pitchFamily="34" charset="0"/>
              </a:rPr>
              <a:t>System is analyzed with reference to its molecular behaviors.</a:t>
            </a:r>
          </a:p>
        </p:txBody>
      </p:sp>
      <p:sp>
        <p:nvSpPr>
          <p:cNvPr id="8" name="Rectangle 7"/>
          <p:cNvSpPr/>
          <p:nvPr/>
        </p:nvSpPr>
        <p:spPr>
          <a:xfrm>
            <a:off x="381002" y="2179335"/>
            <a:ext cx="3198953" cy="461665"/>
          </a:xfrm>
          <a:prstGeom prst="rect">
            <a:avLst/>
          </a:prstGeom>
        </p:spPr>
        <p:txBody>
          <a:bodyPr wrap="none">
            <a:spAutoFit/>
          </a:bodyPr>
          <a:lstStyle/>
          <a:p>
            <a:pPr algn="ctr"/>
            <a:r>
              <a:rPr lang="en-US" sz="2400" dirty="0" smtClean="0">
                <a:solidFill>
                  <a:srgbClr val="FF0000"/>
                </a:solidFill>
                <a:latin typeface="Arial" pitchFamily="34" charset="0"/>
                <a:cs typeface="Arial" pitchFamily="34" charset="0"/>
              </a:rPr>
              <a:t>Microscopic Approach</a:t>
            </a:r>
            <a:endParaRPr lang="en-US" sz="2400" dirty="0">
              <a:solidFill>
                <a:srgbClr val="FF0000"/>
              </a:solidFill>
              <a:latin typeface="Arial" pitchFamily="34" charset="0"/>
              <a:cs typeface="Arial" pitchFamily="34" charset="0"/>
            </a:endParaRPr>
          </a:p>
        </p:txBody>
      </p:sp>
      <p:sp>
        <p:nvSpPr>
          <p:cNvPr id="9" name="Content Placeholder 10"/>
          <p:cNvSpPr txBox="1">
            <a:spLocks/>
          </p:cNvSpPr>
          <p:nvPr/>
        </p:nvSpPr>
        <p:spPr>
          <a:xfrm>
            <a:off x="4191003" y="2488407"/>
            <a:ext cx="4727575" cy="1397794"/>
          </a:xfrm>
          <a:prstGeom prst="rect">
            <a:avLst/>
          </a:prstGeom>
        </p:spPr>
        <p:txBody>
          <a:bodyPr>
            <a:noAutofit/>
          </a:bodyPr>
          <a:lstStyle/>
          <a:p>
            <a:pPr marL="342900" marR="0" lvl="0" indent="-342900" algn="just"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400" b="0" i="0" u="none" strike="noStrike" kern="1200" cap="none" spc="0" normalizeH="0" baseline="0" noProof="0" dirty="0" smtClean="0">
                <a:ln>
                  <a:noFill/>
                </a:ln>
                <a:solidFill>
                  <a:schemeClr val="tx1"/>
                </a:solidFill>
                <a:effectLst/>
                <a:uLnTx/>
                <a:uFillTx/>
                <a:latin typeface="Arial" pitchFamily="34" charset="0"/>
                <a:cs typeface="Arial" pitchFamily="34" charset="0"/>
              </a:rPr>
              <a:t>System is analyzed with reference to certain measurable or observable bulk properties.</a:t>
            </a:r>
            <a:endParaRPr kumimoji="0" lang="en-US" sz="2400" b="0" i="0" u="none" strike="noStrike" kern="1200" cap="none" spc="0" normalizeH="0" baseline="0" noProof="0" dirty="0">
              <a:ln>
                <a:noFill/>
              </a:ln>
              <a:solidFill>
                <a:schemeClr val="tx1"/>
              </a:solidFill>
              <a:effectLst/>
              <a:uLnTx/>
              <a:uFillTx/>
              <a:latin typeface="Arial" pitchFamily="34" charset="0"/>
              <a:cs typeface="Arial" pitchFamily="34" charset="0"/>
            </a:endParaRPr>
          </a:p>
        </p:txBody>
      </p:sp>
      <p:sp>
        <p:nvSpPr>
          <p:cNvPr id="10" name="Text Placeholder 16"/>
          <p:cNvSpPr txBox="1">
            <a:spLocks/>
          </p:cNvSpPr>
          <p:nvPr/>
        </p:nvSpPr>
        <p:spPr>
          <a:xfrm>
            <a:off x="4572001" y="2149078"/>
            <a:ext cx="4267200" cy="479822"/>
          </a:xfrm>
          <a:prstGeom prst="rect">
            <a:avLst/>
          </a:prstGeom>
        </p:spPr>
        <p:txBody>
          <a:bodyPr/>
          <a:lstStyle/>
          <a:p>
            <a:pPr marL="342900" marR="0" lvl="0" indent="-342900" algn="ctr" defTabSz="914400" rtl="0" eaLnBrk="1" fontAlgn="auto" latinLnBrk="0" hangingPunct="1">
              <a:lnSpc>
                <a:spcPct val="100000"/>
              </a:lnSpc>
              <a:spcBef>
                <a:spcPct val="20000"/>
              </a:spcBef>
              <a:spcAft>
                <a:spcPts val="0"/>
              </a:spcAft>
              <a:buClrTx/>
              <a:buSzTx/>
              <a:tabLst/>
              <a:defRPr/>
            </a:pPr>
            <a:r>
              <a:rPr kumimoji="0" lang="en-US" sz="2400" i="0" u="none" strike="noStrike" kern="1200" cap="none" spc="0" normalizeH="0" baseline="0" noProof="0" dirty="0" smtClean="0">
                <a:ln>
                  <a:noFill/>
                </a:ln>
                <a:solidFill>
                  <a:srgbClr val="FF0000"/>
                </a:solidFill>
                <a:effectLst/>
                <a:uLnTx/>
                <a:uFillTx/>
                <a:latin typeface="Arial" pitchFamily="34" charset="0"/>
                <a:cs typeface="Arial" pitchFamily="34" charset="0"/>
              </a:rPr>
              <a:t>Macroscopic Approach</a:t>
            </a:r>
            <a:endParaRPr kumimoji="0" lang="en-US" sz="2400" i="0" u="none" strike="noStrike" kern="1200" cap="none" spc="0" normalizeH="0" baseline="0" noProof="0" dirty="0">
              <a:ln>
                <a:noFill/>
              </a:ln>
              <a:solidFill>
                <a:srgbClr val="FF0000"/>
              </a:solidFill>
              <a:effectLst/>
              <a:uLnTx/>
              <a:uFillTx/>
              <a:latin typeface="Arial" pitchFamily="34" charset="0"/>
              <a:cs typeface="Arial" pitchFamily="34" charset="0"/>
            </a:endParaRPr>
          </a:p>
        </p:txBody>
      </p:sp>
      <p:sp>
        <p:nvSpPr>
          <p:cNvPr id="11" name="Rectangle 10"/>
          <p:cNvSpPr/>
          <p:nvPr/>
        </p:nvSpPr>
        <p:spPr>
          <a:xfrm>
            <a:off x="228600" y="3962221"/>
            <a:ext cx="3962400" cy="1200329"/>
          </a:xfrm>
          <a:prstGeom prst="rect">
            <a:avLst/>
          </a:prstGeom>
        </p:spPr>
        <p:txBody>
          <a:bodyPr wrap="square">
            <a:spAutoFit/>
          </a:bodyPr>
          <a:lstStyle/>
          <a:p>
            <a:pPr marL="228600" indent="-228600" algn="just">
              <a:buFont typeface="Arial" pitchFamily="34" charset="0"/>
              <a:buChar char="•"/>
            </a:pPr>
            <a:r>
              <a:rPr lang="en-US" sz="2400" dirty="0" smtClean="0">
                <a:latin typeface="Arial" pitchFamily="34" charset="0"/>
                <a:cs typeface="Arial" pitchFamily="34" charset="0"/>
              </a:rPr>
              <a:t>It needs large numbers of properties to describe a system.</a:t>
            </a:r>
          </a:p>
        </p:txBody>
      </p:sp>
      <p:sp>
        <p:nvSpPr>
          <p:cNvPr id="13" name="Rectangle 12"/>
          <p:cNvSpPr/>
          <p:nvPr/>
        </p:nvSpPr>
        <p:spPr>
          <a:xfrm>
            <a:off x="4191000" y="3962221"/>
            <a:ext cx="4648200" cy="1200329"/>
          </a:xfrm>
          <a:prstGeom prst="rect">
            <a:avLst/>
          </a:prstGeom>
        </p:spPr>
        <p:txBody>
          <a:bodyPr wrap="square">
            <a:spAutoFit/>
          </a:bodyPr>
          <a:lstStyle/>
          <a:p>
            <a:pPr marL="350838" lvl="0" indent="-350838" algn="just">
              <a:buFont typeface="Arial" pitchFamily="34" charset="0"/>
              <a:buChar char="•"/>
            </a:pPr>
            <a:r>
              <a:rPr lang="en-US" sz="2400" dirty="0" smtClean="0">
                <a:latin typeface="Arial" pitchFamily="34" charset="0"/>
                <a:cs typeface="Arial" pitchFamily="34" charset="0"/>
              </a:rPr>
              <a:t>It needs few numbers of properties to describe a system.</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089958"/>
            <a:ext cx="4419600" cy="1938992"/>
          </a:xfrm>
          <a:prstGeom prst="rect">
            <a:avLst/>
          </a:prstGeom>
        </p:spPr>
        <p:txBody>
          <a:bodyPr wrap="square">
            <a:spAutoFit/>
          </a:bodyPr>
          <a:lstStyle/>
          <a:p>
            <a:pPr marL="350838" indent="-350838" algn="just">
              <a:buFont typeface="Arial" pitchFamily="34" charset="0"/>
              <a:buChar char="•"/>
            </a:pPr>
            <a:r>
              <a:rPr lang="en-US" sz="2400" dirty="0" smtClean="0">
                <a:latin typeface="Arial" pitchFamily="34" charset="0"/>
                <a:cs typeface="Arial" pitchFamily="34" charset="0"/>
              </a:rPr>
              <a:t>Properties that describe the behavior of the molecules can neither be felt by our senses nor easily measured by instruments.</a:t>
            </a:r>
            <a:endParaRPr lang="en-US" sz="2400" dirty="0">
              <a:latin typeface="Arial" pitchFamily="34" charset="0"/>
              <a:cs typeface="Arial" pitchFamily="34" charset="0"/>
            </a:endParaRPr>
          </a:p>
        </p:txBody>
      </p:sp>
      <p:sp>
        <p:nvSpPr>
          <p:cNvPr id="3" name="Rectangle 2"/>
          <p:cNvSpPr/>
          <p:nvPr/>
        </p:nvSpPr>
        <p:spPr>
          <a:xfrm>
            <a:off x="4572000" y="1166158"/>
            <a:ext cx="3657600" cy="1938992"/>
          </a:xfrm>
          <a:prstGeom prst="rect">
            <a:avLst/>
          </a:prstGeom>
        </p:spPr>
        <p:txBody>
          <a:bodyPr wrap="square">
            <a:spAutoFit/>
          </a:bodyPr>
          <a:lstStyle/>
          <a:p>
            <a:pPr marL="350838" lvl="0" indent="-350838" algn="just">
              <a:buFont typeface="Arial" pitchFamily="34" charset="0"/>
              <a:buChar char="•"/>
            </a:pPr>
            <a:r>
              <a:rPr lang="en-US" sz="2400" dirty="0" smtClean="0">
                <a:latin typeface="Arial" pitchFamily="34" charset="0"/>
                <a:cs typeface="Arial" pitchFamily="34" charset="0"/>
              </a:rPr>
              <a:t>Properties needed to describe a system can be felt by our senses and easily measured by instruments. </a:t>
            </a:r>
          </a:p>
        </p:txBody>
      </p:sp>
      <p:sp>
        <p:nvSpPr>
          <p:cNvPr id="4" name="Rectangle 3"/>
          <p:cNvSpPr/>
          <p:nvPr/>
        </p:nvSpPr>
        <p:spPr>
          <a:xfrm>
            <a:off x="457200" y="132920"/>
            <a:ext cx="6248400" cy="461665"/>
          </a:xfrm>
          <a:prstGeom prst="rect">
            <a:avLst/>
          </a:prstGeom>
        </p:spPr>
        <p:txBody>
          <a:bodyPr wrap="square">
            <a:spAutoFit/>
          </a:bodyPr>
          <a:lstStyle/>
          <a:p>
            <a:r>
              <a:rPr lang="en-US" sz="2400" b="1" dirty="0" smtClean="0">
                <a:solidFill>
                  <a:srgbClr val="FF0000"/>
                </a:solidFill>
                <a:latin typeface="Arial" pitchFamily="34" charset="0"/>
                <a:cs typeface="Arial" pitchFamily="34" charset="0"/>
              </a:rPr>
              <a:t>Microscopic VS Macroscopic  Approach:</a:t>
            </a:r>
            <a:endParaRPr lang="en-US" sz="2400" b="1" dirty="0">
              <a:solidFill>
                <a:srgbClr val="FF0000"/>
              </a:solidFill>
              <a:latin typeface="Arial" pitchFamily="34" charset="0"/>
              <a:cs typeface="Arial" pitchFamily="34" charset="0"/>
            </a:endParaRPr>
          </a:p>
        </p:txBody>
      </p:sp>
      <p:sp>
        <p:nvSpPr>
          <p:cNvPr id="5" name="Content Placeholder 3"/>
          <p:cNvSpPr txBox="1">
            <a:spLocks/>
          </p:cNvSpPr>
          <p:nvPr/>
        </p:nvSpPr>
        <p:spPr>
          <a:xfrm>
            <a:off x="152400" y="3086100"/>
            <a:ext cx="4343400" cy="2000250"/>
          </a:xfrm>
          <a:prstGeom prst="rect">
            <a:avLst/>
          </a:prstGeom>
        </p:spPr>
        <p:txBody>
          <a:bodyPr>
            <a:noAutofit/>
          </a:bodyPr>
          <a:lstStyle/>
          <a:p>
            <a:pPr marL="342900" marR="0" lvl="0" indent="-342900" algn="just"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4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It requires advanced statistical mathematics for analysis of the system and calculation is time consuming and tedious.</a:t>
            </a:r>
          </a:p>
          <a:p>
            <a:pPr marL="342900" marR="0" lvl="0" indent="-342900" algn="just"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4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400" b="0" i="0" u="none" strike="noStrike" kern="1200" cap="none" spc="0" normalizeH="0" baseline="0" noProof="0" dirty="0">
              <a:ln>
                <a:noFill/>
              </a:ln>
              <a:solidFill>
                <a:schemeClr val="tx1"/>
              </a:solidFill>
              <a:effectLst/>
              <a:uLnTx/>
              <a:uFillTx/>
              <a:latin typeface="Arial" pitchFamily="34" charset="0"/>
              <a:ea typeface="+mn-ea"/>
              <a:cs typeface="Arial" pitchFamily="34" charset="0"/>
            </a:endParaRPr>
          </a:p>
        </p:txBody>
      </p:sp>
      <p:sp>
        <p:nvSpPr>
          <p:cNvPr id="6" name="Content Placeholder 6"/>
          <p:cNvSpPr txBox="1">
            <a:spLocks/>
          </p:cNvSpPr>
          <p:nvPr/>
        </p:nvSpPr>
        <p:spPr>
          <a:xfrm>
            <a:off x="4572000" y="3143250"/>
            <a:ext cx="4267200" cy="2000250"/>
          </a:xfrm>
          <a:prstGeom prst="rect">
            <a:avLst/>
          </a:prstGeom>
        </p:spPr>
        <p:txBody>
          <a:bodyPr>
            <a:noAutofit/>
          </a:bodyPr>
          <a:lstStyle/>
          <a:p>
            <a:pPr marL="342900" marR="0" lvl="0" indent="-342900" algn="just"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4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It requires simple mathematics for analysis of the system and calculation is relatively faster and simpler.</a:t>
            </a:r>
            <a:endParaRPr kumimoji="0" lang="en-US" sz="2400" b="0" i="0" u="none" strike="noStrike" kern="1200" cap="none" spc="0" normalizeH="0" baseline="0" noProof="0" dirty="0">
              <a:ln>
                <a:noFill/>
              </a:ln>
              <a:solidFill>
                <a:schemeClr val="tx1"/>
              </a:solidFill>
              <a:effectLst/>
              <a:uLnTx/>
              <a:uFillTx/>
              <a:latin typeface="Arial" pitchFamily="34" charset="0"/>
              <a:ea typeface="+mn-ea"/>
              <a:cs typeface="Arial"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2400" y="1276350"/>
            <a:ext cx="4419600" cy="1569660"/>
          </a:xfrm>
          <a:prstGeom prst="rect">
            <a:avLst/>
          </a:prstGeom>
        </p:spPr>
        <p:txBody>
          <a:bodyPr wrap="square">
            <a:spAutoFit/>
          </a:bodyPr>
          <a:lstStyle/>
          <a:p>
            <a:pPr marL="350838" indent="-350838" algn="just">
              <a:buFont typeface="Arial" pitchFamily="34" charset="0"/>
              <a:buChar char="•"/>
            </a:pPr>
            <a:r>
              <a:rPr lang="en-US" sz="2400" dirty="0" smtClean="0">
                <a:latin typeface="Arial" pitchFamily="34" charset="0"/>
                <a:cs typeface="Arial" pitchFamily="34" charset="0"/>
              </a:rPr>
              <a:t>It is usually used in the study of statistical thermodynamics and preferred by pure scientists.</a:t>
            </a:r>
          </a:p>
        </p:txBody>
      </p:sp>
      <p:sp>
        <p:nvSpPr>
          <p:cNvPr id="10" name="Rectangle 9"/>
          <p:cNvSpPr/>
          <p:nvPr/>
        </p:nvSpPr>
        <p:spPr>
          <a:xfrm>
            <a:off x="4572000" y="1276350"/>
            <a:ext cx="3733800" cy="1569660"/>
          </a:xfrm>
          <a:prstGeom prst="rect">
            <a:avLst/>
          </a:prstGeom>
        </p:spPr>
        <p:txBody>
          <a:bodyPr wrap="square">
            <a:spAutoFit/>
          </a:bodyPr>
          <a:lstStyle/>
          <a:p>
            <a:pPr marL="350838" lvl="0" indent="-350838" algn="just">
              <a:buFont typeface="Arial" pitchFamily="34" charset="0"/>
              <a:buChar char="•"/>
            </a:pPr>
            <a:r>
              <a:rPr lang="en-US" sz="2400" dirty="0" smtClean="0">
                <a:latin typeface="Arial" pitchFamily="34" charset="0"/>
                <a:cs typeface="Arial" pitchFamily="34" charset="0"/>
              </a:rPr>
              <a:t>It is used in the study of classical thermo-dynamics and preferred by engineers.</a:t>
            </a:r>
          </a:p>
        </p:txBody>
      </p:sp>
      <p:sp>
        <p:nvSpPr>
          <p:cNvPr id="11" name="Rectangle 10"/>
          <p:cNvSpPr/>
          <p:nvPr/>
        </p:nvSpPr>
        <p:spPr>
          <a:xfrm>
            <a:off x="4572000" y="2857500"/>
            <a:ext cx="4267200" cy="1569660"/>
          </a:xfrm>
          <a:prstGeom prst="rect">
            <a:avLst/>
          </a:prstGeom>
        </p:spPr>
        <p:txBody>
          <a:bodyPr wrap="square">
            <a:spAutoFit/>
          </a:bodyPr>
          <a:lstStyle/>
          <a:p>
            <a:pPr marL="350838" indent="-350838" algn="just">
              <a:buFont typeface="Arial" pitchFamily="34" charset="0"/>
              <a:buChar char="•"/>
            </a:pPr>
            <a:r>
              <a:rPr lang="en-US" sz="2400" dirty="0" smtClean="0">
                <a:latin typeface="Arial" pitchFamily="34" charset="0"/>
                <a:cs typeface="Arial" pitchFamily="34" charset="0"/>
              </a:rPr>
              <a:t>For example: Volume of air inside a room = Volume of room = length x width x height.</a:t>
            </a:r>
          </a:p>
        </p:txBody>
      </p:sp>
      <p:sp>
        <p:nvSpPr>
          <p:cNvPr id="14" name="Rectangle 13"/>
          <p:cNvSpPr/>
          <p:nvPr/>
        </p:nvSpPr>
        <p:spPr>
          <a:xfrm>
            <a:off x="457200" y="190070"/>
            <a:ext cx="6096000" cy="461665"/>
          </a:xfrm>
          <a:prstGeom prst="rect">
            <a:avLst/>
          </a:prstGeom>
        </p:spPr>
        <p:txBody>
          <a:bodyPr wrap="square">
            <a:spAutoFit/>
          </a:bodyPr>
          <a:lstStyle/>
          <a:p>
            <a:r>
              <a:rPr lang="en-US" sz="2400" b="1" dirty="0" smtClean="0">
                <a:solidFill>
                  <a:srgbClr val="FF0000"/>
                </a:solidFill>
                <a:latin typeface="Arial" pitchFamily="34" charset="0"/>
                <a:cs typeface="Arial" pitchFamily="34" charset="0"/>
              </a:rPr>
              <a:t>Microscopic VS Macroscopic  Approach:</a:t>
            </a:r>
            <a:endParaRPr lang="en-US" sz="2400" b="1" dirty="0">
              <a:solidFill>
                <a:srgbClr val="FF0000"/>
              </a:solidFill>
              <a:latin typeface="Arial" pitchFamily="34" charset="0"/>
              <a:cs typeface="Arial" pitchFamily="34" charset="0"/>
            </a:endParaRPr>
          </a:p>
        </p:txBody>
      </p:sp>
      <p:sp>
        <p:nvSpPr>
          <p:cNvPr id="15" name="Rectangle 14"/>
          <p:cNvSpPr/>
          <p:nvPr/>
        </p:nvSpPr>
        <p:spPr>
          <a:xfrm>
            <a:off x="76200" y="2857501"/>
            <a:ext cx="4572000" cy="1569660"/>
          </a:xfrm>
          <a:prstGeom prst="rect">
            <a:avLst/>
          </a:prstGeom>
        </p:spPr>
        <p:txBody>
          <a:bodyPr>
            <a:spAutoFit/>
          </a:bodyPr>
          <a:lstStyle/>
          <a:p>
            <a:pPr marL="350838" indent="-350838" algn="just">
              <a:buFont typeface="Arial" pitchFamily="34" charset="0"/>
              <a:buChar char="•"/>
            </a:pPr>
            <a:r>
              <a:rPr lang="en-US" sz="2400" dirty="0" smtClean="0">
                <a:latin typeface="Arial" pitchFamily="34" charset="0"/>
                <a:cs typeface="Arial" pitchFamily="34" charset="0"/>
              </a:rPr>
              <a:t>For example: Volume of air inside a room = number of air molecules inside room x volume of single air molecule.</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3" y="857250"/>
            <a:ext cx="184731" cy="461665"/>
          </a:xfrm>
          <a:prstGeom prst="rect">
            <a:avLst/>
          </a:prstGeom>
          <a:noFill/>
          <a:ln w="9525">
            <a:noFill/>
            <a:miter lim="800000"/>
            <a:headEnd/>
            <a:tailEnd/>
          </a:ln>
          <a:effectLst/>
        </p:spPr>
        <p:txBody>
          <a:bodyPr wrap="none" anchor="ctr">
            <a:spAutoFit/>
          </a:bodyPr>
          <a:lstStyle/>
          <a:p>
            <a:endParaRPr lang="en-US" sz="2400">
              <a:latin typeface="Arial" pitchFamily="34" charset="0"/>
              <a:cs typeface="Arial" pitchFamily="34" charset="0"/>
            </a:endParaRPr>
          </a:p>
        </p:txBody>
      </p:sp>
      <p:sp>
        <p:nvSpPr>
          <p:cNvPr id="23559" name="Rectangle 7"/>
          <p:cNvSpPr>
            <a:spLocks noChangeArrowheads="1"/>
          </p:cNvSpPr>
          <p:nvPr/>
        </p:nvSpPr>
        <p:spPr bwMode="auto">
          <a:xfrm>
            <a:off x="3" y="857250"/>
            <a:ext cx="184731" cy="461665"/>
          </a:xfrm>
          <a:prstGeom prst="rect">
            <a:avLst/>
          </a:prstGeom>
          <a:noFill/>
          <a:ln w="9525">
            <a:noFill/>
            <a:miter lim="800000"/>
            <a:headEnd/>
            <a:tailEnd/>
          </a:ln>
          <a:effectLst/>
        </p:spPr>
        <p:txBody>
          <a:bodyPr wrap="none" anchor="ctr">
            <a:spAutoFit/>
          </a:bodyPr>
          <a:lstStyle/>
          <a:p>
            <a:endParaRPr lang="en-US" sz="2400">
              <a:latin typeface="Arial" pitchFamily="34" charset="0"/>
              <a:cs typeface="Arial" pitchFamily="34" charset="0"/>
            </a:endParaRPr>
          </a:p>
        </p:txBody>
      </p:sp>
      <p:sp>
        <p:nvSpPr>
          <p:cNvPr id="2051" name="Rectangle 3"/>
          <p:cNvSpPr>
            <a:spLocks noChangeArrowheads="1"/>
          </p:cNvSpPr>
          <p:nvPr/>
        </p:nvSpPr>
        <p:spPr bwMode="auto">
          <a:xfrm>
            <a:off x="3" y="85725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053" name="Rectangle 5"/>
          <p:cNvSpPr>
            <a:spLocks noChangeArrowheads="1"/>
          </p:cNvSpPr>
          <p:nvPr/>
        </p:nvSpPr>
        <p:spPr bwMode="auto">
          <a:xfrm>
            <a:off x="3" y="85725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055" name="Rectangle 7"/>
          <p:cNvSpPr>
            <a:spLocks noChangeArrowheads="1"/>
          </p:cNvSpPr>
          <p:nvPr/>
        </p:nvSpPr>
        <p:spPr bwMode="auto">
          <a:xfrm>
            <a:off x="3" y="85725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057" name="Rectangle 9"/>
          <p:cNvSpPr>
            <a:spLocks noChangeArrowheads="1"/>
          </p:cNvSpPr>
          <p:nvPr/>
        </p:nvSpPr>
        <p:spPr bwMode="auto">
          <a:xfrm>
            <a:off x="3" y="85725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7650" name="Rectangle 2"/>
          <p:cNvSpPr>
            <a:spLocks noChangeArrowheads="1"/>
          </p:cNvSpPr>
          <p:nvPr/>
        </p:nvSpPr>
        <p:spPr bwMode="auto">
          <a:xfrm>
            <a:off x="3" y="85725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7652" name="Rectangle 4"/>
          <p:cNvSpPr>
            <a:spLocks noChangeArrowheads="1"/>
          </p:cNvSpPr>
          <p:nvPr/>
        </p:nvSpPr>
        <p:spPr bwMode="auto">
          <a:xfrm>
            <a:off x="3" y="85725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7659" name="Rectangle 11"/>
          <p:cNvSpPr>
            <a:spLocks noChangeArrowheads="1"/>
          </p:cNvSpPr>
          <p:nvPr/>
        </p:nvSpPr>
        <p:spPr bwMode="auto">
          <a:xfrm>
            <a:off x="3" y="85725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7661" name="Rectangle 13"/>
          <p:cNvSpPr>
            <a:spLocks noChangeArrowheads="1"/>
          </p:cNvSpPr>
          <p:nvPr/>
        </p:nvSpPr>
        <p:spPr bwMode="auto">
          <a:xfrm>
            <a:off x="3" y="85725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7663" name="Rectangle 15"/>
          <p:cNvSpPr>
            <a:spLocks noChangeArrowheads="1"/>
          </p:cNvSpPr>
          <p:nvPr/>
        </p:nvSpPr>
        <p:spPr bwMode="auto">
          <a:xfrm>
            <a:off x="3" y="85725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8674" name="Rectangle 2"/>
          <p:cNvSpPr>
            <a:spLocks noChangeArrowheads="1"/>
          </p:cNvSpPr>
          <p:nvPr/>
        </p:nvSpPr>
        <p:spPr bwMode="auto">
          <a:xfrm>
            <a:off x="3" y="85725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8676" name="Rectangle 4"/>
          <p:cNvSpPr>
            <a:spLocks noChangeArrowheads="1"/>
          </p:cNvSpPr>
          <p:nvPr/>
        </p:nvSpPr>
        <p:spPr bwMode="auto">
          <a:xfrm>
            <a:off x="3" y="85725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8678" name="Rectangle 6"/>
          <p:cNvSpPr>
            <a:spLocks noChangeArrowheads="1"/>
          </p:cNvSpPr>
          <p:nvPr/>
        </p:nvSpPr>
        <p:spPr bwMode="auto">
          <a:xfrm>
            <a:off x="3" y="85725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8680" name="Rectangle 8"/>
          <p:cNvSpPr>
            <a:spLocks noChangeArrowheads="1"/>
          </p:cNvSpPr>
          <p:nvPr/>
        </p:nvSpPr>
        <p:spPr bwMode="auto">
          <a:xfrm>
            <a:off x="3" y="85725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8682" name="Rectangle 10"/>
          <p:cNvSpPr>
            <a:spLocks noChangeArrowheads="1"/>
          </p:cNvSpPr>
          <p:nvPr/>
        </p:nvSpPr>
        <p:spPr bwMode="auto">
          <a:xfrm>
            <a:off x="3" y="85725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30" name="Rectangle 29"/>
          <p:cNvSpPr/>
          <p:nvPr/>
        </p:nvSpPr>
        <p:spPr>
          <a:xfrm>
            <a:off x="152400" y="1166158"/>
            <a:ext cx="7696200" cy="1938992"/>
          </a:xfrm>
          <a:prstGeom prst="rect">
            <a:avLst/>
          </a:prstGeom>
        </p:spPr>
        <p:txBody>
          <a:bodyPr wrap="square">
            <a:spAutoFit/>
          </a:bodyPr>
          <a:lstStyle/>
          <a:p>
            <a:pPr marL="350838" lvl="0" indent="-350838" algn="just">
              <a:buFont typeface="Wingdings" pitchFamily="2" charset="2"/>
              <a:buChar char="v"/>
            </a:pPr>
            <a:r>
              <a:rPr lang="en-US" sz="2400" dirty="0" smtClean="0">
                <a:latin typeface="Arial" pitchFamily="34" charset="0"/>
                <a:cs typeface="Arial" pitchFamily="34" charset="0"/>
              </a:rPr>
              <a:t> A quantity of matter or a region in space under consideration which is selected for the analysis of a thermodynamic problem or for the study of the changes in its properties due to exchange of energy (heat and work) and mass is called a </a:t>
            </a:r>
            <a:r>
              <a:rPr lang="en-US" sz="2400" b="1" dirty="0" smtClean="0">
                <a:latin typeface="Arial" pitchFamily="34" charset="0"/>
                <a:cs typeface="Arial" pitchFamily="34" charset="0"/>
              </a:rPr>
              <a:t>system</a:t>
            </a:r>
            <a:r>
              <a:rPr lang="en-US" sz="2400" dirty="0" smtClean="0">
                <a:latin typeface="Arial" pitchFamily="34" charset="0"/>
                <a:cs typeface="Arial" pitchFamily="34" charset="0"/>
              </a:rPr>
              <a:t>. </a:t>
            </a:r>
          </a:p>
        </p:txBody>
      </p:sp>
      <p:sp>
        <p:nvSpPr>
          <p:cNvPr id="23" name="Rectangle 22"/>
          <p:cNvSpPr/>
          <p:nvPr/>
        </p:nvSpPr>
        <p:spPr>
          <a:xfrm>
            <a:off x="381000" y="128885"/>
            <a:ext cx="6629400" cy="461665"/>
          </a:xfrm>
          <a:prstGeom prst="rect">
            <a:avLst/>
          </a:prstGeom>
        </p:spPr>
        <p:txBody>
          <a:bodyPr wrap="square">
            <a:spAutoFit/>
          </a:bodyPr>
          <a:lstStyle/>
          <a:p>
            <a:pPr marL="457200" indent="-457200" algn="ctr"/>
            <a:r>
              <a:rPr lang="en-US" sz="2400" b="1" dirty="0" smtClean="0">
                <a:solidFill>
                  <a:srgbClr val="FF0000"/>
                </a:solidFill>
                <a:latin typeface="Arial" pitchFamily="34" charset="0"/>
                <a:cs typeface="Arial" pitchFamily="34" charset="0"/>
              </a:rPr>
              <a:t>Thermodynamic System and Surroundings:</a:t>
            </a:r>
            <a:endParaRPr lang="en-US" sz="2400" dirty="0">
              <a:latin typeface="Arial" pitchFamily="34" charset="0"/>
              <a:cs typeface="Arial" pitchFamily="34" charset="0"/>
            </a:endParaRPr>
          </a:p>
        </p:txBody>
      </p:sp>
      <p:sp>
        <p:nvSpPr>
          <p:cNvPr id="30722" name="Rectangle 2"/>
          <p:cNvSpPr>
            <a:spLocks noChangeArrowheads="1"/>
          </p:cNvSpPr>
          <p:nvPr/>
        </p:nvSpPr>
        <p:spPr bwMode="auto">
          <a:xfrm>
            <a:off x="3" y="85725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30724" name="Rectangle 4"/>
          <p:cNvSpPr>
            <a:spLocks noChangeArrowheads="1"/>
          </p:cNvSpPr>
          <p:nvPr/>
        </p:nvSpPr>
        <p:spPr bwMode="auto">
          <a:xfrm>
            <a:off x="3" y="85725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6" name="Rectangle 25"/>
          <p:cNvSpPr/>
          <p:nvPr/>
        </p:nvSpPr>
        <p:spPr>
          <a:xfrm>
            <a:off x="152400" y="3047821"/>
            <a:ext cx="85344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ea typeface="Times New Roman" pitchFamily="18" charset="0"/>
                <a:cs typeface="Times New Roman" pitchFamily="18" charset="0"/>
              </a:rPr>
              <a:t>Since an </a:t>
            </a:r>
            <a:r>
              <a:rPr lang="en-US" sz="2400" b="1" dirty="0" smtClean="0">
                <a:latin typeface="Arial" pitchFamily="34" charset="0"/>
                <a:ea typeface="Times New Roman" pitchFamily="18" charset="0"/>
                <a:cs typeface="Times New Roman" pitchFamily="18" charset="0"/>
              </a:rPr>
              <a:t>universe</a:t>
            </a:r>
            <a:r>
              <a:rPr lang="en-US" sz="2400" dirty="0" smtClean="0">
                <a:latin typeface="Arial" pitchFamily="34" charset="0"/>
                <a:ea typeface="Times New Roman" pitchFamily="18" charset="0"/>
                <a:cs typeface="Times New Roman" pitchFamily="18" charset="0"/>
              </a:rPr>
              <a:t> is composed of a system and its surroundings together, a sy</a:t>
            </a:r>
            <a:r>
              <a:rPr lang="en-US" sz="2400" dirty="0" smtClean="0">
                <a:latin typeface="Arial" pitchFamily="34" charset="0"/>
                <a:cs typeface="Arial" pitchFamily="34" charset="0"/>
              </a:rPr>
              <a:t>stem is the part of the universe which is to be studied or analyzed.</a:t>
            </a:r>
            <a:r>
              <a:rPr lang="en-US" sz="2400" dirty="0" smtClean="0">
                <a:latin typeface="Arial" pitchFamily="34" charset="0"/>
                <a:ea typeface="Times New Roman" pitchFamily="18" charset="0"/>
                <a:cs typeface="Times New Roman" pitchFamily="18" charset="0"/>
              </a:rPr>
              <a:t> </a:t>
            </a:r>
            <a:endParaRPr lang="en-US" sz="2400" dirty="0"/>
          </a:p>
        </p:txBody>
      </p:sp>
      <p:sp>
        <p:nvSpPr>
          <p:cNvPr id="24" name="Rectangle 23"/>
          <p:cNvSpPr/>
          <p:nvPr/>
        </p:nvSpPr>
        <p:spPr>
          <a:xfrm>
            <a:off x="228600" y="4255353"/>
            <a:ext cx="8458200" cy="830997"/>
          </a:xfrm>
          <a:prstGeom prst="rect">
            <a:avLst/>
          </a:prstGeom>
        </p:spPr>
        <p:txBody>
          <a:bodyPr wrap="square">
            <a:spAutoFit/>
          </a:bodyPr>
          <a:lstStyle/>
          <a:p>
            <a:pPr marL="396875" indent="-396875" algn="just">
              <a:buFont typeface="Wingdings" pitchFamily="2" charset="2"/>
              <a:buChar char="v"/>
            </a:pPr>
            <a:r>
              <a:rPr lang="en-US" sz="2400" dirty="0" smtClean="0">
                <a:latin typeface="Arial" pitchFamily="34" charset="0"/>
                <a:cs typeface="Arial" pitchFamily="34" charset="0"/>
              </a:rPr>
              <a:t>All the medium outside to the system is called </a:t>
            </a:r>
            <a:r>
              <a:rPr lang="en-US" sz="2400" b="1" dirty="0" smtClean="0">
                <a:latin typeface="Arial" pitchFamily="34" charset="0"/>
                <a:cs typeface="Arial" pitchFamily="34" charset="0"/>
              </a:rPr>
              <a:t>surroundings</a:t>
            </a:r>
            <a:r>
              <a:rPr lang="en-US" sz="2400" dirty="0" smtClean="0">
                <a:latin typeface="Arial" pitchFamily="34" charset="0"/>
                <a:cs typeface="Arial" pitchFamily="34" charset="0"/>
              </a:rPr>
              <a:t>.</a:t>
            </a:r>
            <a:endParaRPr lang="en-US" sz="2400" dirty="0"/>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685800"/>
            <a:ext cx="4114800" cy="3046988"/>
          </a:xfrm>
          <a:prstGeom prst="rect">
            <a:avLst/>
          </a:prstGeom>
        </p:spPr>
        <p:txBody>
          <a:bodyPr wrap="square">
            <a:spAutoFit/>
          </a:bodyPr>
          <a:lstStyle/>
          <a:p>
            <a:pPr marL="350838" lvl="0" indent="-350838" algn="just">
              <a:buFont typeface="Wingdings" pitchFamily="2" charset="2"/>
              <a:buChar char="v"/>
            </a:pPr>
            <a:r>
              <a:rPr lang="en-US" sz="2400" dirty="0" smtClean="0">
                <a:latin typeface="Arial" pitchFamily="34" charset="0"/>
                <a:cs typeface="Arial" pitchFamily="34" charset="0"/>
              </a:rPr>
              <a:t>Objective of the thermodynamic analysis is to study the </a:t>
            </a:r>
            <a:r>
              <a:rPr lang="en-US" sz="2400" b="1" dirty="0" smtClean="0">
                <a:latin typeface="Arial" pitchFamily="34" charset="0"/>
                <a:cs typeface="Arial" pitchFamily="34" charset="0"/>
              </a:rPr>
              <a:t>interaction</a:t>
            </a:r>
            <a:r>
              <a:rPr lang="en-US" sz="2400" dirty="0" smtClean="0">
                <a:latin typeface="Arial" pitchFamily="34" charset="0"/>
                <a:cs typeface="Arial" pitchFamily="34" charset="0"/>
              </a:rPr>
              <a:t> between the system and the surroundings and </a:t>
            </a:r>
            <a:r>
              <a:rPr lang="en-US" sz="2400" b="1" dirty="0" smtClean="0">
                <a:latin typeface="Arial" pitchFamily="34" charset="0"/>
                <a:cs typeface="Arial" pitchFamily="34" charset="0"/>
              </a:rPr>
              <a:t>effects</a:t>
            </a:r>
            <a:r>
              <a:rPr lang="en-US" sz="2400" dirty="0" smtClean="0">
                <a:latin typeface="Arial" pitchFamily="34" charset="0"/>
                <a:cs typeface="Arial" pitchFamily="34" charset="0"/>
              </a:rPr>
              <a:t> of this interaction on the system or on the surroundings.</a:t>
            </a:r>
            <a:endParaRPr lang="en-US" sz="2400" dirty="0">
              <a:latin typeface="Arial" pitchFamily="34" charset="0"/>
              <a:cs typeface="Arial" pitchFamily="34" charset="0"/>
            </a:endParaRPr>
          </a:p>
        </p:txBody>
      </p:sp>
      <p:sp>
        <p:nvSpPr>
          <p:cNvPr id="3" name="Rectangle 2"/>
          <p:cNvSpPr/>
          <p:nvPr/>
        </p:nvSpPr>
        <p:spPr>
          <a:xfrm>
            <a:off x="304800" y="75770"/>
            <a:ext cx="4191000" cy="461665"/>
          </a:xfrm>
          <a:prstGeom prst="rect">
            <a:avLst/>
          </a:prstGeom>
        </p:spPr>
        <p:txBody>
          <a:bodyPr wrap="square">
            <a:spAutoFit/>
          </a:bodyPr>
          <a:lstStyle/>
          <a:p>
            <a:pPr marL="457200" indent="-457200" algn="ctr"/>
            <a:r>
              <a:rPr lang="en-US" sz="2400" b="1" dirty="0" smtClean="0">
                <a:solidFill>
                  <a:srgbClr val="FF0000"/>
                </a:solidFill>
                <a:latin typeface="Arial" pitchFamily="34" charset="0"/>
                <a:cs typeface="Arial" pitchFamily="34" charset="0"/>
              </a:rPr>
              <a:t>Thermodynamic System:</a:t>
            </a:r>
            <a:endParaRPr lang="en-US" sz="2400" dirty="0">
              <a:latin typeface="Arial" pitchFamily="34" charset="0"/>
              <a:cs typeface="Arial" pitchFamily="34" charset="0"/>
            </a:endParaRPr>
          </a:p>
        </p:txBody>
      </p:sp>
      <p:graphicFrame>
        <p:nvGraphicFramePr>
          <p:cNvPr id="115714" name="Object 2"/>
          <p:cNvGraphicFramePr>
            <a:graphicFrameLocks noChangeAspect="1"/>
          </p:cNvGraphicFramePr>
          <p:nvPr/>
        </p:nvGraphicFramePr>
        <p:xfrm>
          <a:off x="4335461" y="1504950"/>
          <a:ext cx="4732339" cy="3505200"/>
        </p:xfrm>
        <a:graphic>
          <a:graphicData uri="http://schemas.openxmlformats.org/presentationml/2006/ole">
            <p:oleObj spid="_x0000_s115714" name="Visio" r:id="rId3" imgW="3492132" imgH="2127093" progId="Visio.Drawing.11">
              <p:embed/>
            </p:oleObj>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628651"/>
            <a:ext cx="6781800" cy="1569660"/>
          </a:xfrm>
          <a:prstGeom prst="rect">
            <a:avLst/>
          </a:prstGeom>
        </p:spPr>
        <p:txBody>
          <a:bodyPr wrap="square">
            <a:spAutoFit/>
          </a:bodyPr>
          <a:lstStyle/>
          <a:p>
            <a:pPr marL="350838" indent="-350838" algn="just">
              <a:buFont typeface="Wingdings" pitchFamily="2" charset="2"/>
              <a:buChar char="v"/>
            </a:pPr>
            <a:r>
              <a:rPr lang="en-US" sz="2400" dirty="0" smtClean="0">
                <a:latin typeface="Arial" pitchFamily="34" charset="0"/>
                <a:cs typeface="Arial" pitchFamily="34" charset="0"/>
              </a:rPr>
              <a:t>The medium or surface which separates system from its surroundings is called </a:t>
            </a:r>
            <a:r>
              <a:rPr lang="en-US" sz="2400" b="1" dirty="0" smtClean="0">
                <a:latin typeface="Arial" pitchFamily="34" charset="0"/>
                <a:cs typeface="Arial" pitchFamily="34" charset="0"/>
              </a:rPr>
              <a:t>boundary</a:t>
            </a:r>
            <a:r>
              <a:rPr lang="en-US" sz="2400" dirty="0" smtClean="0">
                <a:latin typeface="Arial" pitchFamily="34" charset="0"/>
                <a:cs typeface="Arial" pitchFamily="34" charset="0"/>
              </a:rPr>
              <a:t>. As per its nature it has different types:</a:t>
            </a:r>
          </a:p>
        </p:txBody>
      </p:sp>
      <p:sp>
        <p:nvSpPr>
          <p:cNvPr id="10" name="TextBox 9"/>
          <p:cNvSpPr txBox="1"/>
          <p:nvPr/>
        </p:nvSpPr>
        <p:spPr>
          <a:xfrm>
            <a:off x="533400" y="57151"/>
            <a:ext cx="3835922" cy="461665"/>
          </a:xfrm>
          <a:prstGeom prst="rect">
            <a:avLst/>
          </a:prstGeom>
          <a:noFill/>
        </p:spPr>
        <p:txBody>
          <a:bodyPr wrap="none" rtlCol="0">
            <a:spAutoFit/>
          </a:bodyPr>
          <a:lstStyle/>
          <a:p>
            <a:r>
              <a:rPr lang="en-US" sz="2400" b="1" dirty="0" smtClean="0">
                <a:solidFill>
                  <a:srgbClr val="FF0000"/>
                </a:solidFill>
                <a:latin typeface="Arial" pitchFamily="34" charset="0"/>
                <a:cs typeface="Arial" pitchFamily="34" charset="0"/>
              </a:rPr>
              <a:t> Boundary and its Types:</a:t>
            </a:r>
            <a:endParaRPr lang="en-US" sz="2400" b="1" dirty="0">
              <a:solidFill>
                <a:srgbClr val="FF0000"/>
              </a:solidFill>
              <a:latin typeface="Arial" pitchFamily="34" charset="0"/>
              <a:cs typeface="Arial" pitchFamily="34" charset="0"/>
            </a:endParaRPr>
          </a:p>
        </p:txBody>
      </p:sp>
      <p:sp>
        <p:nvSpPr>
          <p:cNvPr id="16" name="Rectangle 15"/>
          <p:cNvSpPr/>
          <p:nvPr/>
        </p:nvSpPr>
        <p:spPr>
          <a:xfrm>
            <a:off x="304800" y="2256294"/>
            <a:ext cx="3962400" cy="2677656"/>
          </a:xfrm>
          <a:prstGeom prst="rect">
            <a:avLst/>
          </a:prstGeom>
        </p:spPr>
        <p:txBody>
          <a:bodyPr wrap="square">
            <a:spAutoFit/>
          </a:bodyPr>
          <a:lstStyle/>
          <a:p>
            <a:pPr marL="350838" indent="-350838" algn="just">
              <a:buFont typeface="Arial" pitchFamily="34" charset="0"/>
              <a:buChar char="•"/>
            </a:pPr>
            <a:r>
              <a:rPr lang="en-US" sz="2400" b="1" dirty="0" smtClean="0">
                <a:latin typeface="Arial" pitchFamily="34" charset="0"/>
                <a:cs typeface="Arial" pitchFamily="34" charset="0"/>
              </a:rPr>
              <a:t>Fixed or movable Boundary</a:t>
            </a:r>
          </a:p>
          <a:p>
            <a:pPr marL="288925" indent="-288925" algn="just"/>
            <a:r>
              <a:rPr lang="en-US" sz="2400" dirty="0" smtClean="0">
                <a:latin typeface="Arial" pitchFamily="34" charset="0"/>
                <a:cs typeface="Arial" pitchFamily="34" charset="0"/>
              </a:rPr>
              <a:t>   For example: Walls of a piston - cylinder device are </a:t>
            </a:r>
            <a:r>
              <a:rPr lang="en-US" sz="2400" i="1" dirty="0" smtClean="0">
                <a:latin typeface="Arial" pitchFamily="34" charset="0"/>
                <a:cs typeface="Arial" pitchFamily="34" charset="0"/>
              </a:rPr>
              <a:t>fixed boundary</a:t>
            </a:r>
            <a:r>
              <a:rPr lang="en-US" sz="2400" dirty="0" smtClean="0">
                <a:latin typeface="Arial" pitchFamily="34" charset="0"/>
                <a:cs typeface="Arial" pitchFamily="34" charset="0"/>
              </a:rPr>
              <a:t>. Piston side surface is </a:t>
            </a:r>
            <a:r>
              <a:rPr lang="en-US" sz="2400" i="1" dirty="0" smtClean="0">
                <a:latin typeface="Arial" pitchFamily="34" charset="0"/>
                <a:cs typeface="Arial" pitchFamily="34" charset="0"/>
              </a:rPr>
              <a:t>movable boundary</a:t>
            </a:r>
            <a:r>
              <a:rPr lang="en-US" sz="2400" dirty="0" smtClean="0">
                <a:latin typeface="Arial" pitchFamily="34" charset="0"/>
                <a:cs typeface="Arial" pitchFamily="34" charset="0"/>
              </a:rPr>
              <a:t>.</a:t>
            </a:r>
          </a:p>
        </p:txBody>
      </p:sp>
      <p:graphicFrame>
        <p:nvGraphicFramePr>
          <p:cNvPr id="99329" name="Object 1"/>
          <p:cNvGraphicFramePr>
            <a:graphicFrameLocks noChangeAspect="1"/>
          </p:cNvGraphicFramePr>
          <p:nvPr/>
        </p:nvGraphicFramePr>
        <p:xfrm>
          <a:off x="4449763" y="1809750"/>
          <a:ext cx="4618037" cy="3029565"/>
        </p:xfrm>
        <a:graphic>
          <a:graphicData uri="http://schemas.openxmlformats.org/presentationml/2006/ole">
            <p:oleObj spid="_x0000_s99329" name="Visio" r:id="rId4" imgW="2932955" imgH="2041282" progId="Visio.Drawing.11">
              <p:embed/>
            </p:oleObj>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2590621"/>
            <a:ext cx="8458200" cy="1200329"/>
          </a:xfrm>
          <a:prstGeom prst="rect">
            <a:avLst/>
          </a:prstGeom>
        </p:spPr>
        <p:txBody>
          <a:bodyPr wrap="square">
            <a:spAutoFit/>
          </a:bodyPr>
          <a:lstStyle/>
          <a:p>
            <a:pPr algn="just">
              <a:buFont typeface="Arial" pitchFamily="34" charset="0"/>
              <a:buChar char="•"/>
            </a:pPr>
            <a:r>
              <a:rPr lang="en-US" sz="2400" dirty="0" smtClean="0">
                <a:latin typeface="Arial" pitchFamily="34" charset="0"/>
                <a:cs typeface="Arial" pitchFamily="34" charset="0"/>
              </a:rPr>
              <a:t> </a:t>
            </a:r>
            <a:r>
              <a:rPr lang="en-US" sz="2400" b="1" dirty="0" smtClean="0">
                <a:latin typeface="Arial" pitchFamily="34" charset="0"/>
                <a:cs typeface="Arial" pitchFamily="34" charset="0"/>
              </a:rPr>
              <a:t>Deformable (Flexible) or Rigid Boundary</a:t>
            </a:r>
          </a:p>
          <a:p>
            <a:pPr marL="228600" indent="-228600" algn="just"/>
            <a:r>
              <a:rPr lang="en-US" sz="2400" dirty="0" smtClean="0">
                <a:latin typeface="Arial" pitchFamily="34" charset="0"/>
                <a:cs typeface="Arial" pitchFamily="34" charset="0"/>
              </a:rPr>
              <a:t>  For example:  While blowing  a balloon is a </a:t>
            </a:r>
            <a:r>
              <a:rPr lang="en-US" sz="2400" i="1" dirty="0" smtClean="0">
                <a:latin typeface="Arial" pitchFamily="34" charset="0"/>
                <a:cs typeface="Arial" pitchFamily="34" charset="0"/>
              </a:rPr>
              <a:t>deformable boundary.</a:t>
            </a:r>
            <a:r>
              <a:rPr lang="en-US" sz="2400" dirty="0" smtClean="0">
                <a:latin typeface="Arial" pitchFamily="34" charset="0"/>
                <a:cs typeface="Arial" pitchFamily="34" charset="0"/>
              </a:rPr>
              <a:t> Walls of pressure cooker are </a:t>
            </a:r>
            <a:r>
              <a:rPr lang="en-US" sz="2400" i="1" dirty="0" smtClean="0">
                <a:latin typeface="Arial" pitchFamily="34" charset="0"/>
                <a:cs typeface="Arial" pitchFamily="34" charset="0"/>
              </a:rPr>
              <a:t>rigid boundary</a:t>
            </a:r>
            <a:r>
              <a:rPr lang="en-US" sz="2400" dirty="0" smtClean="0">
                <a:latin typeface="Arial" pitchFamily="34" charset="0"/>
                <a:cs typeface="Arial" pitchFamily="34" charset="0"/>
              </a:rPr>
              <a:t>.</a:t>
            </a:r>
            <a:endParaRPr lang="en-US" sz="2400" dirty="0"/>
          </a:p>
        </p:txBody>
      </p:sp>
      <p:sp>
        <p:nvSpPr>
          <p:cNvPr id="4" name="Rectangle 3"/>
          <p:cNvSpPr/>
          <p:nvPr/>
        </p:nvSpPr>
        <p:spPr>
          <a:xfrm>
            <a:off x="381000" y="3809821"/>
            <a:ext cx="8458200" cy="1200329"/>
          </a:xfrm>
          <a:prstGeom prst="rect">
            <a:avLst/>
          </a:prstGeom>
        </p:spPr>
        <p:txBody>
          <a:bodyPr wrap="square">
            <a:spAutoFit/>
          </a:bodyPr>
          <a:lstStyle/>
          <a:p>
            <a:pPr>
              <a:buFont typeface="Arial" pitchFamily="34" charset="0"/>
              <a:buChar char="•"/>
            </a:pPr>
            <a:r>
              <a:rPr lang="en-US" sz="2400" dirty="0" smtClean="0">
                <a:latin typeface="Arial" pitchFamily="34" charset="0"/>
                <a:cs typeface="Arial" pitchFamily="34" charset="0"/>
              </a:rPr>
              <a:t> </a:t>
            </a:r>
            <a:r>
              <a:rPr lang="en-US" sz="2400" b="1" dirty="0" smtClean="0">
                <a:latin typeface="Arial" pitchFamily="34" charset="0"/>
                <a:cs typeface="Arial" pitchFamily="34" charset="0"/>
              </a:rPr>
              <a:t>Adiabatic or </a:t>
            </a:r>
            <a:r>
              <a:rPr lang="en-US" sz="2400" b="1" dirty="0" err="1" smtClean="0">
                <a:latin typeface="Arial" pitchFamily="34" charset="0"/>
                <a:cs typeface="Arial" pitchFamily="34" charset="0"/>
              </a:rPr>
              <a:t>Diathermic</a:t>
            </a:r>
            <a:r>
              <a:rPr lang="en-US" sz="2400" b="1" dirty="0" smtClean="0">
                <a:latin typeface="Arial" pitchFamily="34" charset="0"/>
                <a:cs typeface="Arial" pitchFamily="34" charset="0"/>
              </a:rPr>
              <a:t> Boundary</a:t>
            </a:r>
          </a:p>
          <a:p>
            <a:pPr marL="168275" indent="-168275" algn="just"/>
            <a:r>
              <a:rPr lang="en-US" sz="2400" dirty="0" smtClean="0">
                <a:latin typeface="Arial" pitchFamily="34" charset="0"/>
                <a:cs typeface="Arial" pitchFamily="34" charset="0"/>
              </a:rPr>
              <a:t>  For example: Walls of a thermo flask are </a:t>
            </a:r>
            <a:r>
              <a:rPr lang="en-US" sz="2400" i="1" dirty="0" smtClean="0">
                <a:latin typeface="Arial" pitchFamily="34" charset="0"/>
                <a:cs typeface="Arial" pitchFamily="34" charset="0"/>
              </a:rPr>
              <a:t>adiabatic boundary</a:t>
            </a:r>
            <a:r>
              <a:rPr lang="en-US" sz="2400" b="1" dirty="0" smtClean="0">
                <a:latin typeface="Arial" pitchFamily="34" charset="0"/>
                <a:cs typeface="Arial" pitchFamily="34" charset="0"/>
              </a:rPr>
              <a:t>. </a:t>
            </a:r>
            <a:r>
              <a:rPr lang="en-US" sz="2400" dirty="0" smtClean="0">
                <a:latin typeface="Arial" pitchFamily="34" charset="0"/>
                <a:cs typeface="Arial" pitchFamily="34" charset="0"/>
              </a:rPr>
              <a:t>Walls of a cooking pot are </a:t>
            </a:r>
            <a:r>
              <a:rPr lang="en-US" sz="2400" i="1" dirty="0" err="1" smtClean="0">
                <a:latin typeface="Arial" pitchFamily="34" charset="0"/>
                <a:cs typeface="Arial" pitchFamily="34" charset="0"/>
              </a:rPr>
              <a:t>diathermic</a:t>
            </a:r>
            <a:r>
              <a:rPr lang="en-US" sz="2400" i="1" dirty="0" smtClean="0">
                <a:latin typeface="Arial" pitchFamily="34" charset="0"/>
                <a:cs typeface="Arial" pitchFamily="34" charset="0"/>
              </a:rPr>
              <a:t> Boundary</a:t>
            </a:r>
            <a:r>
              <a:rPr lang="en-US" sz="2400" dirty="0" smtClean="0">
                <a:latin typeface="Arial" pitchFamily="34" charset="0"/>
                <a:cs typeface="Arial" pitchFamily="34" charset="0"/>
              </a:rPr>
              <a:t>.   </a:t>
            </a:r>
            <a:endParaRPr lang="en-US" sz="2400" dirty="0">
              <a:latin typeface="Arial" pitchFamily="34" charset="0"/>
              <a:cs typeface="Arial" pitchFamily="34" charset="0"/>
            </a:endParaRPr>
          </a:p>
        </p:txBody>
      </p:sp>
      <p:sp>
        <p:nvSpPr>
          <p:cNvPr id="5" name="TextBox 4"/>
          <p:cNvSpPr txBox="1"/>
          <p:nvPr/>
        </p:nvSpPr>
        <p:spPr>
          <a:xfrm>
            <a:off x="533400" y="132920"/>
            <a:ext cx="3050450" cy="461665"/>
          </a:xfrm>
          <a:prstGeom prst="rect">
            <a:avLst/>
          </a:prstGeom>
          <a:noFill/>
        </p:spPr>
        <p:txBody>
          <a:bodyPr wrap="none" rtlCol="0">
            <a:spAutoFit/>
          </a:bodyPr>
          <a:lstStyle/>
          <a:p>
            <a:pPr algn="ctr"/>
            <a:r>
              <a:rPr lang="en-US" sz="2400" b="1" dirty="0" smtClean="0">
                <a:solidFill>
                  <a:srgbClr val="FF0000"/>
                </a:solidFill>
                <a:latin typeface="Arial" pitchFamily="34" charset="0"/>
                <a:cs typeface="Arial" pitchFamily="34" charset="0"/>
              </a:rPr>
              <a:t>Types of Boundary:</a:t>
            </a:r>
            <a:endParaRPr lang="en-US" sz="2400" b="1" dirty="0">
              <a:solidFill>
                <a:srgbClr val="FF0000"/>
              </a:solidFill>
              <a:latin typeface="Arial" pitchFamily="34" charset="0"/>
              <a:cs typeface="Arial" pitchFamily="34" charset="0"/>
            </a:endParaRPr>
          </a:p>
        </p:txBody>
      </p:sp>
      <p:sp>
        <p:nvSpPr>
          <p:cNvPr id="6" name="Rectangle 5"/>
          <p:cNvSpPr/>
          <p:nvPr/>
        </p:nvSpPr>
        <p:spPr>
          <a:xfrm>
            <a:off x="304800" y="1002090"/>
            <a:ext cx="7162800" cy="1569660"/>
          </a:xfrm>
          <a:prstGeom prst="rect">
            <a:avLst/>
          </a:prstGeom>
        </p:spPr>
        <p:txBody>
          <a:bodyPr wrap="square">
            <a:spAutoFit/>
          </a:bodyPr>
          <a:lstStyle/>
          <a:p>
            <a:pPr algn="just">
              <a:buFont typeface="Arial" pitchFamily="34" charset="0"/>
              <a:buChar char="•"/>
            </a:pPr>
            <a:r>
              <a:rPr lang="en-US" sz="2400" dirty="0" smtClean="0">
                <a:latin typeface="Arial" pitchFamily="34" charset="0"/>
                <a:cs typeface="Arial" pitchFamily="34" charset="0"/>
              </a:rPr>
              <a:t>  </a:t>
            </a:r>
            <a:r>
              <a:rPr lang="en-US" sz="2400" b="1" dirty="0" smtClean="0">
                <a:latin typeface="Arial" pitchFamily="34" charset="0"/>
                <a:cs typeface="Arial" pitchFamily="34" charset="0"/>
              </a:rPr>
              <a:t>Real or imaginary Boundary</a:t>
            </a:r>
          </a:p>
          <a:p>
            <a:pPr algn="just"/>
            <a:r>
              <a:rPr lang="en-US" sz="2400" dirty="0" smtClean="0">
                <a:latin typeface="Arial" pitchFamily="34" charset="0"/>
                <a:cs typeface="Arial" pitchFamily="34" charset="0"/>
              </a:rPr>
              <a:t>    For example:  Walls of a room are </a:t>
            </a:r>
            <a:r>
              <a:rPr lang="en-US" sz="2400" i="1" dirty="0" smtClean="0">
                <a:latin typeface="Arial" pitchFamily="34" charset="0"/>
                <a:cs typeface="Arial" pitchFamily="34" charset="0"/>
              </a:rPr>
              <a:t>real boundary</a:t>
            </a:r>
            <a:r>
              <a:rPr lang="en-US" sz="2400" dirty="0" smtClean="0">
                <a:latin typeface="Arial" pitchFamily="34" charset="0"/>
                <a:cs typeface="Arial" pitchFamily="34" charset="0"/>
              </a:rPr>
              <a:t>.</a:t>
            </a:r>
          </a:p>
          <a:p>
            <a:pPr algn="just"/>
            <a:r>
              <a:rPr lang="en-US" sz="2400" dirty="0" smtClean="0">
                <a:latin typeface="Arial" pitchFamily="34" charset="0"/>
                <a:cs typeface="Arial" pitchFamily="34" charset="0"/>
              </a:rPr>
              <a:t>    Opened doors and windows  are </a:t>
            </a:r>
            <a:r>
              <a:rPr lang="en-US" sz="2400" i="1" dirty="0" smtClean="0">
                <a:latin typeface="Arial" pitchFamily="34" charset="0"/>
                <a:cs typeface="Arial" pitchFamily="34" charset="0"/>
              </a:rPr>
              <a:t>imaginary</a:t>
            </a:r>
          </a:p>
          <a:p>
            <a:pPr algn="just"/>
            <a:r>
              <a:rPr lang="en-US" sz="2400" i="1" dirty="0" smtClean="0">
                <a:latin typeface="Arial" pitchFamily="34" charset="0"/>
                <a:cs typeface="Arial" pitchFamily="34" charset="0"/>
              </a:rPr>
              <a:t>     boundary</a:t>
            </a:r>
            <a:r>
              <a:rPr lang="en-US" sz="2400" dirty="0" smtClean="0">
                <a:latin typeface="Arial" pitchFamily="34" charset="0"/>
                <a:cs typeface="Arial" pitchFamily="34" charset="0"/>
              </a:rPr>
              <a:t>.</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2" y="0"/>
            <a:ext cx="184731" cy="461665"/>
          </a:xfrm>
          <a:prstGeom prst="rect">
            <a:avLst/>
          </a:prstGeom>
          <a:noFill/>
          <a:ln w="9525">
            <a:noFill/>
            <a:miter lim="800000"/>
            <a:headEnd/>
            <a:tailEnd/>
          </a:ln>
          <a:effectLst/>
        </p:spPr>
        <p:txBody>
          <a:bodyPr wrap="none" anchor="ctr">
            <a:spAutoFit/>
          </a:bodyPr>
          <a:lstStyle/>
          <a:p>
            <a:endParaRPr lang="en-US" sz="2400"/>
          </a:p>
        </p:txBody>
      </p:sp>
      <p:sp>
        <p:nvSpPr>
          <p:cNvPr id="23559" name="Rectangle 7"/>
          <p:cNvSpPr>
            <a:spLocks noChangeArrowheads="1"/>
          </p:cNvSpPr>
          <p:nvPr/>
        </p:nvSpPr>
        <p:spPr bwMode="auto">
          <a:xfrm>
            <a:off x="2" y="0"/>
            <a:ext cx="184731" cy="461665"/>
          </a:xfrm>
          <a:prstGeom prst="rect">
            <a:avLst/>
          </a:prstGeom>
          <a:noFill/>
          <a:ln w="9525">
            <a:noFill/>
            <a:miter lim="800000"/>
            <a:headEnd/>
            <a:tailEnd/>
          </a:ln>
          <a:effectLst/>
        </p:spPr>
        <p:txBody>
          <a:bodyPr wrap="none" anchor="ctr">
            <a:spAutoFit/>
          </a:bodyPr>
          <a:lstStyle/>
          <a:p>
            <a:endParaRPr lang="en-US" sz="2400"/>
          </a:p>
        </p:txBody>
      </p:sp>
      <p:sp>
        <p:nvSpPr>
          <p:cNvPr id="2051" name="Rectangle 3"/>
          <p:cNvSpPr>
            <a:spLocks noChangeArrowheads="1"/>
          </p:cNvSpPr>
          <p:nvPr/>
        </p:nvSpPr>
        <p:spPr bwMode="auto">
          <a:xfrm>
            <a:off x="2"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sp>
        <p:nvSpPr>
          <p:cNvPr id="2053" name="Rectangle 5"/>
          <p:cNvSpPr>
            <a:spLocks noChangeArrowheads="1"/>
          </p:cNvSpPr>
          <p:nvPr/>
        </p:nvSpPr>
        <p:spPr bwMode="auto">
          <a:xfrm>
            <a:off x="2"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sp>
        <p:nvSpPr>
          <p:cNvPr id="2055" name="Rectangle 7"/>
          <p:cNvSpPr>
            <a:spLocks noChangeArrowheads="1"/>
          </p:cNvSpPr>
          <p:nvPr/>
        </p:nvSpPr>
        <p:spPr bwMode="auto">
          <a:xfrm>
            <a:off x="2"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sp>
        <p:nvSpPr>
          <p:cNvPr id="2057" name="Rectangle 9"/>
          <p:cNvSpPr>
            <a:spLocks noChangeArrowheads="1"/>
          </p:cNvSpPr>
          <p:nvPr/>
        </p:nvSpPr>
        <p:spPr bwMode="auto">
          <a:xfrm>
            <a:off x="2"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sp>
        <p:nvSpPr>
          <p:cNvPr id="27650" name="Rectangle 2"/>
          <p:cNvSpPr>
            <a:spLocks noChangeArrowheads="1"/>
          </p:cNvSpPr>
          <p:nvPr/>
        </p:nvSpPr>
        <p:spPr bwMode="auto">
          <a:xfrm>
            <a:off x="2"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sp>
        <p:nvSpPr>
          <p:cNvPr id="27652" name="Rectangle 4"/>
          <p:cNvSpPr>
            <a:spLocks noChangeArrowheads="1"/>
          </p:cNvSpPr>
          <p:nvPr/>
        </p:nvSpPr>
        <p:spPr bwMode="auto">
          <a:xfrm>
            <a:off x="2"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sp>
        <p:nvSpPr>
          <p:cNvPr id="27659" name="Rectangle 11"/>
          <p:cNvSpPr>
            <a:spLocks noChangeArrowheads="1"/>
          </p:cNvSpPr>
          <p:nvPr/>
        </p:nvSpPr>
        <p:spPr bwMode="auto">
          <a:xfrm>
            <a:off x="2"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sp>
        <p:nvSpPr>
          <p:cNvPr id="27661" name="Rectangle 13"/>
          <p:cNvSpPr>
            <a:spLocks noChangeArrowheads="1"/>
          </p:cNvSpPr>
          <p:nvPr/>
        </p:nvSpPr>
        <p:spPr bwMode="auto">
          <a:xfrm>
            <a:off x="2"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sp>
        <p:nvSpPr>
          <p:cNvPr id="27663" name="Rectangle 15"/>
          <p:cNvSpPr>
            <a:spLocks noChangeArrowheads="1"/>
          </p:cNvSpPr>
          <p:nvPr/>
        </p:nvSpPr>
        <p:spPr bwMode="auto">
          <a:xfrm>
            <a:off x="2"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sp>
        <p:nvSpPr>
          <p:cNvPr id="28674" name="Rectangle 2"/>
          <p:cNvSpPr>
            <a:spLocks noChangeArrowheads="1"/>
          </p:cNvSpPr>
          <p:nvPr/>
        </p:nvSpPr>
        <p:spPr bwMode="auto">
          <a:xfrm>
            <a:off x="2"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sp>
        <p:nvSpPr>
          <p:cNvPr id="28676" name="Rectangle 4"/>
          <p:cNvSpPr>
            <a:spLocks noChangeArrowheads="1"/>
          </p:cNvSpPr>
          <p:nvPr/>
        </p:nvSpPr>
        <p:spPr bwMode="auto">
          <a:xfrm>
            <a:off x="2"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sp>
        <p:nvSpPr>
          <p:cNvPr id="28678" name="Rectangle 6"/>
          <p:cNvSpPr>
            <a:spLocks noChangeArrowheads="1"/>
          </p:cNvSpPr>
          <p:nvPr/>
        </p:nvSpPr>
        <p:spPr bwMode="auto">
          <a:xfrm>
            <a:off x="2"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sp>
        <p:nvSpPr>
          <p:cNvPr id="28680" name="Rectangle 8"/>
          <p:cNvSpPr>
            <a:spLocks noChangeArrowheads="1"/>
          </p:cNvSpPr>
          <p:nvPr/>
        </p:nvSpPr>
        <p:spPr bwMode="auto">
          <a:xfrm>
            <a:off x="2"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sp>
        <p:nvSpPr>
          <p:cNvPr id="28682" name="Rectangle 10"/>
          <p:cNvSpPr>
            <a:spLocks noChangeArrowheads="1"/>
          </p:cNvSpPr>
          <p:nvPr/>
        </p:nvSpPr>
        <p:spPr bwMode="auto">
          <a:xfrm>
            <a:off x="2"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sp>
        <p:nvSpPr>
          <p:cNvPr id="25" name="Rectangle 24"/>
          <p:cNvSpPr/>
          <p:nvPr/>
        </p:nvSpPr>
        <p:spPr>
          <a:xfrm>
            <a:off x="228603" y="628651"/>
            <a:ext cx="6781798" cy="1200329"/>
          </a:xfrm>
          <a:prstGeom prst="rect">
            <a:avLst/>
          </a:prstGeom>
        </p:spPr>
        <p:txBody>
          <a:bodyPr wrap="square">
            <a:spAutoFit/>
          </a:bodyPr>
          <a:lstStyle/>
          <a:p>
            <a:pPr marL="350838" lvl="0" indent="-350838" algn="just">
              <a:buFont typeface="Wingdings" pitchFamily="2" charset="2"/>
              <a:buChar char="v"/>
            </a:pPr>
            <a:r>
              <a:rPr lang="en-US" sz="2400" dirty="0" smtClean="0">
                <a:latin typeface="Arial" pitchFamily="34" charset="0"/>
                <a:cs typeface="Arial" pitchFamily="34" charset="0"/>
              </a:rPr>
              <a:t>System and surroundings can interact with each other either by </a:t>
            </a:r>
            <a:r>
              <a:rPr lang="en-US" sz="2400" b="1" dirty="0" smtClean="0">
                <a:latin typeface="Arial" pitchFamily="34" charset="0"/>
                <a:cs typeface="Arial" pitchFamily="34" charset="0"/>
              </a:rPr>
              <a:t>mass transfer</a:t>
            </a:r>
            <a:r>
              <a:rPr lang="en-US" sz="2400" dirty="0" smtClean="0">
                <a:latin typeface="Arial" pitchFamily="34" charset="0"/>
                <a:cs typeface="Arial" pitchFamily="34" charset="0"/>
              </a:rPr>
              <a:t> or </a:t>
            </a:r>
            <a:r>
              <a:rPr lang="en-US" sz="2400" b="1" dirty="0" smtClean="0">
                <a:latin typeface="Arial" pitchFamily="34" charset="0"/>
                <a:cs typeface="Arial" pitchFamily="34" charset="0"/>
              </a:rPr>
              <a:t>energy transfer</a:t>
            </a:r>
            <a:r>
              <a:rPr lang="en-US" sz="2400" dirty="0" smtClean="0">
                <a:latin typeface="Arial" pitchFamily="34" charset="0"/>
                <a:cs typeface="Arial" pitchFamily="34" charset="0"/>
              </a:rPr>
              <a:t>.</a:t>
            </a:r>
            <a:endParaRPr lang="en-US" sz="2400" dirty="0">
              <a:latin typeface="Arial" pitchFamily="34" charset="0"/>
              <a:cs typeface="Arial" pitchFamily="34" charset="0"/>
            </a:endParaRPr>
          </a:p>
        </p:txBody>
      </p:sp>
      <p:sp>
        <p:nvSpPr>
          <p:cNvPr id="22" name="Rectangle 21"/>
          <p:cNvSpPr/>
          <p:nvPr/>
        </p:nvSpPr>
        <p:spPr>
          <a:xfrm>
            <a:off x="228602" y="1904821"/>
            <a:ext cx="8580555" cy="1200329"/>
          </a:xfrm>
          <a:prstGeom prst="rect">
            <a:avLst/>
          </a:prstGeom>
        </p:spPr>
        <p:txBody>
          <a:bodyPr wrap="square">
            <a:spAutoFit/>
          </a:bodyPr>
          <a:lstStyle/>
          <a:p>
            <a:pPr marL="350838" lvl="0" indent="-350838" algn="just">
              <a:buFont typeface="Wingdings" pitchFamily="2" charset="2"/>
              <a:buChar char="v"/>
            </a:pPr>
            <a:r>
              <a:rPr lang="en-US" sz="2400" dirty="0" smtClean="0">
                <a:latin typeface="Arial" pitchFamily="34" charset="0"/>
                <a:cs typeface="Arial" pitchFamily="34" charset="0"/>
              </a:rPr>
              <a:t>According to mode of interaction between the system and the surroundings, systems are classified into three types: </a:t>
            </a:r>
            <a:r>
              <a:rPr lang="en-US" sz="2400" b="1" dirty="0" smtClean="0">
                <a:latin typeface="Arial" pitchFamily="34" charset="0"/>
                <a:cs typeface="Arial" pitchFamily="34" charset="0"/>
              </a:rPr>
              <a:t>closed system</a:t>
            </a:r>
            <a:r>
              <a:rPr lang="en-US" sz="2400" dirty="0" smtClean="0">
                <a:latin typeface="Arial" pitchFamily="34" charset="0"/>
                <a:cs typeface="Arial" pitchFamily="34" charset="0"/>
              </a:rPr>
              <a:t>, </a:t>
            </a:r>
            <a:r>
              <a:rPr lang="en-US" sz="2400" b="1" dirty="0" smtClean="0">
                <a:latin typeface="Arial" pitchFamily="34" charset="0"/>
                <a:cs typeface="Arial" pitchFamily="34" charset="0"/>
              </a:rPr>
              <a:t>open system </a:t>
            </a:r>
            <a:r>
              <a:rPr lang="en-US" sz="2400" dirty="0" smtClean="0">
                <a:latin typeface="Arial" pitchFamily="34" charset="0"/>
                <a:cs typeface="Arial" pitchFamily="34" charset="0"/>
              </a:rPr>
              <a:t>and </a:t>
            </a:r>
            <a:r>
              <a:rPr lang="en-US" sz="2400" b="1" dirty="0" smtClean="0">
                <a:latin typeface="Arial" pitchFamily="34" charset="0"/>
                <a:cs typeface="Arial" pitchFamily="34" charset="0"/>
              </a:rPr>
              <a:t>isolated system</a:t>
            </a:r>
            <a:r>
              <a:rPr lang="en-US" sz="2400" dirty="0" smtClean="0">
                <a:latin typeface="Arial" pitchFamily="34" charset="0"/>
                <a:cs typeface="Arial" pitchFamily="34" charset="0"/>
              </a:rPr>
              <a:t>.</a:t>
            </a:r>
            <a:endParaRPr lang="en-US" sz="2400" dirty="0">
              <a:latin typeface="Arial" pitchFamily="34" charset="0"/>
              <a:cs typeface="Arial" pitchFamily="34" charset="0"/>
            </a:endParaRPr>
          </a:p>
        </p:txBody>
      </p:sp>
      <p:sp>
        <p:nvSpPr>
          <p:cNvPr id="23" name="Slide Number Placeholder 22"/>
          <p:cNvSpPr>
            <a:spLocks noGrp="1"/>
          </p:cNvSpPr>
          <p:nvPr>
            <p:ph type="sldNum" sz="quarter" idx="12"/>
          </p:nvPr>
        </p:nvSpPr>
        <p:spPr/>
        <p:txBody>
          <a:bodyPr/>
          <a:lstStyle/>
          <a:p>
            <a:pPr>
              <a:defRPr/>
            </a:pPr>
            <a:fld id="{61E827DE-D712-4456-A5DF-284A9F2486B3}" type="slidenum">
              <a:rPr lang="en-US" sz="2400" smtClean="0"/>
              <a:pPr>
                <a:defRPr/>
              </a:pPr>
              <a:t>14</a:t>
            </a:fld>
            <a:endParaRPr lang="en-US" sz="2400"/>
          </a:p>
        </p:txBody>
      </p:sp>
      <p:graphicFrame>
        <p:nvGraphicFramePr>
          <p:cNvPr id="24" name="Table 23"/>
          <p:cNvGraphicFramePr>
            <a:graphicFrameLocks noGrp="1"/>
          </p:cNvGraphicFramePr>
          <p:nvPr/>
        </p:nvGraphicFramePr>
        <p:xfrm>
          <a:off x="697280" y="3248352"/>
          <a:ext cx="8141920" cy="1837998"/>
        </p:xfrm>
        <a:graphic>
          <a:graphicData uri="http://schemas.openxmlformats.org/drawingml/2006/table">
            <a:tbl>
              <a:tblPr firstRow="1" bandRow="1">
                <a:tableStyleId>{5C22544A-7EE6-4342-B048-85BDC9FD1C3A}</a:tableStyleId>
              </a:tblPr>
              <a:tblGrid>
                <a:gridCol w="2819400"/>
                <a:gridCol w="2608547"/>
                <a:gridCol w="2713973"/>
              </a:tblGrid>
              <a:tr h="409092">
                <a:tc>
                  <a:txBody>
                    <a:bodyPr/>
                    <a:lstStyle/>
                    <a:p>
                      <a:pPr algn="l"/>
                      <a:r>
                        <a:rPr lang="en-US" sz="2400" b="1" dirty="0" smtClean="0">
                          <a:solidFill>
                            <a:srgbClr val="7030A0"/>
                          </a:solidFill>
                          <a:latin typeface="Arial" pitchFamily="34" charset="0"/>
                          <a:cs typeface="Arial" pitchFamily="34" charset="0"/>
                        </a:rPr>
                        <a:t>System</a:t>
                      </a:r>
                      <a:endParaRPr lang="en-US" sz="2400" b="1" dirty="0">
                        <a:solidFill>
                          <a:srgbClr val="7030A0"/>
                        </a:solidFill>
                        <a:latin typeface="Arial" pitchFamily="34" charset="0"/>
                        <a:cs typeface="Arial" pitchFamily="34" charset="0"/>
                      </a:endParaRPr>
                    </a:p>
                  </a:txBody>
                  <a:tcPr marL="122129" marR="122129" marT="45798" marB="45798">
                    <a:solidFill>
                      <a:schemeClr val="bg1"/>
                    </a:solidFill>
                  </a:tcPr>
                </a:tc>
                <a:tc>
                  <a:txBody>
                    <a:bodyPr/>
                    <a:lstStyle/>
                    <a:p>
                      <a:pPr algn="ctr"/>
                      <a:r>
                        <a:rPr lang="en-US" sz="2400" b="1" dirty="0" smtClean="0">
                          <a:solidFill>
                            <a:srgbClr val="6600FF"/>
                          </a:solidFill>
                          <a:latin typeface="Arial" pitchFamily="34" charset="0"/>
                          <a:cs typeface="Arial" pitchFamily="34" charset="0"/>
                        </a:rPr>
                        <a:t>Mass</a:t>
                      </a:r>
                      <a:endParaRPr lang="en-US" sz="2400" b="1" dirty="0">
                        <a:solidFill>
                          <a:srgbClr val="6600FF"/>
                        </a:solidFill>
                        <a:latin typeface="Arial" pitchFamily="34" charset="0"/>
                        <a:cs typeface="Arial" pitchFamily="34" charset="0"/>
                      </a:endParaRPr>
                    </a:p>
                  </a:txBody>
                  <a:tcPr marL="122129" marR="122129" marT="45798" marB="45798">
                    <a:solidFill>
                      <a:schemeClr val="bg1"/>
                    </a:solidFill>
                  </a:tcPr>
                </a:tc>
                <a:tc>
                  <a:txBody>
                    <a:bodyPr/>
                    <a:lstStyle/>
                    <a:p>
                      <a:pPr algn="ctr"/>
                      <a:r>
                        <a:rPr lang="en-US" sz="2400" b="1" dirty="0" smtClean="0">
                          <a:solidFill>
                            <a:srgbClr val="6600FF"/>
                          </a:solidFill>
                          <a:latin typeface="Arial" pitchFamily="34" charset="0"/>
                          <a:cs typeface="Arial" pitchFamily="34" charset="0"/>
                        </a:rPr>
                        <a:t>Energy</a:t>
                      </a:r>
                      <a:endParaRPr lang="en-US" sz="2400" b="1" dirty="0">
                        <a:solidFill>
                          <a:srgbClr val="6600FF"/>
                        </a:solidFill>
                        <a:latin typeface="Arial" pitchFamily="34" charset="0"/>
                        <a:cs typeface="Arial" pitchFamily="34" charset="0"/>
                      </a:endParaRPr>
                    </a:p>
                  </a:txBody>
                  <a:tcPr marL="122129" marR="122129" marT="45798" marB="45798">
                    <a:solidFill>
                      <a:schemeClr val="bg1"/>
                    </a:solidFill>
                  </a:tcPr>
                </a:tc>
              </a:tr>
              <a:tr h="460214">
                <a:tc>
                  <a:txBody>
                    <a:bodyPr/>
                    <a:lstStyle/>
                    <a:p>
                      <a:pPr algn="l"/>
                      <a:r>
                        <a:rPr lang="en-US" sz="2400" b="0" i="1" dirty="0" smtClean="0">
                          <a:solidFill>
                            <a:srgbClr val="6600FF"/>
                          </a:solidFill>
                          <a:latin typeface="Arial" pitchFamily="34" charset="0"/>
                          <a:cs typeface="Arial" pitchFamily="34" charset="0"/>
                        </a:rPr>
                        <a:t>Closed </a:t>
                      </a:r>
                      <a:endParaRPr lang="en-US" sz="2400" b="0" i="1" dirty="0">
                        <a:solidFill>
                          <a:srgbClr val="6600FF"/>
                        </a:solidFill>
                        <a:latin typeface="Arial" pitchFamily="34" charset="0"/>
                        <a:cs typeface="Arial" pitchFamily="34" charset="0"/>
                      </a:endParaRPr>
                    </a:p>
                  </a:txBody>
                  <a:tcPr marL="122129" marR="122129" marT="45798" marB="45798"/>
                </a:tc>
                <a:tc>
                  <a:txBody>
                    <a:bodyPr/>
                    <a:lstStyle/>
                    <a:p>
                      <a:pPr algn="ctr"/>
                      <a:r>
                        <a:rPr lang="en-US" sz="2400" b="0" dirty="0" smtClean="0">
                          <a:solidFill>
                            <a:srgbClr val="FF0000"/>
                          </a:solidFill>
                          <a:latin typeface="Arial" pitchFamily="34" charset="0"/>
                          <a:cs typeface="Arial" pitchFamily="34" charset="0"/>
                          <a:sym typeface="Symbol"/>
                        </a:rPr>
                        <a:t>No</a:t>
                      </a:r>
                      <a:endParaRPr lang="en-US" sz="2400" b="0" dirty="0">
                        <a:solidFill>
                          <a:srgbClr val="FF0000"/>
                        </a:solidFill>
                        <a:latin typeface="Arial" pitchFamily="34" charset="0"/>
                        <a:cs typeface="Arial" pitchFamily="34" charset="0"/>
                      </a:endParaRPr>
                    </a:p>
                  </a:txBody>
                  <a:tcPr marL="122129" marR="122129" marT="45798" marB="45798"/>
                </a:tc>
                <a:tc>
                  <a:txBody>
                    <a:bodyPr/>
                    <a:lstStyle/>
                    <a:p>
                      <a:pPr marL="0" marR="0" indent="0" algn="ctr" defTabSz="914400" rtl="0" eaLnBrk="1" fontAlgn="auto" latinLnBrk="0" hangingPunct="1">
                        <a:lnSpc>
                          <a:spcPct val="100000"/>
                        </a:lnSpc>
                        <a:spcBef>
                          <a:spcPts val="0"/>
                        </a:spcBef>
                        <a:spcAft>
                          <a:spcPts val="0"/>
                        </a:spcAft>
                        <a:buClrTx/>
                        <a:buSzTx/>
                        <a:buFont typeface="Wingdings" pitchFamily="2" charset="2"/>
                        <a:buNone/>
                        <a:tabLst/>
                        <a:defRPr/>
                      </a:pPr>
                      <a:r>
                        <a:rPr lang="en-US" sz="2400" b="0" dirty="0" smtClean="0">
                          <a:solidFill>
                            <a:schemeClr val="tx1"/>
                          </a:solidFill>
                          <a:latin typeface="Arial" pitchFamily="34" charset="0"/>
                          <a:cs typeface="Arial" pitchFamily="34" charset="0"/>
                        </a:rPr>
                        <a:t>Yes</a:t>
                      </a:r>
                    </a:p>
                  </a:txBody>
                  <a:tcPr marL="122129" marR="122129" marT="45798" marB="45798"/>
                </a:tc>
              </a:tr>
              <a:tr h="460214">
                <a:tc>
                  <a:txBody>
                    <a:bodyPr/>
                    <a:lstStyle/>
                    <a:p>
                      <a:pPr algn="l"/>
                      <a:r>
                        <a:rPr lang="en-US" sz="2400" b="0" i="1" dirty="0" smtClean="0">
                          <a:solidFill>
                            <a:srgbClr val="6600FF"/>
                          </a:solidFill>
                          <a:latin typeface="Arial" pitchFamily="34" charset="0"/>
                          <a:cs typeface="Arial" pitchFamily="34" charset="0"/>
                        </a:rPr>
                        <a:t>Open</a:t>
                      </a:r>
                      <a:r>
                        <a:rPr lang="en-US" sz="2400" b="0" dirty="0" smtClean="0">
                          <a:solidFill>
                            <a:srgbClr val="6600FF"/>
                          </a:solidFill>
                          <a:latin typeface="Arial" pitchFamily="34" charset="0"/>
                          <a:cs typeface="Arial" pitchFamily="34" charset="0"/>
                        </a:rPr>
                        <a:t> </a:t>
                      </a:r>
                      <a:endParaRPr lang="en-US" sz="2400" b="0" dirty="0">
                        <a:solidFill>
                          <a:srgbClr val="6600FF"/>
                        </a:solidFill>
                        <a:latin typeface="Arial" pitchFamily="34" charset="0"/>
                        <a:cs typeface="Arial" pitchFamily="34" charset="0"/>
                      </a:endParaRPr>
                    </a:p>
                  </a:txBody>
                  <a:tcPr marL="122129" marR="122129" marT="45798" marB="45798">
                    <a:solidFill>
                      <a:schemeClr val="bg1"/>
                    </a:solidFill>
                  </a:tcPr>
                </a:tc>
                <a:tc>
                  <a:txBody>
                    <a:bodyPr/>
                    <a:lstStyle/>
                    <a:p>
                      <a:pPr algn="ctr">
                        <a:buFont typeface="Wingdings" pitchFamily="2" charset="2"/>
                        <a:buNone/>
                      </a:pPr>
                      <a:r>
                        <a:rPr lang="en-US" sz="2400" b="0" dirty="0" smtClean="0">
                          <a:solidFill>
                            <a:schemeClr val="tx1"/>
                          </a:solidFill>
                          <a:latin typeface="Arial" pitchFamily="34" charset="0"/>
                          <a:cs typeface="Arial" pitchFamily="34" charset="0"/>
                        </a:rPr>
                        <a:t>yes</a:t>
                      </a:r>
                      <a:endParaRPr lang="en-US" sz="2400" b="0" dirty="0">
                        <a:solidFill>
                          <a:schemeClr val="tx1"/>
                        </a:solidFill>
                        <a:latin typeface="Arial" pitchFamily="34" charset="0"/>
                        <a:cs typeface="Arial" pitchFamily="34" charset="0"/>
                      </a:endParaRPr>
                    </a:p>
                  </a:txBody>
                  <a:tcPr marL="122129" marR="122129" marT="45798" marB="45798">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 typeface="Wingdings" pitchFamily="2" charset="2"/>
                        <a:buNone/>
                        <a:tabLst/>
                        <a:defRPr/>
                      </a:pPr>
                      <a:r>
                        <a:rPr lang="en-US" sz="2400" b="0" dirty="0" smtClean="0">
                          <a:solidFill>
                            <a:schemeClr val="tx1"/>
                          </a:solidFill>
                          <a:latin typeface="Arial" pitchFamily="34" charset="0"/>
                          <a:cs typeface="Arial" pitchFamily="34" charset="0"/>
                        </a:rPr>
                        <a:t>Yes</a:t>
                      </a:r>
                      <a:endParaRPr lang="en-US" sz="2400" b="0" dirty="0">
                        <a:solidFill>
                          <a:schemeClr val="tx1"/>
                        </a:solidFill>
                        <a:latin typeface="Arial" pitchFamily="34" charset="0"/>
                        <a:cs typeface="Arial" pitchFamily="34" charset="0"/>
                      </a:endParaRPr>
                    </a:p>
                  </a:txBody>
                  <a:tcPr marL="122129" marR="122129" marT="45798" marB="45798">
                    <a:solidFill>
                      <a:schemeClr val="bg1"/>
                    </a:solidFill>
                  </a:tcPr>
                </a:tc>
              </a:tr>
              <a:tr h="460214">
                <a:tc>
                  <a:txBody>
                    <a:bodyPr/>
                    <a:lstStyle/>
                    <a:p>
                      <a:pPr algn="l"/>
                      <a:r>
                        <a:rPr lang="en-US" sz="2400" b="0" i="1" dirty="0" smtClean="0">
                          <a:solidFill>
                            <a:srgbClr val="6600FF"/>
                          </a:solidFill>
                          <a:latin typeface="Arial" pitchFamily="34" charset="0"/>
                          <a:cs typeface="Arial" pitchFamily="34" charset="0"/>
                        </a:rPr>
                        <a:t>Isolated  </a:t>
                      </a:r>
                      <a:endParaRPr lang="en-US" sz="2400" b="0" i="1" dirty="0">
                        <a:solidFill>
                          <a:srgbClr val="6600FF"/>
                        </a:solidFill>
                        <a:latin typeface="Arial" pitchFamily="34" charset="0"/>
                        <a:cs typeface="Arial" pitchFamily="34" charset="0"/>
                      </a:endParaRPr>
                    </a:p>
                  </a:txBody>
                  <a:tcPr marL="122129" marR="122129" marT="45798" marB="45798"/>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0" dirty="0" smtClean="0">
                          <a:solidFill>
                            <a:srgbClr val="FF0000"/>
                          </a:solidFill>
                          <a:latin typeface="Arial" pitchFamily="34" charset="0"/>
                          <a:cs typeface="Arial" pitchFamily="34" charset="0"/>
                          <a:sym typeface="Symbol"/>
                        </a:rPr>
                        <a:t>No</a:t>
                      </a:r>
                      <a:endParaRPr lang="en-US" sz="2400" b="0" dirty="0">
                        <a:solidFill>
                          <a:srgbClr val="FF0000"/>
                        </a:solidFill>
                        <a:latin typeface="Arial" pitchFamily="34" charset="0"/>
                        <a:cs typeface="Arial" pitchFamily="34" charset="0"/>
                      </a:endParaRPr>
                    </a:p>
                  </a:txBody>
                  <a:tcPr marL="122129" marR="122129" marT="45798" marB="45798"/>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0" dirty="0" smtClean="0">
                          <a:solidFill>
                            <a:srgbClr val="FF0000"/>
                          </a:solidFill>
                          <a:latin typeface="Arial" pitchFamily="34" charset="0"/>
                          <a:cs typeface="Arial" pitchFamily="34" charset="0"/>
                          <a:sym typeface="Symbol"/>
                        </a:rPr>
                        <a:t>No</a:t>
                      </a:r>
                      <a:endParaRPr lang="en-US" sz="2400" b="0" dirty="0" smtClean="0">
                        <a:solidFill>
                          <a:srgbClr val="FF0000"/>
                        </a:solidFill>
                        <a:latin typeface="Arial" pitchFamily="34" charset="0"/>
                        <a:cs typeface="Arial" pitchFamily="34" charset="0"/>
                      </a:endParaRPr>
                    </a:p>
                  </a:txBody>
                  <a:tcPr marL="122129" marR="122129" marT="45798" marB="45798"/>
                </a:tc>
              </a:tr>
            </a:tbl>
          </a:graphicData>
        </a:graphic>
      </p:graphicFrame>
      <p:sp>
        <p:nvSpPr>
          <p:cNvPr id="26" name="TextBox 25"/>
          <p:cNvSpPr txBox="1"/>
          <p:nvPr/>
        </p:nvSpPr>
        <p:spPr>
          <a:xfrm>
            <a:off x="685800" y="114300"/>
            <a:ext cx="5172826" cy="461665"/>
          </a:xfrm>
          <a:prstGeom prst="rect">
            <a:avLst/>
          </a:prstGeom>
          <a:noFill/>
        </p:spPr>
        <p:txBody>
          <a:bodyPr wrap="none" rtlCol="0">
            <a:spAutoFit/>
          </a:bodyPr>
          <a:lstStyle/>
          <a:p>
            <a:r>
              <a:rPr lang="en-US" sz="2400" b="1" dirty="0" smtClean="0">
                <a:solidFill>
                  <a:srgbClr val="FF0000"/>
                </a:solidFill>
                <a:latin typeface="Arial" pitchFamily="34" charset="0"/>
                <a:cs typeface="Arial" pitchFamily="34" charset="0"/>
              </a:rPr>
              <a:t>Types of Thermodynamic System:</a:t>
            </a:r>
            <a:endParaRPr lang="en-US" sz="2400" b="1" dirty="0">
              <a:solidFill>
                <a:srgbClr val="FF0000"/>
              </a:solidFill>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p:cNvSpPr>
            <a:spLocks noChangeArrowheads="1"/>
          </p:cNvSpPr>
          <p:nvPr/>
        </p:nvSpPr>
        <p:spPr bwMode="auto">
          <a:xfrm>
            <a:off x="0"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graphicFrame>
        <p:nvGraphicFramePr>
          <p:cNvPr id="163841" name="Object 1"/>
          <p:cNvGraphicFramePr>
            <a:graphicFrameLocks noChangeAspect="1"/>
          </p:cNvGraphicFramePr>
          <p:nvPr/>
        </p:nvGraphicFramePr>
        <p:xfrm>
          <a:off x="266700" y="1042636"/>
          <a:ext cx="4457700" cy="2786414"/>
        </p:xfrm>
        <a:graphic>
          <a:graphicData uri="http://schemas.openxmlformats.org/presentationml/2006/ole">
            <p:oleObj spid="_x0000_s163841" name="Visio" r:id="rId3" imgW="3469136" imgH="2254143" progId="Visio.Drawing.11">
              <p:embed/>
            </p:oleObj>
          </a:graphicData>
        </a:graphic>
      </p:graphicFrame>
      <p:sp>
        <p:nvSpPr>
          <p:cNvPr id="4" name="TextBox 3"/>
          <p:cNvSpPr txBox="1"/>
          <p:nvPr/>
        </p:nvSpPr>
        <p:spPr>
          <a:xfrm>
            <a:off x="685800" y="132920"/>
            <a:ext cx="4392549" cy="461665"/>
          </a:xfrm>
          <a:prstGeom prst="rect">
            <a:avLst/>
          </a:prstGeom>
          <a:noFill/>
        </p:spPr>
        <p:txBody>
          <a:bodyPr wrap="none" rtlCol="0">
            <a:spAutoFit/>
          </a:bodyPr>
          <a:lstStyle/>
          <a:p>
            <a:pPr algn="ctr"/>
            <a:r>
              <a:rPr lang="en-US" sz="2400" b="1" dirty="0" smtClean="0">
                <a:solidFill>
                  <a:srgbClr val="FF0000"/>
                </a:solidFill>
                <a:latin typeface="Arial" pitchFamily="34" charset="0"/>
                <a:cs typeface="Arial" pitchFamily="34" charset="0"/>
              </a:rPr>
              <a:t>Examples of Closed System:</a:t>
            </a:r>
            <a:endParaRPr lang="en-US" sz="2400" b="1" dirty="0">
              <a:solidFill>
                <a:srgbClr val="FF0000"/>
              </a:solidFill>
              <a:latin typeface="Arial" pitchFamily="34" charset="0"/>
              <a:cs typeface="Arial" pitchFamily="34" charset="0"/>
            </a:endParaRPr>
          </a:p>
        </p:txBody>
      </p:sp>
      <p:pic>
        <p:nvPicPr>
          <p:cNvPr id="5" name="Picture 4"/>
          <p:cNvPicPr>
            <a:picLocks noChangeAspect="1"/>
          </p:cNvPicPr>
          <p:nvPr/>
        </p:nvPicPr>
        <p:blipFill>
          <a:blip r:embed="rId4" cstate="print"/>
          <a:srcRect/>
          <a:stretch>
            <a:fillRect/>
          </a:stretch>
        </p:blipFill>
        <p:spPr bwMode="auto">
          <a:xfrm>
            <a:off x="4876800" y="1796065"/>
            <a:ext cx="3962400" cy="2223485"/>
          </a:xfrm>
          <a:prstGeom prst="rect">
            <a:avLst/>
          </a:prstGeom>
          <a:noFill/>
          <a:ln w="9525">
            <a:noFill/>
            <a:miter lim="800000"/>
            <a:headEnd/>
            <a:tailEnd/>
          </a:ln>
        </p:spPr>
      </p:pic>
      <p:sp>
        <p:nvSpPr>
          <p:cNvPr id="6" name="Rectangle 5"/>
          <p:cNvSpPr/>
          <p:nvPr/>
        </p:nvSpPr>
        <p:spPr>
          <a:xfrm>
            <a:off x="152400" y="3825702"/>
            <a:ext cx="4570482" cy="400110"/>
          </a:xfrm>
          <a:prstGeom prst="rect">
            <a:avLst/>
          </a:prstGeom>
        </p:spPr>
        <p:txBody>
          <a:bodyPr wrap="none">
            <a:spAutoFit/>
          </a:bodyPr>
          <a:lstStyle/>
          <a:p>
            <a:r>
              <a:rPr lang="en-US" sz="2000" dirty="0" smtClean="0">
                <a:latin typeface="Arial" pitchFamily="34" charset="0"/>
                <a:cs typeface="Arial" pitchFamily="34" charset="0"/>
              </a:rPr>
              <a:t>Schematic diagram of a closed system</a:t>
            </a:r>
            <a:endParaRPr lang="en-US" sz="2000" dirty="0">
              <a:latin typeface="Arial" pitchFamily="34" charset="0"/>
              <a:cs typeface="Arial" pitchFamily="34" charset="0"/>
            </a:endParaRPr>
          </a:p>
        </p:txBody>
      </p:sp>
      <p:sp>
        <p:nvSpPr>
          <p:cNvPr id="7" name="Rectangle 6"/>
          <p:cNvSpPr/>
          <p:nvPr/>
        </p:nvSpPr>
        <p:spPr>
          <a:xfrm>
            <a:off x="5219928" y="4095750"/>
            <a:ext cx="3390672" cy="400110"/>
          </a:xfrm>
          <a:prstGeom prst="rect">
            <a:avLst/>
          </a:prstGeom>
        </p:spPr>
        <p:txBody>
          <a:bodyPr wrap="none">
            <a:spAutoFit/>
          </a:bodyPr>
          <a:lstStyle/>
          <a:p>
            <a:r>
              <a:rPr lang="en-US" sz="2000" dirty="0" smtClean="0">
                <a:latin typeface="+mj-lt"/>
              </a:rPr>
              <a:t>Piston-cylinder arrangement</a:t>
            </a:r>
            <a:endParaRPr lang="en-US" sz="2000" dirty="0">
              <a:latin typeface="+mj-lt"/>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2" y="0"/>
            <a:ext cx="184731" cy="461665"/>
          </a:xfrm>
          <a:prstGeom prst="rect">
            <a:avLst/>
          </a:prstGeom>
          <a:noFill/>
          <a:ln w="9525">
            <a:noFill/>
            <a:miter lim="800000"/>
            <a:headEnd/>
            <a:tailEnd/>
          </a:ln>
          <a:effectLst/>
        </p:spPr>
        <p:txBody>
          <a:bodyPr wrap="none" anchor="ctr">
            <a:spAutoFit/>
          </a:bodyPr>
          <a:lstStyle/>
          <a:p>
            <a:endParaRPr lang="en-US" sz="2400"/>
          </a:p>
        </p:txBody>
      </p:sp>
      <p:sp>
        <p:nvSpPr>
          <p:cNvPr id="23559" name="Rectangle 7"/>
          <p:cNvSpPr>
            <a:spLocks noChangeArrowheads="1"/>
          </p:cNvSpPr>
          <p:nvPr/>
        </p:nvSpPr>
        <p:spPr bwMode="auto">
          <a:xfrm>
            <a:off x="2" y="0"/>
            <a:ext cx="184731" cy="461665"/>
          </a:xfrm>
          <a:prstGeom prst="rect">
            <a:avLst/>
          </a:prstGeom>
          <a:noFill/>
          <a:ln w="9525">
            <a:noFill/>
            <a:miter lim="800000"/>
            <a:headEnd/>
            <a:tailEnd/>
          </a:ln>
          <a:effectLst/>
        </p:spPr>
        <p:txBody>
          <a:bodyPr wrap="none" anchor="ctr">
            <a:spAutoFit/>
          </a:bodyPr>
          <a:lstStyle/>
          <a:p>
            <a:endParaRPr lang="en-US" sz="2400"/>
          </a:p>
        </p:txBody>
      </p:sp>
      <p:sp>
        <p:nvSpPr>
          <p:cNvPr id="2051" name="Rectangle 3"/>
          <p:cNvSpPr>
            <a:spLocks noChangeArrowheads="1"/>
          </p:cNvSpPr>
          <p:nvPr/>
        </p:nvSpPr>
        <p:spPr bwMode="auto">
          <a:xfrm>
            <a:off x="2"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sp>
        <p:nvSpPr>
          <p:cNvPr id="2053" name="Rectangle 5"/>
          <p:cNvSpPr>
            <a:spLocks noChangeArrowheads="1"/>
          </p:cNvSpPr>
          <p:nvPr/>
        </p:nvSpPr>
        <p:spPr bwMode="auto">
          <a:xfrm>
            <a:off x="2"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sp>
        <p:nvSpPr>
          <p:cNvPr id="2055" name="Rectangle 7"/>
          <p:cNvSpPr>
            <a:spLocks noChangeArrowheads="1"/>
          </p:cNvSpPr>
          <p:nvPr/>
        </p:nvSpPr>
        <p:spPr bwMode="auto">
          <a:xfrm>
            <a:off x="2"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sp>
        <p:nvSpPr>
          <p:cNvPr id="2057" name="Rectangle 9"/>
          <p:cNvSpPr>
            <a:spLocks noChangeArrowheads="1"/>
          </p:cNvSpPr>
          <p:nvPr/>
        </p:nvSpPr>
        <p:spPr bwMode="auto">
          <a:xfrm>
            <a:off x="2"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sp>
        <p:nvSpPr>
          <p:cNvPr id="27650" name="Rectangle 2"/>
          <p:cNvSpPr>
            <a:spLocks noChangeArrowheads="1"/>
          </p:cNvSpPr>
          <p:nvPr/>
        </p:nvSpPr>
        <p:spPr bwMode="auto">
          <a:xfrm>
            <a:off x="2"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sp>
        <p:nvSpPr>
          <p:cNvPr id="27652" name="Rectangle 4"/>
          <p:cNvSpPr>
            <a:spLocks noChangeArrowheads="1"/>
          </p:cNvSpPr>
          <p:nvPr/>
        </p:nvSpPr>
        <p:spPr bwMode="auto">
          <a:xfrm>
            <a:off x="2"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sp>
        <p:nvSpPr>
          <p:cNvPr id="27659" name="Rectangle 11"/>
          <p:cNvSpPr>
            <a:spLocks noChangeArrowheads="1"/>
          </p:cNvSpPr>
          <p:nvPr/>
        </p:nvSpPr>
        <p:spPr bwMode="auto">
          <a:xfrm>
            <a:off x="2"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sp>
        <p:nvSpPr>
          <p:cNvPr id="27661" name="Rectangle 13"/>
          <p:cNvSpPr>
            <a:spLocks noChangeArrowheads="1"/>
          </p:cNvSpPr>
          <p:nvPr/>
        </p:nvSpPr>
        <p:spPr bwMode="auto">
          <a:xfrm>
            <a:off x="2"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sp>
        <p:nvSpPr>
          <p:cNvPr id="27663" name="Rectangle 15"/>
          <p:cNvSpPr>
            <a:spLocks noChangeArrowheads="1"/>
          </p:cNvSpPr>
          <p:nvPr/>
        </p:nvSpPr>
        <p:spPr bwMode="auto">
          <a:xfrm>
            <a:off x="2"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sp>
        <p:nvSpPr>
          <p:cNvPr id="28674" name="Rectangle 2"/>
          <p:cNvSpPr>
            <a:spLocks noChangeArrowheads="1"/>
          </p:cNvSpPr>
          <p:nvPr/>
        </p:nvSpPr>
        <p:spPr bwMode="auto">
          <a:xfrm>
            <a:off x="2"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sp>
        <p:nvSpPr>
          <p:cNvPr id="28676" name="Rectangle 4"/>
          <p:cNvSpPr>
            <a:spLocks noChangeArrowheads="1"/>
          </p:cNvSpPr>
          <p:nvPr/>
        </p:nvSpPr>
        <p:spPr bwMode="auto">
          <a:xfrm>
            <a:off x="2"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sp>
        <p:nvSpPr>
          <p:cNvPr id="28678" name="Rectangle 6"/>
          <p:cNvSpPr>
            <a:spLocks noChangeArrowheads="1"/>
          </p:cNvSpPr>
          <p:nvPr/>
        </p:nvSpPr>
        <p:spPr bwMode="auto">
          <a:xfrm>
            <a:off x="2"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sp>
        <p:nvSpPr>
          <p:cNvPr id="28680" name="Rectangle 8"/>
          <p:cNvSpPr>
            <a:spLocks noChangeArrowheads="1"/>
          </p:cNvSpPr>
          <p:nvPr/>
        </p:nvSpPr>
        <p:spPr bwMode="auto">
          <a:xfrm>
            <a:off x="2"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sp>
        <p:nvSpPr>
          <p:cNvPr id="28682" name="Rectangle 10"/>
          <p:cNvSpPr>
            <a:spLocks noChangeArrowheads="1"/>
          </p:cNvSpPr>
          <p:nvPr/>
        </p:nvSpPr>
        <p:spPr bwMode="auto">
          <a:xfrm>
            <a:off x="2"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sp>
        <p:nvSpPr>
          <p:cNvPr id="23" name="TextBox 22"/>
          <p:cNvSpPr txBox="1"/>
          <p:nvPr/>
        </p:nvSpPr>
        <p:spPr>
          <a:xfrm>
            <a:off x="609600" y="75770"/>
            <a:ext cx="4237057" cy="461665"/>
          </a:xfrm>
          <a:prstGeom prst="rect">
            <a:avLst/>
          </a:prstGeom>
          <a:noFill/>
        </p:spPr>
        <p:txBody>
          <a:bodyPr wrap="none" rtlCol="0">
            <a:spAutoFit/>
          </a:bodyPr>
          <a:lstStyle/>
          <a:p>
            <a:r>
              <a:rPr lang="en-US" sz="2400" b="1" dirty="0" smtClean="0">
                <a:solidFill>
                  <a:srgbClr val="FF0000"/>
                </a:solidFill>
                <a:latin typeface="Arial" pitchFamily="34" charset="0"/>
                <a:cs typeface="Arial" pitchFamily="34" charset="0"/>
              </a:rPr>
              <a:t>Examples of  Open System:</a:t>
            </a:r>
            <a:endParaRPr lang="en-US" sz="2400" b="1" dirty="0">
              <a:solidFill>
                <a:srgbClr val="FF0000"/>
              </a:solidFill>
              <a:latin typeface="Arial" pitchFamily="34" charset="0"/>
              <a:cs typeface="Arial" pitchFamily="34" charset="0"/>
            </a:endParaRPr>
          </a:p>
        </p:txBody>
      </p:sp>
      <p:sp>
        <p:nvSpPr>
          <p:cNvPr id="30" name="TextBox 29"/>
          <p:cNvSpPr txBox="1"/>
          <p:nvPr/>
        </p:nvSpPr>
        <p:spPr>
          <a:xfrm>
            <a:off x="4932990" y="4305240"/>
            <a:ext cx="3677610" cy="400110"/>
          </a:xfrm>
          <a:prstGeom prst="rect">
            <a:avLst/>
          </a:prstGeom>
          <a:noFill/>
        </p:spPr>
        <p:txBody>
          <a:bodyPr wrap="none" rtlCol="0">
            <a:spAutoFit/>
          </a:bodyPr>
          <a:lstStyle/>
          <a:p>
            <a:r>
              <a:rPr lang="en-US" sz="2000" dirty="0" smtClean="0">
                <a:latin typeface="Arial" pitchFamily="34" charset="0"/>
                <a:cs typeface="Arial" pitchFamily="34" charset="0"/>
              </a:rPr>
              <a:t>Piston Cylinder of Heat Engine</a:t>
            </a:r>
            <a:endParaRPr lang="en-US" sz="2000" dirty="0">
              <a:latin typeface="Arial" pitchFamily="34" charset="0"/>
              <a:cs typeface="Arial" pitchFamily="34" charset="0"/>
            </a:endParaRPr>
          </a:p>
        </p:txBody>
      </p:sp>
      <p:sp>
        <p:nvSpPr>
          <p:cNvPr id="157698" name="Rectangle 2"/>
          <p:cNvSpPr>
            <a:spLocks noChangeArrowheads="1"/>
          </p:cNvSpPr>
          <p:nvPr/>
        </p:nvSpPr>
        <p:spPr bwMode="auto">
          <a:xfrm>
            <a:off x="0"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graphicFrame>
        <p:nvGraphicFramePr>
          <p:cNvPr id="157697" name="Object 1"/>
          <p:cNvGraphicFramePr>
            <a:graphicFrameLocks noChangeAspect="1"/>
          </p:cNvGraphicFramePr>
          <p:nvPr/>
        </p:nvGraphicFramePr>
        <p:xfrm>
          <a:off x="152402" y="1352550"/>
          <a:ext cx="3733799" cy="2641924"/>
        </p:xfrm>
        <a:graphic>
          <a:graphicData uri="http://schemas.openxmlformats.org/presentationml/2006/ole">
            <p:oleObj spid="_x0000_s157697" name="Visio" r:id="rId4" imgW="3469136" imgH="2254143" progId="Visio.Drawing.11">
              <p:embed/>
            </p:oleObj>
          </a:graphicData>
        </a:graphic>
      </p:graphicFrame>
      <p:sp>
        <p:nvSpPr>
          <p:cNvPr id="28" name="Rectangle 27"/>
          <p:cNvSpPr/>
          <p:nvPr/>
        </p:nvSpPr>
        <p:spPr>
          <a:xfrm>
            <a:off x="76201" y="4076640"/>
            <a:ext cx="4612160" cy="400110"/>
          </a:xfrm>
          <a:prstGeom prst="rect">
            <a:avLst/>
          </a:prstGeom>
        </p:spPr>
        <p:txBody>
          <a:bodyPr wrap="none">
            <a:spAutoFit/>
          </a:bodyPr>
          <a:lstStyle/>
          <a:p>
            <a:pPr algn="just"/>
            <a:r>
              <a:rPr lang="en-US" sz="2000" dirty="0" smtClean="0">
                <a:latin typeface="Arial" pitchFamily="34" charset="0"/>
                <a:cs typeface="Arial" pitchFamily="34" charset="0"/>
              </a:rPr>
              <a:t>Schematic diagram of an open system </a:t>
            </a:r>
            <a:endParaRPr lang="en-US" sz="2000" dirty="0">
              <a:latin typeface="Arial" pitchFamily="34" charset="0"/>
              <a:cs typeface="Arial" pitchFamily="34" charset="0"/>
            </a:endParaRPr>
          </a:p>
        </p:txBody>
      </p:sp>
      <p:sp>
        <p:nvSpPr>
          <p:cNvPr id="157700" name="Rectangle 4"/>
          <p:cNvSpPr>
            <a:spLocks noChangeArrowheads="1"/>
          </p:cNvSpPr>
          <p:nvPr/>
        </p:nvSpPr>
        <p:spPr bwMode="auto">
          <a:xfrm>
            <a:off x="0"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graphicFrame>
        <p:nvGraphicFramePr>
          <p:cNvPr id="157699" name="Object 3"/>
          <p:cNvGraphicFramePr>
            <a:graphicFrameLocks noChangeAspect="1"/>
          </p:cNvGraphicFramePr>
          <p:nvPr/>
        </p:nvGraphicFramePr>
        <p:xfrm>
          <a:off x="4038600" y="1676400"/>
          <a:ext cx="4953000" cy="2571750"/>
        </p:xfrm>
        <a:graphic>
          <a:graphicData uri="http://schemas.openxmlformats.org/presentationml/2006/ole">
            <p:oleObj spid="_x0000_s157699" name="Visio" r:id="rId5" imgW="2790135" imgH="1988825" progId="Visio.Drawing.11">
              <p:embed/>
            </p:oleObj>
          </a:graphicData>
        </a:graphic>
      </p:graphicFrame>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srcRect/>
          <a:stretch>
            <a:fillRect/>
          </a:stretch>
        </p:blipFill>
        <p:spPr bwMode="auto">
          <a:xfrm>
            <a:off x="5943601" y="2612182"/>
            <a:ext cx="2164951" cy="1445468"/>
          </a:xfrm>
          <a:prstGeom prst="rect">
            <a:avLst/>
          </a:prstGeom>
          <a:noFill/>
          <a:ln w="9525">
            <a:noFill/>
            <a:miter lim="800000"/>
            <a:headEnd/>
            <a:tailEnd/>
          </a:ln>
        </p:spPr>
      </p:pic>
      <p:sp>
        <p:nvSpPr>
          <p:cNvPr id="3" name="TextBox 2"/>
          <p:cNvSpPr txBox="1"/>
          <p:nvPr/>
        </p:nvSpPr>
        <p:spPr>
          <a:xfrm>
            <a:off x="5159476" y="4168602"/>
            <a:ext cx="3679724" cy="400110"/>
          </a:xfrm>
          <a:prstGeom prst="rect">
            <a:avLst/>
          </a:prstGeom>
          <a:noFill/>
        </p:spPr>
        <p:txBody>
          <a:bodyPr wrap="square" rtlCol="0">
            <a:spAutoFit/>
          </a:bodyPr>
          <a:lstStyle/>
          <a:p>
            <a:r>
              <a:rPr lang="en-US" sz="2000" dirty="0" smtClean="0">
                <a:latin typeface="Arial" pitchFamily="34" charset="0"/>
                <a:cs typeface="Arial" pitchFamily="34" charset="0"/>
              </a:rPr>
              <a:t>Closed rigid insulated box </a:t>
            </a:r>
            <a:endParaRPr lang="en-US" sz="2000" dirty="0">
              <a:latin typeface="Arial" pitchFamily="34" charset="0"/>
              <a:cs typeface="Arial" pitchFamily="34" charset="0"/>
            </a:endParaRPr>
          </a:p>
        </p:txBody>
      </p:sp>
      <p:graphicFrame>
        <p:nvGraphicFramePr>
          <p:cNvPr id="164865" name="Object 1"/>
          <p:cNvGraphicFramePr>
            <a:graphicFrameLocks noChangeAspect="1"/>
          </p:cNvGraphicFramePr>
          <p:nvPr/>
        </p:nvGraphicFramePr>
        <p:xfrm>
          <a:off x="189140" y="685801"/>
          <a:ext cx="5343335" cy="2743200"/>
        </p:xfrm>
        <a:graphic>
          <a:graphicData uri="http://schemas.openxmlformats.org/presentationml/2006/ole">
            <p:oleObj spid="_x0000_s164865" name="Visio" r:id="rId4" imgW="3469136" imgH="2254143" progId="Visio.Drawing.11">
              <p:embed/>
            </p:oleObj>
          </a:graphicData>
        </a:graphic>
      </p:graphicFrame>
      <p:sp>
        <p:nvSpPr>
          <p:cNvPr id="6" name="TextBox 5"/>
          <p:cNvSpPr txBox="1"/>
          <p:nvPr/>
        </p:nvSpPr>
        <p:spPr>
          <a:xfrm>
            <a:off x="533400" y="75770"/>
            <a:ext cx="4613764" cy="461665"/>
          </a:xfrm>
          <a:prstGeom prst="rect">
            <a:avLst/>
          </a:prstGeom>
          <a:noFill/>
        </p:spPr>
        <p:txBody>
          <a:bodyPr wrap="none" rtlCol="0">
            <a:spAutoFit/>
          </a:bodyPr>
          <a:lstStyle/>
          <a:p>
            <a:r>
              <a:rPr lang="en-US" sz="2400" b="1" dirty="0" smtClean="0">
                <a:solidFill>
                  <a:srgbClr val="FF0000"/>
                </a:solidFill>
                <a:latin typeface="Arial" pitchFamily="34" charset="0"/>
                <a:cs typeface="Arial" pitchFamily="34" charset="0"/>
              </a:rPr>
              <a:t>Examples of  Isolated System:</a:t>
            </a:r>
            <a:endParaRPr lang="en-US" sz="2400" b="1" dirty="0">
              <a:solidFill>
                <a:srgbClr val="FF0000"/>
              </a:solidFill>
              <a:latin typeface="Arial" pitchFamily="34" charset="0"/>
              <a:cs typeface="Arial" pitchFamily="34" charset="0"/>
            </a:endParaRPr>
          </a:p>
        </p:txBody>
      </p:sp>
      <p:sp>
        <p:nvSpPr>
          <p:cNvPr id="7" name="Rectangle 6"/>
          <p:cNvSpPr/>
          <p:nvPr/>
        </p:nvSpPr>
        <p:spPr>
          <a:xfrm>
            <a:off x="533400" y="3552051"/>
            <a:ext cx="4926349" cy="400110"/>
          </a:xfrm>
          <a:prstGeom prst="rect">
            <a:avLst/>
          </a:prstGeom>
        </p:spPr>
        <p:txBody>
          <a:bodyPr wrap="none">
            <a:spAutoFit/>
          </a:bodyPr>
          <a:lstStyle/>
          <a:p>
            <a:r>
              <a:rPr lang="en-US" sz="2000" dirty="0" smtClean="0">
                <a:latin typeface="Arial" pitchFamily="34" charset="0"/>
                <a:cs typeface="Arial" pitchFamily="34" charset="0"/>
              </a:rPr>
              <a:t>Schematic diagram of an isolated system </a:t>
            </a:r>
            <a:endParaRPr lang="en-US" sz="20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3" y="685800"/>
            <a:ext cx="6400798" cy="1938992"/>
          </a:xfrm>
          <a:prstGeom prst="rect">
            <a:avLst/>
          </a:prstGeom>
        </p:spPr>
        <p:txBody>
          <a:bodyPr wrap="square">
            <a:spAutoFit/>
          </a:bodyPr>
          <a:lstStyle/>
          <a:p>
            <a:pPr marL="350838" lvl="1" indent="-350838" algn="just">
              <a:buFont typeface="Wingdings" pitchFamily="2" charset="2"/>
              <a:buChar char="v"/>
            </a:pPr>
            <a:r>
              <a:rPr lang="en-US" sz="2400" dirty="0" smtClean="0">
                <a:latin typeface="Arial" pitchFamily="34" charset="0"/>
                <a:cs typeface="Arial" pitchFamily="34" charset="0"/>
              </a:rPr>
              <a:t>Total mass of a closed system always remains constant and therefore any closed system can be completely described by properties of particular amount of mass of the system. </a:t>
            </a:r>
          </a:p>
        </p:txBody>
      </p:sp>
      <p:sp>
        <p:nvSpPr>
          <p:cNvPr id="3" name="Rectangle 2"/>
          <p:cNvSpPr/>
          <p:nvPr/>
        </p:nvSpPr>
        <p:spPr>
          <a:xfrm>
            <a:off x="685800" y="114301"/>
            <a:ext cx="2236510" cy="461665"/>
          </a:xfrm>
          <a:prstGeom prst="rect">
            <a:avLst/>
          </a:prstGeom>
        </p:spPr>
        <p:txBody>
          <a:bodyPr wrap="none">
            <a:spAutoFit/>
          </a:bodyPr>
          <a:lstStyle/>
          <a:p>
            <a:pPr algn="just"/>
            <a:r>
              <a:rPr lang="en-US" sz="2400" b="1" dirty="0" smtClean="0">
                <a:solidFill>
                  <a:srgbClr val="FF0000"/>
                </a:solidFill>
                <a:latin typeface="Arial" pitchFamily="34" charset="0"/>
                <a:cs typeface="Arial" pitchFamily="34" charset="0"/>
              </a:rPr>
              <a:t>Control Mass:</a:t>
            </a:r>
          </a:p>
        </p:txBody>
      </p:sp>
      <p:sp>
        <p:nvSpPr>
          <p:cNvPr id="4" name="Rectangle 3"/>
          <p:cNvSpPr/>
          <p:nvPr/>
        </p:nvSpPr>
        <p:spPr>
          <a:xfrm>
            <a:off x="228600" y="2643485"/>
            <a:ext cx="8534400" cy="461665"/>
          </a:xfrm>
          <a:prstGeom prst="rect">
            <a:avLst/>
          </a:prstGeom>
        </p:spPr>
        <p:txBody>
          <a:bodyPr wrap="square">
            <a:spAutoFit/>
          </a:bodyPr>
          <a:lstStyle/>
          <a:p>
            <a:pPr marL="350838" lvl="1" indent="-350838" algn="just">
              <a:buFont typeface="Wingdings" pitchFamily="2" charset="2"/>
              <a:buChar char="v"/>
            </a:pPr>
            <a:r>
              <a:rPr lang="en-US" sz="2400" dirty="0" smtClean="0">
                <a:latin typeface="Arial" pitchFamily="34" charset="0"/>
                <a:cs typeface="Arial" pitchFamily="34" charset="0"/>
              </a:rPr>
              <a:t>So, a closed system is also called a </a:t>
            </a:r>
            <a:r>
              <a:rPr lang="en-US" sz="2400" b="1" dirty="0" smtClean="0">
                <a:latin typeface="Arial" pitchFamily="34" charset="0"/>
                <a:cs typeface="Arial" pitchFamily="34" charset="0"/>
              </a:rPr>
              <a:t>control mass (CM).</a:t>
            </a:r>
            <a:endParaRPr lang="en-US" sz="2400" b="1" dirty="0">
              <a:latin typeface="Arial" pitchFamily="34" charset="0"/>
              <a:cs typeface="Arial" pitchFamily="34" charset="0"/>
            </a:endParaRPr>
          </a:p>
        </p:txBody>
      </p:sp>
      <p:sp>
        <p:nvSpPr>
          <p:cNvPr id="155650" name="Rectangle 2"/>
          <p:cNvSpPr>
            <a:spLocks noChangeArrowheads="1"/>
          </p:cNvSpPr>
          <p:nvPr/>
        </p:nvSpPr>
        <p:spPr bwMode="auto">
          <a:xfrm>
            <a:off x="304800" y="3147358"/>
            <a:ext cx="845820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288925" marR="0" lvl="0" indent="-288925"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However, its volume can change against a flexible boundary. Furthermore, the physical nature and chemical composition of the mass may change, i.e., a liquid may evaporate, a gas may condense, even a chemical reaction may take place within the system.</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3" y="0"/>
            <a:ext cx="184731" cy="461665"/>
          </a:xfrm>
          <a:prstGeom prst="rect">
            <a:avLst/>
          </a:prstGeom>
          <a:noFill/>
          <a:ln w="9525">
            <a:noFill/>
            <a:miter lim="800000"/>
            <a:headEnd/>
            <a:tailEnd/>
          </a:ln>
          <a:effectLst/>
        </p:spPr>
        <p:txBody>
          <a:bodyPr wrap="none" anchor="ctr">
            <a:spAutoFit/>
          </a:bodyPr>
          <a:lstStyle/>
          <a:p>
            <a:endParaRPr lang="en-US" sz="2400">
              <a:latin typeface="Arial" pitchFamily="34" charset="0"/>
              <a:cs typeface="Arial" pitchFamily="34" charset="0"/>
            </a:endParaRPr>
          </a:p>
        </p:txBody>
      </p:sp>
      <p:sp>
        <p:nvSpPr>
          <p:cNvPr id="23559" name="Rectangle 7"/>
          <p:cNvSpPr>
            <a:spLocks noChangeArrowheads="1"/>
          </p:cNvSpPr>
          <p:nvPr/>
        </p:nvSpPr>
        <p:spPr bwMode="auto">
          <a:xfrm>
            <a:off x="3" y="0"/>
            <a:ext cx="184731" cy="461665"/>
          </a:xfrm>
          <a:prstGeom prst="rect">
            <a:avLst/>
          </a:prstGeom>
          <a:noFill/>
          <a:ln w="9525">
            <a:noFill/>
            <a:miter lim="800000"/>
            <a:headEnd/>
            <a:tailEnd/>
          </a:ln>
          <a:effectLst/>
        </p:spPr>
        <p:txBody>
          <a:bodyPr wrap="none" anchor="ctr">
            <a:spAutoFit/>
          </a:bodyPr>
          <a:lstStyle/>
          <a:p>
            <a:endParaRPr lang="en-US" sz="2400">
              <a:latin typeface="Arial" pitchFamily="34" charset="0"/>
              <a:cs typeface="Arial" pitchFamily="34" charset="0"/>
            </a:endParaRPr>
          </a:p>
        </p:txBody>
      </p:sp>
      <p:sp>
        <p:nvSpPr>
          <p:cNvPr id="2051" name="Rectangle 3"/>
          <p:cNvSpPr>
            <a:spLocks noChangeArrowheads="1"/>
          </p:cNvSpPr>
          <p:nvPr/>
        </p:nvSpPr>
        <p:spPr bwMode="auto">
          <a:xfrm>
            <a:off x="3"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053" name="Rectangle 5"/>
          <p:cNvSpPr>
            <a:spLocks noChangeArrowheads="1"/>
          </p:cNvSpPr>
          <p:nvPr/>
        </p:nvSpPr>
        <p:spPr bwMode="auto">
          <a:xfrm>
            <a:off x="3"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055" name="Rectangle 7"/>
          <p:cNvSpPr>
            <a:spLocks noChangeArrowheads="1"/>
          </p:cNvSpPr>
          <p:nvPr/>
        </p:nvSpPr>
        <p:spPr bwMode="auto">
          <a:xfrm>
            <a:off x="3"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057" name="Rectangle 9"/>
          <p:cNvSpPr>
            <a:spLocks noChangeArrowheads="1"/>
          </p:cNvSpPr>
          <p:nvPr/>
        </p:nvSpPr>
        <p:spPr bwMode="auto">
          <a:xfrm>
            <a:off x="3"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7650" name="Rectangle 2"/>
          <p:cNvSpPr>
            <a:spLocks noChangeArrowheads="1"/>
          </p:cNvSpPr>
          <p:nvPr/>
        </p:nvSpPr>
        <p:spPr bwMode="auto">
          <a:xfrm>
            <a:off x="3"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7652" name="Rectangle 4"/>
          <p:cNvSpPr>
            <a:spLocks noChangeArrowheads="1"/>
          </p:cNvSpPr>
          <p:nvPr/>
        </p:nvSpPr>
        <p:spPr bwMode="auto">
          <a:xfrm>
            <a:off x="3"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7659" name="Rectangle 11"/>
          <p:cNvSpPr>
            <a:spLocks noChangeArrowheads="1"/>
          </p:cNvSpPr>
          <p:nvPr/>
        </p:nvSpPr>
        <p:spPr bwMode="auto">
          <a:xfrm>
            <a:off x="3"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7661" name="Rectangle 13"/>
          <p:cNvSpPr>
            <a:spLocks noChangeArrowheads="1"/>
          </p:cNvSpPr>
          <p:nvPr/>
        </p:nvSpPr>
        <p:spPr bwMode="auto">
          <a:xfrm>
            <a:off x="3"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7663" name="Rectangle 15"/>
          <p:cNvSpPr>
            <a:spLocks noChangeArrowheads="1"/>
          </p:cNvSpPr>
          <p:nvPr/>
        </p:nvSpPr>
        <p:spPr bwMode="auto">
          <a:xfrm>
            <a:off x="3"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8674" name="Rectangle 2"/>
          <p:cNvSpPr>
            <a:spLocks noChangeArrowheads="1"/>
          </p:cNvSpPr>
          <p:nvPr/>
        </p:nvSpPr>
        <p:spPr bwMode="auto">
          <a:xfrm>
            <a:off x="3"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8676" name="Rectangle 4"/>
          <p:cNvSpPr>
            <a:spLocks noChangeArrowheads="1"/>
          </p:cNvSpPr>
          <p:nvPr/>
        </p:nvSpPr>
        <p:spPr bwMode="auto">
          <a:xfrm>
            <a:off x="3"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8678" name="Rectangle 6"/>
          <p:cNvSpPr>
            <a:spLocks noChangeArrowheads="1"/>
          </p:cNvSpPr>
          <p:nvPr/>
        </p:nvSpPr>
        <p:spPr bwMode="auto">
          <a:xfrm>
            <a:off x="3"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8680" name="Rectangle 8"/>
          <p:cNvSpPr>
            <a:spLocks noChangeArrowheads="1"/>
          </p:cNvSpPr>
          <p:nvPr/>
        </p:nvSpPr>
        <p:spPr bwMode="auto">
          <a:xfrm>
            <a:off x="3"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30" name="Rectangle 29"/>
          <p:cNvSpPr/>
          <p:nvPr/>
        </p:nvSpPr>
        <p:spPr>
          <a:xfrm>
            <a:off x="685800" y="75770"/>
            <a:ext cx="4267200" cy="461665"/>
          </a:xfrm>
          <a:prstGeom prst="rect">
            <a:avLst/>
          </a:prstGeom>
        </p:spPr>
        <p:txBody>
          <a:bodyPr wrap="square">
            <a:spAutoFit/>
          </a:bodyPr>
          <a:lstStyle/>
          <a:p>
            <a:pPr lvl="0" algn="just"/>
            <a:r>
              <a:rPr lang="en-US" sz="2400" b="1" dirty="0" smtClean="0">
                <a:solidFill>
                  <a:srgbClr val="FF0000"/>
                </a:solidFill>
                <a:latin typeface="Arial" pitchFamily="34" charset="0"/>
                <a:cs typeface="Arial" pitchFamily="34" charset="0"/>
              </a:rPr>
              <a:t>Control Volume (CV):</a:t>
            </a:r>
            <a:endParaRPr lang="en-US" sz="2400" dirty="0">
              <a:solidFill>
                <a:srgbClr val="FF0000"/>
              </a:solidFill>
              <a:latin typeface="Arial" pitchFamily="34" charset="0"/>
              <a:cs typeface="Arial" pitchFamily="34" charset="0"/>
            </a:endParaRPr>
          </a:p>
        </p:txBody>
      </p:sp>
      <p:sp>
        <p:nvSpPr>
          <p:cNvPr id="21" name="Rectangle 20"/>
          <p:cNvSpPr/>
          <p:nvPr/>
        </p:nvSpPr>
        <p:spPr>
          <a:xfrm>
            <a:off x="304800" y="819150"/>
            <a:ext cx="6248400" cy="1200329"/>
          </a:xfrm>
          <a:prstGeom prst="rect">
            <a:avLst/>
          </a:prstGeom>
        </p:spPr>
        <p:txBody>
          <a:bodyPr wrap="square">
            <a:spAutoFit/>
          </a:bodyPr>
          <a:lstStyle/>
          <a:p>
            <a:pPr marL="350838" indent="-350838" algn="just">
              <a:buFont typeface="Wingdings" pitchFamily="2" charset="2"/>
              <a:buChar char="v"/>
            </a:pPr>
            <a:r>
              <a:rPr lang="en-US" sz="2400" dirty="0" smtClean="0">
                <a:latin typeface="Arial" pitchFamily="34" charset="0"/>
                <a:cs typeface="Arial" pitchFamily="34" charset="0"/>
              </a:rPr>
              <a:t>In an open system, properties of particular mass cannot describe the properties of the system for any instant. </a:t>
            </a:r>
            <a:endParaRPr lang="en-US" sz="2400" b="1" dirty="0" smtClean="0">
              <a:latin typeface="Arial" pitchFamily="34" charset="0"/>
              <a:cs typeface="Arial" pitchFamily="34" charset="0"/>
            </a:endParaRPr>
          </a:p>
        </p:txBody>
      </p:sp>
      <p:sp>
        <p:nvSpPr>
          <p:cNvPr id="24" name="Rectangle 23"/>
          <p:cNvSpPr/>
          <p:nvPr/>
        </p:nvSpPr>
        <p:spPr>
          <a:xfrm>
            <a:off x="304800" y="2343150"/>
            <a:ext cx="8534400" cy="1200329"/>
          </a:xfrm>
          <a:prstGeom prst="rect">
            <a:avLst/>
          </a:prstGeom>
        </p:spPr>
        <p:txBody>
          <a:bodyPr wrap="square">
            <a:spAutoFit/>
          </a:bodyPr>
          <a:lstStyle/>
          <a:p>
            <a:pPr marL="350838" indent="-350838" algn="just">
              <a:buFont typeface="Wingdings" pitchFamily="2" charset="2"/>
              <a:buChar char="v"/>
            </a:pPr>
            <a:r>
              <a:rPr lang="en-US" sz="2400" dirty="0" smtClean="0">
                <a:latin typeface="Arial" pitchFamily="34" charset="0"/>
                <a:cs typeface="Arial" pitchFamily="34" charset="0"/>
              </a:rPr>
              <a:t>For the study of an open system, we select some specified region and analyze this region with reference to thermodynamic properties. </a:t>
            </a:r>
          </a:p>
        </p:txBody>
      </p:sp>
      <p:sp>
        <p:nvSpPr>
          <p:cNvPr id="27" name="Rectangle 26"/>
          <p:cNvSpPr/>
          <p:nvPr/>
        </p:nvSpPr>
        <p:spPr>
          <a:xfrm>
            <a:off x="304800" y="3790950"/>
            <a:ext cx="8458200" cy="461665"/>
          </a:xfrm>
          <a:prstGeom prst="rect">
            <a:avLst/>
          </a:prstGeom>
        </p:spPr>
        <p:txBody>
          <a:bodyPr wrap="square">
            <a:spAutoFit/>
          </a:bodyPr>
          <a:lstStyle/>
          <a:p>
            <a:pPr marL="350838" indent="-350838" algn="just">
              <a:buFont typeface="Wingdings" pitchFamily="2" charset="2"/>
              <a:buChar char="v"/>
            </a:pPr>
            <a:r>
              <a:rPr lang="en-US" sz="2400" dirty="0" smtClean="0">
                <a:latin typeface="Arial" pitchFamily="34" charset="0"/>
                <a:cs typeface="Arial" pitchFamily="34" charset="0"/>
              </a:rPr>
              <a:t>Hence, an open system is also called control volume (CV).</a:t>
            </a:r>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2" descr="C:\Users\Lila Raj Koirala\Desktop\piston.gif"/>
          <p:cNvPicPr>
            <a:picLocks noChangeAspect="1" noChangeArrowheads="1" noCrop="1"/>
          </p:cNvPicPr>
          <p:nvPr/>
        </p:nvPicPr>
        <p:blipFill>
          <a:blip r:embed="rId2"/>
          <a:srcRect/>
          <a:stretch>
            <a:fillRect/>
          </a:stretch>
        </p:blipFill>
        <p:spPr bwMode="auto">
          <a:xfrm>
            <a:off x="609601" y="628650"/>
            <a:ext cx="6857999" cy="4057650"/>
          </a:xfrm>
          <a:prstGeom prst="rect">
            <a:avLst/>
          </a:prstGeom>
          <a:noFill/>
        </p:spPr>
      </p:pic>
      <p:sp>
        <p:nvSpPr>
          <p:cNvPr id="5" name="TextBox 4"/>
          <p:cNvSpPr txBox="1"/>
          <p:nvPr/>
        </p:nvSpPr>
        <p:spPr>
          <a:xfrm>
            <a:off x="457200" y="57151"/>
            <a:ext cx="6311151" cy="461665"/>
          </a:xfrm>
          <a:prstGeom prst="rect">
            <a:avLst/>
          </a:prstGeom>
          <a:noFill/>
        </p:spPr>
        <p:txBody>
          <a:bodyPr wrap="none" rtlCol="0">
            <a:spAutoFit/>
          </a:bodyPr>
          <a:lstStyle/>
          <a:p>
            <a:r>
              <a:rPr lang="en-US" sz="2400" b="1" dirty="0" smtClean="0">
                <a:solidFill>
                  <a:srgbClr val="FF0000"/>
                </a:solidFill>
                <a:latin typeface="Arial" pitchFamily="34" charset="0"/>
                <a:cs typeface="Arial" pitchFamily="34" charset="0"/>
              </a:rPr>
              <a:t>Control Mass (Piston Cylinder Assembly):</a:t>
            </a:r>
            <a:endParaRPr lang="en-US" sz="2400" b="1" dirty="0">
              <a:solidFill>
                <a:srgbClr val="FF0000"/>
              </a:solidFill>
              <a:latin typeface="Arial" pitchFamily="34" charset="0"/>
              <a:cs typeface="Arial" pitchFamily="34" charset="0"/>
            </a:endParaRPr>
          </a:p>
        </p:txBody>
      </p:sp>
      <p:sp>
        <p:nvSpPr>
          <p:cNvPr id="4" name="TextBox 3"/>
          <p:cNvSpPr txBox="1"/>
          <p:nvPr/>
        </p:nvSpPr>
        <p:spPr>
          <a:xfrm>
            <a:off x="7543800" y="4629150"/>
            <a:ext cx="1422184" cy="400110"/>
          </a:xfrm>
          <a:prstGeom prst="rect">
            <a:avLst/>
          </a:prstGeom>
          <a:noFill/>
        </p:spPr>
        <p:txBody>
          <a:bodyPr wrap="none" rtlCol="0">
            <a:spAutoFit/>
          </a:bodyPr>
          <a:lstStyle/>
          <a:p>
            <a:r>
              <a:rPr lang="en-US" sz="2000" dirty="0" smtClean="0">
                <a:latin typeface="Arial" pitchFamily="34" charset="0"/>
                <a:cs typeface="Arial" pitchFamily="34" charset="0"/>
              </a:rPr>
              <a:t>Source: [4]</a:t>
            </a:r>
            <a:endParaRPr lang="en-US" sz="20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ChangeArrowheads="1"/>
          </p:cNvSpPr>
          <p:nvPr/>
        </p:nvSpPr>
        <p:spPr bwMode="auto">
          <a:xfrm>
            <a:off x="0"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 name="TextBox 3"/>
          <p:cNvSpPr txBox="1"/>
          <p:nvPr/>
        </p:nvSpPr>
        <p:spPr>
          <a:xfrm>
            <a:off x="381000" y="205085"/>
            <a:ext cx="5171224" cy="461665"/>
          </a:xfrm>
          <a:prstGeom prst="rect">
            <a:avLst/>
          </a:prstGeom>
          <a:noFill/>
        </p:spPr>
        <p:txBody>
          <a:bodyPr wrap="none" rtlCol="0">
            <a:spAutoFit/>
          </a:bodyPr>
          <a:lstStyle/>
          <a:p>
            <a:r>
              <a:rPr lang="en-US" sz="2400" b="1" dirty="0" smtClean="0">
                <a:solidFill>
                  <a:srgbClr val="FF0000"/>
                </a:solidFill>
                <a:latin typeface="Arial" pitchFamily="34" charset="0"/>
                <a:cs typeface="Arial" pitchFamily="34" charset="0"/>
              </a:rPr>
              <a:t>Control Volume (Air Compressor):</a:t>
            </a:r>
            <a:endParaRPr lang="en-US" sz="2400" b="1" dirty="0">
              <a:solidFill>
                <a:srgbClr val="FF0000"/>
              </a:solidFill>
              <a:latin typeface="Arial" pitchFamily="34" charset="0"/>
              <a:cs typeface="Arial" pitchFamily="34" charset="0"/>
            </a:endParaRPr>
          </a:p>
        </p:txBody>
      </p:sp>
      <p:pic>
        <p:nvPicPr>
          <p:cNvPr id="6" name="Picture 5"/>
          <p:cNvPicPr>
            <a:picLocks noChangeAspect="1"/>
          </p:cNvPicPr>
          <p:nvPr/>
        </p:nvPicPr>
        <p:blipFill>
          <a:blip r:embed="rId2" cstate="print"/>
          <a:srcRect/>
          <a:stretch>
            <a:fillRect/>
          </a:stretch>
        </p:blipFill>
        <p:spPr bwMode="auto">
          <a:xfrm>
            <a:off x="609600" y="1200150"/>
            <a:ext cx="7010400" cy="3257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Picture 2" descr="C:\Users\Lila Raj Koirala\Desktop\thermoflask.PNG"/>
          <p:cNvPicPr>
            <a:picLocks noChangeAspect="1" noChangeArrowheads="1"/>
          </p:cNvPicPr>
          <p:nvPr/>
        </p:nvPicPr>
        <p:blipFill>
          <a:blip r:embed="rId2"/>
          <a:srcRect/>
          <a:stretch>
            <a:fillRect/>
          </a:stretch>
        </p:blipFill>
        <p:spPr bwMode="auto">
          <a:xfrm>
            <a:off x="381000" y="533458"/>
            <a:ext cx="6934199" cy="4465376"/>
          </a:xfrm>
          <a:prstGeom prst="rect">
            <a:avLst/>
          </a:prstGeom>
          <a:noFill/>
        </p:spPr>
      </p:pic>
      <p:sp>
        <p:nvSpPr>
          <p:cNvPr id="5" name="TextBox 4"/>
          <p:cNvSpPr txBox="1"/>
          <p:nvPr/>
        </p:nvSpPr>
        <p:spPr>
          <a:xfrm>
            <a:off x="304800" y="57151"/>
            <a:ext cx="5093061" cy="461665"/>
          </a:xfrm>
          <a:prstGeom prst="rect">
            <a:avLst/>
          </a:prstGeom>
          <a:noFill/>
        </p:spPr>
        <p:txBody>
          <a:bodyPr wrap="none" rtlCol="0">
            <a:spAutoFit/>
          </a:bodyPr>
          <a:lstStyle/>
          <a:p>
            <a:r>
              <a:rPr lang="en-US" sz="2400" b="1" dirty="0" smtClean="0">
                <a:solidFill>
                  <a:srgbClr val="FF0000"/>
                </a:solidFill>
                <a:latin typeface="Arial" pitchFamily="34" charset="0"/>
                <a:cs typeface="Arial" pitchFamily="34" charset="0"/>
              </a:rPr>
              <a:t>Isolated System (Thermos Flask):</a:t>
            </a:r>
            <a:endParaRPr lang="en-US" sz="2400" b="1" dirty="0">
              <a:solidFill>
                <a:srgbClr val="FF0000"/>
              </a:solidFill>
              <a:latin typeface="Arial" pitchFamily="34" charset="0"/>
              <a:cs typeface="Arial" pitchFamily="34" charset="0"/>
            </a:endParaRPr>
          </a:p>
        </p:txBody>
      </p:sp>
      <p:sp>
        <p:nvSpPr>
          <p:cNvPr id="4" name="TextBox 3"/>
          <p:cNvSpPr txBox="1"/>
          <p:nvPr/>
        </p:nvSpPr>
        <p:spPr>
          <a:xfrm>
            <a:off x="7544626" y="4629150"/>
            <a:ext cx="1422184" cy="400110"/>
          </a:xfrm>
          <a:prstGeom prst="rect">
            <a:avLst/>
          </a:prstGeom>
          <a:noFill/>
        </p:spPr>
        <p:txBody>
          <a:bodyPr wrap="none" rtlCol="0">
            <a:spAutoFit/>
          </a:bodyPr>
          <a:lstStyle/>
          <a:p>
            <a:r>
              <a:rPr lang="en-US" sz="2000" dirty="0" smtClean="0">
                <a:latin typeface="Arial" pitchFamily="34" charset="0"/>
                <a:cs typeface="Arial" pitchFamily="34" charset="0"/>
              </a:rPr>
              <a:t>Source: [5]</a:t>
            </a:r>
            <a:endParaRPr lang="en-US" sz="20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179086"/>
            <a:ext cx="4343400" cy="461665"/>
          </a:xfrm>
          <a:prstGeom prst="rect">
            <a:avLst/>
          </a:prstGeom>
        </p:spPr>
        <p:txBody>
          <a:bodyPr wrap="square">
            <a:spAutoFit/>
          </a:bodyPr>
          <a:lstStyle/>
          <a:p>
            <a:r>
              <a:rPr lang="en-US" sz="2400" b="1" dirty="0" smtClean="0">
                <a:solidFill>
                  <a:srgbClr val="FF0000"/>
                </a:solidFill>
                <a:latin typeface="Arial" pitchFamily="34" charset="0"/>
                <a:cs typeface="Arial" pitchFamily="34" charset="0"/>
              </a:rPr>
              <a:t>Thermodynamic Property:</a:t>
            </a:r>
          </a:p>
        </p:txBody>
      </p:sp>
      <p:sp>
        <p:nvSpPr>
          <p:cNvPr id="3" name="Rectangle 2"/>
          <p:cNvSpPr/>
          <p:nvPr/>
        </p:nvSpPr>
        <p:spPr>
          <a:xfrm>
            <a:off x="304800" y="742951"/>
            <a:ext cx="6172200" cy="1200329"/>
          </a:xfrm>
          <a:prstGeom prst="rect">
            <a:avLst/>
          </a:prstGeom>
        </p:spPr>
        <p:txBody>
          <a:bodyPr wrap="square">
            <a:spAutoFit/>
          </a:bodyPr>
          <a:lstStyle/>
          <a:p>
            <a:pPr marL="350838" indent="-350838" algn="just">
              <a:buFont typeface="Wingdings" pitchFamily="2" charset="2"/>
              <a:buChar char="v"/>
            </a:pPr>
            <a:r>
              <a:rPr lang="en-US" sz="2400" dirty="0" smtClean="0">
                <a:latin typeface="Arial" pitchFamily="34" charset="0"/>
                <a:cs typeface="Arial" pitchFamily="34" charset="0"/>
              </a:rPr>
              <a:t>Any parameter or variable used to describe a thermodynamic system is called a thermodynamic property.</a:t>
            </a:r>
          </a:p>
        </p:txBody>
      </p:sp>
      <p:sp>
        <p:nvSpPr>
          <p:cNvPr id="4" name="Rectangle 3"/>
          <p:cNvSpPr/>
          <p:nvPr/>
        </p:nvSpPr>
        <p:spPr>
          <a:xfrm>
            <a:off x="304800" y="3036153"/>
            <a:ext cx="8534400" cy="830997"/>
          </a:xfrm>
          <a:prstGeom prst="rect">
            <a:avLst/>
          </a:prstGeom>
        </p:spPr>
        <p:txBody>
          <a:bodyPr wrap="square">
            <a:spAutoFit/>
          </a:bodyPr>
          <a:lstStyle/>
          <a:p>
            <a:pPr marL="350838" indent="-350838" algn="just">
              <a:buFont typeface="Wingdings" pitchFamily="2" charset="2"/>
              <a:buChar char="v"/>
            </a:pPr>
            <a:r>
              <a:rPr lang="en-US" sz="2400" dirty="0" smtClean="0">
                <a:latin typeface="Arial" pitchFamily="34" charset="0"/>
                <a:cs typeface="Arial" pitchFamily="34" charset="0"/>
              </a:rPr>
              <a:t>Most common thermodynamic properties are pressure (</a:t>
            </a:r>
            <a:r>
              <a:rPr lang="en-US" sz="2400" i="1" dirty="0" smtClean="0">
                <a:latin typeface="Arial" pitchFamily="34" charset="0"/>
                <a:cs typeface="Arial" pitchFamily="34" charset="0"/>
              </a:rPr>
              <a:t>P</a:t>
            </a:r>
            <a:r>
              <a:rPr lang="en-US" sz="2400" dirty="0" smtClean="0">
                <a:latin typeface="Arial" pitchFamily="34" charset="0"/>
                <a:cs typeface="Arial" pitchFamily="34" charset="0"/>
              </a:rPr>
              <a:t>), temperature (</a:t>
            </a:r>
            <a:r>
              <a:rPr lang="en-US" sz="2400" i="1" dirty="0" smtClean="0">
                <a:latin typeface="Arial" pitchFamily="34" charset="0"/>
                <a:cs typeface="Arial" pitchFamily="34" charset="0"/>
              </a:rPr>
              <a:t>T</a:t>
            </a:r>
            <a:r>
              <a:rPr lang="en-US" sz="2400" dirty="0" smtClean="0">
                <a:latin typeface="Arial" pitchFamily="34" charset="0"/>
                <a:cs typeface="Arial" pitchFamily="34" charset="0"/>
              </a:rPr>
              <a:t>) and volume (</a:t>
            </a:r>
            <a:r>
              <a:rPr lang="en-US" sz="2400" i="1" dirty="0" smtClean="0">
                <a:latin typeface="Arial" pitchFamily="34" charset="0"/>
                <a:cs typeface="Arial" pitchFamily="34" charset="0"/>
              </a:rPr>
              <a:t>V</a:t>
            </a:r>
            <a:r>
              <a:rPr lang="en-US" sz="2400" dirty="0" smtClean="0">
                <a:latin typeface="Arial" pitchFamily="34" charset="0"/>
                <a:cs typeface="Arial" pitchFamily="34" charset="0"/>
              </a:rPr>
              <a:t>). </a:t>
            </a:r>
          </a:p>
        </p:txBody>
      </p:sp>
      <p:sp>
        <p:nvSpPr>
          <p:cNvPr id="5" name="Rectangle 4"/>
          <p:cNvSpPr/>
          <p:nvPr/>
        </p:nvSpPr>
        <p:spPr>
          <a:xfrm>
            <a:off x="228600" y="3886021"/>
            <a:ext cx="8458200" cy="1200329"/>
          </a:xfrm>
          <a:prstGeom prst="rect">
            <a:avLst/>
          </a:prstGeom>
        </p:spPr>
        <p:txBody>
          <a:bodyPr wrap="square">
            <a:spAutoFit/>
          </a:bodyPr>
          <a:lstStyle/>
          <a:p>
            <a:pPr marL="350838" indent="-350838" algn="just">
              <a:buFont typeface="Wingdings" pitchFamily="2" charset="2"/>
              <a:buChar char="v"/>
            </a:pPr>
            <a:r>
              <a:rPr lang="en-US" sz="2400" dirty="0" smtClean="0">
                <a:latin typeface="Arial" pitchFamily="34" charset="0"/>
                <a:cs typeface="Arial" pitchFamily="34" charset="0"/>
              </a:rPr>
              <a:t>Other properties which will be dealt frequently in the thermodynamics are internal energy (</a:t>
            </a:r>
            <a:r>
              <a:rPr lang="en-US" sz="2400" i="1" dirty="0" smtClean="0">
                <a:latin typeface="Arial" pitchFamily="34" charset="0"/>
                <a:cs typeface="Arial" pitchFamily="34" charset="0"/>
              </a:rPr>
              <a:t>U</a:t>
            </a:r>
            <a:r>
              <a:rPr lang="en-US" sz="2400" dirty="0" smtClean="0">
                <a:latin typeface="Arial" pitchFamily="34" charset="0"/>
                <a:cs typeface="Arial" pitchFamily="34" charset="0"/>
              </a:rPr>
              <a:t>), total energy (</a:t>
            </a:r>
            <a:r>
              <a:rPr lang="en-US" sz="2400" i="1" dirty="0" smtClean="0">
                <a:latin typeface="Arial" pitchFamily="34" charset="0"/>
                <a:cs typeface="Arial" pitchFamily="34" charset="0"/>
              </a:rPr>
              <a:t>E</a:t>
            </a:r>
            <a:r>
              <a:rPr lang="en-US" sz="2400" dirty="0" smtClean="0">
                <a:latin typeface="Arial" pitchFamily="34" charset="0"/>
                <a:cs typeface="Arial" pitchFamily="34" charset="0"/>
              </a:rPr>
              <a:t>), enthalpy (</a:t>
            </a:r>
            <a:r>
              <a:rPr lang="en-US" sz="2400" i="1" dirty="0" smtClean="0">
                <a:latin typeface="Arial" pitchFamily="34" charset="0"/>
                <a:cs typeface="Arial" pitchFamily="34" charset="0"/>
              </a:rPr>
              <a:t>H</a:t>
            </a:r>
            <a:r>
              <a:rPr lang="en-US" sz="2400" dirty="0" smtClean="0">
                <a:latin typeface="Arial" pitchFamily="34" charset="0"/>
                <a:cs typeface="Arial" pitchFamily="34" charset="0"/>
              </a:rPr>
              <a:t>) and entropy (</a:t>
            </a:r>
            <a:r>
              <a:rPr lang="en-US" sz="2400" i="1" dirty="0" smtClean="0">
                <a:latin typeface="Arial" pitchFamily="34" charset="0"/>
                <a:cs typeface="Arial" pitchFamily="34" charset="0"/>
              </a:rPr>
              <a:t>S</a:t>
            </a:r>
            <a:r>
              <a:rPr lang="en-US" sz="2400" dirty="0" smtClean="0">
                <a:latin typeface="Arial" pitchFamily="34" charset="0"/>
                <a:cs typeface="Arial" pitchFamily="34" charset="0"/>
              </a:rPr>
              <a:t>).</a:t>
            </a:r>
          </a:p>
        </p:txBody>
      </p:sp>
      <p:sp>
        <p:nvSpPr>
          <p:cNvPr id="184321" name="Rectangle 1"/>
          <p:cNvSpPr>
            <a:spLocks noChangeArrowheads="1"/>
          </p:cNvSpPr>
          <p:nvPr/>
        </p:nvSpPr>
        <p:spPr bwMode="auto">
          <a:xfrm>
            <a:off x="304800" y="1981021"/>
            <a:ext cx="84582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288925" marR="0" lvl="0" indent="-288925"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Since a thermodynamic property is a function of the state of a system, it is also called a </a:t>
            </a:r>
            <a:r>
              <a:rPr kumimoji="0" lang="en-US" sz="24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point function</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or a </a:t>
            </a:r>
            <a:r>
              <a:rPr kumimoji="0" lang="en-US" sz="24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state function.</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3" y="1"/>
            <a:ext cx="184731" cy="461665"/>
          </a:xfrm>
          <a:prstGeom prst="rect">
            <a:avLst/>
          </a:prstGeom>
          <a:noFill/>
          <a:ln w="9525">
            <a:noFill/>
            <a:miter lim="800000"/>
            <a:headEnd/>
            <a:tailEnd/>
          </a:ln>
          <a:effectLst/>
        </p:spPr>
        <p:txBody>
          <a:bodyPr wrap="none" anchor="ctr">
            <a:spAutoFit/>
          </a:bodyPr>
          <a:lstStyle/>
          <a:p>
            <a:endParaRPr lang="en-US" sz="2400">
              <a:latin typeface="Arial" pitchFamily="34" charset="0"/>
              <a:cs typeface="Arial" pitchFamily="34" charset="0"/>
            </a:endParaRPr>
          </a:p>
        </p:txBody>
      </p:sp>
      <p:sp>
        <p:nvSpPr>
          <p:cNvPr id="23559" name="Rectangle 7"/>
          <p:cNvSpPr>
            <a:spLocks noChangeArrowheads="1"/>
          </p:cNvSpPr>
          <p:nvPr/>
        </p:nvSpPr>
        <p:spPr bwMode="auto">
          <a:xfrm>
            <a:off x="3" y="1"/>
            <a:ext cx="184731" cy="461665"/>
          </a:xfrm>
          <a:prstGeom prst="rect">
            <a:avLst/>
          </a:prstGeom>
          <a:noFill/>
          <a:ln w="9525">
            <a:noFill/>
            <a:miter lim="800000"/>
            <a:headEnd/>
            <a:tailEnd/>
          </a:ln>
          <a:effectLst/>
        </p:spPr>
        <p:txBody>
          <a:bodyPr wrap="none" anchor="ctr">
            <a:spAutoFit/>
          </a:bodyPr>
          <a:lstStyle/>
          <a:p>
            <a:endParaRPr lang="en-US" sz="2400">
              <a:latin typeface="Arial" pitchFamily="34" charset="0"/>
              <a:cs typeface="Arial" pitchFamily="34" charset="0"/>
            </a:endParaRPr>
          </a:p>
        </p:txBody>
      </p:sp>
      <p:sp>
        <p:nvSpPr>
          <p:cNvPr id="2051" name="Rectangle 3"/>
          <p:cNvSpPr>
            <a:spLocks noChangeArrowheads="1"/>
          </p:cNvSpPr>
          <p:nvPr/>
        </p:nvSpPr>
        <p:spPr bwMode="auto">
          <a:xfrm>
            <a:off x="3" y="1"/>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053" name="Rectangle 5"/>
          <p:cNvSpPr>
            <a:spLocks noChangeArrowheads="1"/>
          </p:cNvSpPr>
          <p:nvPr/>
        </p:nvSpPr>
        <p:spPr bwMode="auto">
          <a:xfrm>
            <a:off x="3" y="1"/>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055" name="Rectangle 7"/>
          <p:cNvSpPr>
            <a:spLocks noChangeArrowheads="1"/>
          </p:cNvSpPr>
          <p:nvPr/>
        </p:nvSpPr>
        <p:spPr bwMode="auto">
          <a:xfrm>
            <a:off x="3" y="1"/>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057" name="Rectangle 9"/>
          <p:cNvSpPr>
            <a:spLocks noChangeArrowheads="1"/>
          </p:cNvSpPr>
          <p:nvPr/>
        </p:nvSpPr>
        <p:spPr bwMode="auto">
          <a:xfrm>
            <a:off x="3" y="1"/>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7650" name="Rectangle 2"/>
          <p:cNvSpPr>
            <a:spLocks noChangeArrowheads="1"/>
          </p:cNvSpPr>
          <p:nvPr/>
        </p:nvSpPr>
        <p:spPr bwMode="auto">
          <a:xfrm>
            <a:off x="3" y="1"/>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7652" name="Rectangle 4"/>
          <p:cNvSpPr>
            <a:spLocks noChangeArrowheads="1"/>
          </p:cNvSpPr>
          <p:nvPr/>
        </p:nvSpPr>
        <p:spPr bwMode="auto">
          <a:xfrm>
            <a:off x="3" y="1"/>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7659" name="Rectangle 11"/>
          <p:cNvSpPr>
            <a:spLocks noChangeArrowheads="1"/>
          </p:cNvSpPr>
          <p:nvPr/>
        </p:nvSpPr>
        <p:spPr bwMode="auto">
          <a:xfrm>
            <a:off x="3" y="1"/>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7661" name="Rectangle 13"/>
          <p:cNvSpPr>
            <a:spLocks noChangeArrowheads="1"/>
          </p:cNvSpPr>
          <p:nvPr/>
        </p:nvSpPr>
        <p:spPr bwMode="auto">
          <a:xfrm>
            <a:off x="3" y="1"/>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7663" name="Rectangle 15"/>
          <p:cNvSpPr>
            <a:spLocks noChangeArrowheads="1"/>
          </p:cNvSpPr>
          <p:nvPr/>
        </p:nvSpPr>
        <p:spPr bwMode="auto">
          <a:xfrm>
            <a:off x="3" y="1"/>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8674" name="Rectangle 2"/>
          <p:cNvSpPr>
            <a:spLocks noChangeArrowheads="1"/>
          </p:cNvSpPr>
          <p:nvPr/>
        </p:nvSpPr>
        <p:spPr bwMode="auto">
          <a:xfrm>
            <a:off x="3" y="1"/>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8676" name="Rectangle 4"/>
          <p:cNvSpPr>
            <a:spLocks noChangeArrowheads="1"/>
          </p:cNvSpPr>
          <p:nvPr/>
        </p:nvSpPr>
        <p:spPr bwMode="auto">
          <a:xfrm>
            <a:off x="3" y="1"/>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8678" name="Rectangle 6"/>
          <p:cNvSpPr>
            <a:spLocks noChangeArrowheads="1"/>
          </p:cNvSpPr>
          <p:nvPr/>
        </p:nvSpPr>
        <p:spPr bwMode="auto">
          <a:xfrm>
            <a:off x="3" y="1"/>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8680" name="Rectangle 8"/>
          <p:cNvSpPr>
            <a:spLocks noChangeArrowheads="1"/>
          </p:cNvSpPr>
          <p:nvPr/>
        </p:nvSpPr>
        <p:spPr bwMode="auto">
          <a:xfrm>
            <a:off x="3" y="1"/>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8682" name="Rectangle 10"/>
          <p:cNvSpPr>
            <a:spLocks noChangeArrowheads="1"/>
          </p:cNvSpPr>
          <p:nvPr/>
        </p:nvSpPr>
        <p:spPr bwMode="auto">
          <a:xfrm>
            <a:off x="3" y="1"/>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9" name="Rectangle 28"/>
          <p:cNvSpPr/>
          <p:nvPr/>
        </p:nvSpPr>
        <p:spPr>
          <a:xfrm>
            <a:off x="152401" y="1962150"/>
            <a:ext cx="8544043" cy="1200329"/>
          </a:xfrm>
          <a:prstGeom prst="rect">
            <a:avLst/>
          </a:prstGeom>
        </p:spPr>
        <p:txBody>
          <a:bodyPr wrap="square">
            <a:spAutoFit/>
          </a:bodyPr>
          <a:lstStyle/>
          <a:p>
            <a:pPr marL="350838" lvl="0" indent="-350838" algn="just">
              <a:buFont typeface="Arial" pitchFamily="34" charset="0"/>
              <a:buChar char="•"/>
            </a:pPr>
            <a:r>
              <a:rPr lang="en-US" sz="2400" b="1" dirty="0" smtClean="0">
                <a:solidFill>
                  <a:srgbClr val="FF0000"/>
                </a:solidFill>
                <a:latin typeface="Arial" pitchFamily="34" charset="0"/>
                <a:cs typeface="Arial" pitchFamily="34" charset="0"/>
              </a:rPr>
              <a:t>Intensive Property: </a:t>
            </a:r>
            <a:r>
              <a:rPr lang="en-US" sz="2400" dirty="0" smtClean="0">
                <a:latin typeface="Arial" pitchFamily="34" charset="0"/>
                <a:cs typeface="Arial" pitchFamily="34" charset="0"/>
              </a:rPr>
              <a:t>Thermodynamic property which is </a:t>
            </a:r>
            <a:r>
              <a:rPr lang="en-US" sz="2400" b="1" dirty="0" smtClean="0">
                <a:latin typeface="Arial" pitchFamily="34" charset="0"/>
                <a:cs typeface="Arial" pitchFamily="34" charset="0"/>
              </a:rPr>
              <a:t>independent of mass </a:t>
            </a:r>
            <a:r>
              <a:rPr lang="en-US" sz="2400" dirty="0" smtClean="0">
                <a:latin typeface="Arial" pitchFamily="34" charset="0"/>
                <a:cs typeface="Arial" pitchFamily="34" charset="0"/>
              </a:rPr>
              <a:t>or </a:t>
            </a:r>
            <a:r>
              <a:rPr lang="en-US" sz="2400" b="1" dirty="0" smtClean="0">
                <a:latin typeface="Arial" pitchFamily="34" charset="0"/>
                <a:cs typeface="Arial" pitchFamily="34" charset="0"/>
              </a:rPr>
              <a:t>part</a:t>
            </a:r>
            <a:r>
              <a:rPr lang="en-US" sz="2400" dirty="0" smtClean="0">
                <a:latin typeface="Arial" pitchFamily="34" charset="0"/>
                <a:cs typeface="Arial" pitchFamily="34" charset="0"/>
              </a:rPr>
              <a:t> of the system considered.</a:t>
            </a:r>
          </a:p>
          <a:p>
            <a:pPr marL="350838" lvl="0" indent="-350838" algn="just"/>
            <a:r>
              <a:rPr lang="en-US" sz="2400" dirty="0" smtClean="0">
                <a:latin typeface="Arial" pitchFamily="34" charset="0"/>
                <a:cs typeface="Arial" pitchFamily="34" charset="0"/>
              </a:rPr>
              <a:t>    For examples,  Pressure and temperature. </a:t>
            </a:r>
            <a:endParaRPr lang="en-US" sz="2400" dirty="0">
              <a:latin typeface="Arial" pitchFamily="34" charset="0"/>
              <a:cs typeface="Arial" pitchFamily="34" charset="0"/>
            </a:endParaRPr>
          </a:p>
        </p:txBody>
      </p:sp>
      <p:sp>
        <p:nvSpPr>
          <p:cNvPr id="36" name="Rectangle 35"/>
          <p:cNvSpPr/>
          <p:nvPr/>
        </p:nvSpPr>
        <p:spPr>
          <a:xfrm>
            <a:off x="228600" y="618605"/>
            <a:ext cx="6477000" cy="1200329"/>
          </a:xfrm>
          <a:prstGeom prst="rect">
            <a:avLst/>
          </a:prstGeom>
        </p:spPr>
        <p:txBody>
          <a:bodyPr wrap="square">
            <a:spAutoFit/>
          </a:bodyPr>
          <a:lstStyle/>
          <a:p>
            <a:pPr marL="350838" indent="-350838" algn="just">
              <a:buFont typeface="Wingdings" pitchFamily="2" charset="2"/>
              <a:buChar char="v"/>
            </a:pPr>
            <a:r>
              <a:rPr lang="en-US" sz="2400" dirty="0" smtClean="0">
                <a:latin typeface="Arial" pitchFamily="34" charset="0"/>
                <a:cs typeface="Arial" pitchFamily="34" charset="0"/>
              </a:rPr>
              <a:t>According to their nature, they are generally classified into two groups: </a:t>
            </a:r>
            <a:r>
              <a:rPr lang="en-US" sz="2400" b="1" dirty="0" smtClean="0">
                <a:latin typeface="Arial" pitchFamily="34" charset="0"/>
                <a:cs typeface="Arial" pitchFamily="34" charset="0"/>
              </a:rPr>
              <a:t>intensive property </a:t>
            </a:r>
            <a:r>
              <a:rPr lang="en-US" sz="2400" dirty="0" smtClean="0">
                <a:latin typeface="Arial" pitchFamily="34" charset="0"/>
                <a:cs typeface="Arial" pitchFamily="34" charset="0"/>
              </a:rPr>
              <a:t>and </a:t>
            </a:r>
            <a:r>
              <a:rPr lang="en-US" sz="2400" b="1" dirty="0" smtClean="0">
                <a:latin typeface="Arial" pitchFamily="34" charset="0"/>
                <a:cs typeface="Arial" pitchFamily="34" charset="0"/>
              </a:rPr>
              <a:t>extensive property</a:t>
            </a:r>
            <a:r>
              <a:rPr lang="en-US" sz="2400" dirty="0" smtClean="0">
                <a:latin typeface="Arial" pitchFamily="34" charset="0"/>
                <a:cs typeface="Arial" pitchFamily="34" charset="0"/>
              </a:rPr>
              <a:t>.</a:t>
            </a:r>
            <a:endParaRPr lang="en-US" sz="2400" dirty="0">
              <a:latin typeface="Arial" pitchFamily="34" charset="0"/>
              <a:cs typeface="Arial" pitchFamily="34" charset="0"/>
            </a:endParaRPr>
          </a:p>
        </p:txBody>
      </p:sp>
      <p:sp>
        <p:nvSpPr>
          <p:cNvPr id="24" name="Rectangle 23"/>
          <p:cNvSpPr/>
          <p:nvPr/>
        </p:nvSpPr>
        <p:spPr>
          <a:xfrm>
            <a:off x="152400" y="3333750"/>
            <a:ext cx="8534400" cy="1569660"/>
          </a:xfrm>
          <a:prstGeom prst="rect">
            <a:avLst/>
          </a:prstGeom>
        </p:spPr>
        <p:txBody>
          <a:bodyPr wrap="square">
            <a:spAutoFit/>
          </a:bodyPr>
          <a:lstStyle/>
          <a:p>
            <a:pPr marL="350838" lvl="0" indent="-350838" algn="just">
              <a:buFont typeface="Arial" pitchFamily="34" charset="0"/>
              <a:buChar char="•"/>
            </a:pPr>
            <a:r>
              <a:rPr lang="en-US" sz="2400" b="1" dirty="0" smtClean="0">
                <a:solidFill>
                  <a:srgbClr val="FF0000"/>
                </a:solidFill>
                <a:latin typeface="Arial" pitchFamily="34" charset="0"/>
                <a:cs typeface="Arial" pitchFamily="34" charset="0"/>
              </a:rPr>
              <a:t>Extensive Property: </a:t>
            </a:r>
            <a:r>
              <a:rPr lang="en-US" sz="2400" dirty="0" smtClean="0">
                <a:latin typeface="Arial" pitchFamily="34" charset="0"/>
                <a:cs typeface="Arial" pitchFamily="34" charset="0"/>
              </a:rPr>
              <a:t>Thermodynamic property which is </a:t>
            </a:r>
            <a:r>
              <a:rPr lang="en-US" sz="2400" b="1" dirty="0" smtClean="0">
                <a:latin typeface="Arial" pitchFamily="34" charset="0"/>
                <a:cs typeface="Arial" pitchFamily="34" charset="0"/>
              </a:rPr>
              <a:t>proportional</a:t>
            </a:r>
            <a:r>
              <a:rPr lang="en-US" sz="2400" dirty="0" smtClean="0">
                <a:latin typeface="Arial" pitchFamily="34" charset="0"/>
                <a:cs typeface="Arial" pitchFamily="34" charset="0"/>
              </a:rPr>
              <a:t> </a:t>
            </a:r>
            <a:r>
              <a:rPr lang="en-US" sz="2400" b="1" dirty="0" smtClean="0">
                <a:latin typeface="Arial" pitchFamily="34" charset="0"/>
                <a:cs typeface="Arial" pitchFamily="34" charset="0"/>
              </a:rPr>
              <a:t>to mass </a:t>
            </a:r>
            <a:r>
              <a:rPr lang="en-US" sz="2400" dirty="0" smtClean="0">
                <a:latin typeface="Arial" pitchFamily="34" charset="0"/>
                <a:cs typeface="Arial" pitchFamily="34" charset="0"/>
              </a:rPr>
              <a:t>or </a:t>
            </a:r>
            <a:r>
              <a:rPr lang="en-US" sz="2400" b="1" dirty="0" smtClean="0">
                <a:latin typeface="Arial" pitchFamily="34" charset="0"/>
                <a:cs typeface="Arial" pitchFamily="34" charset="0"/>
              </a:rPr>
              <a:t>part</a:t>
            </a:r>
            <a:r>
              <a:rPr lang="en-US" sz="2400" dirty="0" smtClean="0">
                <a:latin typeface="Arial" pitchFamily="34" charset="0"/>
                <a:cs typeface="Arial" pitchFamily="34" charset="0"/>
              </a:rPr>
              <a:t> of the system considered.</a:t>
            </a:r>
          </a:p>
          <a:p>
            <a:pPr marL="350838" lvl="0" indent="-350838" algn="just"/>
            <a:r>
              <a:rPr lang="en-US" sz="2400" dirty="0" smtClean="0">
                <a:latin typeface="Arial" pitchFamily="34" charset="0"/>
                <a:cs typeface="Arial" pitchFamily="34" charset="0"/>
              </a:rPr>
              <a:t>    For examples, Volume, internal energy, total energy, enthalpy, entropy. </a:t>
            </a:r>
          </a:p>
        </p:txBody>
      </p:sp>
      <p:sp>
        <p:nvSpPr>
          <p:cNvPr id="2050" name="Rectangle 2"/>
          <p:cNvSpPr>
            <a:spLocks noChangeArrowheads="1"/>
          </p:cNvSpPr>
          <p:nvPr/>
        </p:nvSpPr>
        <p:spPr bwMode="auto">
          <a:xfrm>
            <a:off x="3" y="1"/>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6" name="TextBox 25"/>
          <p:cNvSpPr txBox="1"/>
          <p:nvPr/>
        </p:nvSpPr>
        <p:spPr>
          <a:xfrm>
            <a:off x="533400" y="75770"/>
            <a:ext cx="5599225" cy="461665"/>
          </a:xfrm>
          <a:prstGeom prst="rect">
            <a:avLst/>
          </a:prstGeom>
          <a:noFill/>
        </p:spPr>
        <p:txBody>
          <a:bodyPr wrap="none" rtlCol="0">
            <a:spAutoFit/>
          </a:bodyPr>
          <a:lstStyle/>
          <a:p>
            <a:r>
              <a:rPr lang="en-US" sz="2400" b="1" dirty="0" smtClean="0">
                <a:solidFill>
                  <a:srgbClr val="FF0000"/>
                </a:solidFill>
                <a:latin typeface="Arial" pitchFamily="34" charset="0"/>
                <a:cs typeface="Arial" pitchFamily="34" charset="0"/>
              </a:rPr>
              <a:t>Types of Thermodynamic Properties:</a:t>
            </a:r>
            <a:endParaRPr lang="en-US" sz="2400" b="1" dirty="0">
              <a:solidFill>
                <a:srgbClr val="FF0000"/>
              </a:solidFill>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732904"/>
            <a:ext cx="6553200" cy="1200329"/>
          </a:xfrm>
          <a:prstGeom prst="rect">
            <a:avLst/>
          </a:prstGeom>
        </p:spPr>
        <p:txBody>
          <a:bodyPr wrap="square">
            <a:spAutoFit/>
          </a:bodyPr>
          <a:lstStyle/>
          <a:p>
            <a:pPr marL="350838" indent="-350838" algn="just">
              <a:buFont typeface="Wingdings" pitchFamily="2" charset="2"/>
              <a:buChar char="v"/>
            </a:pPr>
            <a:r>
              <a:rPr lang="en-US" sz="2400" dirty="0" smtClean="0">
                <a:latin typeface="Arial" pitchFamily="34" charset="0"/>
                <a:cs typeface="Arial" pitchFamily="34" charset="0"/>
              </a:rPr>
              <a:t> Since extensive properties are proportional to mass they can be converted into intensive form by dividing its value by mass. </a:t>
            </a:r>
          </a:p>
        </p:txBody>
      </p:sp>
      <p:pic>
        <p:nvPicPr>
          <p:cNvPr id="3" name="Picture 3"/>
          <p:cNvPicPr>
            <a:picLocks noChangeAspect="1" noChangeArrowheads="1"/>
          </p:cNvPicPr>
          <p:nvPr/>
        </p:nvPicPr>
        <p:blipFill>
          <a:blip r:embed="rId2" cstate="print"/>
          <a:srcRect/>
          <a:stretch>
            <a:fillRect/>
          </a:stretch>
        </p:blipFill>
        <p:spPr bwMode="auto">
          <a:xfrm>
            <a:off x="3810000" y="2856786"/>
            <a:ext cx="1600200" cy="915115"/>
          </a:xfrm>
          <a:prstGeom prst="rect">
            <a:avLst/>
          </a:prstGeom>
          <a:noFill/>
          <a:ln w="9525">
            <a:noFill/>
            <a:miter lim="800000"/>
            <a:headEnd/>
            <a:tailEnd/>
          </a:ln>
          <a:effectLst/>
        </p:spPr>
      </p:pic>
      <p:sp>
        <p:nvSpPr>
          <p:cNvPr id="4" name="Rectangle 3"/>
          <p:cNvSpPr/>
          <p:nvPr/>
        </p:nvSpPr>
        <p:spPr>
          <a:xfrm>
            <a:off x="685800" y="132919"/>
            <a:ext cx="2903359" cy="461665"/>
          </a:xfrm>
          <a:prstGeom prst="rect">
            <a:avLst/>
          </a:prstGeom>
        </p:spPr>
        <p:txBody>
          <a:bodyPr wrap="none">
            <a:spAutoFit/>
          </a:bodyPr>
          <a:lstStyle/>
          <a:p>
            <a:r>
              <a:rPr lang="en-US" sz="2400" b="1" dirty="0" smtClean="0">
                <a:solidFill>
                  <a:srgbClr val="FF0000"/>
                </a:solidFill>
                <a:latin typeface="Arial" pitchFamily="34" charset="0"/>
                <a:cs typeface="Arial" pitchFamily="34" charset="0"/>
              </a:rPr>
              <a:t>Specific Property: </a:t>
            </a:r>
            <a:endParaRPr lang="en-US" sz="2400" dirty="0"/>
          </a:p>
        </p:txBody>
      </p:sp>
      <p:sp>
        <p:nvSpPr>
          <p:cNvPr id="5" name="Rectangle 4"/>
          <p:cNvSpPr/>
          <p:nvPr/>
        </p:nvSpPr>
        <p:spPr>
          <a:xfrm>
            <a:off x="228600" y="1913320"/>
            <a:ext cx="8610600" cy="830997"/>
          </a:xfrm>
          <a:prstGeom prst="rect">
            <a:avLst/>
          </a:prstGeom>
        </p:spPr>
        <p:txBody>
          <a:bodyPr wrap="square">
            <a:spAutoFit/>
          </a:bodyPr>
          <a:lstStyle/>
          <a:p>
            <a:pPr marL="350838" indent="-350838" algn="just">
              <a:buFont typeface="Wingdings" pitchFamily="2" charset="2"/>
              <a:buChar char="v"/>
            </a:pPr>
            <a:r>
              <a:rPr lang="en-US" sz="2400" dirty="0" smtClean="0">
                <a:latin typeface="Arial" pitchFamily="34" charset="0"/>
                <a:cs typeface="Arial" pitchFamily="34" charset="0"/>
              </a:rPr>
              <a:t>The ratio of an extensive property to the mass is called the </a:t>
            </a:r>
            <a:r>
              <a:rPr lang="en-US" sz="2400" b="1" dirty="0" smtClean="0">
                <a:latin typeface="Arial" pitchFamily="34" charset="0"/>
                <a:cs typeface="Arial" pitchFamily="34" charset="0"/>
              </a:rPr>
              <a:t>specific property</a:t>
            </a:r>
            <a:r>
              <a:rPr lang="en-US" sz="2400" dirty="0" smtClean="0">
                <a:latin typeface="Arial" pitchFamily="34" charset="0"/>
                <a:cs typeface="Arial" pitchFamily="34" charset="0"/>
              </a:rPr>
              <a:t>. </a:t>
            </a:r>
          </a:p>
        </p:txBody>
      </p:sp>
      <p:sp>
        <p:nvSpPr>
          <p:cNvPr id="6" name="Rectangle 5"/>
          <p:cNvSpPr/>
          <p:nvPr/>
        </p:nvSpPr>
        <p:spPr>
          <a:xfrm>
            <a:off x="381000" y="3879503"/>
            <a:ext cx="8382000" cy="1200329"/>
          </a:xfrm>
          <a:prstGeom prst="rect">
            <a:avLst/>
          </a:prstGeom>
        </p:spPr>
        <p:txBody>
          <a:bodyPr wrap="square">
            <a:spAutoFit/>
          </a:bodyPr>
          <a:lstStyle/>
          <a:p>
            <a:pPr marL="350838" indent="-350838" algn="just">
              <a:buFont typeface="Wingdings" pitchFamily="2" charset="2"/>
              <a:buChar char="v"/>
            </a:pPr>
            <a:r>
              <a:rPr lang="en-US" sz="2400" dirty="0" smtClean="0">
                <a:latin typeface="Arial" pitchFamily="34" charset="0"/>
                <a:cs typeface="Arial" pitchFamily="34" charset="0"/>
              </a:rPr>
              <a:t>In general, capital letters will denote extensive properties and small letters will be used to represent the specific properties.</a:t>
            </a:r>
            <a:endParaRPr lang="en-US" sz="24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04800" y="91678"/>
            <a:ext cx="5334000" cy="651272"/>
          </a:xfrm>
        </p:spPr>
        <p:txBody>
          <a:bodyPr>
            <a:noAutofit/>
          </a:bodyPr>
          <a:lstStyle/>
          <a:p>
            <a:r>
              <a:rPr lang="en-US" sz="2400" b="1" dirty="0" smtClean="0">
                <a:solidFill>
                  <a:srgbClr val="FF0000"/>
                </a:solidFill>
                <a:latin typeface="Arial" pitchFamily="34" charset="0"/>
                <a:cs typeface="Arial" pitchFamily="34" charset="0"/>
              </a:rPr>
              <a:t> Extensive VS Intensive Properties:</a:t>
            </a:r>
            <a:endParaRPr lang="en-US" sz="2400" b="1" dirty="0">
              <a:solidFill>
                <a:srgbClr val="FF0000"/>
              </a:solidFill>
              <a:latin typeface="Arial" pitchFamily="34" charset="0"/>
              <a:cs typeface="Arial" pitchFamily="34" charset="0"/>
            </a:endParaRPr>
          </a:p>
        </p:txBody>
      </p:sp>
      <p:sp>
        <p:nvSpPr>
          <p:cNvPr id="44037" name="Rectangle 5"/>
          <p:cNvSpPr>
            <a:spLocks noChangeArrowheads="1"/>
          </p:cNvSpPr>
          <p:nvPr/>
        </p:nvSpPr>
        <p:spPr bwMode="auto">
          <a:xfrm>
            <a:off x="171452" y="485775"/>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pitchFamily="34" charset="0"/>
              <a:cs typeface="Arial" pitchFamily="34" charset="0"/>
            </a:endParaRPr>
          </a:p>
        </p:txBody>
      </p:sp>
      <p:sp>
        <p:nvSpPr>
          <p:cNvPr id="12" name="Content Placeholder 11"/>
          <p:cNvSpPr>
            <a:spLocks noGrp="1"/>
          </p:cNvSpPr>
          <p:nvPr>
            <p:ph sz="half" idx="2"/>
          </p:nvPr>
        </p:nvSpPr>
        <p:spPr>
          <a:xfrm>
            <a:off x="74613" y="2038350"/>
            <a:ext cx="4497388" cy="742950"/>
          </a:xfrm>
        </p:spPr>
        <p:txBody>
          <a:bodyPr>
            <a:noAutofit/>
          </a:bodyPr>
          <a:lstStyle/>
          <a:p>
            <a:pPr lvl="0" algn="just"/>
            <a:r>
              <a:rPr lang="en-US" dirty="0" smtClean="0">
                <a:latin typeface="Arial" pitchFamily="34" charset="0"/>
                <a:cs typeface="Arial" pitchFamily="34" charset="0"/>
              </a:rPr>
              <a:t>It depends on mass or extent of the system.</a:t>
            </a:r>
          </a:p>
          <a:p>
            <a:pPr>
              <a:buNone/>
            </a:pPr>
            <a:endParaRPr lang="en-US" dirty="0">
              <a:latin typeface="Arial" pitchFamily="34" charset="0"/>
              <a:cs typeface="Arial" pitchFamily="34" charset="0"/>
            </a:endParaRPr>
          </a:p>
        </p:txBody>
      </p:sp>
      <p:sp>
        <p:nvSpPr>
          <p:cNvPr id="14" name="Rectangle 13"/>
          <p:cNvSpPr/>
          <p:nvPr/>
        </p:nvSpPr>
        <p:spPr>
          <a:xfrm>
            <a:off x="914401" y="1424285"/>
            <a:ext cx="2956257" cy="461665"/>
          </a:xfrm>
          <a:prstGeom prst="rect">
            <a:avLst/>
          </a:prstGeom>
        </p:spPr>
        <p:txBody>
          <a:bodyPr wrap="none">
            <a:spAutoFit/>
          </a:bodyPr>
          <a:lstStyle/>
          <a:p>
            <a:pPr algn="ctr"/>
            <a:r>
              <a:rPr lang="en-US" sz="2400" b="1" dirty="0" smtClean="0">
                <a:solidFill>
                  <a:srgbClr val="FF0000"/>
                </a:solidFill>
                <a:latin typeface="Arial" pitchFamily="34" charset="0"/>
                <a:cs typeface="Arial" pitchFamily="34" charset="0"/>
              </a:rPr>
              <a:t>Extensive property</a:t>
            </a:r>
            <a:endParaRPr lang="en-US" sz="2400" b="1" dirty="0">
              <a:solidFill>
                <a:srgbClr val="FF0000"/>
              </a:solidFill>
              <a:latin typeface="Arial" pitchFamily="34" charset="0"/>
              <a:cs typeface="Arial" pitchFamily="34" charset="0"/>
            </a:endParaRPr>
          </a:p>
        </p:txBody>
      </p:sp>
      <p:sp>
        <p:nvSpPr>
          <p:cNvPr id="15" name="Content Placeholder 14"/>
          <p:cNvSpPr>
            <a:spLocks noGrp="1"/>
          </p:cNvSpPr>
          <p:nvPr>
            <p:ph sz="quarter" idx="4"/>
          </p:nvPr>
        </p:nvSpPr>
        <p:spPr>
          <a:xfrm>
            <a:off x="4645027" y="2076450"/>
            <a:ext cx="4270375" cy="1028700"/>
          </a:xfrm>
        </p:spPr>
        <p:txBody>
          <a:bodyPr>
            <a:noAutofit/>
          </a:bodyPr>
          <a:lstStyle/>
          <a:p>
            <a:pPr lvl="0" algn="just"/>
            <a:r>
              <a:rPr lang="en-US" dirty="0" smtClean="0">
                <a:latin typeface="Arial" pitchFamily="34" charset="0"/>
                <a:cs typeface="Arial" pitchFamily="34" charset="0"/>
              </a:rPr>
              <a:t>It does not depend on mass or extent of the system.</a:t>
            </a:r>
          </a:p>
          <a:p>
            <a:pPr algn="just">
              <a:buNone/>
            </a:pPr>
            <a:endParaRPr lang="en-US" dirty="0">
              <a:latin typeface="Arial" pitchFamily="34" charset="0"/>
              <a:cs typeface="Arial" pitchFamily="34" charset="0"/>
            </a:endParaRPr>
          </a:p>
        </p:txBody>
      </p:sp>
      <p:sp>
        <p:nvSpPr>
          <p:cNvPr id="17" name="Rectangle 16"/>
          <p:cNvSpPr/>
          <p:nvPr/>
        </p:nvSpPr>
        <p:spPr>
          <a:xfrm>
            <a:off x="5410203" y="1428750"/>
            <a:ext cx="2852063" cy="461665"/>
          </a:xfrm>
          <a:prstGeom prst="rect">
            <a:avLst/>
          </a:prstGeom>
        </p:spPr>
        <p:txBody>
          <a:bodyPr wrap="none">
            <a:spAutoFit/>
          </a:bodyPr>
          <a:lstStyle/>
          <a:p>
            <a:pPr algn="ctr"/>
            <a:r>
              <a:rPr lang="en-US" sz="2400" b="1" dirty="0" smtClean="0">
                <a:solidFill>
                  <a:srgbClr val="FF0000"/>
                </a:solidFill>
                <a:latin typeface="Arial" pitchFamily="34" charset="0"/>
                <a:cs typeface="Arial" pitchFamily="34" charset="0"/>
              </a:rPr>
              <a:t>Intensive property</a:t>
            </a:r>
            <a:endParaRPr lang="en-US" sz="2400" b="1" dirty="0">
              <a:solidFill>
                <a:srgbClr val="FF0000"/>
              </a:solidFill>
              <a:latin typeface="Arial" pitchFamily="34" charset="0"/>
              <a:cs typeface="Arial" pitchFamily="34" charset="0"/>
            </a:endParaRPr>
          </a:p>
        </p:txBody>
      </p:sp>
      <p:sp>
        <p:nvSpPr>
          <p:cNvPr id="18" name="Rectangle 17"/>
          <p:cNvSpPr/>
          <p:nvPr/>
        </p:nvSpPr>
        <p:spPr>
          <a:xfrm>
            <a:off x="76200" y="3333750"/>
            <a:ext cx="4572000" cy="1200329"/>
          </a:xfrm>
          <a:prstGeom prst="rect">
            <a:avLst/>
          </a:prstGeom>
        </p:spPr>
        <p:txBody>
          <a:bodyPr>
            <a:spAutoFit/>
          </a:bodyPr>
          <a:lstStyle/>
          <a:p>
            <a:pPr marL="350838" lvl="0" indent="-350838" algn="just">
              <a:buFont typeface="Arial" pitchFamily="34" charset="0"/>
              <a:buChar char="•"/>
            </a:pPr>
            <a:r>
              <a:rPr lang="en-US" sz="2400" dirty="0" smtClean="0">
                <a:latin typeface="Arial" pitchFamily="34" charset="0"/>
                <a:cs typeface="Arial" pitchFamily="34" charset="0"/>
              </a:rPr>
              <a:t>Its value depends on how large a portion of the system is being considered.</a:t>
            </a:r>
          </a:p>
        </p:txBody>
      </p:sp>
      <p:sp>
        <p:nvSpPr>
          <p:cNvPr id="21" name="Rectangle 20"/>
          <p:cNvSpPr/>
          <p:nvPr/>
        </p:nvSpPr>
        <p:spPr>
          <a:xfrm>
            <a:off x="4648200" y="3333750"/>
            <a:ext cx="4191000" cy="1569660"/>
          </a:xfrm>
          <a:prstGeom prst="rect">
            <a:avLst/>
          </a:prstGeom>
        </p:spPr>
        <p:txBody>
          <a:bodyPr wrap="square">
            <a:spAutoFit/>
          </a:bodyPr>
          <a:lstStyle/>
          <a:p>
            <a:pPr marL="350838" lvl="0" indent="-350838" algn="just">
              <a:buFont typeface="Arial" pitchFamily="34" charset="0"/>
              <a:buChar char="•"/>
            </a:pPr>
            <a:r>
              <a:rPr lang="en-US" sz="2400" dirty="0" smtClean="0">
                <a:latin typeface="Arial" pitchFamily="34" charset="0"/>
                <a:cs typeface="Arial" pitchFamily="34" charset="0"/>
              </a:rPr>
              <a:t>Its value remains the same whether one considers the whole system or only a part of it.</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874353"/>
            <a:ext cx="4572000" cy="830997"/>
          </a:xfrm>
          <a:prstGeom prst="rect">
            <a:avLst/>
          </a:prstGeom>
        </p:spPr>
        <p:txBody>
          <a:bodyPr>
            <a:spAutoFit/>
          </a:bodyPr>
          <a:lstStyle/>
          <a:p>
            <a:pPr marL="350838" indent="-350838" algn="just">
              <a:buFont typeface="Arial" pitchFamily="34" charset="0"/>
              <a:buChar char="•"/>
            </a:pPr>
            <a:r>
              <a:rPr lang="en-US" sz="2400" dirty="0" smtClean="0">
                <a:latin typeface="Arial" pitchFamily="34" charset="0"/>
                <a:cs typeface="Arial" pitchFamily="34" charset="0"/>
              </a:rPr>
              <a:t>For examples: Mass, volume, energy, enthalpy, entropy etc.</a:t>
            </a:r>
          </a:p>
        </p:txBody>
      </p:sp>
      <p:sp>
        <p:nvSpPr>
          <p:cNvPr id="3" name="Rectangle 2"/>
          <p:cNvSpPr/>
          <p:nvPr/>
        </p:nvSpPr>
        <p:spPr>
          <a:xfrm>
            <a:off x="4572000" y="3867150"/>
            <a:ext cx="4419600" cy="830997"/>
          </a:xfrm>
          <a:prstGeom prst="rect">
            <a:avLst/>
          </a:prstGeom>
        </p:spPr>
        <p:txBody>
          <a:bodyPr wrap="square">
            <a:spAutoFit/>
          </a:bodyPr>
          <a:lstStyle/>
          <a:p>
            <a:pPr marL="350838" indent="-350838" algn="just">
              <a:buFont typeface="Arial" pitchFamily="34" charset="0"/>
              <a:buChar char="•"/>
            </a:pPr>
            <a:r>
              <a:rPr lang="en-US" sz="2400" dirty="0" smtClean="0">
                <a:latin typeface="Arial" pitchFamily="34" charset="0"/>
                <a:cs typeface="Arial" pitchFamily="34" charset="0"/>
              </a:rPr>
              <a:t>For examples: pressure, temperature, density etc.</a:t>
            </a:r>
          </a:p>
        </p:txBody>
      </p:sp>
      <p:sp>
        <p:nvSpPr>
          <p:cNvPr id="4" name="Rectangle 3"/>
          <p:cNvSpPr/>
          <p:nvPr/>
        </p:nvSpPr>
        <p:spPr>
          <a:xfrm>
            <a:off x="76200" y="1242358"/>
            <a:ext cx="3810000" cy="1938992"/>
          </a:xfrm>
          <a:prstGeom prst="rect">
            <a:avLst/>
          </a:prstGeom>
        </p:spPr>
        <p:txBody>
          <a:bodyPr wrap="square">
            <a:spAutoFit/>
          </a:bodyPr>
          <a:lstStyle/>
          <a:p>
            <a:pPr marL="350838" lvl="0" indent="-350838" algn="just">
              <a:buFont typeface="Arial" pitchFamily="34" charset="0"/>
              <a:buChar char="•"/>
            </a:pPr>
            <a:r>
              <a:rPr lang="en-US" sz="2400" dirty="0" smtClean="0">
                <a:latin typeface="Arial" pitchFamily="34" charset="0"/>
                <a:cs typeface="Arial" pitchFamily="34" charset="0"/>
              </a:rPr>
              <a:t>They are additive when a system is divided into a number of parts, </a:t>
            </a:r>
            <a:r>
              <a:rPr lang="en-US" sz="2400" dirty="0" err="1" smtClean="0">
                <a:latin typeface="Arial" pitchFamily="34" charset="0"/>
                <a:cs typeface="Arial" pitchFamily="34" charset="0"/>
              </a:rPr>
              <a:t>i.e</a:t>
            </a:r>
            <a:r>
              <a:rPr lang="en-US" sz="2400" dirty="0" smtClean="0">
                <a:latin typeface="Arial" pitchFamily="34" charset="0"/>
                <a:cs typeface="Arial" pitchFamily="34" charset="0"/>
              </a:rPr>
              <a:t>,</a:t>
            </a:r>
          </a:p>
          <a:p>
            <a:pPr lvl="0" algn="just">
              <a:buNone/>
            </a:pPr>
            <a:r>
              <a:rPr lang="en-US" sz="2400" dirty="0" smtClean="0">
                <a:latin typeface="Arial" pitchFamily="34" charset="0"/>
                <a:cs typeface="Arial" pitchFamily="34" charset="0"/>
              </a:rPr>
              <a:t>     </a:t>
            </a:r>
          </a:p>
          <a:p>
            <a:pPr lvl="0" algn="just">
              <a:buNone/>
            </a:pPr>
            <a:r>
              <a:rPr lang="en-US" sz="2400" dirty="0" smtClean="0">
                <a:latin typeface="Arial" pitchFamily="34" charset="0"/>
                <a:cs typeface="Arial" pitchFamily="34" charset="0"/>
              </a:rPr>
              <a:t>     P =</a:t>
            </a:r>
          </a:p>
        </p:txBody>
      </p:sp>
      <p:sp>
        <p:nvSpPr>
          <p:cNvPr id="5" name="Rectangle 4"/>
          <p:cNvSpPr/>
          <p:nvPr/>
        </p:nvSpPr>
        <p:spPr>
          <a:xfrm>
            <a:off x="4648200" y="1306890"/>
            <a:ext cx="4191000" cy="1569660"/>
          </a:xfrm>
          <a:prstGeom prst="rect">
            <a:avLst/>
          </a:prstGeom>
        </p:spPr>
        <p:txBody>
          <a:bodyPr wrap="square">
            <a:spAutoFit/>
          </a:bodyPr>
          <a:lstStyle/>
          <a:p>
            <a:pPr marL="350838" lvl="0" indent="-350838" algn="just">
              <a:buFont typeface="Arial" pitchFamily="34" charset="0"/>
              <a:buChar char="•"/>
            </a:pPr>
            <a:r>
              <a:rPr lang="en-US" sz="2400" dirty="0" smtClean="0">
                <a:latin typeface="Arial" pitchFamily="34" charset="0"/>
                <a:cs typeface="Arial" pitchFamily="34" charset="0"/>
              </a:rPr>
              <a:t>They are not additive, i.e.,</a:t>
            </a:r>
          </a:p>
          <a:p>
            <a:pPr marL="350838" lvl="0" indent="-350838" algn="just">
              <a:buFont typeface="Arial" pitchFamily="34" charset="0"/>
              <a:buChar char="•"/>
            </a:pPr>
            <a:endParaRPr lang="en-US" sz="2400" dirty="0" smtClean="0">
              <a:latin typeface="Arial" pitchFamily="34" charset="0"/>
              <a:cs typeface="Arial" pitchFamily="34" charset="0"/>
            </a:endParaRPr>
          </a:p>
          <a:p>
            <a:pPr algn="just">
              <a:buNone/>
            </a:pPr>
            <a:r>
              <a:rPr lang="en-US" sz="2400" dirty="0" smtClean="0">
                <a:latin typeface="Arial" pitchFamily="34" charset="0"/>
                <a:cs typeface="Arial" pitchFamily="34" charset="0"/>
              </a:rPr>
              <a:t>      P = </a:t>
            </a:r>
          </a:p>
          <a:p>
            <a:pPr marL="350838" indent="-350838" algn="just"/>
            <a:r>
              <a:rPr lang="en-US" sz="2400" dirty="0" smtClean="0">
                <a:latin typeface="Arial" pitchFamily="34" charset="0"/>
                <a:cs typeface="Arial" pitchFamily="34" charset="0"/>
              </a:rPr>
              <a:t>   </a:t>
            </a:r>
          </a:p>
        </p:txBody>
      </p:sp>
      <p:pic>
        <p:nvPicPr>
          <p:cNvPr id="6" name="Picture 3"/>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219200" y="2762250"/>
            <a:ext cx="2103120" cy="342900"/>
          </a:xfrm>
          <a:prstGeom prst="rect">
            <a:avLst/>
          </a:prstGeom>
          <a:solidFill>
            <a:schemeClr val="bg1"/>
          </a:solidFill>
        </p:spPr>
      </p:pic>
      <p:pic>
        <p:nvPicPr>
          <p:cNvPr id="7" name="Picture 1"/>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5867400" y="2062130"/>
            <a:ext cx="2686283" cy="357220"/>
          </a:xfrm>
          <a:prstGeom prst="rect">
            <a:avLst/>
          </a:prstGeom>
          <a:solidFill>
            <a:schemeClr val="bg1"/>
          </a:solidFill>
        </p:spPr>
      </p:pic>
      <p:sp>
        <p:nvSpPr>
          <p:cNvPr id="8" name="Title 3"/>
          <p:cNvSpPr txBox="1">
            <a:spLocks/>
          </p:cNvSpPr>
          <p:nvPr/>
        </p:nvSpPr>
        <p:spPr>
          <a:xfrm>
            <a:off x="304800" y="167878"/>
            <a:ext cx="5410200" cy="422672"/>
          </a:xfrm>
          <a:prstGeom prst="rect">
            <a:avLst/>
          </a:prstGeom>
        </p:spPr>
        <p:txBody>
          <a:bodyP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2400" b="1" u="none" strike="noStrike" kern="1200" cap="none" spc="0" normalizeH="0" baseline="0" noProof="0" dirty="0" smtClean="0">
                <a:ln>
                  <a:noFill/>
                </a:ln>
                <a:solidFill>
                  <a:srgbClr val="FF0000"/>
                </a:solidFill>
                <a:effectLst/>
                <a:uLnTx/>
                <a:uFillTx/>
                <a:latin typeface="Arial" pitchFamily="34" charset="0"/>
                <a:ea typeface="+mj-ea"/>
                <a:cs typeface="Arial" pitchFamily="34" charset="0"/>
              </a:rPr>
              <a:t> Extensive VS Intensive Properties:</a:t>
            </a:r>
            <a:endParaRPr kumimoji="0" lang="en-US" sz="2400" b="1" u="none" strike="noStrike" kern="1200" cap="none" spc="0" normalizeH="0" baseline="0" noProof="0" dirty="0">
              <a:ln>
                <a:noFill/>
              </a:ln>
              <a:solidFill>
                <a:srgbClr val="FF0000"/>
              </a:solidFill>
              <a:effectLst/>
              <a:uLnTx/>
              <a:uFillTx/>
              <a:latin typeface="Arial" pitchFamily="34" charset="0"/>
              <a:ea typeface="+mj-ea"/>
              <a:cs typeface="Arial" pitchFamily="34" charset="0"/>
            </a:endParaRPr>
          </a:p>
        </p:txBody>
      </p:sp>
      <p:sp>
        <p:nvSpPr>
          <p:cNvPr id="9" name="Rectangle 8"/>
          <p:cNvSpPr/>
          <p:nvPr/>
        </p:nvSpPr>
        <p:spPr>
          <a:xfrm>
            <a:off x="533401" y="3176885"/>
            <a:ext cx="4091633" cy="461665"/>
          </a:xfrm>
          <a:prstGeom prst="rect">
            <a:avLst/>
          </a:prstGeom>
        </p:spPr>
        <p:txBody>
          <a:bodyPr wrap="none">
            <a:spAutoFit/>
          </a:bodyPr>
          <a:lstStyle/>
          <a:p>
            <a:pPr marL="350838" indent="-350838" algn="just"/>
            <a:r>
              <a:rPr lang="en-US" sz="2400" dirty="0" smtClean="0">
                <a:latin typeface="Arial" pitchFamily="34" charset="0"/>
                <a:cs typeface="Arial" pitchFamily="34" charset="0"/>
              </a:rPr>
              <a:t>Here, P means any property.</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609600" y="205085"/>
            <a:ext cx="6096000" cy="830997"/>
          </a:xfrm>
          <a:prstGeom prst="rect">
            <a:avLst/>
          </a:prstGeom>
          <a:noFill/>
        </p:spPr>
        <p:txBody>
          <a:bodyPr wrap="square" rtlCol="0">
            <a:spAutoFit/>
          </a:bodyPr>
          <a:lstStyle/>
          <a:p>
            <a:pPr algn="just"/>
            <a:r>
              <a:rPr lang="en-US" sz="2400" b="1" dirty="0" smtClean="0">
                <a:solidFill>
                  <a:srgbClr val="FF0000"/>
                </a:solidFill>
                <a:latin typeface="Arial" pitchFamily="34" charset="0"/>
                <a:cs typeface="Arial" pitchFamily="34" charset="0"/>
              </a:rPr>
              <a:t>Illustration of Intensive and Extensive Properties:</a:t>
            </a:r>
            <a:endParaRPr lang="en-US" sz="2400" b="1" dirty="0">
              <a:solidFill>
                <a:srgbClr val="FF0000"/>
              </a:solidFill>
              <a:latin typeface="Arial" pitchFamily="34" charset="0"/>
              <a:cs typeface="Arial" pitchFamily="34" charset="0"/>
            </a:endParaRPr>
          </a:p>
        </p:txBody>
      </p:sp>
      <p:pic>
        <p:nvPicPr>
          <p:cNvPr id="93186" name="Picture 2"/>
          <p:cNvPicPr>
            <a:picLocks noChangeAspect="1" noChangeArrowheads="1"/>
          </p:cNvPicPr>
          <p:nvPr/>
        </p:nvPicPr>
        <p:blipFill>
          <a:blip r:embed="rId2"/>
          <a:srcRect/>
          <a:stretch>
            <a:fillRect/>
          </a:stretch>
        </p:blipFill>
        <p:spPr bwMode="auto">
          <a:xfrm>
            <a:off x="762000" y="1473026"/>
            <a:ext cx="3170208" cy="3003724"/>
          </a:xfrm>
          <a:prstGeom prst="rect">
            <a:avLst/>
          </a:prstGeom>
          <a:noFill/>
          <a:ln w="9525">
            <a:noFill/>
            <a:miter lim="800000"/>
            <a:headEnd/>
            <a:tailEnd/>
          </a:ln>
          <a:effectLst/>
        </p:spPr>
      </p:pic>
      <p:pic>
        <p:nvPicPr>
          <p:cNvPr id="93187" name="Picture 3"/>
          <p:cNvPicPr>
            <a:picLocks noChangeAspect="1" noChangeArrowheads="1"/>
          </p:cNvPicPr>
          <p:nvPr/>
        </p:nvPicPr>
        <p:blipFill>
          <a:blip r:embed="rId3"/>
          <a:srcRect/>
          <a:stretch>
            <a:fillRect/>
          </a:stretch>
        </p:blipFill>
        <p:spPr bwMode="auto">
          <a:xfrm>
            <a:off x="4876800" y="1482476"/>
            <a:ext cx="3240657" cy="3070474"/>
          </a:xfrm>
          <a:prstGeom prst="rect">
            <a:avLst/>
          </a:prstGeom>
          <a:noFill/>
          <a:ln w="9525">
            <a:noFill/>
            <a:miter lim="800000"/>
            <a:headEnd/>
            <a:tailEnd/>
          </a:ln>
          <a:effectLst/>
        </p:spPr>
      </p:pic>
      <p:sp>
        <p:nvSpPr>
          <p:cNvPr id="10" name="TextBox 9"/>
          <p:cNvSpPr txBox="1"/>
          <p:nvPr/>
        </p:nvSpPr>
        <p:spPr>
          <a:xfrm>
            <a:off x="5486400" y="4610040"/>
            <a:ext cx="2638295" cy="400110"/>
          </a:xfrm>
          <a:prstGeom prst="rect">
            <a:avLst/>
          </a:prstGeom>
          <a:noFill/>
        </p:spPr>
        <p:txBody>
          <a:bodyPr wrap="square" rtlCol="0">
            <a:spAutoFit/>
          </a:bodyPr>
          <a:lstStyle/>
          <a:p>
            <a:r>
              <a:rPr lang="en-US" sz="2000" dirty="0" smtClean="0">
                <a:latin typeface="Arial" pitchFamily="34" charset="0"/>
                <a:cs typeface="Arial" pitchFamily="34" charset="0"/>
              </a:rPr>
              <a:t>Extensive Property </a:t>
            </a:r>
            <a:endParaRPr lang="en-US" sz="2000" dirty="0">
              <a:latin typeface="Arial" pitchFamily="34" charset="0"/>
              <a:cs typeface="Arial" pitchFamily="34" charset="0"/>
            </a:endParaRPr>
          </a:p>
        </p:txBody>
      </p:sp>
      <p:sp>
        <p:nvSpPr>
          <p:cNvPr id="11" name="TextBox 10"/>
          <p:cNvSpPr txBox="1"/>
          <p:nvPr/>
        </p:nvSpPr>
        <p:spPr>
          <a:xfrm>
            <a:off x="1371601" y="4610040"/>
            <a:ext cx="2464898" cy="400110"/>
          </a:xfrm>
          <a:prstGeom prst="rect">
            <a:avLst/>
          </a:prstGeom>
          <a:noFill/>
        </p:spPr>
        <p:txBody>
          <a:bodyPr wrap="square" rtlCol="0">
            <a:spAutoFit/>
          </a:bodyPr>
          <a:lstStyle/>
          <a:p>
            <a:r>
              <a:rPr lang="en-US" sz="2000" dirty="0" smtClean="0">
                <a:latin typeface="Arial" pitchFamily="34" charset="0"/>
                <a:cs typeface="Arial" pitchFamily="34" charset="0"/>
              </a:rPr>
              <a:t>Intensive Property</a:t>
            </a:r>
            <a:endParaRPr lang="en-US" sz="20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3" y="0"/>
            <a:ext cx="184731" cy="461665"/>
          </a:xfrm>
          <a:prstGeom prst="rect">
            <a:avLst/>
          </a:prstGeom>
          <a:noFill/>
          <a:ln w="9525">
            <a:noFill/>
            <a:miter lim="800000"/>
            <a:headEnd/>
            <a:tailEnd/>
          </a:ln>
          <a:effectLst/>
        </p:spPr>
        <p:txBody>
          <a:bodyPr wrap="none" anchor="ctr">
            <a:spAutoFit/>
          </a:bodyPr>
          <a:lstStyle/>
          <a:p>
            <a:pPr algn="just"/>
            <a:endParaRPr lang="en-US" sz="2400">
              <a:latin typeface="Arial" pitchFamily="34" charset="0"/>
              <a:cs typeface="Arial" pitchFamily="34" charset="0"/>
            </a:endParaRPr>
          </a:p>
        </p:txBody>
      </p:sp>
      <p:sp>
        <p:nvSpPr>
          <p:cNvPr id="23559" name="Rectangle 7"/>
          <p:cNvSpPr>
            <a:spLocks noChangeArrowheads="1"/>
          </p:cNvSpPr>
          <p:nvPr/>
        </p:nvSpPr>
        <p:spPr bwMode="auto">
          <a:xfrm>
            <a:off x="3" y="0"/>
            <a:ext cx="184731" cy="461665"/>
          </a:xfrm>
          <a:prstGeom prst="rect">
            <a:avLst/>
          </a:prstGeom>
          <a:noFill/>
          <a:ln w="9525">
            <a:noFill/>
            <a:miter lim="800000"/>
            <a:headEnd/>
            <a:tailEnd/>
          </a:ln>
          <a:effectLst/>
        </p:spPr>
        <p:txBody>
          <a:bodyPr wrap="none" anchor="ctr">
            <a:spAutoFit/>
          </a:bodyPr>
          <a:lstStyle/>
          <a:p>
            <a:pPr algn="just"/>
            <a:endParaRPr lang="en-US" sz="2400">
              <a:latin typeface="Arial" pitchFamily="34" charset="0"/>
              <a:cs typeface="Arial" pitchFamily="34" charset="0"/>
            </a:endParaRPr>
          </a:p>
        </p:txBody>
      </p:sp>
      <p:sp>
        <p:nvSpPr>
          <p:cNvPr id="2051" name="Rectangle 3"/>
          <p:cNvSpPr>
            <a:spLocks noChangeArrowheads="1"/>
          </p:cNvSpPr>
          <p:nvPr/>
        </p:nvSpPr>
        <p:spPr bwMode="auto">
          <a:xfrm>
            <a:off x="3"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algn="just"/>
            <a:endParaRPr lang="en-US" sz="2400">
              <a:latin typeface="Arial" pitchFamily="34" charset="0"/>
              <a:cs typeface="Arial" pitchFamily="34" charset="0"/>
            </a:endParaRPr>
          </a:p>
        </p:txBody>
      </p:sp>
      <p:sp>
        <p:nvSpPr>
          <p:cNvPr id="2053" name="Rectangle 5"/>
          <p:cNvSpPr>
            <a:spLocks noChangeArrowheads="1"/>
          </p:cNvSpPr>
          <p:nvPr/>
        </p:nvSpPr>
        <p:spPr bwMode="auto">
          <a:xfrm>
            <a:off x="3"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algn="just"/>
            <a:endParaRPr lang="en-US" sz="2400">
              <a:latin typeface="Arial" pitchFamily="34" charset="0"/>
              <a:cs typeface="Arial" pitchFamily="34" charset="0"/>
            </a:endParaRPr>
          </a:p>
        </p:txBody>
      </p:sp>
      <p:sp>
        <p:nvSpPr>
          <p:cNvPr id="2055" name="Rectangle 7"/>
          <p:cNvSpPr>
            <a:spLocks noChangeArrowheads="1"/>
          </p:cNvSpPr>
          <p:nvPr/>
        </p:nvSpPr>
        <p:spPr bwMode="auto">
          <a:xfrm>
            <a:off x="3"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algn="just"/>
            <a:endParaRPr lang="en-US" sz="2400">
              <a:latin typeface="Arial" pitchFamily="34" charset="0"/>
              <a:cs typeface="Arial" pitchFamily="34" charset="0"/>
            </a:endParaRPr>
          </a:p>
        </p:txBody>
      </p:sp>
      <p:sp>
        <p:nvSpPr>
          <p:cNvPr id="2057" name="Rectangle 9"/>
          <p:cNvSpPr>
            <a:spLocks noChangeArrowheads="1"/>
          </p:cNvSpPr>
          <p:nvPr/>
        </p:nvSpPr>
        <p:spPr bwMode="auto">
          <a:xfrm>
            <a:off x="3"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algn="just"/>
            <a:endParaRPr lang="en-US" sz="2400">
              <a:latin typeface="Arial" pitchFamily="34" charset="0"/>
              <a:cs typeface="Arial" pitchFamily="34" charset="0"/>
            </a:endParaRPr>
          </a:p>
        </p:txBody>
      </p:sp>
      <p:sp>
        <p:nvSpPr>
          <p:cNvPr id="27650" name="Rectangle 2"/>
          <p:cNvSpPr>
            <a:spLocks noChangeArrowheads="1"/>
          </p:cNvSpPr>
          <p:nvPr/>
        </p:nvSpPr>
        <p:spPr bwMode="auto">
          <a:xfrm>
            <a:off x="3"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algn="just"/>
            <a:endParaRPr lang="en-US" sz="2400">
              <a:latin typeface="Arial" pitchFamily="34" charset="0"/>
              <a:cs typeface="Arial" pitchFamily="34" charset="0"/>
            </a:endParaRPr>
          </a:p>
        </p:txBody>
      </p:sp>
      <p:sp>
        <p:nvSpPr>
          <p:cNvPr id="27652" name="Rectangle 4"/>
          <p:cNvSpPr>
            <a:spLocks noChangeArrowheads="1"/>
          </p:cNvSpPr>
          <p:nvPr/>
        </p:nvSpPr>
        <p:spPr bwMode="auto">
          <a:xfrm>
            <a:off x="3"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algn="just"/>
            <a:endParaRPr lang="en-US" sz="2400">
              <a:latin typeface="Arial" pitchFamily="34" charset="0"/>
              <a:cs typeface="Arial" pitchFamily="34" charset="0"/>
            </a:endParaRPr>
          </a:p>
        </p:txBody>
      </p:sp>
      <p:sp>
        <p:nvSpPr>
          <p:cNvPr id="27659" name="Rectangle 11"/>
          <p:cNvSpPr>
            <a:spLocks noChangeArrowheads="1"/>
          </p:cNvSpPr>
          <p:nvPr/>
        </p:nvSpPr>
        <p:spPr bwMode="auto">
          <a:xfrm>
            <a:off x="3"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algn="just"/>
            <a:endParaRPr lang="en-US" sz="2400">
              <a:latin typeface="Arial" pitchFamily="34" charset="0"/>
              <a:cs typeface="Arial" pitchFamily="34" charset="0"/>
            </a:endParaRPr>
          </a:p>
        </p:txBody>
      </p:sp>
      <p:sp>
        <p:nvSpPr>
          <p:cNvPr id="27661" name="Rectangle 13"/>
          <p:cNvSpPr>
            <a:spLocks noChangeArrowheads="1"/>
          </p:cNvSpPr>
          <p:nvPr/>
        </p:nvSpPr>
        <p:spPr bwMode="auto">
          <a:xfrm>
            <a:off x="3"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algn="just"/>
            <a:endParaRPr lang="en-US" sz="2400">
              <a:latin typeface="Arial" pitchFamily="34" charset="0"/>
              <a:cs typeface="Arial" pitchFamily="34" charset="0"/>
            </a:endParaRPr>
          </a:p>
        </p:txBody>
      </p:sp>
      <p:sp>
        <p:nvSpPr>
          <p:cNvPr id="27663" name="Rectangle 15"/>
          <p:cNvSpPr>
            <a:spLocks noChangeArrowheads="1"/>
          </p:cNvSpPr>
          <p:nvPr/>
        </p:nvSpPr>
        <p:spPr bwMode="auto">
          <a:xfrm>
            <a:off x="3"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algn="just"/>
            <a:endParaRPr lang="en-US" sz="2400">
              <a:latin typeface="Arial" pitchFamily="34" charset="0"/>
              <a:cs typeface="Arial" pitchFamily="34" charset="0"/>
            </a:endParaRPr>
          </a:p>
        </p:txBody>
      </p:sp>
      <p:sp>
        <p:nvSpPr>
          <p:cNvPr id="28674" name="Rectangle 2"/>
          <p:cNvSpPr>
            <a:spLocks noChangeArrowheads="1"/>
          </p:cNvSpPr>
          <p:nvPr/>
        </p:nvSpPr>
        <p:spPr bwMode="auto">
          <a:xfrm>
            <a:off x="3"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algn="just"/>
            <a:endParaRPr lang="en-US" sz="2400">
              <a:latin typeface="Arial" pitchFamily="34" charset="0"/>
              <a:cs typeface="Arial" pitchFamily="34" charset="0"/>
            </a:endParaRPr>
          </a:p>
        </p:txBody>
      </p:sp>
      <p:sp>
        <p:nvSpPr>
          <p:cNvPr id="28676" name="Rectangle 4"/>
          <p:cNvSpPr>
            <a:spLocks noChangeArrowheads="1"/>
          </p:cNvSpPr>
          <p:nvPr/>
        </p:nvSpPr>
        <p:spPr bwMode="auto">
          <a:xfrm>
            <a:off x="3"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algn="just"/>
            <a:endParaRPr lang="en-US" sz="2400">
              <a:latin typeface="Arial" pitchFamily="34" charset="0"/>
              <a:cs typeface="Arial" pitchFamily="34" charset="0"/>
            </a:endParaRPr>
          </a:p>
        </p:txBody>
      </p:sp>
      <p:sp>
        <p:nvSpPr>
          <p:cNvPr id="28678" name="Rectangle 6"/>
          <p:cNvSpPr>
            <a:spLocks noChangeArrowheads="1"/>
          </p:cNvSpPr>
          <p:nvPr/>
        </p:nvSpPr>
        <p:spPr bwMode="auto">
          <a:xfrm>
            <a:off x="3"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algn="just"/>
            <a:endParaRPr lang="en-US" sz="2400">
              <a:latin typeface="Arial" pitchFamily="34" charset="0"/>
              <a:cs typeface="Arial" pitchFamily="34" charset="0"/>
            </a:endParaRPr>
          </a:p>
        </p:txBody>
      </p:sp>
      <p:sp>
        <p:nvSpPr>
          <p:cNvPr id="28680" name="Rectangle 8"/>
          <p:cNvSpPr>
            <a:spLocks noChangeArrowheads="1"/>
          </p:cNvSpPr>
          <p:nvPr/>
        </p:nvSpPr>
        <p:spPr bwMode="auto">
          <a:xfrm>
            <a:off x="3"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algn="just"/>
            <a:endParaRPr lang="en-US" sz="2400">
              <a:latin typeface="Arial" pitchFamily="34" charset="0"/>
              <a:cs typeface="Arial" pitchFamily="34" charset="0"/>
            </a:endParaRPr>
          </a:p>
        </p:txBody>
      </p:sp>
      <p:sp>
        <p:nvSpPr>
          <p:cNvPr id="28682" name="Rectangle 10"/>
          <p:cNvSpPr>
            <a:spLocks noChangeArrowheads="1"/>
          </p:cNvSpPr>
          <p:nvPr/>
        </p:nvSpPr>
        <p:spPr bwMode="auto">
          <a:xfrm>
            <a:off x="3"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algn="just"/>
            <a:endParaRPr lang="en-US" sz="2400">
              <a:latin typeface="Arial" pitchFamily="34" charset="0"/>
              <a:cs typeface="Arial" pitchFamily="34" charset="0"/>
            </a:endParaRPr>
          </a:p>
        </p:txBody>
      </p:sp>
      <p:sp>
        <p:nvSpPr>
          <p:cNvPr id="29" name="Rectangle 28"/>
          <p:cNvSpPr/>
          <p:nvPr/>
        </p:nvSpPr>
        <p:spPr>
          <a:xfrm>
            <a:off x="457200" y="209550"/>
            <a:ext cx="5029200" cy="461665"/>
          </a:xfrm>
          <a:prstGeom prst="rect">
            <a:avLst/>
          </a:prstGeom>
        </p:spPr>
        <p:txBody>
          <a:bodyPr wrap="square">
            <a:spAutoFit/>
          </a:bodyPr>
          <a:lstStyle/>
          <a:p>
            <a:pPr marL="236538" lvl="0" indent="-236538" algn="just"/>
            <a:r>
              <a:rPr lang="en-US" sz="2400" b="1" dirty="0" smtClean="0">
                <a:solidFill>
                  <a:srgbClr val="FF0000"/>
                </a:solidFill>
                <a:latin typeface="Arial" pitchFamily="34" charset="0"/>
                <a:cs typeface="Arial" pitchFamily="34" charset="0"/>
              </a:rPr>
              <a:t>   Thermodynamic Equilibrium:</a:t>
            </a:r>
          </a:p>
        </p:txBody>
      </p:sp>
      <p:sp>
        <p:nvSpPr>
          <p:cNvPr id="30" name="Rectangle 29"/>
          <p:cNvSpPr/>
          <p:nvPr/>
        </p:nvSpPr>
        <p:spPr>
          <a:xfrm>
            <a:off x="381000" y="1733550"/>
            <a:ext cx="8504357" cy="830997"/>
          </a:xfrm>
          <a:prstGeom prst="rect">
            <a:avLst/>
          </a:prstGeom>
        </p:spPr>
        <p:txBody>
          <a:bodyPr wrap="square">
            <a:spAutoFit/>
          </a:bodyPr>
          <a:lstStyle/>
          <a:p>
            <a:pPr marL="339725" lvl="0" indent="-339725" algn="just">
              <a:buFont typeface="Arial" pitchFamily="34" charset="0"/>
              <a:buChar char="•"/>
            </a:pPr>
            <a:r>
              <a:rPr lang="en-US" sz="2400" dirty="0" smtClean="0">
                <a:latin typeface="Arial" pitchFamily="34" charset="0"/>
                <a:cs typeface="Arial" pitchFamily="34" charset="0"/>
              </a:rPr>
              <a:t>there is no change in any properties of the system when it is isolated from its surroundings.</a:t>
            </a:r>
            <a:endParaRPr lang="en-US" sz="2400" dirty="0">
              <a:latin typeface="Arial" pitchFamily="34" charset="0"/>
              <a:cs typeface="Arial" pitchFamily="34" charset="0"/>
            </a:endParaRPr>
          </a:p>
        </p:txBody>
      </p:sp>
      <p:sp>
        <p:nvSpPr>
          <p:cNvPr id="23" name="Rectangle 22"/>
          <p:cNvSpPr/>
          <p:nvPr/>
        </p:nvSpPr>
        <p:spPr>
          <a:xfrm>
            <a:off x="381000" y="2655153"/>
            <a:ext cx="8458200" cy="830997"/>
          </a:xfrm>
          <a:prstGeom prst="rect">
            <a:avLst/>
          </a:prstGeom>
        </p:spPr>
        <p:txBody>
          <a:bodyPr wrap="square">
            <a:spAutoFit/>
          </a:bodyPr>
          <a:lstStyle/>
          <a:p>
            <a:pPr marL="339725" indent="-339725" algn="just">
              <a:buFont typeface="Arial" pitchFamily="34" charset="0"/>
              <a:buChar char="•"/>
            </a:pPr>
            <a:r>
              <a:rPr lang="en-US" sz="2400" dirty="0" smtClean="0">
                <a:latin typeface="Arial" pitchFamily="34" charset="0"/>
                <a:cs typeface="Arial" pitchFamily="34" charset="0"/>
              </a:rPr>
              <a:t>all intensive properties have same value throughout the system.</a:t>
            </a:r>
          </a:p>
        </p:txBody>
      </p:sp>
      <p:sp>
        <p:nvSpPr>
          <p:cNvPr id="24" name="Rectangle 23"/>
          <p:cNvSpPr/>
          <p:nvPr/>
        </p:nvSpPr>
        <p:spPr>
          <a:xfrm>
            <a:off x="228600" y="3516690"/>
            <a:ext cx="8686800" cy="1569660"/>
          </a:xfrm>
          <a:prstGeom prst="rect">
            <a:avLst/>
          </a:prstGeom>
        </p:spPr>
        <p:txBody>
          <a:bodyPr wrap="square">
            <a:spAutoFit/>
          </a:bodyPr>
          <a:lstStyle/>
          <a:p>
            <a:pPr marL="339725" indent="-339725" algn="just">
              <a:buFont typeface="Wingdings" pitchFamily="2" charset="2"/>
              <a:buChar char="v"/>
            </a:pPr>
            <a:r>
              <a:rPr lang="en-US" sz="2400" dirty="0" smtClean="0">
                <a:latin typeface="Arial" pitchFamily="34" charset="0"/>
                <a:cs typeface="Arial" pitchFamily="34" charset="0"/>
              </a:rPr>
              <a:t>To be in a thermodynamic equilibrium a system should satisfy the following equilibrium conditions: </a:t>
            </a:r>
            <a:r>
              <a:rPr lang="en-US" sz="2400" b="1" dirty="0" smtClean="0">
                <a:latin typeface="Arial" pitchFamily="34" charset="0"/>
                <a:cs typeface="Arial" pitchFamily="34" charset="0"/>
              </a:rPr>
              <a:t>thermal equilibrium</a:t>
            </a:r>
            <a:r>
              <a:rPr lang="en-US" sz="2400" dirty="0" smtClean="0">
                <a:latin typeface="Arial" pitchFamily="34" charset="0"/>
                <a:cs typeface="Arial" pitchFamily="34" charset="0"/>
              </a:rPr>
              <a:t>, </a:t>
            </a:r>
            <a:r>
              <a:rPr lang="en-US" sz="2400" b="1" dirty="0" smtClean="0">
                <a:latin typeface="Arial" pitchFamily="34" charset="0"/>
                <a:cs typeface="Arial" pitchFamily="34" charset="0"/>
              </a:rPr>
              <a:t>mechanical equilibrium</a:t>
            </a:r>
            <a:r>
              <a:rPr lang="en-US" sz="2400" dirty="0" smtClean="0">
                <a:latin typeface="Arial" pitchFamily="34" charset="0"/>
                <a:cs typeface="Arial" pitchFamily="34" charset="0"/>
              </a:rPr>
              <a:t> and </a:t>
            </a:r>
            <a:r>
              <a:rPr lang="en-US" sz="2400" b="1" dirty="0" smtClean="0">
                <a:latin typeface="Arial" pitchFamily="34" charset="0"/>
                <a:cs typeface="Arial" pitchFamily="34" charset="0"/>
              </a:rPr>
              <a:t>chemical equilibrium</a:t>
            </a:r>
            <a:r>
              <a:rPr lang="en-US" sz="2400" dirty="0" smtClean="0">
                <a:latin typeface="Arial" pitchFamily="34" charset="0"/>
                <a:cs typeface="Arial" pitchFamily="34" charset="0"/>
              </a:rPr>
              <a:t>.</a:t>
            </a:r>
          </a:p>
        </p:txBody>
      </p:sp>
      <p:sp>
        <p:nvSpPr>
          <p:cNvPr id="28" name="TextBox 27"/>
          <p:cNvSpPr txBox="1"/>
          <p:nvPr/>
        </p:nvSpPr>
        <p:spPr>
          <a:xfrm>
            <a:off x="228603" y="895350"/>
            <a:ext cx="6705597" cy="830997"/>
          </a:xfrm>
          <a:prstGeom prst="rect">
            <a:avLst/>
          </a:prstGeom>
          <a:noFill/>
        </p:spPr>
        <p:txBody>
          <a:bodyPr wrap="square" rtlCol="0">
            <a:spAutoFit/>
          </a:bodyPr>
          <a:lstStyle/>
          <a:p>
            <a:pPr marL="396875" indent="-396875" algn="just">
              <a:buFont typeface="Wingdings" pitchFamily="2" charset="2"/>
              <a:buChar char="v"/>
            </a:pPr>
            <a:r>
              <a:rPr lang="en-US" sz="2400" dirty="0" smtClean="0">
                <a:latin typeface="Arial" pitchFamily="34" charset="0"/>
                <a:cs typeface="Arial" pitchFamily="34" charset="0"/>
              </a:rPr>
              <a:t> A system is said to be in a thermodynamic   equilibrium if</a:t>
            </a:r>
            <a:endParaRPr lang="en-US" sz="2400" dirty="0">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71450"/>
            <a:ext cx="3657600" cy="571500"/>
          </a:xfrm>
        </p:spPr>
        <p:txBody>
          <a:bodyPr>
            <a:normAutofit/>
          </a:bodyPr>
          <a:lstStyle/>
          <a:p>
            <a:r>
              <a:rPr lang="en-US" sz="2400" b="1" dirty="0" smtClean="0">
                <a:solidFill>
                  <a:srgbClr val="FF0000"/>
                </a:solidFill>
              </a:rPr>
              <a:t>Thermal Equilibrium:</a:t>
            </a:r>
            <a:endParaRPr lang="en-US" sz="2400" b="1" dirty="0">
              <a:solidFill>
                <a:srgbClr val="FF0000"/>
              </a:solidFill>
            </a:endParaRPr>
          </a:p>
        </p:txBody>
      </p:sp>
      <p:sp>
        <p:nvSpPr>
          <p:cNvPr id="3" name="Content Placeholder 2"/>
          <p:cNvSpPr>
            <a:spLocks noGrp="1"/>
          </p:cNvSpPr>
          <p:nvPr>
            <p:ph idx="1"/>
          </p:nvPr>
        </p:nvSpPr>
        <p:spPr>
          <a:xfrm>
            <a:off x="228600" y="1047750"/>
            <a:ext cx="6705600" cy="1143000"/>
          </a:xfrm>
        </p:spPr>
        <p:txBody>
          <a:bodyPr>
            <a:normAutofit lnSpcReduction="10000"/>
          </a:bodyPr>
          <a:lstStyle/>
          <a:p>
            <a:pPr algn="just">
              <a:buFont typeface="Wingdings" pitchFamily="2" charset="2"/>
              <a:buChar char="v"/>
            </a:pPr>
            <a:r>
              <a:rPr lang="en-US" sz="2400" dirty="0" smtClean="0">
                <a:latin typeface="Arial" pitchFamily="34" charset="0"/>
                <a:cs typeface="Arial" pitchFamily="34" charset="0"/>
              </a:rPr>
              <a:t>For a system to be in a </a:t>
            </a:r>
            <a:r>
              <a:rPr lang="en-US" sz="2400" b="1" dirty="0" smtClean="0">
                <a:latin typeface="Arial" pitchFamily="34" charset="0"/>
                <a:cs typeface="Arial" pitchFamily="34" charset="0"/>
              </a:rPr>
              <a:t>thermal equilibrium</a:t>
            </a:r>
            <a:r>
              <a:rPr lang="en-US" sz="2400" dirty="0" smtClean="0">
                <a:latin typeface="Arial" pitchFamily="34" charset="0"/>
                <a:cs typeface="Arial" pitchFamily="34" charset="0"/>
              </a:rPr>
              <a:t>, there should not be any </a:t>
            </a:r>
            <a:r>
              <a:rPr lang="en-US" sz="2400" b="1" dirty="0" smtClean="0">
                <a:latin typeface="Arial" pitchFamily="34" charset="0"/>
                <a:cs typeface="Arial" pitchFamily="34" charset="0"/>
              </a:rPr>
              <a:t>temperature difference </a:t>
            </a:r>
            <a:r>
              <a:rPr lang="en-US" sz="2400" dirty="0" smtClean="0">
                <a:latin typeface="Arial" pitchFamily="34" charset="0"/>
                <a:cs typeface="Arial" pitchFamily="34" charset="0"/>
              </a:rPr>
              <a:t>within the system.</a:t>
            </a:r>
          </a:p>
          <a:p>
            <a:endParaRPr lang="en-US" sz="2400" dirty="0"/>
          </a:p>
        </p:txBody>
      </p:sp>
      <p:sp>
        <p:nvSpPr>
          <p:cNvPr id="5" name="Rectangle 4"/>
          <p:cNvSpPr/>
          <p:nvPr/>
        </p:nvSpPr>
        <p:spPr>
          <a:xfrm>
            <a:off x="228600" y="2232958"/>
            <a:ext cx="8382000" cy="1938992"/>
          </a:xfrm>
          <a:prstGeom prst="rect">
            <a:avLst/>
          </a:prstGeom>
        </p:spPr>
        <p:txBody>
          <a:bodyPr wrap="square">
            <a:spAutoFit/>
          </a:bodyPr>
          <a:lstStyle/>
          <a:p>
            <a:pPr marL="288925" indent="-288925" algn="just">
              <a:buFont typeface="Wingdings" pitchFamily="2" charset="2"/>
              <a:buChar char="v"/>
            </a:pPr>
            <a:r>
              <a:rPr lang="en-US" sz="2400" dirty="0" smtClean="0">
                <a:latin typeface="+mj-lt"/>
              </a:rPr>
              <a:t>For example, when a system having low temperature and surroundings having high temperature are at physical contact to each other, then heat will flow towards system from the surroundings. After some time both will attain the same temperature. </a:t>
            </a:r>
            <a:endParaRPr lang="en-US" sz="2400" dirty="0">
              <a:latin typeface="+mj-lt"/>
            </a:endParaRPr>
          </a:p>
        </p:txBody>
      </p:sp>
      <p:sp>
        <p:nvSpPr>
          <p:cNvPr id="6" name="Rectangle 5"/>
          <p:cNvSpPr/>
          <p:nvPr/>
        </p:nvSpPr>
        <p:spPr>
          <a:xfrm>
            <a:off x="152400" y="4179153"/>
            <a:ext cx="8229600" cy="830997"/>
          </a:xfrm>
          <a:prstGeom prst="rect">
            <a:avLst/>
          </a:prstGeom>
        </p:spPr>
        <p:txBody>
          <a:bodyPr wrap="square">
            <a:spAutoFit/>
          </a:bodyPr>
          <a:lstStyle/>
          <a:p>
            <a:pPr marL="339725" indent="-339725" algn="just">
              <a:buFont typeface="Wingdings" pitchFamily="2" charset="2"/>
              <a:buChar char="v"/>
            </a:pPr>
            <a:r>
              <a:rPr lang="en-US" sz="2400" dirty="0" smtClean="0">
                <a:latin typeface="Arial" pitchFamily="34" charset="0"/>
                <a:cs typeface="Arial" pitchFamily="34" charset="0"/>
              </a:rPr>
              <a:t>This condition of a system is also called equality of temperature.</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7150"/>
            <a:ext cx="4191000" cy="514350"/>
          </a:xfrm>
        </p:spPr>
        <p:txBody>
          <a:bodyPr>
            <a:normAutofit/>
          </a:bodyPr>
          <a:lstStyle/>
          <a:p>
            <a:r>
              <a:rPr lang="en-US" sz="2400" b="1" dirty="0" smtClean="0">
                <a:solidFill>
                  <a:srgbClr val="FF0000"/>
                </a:solidFill>
              </a:rPr>
              <a:t>Mechanical Equilibrium:</a:t>
            </a:r>
            <a:endParaRPr lang="en-US" sz="2400" b="1" dirty="0">
              <a:solidFill>
                <a:srgbClr val="FF0000"/>
              </a:solidFill>
            </a:endParaRPr>
          </a:p>
        </p:txBody>
      </p:sp>
      <p:sp>
        <p:nvSpPr>
          <p:cNvPr id="4" name="Content Placeholder 3"/>
          <p:cNvSpPr>
            <a:spLocks noGrp="1"/>
          </p:cNvSpPr>
          <p:nvPr>
            <p:ph idx="1"/>
          </p:nvPr>
        </p:nvSpPr>
        <p:spPr>
          <a:xfrm>
            <a:off x="381000" y="628651"/>
            <a:ext cx="5867400" cy="1200329"/>
          </a:xfrm>
          <a:prstGeom prst="rect">
            <a:avLst/>
          </a:prstGeom>
        </p:spPr>
        <p:txBody>
          <a:bodyPr wrap="square">
            <a:spAutoFit/>
          </a:bodyPr>
          <a:lstStyle/>
          <a:p>
            <a:pPr marL="339725" indent="-339725" algn="just">
              <a:buFont typeface="Wingdings" pitchFamily="2" charset="2"/>
              <a:buChar char="v"/>
            </a:pPr>
            <a:r>
              <a:rPr lang="en-US" sz="2400" dirty="0" smtClean="0">
                <a:latin typeface="Arial" pitchFamily="34" charset="0"/>
                <a:cs typeface="Arial" pitchFamily="34" charset="0"/>
              </a:rPr>
              <a:t>For a system to be in a </a:t>
            </a:r>
            <a:r>
              <a:rPr lang="en-US" sz="2400" b="1" dirty="0" smtClean="0">
                <a:latin typeface="Arial" pitchFamily="34" charset="0"/>
                <a:cs typeface="Arial" pitchFamily="34" charset="0"/>
              </a:rPr>
              <a:t>mechanical equilibrium</a:t>
            </a:r>
            <a:r>
              <a:rPr lang="en-US" sz="2400" dirty="0" smtClean="0">
                <a:latin typeface="Arial" pitchFamily="34" charset="0"/>
                <a:cs typeface="Arial" pitchFamily="34" charset="0"/>
              </a:rPr>
              <a:t>, there should not be any </a:t>
            </a:r>
            <a:r>
              <a:rPr lang="en-US" sz="2400" b="1" dirty="0" smtClean="0">
                <a:latin typeface="Arial" pitchFamily="34" charset="0"/>
                <a:cs typeface="Arial" pitchFamily="34" charset="0"/>
              </a:rPr>
              <a:t>pressure difference </a:t>
            </a:r>
            <a:r>
              <a:rPr lang="en-US" sz="2400" dirty="0" smtClean="0">
                <a:latin typeface="Arial" pitchFamily="34" charset="0"/>
                <a:cs typeface="Arial" pitchFamily="34" charset="0"/>
              </a:rPr>
              <a:t>within the system.</a:t>
            </a:r>
          </a:p>
        </p:txBody>
      </p:sp>
      <p:sp>
        <p:nvSpPr>
          <p:cNvPr id="5" name="Content Placeholder 3"/>
          <p:cNvSpPr txBox="1">
            <a:spLocks/>
          </p:cNvSpPr>
          <p:nvPr/>
        </p:nvSpPr>
        <p:spPr>
          <a:xfrm>
            <a:off x="457200" y="4199320"/>
            <a:ext cx="8153400" cy="830997"/>
          </a:xfrm>
          <a:prstGeom prst="rect">
            <a:avLst/>
          </a:prstGeom>
        </p:spPr>
        <p:txBody>
          <a:bodyPr vert="horz" wrap="square" lIns="91440" tIns="45720" rIns="91440" bIns="45720" rtlCol="0">
            <a:spAutoFit/>
          </a:bodyPr>
          <a:lstStyle/>
          <a:p>
            <a:pPr marL="339725" marR="0" lvl="0" indent="-339725" algn="just" defTabSz="914400" rtl="0" eaLnBrk="1" fontAlgn="auto" latinLnBrk="0" hangingPunct="1">
              <a:lnSpc>
                <a:spcPct val="100000"/>
              </a:lnSpc>
              <a:spcBef>
                <a:spcPct val="20000"/>
              </a:spcBef>
              <a:spcAft>
                <a:spcPts val="0"/>
              </a:spcAft>
              <a:buClrTx/>
              <a:buSzTx/>
              <a:buFont typeface="Wingdings" pitchFamily="2" charset="2"/>
              <a:buChar char="v"/>
              <a:tabLst/>
              <a:defRPr/>
            </a:pPr>
            <a:r>
              <a:rPr lang="en-US" sz="2400" dirty="0" smtClean="0">
                <a:latin typeface="Arial" pitchFamily="34" charset="0"/>
                <a:cs typeface="Arial" pitchFamily="34" charset="0"/>
              </a:rPr>
              <a:t>This condition of a system is also known as the equality of pressure</a:t>
            </a:r>
            <a:r>
              <a:rPr kumimoji="0" lang="en-US" sz="24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a:t>
            </a:r>
          </a:p>
        </p:txBody>
      </p:sp>
      <p:sp>
        <p:nvSpPr>
          <p:cNvPr id="6" name="Rectangle 5"/>
          <p:cNvSpPr/>
          <p:nvPr/>
        </p:nvSpPr>
        <p:spPr>
          <a:xfrm>
            <a:off x="304800" y="2895421"/>
            <a:ext cx="83820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mj-lt"/>
              </a:rPr>
              <a:t>For example, if the weight on the piston from the piston - cylinder arrangement is removed, the system boundary will expand until the mechanical equilibrium is attained.</a:t>
            </a:r>
            <a:endParaRPr lang="en-US" sz="2400" dirty="0">
              <a:latin typeface="+mj-lt"/>
            </a:endParaRPr>
          </a:p>
        </p:txBody>
      </p:sp>
      <p:sp>
        <p:nvSpPr>
          <p:cNvPr id="7" name="Rectangle 6"/>
          <p:cNvSpPr/>
          <p:nvPr/>
        </p:nvSpPr>
        <p:spPr>
          <a:xfrm>
            <a:off x="304800" y="1969353"/>
            <a:ext cx="8305800" cy="830997"/>
          </a:xfrm>
          <a:prstGeom prst="rect">
            <a:avLst/>
          </a:prstGeom>
        </p:spPr>
        <p:txBody>
          <a:bodyPr wrap="square">
            <a:spAutoFit/>
          </a:bodyPr>
          <a:lstStyle/>
          <a:p>
            <a:pPr marL="350838" indent="-350838" algn="just">
              <a:buFont typeface="Wingdings" pitchFamily="2" charset="2"/>
              <a:buChar char="v"/>
            </a:pPr>
            <a:r>
              <a:rPr lang="en-US" sz="2400" dirty="0" smtClean="0">
                <a:latin typeface="+mj-lt"/>
              </a:rPr>
              <a:t>This condition exists in the system only when there is no unbalanced force within the system or at its boundaries. </a:t>
            </a:r>
            <a:endParaRPr lang="en-US" sz="2400" dirty="0">
              <a:latin typeface="+mj-lt"/>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91678"/>
            <a:ext cx="3429000" cy="498872"/>
          </a:xfrm>
        </p:spPr>
        <p:txBody>
          <a:bodyPr>
            <a:normAutofit/>
          </a:bodyPr>
          <a:lstStyle/>
          <a:p>
            <a:r>
              <a:rPr lang="en-US" sz="2400" b="1" dirty="0" smtClean="0">
                <a:solidFill>
                  <a:srgbClr val="FF0000"/>
                </a:solidFill>
              </a:rPr>
              <a:t>Chemical Equilibrium:</a:t>
            </a:r>
            <a:endParaRPr lang="en-US" sz="2400" b="1" dirty="0">
              <a:solidFill>
                <a:srgbClr val="FF0000"/>
              </a:solidFill>
            </a:endParaRPr>
          </a:p>
        </p:txBody>
      </p:sp>
      <p:sp>
        <p:nvSpPr>
          <p:cNvPr id="4" name="Content Placeholder 3"/>
          <p:cNvSpPr>
            <a:spLocks noGrp="1"/>
          </p:cNvSpPr>
          <p:nvPr>
            <p:ph idx="1"/>
          </p:nvPr>
        </p:nvSpPr>
        <p:spPr>
          <a:xfrm>
            <a:off x="304800" y="609421"/>
            <a:ext cx="6096000" cy="1200329"/>
          </a:xfrm>
          <a:prstGeom prst="rect">
            <a:avLst/>
          </a:prstGeom>
        </p:spPr>
        <p:txBody>
          <a:bodyPr wrap="square">
            <a:spAutoFit/>
          </a:bodyPr>
          <a:lstStyle/>
          <a:p>
            <a:pPr marL="339725" indent="-339725" algn="just">
              <a:buFont typeface="Wingdings" pitchFamily="2" charset="2"/>
              <a:buChar char="v"/>
            </a:pPr>
            <a:r>
              <a:rPr lang="en-US" sz="2400" dirty="0" smtClean="0">
                <a:latin typeface="Arial" pitchFamily="34" charset="0"/>
                <a:cs typeface="Arial" pitchFamily="34" charset="0"/>
              </a:rPr>
              <a:t>For a system to be in a </a:t>
            </a:r>
            <a:r>
              <a:rPr lang="en-US" sz="2400" b="1" dirty="0" smtClean="0">
                <a:latin typeface="Arial" pitchFamily="34" charset="0"/>
                <a:cs typeface="Arial" pitchFamily="34" charset="0"/>
              </a:rPr>
              <a:t>chemical equilibrium</a:t>
            </a:r>
            <a:r>
              <a:rPr lang="en-US" sz="2400" dirty="0" smtClean="0">
                <a:latin typeface="Arial" pitchFamily="34" charset="0"/>
                <a:cs typeface="Arial" pitchFamily="34" charset="0"/>
              </a:rPr>
              <a:t>, there should not be any </a:t>
            </a:r>
            <a:r>
              <a:rPr lang="en-US" sz="2400" b="1" dirty="0" smtClean="0">
                <a:latin typeface="Arial" pitchFamily="34" charset="0"/>
                <a:cs typeface="Arial" pitchFamily="34" charset="0"/>
              </a:rPr>
              <a:t>chemical reaction </a:t>
            </a:r>
            <a:r>
              <a:rPr lang="en-US" sz="2400" dirty="0" smtClean="0">
                <a:latin typeface="Arial" pitchFamily="34" charset="0"/>
                <a:cs typeface="Arial" pitchFamily="34" charset="0"/>
              </a:rPr>
              <a:t>and</a:t>
            </a:r>
            <a:r>
              <a:rPr lang="en-US" sz="2400" b="1" dirty="0" smtClean="0">
                <a:latin typeface="Arial" pitchFamily="34" charset="0"/>
                <a:cs typeface="Arial" pitchFamily="34" charset="0"/>
              </a:rPr>
              <a:t> mass diffusion.</a:t>
            </a:r>
            <a:endParaRPr lang="en-US" sz="2400" dirty="0" smtClean="0">
              <a:latin typeface="Arial" pitchFamily="34" charset="0"/>
              <a:cs typeface="Arial" pitchFamily="34" charset="0"/>
            </a:endParaRPr>
          </a:p>
        </p:txBody>
      </p:sp>
      <p:sp>
        <p:nvSpPr>
          <p:cNvPr id="5" name="Content Placeholder 3"/>
          <p:cNvSpPr txBox="1">
            <a:spLocks/>
          </p:cNvSpPr>
          <p:nvPr/>
        </p:nvSpPr>
        <p:spPr>
          <a:xfrm>
            <a:off x="304800" y="1805285"/>
            <a:ext cx="6705600" cy="461665"/>
          </a:xfrm>
          <a:prstGeom prst="rect">
            <a:avLst/>
          </a:prstGeom>
        </p:spPr>
        <p:txBody>
          <a:bodyPr vert="horz" wrap="square" lIns="91440" tIns="45720" rIns="91440" bIns="45720" rtlCol="0">
            <a:spAutoFit/>
          </a:bodyPr>
          <a:lstStyle/>
          <a:p>
            <a:pPr marL="339725" marR="0" lvl="0" indent="-339725" algn="just" defTabSz="914400" rtl="0" eaLnBrk="1" fontAlgn="auto" latinLnBrk="0" hangingPunct="1">
              <a:lnSpc>
                <a:spcPct val="100000"/>
              </a:lnSpc>
              <a:spcBef>
                <a:spcPct val="20000"/>
              </a:spcBef>
              <a:spcAft>
                <a:spcPts val="0"/>
              </a:spcAft>
              <a:buClrTx/>
              <a:buSzTx/>
              <a:buFont typeface="Wingdings" pitchFamily="2" charset="2"/>
              <a:buChar char="v"/>
              <a:tabLst/>
              <a:defRPr/>
            </a:pPr>
            <a:r>
              <a:rPr kumimoji="0" lang="en-US" sz="24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There are two types of Chemical Reactions:</a:t>
            </a:r>
          </a:p>
        </p:txBody>
      </p:sp>
      <p:sp>
        <p:nvSpPr>
          <p:cNvPr id="6" name="Content Placeholder 3"/>
          <p:cNvSpPr txBox="1">
            <a:spLocks/>
          </p:cNvSpPr>
          <p:nvPr/>
        </p:nvSpPr>
        <p:spPr>
          <a:xfrm>
            <a:off x="228600" y="4331553"/>
            <a:ext cx="8686800" cy="830997"/>
          </a:xfrm>
          <a:prstGeom prst="rect">
            <a:avLst/>
          </a:prstGeom>
        </p:spPr>
        <p:txBody>
          <a:bodyPr vert="horz" wrap="square" lIns="91440" tIns="45720" rIns="91440" bIns="45720" rtlCol="0">
            <a:spAutoFit/>
          </a:bodyPr>
          <a:lstStyle/>
          <a:p>
            <a:pPr marL="339725" marR="0" lvl="0" indent="-339725" algn="just" defTabSz="914400" rtl="0" eaLnBrk="1" fontAlgn="auto" latinLnBrk="0" hangingPunct="1">
              <a:lnSpc>
                <a:spcPct val="100000"/>
              </a:lnSpc>
              <a:spcBef>
                <a:spcPct val="20000"/>
              </a:spcBef>
              <a:spcAft>
                <a:spcPts val="0"/>
              </a:spcAft>
              <a:buClrTx/>
              <a:buSzTx/>
              <a:buFont typeface="Wingdings" pitchFamily="2" charset="2"/>
              <a:buChar char="v"/>
              <a:tabLst/>
              <a:defRPr/>
            </a:pPr>
            <a:r>
              <a:rPr kumimoji="0" lang="en-US" sz="24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This condition of</a:t>
            </a:r>
            <a:r>
              <a:rPr kumimoji="0" lang="en-US" sz="2400" b="0" i="0" u="none" strike="noStrike" kern="1200" cap="none" spc="0" normalizeH="0" noProof="0" dirty="0" smtClean="0">
                <a:ln>
                  <a:noFill/>
                </a:ln>
                <a:solidFill>
                  <a:schemeClr val="tx1"/>
                </a:solidFill>
                <a:effectLst/>
                <a:uLnTx/>
                <a:uFillTx/>
                <a:latin typeface="Arial" pitchFamily="34" charset="0"/>
                <a:ea typeface="+mn-ea"/>
                <a:cs typeface="Arial" pitchFamily="34" charset="0"/>
              </a:rPr>
              <a:t> a system</a:t>
            </a:r>
            <a:r>
              <a:rPr kumimoji="0" lang="en-US" sz="24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 is also called </a:t>
            </a:r>
            <a:r>
              <a:rPr lang="en-US" sz="2400" dirty="0" smtClean="0">
                <a:latin typeface="Arial" pitchFamily="34" charset="0"/>
                <a:cs typeface="Arial" pitchFamily="34" charset="0"/>
              </a:rPr>
              <a:t>the </a:t>
            </a:r>
            <a:r>
              <a:rPr kumimoji="0" lang="en-US" sz="24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equality of chemical potential.</a:t>
            </a:r>
          </a:p>
        </p:txBody>
      </p:sp>
      <p:sp>
        <p:nvSpPr>
          <p:cNvPr id="7" name="Rectangle 6"/>
          <p:cNvSpPr/>
          <p:nvPr/>
        </p:nvSpPr>
        <p:spPr>
          <a:xfrm>
            <a:off x="228600" y="3124021"/>
            <a:ext cx="8686800" cy="1200329"/>
          </a:xfrm>
          <a:prstGeom prst="rect">
            <a:avLst/>
          </a:prstGeom>
        </p:spPr>
        <p:txBody>
          <a:bodyPr wrap="square">
            <a:spAutoFit/>
          </a:bodyPr>
          <a:lstStyle/>
          <a:p>
            <a:pPr marL="396875" indent="-396875" algn="just">
              <a:buFont typeface="Wingdings" pitchFamily="2" charset="2"/>
              <a:buChar char="v"/>
            </a:pPr>
            <a:r>
              <a:rPr lang="en-US" sz="2400" dirty="0" smtClean="0">
                <a:latin typeface="+mj-lt"/>
              </a:rPr>
              <a:t>For example, in a petrol engine there will be spontaneous change in the properties of a system composed of a mixture of oxygen </a:t>
            </a:r>
            <a:r>
              <a:rPr lang="en-US" sz="2400" smtClean="0">
                <a:latin typeface="+mj-lt"/>
              </a:rPr>
              <a:t>and petrol </a:t>
            </a:r>
            <a:r>
              <a:rPr lang="en-US" sz="2400" dirty="0" smtClean="0">
                <a:latin typeface="+mj-lt"/>
              </a:rPr>
              <a:t>once it is ignited (exothermic reaction). </a:t>
            </a:r>
            <a:endParaRPr lang="en-US" sz="2400" dirty="0">
              <a:latin typeface="+mj-lt"/>
            </a:endParaRPr>
          </a:p>
        </p:txBody>
      </p:sp>
      <p:sp>
        <p:nvSpPr>
          <p:cNvPr id="8" name="Rectangle 7"/>
          <p:cNvSpPr/>
          <p:nvPr/>
        </p:nvSpPr>
        <p:spPr>
          <a:xfrm>
            <a:off x="838200" y="2262485"/>
            <a:ext cx="5105400" cy="461665"/>
          </a:xfrm>
          <a:prstGeom prst="rect">
            <a:avLst/>
          </a:prstGeom>
        </p:spPr>
        <p:txBody>
          <a:bodyPr wrap="square">
            <a:spAutoFit/>
          </a:bodyPr>
          <a:lstStyle/>
          <a:p>
            <a:pPr marL="339725" lvl="0" indent="-339725" algn="just">
              <a:spcBef>
                <a:spcPct val="20000"/>
              </a:spcBef>
              <a:buFont typeface="Arial" pitchFamily="34" charset="0"/>
              <a:buChar char="•"/>
              <a:defRPr/>
            </a:pPr>
            <a:r>
              <a:rPr lang="en-US" sz="2400" dirty="0" smtClean="0">
                <a:latin typeface="Arial" pitchFamily="34" charset="0"/>
                <a:cs typeface="Arial" pitchFamily="34" charset="0"/>
              </a:rPr>
              <a:t>Exothermic:    </a:t>
            </a:r>
            <a:r>
              <a:rPr lang="en-US" sz="2400" dirty="0" smtClean="0">
                <a:latin typeface="Arial" pitchFamily="34" charset="0"/>
                <a:cs typeface="Arial" pitchFamily="34" charset="0"/>
                <a:sym typeface="Symbol"/>
              </a:rPr>
              <a:t> </a:t>
            </a:r>
            <a:r>
              <a:rPr lang="en-US" sz="2400" dirty="0" smtClean="0">
                <a:latin typeface="Arial" pitchFamily="34" charset="0"/>
                <a:cs typeface="Arial" pitchFamily="34" charset="0"/>
              </a:rPr>
              <a:t>Heat generation</a:t>
            </a:r>
          </a:p>
        </p:txBody>
      </p:sp>
      <p:sp>
        <p:nvSpPr>
          <p:cNvPr id="9" name="Rectangle 8"/>
          <p:cNvSpPr/>
          <p:nvPr/>
        </p:nvSpPr>
        <p:spPr>
          <a:xfrm>
            <a:off x="838200" y="2643485"/>
            <a:ext cx="5383205" cy="461665"/>
          </a:xfrm>
          <a:prstGeom prst="rect">
            <a:avLst/>
          </a:prstGeom>
        </p:spPr>
        <p:txBody>
          <a:bodyPr wrap="none">
            <a:spAutoFit/>
          </a:bodyPr>
          <a:lstStyle/>
          <a:p>
            <a:pPr marL="339725" lvl="0" indent="-339725" algn="just">
              <a:spcBef>
                <a:spcPct val="20000"/>
              </a:spcBef>
              <a:buFont typeface="Arial" pitchFamily="34" charset="0"/>
              <a:buChar char="•"/>
              <a:defRPr/>
            </a:pPr>
            <a:r>
              <a:rPr lang="en-US" sz="2400" dirty="0" smtClean="0">
                <a:latin typeface="Arial" pitchFamily="34" charset="0"/>
                <a:cs typeface="Arial" pitchFamily="34" charset="0"/>
              </a:rPr>
              <a:t>Endothermic:  </a:t>
            </a:r>
            <a:r>
              <a:rPr lang="en-US" sz="2400" dirty="0" smtClean="0">
                <a:latin typeface="Arial" pitchFamily="34" charset="0"/>
                <a:cs typeface="Arial" pitchFamily="34" charset="0"/>
                <a:sym typeface="Symbol"/>
              </a:rPr>
              <a:t></a:t>
            </a:r>
            <a:r>
              <a:rPr lang="en-US" sz="2400" dirty="0" smtClean="0">
                <a:latin typeface="Arial" pitchFamily="34" charset="0"/>
                <a:cs typeface="Arial" pitchFamily="34" charset="0"/>
              </a:rPr>
              <a:t> Heat consumption</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609600" y="91678"/>
            <a:ext cx="2133600" cy="422672"/>
          </a:xfrm>
          <a:prstGeom prst="rect">
            <a:avLst/>
          </a:prstGeom>
        </p:spPr>
        <p:txBody>
          <a:bodyP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2400" b="1" dirty="0" smtClean="0">
                <a:solidFill>
                  <a:srgbClr val="FF0000"/>
                </a:solidFill>
                <a:latin typeface="+mj-lt"/>
                <a:ea typeface="+mj-ea"/>
                <a:cs typeface="+mj-cs"/>
              </a:rPr>
              <a:t>References</a:t>
            </a:r>
            <a:r>
              <a:rPr kumimoji="0" lang="en-US" sz="2400" b="1" i="0" u="none" strike="noStrike" kern="1200" cap="none" spc="0" normalizeH="0" baseline="0" noProof="0" dirty="0" smtClean="0">
                <a:ln>
                  <a:noFill/>
                </a:ln>
                <a:solidFill>
                  <a:srgbClr val="FF0000"/>
                </a:solidFill>
                <a:effectLst/>
                <a:uLnTx/>
                <a:uFillTx/>
                <a:latin typeface="+mj-lt"/>
                <a:ea typeface="+mj-ea"/>
                <a:cs typeface="+mj-cs"/>
              </a:rPr>
              <a:t>:</a:t>
            </a:r>
            <a:endParaRPr kumimoji="0" lang="en-US" sz="2400" b="1" i="0" u="none" strike="noStrike" kern="1200" cap="none" spc="0" normalizeH="0" baseline="0" noProof="0" dirty="0">
              <a:ln>
                <a:noFill/>
              </a:ln>
              <a:solidFill>
                <a:srgbClr val="FF0000"/>
              </a:solidFill>
              <a:effectLst/>
              <a:uLnTx/>
              <a:uFillTx/>
              <a:latin typeface="+mj-lt"/>
              <a:ea typeface="+mj-ea"/>
              <a:cs typeface="+mj-cs"/>
            </a:endParaRPr>
          </a:p>
        </p:txBody>
      </p:sp>
      <p:sp>
        <p:nvSpPr>
          <p:cNvPr id="169985" name="Rectangle 1"/>
          <p:cNvSpPr>
            <a:spLocks noChangeArrowheads="1"/>
          </p:cNvSpPr>
          <p:nvPr/>
        </p:nvSpPr>
        <p:spPr bwMode="auto">
          <a:xfrm>
            <a:off x="381000" y="1359753"/>
            <a:ext cx="85344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517525" marR="0" lvl="0" indent="-517525"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Thermal Science and Engineering</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Kumar D.S., S. K.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Kataria</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&amp; Sons, India, 2009.</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9" name="Rectangle 8"/>
          <p:cNvSpPr/>
          <p:nvPr/>
        </p:nvSpPr>
        <p:spPr>
          <a:xfrm>
            <a:off x="457200" y="3486150"/>
            <a:ext cx="8229600" cy="1569660"/>
          </a:xfrm>
          <a:prstGeom prst="rect">
            <a:avLst/>
          </a:prstGeom>
        </p:spPr>
        <p:txBody>
          <a:bodyPr wrap="square">
            <a:spAutoFit/>
          </a:bodyPr>
          <a:lstStyle/>
          <a:p>
            <a:pPr marL="517525" lvl="0" indent="-517525" algn="just" eaLnBrk="0" fontAlgn="base" hangingPunct="0">
              <a:spcBef>
                <a:spcPct val="0"/>
              </a:spcBef>
              <a:spcAft>
                <a:spcPct val="0"/>
              </a:spcAft>
            </a:pPr>
            <a:r>
              <a:rPr lang="en-US" sz="2400" dirty="0" smtClean="0">
                <a:latin typeface="Arial" pitchFamily="34" charset="0"/>
                <a:ea typeface="Times New Roman" pitchFamily="18" charset="0"/>
                <a:cs typeface="Arial" pitchFamily="34" charset="0"/>
              </a:rPr>
              <a:t>[3] </a:t>
            </a:r>
            <a:r>
              <a:rPr lang="en-US" sz="2400" i="1" dirty="0" smtClean="0">
                <a:latin typeface="Arial" pitchFamily="34" charset="0"/>
                <a:ea typeface="Times New Roman" pitchFamily="18" charset="0"/>
                <a:cs typeface="Arial" pitchFamily="34" charset="0"/>
              </a:rPr>
              <a:t>Fundamentals of Thermodynamics and Heat Transfer:</a:t>
            </a:r>
            <a:r>
              <a:rPr lang="en-US" sz="2400" dirty="0" smtClean="0">
                <a:latin typeface="Arial" pitchFamily="34" charset="0"/>
                <a:ea typeface="Times New Roman" pitchFamily="18" charset="0"/>
                <a:cs typeface="Arial" pitchFamily="34" charset="0"/>
              </a:rPr>
              <a:t> Lecture Manual published by Department of Mechanical Engineering, Institute of Engineering, </a:t>
            </a:r>
            <a:r>
              <a:rPr lang="en-US" sz="2400" dirty="0" err="1" smtClean="0">
                <a:latin typeface="Arial" pitchFamily="34" charset="0"/>
                <a:ea typeface="Times New Roman" pitchFamily="18" charset="0"/>
                <a:cs typeface="Arial" pitchFamily="34" charset="0"/>
              </a:rPr>
              <a:t>Pulchowk</a:t>
            </a:r>
            <a:r>
              <a:rPr lang="en-US" sz="2400" dirty="0" smtClean="0">
                <a:latin typeface="Arial" pitchFamily="34" charset="0"/>
                <a:ea typeface="Times New Roman" pitchFamily="18" charset="0"/>
                <a:cs typeface="Arial" pitchFamily="34" charset="0"/>
              </a:rPr>
              <a:t> Campus, Nepal, 2016.</a:t>
            </a:r>
            <a:endParaRPr lang="en-US" sz="2400" dirty="0" smtClean="0">
              <a:latin typeface="Arial" pitchFamily="34" charset="0"/>
              <a:cs typeface="Arial" pitchFamily="34" charset="0"/>
            </a:endParaRPr>
          </a:p>
        </p:txBody>
      </p:sp>
      <p:sp>
        <p:nvSpPr>
          <p:cNvPr id="10" name="Rectangle 9"/>
          <p:cNvSpPr/>
          <p:nvPr/>
        </p:nvSpPr>
        <p:spPr>
          <a:xfrm>
            <a:off x="457200" y="2285821"/>
            <a:ext cx="8382000" cy="1200329"/>
          </a:xfrm>
          <a:prstGeom prst="rect">
            <a:avLst/>
          </a:prstGeom>
        </p:spPr>
        <p:txBody>
          <a:bodyPr wrap="square">
            <a:spAutoFit/>
          </a:bodyPr>
          <a:lstStyle/>
          <a:p>
            <a:pPr marL="579438" lvl="0" indent="-579438" algn="just" eaLnBrk="0" fontAlgn="base" hangingPunct="0">
              <a:spcBef>
                <a:spcPct val="0"/>
              </a:spcBef>
              <a:spcAft>
                <a:spcPct val="0"/>
              </a:spcAft>
            </a:pPr>
            <a:r>
              <a:rPr lang="en-US" sz="2400" dirty="0" smtClean="0">
                <a:latin typeface="Arial" pitchFamily="34" charset="0"/>
                <a:ea typeface="Times New Roman" pitchFamily="18" charset="0"/>
                <a:cs typeface="Arial" pitchFamily="34" charset="0"/>
              </a:rPr>
              <a:t>[2] </a:t>
            </a:r>
            <a:r>
              <a:rPr lang="en-US" sz="2400" i="1" dirty="0" smtClean="0">
                <a:latin typeface="Arial" pitchFamily="34" charset="0"/>
                <a:ea typeface="Times New Roman" pitchFamily="18" charset="0"/>
                <a:cs typeface="Arial" pitchFamily="34" charset="0"/>
              </a:rPr>
              <a:t>Fundamentals of Thermodynamics &amp; Heat Transfer</a:t>
            </a:r>
            <a:r>
              <a:rPr lang="en-US" sz="2400" dirty="0" smtClean="0">
                <a:latin typeface="Arial" pitchFamily="34" charset="0"/>
                <a:ea typeface="Times New Roman" pitchFamily="18" charset="0"/>
                <a:cs typeface="Arial" pitchFamily="34" charset="0"/>
              </a:rPr>
              <a:t>: </a:t>
            </a:r>
            <a:r>
              <a:rPr lang="en-US" sz="2400" dirty="0" err="1" smtClean="0">
                <a:latin typeface="Arial" pitchFamily="34" charset="0"/>
                <a:ea typeface="Times New Roman" pitchFamily="18" charset="0"/>
                <a:cs typeface="Arial" pitchFamily="34" charset="0"/>
              </a:rPr>
              <a:t>Luintel</a:t>
            </a:r>
            <a:r>
              <a:rPr lang="en-US" sz="2400" dirty="0" smtClean="0">
                <a:latin typeface="Arial" pitchFamily="34" charset="0"/>
                <a:ea typeface="Times New Roman" pitchFamily="18" charset="0"/>
                <a:cs typeface="Arial" pitchFamily="34" charset="0"/>
              </a:rPr>
              <a:t> M.C., Heritage Publishers &amp; Distributors Pvt. Ltd., Kathmandu, Nepal, 2016.</a:t>
            </a:r>
            <a:endParaRPr lang="en-US" sz="2400" dirty="0" smtClean="0">
              <a:latin typeface="Arial" pitchFamily="34" charset="0"/>
              <a:cs typeface="Arial" pitchFamily="34"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304800" y="3181350"/>
            <a:ext cx="8458200" cy="1219200"/>
          </a:xfrm>
          <a:prstGeom prst="rect">
            <a:avLst/>
          </a:prstGeom>
        </p:spPr>
        <p:txBody>
          <a:bodyPr>
            <a:noAutofit/>
          </a:bodyPr>
          <a:lstStyle/>
          <a:p>
            <a:pPr marL="457200" lvl="0" indent="-457200" algn="just">
              <a:spcBef>
                <a:spcPct val="0"/>
              </a:spcBef>
            </a:pPr>
            <a:r>
              <a:rPr lang="en-US" sz="2400" dirty="0" smtClean="0">
                <a:latin typeface="Arial" pitchFamily="34" charset="0"/>
                <a:ea typeface="+mj-ea"/>
                <a:cs typeface="Arial" pitchFamily="34" charset="0"/>
              </a:rPr>
              <a:t>[5] </a:t>
            </a:r>
            <a:r>
              <a:rPr lang="en-US" sz="2400" i="1" dirty="0" smtClean="0">
                <a:latin typeface="Arial" pitchFamily="34" charset="0"/>
                <a:ea typeface="+mj-ea"/>
                <a:cs typeface="Arial" pitchFamily="34" charset="0"/>
              </a:rPr>
              <a:t>Diagram of a Thermos Flask</a:t>
            </a:r>
            <a:r>
              <a:rPr lang="en-US" sz="2400" dirty="0" smtClean="0">
                <a:latin typeface="Arial" pitchFamily="34" charset="0"/>
                <a:ea typeface="+mj-ea"/>
                <a:cs typeface="Arial" pitchFamily="34" charset="0"/>
              </a:rPr>
              <a:t>, </a:t>
            </a:r>
            <a:r>
              <a:rPr lang="en-US" sz="2400" dirty="0" err="1" smtClean="0">
                <a:latin typeface="Arial" pitchFamily="34" charset="0"/>
                <a:ea typeface="+mj-ea"/>
                <a:cs typeface="Arial" pitchFamily="34" charset="0"/>
              </a:rPr>
              <a:t>Sawant</a:t>
            </a:r>
            <a:r>
              <a:rPr lang="en-US" sz="2400" dirty="0" smtClean="0">
                <a:latin typeface="Arial" pitchFamily="34" charset="0"/>
                <a:ea typeface="+mj-ea"/>
                <a:cs typeface="Arial" pitchFamily="34" charset="0"/>
              </a:rPr>
              <a:t> S.</a:t>
            </a:r>
            <a:r>
              <a:rPr kumimoji="0" lang="en-US" sz="2400" i="0" u="none" strike="noStrike" kern="1200" cap="none" spc="0" normalizeH="0" baseline="0" noProof="0" dirty="0" smtClean="0">
                <a:ln>
                  <a:noFill/>
                </a:ln>
                <a:effectLst/>
                <a:uLnTx/>
                <a:uFillTx/>
                <a:latin typeface="Arial" pitchFamily="34" charset="0"/>
                <a:ea typeface="+mj-ea"/>
                <a:cs typeface="Arial" pitchFamily="34" charset="0"/>
              </a:rPr>
              <a:t>,</a:t>
            </a:r>
            <a:r>
              <a:rPr kumimoji="0" lang="en-US" sz="2400" i="0" u="none" strike="noStrike" kern="1200" cap="none" spc="0" normalizeH="0" noProof="0" dirty="0" smtClean="0">
                <a:ln>
                  <a:noFill/>
                </a:ln>
                <a:effectLst/>
                <a:uLnTx/>
                <a:uFillTx/>
                <a:latin typeface="Arial" pitchFamily="34" charset="0"/>
                <a:ea typeface="+mj-ea"/>
                <a:cs typeface="Arial" pitchFamily="34" charset="0"/>
              </a:rPr>
              <a:t> October 26</a:t>
            </a:r>
            <a:r>
              <a:rPr kumimoji="0" lang="en-US" sz="2400" i="0" u="none" strike="noStrike" kern="1200" cap="none" spc="0" normalizeH="0" baseline="30000" noProof="0" dirty="0" smtClean="0">
                <a:ln>
                  <a:noFill/>
                </a:ln>
                <a:effectLst/>
                <a:uLnTx/>
                <a:uFillTx/>
                <a:latin typeface="Arial" pitchFamily="34" charset="0"/>
                <a:ea typeface="+mj-ea"/>
                <a:cs typeface="Arial" pitchFamily="34" charset="0"/>
              </a:rPr>
              <a:t>th</a:t>
            </a:r>
            <a:r>
              <a:rPr kumimoji="0" lang="en-US" sz="2400" i="0" u="none" strike="noStrike" kern="1200" cap="none" spc="0" normalizeH="0" noProof="0" dirty="0" smtClean="0">
                <a:ln>
                  <a:noFill/>
                </a:ln>
                <a:effectLst/>
                <a:uLnTx/>
                <a:uFillTx/>
                <a:latin typeface="Arial" pitchFamily="34" charset="0"/>
                <a:ea typeface="+mj-ea"/>
                <a:cs typeface="Arial" pitchFamily="34" charset="0"/>
              </a:rPr>
              <a:t>, 2021, </a:t>
            </a:r>
            <a:r>
              <a:rPr lang="en-US" sz="2400" dirty="0" smtClean="0">
                <a:latin typeface="Arial" pitchFamily="34" charset="0"/>
                <a:ea typeface="+mj-ea"/>
                <a:cs typeface="Arial" pitchFamily="34" charset="0"/>
                <a:hlinkClick r:id="rId2"/>
              </a:rPr>
              <a:t>https://www.topperlearning.com/answer/diagram-of-a-theemos-flask%20/2p7bj988</a:t>
            </a:r>
            <a:r>
              <a:rPr lang="en-US" sz="2400" dirty="0" smtClean="0">
                <a:latin typeface="Arial" pitchFamily="34" charset="0"/>
                <a:ea typeface="+mj-ea"/>
                <a:cs typeface="Arial" pitchFamily="34" charset="0"/>
              </a:rPr>
              <a:t>, Viewed [March, 2022].</a:t>
            </a:r>
            <a:endParaRPr kumimoji="0" lang="en-US" sz="2400" i="0" u="none" strike="noStrike" kern="1200" cap="none" spc="0" normalizeH="0" baseline="0" noProof="0" dirty="0">
              <a:ln>
                <a:noFill/>
              </a:ln>
              <a:effectLst/>
              <a:uLnTx/>
              <a:uFillTx/>
              <a:latin typeface="Arial" pitchFamily="34" charset="0"/>
              <a:ea typeface="+mj-ea"/>
              <a:cs typeface="Arial" pitchFamily="34" charset="0"/>
            </a:endParaRPr>
          </a:p>
        </p:txBody>
      </p:sp>
      <p:sp>
        <p:nvSpPr>
          <p:cNvPr id="4" name="Title 1"/>
          <p:cNvSpPr txBox="1">
            <a:spLocks/>
          </p:cNvSpPr>
          <p:nvPr/>
        </p:nvSpPr>
        <p:spPr>
          <a:xfrm>
            <a:off x="304800" y="1581150"/>
            <a:ext cx="8458200" cy="762000"/>
          </a:xfrm>
          <a:prstGeom prst="rect">
            <a:avLst/>
          </a:prstGeom>
        </p:spPr>
        <p:txBody>
          <a:bodyPr>
            <a:noAutofit/>
          </a:bodyPr>
          <a:lstStyle/>
          <a:p>
            <a:pPr marL="457200" lvl="0" indent="-457200" algn="just">
              <a:spcBef>
                <a:spcPct val="0"/>
              </a:spcBef>
            </a:pPr>
            <a:r>
              <a:rPr lang="en-US" sz="2400" dirty="0" smtClean="0">
                <a:latin typeface="Arial" pitchFamily="34" charset="0"/>
                <a:ea typeface="+mj-ea"/>
                <a:cs typeface="Arial" pitchFamily="34" charset="0"/>
              </a:rPr>
              <a:t>[4] </a:t>
            </a:r>
            <a:r>
              <a:rPr lang="en-US" sz="2400" i="1" dirty="0" smtClean="0">
                <a:latin typeface="Arial" pitchFamily="34" charset="0"/>
                <a:ea typeface="+mj-ea"/>
                <a:cs typeface="Arial" pitchFamily="34" charset="0"/>
              </a:rPr>
              <a:t>Piston Cylinder Assembly</a:t>
            </a:r>
            <a:r>
              <a:rPr lang="en-US" sz="2400" dirty="0" smtClean="0">
                <a:latin typeface="Arial" pitchFamily="34" charset="0"/>
                <a:ea typeface="+mj-ea"/>
                <a:cs typeface="Arial" pitchFamily="34" charset="0"/>
              </a:rPr>
              <a:t>, </a:t>
            </a:r>
            <a:r>
              <a:rPr kumimoji="0" lang="en-US" sz="2400" i="0" u="none" strike="noStrike" kern="1200" cap="none" spc="0" normalizeH="0" baseline="0" noProof="0" dirty="0" smtClean="0">
                <a:ln>
                  <a:noFill/>
                </a:ln>
                <a:effectLst/>
                <a:uLnTx/>
                <a:uFillTx/>
                <a:latin typeface="Arial" pitchFamily="34" charset="0"/>
                <a:ea typeface="+mj-ea"/>
                <a:cs typeface="Arial" pitchFamily="34" charset="0"/>
              </a:rPr>
              <a:t>Kumar S.,</a:t>
            </a:r>
            <a:r>
              <a:rPr kumimoji="0" lang="en-US" sz="2400" i="0" u="none" strike="noStrike" kern="1200" cap="none" spc="0" normalizeH="0" noProof="0" dirty="0" smtClean="0">
                <a:ln>
                  <a:noFill/>
                </a:ln>
                <a:effectLst/>
                <a:uLnTx/>
                <a:uFillTx/>
                <a:latin typeface="Arial" pitchFamily="34" charset="0"/>
                <a:ea typeface="+mj-ea"/>
                <a:cs typeface="Arial" pitchFamily="34" charset="0"/>
              </a:rPr>
              <a:t> July 1</a:t>
            </a:r>
            <a:r>
              <a:rPr kumimoji="0" lang="en-US" sz="2400" i="0" u="none" strike="noStrike" kern="1200" cap="none" spc="0" normalizeH="0" baseline="30000" noProof="0" dirty="0" smtClean="0">
                <a:ln>
                  <a:noFill/>
                </a:ln>
                <a:effectLst/>
                <a:uLnTx/>
                <a:uFillTx/>
                <a:latin typeface="Arial" pitchFamily="34" charset="0"/>
                <a:ea typeface="+mj-ea"/>
                <a:cs typeface="Arial" pitchFamily="34" charset="0"/>
              </a:rPr>
              <a:t>st</a:t>
            </a:r>
            <a:r>
              <a:rPr kumimoji="0" lang="en-US" sz="2400" i="0" u="none" strike="noStrike" kern="1200" cap="none" spc="0" normalizeH="0" noProof="0" dirty="0" smtClean="0">
                <a:ln>
                  <a:noFill/>
                </a:ln>
                <a:effectLst/>
                <a:uLnTx/>
                <a:uFillTx/>
                <a:latin typeface="Arial" pitchFamily="34" charset="0"/>
                <a:ea typeface="+mj-ea"/>
                <a:cs typeface="Arial" pitchFamily="34" charset="0"/>
              </a:rPr>
              <a:t>, 2015,</a:t>
            </a:r>
            <a:r>
              <a:rPr lang="en-US" sz="2400" dirty="0" smtClean="0">
                <a:latin typeface="Arial" pitchFamily="34" charset="0"/>
                <a:ea typeface="+mj-ea"/>
                <a:cs typeface="Arial" pitchFamily="34" charset="0"/>
              </a:rPr>
              <a:t>   </a:t>
            </a:r>
            <a:r>
              <a:rPr lang="en-US" sz="2400" dirty="0" smtClean="0">
                <a:latin typeface="Arial" pitchFamily="34" charset="0"/>
                <a:ea typeface="+mj-ea"/>
                <a:cs typeface="Arial" pitchFamily="34" charset="0"/>
                <a:hlinkClick r:id="rId3"/>
              </a:rPr>
              <a:t>https://grabcad.com/library/piston-cylinder-assembly-3</a:t>
            </a:r>
            <a:r>
              <a:rPr lang="en-US" sz="2400" dirty="0" smtClean="0">
                <a:latin typeface="Arial" pitchFamily="34" charset="0"/>
                <a:ea typeface="+mj-ea"/>
                <a:cs typeface="Arial" pitchFamily="34" charset="0"/>
              </a:rPr>
              <a:t>, Viewed [March, 2022].</a:t>
            </a:r>
            <a:endParaRPr kumimoji="0" lang="en-US" sz="2400" i="0" u="none" strike="noStrike" kern="1200" cap="none" spc="0" normalizeH="0" baseline="0" noProof="0" dirty="0">
              <a:ln>
                <a:noFill/>
              </a:ln>
              <a:effectLst/>
              <a:uLnTx/>
              <a:uFillTx/>
              <a:latin typeface="Arial" pitchFamily="34" charset="0"/>
              <a:ea typeface="+mj-ea"/>
              <a:cs typeface="Arial" pitchFamily="34" charset="0"/>
            </a:endParaRPr>
          </a:p>
        </p:txBody>
      </p:sp>
      <p:sp>
        <p:nvSpPr>
          <p:cNvPr id="5" name="Title 1"/>
          <p:cNvSpPr txBox="1">
            <a:spLocks/>
          </p:cNvSpPr>
          <p:nvPr/>
        </p:nvSpPr>
        <p:spPr>
          <a:xfrm>
            <a:off x="609600" y="91678"/>
            <a:ext cx="2133600" cy="422672"/>
          </a:xfrm>
          <a:prstGeom prst="rect">
            <a:avLst/>
          </a:prstGeom>
        </p:spPr>
        <p:txBody>
          <a:bodyP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2400" b="1" dirty="0" smtClean="0">
                <a:solidFill>
                  <a:srgbClr val="FF0000"/>
                </a:solidFill>
                <a:latin typeface="+mj-lt"/>
                <a:ea typeface="+mj-ea"/>
                <a:cs typeface="+mj-cs"/>
              </a:rPr>
              <a:t>References</a:t>
            </a:r>
            <a:r>
              <a:rPr kumimoji="0" lang="en-US" sz="2400" b="1" i="0" u="none" strike="noStrike" kern="1200" cap="none" spc="0" normalizeH="0" baseline="0" noProof="0" dirty="0" smtClean="0">
                <a:ln>
                  <a:noFill/>
                </a:ln>
                <a:solidFill>
                  <a:srgbClr val="FF0000"/>
                </a:solidFill>
                <a:effectLst/>
                <a:uLnTx/>
                <a:uFillTx/>
                <a:latin typeface="+mj-lt"/>
                <a:ea typeface="+mj-ea"/>
                <a:cs typeface="+mj-cs"/>
              </a:rPr>
              <a:t>:</a:t>
            </a:r>
            <a:endParaRPr kumimoji="0" lang="en-US" sz="2400" b="1" i="0" u="none" strike="noStrike" kern="1200" cap="none" spc="0" normalizeH="0" baseline="0" noProof="0" dirty="0">
              <a:ln>
                <a:noFill/>
              </a:ln>
              <a:solidFill>
                <a:srgbClr val="FF0000"/>
              </a:solidFill>
              <a:effectLst/>
              <a:uLnTx/>
              <a:uFillTx/>
              <a:latin typeface="+mj-lt"/>
              <a:ea typeface="+mj-ea"/>
              <a:cs typeface="+mj-cs"/>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221775" y="2225501"/>
            <a:ext cx="4288675" cy="923330"/>
          </a:xfrm>
          <a:prstGeom prst="rect">
            <a:avLst/>
          </a:prstGeom>
          <a:noFill/>
        </p:spPr>
        <p:txBody>
          <a:bodyPr wrap="none" lIns="91440" tIns="45720" rIns="91440" bIns="45720">
            <a:spAutoFit/>
          </a:bodyPr>
          <a:lstStyle/>
          <a:p>
            <a:pPr algn="ctr"/>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Thank You</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2873</TotalTime>
  <Words>2039</Words>
  <Application>Microsoft Office PowerPoint</Application>
  <PresentationFormat>On-screen Show (16:9)</PresentationFormat>
  <Paragraphs>184</Paragraphs>
  <Slides>35</Slides>
  <Notes>5</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35</vt:i4>
      </vt:variant>
    </vt:vector>
  </HeadingPairs>
  <TitlesOfParts>
    <vt:vector size="37" baseType="lpstr">
      <vt:lpstr>Office Theme</vt:lpstr>
      <vt:lpstr>Visio</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 Extensive VS Intensive Properties:</vt:lpstr>
      <vt:lpstr>Slide 27</vt:lpstr>
      <vt:lpstr>Slide 28</vt:lpstr>
      <vt:lpstr>Slide 29</vt:lpstr>
      <vt:lpstr>Thermal Equilibrium:</vt:lpstr>
      <vt:lpstr>Mechanical Equilibrium:</vt:lpstr>
      <vt:lpstr>Chemical Equilibrium:</vt:lpstr>
      <vt:lpstr>Slide 33</vt:lpstr>
      <vt:lpstr>Slide 34</vt:lpstr>
      <vt:lpstr>Slide 35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Lila Raj Koirala</dc:creator>
  <cp:lastModifiedBy>Lila Raj Koirala</cp:lastModifiedBy>
  <cp:revision>273</cp:revision>
  <dcterms:created xsi:type="dcterms:W3CDTF">2020-05-05T06:18:18Z</dcterms:created>
  <dcterms:modified xsi:type="dcterms:W3CDTF">2022-03-18T05:46:49Z</dcterms:modified>
</cp:coreProperties>
</file>