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22" r:id="rId2"/>
    <p:sldId id="323" r:id="rId3"/>
    <p:sldId id="264" r:id="rId4"/>
    <p:sldId id="312" r:id="rId5"/>
    <p:sldId id="284" r:id="rId6"/>
    <p:sldId id="293" r:id="rId7"/>
    <p:sldId id="313" r:id="rId8"/>
    <p:sldId id="291" r:id="rId9"/>
    <p:sldId id="292" r:id="rId10"/>
    <p:sldId id="298" r:id="rId11"/>
    <p:sldId id="265" r:id="rId12"/>
    <p:sldId id="314" r:id="rId13"/>
    <p:sldId id="297" r:id="rId14"/>
    <p:sldId id="289" r:id="rId15"/>
    <p:sldId id="328" r:id="rId16"/>
    <p:sldId id="315" r:id="rId17"/>
    <p:sldId id="267" r:id="rId18"/>
    <p:sldId id="316" r:id="rId19"/>
    <p:sldId id="294" r:id="rId20"/>
    <p:sldId id="317" r:id="rId21"/>
    <p:sldId id="280" r:id="rId22"/>
    <p:sldId id="318" r:id="rId23"/>
    <p:sldId id="281" r:id="rId24"/>
    <p:sldId id="286" r:id="rId25"/>
    <p:sldId id="319" r:id="rId26"/>
    <p:sldId id="282" r:id="rId27"/>
    <p:sldId id="283" r:id="rId28"/>
    <p:sldId id="320" r:id="rId29"/>
    <p:sldId id="326" r:id="rId30"/>
    <p:sldId id="268" r:id="rId31"/>
    <p:sldId id="321" r:id="rId32"/>
    <p:sldId id="324" r:id="rId33"/>
    <p:sldId id="325" r:id="rId34"/>
    <p:sldId id="304" r:id="rId3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B6F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525" autoAdjust="0"/>
    <p:restoredTop sz="94671" autoAdjust="0"/>
  </p:normalViewPr>
  <p:slideViewPr>
    <p:cSldViewPr>
      <p:cViewPr>
        <p:scale>
          <a:sx n="50" d="100"/>
          <a:sy n="50" d="100"/>
        </p:scale>
        <p:origin x="-830" y="-389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33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20.wmf"/><Relationship Id="rId1" Type="http://schemas.openxmlformats.org/officeDocument/2006/relationships/image" Target="../media/image2.emf"/><Relationship Id="rId4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FCE34-8BF8-463C-A96A-39B2F17BC20E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D85BD-892E-4BF0-A666-3B1100E1A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434B2537-4AA3-4550-9DBB-9713032A8EE6}" type="datetime3">
              <a:rPr lang="en-US" smtClean="0">
                <a:latin typeface="Arial" charset="0"/>
              </a:rPr>
              <a:pPr/>
              <a:t>22 March 2022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F8351F-4D0A-4330-B8CB-1F50CEDB2225}" type="slidenum">
              <a:rPr lang="en-US" smtClean="0">
                <a:latin typeface="Arial" charset="0"/>
              </a:rPr>
              <a:pPr/>
              <a:t>1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MSREE 2013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D85BD-892E-4BF0-A666-3B1100E1AA5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0FFE6-829E-41E0-A247-2D92936507BB}" type="datetimeFigureOut">
              <a:rPr lang="en-US" smtClean="0"/>
              <a:pPr/>
              <a:t>22-Mar-22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70590-FF32-4E63-AA28-5311770CFB9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png"/><Relationship Id="rId11" Type="http://schemas.openxmlformats.org/officeDocument/2006/relationships/oleObject" Target="../embeddings/oleObject18.bin"/><Relationship Id="rId5" Type="http://schemas.openxmlformats.org/officeDocument/2006/relationships/image" Target="../media/image21.png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22.bin"/><Relationship Id="rId4" Type="http://schemas.openxmlformats.org/officeDocument/2006/relationships/oleObject" Target="../embeddings/oleObject2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25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26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29.bin"/><Relationship Id="rId4" Type="http://schemas.openxmlformats.org/officeDocument/2006/relationships/oleObject" Target="../embeddings/oleObject28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3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1.jpeg"/><Relationship Id="rId5" Type="http://schemas.openxmlformats.org/officeDocument/2006/relationships/oleObject" Target="../embeddings/oleObject33.bin"/><Relationship Id="rId4" Type="http://schemas.openxmlformats.org/officeDocument/2006/relationships/oleObject" Target="../embeddings/oleObject32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oleObject" Target="../embeddings/oleObject38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uku.de/en/product/153-type-5331-bourdon-tube-pressure-gauge-ns100-connection-bottom.html" TargetMode="External"/><Relationship Id="rId2" Type="http://schemas.openxmlformats.org/officeDocument/2006/relationships/hyperlink" Target="https://www.sciencephoto.com/media/967157/view/mercury-barometer-illustration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0" y="2748744"/>
            <a:ext cx="259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Lecture - 2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152225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FUNDAMENTAL  OF THERMODYNAMICS  AND HEAT  TRANSFER</a:t>
            </a:r>
          </a:p>
        </p:txBody>
      </p:sp>
      <p:sp>
        <p:nvSpPr>
          <p:cNvPr id="4" name="Rectangle 3"/>
          <p:cNvSpPr/>
          <p:nvPr/>
        </p:nvSpPr>
        <p:spPr>
          <a:xfrm>
            <a:off x="1600200" y="3648730"/>
            <a:ext cx="624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Basic Concepts of Thermodynamics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30441" y="4548489"/>
            <a:ext cx="2446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Dr. Lila Raj Koirala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4711" y="4548489"/>
            <a:ext cx="41472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Kathmandu Engineering College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0" y="1352551"/>
            <a:ext cx="259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Chapter - 1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71800" y="2200930"/>
            <a:ext cx="259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Introduction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205088"/>
            <a:ext cx="44112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Learning Objective of Lecture: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750156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 impart a great deal of knowledge to undergraduate students on the following topics: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381000" y="1722894"/>
            <a:ext cx="8001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7525" marR="0" lvl="0" indent="-349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Thermodynamic State , Path, Process and Cycle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4412218"/>
            <a:ext cx="48598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7525" lvl="0" indent="-3492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Zeroth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Law of Thermodynamics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3955018"/>
            <a:ext cx="3854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7525" lvl="0" indent="-3492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Equality of Temperature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3486150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7525" lvl="0" indent="-3492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Some Common Properties: Volume, Pressure, Temperature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2647950"/>
            <a:ext cx="8153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7525" lvl="0" indent="-3492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Thermodynamic Processes: Quasi </a:t>
            </a:r>
            <a:r>
              <a:rPr lang="en-US" sz="2400" dirty="0" smtClean="0"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Equilibrium Process, Reversible and Irreversible Process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1000" y="219075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9438" lvl="0" indent="-411163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State or Point Function and Path Function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28600" y="742950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Each unique condition at which a thermodynamic system can exist 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called a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thermodynamic state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33400" y="168106"/>
            <a:ext cx="3810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Thermodynamic State: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8600" y="1885950"/>
            <a:ext cx="85440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 state is specified with the values of thermodynamic properties.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09600" y="2724150"/>
            <a:ext cx="6248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Properties of a Thermodynamic Property: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28600" y="3254205"/>
            <a:ext cx="594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variable is a property, if and only if,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81000" y="3728908"/>
            <a:ext cx="70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has a single value at each equilibrium state.</a:t>
            </a: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0" y="822727"/>
            <a:ext cx="2696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81000" y="4165257"/>
            <a:ext cx="8153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change in its value between any two prescribed states is independent of path.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38208" y="1085854"/>
          <a:ext cx="6051177" cy="2857501"/>
        </p:xfrm>
        <a:graphic>
          <a:graphicData uri="http://schemas.openxmlformats.org/presentationml/2006/ole">
            <p:oleObj spid="_x0000_s109570" name="Visio" r:id="rId3" imgW="3085155" imgH="2149835" progId="Visio.Drawing.11">
              <p:embed/>
            </p:oleObj>
          </a:graphicData>
        </a:graphic>
      </p:graphicFrame>
      <p:sp>
        <p:nvSpPr>
          <p:cNvPr id="3" name="Rectangle 11"/>
          <p:cNvSpPr>
            <a:spLocks noChangeArrowheads="1"/>
          </p:cNvSpPr>
          <p:nvPr/>
        </p:nvSpPr>
        <p:spPr bwMode="auto">
          <a:xfrm>
            <a:off x="1447800" y="4114804"/>
            <a:ext cx="487680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(P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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= (P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2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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B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= (P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2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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C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1447800" y="4568656"/>
            <a:ext cx="487680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(V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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= (V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2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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B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= (V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2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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)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C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114304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Independency of Path for a Change of  Property Value 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52400"/>
            <a:ext cx="7010400" cy="590550"/>
          </a:xfrm>
        </p:spPr>
        <p:txBody>
          <a:bodyPr>
            <a:no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State/ Point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unction VS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ath Function: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228600" y="1733550"/>
            <a:ext cx="4267200" cy="1524000"/>
          </a:xfrm>
        </p:spPr>
        <p:txBody>
          <a:bodyPr>
            <a:noAutofit/>
          </a:bodyPr>
          <a:lstStyle/>
          <a:p>
            <a:pPr lvl="0" algn="just"/>
            <a:r>
              <a:rPr lang="en-US" dirty="0" smtClean="0">
                <a:latin typeface="Arial" pitchFamily="34" charset="0"/>
                <a:cs typeface="Arial" pitchFamily="34" charset="0"/>
              </a:rPr>
              <a:t>Variable which only depends on the end states is called state or point function.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4400" y="1200150"/>
            <a:ext cx="30700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State/point function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4"/>
          </p:nvPr>
        </p:nvSpPr>
        <p:spPr>
          <a:xfrm>
            <a:off x="4645034" y="1733550"/>
            <a:ext cx="4270375" cy="1447800"/>
          </a:xfrm>
        </p:spPr>
        <p:txBody>
          <a:bodyPr>
            <a:noAutofit/>
          </a:bodyPr>
          <a:lstStyle/>
          <a:p>
            <a:pPr lvl="0" algn="just"/>
            <a:r>
              <a:rPr lang="en-US" dirty="0" smtClean="0">
                <a:latin typeface="Arial" pitchFamily="34" charset="0"/>
                <a:cs typeface="Arial" pitchFamily="34" charset="0"/>
              </a:rPr>
              <a:t>Variable which depends not only on the end states but also on the path is called path function.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86400" y="1195685"/>
            <a:ext cx="2438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Path function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8600" y="3333750"/>
            <a:ext cx="4114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a thermodynamic property.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28600" y="431988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It has an exact differential.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648200" y="3333750"/>
            <a:ext cx="4114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not a thermodynamic property.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648200" y="4255353"/>
            <a:ext cx="403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has an inexact differential.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" y="609421"/>
            <a:ext cx="632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which can be integrated. For example, state functions like volume and pressure: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92164" name="Object 4"/>
          <p:cNvGraphicFramePr>
            <a:graphicFrameLocks noChangeAspect="1"/>
          </p:cNvGraphicFramePr>
          <p:nvPr/>
        </p:nvGraphicFramePr>
        <p:xfrm>
          <a:off x="2590800" y="1513319"/>
          <a:ext cx="1523999" cy="601231"/>
        </p:xfrm>
        <a:graphic>
          <a:graphicData uri="http://schemas.openxmlformats.org/presentationml/2006/ole">
            <p:oleObj spid="_x0000_s74754" name="Equation" r:id="rId3" imgW="545863" imgH="291973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6200" y="2585908"/>
            <a:ext cx="861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8925" indent="-2889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which can be integrated only when the relationship of two variables is known. For examples, path functions work and heat: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81000" y="4397206"/>
            <a:ext cx="396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If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 P = C/V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 given, then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70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92171" name="Object 11"/>
          <p:cNvGraphicFramePr>
            <a:graphicFrameLocks noChangeAspect="1"/>
          </p:cNvGraphicFramePr>
          <p:nvPr/>
        </p:nvGraphicFramePr>
        <p:xfrm>
          <a:off x="4737652" y="4229100"/>
          <a:ext cx="4253948" cy="685800"/>
        </p:xfrm>
        <a:graphic>
          <a:graphicData uri="http://schemas.openxmlformats.org/presentationml/2006/ole">
            <p:oleObj spid="_x0000_s74755" name="Equation" r:id="rId4" imgW="1701800" imgH="368300" progId="Equation.3">
              <p:embed/>
            </p:oleObj>
          </a:graphicData>
        </a:graphic>
      </p:graphicFrame>
      <p:sp>
        <p:nvSpPr>
          <p:cNvPr id="92174" name="Rectangle 1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92173" name="Object 13"/>
          <p:cNvGraphicFramePr>
            <a:graphicFrameLocks noChangeAspect="1"/>
          </p:cNvGraphicFramePr>
          <p:nvPr/>
        </p:nvGraphicFramePr>
        <p:xfrm>
          <a:off x="663577" y="3867150"/>
          <a:ext cx="1995051" cy="502444"/>
        </p:xfrm>
        <a:graphic>
          <a:graphicData uri="http://schemas.openxmlformats.org/presentationml/2006/ole">
            <p:oleObj spid="_x0000_s74756" name="Equation" r:id="rId5" imgW="863225" imgH="291973" progId="Equation.3">
              <p:embed/>
            </p:oleObj>
          </a:graphicData>
        </a:graphic>
      </p:graphicFrame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92175" name="Object 15"/>
          <p:cNvGraphicFramePr>
            <a:graphicFrameLocks noChangeAspect="1"/>
          </p:cNvGraphicFramePr>
          <p:nvPr/>
        </p:nvGraphicFramePr>
        <p:xfrm>
          <a:off x="5410200" y="3537460"/>
          <a:ext cx="2012182" cy="520195"/>
        </p:xfrm>
        <a:graphic>
          <a:graphicData uri="http://schemas.openxmlformats.org/presentationml/2006/ole">
            <p:oleObj spid="_x0000_s74757" name="Equation" r:id="rId6" imgW="837836" imgH="291973" progId="Equation.3">
              <p:embed/>
            </p:oleObj>
          </a:graphicData>
        </a:graphic>
      </p:graphicFrame>
      <p:sp>
        <p:nvSpPr>
          <p:cNvPr id="16" name="Rectangle 15"/>
          <p:cNvSpPr/>
          <p:nvPr/>
        </p:nvSpPr>
        <p:spPr>
          <a:xfrm>
            <a:off x="465471" y="52685"/>
            <a:ext cx="2887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Exact Differential: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3983" y="2111206"/>
            <a:ext cx="30412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Inexact Differential: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74758" name="Object 6"/>
          <p:cNvGraphicFramePr>
            <a:graphicFrameLocks noChangeAspect="1"/>
          </p:cNvGraphicFramePr>
          <p:nvPr/>
        </p:nvGraphicFramePr>
        <p:xfrm>
          <a:off x="5257800" y="1745018"/>
          <a:ext cx="1428506" cy="598132"/>
        </p:xfrm>
        <a:graphic>
          <a:graphicData uri="http://schemas.openxmlformats.org/presentationml/2006/ole">
            <p:oleObj spid="_x0000_s74758" name="Equation" r:id="rId7" imgW="520474" imgH="29197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2373690"/>
            <a:ext cx="419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examples: all thermo-dynamic properties such as pressure, temperature, volume etc.</a:t>
            </a:r>
          </a:p>
        </p:txBody>
      </p:sp>
      <p:sp>
        <p:nvSpPr>
          <p:cNvPr id="3" name="Rectangle 2"/>
          <p:cNvSpPr/>
          <p:nvPr/>
        </p:nvSpPr>
        <p:spPr>
          <a:xfrm>
            <a:off x="4648201" y="2405707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example: heat and work.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142875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Its cyclic integral is zero.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48200" y="1428750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Its cyclic integral is non-zero.</a:t>
            </a:r>
          </a:p>
        </p:txBody>
      </p:sp>
      <p:sp>
        <p:nvSpPr>
          <p:cNvPr id="8" name="Rectangle 7"/>
          <p:cNvSpPr/>
          <p:nvPr/>
        </p:nvSpPr>
        <p:spPr>
          <a:xfrm>
            <a:off x="555301" y="205085"/>
            <a:ext cx="60740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State/ Point Function VS Path Function: </a:t>
            </a:r>
            <a:endParaRPr lang="en-US" sz="2400" dirty="0"/>
          </a:p>
        </p:txBody>
      </p:sp>
      <p:graphicFrame>
        <p:nvGraphicFramePr>
          <p:cNvPr id="110594" name="Object 2"/>
          <p:cNvGraphicFramePr>
            <a:graphicFrameLocks noChangeAspect="1"/>
          </p:cNvGraphicFramePr>
          <p:nvPr/>
        </p:nvGraphicFramePr>
        <p:xfrm>
          <a:off x="4267200" y="3543301"/>
          <a:ext cx="1752600" cy="948788"/>
        </p:xfrm>
        <a:graphic>
          <a:graphicData uri="http://schemas.openxmlformats.org/presentationml/2006/ole">
            <p:oleObj spid="_x0000_s110594" name="Equation" r:id="rId3" imgW="685800" imgH="495000" progId="Equation.3">
              <p:embed/>
            </p:oleObj>
          </a:graphicData>
        </a:graphic>
      </p:graphicFrame>
      <p:graphicFrame>
        <p:nvGraphicFramePr>
          <p:cNvPr id="110595" name="Object 3"/>
          <p:cNvGraphicFramePr>
            <a:graphicFrameLocks noChangeAspect="1"/>
          </p:cNvGraphicFramePr>
          <p:nvPr/>
        </p:nvGraphicFramePr>
        <p:xfrm>
          <a:off x="7086603" y="3486150"/>
          <a:ext cx="1749815" cy="1028700"/>
        </p:xfrm>
        <a:graphic>
          <a:graphicData uri="http://schemas.openxmlformats.org/presentationml/2006/ole">
            <p:oleObj spid="_x0000_s110595" name="Equation" r:id="rId4" imgW="634680" imgH="495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528641"/>
            <a:ext cx="403860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5242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5244" name="Rectangle 1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5246" name="Rectangle 1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95248" name="Rectangle 1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95247" name="Object 15"/>
          <p:cNvGraphicFramePr>
            <a:graphicFrameLocks noChangeAspect="1"/>
          </p:cNvGraphicFramePr>
          <p:nvPr/>
        </p:nvGraphicFramePr>
        <p:xfrm>
          <a:off x="468504" y="2983445"/>
          <a:ext cx="3798696" cy="502444"/>
        </p:xfrm>
        <a:graphic>
          <a:graphicData uri="http://schemas.openxmlformats.org/presentationml/2006/ole">
            <p:oleObj spid="_x0000_s71684" name="Equation" r:id="rId4" imgW="1637589" imgH="291973" progId="Equation.3">
              <p:embed/>
            </p:oleObj>
          </a:graphicData>
        </a:graphic>
      </p:graphicFrame>
      <p:sp>
        <p:nvSpPr>
          <p:cNvPr id="95250" name="Rectangle 1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95249" name="Object 17"/>
          <p:cNvGraphicFramePr>
            <a:graphicFrameLocks noChangeAspect="1"/>
          </p:cNvGraphicFramePr>
          <p:nvPr/>
        </p:nvGraphicFramePr>
        <p:xfrm>
          <a:off x="1118390" y="3543041"/>
          <a:ext cx="4596619" cy="343163"/>
        </p:xfrm>
        <a:graphic>
          <a:graphicData uri="http://schemas.openxmlformats.org/presentationml/2006/ole">
            <p:oleObj spid="_x0000_s71685" name="Equation" r:id="rId5" imgW="2070100" imgH="203200" progId="Equation.3">
              <p:embed/>
            </p:oleObj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79085" y="4"/>
            <a:ext cx="6402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Cyclic integral of State or Point Functions: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71686" name="Object 6"/>
          <p:cNvGraphicFramePr>
            <a:graphicFrameLocks noChangeAspect="1"/>
          </p:cNvGraphicFramePr>
          <p:nvPr/>
        </p:nvGraphicFramePr>
        <p:xfrm>
          <a:off x="521686" y="4000500"/>
          <a:ext cx="3745523" cy="514350"/>
        </p:xfrm>
        <a:graphic>
          <a:graphicData uri="http://schemas.openxmlformats.org/presentationml/2006/ole">
            <p:oleObj spid="_x0000_s71686" name="Equation" r:id="rId6" imgW="1574800" imgH="292100" progId="Equation.3">
              <p:embed/>
            </p:oleObj>
          </a:graphicData>
        </a:graphic>
      </p:graphicFrame>
      <p:sp>
        <p:nvSpPr>
          <p:cNvPr id="71689" name="Rectangle 9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71688" name="Object 8"/>
          <p:cNvGraphicFramePr>
            <a:graphicFrameLocks noChangeAspect="1"/>
          </p:cNvGraphicFramePr>
          <p:nvPr/>
        </p:nvGraphicFramePr>
        <p:xfrm>
          <a:off x="1143010" y="4593696"/>
          <a:ext cx="5029199" cy="378354"/>
        </p:xfrm>
        <a:graphic>
          <a:graphicData uri="http://schemas.openxmlformats.org/presentationml/2006/ole">
            <p:oleObj spid="_x0000_s71688" name="Equation" r:id="rId7" imgW="2057400" imgH="203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34" y="3028950"/>
            <a:ext cx="27336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62334" y="3314700"/>
            <a:ext cx="27336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91276" y="3714750"/>
            <a:ext cx="2600324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 dirty="0"/>
          </a:p>
        </p:txBody>
      </p:sp>
      <p:graphicFrame>
        <p:nvGraphicFramePr>
          <p:cNvPr id="93189" name="Object 5"/>
          <p:cNvGraphicFramePr>
            <a:graphicFrameLocks noChangeAspect="1"/>
          </p:cNvGraphicFramePr>
          <p:nvPr/>
        </p:nvGraphicFramePr>
        <p:xfrm>
          <a:off x="3657600" y="1657354"/>
          <a:ext cx="3276600" cy="457201"/>
        </p:xfrm>
        <a:graphic>
          <a:graphicData uri="http://schemas.openxmlformats.org/presentationml/2006/ole">
            <p:oleObj spid="_x0000_s72706" name="Equation" r:id="rId7" imgW="1727200" imgH="292100" progId="Equation.3">
              <p:embed/>
            </p:oleObj>
          </a:graphicData>
        </a:graphic>
      </p:graphicFrame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 dirty="0"/>
          </a:p>
        </p:txBody>
      </p:sp>
      <p:graphicFrame>
        <p:nvGraphicFramePr>
          <p:cNvPr id="93191" name="Object 7"/>
          <p:cNvGraphicFramePr>
            <a:graphicFrameLocks noChangeAspect="1"/>
          </p:cNvGraphicFramePr>
          <p:nvPr/>
        </p:nvGraphicFramePr>
        <p:xfrm>
          <a:off x="3810000" y="2400300"/>
          <a:ext cx="3200400" cy="457200"/>
        </p:xfrm>
        <a:graphic>
          <a:graphicData uri="http://schemas.openxmlformats.org/presentationml/2006/ole">
            <p:oleObj spid="_x0000_s72707" name="Equation" r:id="rId8" imgW="1676400" imgH="292100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987512" y="2457454"/>
            <a:ext cx="2280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o</a:t>
            </a:r>
            <a:r>
              <a:rPr lang="en-US" sz="2400" dirty="0" smtClean="0"/>
              <a:t>n </a:t>
            </a:r>
            <a:r>
              <a:rPr lang="en-US" sz="2400" i="1" dirty="0" smtClean="0"/>
              <a:t>T – S </a:t>
            </a:r>
            <a:r>
              <a:rPr lang="en-US" sz="2400" dirty="0" smtClean="0"/>
              <a:t>diagram</a:t>
            </a:r>
            <a:endParaRPr 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6934200" y="1657354"/>
            <a:ext cx="2324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o</a:t>
            </a:r>
            <a:r>
              <a:rPr lang="en-US" sz="2400" dirty="0" smtClean="0"/>
              <a:t>n </a:t>
            </a:r>
            <a:r>
              <a:rPr lang="en-US" sz="2400" i="1" dirty="0" smtClean="0"/>
              <a:t>P – V </a:t>
            </a:r>
            <a:r>
              <a:rPr lang="en-US" sz="2400" dirty="0" smtClean="0"/>
              <a:t>diagram</a:t>
            </a:r>
            <a:endParaRPr lang="en-US" sz="2400" dirty="0"/>
          </a:p>
        </p:txBody>
      </p:sp>
      <p:pic>
        <p:nvPicPr>
          <p:cNvPr id="93193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2400" y="457200"/>
            <a:ext cx="34290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720581" y="7639"/>
            <a:ext cx="5070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Cyclic integral of Path Functions: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 dirty="0"/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6700702" y="3082755"/>
            <a:ext cx="2545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T – 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diagram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29409" y="1654006"/>
            <a:ext cx="2552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P – V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diagram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7005" y="110956"/>
            <a:ext cx="6108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Why are Work and Heat Path Functions?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28600" y="685800"/>
          <a:ext cx="4356848" cy="2514600"/>
        </p:xfrm>
        <a:graphic>
          <a:graphicData uri="http://schemas.openxmlformats.org/presentationml/2006/ole">
            <p:oleObj spid="_x0000_s93188" name="Visio" r:id="rId4" imgW="3085155" imgH="2149835" progId="Visio.Drawing.11">
              <p:embed/>
            </p:oleObj>
          </a:graphicData>
        </a:graphic>
      </p:graphicFrame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66210" y="1701829"/>
            <a:ext cx="1734599" cy="26367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3314700"/>
            <a:ext cx="2667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9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38534" y="3771900"/>
            <a:ext cx="25050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95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57934" y="3943350"/>
            <a:ext cx="250507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3197" name="Rectangle 13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graphicFrame>
        <p:nvGraphicFramePr>
          <p:cNvPr id="93196" name="Object 12"/>
          <p:cNvGraphicFramePr>
            <a:graphicFrameLocks noChangeAspect="1"/>
          </p:cNvGraphicFramePr>
          <p:nvPr/>
        </p:nvGraphicFramePr>
        <p:xfrm>
          <a:off x="4800600" y="3073402"/>
          <a:ext cx="1730818" cy="336548"/>
        </p:xfrm>
        <a:graphic>
          <a:graphicData uri="http://schemas.openxmlformats.org/presentationml/2006/ole">
            <p:oleObj spid="_x0000_s93196" name="Equation" r:id="rId9" imgW="863225" imgH="203112" progId="Equation.3">
              <p:embed/>
            </p:oleObj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724409" y="2454106"/>
            <a:ext cx="1412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Similarly,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199" name="Rectangle 15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graphicFrame>
        <p:nvGraphicFramePr>
          <p:cNvPr id="93198" name="Object 14"/>
          <p:cNvGraphicFramePr>
            <a:graphicFrameLocks noChangeAspect="1"/>
          </p:cNvGraphicFramePr>
          <p:nvPr/>
        </p:nvGraphicFramePr>
        <p:xfrm>
          <a:off x="4876800" y="857255"/>
          <a:ext cx="1295400" cy="701675"/>
        </p:xfrm>
        <a:graphic>
          <a:graphicData uri="http://schemas.openxmlformats.org/presentationml/2006/ole">
            <p:oleObj spid="_x0000_s93198" name="Equation" r:id="rId10" imgW="685800" imgH="495000" progId="Equation.3">
              <p:embed/>
            </p:oleObj>
          </a:graphicData>
        </a:graphic>
      </p:graphicFrame>
      <p:sp>
        <p:nvSpPr>
          <p:cNvPr id="93201" name="Rectangle 17"/>
          <p:cNvSpPr>
            <a:spLocks noChangeArrowheads="1"/>
          </p:cNvSpPr>
          <p:nvPr/>
        </p:nvSpPr>
        <p:spPr bwMode="auto">
          <a:xfrm>
            <a:off x="6" y="4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graphicFrame>
        <p:nvGraphicFramePr>
          <p:cNvPr id="93200" name="Object 16"/>
          <p:cNvGraphicFramePr>
            <a:graphicFrameLocks noChangeAspect="1"/>
          </p:cNvGraphicFramePr>
          <p:nvPr/>
        </p:nvGraphicFramePr>
        <p:xfrm>
          <a:off x="6324600" y="2254984"/>
          <a:ext cx="1219200" cy="716816"/>
        </p:xfrm>
        <a:graphic>
          <a:graphicData uri="http://schemas.openxmlformats.org/presentationml/2006/ole">
            <p:oleObj spid="_x0000_s93200" name="Equation" r:id="rId11" imgW="634680" imgH="495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228600" y="1719907"/>
            <a:ext cx="838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Process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is a path followed by a system when it undergoes from one equilibrium state to another.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09600" y="128885"/>
            <a:ext cx="533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Path and Thermodynamic Process: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28600" y="590550"/>
            <a:ext cx="5791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Path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is a locus of states through which system passes when it undergoes from one equilibrium state to another.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1488142" y="2569672"/>
          <a:ext cx="5428130" cy="2516678"/>
        </p:xfrm>
        <a:graphic>
          <a:graphicData uri="http://schemas.openxmlformats.org/presentationml/2006/ole">
            <p:oleObj spid="_x0000_s22529" name="Visio" r:id="rId4" imgW="3085155" imgH="2149835" progId="Visio.Drawing.11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438150"/>
            <a:ext cx="64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Process is simply a change in the state due to change of properties of a state of the system and is described with the help of property diagrams (P – V, P – T, T – V etc.)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-1905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Thermodynamic Process: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" y="1962150"/>
            <a:ext cx="861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There are many ways for a system to change from one state to another state and they are identified by special names as given below:  </a:t>
            </a:r>
          </a:p>
        </p:txBody>
      </p:sp>
      <p:sp>
        <p:nvSpPr>
          <p:cNvPr id="9" name="Rectangle 8"/>
          <p:cNvSpPr/>
          <p:nvPr/>
        </p:nvSpPr>
        <p:spPr>
          <a:xfrm>
            <a:off x="228600" y="4291657"/>
            <a:ext cx="868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Isenthalpic process 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   Constant enthalpy process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3082755"/>
            <a:ext cx="769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Isochoric process   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   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onstant volume process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8600" y="3482806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Isobaric process     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   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onstant pressure process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8600" y="3882856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Isothermal process 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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Constant temperature process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8600" y="4625806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Isentropic process       Constant entropy process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1137" name="Object 1"/>
          <p:cNvGraphicFramePr>
            <a:graphicFrameLocks noChangeAspect="1"/>
          </p:cNvGraphicFramePr>
          <p:nvPr/>
        </p:nvGraphicFramePr>
        <p:xfrm>
          <a:off x="762000" y="801431"/>
          <a:ext cx="3581400" cy="1998921"/>
        </p:xfrm>
        <a:graphic>
          <a:graphicData uri="http://schemas.openxmlformats.org/presentationml/2006/ole">
            <p:oleObj spid="_x0000_s91137" name="Visio" r:id="rId3" imgW="2643684" imgH="2301142" progId="Visio.Drawing.11">
              <p:embed/>
            </p:oleObj>
          </a:graphicData>
        </a:graphic>
      </p:graphicFrame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1139" name="Object 3"/>
          <p:cNvGraphicFramePr>
            <a:graphicFrameLocks noChangeAspect="1"/>
          </p:cNvGraphicFramePr>
          <p:nvPr/>
        </p:nvGraphicFramePr>
        <p:xfrm>
          <a:off x="5105400" y="1811194"/>
          <a:ext cx="3581400" cy="2475061"/>
        </p:xfrm>
        <a:graphic>
          <a:graphicData uri="http://schemas.openxmlformats.org/presentationml/2006/ole">
            <p:oleObj spid="_x0000_s91139" name="Visio" r:id="rId4" imgW="2920852" imgH="2153474" progId="Visio.Drawing.11">
              <p:embed/>
            </p:oleObj>
          </a:graphicData>
        </a:graphic>
      </p:graphicFrame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1141" name="Object 5"/>
          <p:cNvGraphicFramePr>
            <a:graphicFrameLocks noChangeAspect="1"/>
          </p:cNvGraphicFramePr>
          <p:nvPr/>
        </p:nvGraphicFramePr>
        <p:xfrm>
          <a:off x="685800" y="2914654"/>
          <a:ext cx="3810000" cy="2171701"/>
        </p:xfrm>
        <a:graphic>
          <a:graphicData uri="http://schemas.openxmlformats.org/presentationml/2006/ole">
            <p:oleObj spid="_x0000_s91141" name="Visio" r:id="rId5" imgW="2915405" imgH="2245653" progId="Visio.Drawing.11">
              <p:embed/>
            </p:oleObj>
          </a:graphicData>
        </a:graphic>
      </p:graphicFrame>
      <p:sp>
        <p:nvSpPr>
          <p:cNvPr id="8" name="Rectangle 7"/>
          <p:cNvSpPr/>
          <p:nvPr/>
        </p:nvSpPr>
        <p:spPr>
          <a:xfrm>
            <a:off x="457200" y="-19050"/>
            <a:ext cx="609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Property Diagrams of Thermodynamic Processes: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04800" y="3036153"/>
            <a:ext cx="8001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39725" marR="0" lvl="0" indent="-339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Quasi means almost, so every state passed by the system will be in an almost equilibrium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state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5800" y="369153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Quasi - Static  or Quasi – Equilibrium Process: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4800" y="1600021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lvl="0" indent="-339725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When the process runs very slowly, the unbalance force is infinitely small and the system would be at almost close to state of equilibrium [1].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44762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lvl="0" indent="-339725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Hence, quasi- equilibrium process is a locus of a series of such equilibrium intermediate states and infinite slowness is its characteristic feature. 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" y="297162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lvl="0" indent="-339725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 reversible process is a quasi-static process, but a quasi-static process need not be a complete reversible process [1].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00" y="369153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Quasi - Static  or Quasi – Equilibrium Process: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742954"/>
            <a:ext cx="655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non- thermodynamic example of quasi – static process would be: going to top floor of a house from ground floor by using stairs.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601" y="133350"/>
            <a:ext cx="6248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Example of Quasi – Equilibrium Process: </a:t>
            </a:r>
          </a:p>
        </p:txBody>
      </p:sp>
      <p:graphicFrame>
        <p:nvGraphicFramePr>
          <p:cNvPr id="111618" name="Object 2"/>
          <p:cNvGraphicFramePr>
            <a:graphicFrameLocks noChangeAspect="1"/>
          </p:cNvGraphicFramePr>
          <p:nvPr/>
        </p:nvGraphicFramePr>
        <p:xfrm>
          <a:off x="228600" y="2228850"/>
          <a:ext cx="4495800" cy="2171700"/>
        </p:xfrm>
        <a:graphic>
          <a:graphicData uri="http://schemas.openxmlformats.org/presentationml/2006/ole">
            <p:oleObj spid="_x0000_s111618" name="Visio" r:id="rId4" imgW="3053384" imgH="1708952" progId="Visio.Drawing.11">
              <p:embed/>
            </p:oleObj>
          </a:graphicData>
        </a:graphic>
      </p:graphicFrame>
      <p:graphicFrame>
        <p:nvGraphicFramePr>
          <p:cNvPr id="111619" name="Object 3"/>
          <p:cNvGraphicFramePr>
            <a:graphicFrameLocks noChangeAspect="1"/>
          </p:cNvGraphicFramePr>
          <p:nvPr/>
        </p:nvGraphicFramePr>
        <p:xfrm>
          <a:off x="5029200" y="2259806"/>
          <a:ext cx="3814762" cy="2140744"/>
        </p:xfrm>
        <a:graphic>
          <a:graphicData uri="http://schemas.openxmlformats.org/presentationml/2006/ole">
            <p:oleObj spid="_x0000_s111619" name="Visio" r:id="rId5" imgW="2809501" imgH="2805398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228600" y="422955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Any process which passes through a series of equilibrium states such that each intermediate states can be located on a property diagram.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80617" y="-19050"/>
            <a:ext cx="3129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Reversible Process: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060573"/>
            <a:ext cx="3429000" cy="1949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4495800" y="2743200"/>
          <a:ext cx="4114800" cy="2286000"/>
        </p:xfrm>
        <a:graphic>
          <a:graphicData uri="http://schemas.openxmlformats.org/presentationml/2006/ole">
            <p:oleObj spid="_x0000_s63490" name="Visio" r:id="rId4" imgW="2809501" imgH="2805398" progId="Visio.Drawing.11">
              <p:embed/>
            </p:oleObj>
          </a:graphicData>
        </a:graphic>
      </p:graphicFrame>
      <p:sp>
        <p:nvSpPr>
          <p:cNvPr id="25" name="Rectangle 24"/>
          <p:cNvSpPr/>
          <p:nvPr/>
        </p:nvSpPr>
        <p:spPr>
          <a:xfrm>
            <a:off x="228600" y="1943104"/>
            <a:ext cx="678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Initial state can be restored using same path.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28600" y="1576685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It is infinitely slow process.</a:t>
            </a:r>
            <a:endParaRPr lang="en-US" sz="2400" dirty="0"/>
          </a:p>
        </p:txBody>
      </p:sp>
      <p:sp>
        <p:nvSpPr>
          <p:cNvPr id="30" name="Rectangle 29"/>
          <p:cNvSpPr/>
          <p:nvPr/>
        </p:nvSpPr>
        <p:spPr>
          <a:xfrm>
            <a:off x="228600" y="2286004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represented by a continuous line on the property diagram.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8059" y="171454"/>
            <a:ext cx="3214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Irreversible process: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047750"/>
            <a:ext cx="662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Any process which passes through a series of intermediate states which cannot be defined or cannot be located on a property diagram.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04800" y="3254205"/>
            <a:ext cx="48221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Initial state can not be restored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301450" y="2682706"/>
            <a:ext cx="3813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It is very fast process.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301450" y="3882856"/>
            <a:ext cx="7851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It is represented by a broken line on the property diagram.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21824" y="121939"/>
            <a:ext cx="4940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Example of Irreversible process: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823005"/>
            <a:ext cx="594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Non-thermodynamic example of irreversible process would be: jumping from top floor of a house to ground floor without using stairs.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628900"/>
            <a:ext cx="390144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48" name="Object 4"/>
          <p:cNvGraphicFramePr>
            <a:graphicFrameLocks noChangeAspect="1"/>
          </p:cNvGraphicFramePr>
          <p:nvPr/>
        </p:nvGraphicFramePr>
        <p:xfrm>
          <a:off x="4848234" y="2343150"/>
          <a:ext cx="3762375" cy="2171700"/>
        </p:xfrm>
        <a:graphic>
          <a:graphicData uri="http://schemas.openxmlformats.org/presentationml/2006/ole">
            <p:oleObj spid="_x0000_s82948" name="Visio" r:id="rId4" imgW="2768652" imgH="2805398" progId="Visio.Drawing.11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57200" y="57150"/>
            <a:ext cx="3886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Cyclic Process (Cycle):</a:t>
            </a:r>
          </a:p>
        </p:txBody>
      </p:sp>
      <p:sp>
        <p:nvSpPr>
          <p:cNvPr id="3" name="Rectangle 2"/>
          <p:cNvSpPr/>
          <p:nvPr/>
        </p:nvSpPr>
        <p:spPr>
          <a:xfrm>
            <a:off x="152400" y="628650"/>
            <a:ext cx="7162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When the system is undergoes through the series of different thermodynamic processes in series such that the initial state can be restored.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1828804"/>
            <a:ext cx="78374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Initial and final states are identical. E.g. Diesel engine.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3667" name="Object 3"/>
          <p:cNvGraphicFramePr>
            <a:graphicFrameLocks noChangeAspect="1"/>
          </p:cNvGraphicFramePr>
          <p:nvPr/>
        </p:nvGraphicFramePr>
        <p:xfrm>
          <a:off x="1447800" y="2266950"/>
          <a:ext cx="4724400" cy="2819400"/>
        </p:xfrm>
        <a:graphic>
          <a:graphicData uri="http://schemas.openxmlformats.org/presentationml/2006/ole">
            <p:oleObj spid="_x0000_s113667" name="Visio" r:id="rId3" imgW="2612820" imgH="2450630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63543" y="57150"/>
            <a:ext cx="42370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Some Common Properties: </a:t>
            </a:r>
            <a:endParaRPr lang="en-US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971550"/>
            <a:ext cx="6248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Volume per unit mass of the substance is called specific volume: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v = V/m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8" name="Rectangle 7"/>
          <p:cNvSpPr/>
          <p:nvPr/>
        </p:nvSpPr>
        <p:spPr>
          <a:xfrm>
            <a:off x="582360" y="514350"/>
            <a:ext cx="3151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Specific Volume </a:t>
            </a:r>
            <a:r>
              <a:rPr lang="en-US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i="1" dirty="0" smtClean="0">
                <a:solidFill>
                  <a:srgbClr val="FF0000"/>
                </a:solidFill>
                <a:cs typeface="Arial" pitchFamily="34" charset="0"/>
              </a:rPr>
              <a:t>v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):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2795885"/>
            <a:ext cx="845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Force per unit area is called pressure (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P = F/A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641343" y="2338685"/>
            <a:ext cx="21018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Pressure (P):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" y="4179153"/>
            <a:ext cx="8305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Mainly 3 types of pressure are dealt: Atmospheric Pressure, Gauge Pressure and Absolute Pressure.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4800" y="3340953"/>
            <a:ext cx="845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Expressed in Pascal (Pa = N/m2) and sometimes in bar (1 bar = 100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kPa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or in atmosphere (1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atm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101.325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kPa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04800" y="1771654"/>
            <a:ext cx="6477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reciprocal of density (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  <a:sym typeface="Symbol"/>
              </a:rPr>
              <a:t>= V/m = 1/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1"/>
          <p:cNvSpPr txBox="1">
            <a:spLocks/>
          </p:cNvSpPr>
          <p:nvPr/>
        </p:nvSpPr>
        <p:spPr>
          <a:xfrm>
            <a:off x="228600" y="514350"/>
            <a:ext cx="5715000" cy="762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Pressure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exerted by ambient (atmospheric) air on any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surface.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5717" y="-19050"/>
            <a:ext cx="3986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Atmospheric Pressure: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4324350"/>
            <a:ext cx="845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Atmospheric pressure measured by barometer with height of mercury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Zbaro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is evaluated as  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Patm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  <a:sym typeface="Symbol"/>
              </a:rPr>
              <a:t>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gZbaro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                                                                  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314454"/>
            <a:ext cx="845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measured by the instrument called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barometer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  <p:pic>
        <p:nvPicPr>
          <p:cNvPr id="6" name="Picture 2" descr="C:\Users\Lila Raj Koirala\Desktop\Baromet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786516"/>
            <a:ext cx="4556164" cy="2499734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7" name="Object 6"/>
          <p:cNvGraphicFramePr>
            <a:graphicFrameLocks/>
          </p:cNvGraphicFramePr>
          <p:nvPr/>
        </p:nvGraphicFramePr>
        <p:xfrm>
          <a:off x="1524000" y="1047750"/>
          <a:ext cx="6096000" cy="3048000"/>
        </p:xfrm>
        <a:graphic>
          <a:graphicData uri="http://schemas.openxmlformats.org/presentationml/2006/ole">
            <p:oleObj spid="_x0000_s120834" name="Equation" r:id="rId4" imgW="0" imgH="0" progId="Equation.3">
              <p:embed/>
            </p:oleObj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514850" y="2495550"/>
          <a:ext cx="114300" cy="152400"/>
        </p:xfrm>
        <a:graphic>
          <a:graphicData uri="http://schemas.openxmlformats.org/presentationml/2006/ole">
            <p:oleObj spid="_x0000_s120835" name="Equation" r:id="rId5" imgW="114120" imgH="203040" progId="Equation.3">
              <p:embed/>
            </p:oleObj>
          </a:graphicData>
        </a:graphic>
      </p:graphicFrame>
      <p:sp>
        <p:nvSpPr>
          <p:cNvPr id="9" name="Rectangle 8"/>
          <p:cNvSpPr/>
          <p:nvPr/>
        </p:nvSpPr>
        <p:spPr>
          <a:xfrm>
            <a:off x="6477000" y="3940001"/>
            <a:ext cx="1828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Source: [2]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5" y="663179"/>
            <a:ext cx="87716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0969" name="Object 9"/>
          <p:cNvGraphicFramePr>
            <a:graphicFrameLocks noChangeAspect="1"/>
          </p:cNvGraphicFramePr>
          <p:nvPr/>
        </p:nvGraphicFramePr>
        <p:xfrm>
          <a:off x="3505200" y="4526733"/>
          <a:ext cx="685800" cy="331017"/>
        </p:xfrm>
        <a:graphic>
          <a:graphicData uri="http://schemas.openxmlformats.org/presentationml/2006/ole">
            <p:oleObj spid="_x0000_s40969" name="Equation" r:id="rId3" imgW="342751" imgH="228501" progId="Equation.3">
              <p:embed/>
            </p:oleObj>
          </a:graphicData>
        </a:graphic>
      </p:graphicFrame>
      <p:graphicFrame>
        <p:nvGraphicFramePr>
          <p:cNvPr id="40968" name="Object 8"/>
          <p:cNvGraphicFramePr>
            <a:graphicFrameLocks noChangeAspect="1"/>
          </p:cNvGraphicFramePr>
          <p:nvPr/>
        </p:nvGraphicFramePr>
        <p:xfrm>
          <a:off x="6705037" y="4520803"/>
          <a:ext cx="1829369" cy="336947"/>
        </p:xfrm>
        <a:graphic>
          <a:graphicData uri="http://schemas.openxmlformats.org/presentationml/2006/ole">
            <p:oleObj spid="_x0000_s40968" name="Equation" r:id="rId4" imgW="990170" imgH="241195" progId="Equation.3">
              <p:embed/>
            </p:oleObj>
          </a:graphicData>
        </a:graphic>
      </p:graphicFrame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228600" y="590550"/>
            <a:ext cx="6477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39725" marR="0" lvl="0" indent="-339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It is the pressure of a system measured with reference to atmospheric or surroundings pressure by using a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pressure gauge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(direct reading) or a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manometer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(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indirect reading).</a:t>
            </a: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228608" y="663179"/>
            <a:ext cx="81945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6" name="Rectangle 16"/>
          <p:cNvSpPr>
            <a:spLocks noChangeArrowheads="1"/>
          </p:cNvSpPr>
          <p:nvPr/>
        </p:nvSpPr>
        <p:spPr bwMode="auto">
          <a:xfrm>
            <a:off x="228600" y="249555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7663" marR="0" lvl="0" indent="-3476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When pressure of a system is less than atmospheric pressure, gauge pressure becomes negative and this negative gauge pressure is also called vacuum gauge or vacuum pressure.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8" name="Rectangle 1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64481" y="52685"/>
            <a:ext cx="29883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Gauge Pressure: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4800" y="4095750"/>
            <a:ext cx="8153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lvl="0" indent="-339725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Gauge pressure measured by manometer with a height of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manometric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fluid             is determined as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6081" name="Object 1"/>
          <p:cNvGraphicFramePr>
            <a:graphicFrameLocks noChangeAspect="1"/>
          </p:cNvGraphicFramePr>
          <p:nvPr/>
        </p:nvGraphicFramePr>
        <p:xfrm>
          <a:off x="3902084" y="800100"/>
          <a:ext cx="4708525" cy="3657600"/>
        </p:xfrm>
        <a:graphic>
          <a:graphicData uri="http://schemas.openxmlformats.org/presentationml/2006/ole">
            <p:oleObj spid="_x0000_s46081" name="Visio" r:id="rId4" imgW="2612215" imgH="2613156" progId="Visio.Drawing.11">
              <p:embed/>
            </p:oleObj>
          </a:graphicData>
        </a:graphic>
      </p:graphicFrame>
      <p:sp>
        <p:nvSpPr>
          <p:cNvPr id="4" name="Rectangle 3"/>
          <p:cNvSpPr/>
          <p:nvPr/>
        </p:nvSpPr>
        <p:spPr>
          <a:xfrm>
            <a:off x="381000" y="4"/>
            <a:ext cx="8534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Measurement of Gauge Pressure Using Pressure Gauge and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U-tube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Manometer: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685800" y="1047750"/>
          <a:ext cx="2438400" cy="389334"/>
        </p:xfrm>
        <a:graphic>
          <a:graphicData uri="http://schemas.openxmlformats.org/presentationml/2006/ole">
            <p:oleObj spid="_x0000_s46082" name="Equation" r:id="rId5" imgW="1129810" imgH="241195" progId="Equation.3">
              <p:embed/>
            </p:oleObj>
          </a:graphicData>
        </a:graphic>
      </p:graphicFrame>
      <p:sp>
        <p:nvSpPr>
          <p:cNvPr id="8" name="Curved Up Arrow 7"/>
          <p:cNvSpPr/>
          <p:nvPr/>
        </p:nvSpPr>
        <p:spPr>
          <a:xfrm rot="12221821">
            <a:off x="3195624" y="893263"/>
            <a:ext cx="1914552" cy="56782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6084" name="Picture 4" descr="Pressure gauge, manometer, industr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" y="1657350"/>
            <a:ext cx="3352800" cy="280035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04807" y="4580751"/>
            <a:ext cx="22220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Pressure Gauge </a:t>
            </a:r>
            <a:endParaRPr lang="en-US" sz="2000" dirty="0"/>
          </a:p>
        </p:txBody>
      </p:sp>
      <p:sp>
        <p:nvSpPr>
          <p:cNvPr id="11" name="Rectangle 10"/>
          <p:cNvSpPr/>
          <p:nvPr/>
        </p:nvSpPr>
        <p:spPr>
          <a:xfrm>
            <a:off x="5337118" y="4572000"/>
            <a:ext cx="24352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U-tube Manometer</a:t>
            </a:r>
            <a:endParaRPr lang="en-US" sz="2000" dirty="0"/>
          </a:p>
        </p:txBody>
      </p:sp>
      <p:sp>
        <p:nvSpPr>
          <p:cNvPr id="12" name="Rectangle 11"/>
          <p:cNvSpPr/>
          <p:nvPr/>
        </p:nvSpPr>
        <p:spPr>
          <a:xfrm>
            <a:off x="2181894" y="4614817"/>
            <a:ext cx="17043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Source:[3]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ChangeArrowheads="1"/>
          </p:cNvSpPr>
          <p:nvPr/>
        </p:nvSpPr>
        <p:spPr bwMode="auto">
          <a:xfrm>
            <a:off x="304800" y="1054953"/>
            <a:ext cx="6324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7663" marR="0" lvl="0" indent="-3476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Pressure of a system relative to perfect vacuum is known as absolute pressure.</a:t>
            </a:r>
          </a:p>
        </p:txBody>
      </p:sp>
      <p:graphicFrame>
        <p:nvGraphicFramePr>
          <p:cNvPr id="3" name="Object 13"/>
          <p:cNvGraphicFramePr>
            <a:graphicFrameLocks noChangeAspect="1"/>
          </p:cNvGraphicFramePr>
          <p:nvPr/>
        </p:nvGraphicFramePr>
        <p:xfrm>
          <a:off x="3368675" y="3725863"/>
          <a:ext cx="3910996" cy="598487"/>
        </p:xfrm>
        <a:graphic>
          <a:graphicData uri="http://schemas.openxmlformats.org/presentationml/2006/ole">
            <p:oleObj spid="_x0000_s121858" name="Equation" r:id="rId3" imgW="1117440" imgH="228600" progId="Equation.3">
              <p:embed/>
            </p:oleObj>
          </a:graphicData>
        </a:graphic>
      </p:graphicFrame>
      <p:sp>
        <p:nvSpPr>
          <p:cNvPr id="4" name="Rectangle 3"/>
          <p:cNvSpPr/>
          <p:nvPr/>
        </p:nvSpPr>
        <p:spPr>
          <a:xfrm>
            <a:off x="670796" y="205085"/>
            <a:ext cx="5727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Absolute Pressure (Actual Pressure):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04800" y="3100685"/>
            <a:ext cx="30183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lvl="0" indent="-347663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It is calculated as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203835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state of absolute zero pressure or perfect vacuum will occur only when molecular momentum is zero.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1985" name="Object 1"/>
          <p:cNvGraphicFramePr>
            <a:graphicFrameLocks noChangeAspect="1"/>
          </p:cNvGraphicFramePr>
          <p:nvPr/>
        </p:nvGraphicFramePr>
        <p:xfrm>
          <a:off x="1143000" y="1276350"/>
          <a:ext cx="7250036" cy="3714750"/>
        </p:xfrm>
        <a:graphic>
          <a:graphicData uri="http://schemas.openxmlformats.org/presentationml/2006/ole">
            <p:oleObj spid="_x0000_s41985" name="Visio" r:id="rId3" imgW="5152415" imgH="3519786" progId="Visio.Drawing.11">
              <p:embed/>
            </p:oleObj>
          </a:graphicData>
        </a:graphic>
      </p:graphicFrame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81000" y="57150"/>
            <a:ext cx="8458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elationship between absolute, gauge, atmospheric and negative or vacuum gauge pressures represented on a pressure scale: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381000" y="666750"/>
            <a:ext cx="5486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0838" indent="-350838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 degree of hotness or coldness of a system.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32714" y="168106"/>
            <a:ext cx="2215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Temperature: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6" y="24526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81000" y="2266950"/>
            <a:ext cx="845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Measured by an instrument called </a:t>
            </a:r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thermometer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0" y="1428750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 property of a system which defines the direction and magnitude of heat transfer. </a:t>
            </a:r>
          </a:p>
        </p:txBody>
      </p:sp>
      <p:sp>
        <p:nvSpPr>
          <p:cNvPr id="9" name="Rectangle 8"/>
          <p:cNvSpPr/>
          <p:nvPr/>
        </p:nvSpPr>
        <p:spPr>
          <a:xfrm>
            <a:off x="6096000" y="4740101"/>
            <a:ext cx="1828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Source: [4]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1" y="2763441"/>
            <a:ext cx="5349875" cy="2151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3581400" y="4229105"/>
          <a:ext cx="5181600" cy="571499"/>
        </p:xfrm>
        <a:graphic>
          <a:graphicData uri="http://schemas.openxmlformats.org/presentationml/2006/ole">
            <p:oleObj spid="_x0000_s122882" name="Equation" r:id="rId4" imgW="2235200" imgH="393700" progId="Equation.3">
              <p:embed/>
            </p:oleObj>
          </a:graphicData>
        </a:graphic>
      </p:graphicFrame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990600" y="3333750"/>
            <a:ext cx="7467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21263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where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is any new scale,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is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freezing point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of ice and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BP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is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boiling point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of water.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0622" y="2111206"/>
            <a:ext cx="37703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228600" algn="l"/>
              </a:tabLst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They have relation as:                     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3581409" y="2612236"/>
          <a:ext cx="5226899" cy="588169"/>
        </p:xfrm>
        <a:graphic>
          <a:graphicData uri="http://schemas.openxmlformats.org/presentationml/2006/ole">
            <p:oleObj spid="_x0000_s122883" name="Equation" r:id="rId5" imgW="2514600" imgH="368300" progId="Equation.3">
              <p:embed/>
            </p:oleObj>
          </a:graphicData>
        </a:graphic>
      </p:graphicFrame>
      <p:sp>
        <p:nvSpPr>
          <p:cNvPr id="6" name="Right Arrow 5"/>
          <p:cNvSpPr/>
          <p:nvPr/>
        </p:nvSpPr>
        <p:spPr>
          <a:xfrm>
            <a:off x="2133600" y="4400550"/>
            <a:ext cx="914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5800" y="57150"/>
            <a:ext cx="2215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Temperature: 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81000" y="514350"/>
            <a:ext cx="6172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08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228600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Measured in different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temperature scales: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8080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D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egree Celsius, </a:t>
            </a:r>
          </a:p>
          <a:p>
            <a:pPr marL="8080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D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egree Fahrenheit and </a:t>
            </a:r>
          </a:p>
          <a:p>
            <a:pPr marL="8080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28600" algn="l"/>
              </a:tabLst>
            </a:pP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Kelvin (absolute temperature)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914400" y="2225829"/>
          <a:ext cx="6477000" cy="2479521"/>
        </p:xfrm>
        <a:graphic>
          <a:graphicData uri="http://schemas.openxmlformats.org/drawingml/2006/table">
            <a:tbl>
              <a:tblPr/>
              <a:tblGrid>
                <a:gridCol w="2346114"/>
                <a:gridCol w="2079836"/>
                <a:gridCol w="2051050"/>
              </a:tblGrid>
              <a:tr h="11443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/>
                          <a:ea typeface="Times New Roman"/>
                          <a:cs typeface="Times New Roman"/>
                        </a:rPr>
                        <a:t>Scale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/>
                          <a:ea typeface="Times New Roman"/>
                          <a:cs typeface="Times New Roman"/>
                        </a:rPr>
                        <a:t>Freezing Point (FP)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/>
                          <a:ea typeface="Times New Roman"/>
                          <a:cs typeface="Times New Roman"/>
                        </a:rPr>
                        <a:t>Boiling Point (BP)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12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Celsius</a:t>
                      </a:r>
                      <a:r>
                        <a:rPr lang="en-US" sz="2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  <a:sym typeface="Symbol"/>
                        </a:rPr>
                        <a:t>C)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97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Fahrenheit </a:t>
                      </a: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  <a:sym typeface="Symbol"/>
                        </a:rPr>
                        <a:t></a:t>
                      </a: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F)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212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12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Kelvin </a:t>
                      </a:r>
                      <a:r>
                        <a:rPr lang="en-US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(K)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273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Times New Roman"/>
                          <a:cs typeface="Times New Roman"/>
                        </a:rPr>
                        <a:t>373</a:t>
                      </a:r>
                      <a:endParaRPr lang="en-US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81000" y="819150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values  of  Freezing and Boiling point on different temperature scales are given in a table below [5]: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6514" y="128885"/>
            <a:ext cx="2215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Temperature: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52400" y="590550"/>
            <a:ext cx="6172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Two systems are said to have equal temperatures, if there is no change in any properties of both systems when they are brought in contact with each other.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7200" y="57150"/>
            <a:ext cx="3871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Equality of Temperature:</a:t>
            </a:r>
          </a:p>
        </p:txBody>
      </p:sp>
      <p:pic>
        <p:nvPicPr>
          <p:cNvPr id="27" name="Picture 2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038350"/>
            <a:ext cx="3048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9"/>
          <p:cNvSpPr/>
          <p:nvPr/>
        </p:nvSpPr>
        <p:spPr>
          <a:xfrm>
            <a:off x="7117884" y="4686240"/>
            <a:ext cx="14927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 Source: [5]</a:t>
            </a:r>
          </a:p>
        </p:txBody>
      </p:sp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9505" name="Object 1"/>
          <p:cNvGraphicFramePr>
            <a:graphicFrameLocks noChangeAspect="1"/>
          </p:cNvGraphicFramePr>
          <p:nvPr/>
        </p:nvGraphicFramePr>
        <p:xfrm>
          <a:off x="381006" y="2190750"/>
          <a:ext cx="5020235" cy="2743200"/>
        </p:xfrm>
        <a:graphic>
          <a:graphicData uri="http://schemas.openxmlformats.org/presentationml/2006/ole">
            <p:oleObj spid="_x0000_s149505" name="Visio" r:id="rId4" imgW="3660369" imgH="2320548" progId="Visio.Drawing.11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4966" y="114304"/>
            <a:ext cx="49359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Zeroth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Law of Thermodynamics: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" y="621090"/>
            <a:ext cx="579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When two systems are separately in thermal equilibrium with a third system, then these two systems should also be in thermal equilibrium.</a:t>
            </a:r>
          </a:p>
        </p:txBody>
      </p:sp>
      <p:sp>
        <p:nvSpPr>
          <p:cNvPr id="5" name="Rectangle 4"/>
          <p:cNvSpPr/>
          <p:nvPr/>
        </p:nvSpPr>
        <p:spPr>
          <a:xfrm>
            <a:off x="152400" y="4179153"/>
            <a:ext cx="8153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Used in all temperature measurement processes and in comparison of the temperatures of the multiple objects.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38200" y="2643485"/>
            <a:ext cx="4343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If  T</a:t>
            </a:r>
            <a:r>
              <a:rPr lang="en-US" sz="2400" b="1" i="1" baseline="-30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X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= T</a:t>
            </a:r>
            <a:r>
              <a:rPr lang="en-US" sz="2400" b="1" i="1" baseline="-30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Z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and  T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= T</a:t>
            </a:r>
            <a:r>
              <a:rPr lang="en-US" sz="2400" b="1" i="1" baseline="-30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Z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then</a:t>
            </a:r>
          </a:p>
        </p:txBody>
      </p:sp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8481" name="Object 1"/>
          <p:cNvGraphicFramePr>
            <a:graphicFrameLocks noChangeAspect="1"/>
          </p:cNvGraphicFramePr>
          <p:nvPr/>
        </p:nvGraphicFramePr>
        <p:xfrm>
          <a:off x="5620600" y="1600200"/>
          <a:ext cx="3371000" cy="2571750"/>
        </p:xfrm>
        <a:graphic>
          <a:graphicData uri="http://schemas.openxmlformats.org/presentationml/2006/ole">
            <p:oleObj spid="_x0000_s148481" name="Visio" r:id="rId3" imgW="2597086" imgH="2289620" progId="Visio.Drawing.11">
              <p:embed/>
            </p:oleObj>
          </a:graphicData>
        </a:graphic>
      </p:graphicFrame>
      <p:sp>
        <p:nvSpPr>
          <p:cNvPr id="8" name="Rectangle 7"/>
          <p:cNvSpPr/>
          <p:nvPr/>
        </p:nvSpPr>
        <p:spPr>
          <a:xfrm>
            <a:off x="1143000" y="3257550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T</a:t>
            </a:r>
            <a:r>
              <a:rPr lang="en-US" sz="2400" b="1" i="1" baseline="-30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X</a:t>
            </a:r>
            <a:r>
              <a:rPr lang="en-US" sz="2400" b="1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= T</a:t>
            </a:r>
            <a:r>
              <a:rPr lang="en-US" sz="2400" b="1" i="1" baseline="-30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Y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91678"/>
            <a:ext cx="2133600" cy="42267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References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9985" name="Rectangle 1"/>
          <p:cNvSpPr>
            <a:spLocks noChangeArrowheads="1"/>
          </p:cNvSpPr>
          <p:nvPr/>
        </p:nvSpPr>
        <p:spPr bwMode="auto">
          <a:xfrm>
            <a:off x="381000" y="819150"/>
            <a:ext cx="6400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7525" marR="0" lvl="0" indent="-51752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[1]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Thermal Science and Engineering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Kumar D.S., S. K.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Kataria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&amp; Sons, India, 2009.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81000" y="1657350"/>
            <a:ext cx="8305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7525" indent="-517525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[2]  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Science Photo Library: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International Press Tele-communication Council (IPTC), </a:t>
            </a:r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  <a:hlinkClick r:id="rId2"/>
              </a:rPr>
              <a:t>https://www.sciencephoto.com/media/967157/view/  mercury-barometer-illustration</a:t>
            </a:r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Viewed [March, 2022].</a:t>
            </a:r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2400" b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318135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7525" indent="-517525"/>
            <a:r>
              <a:rPr lang="en-US" sz="2400" dirty="0" smtClean="0">
                <a:latin typeface="Arial" pitchFamily="34" charset="0"/>
                <a:cs typeface="Arial" pitchFamily="34" charset="0"/>
              </a:rPr>
              <a:t>[3] 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Pressure Gauge with Bourdon Tubes: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Suku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Druck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&amp;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Temperatur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  <a:hlinkClick r:id="rId3"/>
              </a:rPr>
              <a:t>https://suku.de/en/product/153-type-5331-bourdon-tube-pressure-gauge-ns100-connection-bottom.html</a:t>
            </a:r>
            <a:r>
              <a:rPr lang="en-US" sz="2400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Viewed [March, 2022].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04800" y="3181350"/>
            <a:ext cx="7848600" cy="121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17525" lvl="0" indent="-517525" algn="just">
              <a:spcBef>
                <a:spcPct val="0"/>
              </a:spcBef>
              <a:tabLst>
                <a:tab pos="457200" algn="l"/>
              </a:tabLst>
            </a:pPr>
            <a:r>
              <a:rPr lang="en-US" sz="2400" dirty="0" smtClean="0">
                <a:latin typeface="Arial" pitchFamily="34" charset="0"/>
                <a:ea typeface="+mj-ea"/>
                <a:cs typeface="Arial" pitchFamily="34" charset="0"/>
              </a:rPr>
              <a:t>[5]</a:t>
            </a:r>
            <a:r>
              <a:rPr lang="en-US" sz="2400" i="1" dirty="0" smtClean="0"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Fundamentals of Thermodynamics &amp; Heat Transfer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Luintel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M.C., Heritage Publishers &amp; Distributors Pvt. Ltd., Kathmandu, Nepal, 2016.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04800" y="1428750"/>
            <a:ext cx="7848600" cy="121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17525" lvl="0" indent="-517525">
              <a:spcBef>
                <a:spcPct val="0"/>
              </a:spcBef>
            </a:pPr>
            <a:r>
              <a:rPr lang="en-US" sz="2400" dirty="0" smtClean="0">
                <a:latin typeface="Arial" pitchFamily="34" charset="0"/>
                <a:ea typeface="+mj-ea"/>
                <a:cs typeface="Arial" pitchFamily="34" charset="0"/>
              </a:rPr>
              <a:t>[4]  </a:t>
            </a:r>
            <a:r>
              <a:rPr lang="en-US" sz="2400" i="1" dirty="0" err="1" smtClean="0">
                <a:latin typeface="Arial" pitchFamily="34" charset="0"/>
                <a:ea typeface="+mj-ea"/>
                <a:cs typeface="Arial" pitchFamily="34" charset="0"/>
              </a:rPr>
              <a:t>Sciencing</a:t>
            </a:r>
            <a:r>
              <a:rPr lang="en-US" sz="2400" dirty="0" smtClean="0">
                <a:latin typeface="Arial" pitchFamily="34" charset="0"/>
                <a:ea typeface="+mj-ea"/>
                <a:cs typeface="Arial" pitchFamily="34" charset="0"/>
              </a:rPr>
              <a:t>: </a:t>
            </a:r>
            <a:r>
              <a:rPr lang="en-US" sz="2400" i="1" dirty="0" smtClean="0">
                <a:latin typeface="Arial" pitchFamily="34" charset="0"/>
                <a:ea typeface="+mj-ea"/>
                <a:cs typeface="Arial" pitchFamily="34" charset="0"/>
              </a:rPr>
              <a:t>Different Parts of a Mercury Thermometer</a:t>
            </a:r>
            <a:r>
              <a:rPr lang="en-US" sz="2400" dirty="0" smtClean="0">
                <a:latin typeface="Arial" pitchFamily="34" charset="0"/>
                <a:ea typeface="+mj-ea"/>
                <a:cs typeface="Arial" pitchFamily="34" charset="0"/>
              </a:rPr>
              <a:t>, Markings S., June 27th, 2018,  </a:t>
            </a:r>
            <a:r>
              <a:rPr lang="en-US" sz="2400" u="sng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https://sciencing.com/different-parts-of-a-mercury-thermometer-12073649.html</a:t>
            </a:r>
            <a:r>
              <a:rPr lang="en-US" sz="2400" dirty="0" smtClean="0">
                <a:latin typeface="Arial" pitchFamily="34" charset="0"/>
                <a:ea typeface="+mj-ea"/>
                <a:cs typeface="Arial" pitchFamily="34" charset="0"/>
              </a:rPr>
              <a:t> Viewed [March, 2022].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0" y="133350"/>
            <a:ext cx="2133600" cy="42267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References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21782" y="2225501"/>
            <a:ext cx="4288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2825</TotalTime>
  <Words>1574</Words>
  <Application>Microsoft Office PowerPoint</Application>
  <PresentationFormat>On-screen Show (16:9)</PresentationFormat>
  <Paragraphs>170</Paragraphs>
  <Slides>34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Office Theme</vt:lpstr>
      <vt:lpstr>Visio</vt:lpstr>
      <vt:lpstr>Equation</vt:lpstr>
      <vt:lpstr>Slide 1</vt:lpstr>
      <vt:lpstr>Slide 2</vt:lpstr>
      <vt:lpstr>Slide 3</vt:lpstr>
      <vt:lpstr>Slide 4</vt:lpstr>
      <vt:lpstr> State/ Point Function VS Path Function:  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Lila Raj Koirala</dc:creator>
  <cp:lastModifiedBy>Lila Raj Koirala</cp:lastModifiedBy>
  <cp:revision>251</cp:revision>
  <dcterms:created xsi:type="dcterms:W3CDTF">2020-05-05T06:18:18Z</dcterms:created>
  <dcterms:modified xsi:type="dcterms:W3CDTF">2022-03-22T05:37:02Z</dcterms:modified>
</cp:coreProperties>
</file>