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04" r:id="rId2"/>
    <p:sldId id="305" r:id="rId3"/>
    <p:sldId id="271" r:id="rId4"/>
    <p:sldId id="290" r:id="rId5"/>
    <p:sldId id="257" r:id="rId6"/>
    <p:sldId id="291" r:id="rId7"/>
    <p:sldId id="279" r:id="rId8"/>
    <p:sldId id="280" r:id="rId9"/>
    <p:sldId id="308" r:id="rId10"/>
    <p:sldId id="268" r:id="rId11"/>
    <p:sldId id="292" r:id="rId12"/>
    <p:sldId id="281" r:id="rId13"/>
    <p:sldId id="293" r:id="rId14"/>
    <p:sldId id="272" r:id="rId15"/>
    <p:sldId id="294" r:id="rId16"/>
    <p:sldId id="258" r:id="rId17"/>
    <p:sldId id="296" r:id="rId18"/>
    <p:sldId id="297" r:id="rId19"/>
    <p:sldId id="309" r:id="rId20"/>
    <p:sldId id="259" r:id="rId21"/>
    <p:sldId id="298" r:id="rId22"/>
    <p:sldId id="273" r:id="rId23"/>
    <p:sldId id="299" r:id="rId24"/>
    <p:sldId id="270" r:id="rId25"/>
    <p:sldId id="300" r:id="rId26"/>
    <p:sldId id="301" r:id="rId27"/>
    <p:sldId id="274" r:id="rId28"/>
    <p:sldId id="312" r:id="rId29"/>
    <p:sldId id="313" r:id="rId30"/>
    <p:sldId id="310" r:id="rId31"/>
    <p:sldId id="311" r:id="rId32"/>
    <p:sldId id="306" r:id="rId33"/>
    <p:sldId id="289" r:id="rId34"/>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FF0066"/>
  </p:clrMru>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93" autoAdjust="0"/>
    <p:restoredTop sz="94671" autoAdjust="0"/>
  </p:normalViewPr>
  <p:slideViewPr>
    <p:cSldViewPr>
      <p:cViewPr>
        <p:scale>
          <a:sx n="50" d="100"/>
          <a:sy n="50" d="100"/>
        </p:scale>
        <p:origin x="-979" y="-389"/>
      </p:cViewPr>
      <p:guideLst>
        <p:guide orient="horz" pos="162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wmf"/><Relationship Id="rId1" Type="http://schemas.openxmlformats.org/officeDocument/2006/relationships/image" Target="../media/image13.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image" Target="../media/image2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FDE26B-5A70-489D-B72B-1FCBA7999F6D}" type="datetimeFigureOut">
              <a:rPr lang="en-US" smtClean="0"/>
              <a:pPr/>
              <a:t>25-Mar-22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010EA6-1DD5-4B08-BA59-42A4550A45E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25 March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24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C72151D-7D83-4EE5-BEF1-42221F44AE11}" type="datetimeFigureOut">
              <a:rPr lang="en-US" smtClean="0"/>
              <a:pPr/>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72151D-7D83-4EE5-BEF1-42221F44AE11}" type="datetimeFigureOut">
              <a:rPr lang="en-US" smtClean="0"/>
              <a:pPr/>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72151D-7D83-4EE5-BEF1-42221F44AE11}" type="datetimeFigureOut">
              <a:rPr lang="en-US" smtClean="0"/>
              <a:pPr/>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C72151D-7D83-4EE5-BEF1-42221F44AE11}" type="datetimeFigureOut">
              <a:rPr lang="en-US" smtClean="0"/>
              <a:pPr/>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C72151D-7D83-4EE5-BEF1-42221F44AE11}" type="datetimeFigureOut">
              <a:rPr lang="en-US" smtClean="0"/>
              <a:pPr/>
              <a:t>25-Mar-22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72151D-7D83-4EE5-BEF1-42221F44AE11}" type="datetimeFigureOut">
              <a:rPr lang="en-US" smtClean="0"/>
              <a:pPr/>
              <a:t>25-Mar-22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72151D-7D83-4EE5-BEF1-42221F44AE11}" type="datetimeFigureOut">
              <a:rPr lang="en-US" smtClean="0"/>
              <a:pPr/>
              <a:t>25-Mar-22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72151D-7D83-4EE5-BEF1-42221F44AE11}" type="datetimeFigureOut">
              <a:rPr lang="en-US" smtClean="0"/>
              <a:pPr/>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72151D-7D83-4EE5-BEF1-42221F44AE11}" type="datetimeFigureOut">
              <a:rPr lang="en-US" smtClean="0"/>
              <a:pPr/>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72151D-7D83-4EE5-BEF1-42221F44AE11}" type="datetimeFigureOut">
              <a:rPr lang="en-US" smtClean="0"/>
              <a:pPr/>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72151D-7D83-4EE5-BEF1-42221F44AE11}" type="datetimeFigureOut">
              <a:rPr lang="en-US" smtClean="0"/>
              <a:pPr/>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7F6F15-C81B-4D32-BF89-1925F17BE9C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C72151D-7D83-4EE5-BEF1-42221F44AE11}" type="datetimeFigureOut">
              <a:rPr lang="en-US" smtClean="0"/>
              <a:pPr/>
              <a:t>25-Mar-22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17F6F15-C81B-4D32-BF89-1925F17BE9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notesSlide" Target="../notesSlides/notesSlide3.xml"/><Relationship Id="rId7"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oleObject" Target="../embeddings/oleObject7.bin"/></Relationships>
</file>

<file path=ppt/slides/_rels/slide9.xml.rels><?xml version="1.0" encoding="UTF-8" standalone="yes"?>
<Relationships xmlns="http://schemas.openxmlformats.org/package/2006/relationships"><Relationship Id="rId8" Type="http://schemas.openxmlformats.org/officeDocument/2006/relationships/oleObject" Target="My%20Thermo%20Books/Thermo%20Book%20TU%201st%20Edition/Principles%20of%20Engineering%20Thermodynamics%20and%20Heat%20Transfer/CHAPTER_2/Figure_2/Drawing2.21ppt.vsd/Drawing/~Page-1/Sheet.44" TargetMode="External"/><Relationship Id="rId3" Type="http://schemas.openxmlformats.org/officeDocument/2006/relationships/oleObject" Target="../embeddings/oleObject8.bin"/><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oleObject" Target="../embeddings/oleObject9.bin"/><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oleObject" Target="../embeddings/oleObject14.bin"/></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oleObject" Target="../embeddings/oleObject15.bin"/></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embeddings/oleObject16.bin"/></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748744"/>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- 1</a:t>
            </a:r>
            <a:endParaRPr lang="en-US" sz="2800" b="1" dirty="0">
              <a:solidFill>
                <a:srgbClr val="FF0000"/>
              </a:solidFill>
            </a:endParaRPr>
          </a:p>
        </p:txBody>
      </p:sp>
      <p:sp>
        <p:nvSpPr>
          <p:cNvPr id="3" name="Rectangle 2"/>
          <p:cNvSpPr/>
          <p:nvPr/>
        </p:nvSpPr>
        <p:spPr>
          <a:xfrm>
            <a:off x="1371600" y="152225"/>
            <a:ext cx="62484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 HEAT  TRANSFER</a:t>
            </a:r>
          </a:p>
        </p:txBody>
      </p:sp>
      <p:sp>
        <p:nvSpPr>
          <p:cNvPr id="4" name="Rectangle 3"/>
          <p:cNvSpPr/>
          <p:nvPr/>
        </p:nvSpPr>
        <p:spPr>
          <a:xfrm>
            <a:off x="1600200" y="3648730"/>
            <a:ext cx="6248400" cy="523220"/>
          </a:xfrm>
          <a:prstGeom prst="rect">
            <a:avLst/>
          </a:prstGeom>
        </p:spPr>
        <p:txBody>
          <a:bodyPr wrap="square">
            <a:spAutoFit/>
          </a:bodyPr>
          <a:lstStyle/>
          <a:p>
            <a:pPr lvl="0" algn="ctr"/>
            <a:r>
              <a:rPr lang="en-US" sz="2800" b="1" dirty="0" smtClean="0">
                <a:solidFill>
                  <a:srgbClr val="002060"/>
                </a:solidFill>
              </a:rPr>
              <a:t>Energy and Its Types</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1"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1352551"/>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Chapter - 2</a:t>
            </a:r>
            <a:endParaRPr lang="en-US" sz="2800" b="1" dirty="0">
              <a:solidFill>
                <a:srgbClr val="FF0000"/>
              </a:solidFill>
            </a:endParaRPr>
          </a:p>
        </p:txBody>
      </p:sp>
      <p:sp>
        <p:nvSpPr>
          <p:cNvPr id="9" name="Rectangle 8"/>
          <p:cNvSpPr/>
          <p:nvPr/>
        </p:nvSpPr>
        <p:spPr>
          <a:xfrm>
            <a:off x="2286000" y="2200930"/>
            <a:ext cx="4419600" cy="523220"/>
          </a:xfrm>
          <a:prstGeom prst="rect">
            <a:avLst/>
          </a:prstGeom>
        </p:spPr>
        <p:txBody>
          <a:bodyPr wrap="square">
            <a:spAutoFit/>
          </a:bodyPr>
          <a:lstStyle/>
          <a:p>
            <a:pPr lvl="0" algn="ctr"/>
            <a:r>
              <a:rPr lang="en-US" sz="2800" b="1" dirty="0" smtClean="0">
                <a:solidFill>
                  <a:srgbClr val="002060"/>
                </a:solidFill>
              </a:rPr>
              <a:t>Energy and Energy Transfer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133350"/>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533400" y="750156"/>
            <a:ext cx="67818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6" name="Rectangle 5"/>
          <p:cNvSpPr/>
          <p:nvPr/>
        </p:nvSpPr>
        <p:spPr>
          <a:xfrm>
            <a:off x="460236" y="3638550"/>
            <a:ext cx="7008137" cy="461665"/>
          </a:xfrm>
          <a:prstGeom prst="rect">
            <a:avLst/>
          </a:prstGeom>
        </p:spPr>
        <p:txBody>
          <a:bodyPr wrap="none">
            <a:spAutoFit/>
          </a:bodyPr>
          <a:lstStyle/>
          <a:p>
            <a:pPr marL="517525" lvl="0" indent="-349250" eaLnBrk="0" fontAlgn="base" hangingPunct="0">
              <a:spcBef>
                <a:spcPct val="0"/>
              </a:spcBef>
              <a:spcAft>
                <a:spcPct val="0"/>
              </a:spcAft>
              <a:buFontTx/>
              <a:buChar char="•"/>
            </a:pPr>
            <a:r>
              <a:rPr lang="en-US" sz="2400" dirty="0" smtClean="0">
                <a:latin typeface="Arial" pitchFamily="34" charset="0"/>
                <a:ea typeface="Calibri" pitchFamily="34" charset="0"/>
                <a:cs typeface="Arial" pitchFamily="34" charset="0"/>
              </a:rPr>
              <a:t> Transient Energy: Work Energy, Heat Energy </a:t>
            </a:r>
            <a:endParaRPr lang="en-US" sz="2400" dirty="0" smtClean="0">
              <a:latin typeface="Arial" pitchFamily="34" charset="0"/>
              <a:cs typeface="Arial" pitchFamily="34" charset="0"/>
            </a:endParaRPr>
          </a:p>
        </p:txBody>
      </p:sp>
      <p:sp>
        <p:nvSpPr>
          <p:cNvPr id="9" name="Rectangle 8"/>
          <p:cNvSpPr/>
          <p:nvPr/>
        </p:nvSpPr>
        <p:spPr>
          <a:xfrm>
            <a:off x="457200" y="2266950"/>
            <a:ext cx="8229600" cy="1200329"/>
          </a:xfrm>
          <a:prstGeom prst="rect">
            <a:avLst/>
          </a:prstGeom>
        </p:spPr>
        <p:txBody>
          <a:bodyPr wrap="square">
            <a:spAutoFit/>
          </a:bodyPr>
          <a:lstStyle/>
          <a:p>
            <a:pPr marL="579438" lvl="0" indent="-411163" eaLnBrk="0" fontAlgn="base" hangingPunct="0">
              <a:spcBef>
                <a:spcPct val="0"/>
              </a:spcBef>
              <a:spcAft>
                <a:spcPct val="0"/>
              </a:spcAft>
              <a:buFontTx/>
              <a:buChar char="•"/>
            </a:pPr>
            <a:r>
              <a:rPr lang="en-US" sz="2400" dirty="0" smtClean="0">
                <a:latin typeface="Arial" pitchFamily="34" charset="0"/>
                <a:ea typeface="Calibri" pitchFamily="34" charset="0"/>
                <a:cs typeface="Arial" pitchFamily="34" charset="0"/>
              </a:rPr>
              <a:t>Stored  Energy: Internal Energy (Molecular Kinetic Energy and Molecular Potential Energy), Kinetic Energy and Potential Energy, Total Energy </a:t>
            </a:r>
            <a:endParaRPr lang="en-US" sz="2400" dirty="0" smtClean="0">
              <a:latin typeface="Arial" pitchFamily="34" charset="0"/>
              <a:cs typeface="Arial" pitchFamily="34" charset="0"/>
            </a:endParaRPr>
          </a:p>
        </p:txBody>
      </p:sp>
      <p:sp>
        <p:nvSpPr>
          <p:cNvPr id="11" name="Rectangle 10"/>
          <p:cNvSpPr/>
          <p:nvPr/>
        </p:nvSpPr>
        <p:spPr>
          <a:xfrm>
            <a:off x="609600" y="1657350"/>
            <a:ext cx="3657600" cy="461665"/>
          </a:xfrm>
          <a:prstGeom prst="rect">
            <a:avLst/>
          </a:prstGeom>
        </p:spPr>
        <p:txBody>
          <a:bodyPr wrap="square">
            <a:spAutoFit/>
          </a:bodyPr>
          <a:lstStyle/>
          <a:p>
            <a:pPr marL="288925" lvl="0" indent="-288925" fontAlgn="base">
              <a:spcBef>
                <a:spcPct val="0"/>
              </a:spcBef>
              <a:spcAft>
                <a:spcPct val="0"/>
              </a:spcAft>
              <a:buFontTx/>
              <a:buChar char="•"/>
            </a:pPr>
            <a:r>
              <a:rPr lang="en-US" sz="2400" dirty="0" smtClean="0">
                <a:latin typeface="Arial" pitchFamily="34" charset="0"/>
                <a:ea typeface="Calibri" pitchFamily="34" charset="0"/>
                <a:cs typeface="Arial" pitchFamily="34" charset="0"/>
              </a:rPr>
              <a:t>  Energy and its Types</a:t>
            </a:r>
            <a:endParaRPr lang="en-US" sz="2400" dirty="0" smtClean="0">
              <a:latin typeface="Arial" pitchFamily="34" charset="0"/>
              <a:cs typeface="Arial" pitchFamily="34" charset="0"/>
            </a:endParaRPr>
          </a:p>
        </p:txBody>
      </p:sp>
      <p:sp>
        <p:nvSpPr>
          <p:cNvPr id="12" name="Rectangle 11"/>
          <p:cNvSpPr/>
          <p:nvPr/>
        </p:nvSpPr>
        <p:spPr>
          <a:xfrm>
            <a:off x="620061" y="4248150"/>
            <a:ext cx="6951134" cy="461665"/>
          </a:xfrm>
          <a:prstGeom prst="rect">
            <a:avLst/>
          </a:prstGeom>
        </p:spPr>
        <p:txBody>
          <a:bodyPr wrap="none">
            <a:spAutoFit/>
          </a:bodyPr>
          <a:lstStyle/>
          <a:p>
            <a:pPr marL="396875" lvl="0" indent="-396875" eaLnBrk="0" fontAlgn="base" hangingPunct="0">
              <a:spcBef>
                <a:spcPct val="0"/>
              </a:spcBef>
              <a:spcAft>
                <a:spcPct val="0"/>
              </a:spcAft>
              <a:buFontTx/>
              <a:buChar char="•"/>
            </a:pPr>
            <a:r>
              <a:rPr lang="en-US" sz="2400" dirty="0" smtClean="0">
                <a:latin typeface="Arial" pitchFamily="34" charset="0"/>
                <a:ea typeface="Calibri" pitchFamily="34" charset="0"/>
                <a:cs typeface="Arial" pitchFamily="34" charset="0"/>
              </a:rPr>
              <a:t> Energy Transfer: Heat Transfer, Work Transfer</a:t>
            </a:r>
            <a:endParaRPr lang="en-US" sz="24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381000" y="1047750"/>
            <a:ext cx="2895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0" fontAlgn="base" latinLnBrk="0" hangingPunct="0">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In mechanics </a:t>
            </a:r>
            <a:endParaRPr lang="en-US" sz="2400" dirty="0" smtClean="0">
              <a:latin typeface="Arial" pitchFamily="34" charset="0"/>
              <a:ea typeface="Times New Roman" pitchFamily="18" charset="0"/>
              <a:cs typeface="Arial" pitchFamily="34" charset="0"/>
            </a:endParaRPr>
          </a:p>
        </p:txBody>
      </p:sp>
      <p:sp>
        <p:nvSpPr>
          <p:cNvPr id="53251" name="Rectangle 3"/>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7" name="Rectangle 6"/>
          <p:cNvSpPr/>
          <p:nvPr/>
        </p:nvSpPr>
        <p:spPr>
          <a:xfrm>
            <a:off x="381000" y="2876550"/>
            <a:ext cx="3657600" cy="461665"/>
          </a:xfrm>
          <a:prstGeom prst="rect">
            <a:avLst/>
          </a:prstGeom>
        </p:spPr>
        <p:txBody>
          <a:bodyPr wrap="square">
            <a:spAutoFit/>
          </a:bodyPr>
          <a:lstStyle/>
          <a:p>
            <a:pPr marL="396875" lvl="0" indent="-396875" algn="just" eaLnBrk="0" fontAlgn="base" hangingPunct="0">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In thermodynamics </a:t>
            </a:r>
          </a:p>
        </p:txBody>
      </p:sp>
      <p:sp>
        <p:nvSpPr>
          <p:cNvPr id="8" name="Rectangle 7"/>
          <p:cNvSpPr/>
          <p:nvPr/>
        </p:nvSpPr>
        <p:spPr>
          <a:xfrm>
            <a:off x="631268" y="133350"/>
            <a:ext cx="3358227" cy="461665"/>
          </a:xfrm>
          <a:prstGeom prst="rect">
            <a:avLst/>
          </a:prstGeom>
        </p:spPr>
        <p:txBody>
          <a:bodyPr wrap="none">
            <a:spAutoFit/>
          </a:bodyPr>
          <a:lstStyle/>
          <a:p>
            <a:pPr lvl="0" algn="just"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Energy and its Types:</a:t>
            </a:r>
            <a:endParaRPr lang="en-US" sz="2400" dirty="0" smtClean="0">
              <a:solidFill>
                <a:srgbClr val="FF0000"/>
              </a:solidFill>
              <a:latin typeface="Arial" pitchFamily="34" charset="0"/>
              <a:cs typeface="Arial" pitchFamily="34" charset="0"/>
            </a:endParaRPr>
          </a:p>
        </p:txBody>
      </p:sp>
      <p:sp>
        <p:nvSpPr>
          <p:cNvPr id="10" name="Rectangle 9"/>
          <p:cNvSpPr/>
          <p:nvPr/>
        </p:nvSpPr>
        <p:spPr>
          <a:xfrm>
            <a:off x="685800" y="2038350"/>
            <a:ext cx="6705600" cy="461665"/>
          </a:xfrm>
          <a:prstGeom prst="rect">
            <a:avLst/>
          </a:prstGeom>
        </p:spPr>
        <p:txBody>
          <a:bodyPr wrap="square">
            <a:spAutoFit/>
          </a:bodyPr>
          <a:lstStyle/>
          <a:p>
            <a:pPr marL="457200" indent="-457200">
              <a:buFont typeface="Arial" pitchFamily="34" charset="0"/>
              <a:buChar char="•"/>
            </a:pPr>
            <a:r>
              <a:rPr lang="en-US" sz="2400" dirty="0" smtClean="0">
                <a:latin typeface="Arial" pitchFamily="34" charset="0"/>
                <a:ea typeface="Times New Roman" pitchFamily="18" charset="0"/>
                <a:cs typeface="Arial" pitchFamily="34" charset="0"/>
              </a:rPr>
              <a:t>Capacity to exert a force through a distance. </a:t>
            </a:r>
            <a:endParaRPr lang="en-US" sz="2400" dirty="0"/>
          </a:p>
        </p:txBody>
      </p:sp>
      <p:sp>
        <p:nvSpPr>
          <p:cNvPr id="11" name="Rectangle 10"/>
          <p:cNvSpPr/>
          <p:nvPr/>
        </p:nvSpPr>
        <p:spPr>
          <a:xfrm>
            <a:off x="680102" y="1581150"/>
            <a:ext cx="3865161" cy="461665"/>
          </a:xfrm>
          <a:prstGeom prst="rect">
            <a:avLst/>
          </a:prstGeom>
        </p:spPr>
        <p:txBody>
          <a:bodyPr wrap="none">
            <a:spAutoFit/>
          </a:bodyPr>
          <a:lstStyle/>
          <a:p>
            <a:pPr marL="457200" indent="-457200">
              <a:buFont typeface="Arial" pitchFamily="34" charset="0"/>
              <a:buChar char="•"/>
            </a:pPr>
            <a:r>
              <a:rPr lang="en-US" sz="2400" dirty="0" smtClean="0">
                <a:latin typeface="Arial" pitchFamily="34" charset="0"/>
                <a:ea typeface="Times New Roman" pitchFamily="18" charset="0"/>
                <a:cs typeface="Arial" pitchFamily="34" charset="0"/>
              </a:rPr>
              <a:t>Capacity for doing work</a:t>
            </a:r>
            <a:endParaRPr lang="en-US" sz="2400" dirty="0"/>
          </a:p>
        </p:txBody>
      </p:sp>
      <p:sp>
        <p:nvSpPr>
          <p:cNvPr id="12" name="Rectangle 11"/>
          <p:cNvSpPr/>
          <p:nvPr/>
        </p:nvSpPr>
        <p:spPr>
          <a:xfrm>
            <a:off x="685800" y="3486150"/>
            <a:ext cx="7772400" cy="1200329"/>
          </a:xfrm>
          <a:prstGeom prst="rect">
            <a:avLst/>
          </a:prstGeom>
        </p:spPr>
        <p:txBody>
          <a:bodyPr wrap="square">
            <a:spAutoFit/>
          </a:bodyPr>
          <a:lstStyle/>
          <a:p>
            <a:pPr marL="396875" lvl="0" indent="-396875" algn="just" eaLnBrk="0" fontAlgn="base" hangingPunct="0">
              <a:spcBef>
                <a:spcPct val="0"/>
              </a:spcBef>
              <a:spcAft>
                <a:spcPct val="0"/>
              </a:spcAft>
              <a:buFont typeface="Arial" pitchFamily="34" charset="0"/>
              <a:buChar char="•"/>
            </a:pPr>
            <a:r>
              <a:rPr lang="en-US" sz="2400" dirty="0" smtClean="0">
                <a:latin typeface="Arial" pitchFamily="34" charset="0"/>
                <a:ea typeface="Times New Roman" pitchFamily="18" charset="0"/>
                <a:cs typeface="Arial" pitchFamily="34" charset="0"/>
              </a:rPr>
              <a:t>A system quantity that describes a thermodynamic state of the system and its value is changed by transfer to and from the system. </a:t>
            </a:r>
            <a:endParaRPr lang="en-US" sz="24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nvGraphicFramePr>
        <p:xfrm>
          <a:off x="762000" y="742951"/>
          <a:ext cx="7620000" cy="4023570"/>
        </p:xfrm>
        <a:graphic>
          <a:graphicData uri="http://schemas.openxmlformats.org/presentationml/2006/ole">
            <p:oleObj spid="_x0000_s144386" name="Visio" r:id="rId3" imgW="5271029" imgH="3228998" progId="Visio.Drawing.11">
              <p:embed/>
            </p:oleObj>
          </a:graphicData>
        </a:graphic>
      </p:graphicFrame>
      <p:sp>
        <p:nvSpPr>
          <p:cNvPr id="3" name="TextBox 2"/>
          <p:cNvSpPr txBox="1"/>
          <p:nvPr/>
        </p:nvSpPr>
        <p:spPr>
          <a:xfrm>
            <a:off x="685800" y="128885"/>
            <a:ext cx="2657715"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Types of Energy:</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0"/>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4817" name="Rectangle 1"/>
          <p:cNvSpPr>
            <a:spLocks noChangeArrowheads="1"/>
          </p:cNvSpPr>
          <p:nvPr/>
        </p:nvSpPr>
        <p:spPr bwMode="auto">
          <a:xfrm>
            <a:off x="381000" y="128885"/>
            <a:ext cx="5943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smtClean="0">
                <a:solidFill>
                  <a:srgbClr val="FF0000"/>
                </a:solidFill>
                <a:latin typeface="Arial" pitchFamily="34" charset="0"/>
                <a:ea typeface="Times New Roman" pitchFamily="18" charset="0"/>
                <a:cs typeface="Arial" pitchFamily="34" charset="0"/>
              </a:rPr>
              <a:t>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Stored Energy and Transient Energy: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25" name="Rectangle 24"/>
          <p:cNvSpPr/>
          <p:nvPr/>
        </p:nvSpPr>
        <p:spPr>
          <a:xfrm>
            <a:off x="228600" y="1359753"/>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Energy is classified into two general types in thermodynamics: .   </a:t>
            </a:r>
            <a:endParaRPr lang="en-US" sz="2400" dirty="0">
              <a:latin typeface="Arial" pitchFamily="34" charset="0"/>
              <a:cs typeface="Arial" pitchFamily="34" charset="0"/>
            </a:endParaRPr>
          </a:p>
        </p:txBody>
      </p:sp>
      <p:sp>
        <p:nvSpPr>
          <p:cNvPr id="32" name="Rectangle 31"/>
          <p:cNvSpPr/>
          <p:nvPr/>
        </p:nvSpPr>
        <p:spPr>
          <a:xfrm>
            <a:off x="457200" y="3569553"/>
            <a:ext cx="8305800" cy="830997"/>
          </a:xfrm>
          <a:prstGeom prst="rect">
            <a:avLst/>
          </a:prstGeom>
        </p:spPr>
        <p:txBody>
          <a:bodyPr wrap="square">
            <a:spAutoFit/>
          </a:bodyPr>
          <a:lstStyle/>
          <a:p>
            <a:pPr marL="457200" indent="-457200"/>
            <a:r>
              <a:rPr lang="en-US" sz="2400" dirty="0" smtClean="0">
                <a:latin typeface="Arial" pitchFamily="34" charset="0"/>
                <a:cs typeface="Arial" pitchFamily="34" charset="0"/>
              </a:rPr>
              <a:t> </a:t>
            </a:r>
            <a:r>
              <a:rPr lang="en-US" sz="2400" b="1" dirty="0" smtClean="0">
                <a:latin typeface="Arial" pitchFamily="34" charset="0"/>
                <a:cs typeface="Arial" pitchFamily="34" charset="0"/>
              </a:rPr>
              <a:t>2. </a:t>
            </a:r>
            <a:r>
              <a:rPr lang="en-US" sz="2400" b="1" i="1" dirty="0" smtClean="0">
                <a:latin typeface="Arial" pitchFamily="34" charset="0"/>
                <a:cs typeface="Arial" pitchFamily="34" charset="0"/>
              </a:rPr>
              <a:t>Transient energy </a:t>
            </a:r>
            <a:r>
              <a:rPr lang="en-US" sz="2400" dirty="0" smtClean="0">
                <a:latin typeface="Arial" pitchFamily="34" charset="0"/>
                <a:cs typeface="Arial" pitchFamily="34" charset="0"/>
              </a:rPr>
              <a:t>in transition from one system to another system or surroundings. </a:t>
            </a:r>
            <a:endParaRPr lang="en-US" sz="2400" dirty="0"/>
          </a:p>
        </p:txBody>
      </p:sp>
      <p:sp>
        <p:nvSpPr>
          <p:cNvPr id="34" name="Rectangle 33"/>
          <p:cNvSpPr/>
          <p:nvPr/>
        </p:nvSpPr>
        <p:spPr>
          <a:xfrm>
            <a:off x="457200" y="2567285"/>
            <a:ext cx="6248400" cy="461665"/>
          </a:xfrm>
          <a:prstGeom prst="rect">
            <a:avLst/>
          </a:prstGeom>
        </p:spPr>
        <p:txBody>
          <a:bodyPr wrap="square">
            <a:spAutoFit/>
          </a:bodyPr>
          <a:lstStyle/>
          <a:p>
            <a:r>
              <a:rPr lang="en-US" sz="2400" b="1" i="1" dirty="0" smtClean="0">
                <a:latin typeface="Arial" pitchFamily="34" charset="0"/>
                <a:cs typeface="Arial" pitchFamily="34" charset="0"/>
              </a:rPr>
              <a:t> 1.  Stored energy</a:t>
            </a:r>
            <a:r>
              <a:rPr lang="en-US" sz="2400" b="1" dirty="0" smtClean="0">
                <a:latin typeface="Arial" pitchFamily="34" charset="0"/>
                <a:cs typeface="Arial" pitchFamily="34" charset="0"/>
              </a:rPr>
              <a:t> </a:t>
            </a:r>
            <a:r>
              <a:rPr lang="en-US" sz="2400" dirty="0" smtClean="0">
                <a:latin typeface="Arial" pitchFamily="34" charset="0"/>
                <a:cs typeface="Arial" pitchFamily="34" charset="0"/>
              </a:rPr>
              <a:t>within the system and</a:t>
            </a:r>
            <a:endParaRPr lang="en-US" sz="2400"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7"/>
          <p:cNvSpPr txBox="1">
            <a:spLocks/>
          </p:cNvSpPr>
          <p:nvPr/>
        </p:nvSpPr>
        <p:spPr>
          <a:xfrm>
            <a:off x="228600" y="1284684"/>
            <a:ext cx="4267200" cy="1591866"/>
          </a:xfrm>
          <a:prstGeom prst="rect">
            <a:avLst/>
          </a:prstGeom>
        </p:spPr>
        <p:txBody>
          <a:bodyPr>
            <a:no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Energy that remains within the system boundary as an inherent property of the system.</a:t>
            </a:r>
          </a:p>
        </p:txBody>
      </p:sp>
      <p:sp>
        <p:nvSpPr>
          <p:cNvPr id="3" name="Rectangle 2"/>
          <p:cNvSpPr/>
          <p:nvPr/>
        </p:nvSpPr>
        <p:spPr>
          <a:xfrm>
            <a:off x="990600" y="890885"/>
            <a:ext cx="2590800" cy="461665"/>
          </a:xfrm>
          <a:prstGeom prst="rect">
            <a:avLst/>
          </a:prstGeom>
        </p:spPr>
        <p:txBody>
          <a:bodyPr wrap="square">
            <a:spAutoFit/>
          </a:bodyPr>
          <a:lstStyle/>
          <a:p>
            <a:pPr algn="ctr"/>
            <a:r>
              <a:rPr lang="en-US" sz="2400" b="1" dirty="0" smtClean="0">
                <a:latin typeface="Arial" pitchFamily="34" charset="0"/>
                <a:cs typeface="Arial" pitchFamily="34" charset="0"/>
              </a:rPr>
              <a:t>Stored Energy</a:t>
            </a:r>
            <a:endParaRPr lang="en-US" sz="2400" b="1" dirty="0">
              <a:latin typeface="Arial" pitchFamily="34" charset="0"/>
              <a:cs typeface="Arial" pitchFamily="34" charset="0"/>
            </a:endParaRPr>
          </a:p>
        </p:txBody>
      </p:sp>
      <p:sp>
        <p:nvSpPr>
          <p:cNvPr id="4" name="Rectangle 3"/>
          <p:cNvSpPr/>
          <p:nvPr/>
        </p:nvSpPr>
        <p:spPr>
          <a:xfrm>
            <a:off x="5638801" y="890885"/>
            <a:ext cx="2681182" cy="461665"/>
          </a:xfrm>
          <a:prstGeom prst="rect">
            <a:avLst/>
          </a:prstGeom>
        </p:spPr>
        <p:txBody>
          <a:bodyPr wrap="none">
            <a:spAutoFit/>
          </a:bodyPr>
          <a:lstStyle/>
          <a:p>
            <a:pPr algn="ctr"/>
            <a:r>
              <a:rPr lang="en-US" sz="2400" b="1" dirty="0" smtClean="0">
                <a:latin typeface="Arial" pitchFamily="34" charset="0"/>
                <a:cs typeface="Arial" pitchFamily="34" charset="0"/>
              </a:rPr>
              <a:t>Transient Energy</a:t>
            </a:r>
            <a:endParaRPr lang="en-US" sz="2400" b="1" dirty="0">
              <a:latin typeface="Arial" pitchFamily="34" charset="0"/>
              <a:cs typeface="Arial" pitchFamily="34" charset="0"/>
            </a:endParaRPr>
          </a:p>
        </p:txBody>
      </p:sp>
      <p:sp>
        <p:nvSpPr>
          <p:cNvPr id="5" name="Rectangle 4"/>
          <p:cNvSpPr/>
          <p:nvPr/>
        </p:nvSpPr>
        <p:spPr>
          <a:xfrm>
            <a:off x="4572000" y="1306890"/>
            <a:ext cx="4267200" cy="1569660"/>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Energy that can cross the boundary of the system during a thermodynamic process.</a:t>
            </a:r>
          </a:p>
        </p:txBody>
      </p:sp>
      <p:sp>
        <p:nvSpPr>
          <p:cNvPr id="6" name="Rectangle 5"/>
          <p:cNvSpPr/>
          <p:nvPr/>
        </p:nvSpPr>
        <p:spPr>
          <a:xfrm>
            <a:off x="228600" y="2872085"/>
            <a:ext cx="4343400" cy="461665"/>
          </a:xfrm>
          <a:prstGeom prst="rect">
            <a:avLst/>
          </a:prstGeom>
        </p:spPr>
        <p:txBody>
          <a:bodyPr wrap="square">
            <a:spAutoFit/>
          </a:bodyPr>
          <a:lstStyle/>
          <a:p>
            <a:pPr marL="225425" lvl="0" indent="-225425">
              <a:buFont typeface="Arial" pitchFamily="34" charset="0"/>
              <a:buChar char="•"/>
              <a:tabLst>
                <a:tab pos="749300" algn="l"/>
              </a:tabLst>
            </a:pPr>
            <a:r>
              <a:rPr lang="en-US" sz="2400" dirty="0" smtClean="0">
                <a:latin typeface="Arial" pitchFamily="34" charset="0"/>
                <a:cs typeface="Arial" pitchFamily="34" charset="0"/>
              </a:rPr>
              <a:t> It can be defined for a state. </a:t>
            </a:r>
          </a:p>
        </p:txBody>
      </p:sp>
      <p:sp>
        <p:nvSpPr>
          <p:cNvPr id="7" name="Rectangle 6"/>
          <p:cNvSpPr/>
          <p:nvPr/>
        </p:nvSpPr>
        <p:spPr>
          <a:xfrm>
            <a:off x="228600" y="3417153"/>
            <a:ext cx="4296345" cy="830997"/>
          </a:xfrm>
          <a:prstGeom prst="rect">
            <a:avLst/>
          </a:prstGeom>
        </p:spPr>
        <p:txBody>
          <a:bodyPr wrap="square">
            <a:spAutoFit/>
          </a:bodyPr>
          <a:lstStyle/>
          <a:p>
            <a:pPr marL="284163" lvl="0" indent="-284163">
              <a:buFont typeface="Arial" pitchFamily="34" charset="0"/>
              <a:buChar char="•"/>
            </a:pPr>
            <a:r>
              <a:rPr lang="en-US" sz="2400" dirty="0" smtClean="0">
                <a:latin typeface="Arial" pitchFamily="34" charset="0"/>
                <a:cs typeface="Arial" pitchFamily="34" charset="0"/>
              </a:rPr>
              <a:t>It is called a point or state function.</a:t>
            </a:r>
            <a:endParaRPr lang="en-US" sz="2400" dirty="0">
              <a:latin typeface="Arial" pitchFamily="34" charset="0"/>
              <a:cs typeface="Arial" pitchFamily="34" charset="0"/>
            </a:endParaRPr>
          </a:p>
        </p:txBody>
      </p:sp>
      <p:sp>
        <p:nvSpPr>
          <p:cNvPr id="8" name="Rectangle 7"/>
          <p:cNvSpPr/>
          <p:nvPr/>
        </p:nvSpPr>
        <p:spPr>
          <a:xfrm>
            <a:off x="4572000" y="2883753"/>
            <a:ext cx="4114800" cy="830997"/>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 can be defined only for a process.</a:t>
            </a:r>
          </a:p>
        </p:txBody>
      </p:sp>
      <p:sp>
        <p:nvSpPr>
          <p:cNvPr id="9" name="Rectangle 8"/>
          <p:cNvSpPr/>
          <p:nvPr/>
        </p:nvSpPr>
        <p:spPr>
          <a:xfrm>
            <a:off x="4572001" y="3710285"/>
            <a:ext cx="4091505" cy="461665"/>
          </a:xfrm>
          <a:prstGeom prst="rect">
            <a:avLst/>
          </a:prstGeom>
        </p:spPr>
        <p:txBody>
          <a:bodyPr wrap="none">
            <a:spAutoFit/>
          </a:bodyPr>
          <a:lstStyle/>
          <a:p>
            <a:pPr marL="344488" lvl="0" indent="-344488" algn="just">
              <a:buFont typeface="Arial" pitchFamily="34" charset="0"/>
              <a:buChar char="•"/>
            </a:pPr>
            <a:r>
              <a:rPr lang="en-US" sz="2400" dirty="0" smtClean="0">
                <a:latin typeface="Arial" pitchFamily="34" charset="0"/>
                <a:cs typeface="Arial" pitchFamily="34" charset="0"/>
              </a:rPr>
              <a:t>It is called a path function.</a:t>
            </a:r>
          </a:p>
        </p:txBody>
      </p:sp>
      <p:sp>
        <p:nvSpPr>
          <p:cNvPr id="10" name="Rectangle 9"/>
          <p:cNvSpPr/>
          <p:nvPr/>
        </p:nvSpPr>
        <p:spPr>
          <a:xfrm>
            <a:off x="228600" y="4243685"/>
            <a:ext cx="4191000" cy="461665"/>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Its cyclic integral is zero.</a:t>
            </a:r>
            <a:endParaRPr lang="en-US" sz="2400" dirty="0">
              <a:latin typeface="Arial" pitchFamily="34" charset="0"/>
              <a:cs typeface="Arial" pitchFamily="34" charset="0"/>
            </a:endParaRPr>
          </a:p>
        </p:txBody>
      </p:sp>
      <p:sp>
        <p:nvSpPr>
          <p:cNvPr id="11" name="Rectangle 10"/>
          <p:cNvSpPr/>
          <p:nvPr/>
        </p:nvSpPr>
        <p:spPr>
          <a:xfrm>
            <a:off x="4572000" y="4255353"/>
            <a:ext cx="4267200" cy="830997"/>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Its cyclic integral is non-zero.</a:t>
            </a:r>
          </a:p>
        </p:txBody>
      </p:sp>
      <p:sp>
        <p:nvSpPr>
          <p:cNvPr id="12" name="Rectangle 1"/>
          <p:cNvSpPr>
            <a:spLocks noChangeArrowheads="1"/>
          </p:cNvSpPr>
          <p:nvPr/>
        </p:nvSpPr>
        <p:spPr bwMode="auto">
          <a:xfrm>
            <a:off x="304800" y="128885"/>
            <a:ext cx="6096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smtClean="0">
                <a:solidFill>
                  <a:srgbClr val="FF0000"/>
                </a:solidFill>
                <a:latin typeface="Arial" pitchFamily="34" charset="0"/>
                <a:ea typeface="Times New Roman" pitchFamily="18" charset="0"/>
                <a:cs typeface="Arial" pitchFamily="34" charset="0"/>
              </a:rPr>
              <a:t>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Stored Energy </a:t>
            </a:r>
            <a:r>
              <a:rPr lang="en-US" sz="2400" b="1" dirty="0" smtClean="0">
                <a:solidFill>
                  <a:srgbClr val="FF0000"/>
                </a:solidFill>
                <a:latin typeface="Arial" pitchFamily="34" charset="0"/>
                <a:ea typeface="Times New Roman" pitchFamily="18" charset="0"/>
                <a:cs typeface="Arial" pitchFamily="34" charset="0"/>
              </a:rPr>
              <a:t>VS</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Transient Energy: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p:cNvPicPr>
            <a:picLocks noChangeAspect="1" noChangeArrowheads="1"/>
          </p:cNvPicPr>
          <p:nvPr/>
        </p:nvPicPr>
        <p:blipFill>
          <a:blip r:embed="rId3"/>
          <a:srcRect/>
          <a:stretch>
            <a:fillRect/>
          </a:stretch>
        </p:blipFill>
        <p:spPr bwMode="auto">
          <a:xfrm>
            <a:off x="685800" y="590550"/>
            <a:ext cx="3772584" cy="2438400"/>
          </a:xfrm>
          <a:prstGeom prst="rect">
            <a:avLst/>
          </a:prstGeom>
          <a:noFill/>
          <a:ln w="9525">
            <a:noFill/>
            <a:miter lim="800000"/>
            <a:headEnd/>
            <a:tailEnd/>
          </a:ln>
          <a:effectLst/>
        </p:spPr>
      </p:pic>
      <p:sp>
        <p:nvSpPr>
          <p:cNvPr id="95236" name="Rectangle 4"/>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5238" name="Rectangle 6"/>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5242" name="Rectangle 10"/>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5244" name="Rectangle 12"/>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5243" name="Object 11"/>
          <p:cNvGraphicFramePr>
            <a:graphicFrameLocks noChangeAspect="1"/>
          </p:cNvGraphicFramePr>
          <p:nvPr/>
        </p:nvGraphicFramePr>
        <p:xfrm>
          <a:off x="1874856" y="3714750"/>
          <a:ext cx="4930389" cy="609600"/>
        </p:xfrm>
        <a:graphic>
          <a:graphicData uri="http://schemas.openxmlformats.org/presentationml/2006/ole">
            <p:oleObj spid="_x0000_s95243" name="Equation" r:id="rId4" imgW="1752600" imgH="292100" progId="Equation.3">
              <p:embed/>
            </p:oleObj>
          </a:graphicData>
        </a:graphic>
      </p:graphicFrame>
      <p:sp>
        <p:nvSpPr>
          <p:cNvPr id="95246" name="Rectangle 14"/>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5245" name="Object 13"/>
          <p:cNvGraphicFramePr>
            <a:graphicFrameLocks noChangeAspect="1"/>
          </p:cNvGraphicFramePr>
          <p:nvPr/>
        </p:nvGraphicFramePr>
        <p:xfrm>
          <a:off x="2743200" y="4476750"/>
          <a:ext cx="5572357" cy="381000"/>
        </p:xfrm>
        <a:graphic>
          <a:graphicData uri="http://schemas.openxmlformats.org/presentationml/2006/ole">
            <p:oleObj spid="_x0000_s95245" name="Equation" r:id="rId5" imgW="2260600" imgH="203200" progId="Equation.3">
              <p:embed/>
            </p:oleObj>
          </a:graphicData>
        </a:graphic>
      </p:graphicFrame>
      <p:sp>
        <p:nvSpPr>
          <p:cNvPr id="95248" name="Rectangle 16"/>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5250" name="Rectangle 18"/>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4" name="TextBox 23"/>
          <p:cNvSpPr txBox="1"/>
          <p:nvPr/>
        </p:nvSpPr>
        <p:spPr>
          <a:xfrm>
            <a:off x="381000" y="3188553"/>
            <a:ext cx="8305800" cy="830997"/>
          </a:xfrm>
          <a:prstGeom prst="rect">
            <a:avLst/>
          </a:prstGeom>
          <a:noFill/>
        </p:spPr>
        <p:txBody>
          <a:bodyPr wrap="square" rtlCol="0">
            <a:spAutoFit/>
          </a:bodyPr>
          <a:lstStyle/>
          <a:p>
            <a:pPr marL="288925" indent="-288925" algn="just">
              <a:buFont typeface="Arial" pitchFamily="34" charset="0"/>
              <a:buChar char="•"/>
            </a:pPr>
            <a:r>
              <a:rPr lang="en-US" sz="2400" dirty="0" smtClean="0">
                <a:latin typeface="Arial" pitchFamily="34" charset="0"/>
                <a:cs typeface="Arial" pitchFamily="34" charset="0"/>
              </a:rPr>
              <a:t>Similarly, Cyclic integral of stored energy like internal energy:</a:t>
            </a:r>
            <a:endParaRPr lang="en-US" sz="2400" dirty="0">
              <a:latin typeface="Arial" pitchFamily="34" charset="0"/>
              <a:cs typeface="Arial" pitchFamily="34" charset="0"/>
            </a:endParaRPr>
          </a:p>
        </p:txBody>
      </p:sp>
      <p:sp>
        <p:nvSpPr>
          <p:cNvPr id="25" name="TextBox 24"/>
          <p:cNvSpPr txBox="1"/>
          <p:nvPr/>
        </p:nvSpPr>
        <p:spPr>
          <a:xfrm>
            <a:off x="1371000" y="57150"/>
            <a:ext cx="4953600"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Cyclic integral of Stored Energy:</a:t>
            </a:r>
            <a:endParaRPr lang="en-US" sz="2400" b="1" dirty="0">
              <a:solidFill>
                <a:srgbClr val="FF0000"/>
              </a:solidFill>
              <a:latin typeface="Arial" pitchFamily="34" charset="0"/>
              <a:cs typeface="Arial" pitchFamily="34" charset="0"/>
            </a:endParaRPr>
          </a:p>
        </p:txBody>
      </p:sp>
      <p:graphicFrame>
        <p:nvGraphicFramePr>
          <p:cNvPr id="2" name="Object 14"/>
          <p:cNvGraphicFramePr>
            <a:graphicFrameLocks noChangeAspect="1"/>
          </p:cNvGraphicFramePr>
          <p:nvPr/>
        </p:nvGraphicFramePr>
        <p:xfrm>
          <a:off x="4648200" y="1809750"/>
          <a:ext cx="3258758" cy="574674"/>
        </p:xfrm>
        <a:graphic>
          <a:graphicData uri="http://schemas.openxmlformats.org/presentationml/2006/ole">
            <p:oleObj spid="_x0000_s95246" name="Equation" r:id="rId6" imgW="1637589" imgH="291973" progId="Equation.3">
              <p:embed/>
            </p:oleObj>
          </a:graphicData>
        </a:graphic>
      </p:graphicFrame>
      <p:graphicFrame>
        <p:nvGraphicFramePr>
          <p:cNvPr id="95247" name="Object 15"/>
          <p:cNvGraphicFramePr>
            <a:graphicFrameLocks noChangeAspect="1"/>
          </p:cNvGraphicFramePr>
          <p:nvPr/>
        </p:nvGraphicFramePr>
        <p:xfrm>
          <a:off x="4648200" y="2571750"/>
          <a:ext cx="4191000" cy="417512"/>
        </p:xfrm>
        <a:graphic>
          <a:graphicData uri="http://schemas.openxmlformats.org/presentationml/2006/ole">
            <p:oleObj spid="_x0000_s95247" name="Equation" r:id="rId7" imgW="2070100" imgH="203200" progId="Equation.3">
              <p:embed/>
            </p:oleObj>
          </a:graphicData>
        </a:graphic>
      </p:graphicFrame>
      <p:sp>
        <p:nvSpPr>
          <p:cNvPr id="16" name="TextBox 15"/>
          <p:cNvSpPr txBox="1"/>
          <p:nvPr/>
        </p:nvSpPr>
        <p:spPr>
          <a:xfrm>
            <a:off x="4571400" y="1276350"/>
            <a:ext cx="4039200" cy="461665"/>
          </a:xfrm>
          <a:prstGeom prst="rect">
            <a:avLst/>
          </a:prstGeom>
          <a:noFill/>
        </p:spPr>
        <p:txBody>
          <a:bodyPr wrap="square" rtlCol="0">
            <a:spAutoFit/>
          </a:bodyPr>
          <a:lstStyle/>
          <a:p>
            <a:r>
              <a:rPr lang="en-US" sz="2400" dirty="0" smtClean="0">
                <a:latin typeface="Arial" pitchFamily="34" charset="0"/>
                <a:cs typeface="Arial" pitchFamily="34" charset="0"/>
              </a:rPr>
              <a:t>Cyclic integral of Volume:</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p:cNvPicPr>
            <a:picLocks noChangeAspect="1" noChangeArrowheads="1"/>
          </p:cNvPicPr>
          <p:nvPr/>
        </p:nvPicPr>
        <p:blipFill>
          <a:blip r:embed="rId4"/>
          <a:srcRect/>
          <a:stretch>
            <a:fillRect/>
          </a:stretch>
        </p:blipFill>
        <p:spPr bwMode="auto">
          <a:xfrm>
            <a:off x="314326" y="2800350"/>
            <a:ext cx="2505075" cy="2114550"/>
          </a:xfrm>
          <a:prstGeom prst="rect">
            <a:avLst/>
          </a:prstGeom>
          <a:noFill/>
          <a:ln w="9525">
            <a:noFill/>
            <a:miter lim="800000"/>
            <a:headEnd/>
            <a:tailEnd/>
          </a:ln>
          <a:effectLst/>
        </p:spPr>
      </p:pic>
      <p:pic>
        <p:nvPicPr>
          <p:cNvPr id="93187" name="Picture 3"/>
          <p:cNvPicPr>
            <a:picLocks noChangeAspect="1" noChangeArrowheads="1"/>
          </p:cNvPicPr>
          <p:nvPr/>
        </p:nvPicPr>
        <p:blipFill>
          <a:blip r:embed="rId5"/>
          <a:srcRect/>
          <a:stretch>
            <a:fillRect/>
          </a:stretch>
        </p:blipFill>
        <p:spPr bwMode="auto">
          <a:xfrm>
            <a:off x="3362326" y="2800350"/>
            <a:ext cx="2505075" cy="2114550"/>
          </a:xfrm>
          <a:prstGeom prst="rect">
            <a:avLst/>
          </a:prstGeom>
          <a:noFill/>
          <a:ln w="9525">
            <a:noFill/>
            <a:miter lim="800000"/>
            <a:headEnd/>
            <a:tailEnd/>
          </a:ln>
          <a:effectLst/>
        </p:spPr>
      </p:pic>
      <p:pic>
        <p:nvPicPr>
          <p:cNvPr id="93188" name="Picture 4"/>
          <p:cNvPicPr>
            <a:picLocks noChangeAspect="1" noChangeArrowheads="1"/>
          </p:cNvPicPr>
          <p:nvPr/>
        </p:nvPicPr>
        <p:blipFill>
          <a:blip r:embed="rId6"/>
          <a:srcRect/>
          <a:stretch>
            <a:fillRect/>
          </a:stretch>
        </p:blipFill>
        <p:spPr bwMode="auto">
          <a:xfrm>
            <a:off x="6477000" y="2800350"/>
            <a:ext cx="2438400" cy="2093119"/>
          </a:xfrm>
          <a:prstGeom prst="rect">
            <a:avLst/>
          </a:prstGeom>
          <a:noFill/>
          <a:ln w="9525">
            <a:noFill/>
            <a:miter lim="800000"/>
            <a:headEnd/>
            <a:tailEnd/>
          </a:ln>
          <a:effectLst/>
        </p:spPr>
      </p:pic>
      <p:sp>
        <p:nvSpPr>
          <p:cNvPr id="93190" name="Rectangle 6"/>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graphicFrame>
        <p:nvGraphicFramePr>
          <p:cNvPr id="93189" name="Object 5"/>
          <p:cNvGraphicFramePr>
            <a:graphicFrameLocks noChangeAspect="1"/>
          </p:cNvGraphicFramePr>
          <p:nvPr/>
        </p:nvGraphicFramePr>
        <p:xfrm>
          <a:off x="3202911" y="1885950"/>
          <a:ext cx="4264689" cy="534065"/>
        </p:xfrm>
        <a:graphic>
          <a:graphicData uri="http://schemas.openxmlformats.org/presentationml/2006/ole">
            <p:oleObj spid="_x0000_s97282" name="Equation" r:id="rId7" imgW="1726920" imgH="291960" progId="Equation.3">
              <p:embed/>
            </p:oleObj>
          </a:graphicData>
        </a:graphic>
      </p:graphicFrame>
      <p:sp>
        <p:nvSpPr>
          <p:cNvPr id="93192" name="Rectangle 8"/>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pic>
        <p:nvPicPr>
          <p:cNvPr id="93193" name="Picture 9"/>
          <p:cNvPicPr>
            <a:picLocks noChangeAspect="1" noChangeArrowheads="1"/>
          </p:cNvPicPr>
          <p:nvPr/>
        </p:nvPicPr>
        <p:blipFill>
          <a:blip r:embed="rId8"/>
          <a:srcRect/>
          <a:stretch>
            <a:fillRect/>
          </a:stretch>
        </p:blipFill>
        <p:spPr bwMode="auto">
          <a:xfrm>
            <a:off x="152400" y="457200"/>
            <a:ext cx="2819400" cy="2171700"/>
          </a:xfrm>
          <a:prstGeom prst="rect">
            <a:avLst/>
          </a:prstGeom>
          <a:noFill/>
          <a:ln w="9525">
            <a:noFill/>
            <a:miter lim="800000"/>
            <a:headEnd/>
            <a:tailEnd/>
          </a:ln>
          <a:effectLst/>
        </p:spPr>
      </p:pic>
      <p:sp>
        <p:nvSpPr>
          <p:cNvPr id="16" name="TextBox 15"/>
          <p:cNvSpPr txBox="1"/>
          <p:nvPr/>
        </p:nvSpPr>
        <p:spPr>
          <a:xfrm>
            <a:off x="457200" y="0"/>
            <a:ext cx="6400983"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Cyclic integral of Transient Energy (Work):</a:t>
            </a:r>
            <a:endParaRPr lang="en-US" sz="2400" b="1" dirty="0">
              <a:solidFill>
                <a:srgbClr val="FF0000"/>
              </a:solidFill>
              <a:latin typeface="Arial" pitchFamily="34" charset="0"/>
              <a:cs typeface="Arial" pitchFamily="34" charset="0"/>
            </a:endParaRPr>
          </a:p>
        </p:txBody>
      </p:sp>
      <p:sp>
        <p:nvSpPr>
          <p:cNvPr id="97285" name="Rectangle 5"/>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graphicFrame>
        <p:nvGraphicFramePr>
          <p:cNvPr id="97284" name="Object 4"/>
          <p:cNvGraphicFramePr>
            <a:graphicFrameLocks noChangeAspect="1"/>
          </p:cNvGraphicFramePr>
          <p:nvPr/>
        </p:nvGraphicFramePr>
        <p:xfrm>
          <a:off x="3343031" y="971551"/>
          <a:ext cx="2295769" cy="639536"/>
        </p:xfrm>
        <a:graphic>
          <a:graphicData uri="http://schemas.openxmlformats.org/presentationml/2006/ole">
            <p:oleObj spid="_x0000_s97284" name="Equation" r:id="rId9" imgW="774364" imgH="291973" progId="Equation.3">
              <p:embed/>
            </p:oleObj>
          </a:graphicData>
        </a:graphic>
      </p:graphicFrame>
      <p:sp>
        <p:nvSpPr>
          <p:cNvPr id="97287" name="Rectangle 7"/>
          <p:cNvSpPr>
            <a:spLocks noChangeArrowheads="1"/>
          </p:cNvSpPr>
          <p:nvPr/>
        </p:nvSpPr>
        <p:spPr bwMode="auto">
          <a:xfrm>
            <a:off x="0"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p>
        </p:txBody>
      </p:sp>
      <p:sp>
        <p:nvSpPr>
          <p:cNvPr id="13" name="Rectangle 12"/>
          <p:cNvSpPr/>
          <p:nvPr/>
        </p:nvSpPr>
        <p:spPr>
          <a:xfrm>
            <a:off x="8779054" y="4629150"/>
            <a:ext cx="377026" cy="369332"/>
          </a:xfrm>
          <a:prstGeom prst="rect">
            <a:avLst/>
          </a:prstGeom>
        </p:spPr>
        <p:txBody>
          <a:bodyPr wrap="none">
            <a:spAutoFit/>
          </a:bodyPr>
          <a:lstStyle/>
          <a:p>
            <a:r>
              <a:rPr lang="en-US" b="1" dirty="0" smtClean="0">
                <a:latin typeface="Arial" pitchFamily="34" charset="0"/>
                <a:cs typeface="Arial" pitchFamily="34" charset="0"/>
              </a:rPr>
              <a:t> v</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1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18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18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370" name="Object 2"/>
          <p:cNvGraphicFramePr>
            <a:graphicFrameLocks noChangeAspect="1"/>
          </p:cNvGraphicFramePr>
          <p:nvPr/>
        </p:nvGraphicFramePr>
        <p:xfrm>
          <a:off x="4191000" y="1809750"/>
          <a:ext cx="3646483" cy="676573"/>
        </p:xfrm>
        <a:graphic>
          <a:graphicData uri="http://schemas.openxmlformats.org/presentationml/2006/ole">
            <p:oleObj spid="_x0000_s186370" name="Equation" r:id="rId3" imgW="1676400" imgH="292100" progId="Equation.3">
              <p:embed/>
            </p:oleObj>
          </a:graphicData>
        </a:graphic>
      </p:graphicFrame>
      <p:graphicFrame>
        <p:nvGraphicFramePr>
          <p:cNvPr id="186371" name="Object 3"/>
          <p:cNvGraphicFramePr>
            <a:graphicFrameLocks noChangeAspect="1"/>
          </p:cNvGraphicFramePr>
          <p:nvPr/>
        </p:nvGraphicFramePr>
        <p:xfrm>
          <a:off x="4286250" y="895350"/>
          <a:ext cx="2201863" cy="685800"/>
        </p:xfrm>
        <a:graphic>
          <a:graphicData uri="http://schemas.openxmlformats.org/presentationml/2006/ole">
            <p:oleObj spid="_x0000_s186371" name="Equation" r:id="rId4" imgW="698400" imgH="291960" progId="Equation.3">
              <p:embed/>
            </p:oleObj>
          </a:graphicData>
        </a:graphic>
      </p:graphicFrame>
      <p:sp>
        <p:nvSpPr>
          <p:cNvPr id="11" name="TextBox 10"/>
          <p:cNvSpPr txBox="1"/>
          <p:nvPr/>
        </p:nvSpPr>
        <p:spPr>
          <a:xfrm>
            <a:off x="533400" y="-19050"/>
            <a:ext cx="630557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Cyclic integral of Transient Energy (Heat):</a:t>
            </a:r>
            <a:endParaRPr lang="en-US" sz="2400" b="1" dirty="0">
              <a:solidFill>
                <a:srgbClr val="FF0000"/>
              </a:solidFill>
              <a:latin typeface="Arial" pitchFamily="34" charset="0"/>
              <a:cs typeface="Arial" pitchFamily="34" charset="0"/>
            </a:endParaRPr>
          </a:p>
        </p:txBody>
      </p:sp>
      <p:pic>
        <p:nvPicPr>
          <p:cNvPr id="186373" name="Picture 5"/>
          <p:cNvPicPr>
            <a:picLocks noChangeAspect="1" noChangeArrowheads="1"/>
          </p:cNvPicPr>
          <p:nvPr/>
        </p:nvPicPr>
        <p:blipFill>
          <a:blip r:embed="rId5"/>
          <a:srcRect/>
          <a:stretch>
            <a:fillRect/>
          </a:stretch>
        </p:blipFill>
        <p:spPr bwMode="auto">
          <a:xfrm>
            <a:off x="609600" y="457200"/>
            <a:ext cx="2895601" cy="2266950"/>
          </a:xfrm>
          <a:prstGeom prst="rect">
            <a:avLst/>
          </a:prstGeom>
          <a:noFill/>
          <a:ln w="9525">
            <a:noFill/>
            <a:miter lim="800000"/>
            <a:headEnd/>
            <a:tailEnd/>
          </a:ln>
          <a:effectLst/>
        </p:spPr>
      </p:pic>
      <p:pic>
        <p:nvPicPr>
          <p:cNvPr id="186376" name="Picture 8"/>
          <p:cNvPicPr>
            <a:picLocks noChangeAspect="1" noChangeArrowheads="1"/>
          </p:cNvPicPr>
          <p:nvPr/>
        </p:nvPicPr>
        <p:blipFill>
          <a:blip r:embed="rId6"/>
          <a:srcRect/>
          <a:stretch>
            <a:fillRect/>
          </a:stretch>
        </p:blipFill>
        <p:spPr bwMode="auto">
          <a:xfrm>
            <a:off x="3429000" y="3486150"/>
            <a:ext cx="2438400" cy="1447800"/>
          </a:xfrm>
          <a:prstGeom prst="rect">
            <a:avLst/>
          </a:prstGeom>
          <a:noFill/>
          <a:ln w="9525">
            <a:noFill/>
            <a:miter lim="800000"/>
            <a:headEnd/>
            <a:tailEnd/>
          </a:ln>
          <a:effectLst/>
        </p:spPr>
      </p:pic>
      <p:pic>
        <p:nvPicPr>
          <p:cNvPr id="186377" name="Picture 9"/>
          <p:cNvPicPr>
            <a:picLocks noChangeAspect="1" noChangeArrowheads="1"/>
          </p:cNvPicPr>
          <p:nvPr/>
        </p:nvPicPr>
        <p:blipFill>
          <a:blip r:embed="rId7"/>
          <a:srcRect/>
          <a:stretch>
            <a:fillRect/>
          </a:stretch>
        </p:blipFill>
        <p:spPr bwMode="auto">
          <a:xfrm>
            <a:off x="609600" y="2952750"/>
            <a:ext cx="2590800" cy="1952625"/>
          </a:xfrm>
          <a:prstGeom prst="rect">
            <a:avLst/>
          </a:prstGeom>
          <a:noFill/>
          <a:ln w="9525">
            <a:noFill/>
            <a:miter lim="800000"/>
            <a:headEnd/>
            <a:tailEnd/>
          </a:ln>
          <a:effectLst/>
        </p:spPr>
      </p:pic>
      <p:graphicFrame>
        <p:nvGraphicFramePr>
          <p:cNvPr id="186379" name="Object 11"/>
          <p:cNvGraphicFramePr>
            <a:graphicFrameLocks noChangeAspect="1"/>
          </p:cNvGraphicFramePr>
          <p:nvPr/>
        </p:nvGraphicFramePr>
        <p:xfrm>
          <a:off x="5867400" y="4705350"/>
          <a:ext cx="166687" cy="309979"/>
        </p:xfrm>
        <a:graphic>
          <a:graphicData uri="http://schemas.openxmlformats.org/presentationml/2006/ole">
            <p:oleObj spid="_x0000_s186379" name="Visio" r:id="rId8" imgW="180946" imgH="337181" progId="Visio.Drawing.11">
              <p:link updateAutomatic="1"/>
            </p:oleObj>
          </a:graphicData>
        </a:graphic>
      </p:graphicFrame>
      <p:pic>
        <p:nvPicPr>
          <p:cNvPr id="186381" name="Picture 13"/>
          <p:cNvPicPr>
            <a:picLocks noChangeAspect="1" noChangeArrowheads="1"/>
          </p:cNvPicPr>
          <p:nvPr/>
        </p:nvPicPr>
        <p:blipFill>
          <a:blip r:embed="rId9"/>
          <a:srcRect/>
          <a:stretch>
            <a:fillRect/>
          </a:stretch>
        </p:blipFill>
        <p:spPr bwMode="auto">
          <a:xfrm>
            <a:off x="6096000" y="2800350"/>
            <a:ext cx="2819400" cy="22098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637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637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637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6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8600" y="1409521"/>
            <a:ext cx="4114800" cy="830997"/>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 is not a boundary-   phenomenon.</a:t>
            </a:r>
            <a:endParaRPr lang="en-US" sz="2400" dirty="0">
              <a:latin typeface="Arial" pitchFamily="34" charset="0"/>
              <a:cs typeface="Arial" pitchFamily="34" charset="0"/>
            </a:endParaRPr>
          </a:p>
        </p:txBody>
      </p:sp>
      <p:sp>
        <p:nvSpPr>
          <p:cNvPr id="14" name="Rectangle 13"/>
          <p:cNvSpPr/>
          <p:nvPr/>
        </p:nvSpPr>
        <p:spPr>
          <a:xfrm>
            <a:off x="228600" y="2959953"/>
            <a:ext cx="4191000" cy="830997"/>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 has single value for each equilibrium state.</a:t>
            </a:r>
          </a:p>
        </p:txBody>
      </p:sp>
      <p:sp>
        <p:nvSpPr>
          <p:cNvPr id="15" name="Rectangle 14"/>
          <p:cNvSpPr/>
          <p:nvPr/>
        </p:nvSpPr>
        <p:spPr>
          <a:xfrm>
            <a:off x="228600" y="3733621"/>
            <a:ext cx="4191000" cy="1200329"/>
          </a:xfrm>
          <a:prstGeom prst="rect">
            <a:avLst/>
          </a:prstGeom>
        </p:spPr>
        <p:txBody>
          <a:bodyPr wrap="square">
            <a:spAutoFit/>
          </a:bodyPr>
          <a:lstStyle/>
          <a:p>
            <a:pPr marL="344488" indent="-344488" algn="just">
              <a:buFont typeface="Arial" pitchFamily="34" charset="0"/>
              <a:buChar char="•"/>
            </a:pPr>
            <a:r>
              <a:rPr lang="en-US" sz="2400" dirty="0" smtClean="0">
                <a:latin typeface="Arial" pitchFamily="34" charset="0"/>
                <a:cs typeface="Arial" pitchFamily="34" charset="0"/>
              </a:rPr>
              <a:t>For example: internal energy, kinetic energy and potential energy.</a:t>
            </a:r>
            <a:endParaRPr lang="en-US" sz="2400" dirty="0">
              <a:latin typeface="Arial" pitchFamily="34" charset="0"/>
              <a:cs typeface="Arial" pitchFamily="34" charset="0"/>
            </a:endParaRPr>
          </a:p>
        </p:txBody>
      </p:sp>
      <p:sp>
        <p:nvSpPr>
          <p:cNvPr id="18" name="Rectangle 17"/>
          <p:cNvSpPr/>
          <p:nvPr/>
        </p:nvSpPr>
        <p:spPr>
          <a:xfrm>
            <a:off x="4419600" y="1449169"/>
            <a:ext cx="4572000" cy="461665"/>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 is a boundary phenomenon.</a:t>
            </a:r>
          </a:p>
        </p:txBody>
      </p:sp>
      <p:sp>
        <p:nvSpPr>
          <p:cNvPr id="20" name="Rectangle 19"/>
          <p:cNvSpPr/>
          <p:nvPr/>
        </p:nvSpPr>
        <p:spPr>
          <a:xfrm>
            <a:off x="4419600" y="2959953"/>
            <a:ext cx="4572000" cy="830997"/>
          </a:xfrm>
          <a:prstGeom prst="rect">
            <a:avLst/>
          </a:prstGeom>
        </p:spPr>
        <p:txBody>
          <a:bodyPr>
            <a:spAutoFit/>
          </a:bodyPr>
          <a:lstStyle/>
          <a:p>
            <a:pPr marL="344488" lvl="0" indent="-344488" algn="just">
              <a:buFont typeface="Arial" pitchFamily="34" charset="0"/>
              <a:buChar char="•"/>
            </a:pPr>
            <a:r>
              <a:rPr lang="en-US" sz="2400" dirty="0" smtClean="0">
                <a:latin typeface="Arial" pitchFamily="34" charset="0"/>
                <a:cs typeface="Arial" pitchFamily="34" charset="0"/>
              </a:rPr>
              <a:t>It does not have single value for each equilibrium state.</a:t>
            </a:r>
          </a:p>
        </p:txBody>
      </p:sp>
      <p:sp>
        <p:nvSpPr>
          <p:cNvPr id="21" name="Rectangle 20"/>
          <p:cNvSpPr/>
          <p:nvPr/>
        </p:nvSpPr>
        <p:spPr>
          <a:xfrm>
            <a:off x="4419600" y="3733621"/>
            <a:ext cx="4572000" cy="1200329"/>
          </a:xfrm>
          <a:prstGeom prst="rect">
            <a:avLst/>
          </a:prstGeom>
        </p:spPr>
        <p:txBody>
          <a:bodyPr>
            <a:spAutoFit/>
          </a:bodyPr>
          <a:lstStyle/>
          <a:p>
            <a:pPr marL="344488" indent="-344488" algn="just">
              <a:buFont typeface="Arial" pitchFamily="34" charset="0"/>
              <a:buChar char="•"/>
            </a:pPr>
            <a:r>
              <a:rPr lang="en-US" sz="2400" dirty="0" smtClean="0">
                <a:latin typeface="Arial" pitchFamily="34" charset="0"/>
                <a:cs typeface="Arial" pitchFamily="34" charset="0"/>
              </a:rPr>
              <a:t>For example: work energy, heat energy and electrical energy.</a:t>
            </a:r>
            <a:endParaRPr lang="en-US" sz="2400" dirty="0">
              <a:latin typeface="Arial" pitchFamily="34" charset="0"/>
              <a:cs typeface="Arial" pitchFamily="34" charset="0"/>
            </a:endParaRPr>
          </a:p>
        </p:txBody>
      </p:sp>
      <p:sp>
        <p:nvSpPr>
          <p:cNvPr id="24" name="Rectangle 23"/>
          <p:cNvSpPr/>
          <p:nvPr/>
        </p:nvSpPr>
        <p:spPr>
          <a:xfrm>
            <a:off x="914400" y="967085"/>
            <a:ext cx="2590800" cy="461665"/>
          </a:xfrm>
          <a:prstGeom prst="rect">
            <a:avLst/>
          </a:prstGeom>
        </p:spPr>
        <p:txBody>
          <a:bodyPr wrap="square">
            <a:spAutoFit/>
          </a:bodyPr>
          <a:lstStyle/>
          <a:p>
            <a:pPr algn="ctr"/>
            <a:r>
              <a:rPr lang="en-US" sz="2400" b="1" dirty="0" smtClean="0">
                <a:latin typeface="Arial" pitchFamily="34" charset="0"/>
                <a:cs typeface="Arial" pitchFamily="34" charset="0"/>
              </a:rPr>
              <a:t>Stored Energy</a:t>
            </a:r>
            <a:endParaRPr lang="en-US" sz="2400" b="1" dirty="0">
              <a:latin typeface="Arial" pitchFamily="34" charset="0"/>
              <a:cs typeface="Arial" pitchFamily="34" charset="0"/>
            </a:endParaRPr>
          </a:p>
        </p:txBody>
      </p:sp>
      <p:sp>
        <p:nvSpPr>
          <p:cNvPr id="25" name="Rectangle 24"/>
          <p:cNvSpPr/>
          <p:nvPr/>
        </p:nvSpPr>
        <p:spPr>
          <a:xfrm>
            <a:off x="5486401" y="1043285"/>
            <a:ext cx="2681182" cy="461665"/>
          </a:xfrm>
          <a:prstGeom prst="rect">
            <a:avLst/>
          </a:prstGeom>
        </p:spPr>
        <p:txBody>
          <a:bodyPr wrap="none">
            <a:spAutoFit/>
          </a:bodyPr>
          <a:lstStyle/>
          <a:p>
            <a:pPr algn="ctr"/>
            <a:r>
              <a:rPr lang="en-US" sz="2400" b="1" dirty="0" smtClean="0">
                <a:latin typeface="Arial" pitchFamily="34" charset="0"/>
                <a:cs typeface="Arial" pitchFamily="34" charset="0"/>
              </a:rPr>
              <a:t>Transient Energy</a:t>
            </a:r>
            <a:endParaRPr lang="en-US" sz="2400" b="1" dirty="0">
              <a:latin typeface="Arial" pitchFamily="34" charset="0"/>
              <a:cs typeface="Arial" pitchFamily="34" charset="0"/>
            </a:endParaRPr>
          </a:p>
        </p:txBody>
      </p:sp>
      <p:sp>
        <p:nvSpPr>
          <p:cNvPr id="17" name="Rectangle 16"/>
          <p:cNvSpPr/>
          <p:nvPr/>
        </p:nvSpPr>
        <p:spPr>
          <a:xfrm>
            <a:off x="228600" y="2197953"/>
            <a:ext cx="4114800" cy="830997"/>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 is a thermodynamic property. </a:t>
            </a:r>
          </a:p>
        </p:txBody>
      </p:sp>
      <p:sp>
        <p:nvSpPr>
          <p:cNvPr id="23" name="Rectangle 22"/>
          <p:cNvSpPr/>
          <p:nvPr/>
        </p:nvSpPr>
        <p:spPr>
          <a:xfrm>
            <a:off x="4419600" y="2038171"/>
            <a:ext cx="4267200" cy="830997"/>
          </a:xfrm>
          <a:prstGeom prst="rect">
            <a:avLst/>
          </a:prstGeom>
        </p:spPr>
        <p:txBody>
          <a:bodyPr wrap="square">
            <a:spAutoFit/>
          </a:bodyPr>
          <a:lstStyle/>
          <a:p>
            <a:pPr marL="344488" lvl="0" indent="-344488" algn="just">
              <a:buFont typeface="Arial" pitchFamily="34" charset="0"/>
              <a:buChar char="•"/>
            </a:pPr>
            <a:r>
              <a:rPr lang="en-US" sz="2400" dirty="0" smtClean="0">
                <a:latin typeface="Arial" pitchFamily="34" charset="0"/>
                <a:cs typeface="Arial" pitchFamily="34" charset="0"/>
              </a:rPr>
              <a:t>It is not a thermodynamic property.</a:t>
            </a:r>
          </a:p>
        </p:txBody>
      </p:sp>
      <p:sp>
        <p:nvSpPr>
          <p:cNvPr id="22" name="Rectangle 1"/>
          <p:cNvSpPr>
            <a:spLocks noChangeArrowheads="1"/>
          </p:cNvSpPr>
          <p:nvPr/>
        </p:nvSpPr>
        <p:spPr bwMode="auto">
          <a:xfrm>
            <a:off x="304800" y="128885"/>
            <a:ext cx="6096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smtClean="0">
                <a:solidFill>
                  <a:srgbClr val="FF0000"/>
                </a:solidFill>
                <a:latin typeface="Arial" pitchFamily="34" charset="0"/>
                <a:ea typeface="Times New Roman" pitchFamily="18" charset="0"/>
                <a:cs typeface="Arial" pitchFamily="34" charset="0"/>
              </a:rPr>
              <a:t>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Stored Energy </a:t>
            </a:r>
            <a:r>
              <a:rPr lang="en-US" sz="2400" b="1" dirty="0" smtClean="0">
                <a:solidFill>
                  <a:srgbClr val="FF0000"/>
                </a:solidFill>
                <a:latin typeface="Arial" pitchFamily="34" charset="0"/>
                <a:ea typeface="Times New Roman" pitchFamily="18" charset="0"/>
                <a:cs typeface="Arial" pitchFamily="34" charset="0"/>
              </a:rPr>
              <a:t>VS</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Transient Energy: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209550"/>
            <a:ext cx="2577950" cy="461665"/>
          </a:xfrm>
          <a:prstGeom prst="rect">
            <a:avLst/>
          </a:prstGeom>
        </p:spPr>
        <p:txBody>
          <a:bodyPr wrap="none">
            <a:spAutoFit/>
          </a:bodyPr>
          <a:lstStyle/>
          <a:p>
            <a:r>
              <a:rPr lang="en-US" sz="2400" b="1" dirty="0" smtClean="0">
                <a:solidFill>
                  <a:srgbClr val="FF0000"/>
                </a:solidFill>
                <a:latin typeface="Arial" pitchFamily="34" charset="0"/>
                <a:ea typeface="Calibri" pitchFamily="34" charset="0"/>
                <a:cs typeface="Arial" pitchFamily="34" charset="0"/>
              </a:rPr>
              <a:t>Internal energy: </a:t>
            </a:r>
            <a:endParaRPr lang="en-US" sz="2400" dirty="0">
              <a:latin typeface="Arial" pitchFamily="34" charset="0"/>
              <a:cs typeface="Arial" pitchFamily="34" charset="0"/>
            </a:endParaRPr>
          </a:p>
        </p:txBody>
      </p:sp>
      <p:sp>
        <p:nvSpPr>
          <p:cNvPr id="3" name="Rectangle 2"/>
          <p:cNvSpPr/>
          <p:nvPr/>
        </p:nvSpPr>
        <p:spPr>
          <a:xfrm>
            <a:off x="228600" y="2491085"/>
            <a:ext cx="5334000" cy="461665"/>
          </a:xfrm>
          <a:prstGeom prst="rect">
            <a:avLst/>
          </a:prstGeom>
        </p:spPr>
        <p:txBody>
          <a:bodyPr wrap="square">
            <a:spAutoFit/>
          </a:bodyPr>
          <a:lstStyle/>
          <a:p>
            <a:pPr marL="344488" lvl="0" indent="-344488"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The microscopic form of energy.</a:t>
            </a:r>
          </a:p>
        </p:txBody>
      </p:sp>
      <p:sp>
        <p:nvSpPr>
          <p:cNvPr id="4" name="Rectangle 3"/>
          <p:cNvSpPr/>
          <p:nvPr/>
        </p:nvSpPr>
        <p:spPr>
          <a:xfrm>
            <a:off x="228600" y="4026753"/>
            <a:ext cx="8153400" cy="830997"/>
          </a:xfrm>
          <a:prstGeom prst="rect">
            <a:avLst/>
          </a:prstGeom>
        </p:spPr>
        <p:txBody>
          <a:bodyPr wrap="square">
            <a:spAutoFit/>
          </a:bodyPr>
          <a:lstStyle/>
          <a:p>
            <a:pPr marL="344488" lvl="0" indent="-344488"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 The summation of </a:t>
            </a:r>
            <a:r>
              <a:rPr lang="en-US" sz="2400" i="1" dirty="0" smtClean="0">
                <a:latin typeface="Arial" pitchFamily="34" charset="0"/>
                <a:ea typeface="Calibri" pitchFamily="34" charset="0"/>
                <a:cs typeface="Arial" pitchFamily="34" charset="0"/>
              </a:rPr>
              <a:t>molecular potential</a:t>
            </a:r>
            <a:r>
              <a:rPr lang="en-US" sz="2400" dirty="0" smtClean="0">
                <a:latin typeface="Arial" pitchFamily="34" charset="0"/>
                <a:ea typeface="Calibri" pitchFamily="34" charset="0"/>
                <a:cs typeface="Arial" pitchFamily="34" charset="0"/>
              </a:rPr>
              <a:t> </a:t>
            </a:r>
            <a:r>
              <a:rPr lang="en-US" sz="2400" i="1" dirty="0" smtClean="0">
                <a:latin typeface="Arial" pitchFamily="34" charset="0"/>
                <a:ea typeface="Calibri" pitchFamily="34" charset="0"/>
                <a:cs typeface="Arial" pitchFamily="34" charset="0"/>
              </a:rPr>
              <a:t>energy</a:t>
            </a:r>
            <a:r>
              <a:rPr lang="en-US" sz="2400" dirty="0" smtClean="0">
                <a:latin typeface="Arial" pitchFamily="34" charset="0"/>
                <a:ea typeface="Calibri" pitchFamily="34" charset="0"/>
                <a:cs typeface="Arial" pitchFamily="34" charset="0"/>
              </a:rPr>
              <a:t> and </a:t>
            </a:r>
            <a:r>
              <a:rPr lang="en-US" sz="2400" i="1" dirty="0" smtClean="0">
                <a:latin typeface="Arial" pitchFamily="34" charset="0"/>
                <a:ea typeface="Calibri" pitchFamily="34" charset="0"/>
                <a:cs typeface="Arial" pitchFamily="34" charset="0"/>
              </a:rPr>
              <a:t>molecular</a:t>
            </a:r>
            <a:r>
              <a:rPr lang="en-US" sz="2400" dirty="0" smtClean="0">
                <a:latin typeface="Arial" pitchFamily="34" charset="0"/>
                <a:ea typeface="Calibri" pitchFamily="34" charset="0"/>
                <a:cs typeface="Arial" pitchFamily="34" charset="0"/>
              </a:rPr>
              <a:t> </a:t>
            </a:r>
            <a:r>
              <a:rPr lang="en-US" sz="2400" i="1" dirty="0" smtClean="0">
                <a:latin typeface="Arial" pitchFamily="34" charset="0"/>
                <a:ea typeface="Calibri" pitchFamily="34" charset="0"/>
                <a:cs typeface="Arial" pitchFamily="34" charset="0"/>
              </a:rPr>
              <a:t>kinetic energy </a:t>
            </a:r>
            <a:r>
              <a:rPr lang="en-US" sz="2400" dirty="0" smtClean="0">
                <a:latin typeface="Arial" pitchFamily="34" charset="0"/>
                <a:ea typeface="Calibri" pitchFamily="34" charset="0"/>
                <a:cs typeface="Arial" pitchFamily="34" charset="0"/>
              </a:rPr>
              <a:t>of the molecules of the system.</a:t>
            </a:r>
          </a:p>
        </p:txBody>
      </p:sp>
      <p:sp>
        <p:nvSpPr>
          <p:cNvPr id="5" name="Rectangle 4"/>
          <p:cNvSpPr/>
          <p:nvPr/>
        </p:nvSpPr>
        <p:spPr>
          <a:xfrm>
            <a:off x="228600" y="3036153"/>
            <a:ext cx="8382000" cy="830997"/>
          </a:xfrm>
          <a:prstGeom prst="rect">
            <a:avLst/>
          </a:prstGeom>
        </p:spPr>
        <p:txBody>
          <a:bodyPr wrap="square">
            <a:spAutoFit/>
          </a:bodyPr>
          <a:lstStyle/>
          <a:p>
            <a:pPr marL="344488" lvl="0" indent="-344488"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The energy of a system due to its molecular activities (inherent property). </a:t>
            </a:r>
          </a:p>
        </p:txBody>
      </p:sp>
      <p:sp>
        <p:nvSpPr>
          <p:cNvPr id="6" name="Rectangle 5"/>
          <p:cNvSpPr/>
          <p:nvPr/>
        </p:nvSpPr>
        <p:spPr>
          <a:xfrm>
            <a:off x="228600" y="819150"/>
            <a:ext cx="7010400" cy="1569660"/>
          </a:xfrm>
          <a:prstGeom prst="rect">
            <a:avLst/>
          </a:prstGeom>
        </p:spPr>
        <p:txBody>
          <a:bodyPr wrap="square">
            <a:spAutoFit/>
          </a:bodyPr>
          <a:lstStyle/>
          <a:p>
            <a:pPr marL="344488" lvl="0" indent="-344488"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 Like a system has external mechanical energy due to its velocity and position, it has internal energy resulting from the motion and arrangement of the molecules of the system.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noChangeArrowheads="1"/>
          </p:cNvSpPr>
          <p:nvPr/>
        </p:nvSpPr>
        <p:spPr bwMode="auto">
          <a:xfrm>
            <a:off x="152400" y="1200150"/>
            <a:ext cx="6858000" cy="1569660"/>
          </a:xfrm>
          <a:prstGeom prst="rect">
            <a:avLst/>
          </a:prstGeom>
          <a:noFill/>
          <a:ln w="9525">
            <a:solidFill>
              <a:schemeClr val="bg1"/>
            </a:solid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As the molecular activities increase with temperature, internal energy of the system increases with increase in temperature</a:t>
            </a:r>
            <a:r>
              <a:rPr lang="en-US" sz="2400" dirty="0" smtClean="0">
                <a:latin typeface="Arial" pitchFamily="34" charset="0"/>
                <a:ea typeface="Calibri" pitchFamily="34" charset="0"/>
                <a:cs typeface="Arial" pitchFamily="34" charset="0"/>
              </a:rPr>
              <a:t> and it is determined by the relation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381000" y="4026753"/>
            <a:ext cx="8305800" cy="830997"/>
          </a:xfrm>
          <a:prstGeom prst="rect">
            <a:avLst/>
          </a:prstGeom>
        </p:spPr>
        <p:txBody>
          <a:bodyPr wrap="square">
            <a:spAutoFit/>
          </a:bodyPr>
          <a:lstStyle/>
          <a:p>
            <a:pPr marL="344488" lvl="0" algn="just" eaLnBrk="0" fontAlgn="base" hangingPunct="0">
              <a:spcBef>
                <a:spcPct val="0"/>
              </a:spcBef>
              <a:spcAft>
                <a:spcPct val="0"/>
              </a:spcAft>
            </a:pPr>
            <a:r>
              <a:rPr lang="en-US" sz="2400" i="1" dirty="0" smtClean="0">
                <a:latin typeface="Arial" pitchFamily="34" charset="0"/>
                <a:ea typeface="Calibri" pitchFamily="34" charset="0"/>
                <a:cs typeface="Arial" pitchFamily="34" charset="0"/>
              </a:rPr>
              <a:t>w</a:t>
            </a:r>
            <a:r>
              <a:rPr lang="en-US" sz="2400" dirty="0" smtClean="0">
                <a:latin typeface="Arial" pitchFamily="34" charset="0"/>
                <a:ea typeface="Calibri" pitchFamily="34" charset="0"/>
                <a:cs typeface="Arial" pitchFamily="34" charset="0"/>
              </a:rPr>
              <a:t>here </a:t>
            </a:r>
            <a:r>
              <a:rPr lang="en-US" sz="2400" i="1" dirty="0" smtClean="0">
                <a:latin typeface="Arial" pitchFamily="34" charset="0"/>
                <a:ea typeface="Calibri" pitchFamily="34" charset="0"/>
                <a:cs typeface="Arial" pitchFamily="34" charset="0"/>
              </a:rPr>
              <a:t>m</a:t>
            </a:r>
            <a:r>
              <a:rPr lang="en-US" sz="2400" dirty="0" smtClean="0">
                <a:latin typeface="Arial" pitchFamily="34" charset="0"/>
                <a:ea typeface="Calibri" pitchFamily="34" charset="0"/>
                <a:cs typeface="Arial" pitchFamily="34" charset="0"/>
              </a:rPr>
              <a:t> is the mass and </a:t>
            </a:r>
            <a:r>
              <a:rPr lang="en-US" sz="2400" i="1" dirty="0" err="1" smtClean="0">
                <a:latin typeface="Arial" pitchFamily="34" charset="0"/>
                <a:ea typeface="Calibri" pitchFamily="34" charset="0"/>
                <a:cs typeface="Arial" pitchFamily="34" charset="0"/>
              </a:rPr>
              <a:t>c</a:t>
            </a:r>
            <a:r>
              <a:rPr lang="en-US" sz="2400" i="1" baseline="-30000" dirty="0" err="1" smtClean="0">
                <a:latin typeface="Arial" pitchFamily="34" charset="0"/>
                <a:ea typeface="Calibri" pitchFamily="34" charset="0"/>
                <a:cs typeface="Arial" pitchFamily="34" charset="0"/>
              </a:rPr>
              <a:t>v</a:t>
            </a:r>
            <a:r>
              <a:rPr lang="en-US" sz="2400" dirty="0" smtClean="0">
                <a:latin typeface="Arial" pitchFamily="34" charset="0"/>
                <a:ea typeface="Calibri" pitchFamily="34" charset="0"/>
                <a:cs typeface="Arial" pitchFamily="34" charset="0"/>
              </a:rPr>
              <a:t> is the specific heat capacity at constant volume.</a:t>
            </a:r>
            <a:endParaRPr lang="en-US" sz="2400" dirty="0" smtClean="0">
              <a:latin typeface="Arial" pitchFamily="34" charset="0"/>
              <a:cs typeface="Arial" pitchFamily="34" charset="0"/>
            </a:endParaRPr>
          </a:p>
        </p:txBody>
      </p:sp>
      <p:sp>
        <p:nvSpPr>
          <p:cNvPr id="8" name="Rectangle 7"/>
          <p:cNvSpPr/>
          <p:nvPr/>
        </p:nvSpPr>
        <p:spPr>
          <a:xfrm>
            <a:off x="2667000" y="3105150"/>
            <a:ext cx="1943161" cy="461665"/>
          </a:xfrm>
          <a:prstGeom prst="rect">
            <a:avLst/>
          </a:prstGeom>
        </p:spPr>
        <p:txBody>
          <a:bodyPr wrap="none">
            <a:spAutoFit/>
          </a:bodyPr>
          <a:lstStyle/>
          <a:p>
            <a:r>
              <a:rPr lang="en-US" sz="2400" i="1" dirty="0" err="1" smtClean="0">
                <a:latin typeface="Arial" pitchFamily="34" charset="0"/>
                <a:ea typeface="Calibri" pitchFamily="34" charset="0"/>
                <a:cs typeface="Arial" pitchFamily="34" charset="0"/>
              </a:rPr>
              <a:t>dU</a:t>
            </a:r>
            <a:r>
              <a:rPr lang="en-US" sz="2400" i="1" dirty="0" smtClean="0">
                <a:latin typeface="Arial" pitchFamily="34" charset="0"/>
                <a:ea typeface="Calibri" pitchFamily="34" charset="0"/>
                <a:cs typeface="Arial" pitchFamily="34" charset="0"/>
              </a:rPr>
              <a:t> = m </a:t>
            </a:r>
            <a:r>
              <a:rPr lang="en-US" sz="2400" i="1" dirty="0" err="1" smtClean="0">
                <a:latin typeface="Arial" pitchFamily="34" charset="0"/>
                <a:ea typeface="Calibri" pitchFamily="34" charset="0"/>
                <a:cs typeface="Arial" pitchFamily="34" charset="0"/>
              </a:rPr>
              <a:t>c</a:t>
            </a:r>
            <a:r>
              <a:rPr lang="en-US" sz="2400" i="1" baseline="-30000" dirty="0" err="1" smtClean="0">
                <a:latin typeface="Arial" pitchFamily="34" charset="0"/>
                <a:ea typeface="Calibri" pitchFamily="34" charset="0"/>
                <a:cs typeface="Arial" pitchFamily="34" charset="0"/>
              </a:rPr>
              <a:t>v</a:t>
            </a:r>
            <a:r>
              <a:rPr lang="en-US" sz="2400" i="1" baseline="-30000" dirty="0" smtClean="0">
                <a:latin typeface="Arial" pitchFamily="34" charset="0"/>
                <a:ea typeface="Calibri" pitchFamily="34" charset="0"/>
                <a:cs typeface="Arial" pitchFamily="34" charset="0"/>
              </a:rPr>
              <a:t> </a:t>
            </a:r>
            <a:r>
              <a:rPr lang="en-US" sz="2400" i="1" dirty="0" err="1" smtClean="0">
                <a:latin typeface="Arial" pitchFamily="34" charset="0"/>
                <a:ea typeface="Calibri" pitchFamily="34" charset="0"/>
                <a:cs typeface="Arial" pitchFamily="34" charset="0"/>
              </a:rPr>
              <a:t>dT</a:t>
            </a:r>
            <a:endParaRPr lang="en-US" sz="2400" dirty="0"/>
          </a:p>
        </p:txBody>
      </p:sp>
      <p:sp>
        <p:nvSpPr>
          <p:cNvPr id="12" name="Rectangle 11"/>
          <p:cNvSpPr/>
          <p:nvPr/>
        </p:nvSpPr>
        <p:spPr>
          <a:xfrm>
            <a:off x="523293" y="209550"/>
            <a:ext cx="2577950" cy="461665"/>
          </a:xfrm>
          <a:prstGeom prst="rect">
            <a:avLst/>
          </a:prstGeom>
        </p:spPr>
        <p:txBody>
          <a:bodyPr wrap="none">
            <a:spAutoFit/>
          </a:bodyPr>
          <a:lstStyle/>
          <a:p>
            <a:r>
              <a:rPr lang="en-US" sz="2400" b="1" dirty="0" smtClean="0">
                <a:solidFill>
                  <a:srgbClr val="FF0000"/>
                </a:solidFill>
                <a:latin typeface="Arial" pitchFamily="34" charset="0"/>
                <a:ea typeface="Calibri" pitchFamily="34" charset="0"/>
                <a:cs typeface="Arial" pitchFamily="34" charset="0"/>
              </a:rPr>
              <a:t>Internal energy: </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52400" y="1066621"/>
            <a:ext cx="6629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ea typeface="Times New Roman" pitchFamily="18"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 microscopic form of energy due to the motion or velocity of the molecules of the system</a:t>
            </a:r>
          </a:p>
        </p:txBody>
      </p:sp>
      <p:sp>
        <p:nvSpPr>
          <p:cNvPr id="3" name="Rectangle 2"/>
          <p:cNvSpPr/>
          <p:nvPr/>
        </p:nvSpPr>
        <p:spPr>
          <a:xfrm>
            <a:off x="579631" y="133350"/>
            <a:ext cx="5363969" cy="461665"/>
          </a:xfrm>
          <a:prstGeom prst="rect">
            <a:avLst/>
          </a:prstGeom>
        </p:spPr>
        <p:txBody>
          <a:bodyPr wrap="none">
            <a:spAutoFit/>
          </a:bodyPr>
          <a:lstStyle/>
          <a:p>
            <a:pPr lvl="0" algn="just"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Internal (Molecular )Kinetic Energy:</a:t>
            </a:r>
            <a:endParaRPr lang="en-US" sz="2400" dirty="0" smtClean="0">
              <a:solidFill>
                <a:srgbClr val="FF0000"/>
              </a:solidFill>
              <a:latin typeface="Arial" pitchFamily="34" charset="0"/>
              <a:cs typeface="Arial" pitchFamily="34" charset="0"/>
            </a:endParaRPr>
          </a:p>
        </p:txBody>
      </p:sp>
      <p:sp>
        <p:nvSpPr>
          <p:cNvPr id="4" name="Rectangle 3"/>
          <p:cNvSpPr/>
          <p:nvPr/>
        </p:nvSpPr>
        <p:spPr>
          <a:xfrm>
            <a:off x="152400" y="2350353"/>
            <a:ext cx="8229600" cy="830997"/>
          </a:xfrm>
          <a:prstGeom prst="rect">
            <a:avLst/>
          </a:prstGeom>
        </p:spPr>
        <p:txBody>
          <a:bodyPr wrap="square">
            <a:spAutoFit/>
          </a:bodyPr>
          <a:lstStyle/>
          <a:p>
            <a:pPr marL="344488" lvl="0" indent="-344488" algn="just" eaLnBrk="0" fontAlgn="base" hangingPunct="0">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Has different forms due to three different types of motions of the molecules, namely</a:t>
            </a:r>
          </a:p>
        </p:txBody>
      </p:sp>
      <p:sp>
        <p:nvSpPr>
          <p:cNvPr id="5" name="Rectangle 4"/>
          <p:cNvSpPr/>
          <p:nvPr/>
        </p:nvSpPr>
        <p:spPr>
          <a:xfrm>
            <a:off x="609600" y="4400550"/>
            <a:ext cx="7162800" cy="461665"/>
          </a:xfrm>
          <a:prstGeom prst="rect">
            <a:avLst/>
          </a:prstGeom>
        </p:spPr>
        <p:txBody>
          <a:bodyPr wrap="square">
            <a:spAutoFit/>
          </a:bodyPr>
          <a:lstStyle/>
          <a:p>
            <a:pPr>
              <a:buFont typeface="Arial" pitchFamily="34" charset="0"/>
              <a:buChar char="•"/>
            </a:pPr>
            <a:r>
              <a:rPr lang="en-US" sz="2400" dirty="0" smtClean="0">
                <a:latin typeface="Arial" pitchFamily="34" charset="0"/>
                <a:ea typeface="Times New Roman" pitchFamily="18" charset="0"/>
                <a:cs typeface="Arial" pitchFamily="34" charset="0"/>
              </a:rPr>
              <a:t>   </a:t>
            </a:r>
            <a:r>
              <a:rPr lang="en-US" sz="2400" b="1" dirty="0" err="1" smtClean="0">
                <a:latin typeface="Arial" pitchFamily="34" charset="0"/>
                <a:ea typeface="Times New Roman" pitchFamily="18" charset="0"/>
                <a:cs typeface="Arial" pitchFamily="34" charset="0"/>
              </a:rPr>
              <a:t>vibrational</a:t>
            </a:r>
            <a:r>
              <a:rPr lang="en-US" sz="2400" b="1" dirty="0" smtClean="0">
                <a:latin typeface="Arial" pitchFamily="34" charset="0"/>
                <a:ea typeface="Times New Roman" pitchFamily="18" charset="0"/>
                <a:cs typeface="Arial" pitchFamily="34" charset="0"/>
              </a:rPr>
              <a:t> kinetic energy </a:t>
            </a:r>
            <a:r>
              <a:rPr lang="en-US" sz="2400" dirty="0" smtClean="0">
                <a:latin typeface="Arial" pitchFamily="34" charset="0"/>
                <a:ea typeface="Times New Roman" pitchFamily="18" charset="0"/>
                <a:cs typeface="Arial" pitchFamily="34" charset="0"/>
              </a:rPr>
              <a:t>of the molecules [1]. </a:t>
            </a:r>
            <a:endParaRPr lang="en-US" sz="2400" dirty="0"/>
          </a:p>
        </p:txBody>
      </p:sp>
      <p:sp>
        <p:nvSpPr>
          <p:cNvPr id="6" name="Rectangle 5"/>
          <p:cNvSpPr/>
          <p:nvPr/>
        </p:nvSpPr>
        <p:spPr>
          <a:xfrm>
            <a:off x="584840" y="3862685"/>
            <a:ext cx="4825360" cy="461665"/>
          </a:xfrm>
          <a:prstGeom prst="rect">
            <a:avLst/>
          </a:prstGeom>
        </p:spPr>
        <p:txBody>
          <a:bodyPr wrap="none">
            <a:spAutoFit/>
          </a:bodyPr>
          <a:lstStyle/>
          <a:p>
            <a:pPr marL="396875" indent="-396875">
              <a:buFont typeface="Arial" pitchFamily="34" charset="0"/>
              <a:buChar char="•"/>
            </a:pPr>
            <a:r>
              <a:rPr lang="en-US" sz="2400" b="1" dirty="0" smtClean="0">
                <a:latin typeface="Arial" pitchFamily="34" charset="0"/>
                <a:ea typeface="Times New Roman" pitchFamily="18" charset="0"/>
                <a:cs typeface="Arial" pitchFamily="34" charset="0"/>
              </a:rPr>
              <a:t>rotational kinetic energy</a:t>
            </a:r>
            <a:r>
              <a:rPr lang="en-US" sz="2400" dirty="0" smtClean="0">
                <a:latin typeface="Arial" pitchFamily="34" charset="0"/>
                <a:ea typeface="Times New Roman" pitchFamily="18" charset="0"/>
                <a:cs typeface="Arial" pitchFamily="34" charset="0"/>
              </a:rPr>
              <a:t> and </a:t>
            </a:r>
            <a:endParaRPr lang="en-US" sz="2400" dirty="0"/>
          </a:p>
        </p:txBody>
      </p:sp>
      <p:sp>
        <p:nvSpPr>
          <p:cNvPr id="7" name="Rectangle 6"/>
          <p:cNvSpPr/>
          <p:nvPr/>
        </p:nvSpPr>
        <p:spPr>
          <a:xfrm>
            <a:off x="574993" y="3329285"/>
            <a:ext cx="4700326" cy="461665"/>
          </a:xfrm>
          <a:prstGeom prst="rect">
            <a:avLst/>
          </a:prstGeom>
        </p:spPr>
        <p:txBody>
          <a:bodyPr wrap="none">
            <a:spAutoFit/>
          </a:bodyPr>
          <a:lstStyle/>
          <a:p>
            <a:pPr>
              <a:buFont typeface="Arial" pitchFamily="34" charset="0"/>
              <a:buChar char="•"/>
            </a:pPr>
            <a:r>
              <a:rPr lang="en-US" sz="2400" dirty="0" smtClean="0">
                <a:latin typeface="Arial" pitchFamily="34" charset="0"/>
                <a:ea typeface="Times New Roman" pitchFamily="18" charset="0"/>
                <a:cs typeface="Arial" pitchFamily="34" charset="0"/>
              </a:rPr>
              <a:t>   </a:t>
            </a:r>
            <a:r>
              <a:rPr lang="en-US" sz="2400" b="1" dirty="0" smtClean="0">
                <a:latin typeface="Arial" pitchFamily="34" charset="0"/>
                <a:ea typeface="Times New Roman" pitchFamily="18" charset="0"/>
                <a:cs typeface="Arial" pitchFamily="34" charset="0"/>
              </a:rPr>
              <a:t>translational kinetic energy</a:t>
            </a:r>
            <a:r>
              <a:rPr lang="en-US" sz="2400" dirty="0" smtClean="0">
                <a:latin typeface="Arial" pitchFamily="34" charset="0"/>
                <a:ea typeface="Times New Roman" pitchFamily="18" charset="0"/>
                <a:cs typeface="Arial" pitchFamily="34" charset="0"/>
              </a:rPr>
              <a:t>, </a:t>
            </a:r>
            <a:endParaRPr lang="en-U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304800" y="902553"/>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indent="-344488"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 microscopic form of energy due to the molecular separation or configuration.  </a:t>
            </a:r>
          </a:p>
        </p:txBody>
      </p:sp>
      <p:sp>
        <p:nvSpPr>
          <p:cNvPr id="11" name="Rectangle 10"/>
          <p:cNvSpPr/>
          <p:nvPr/>
        </p:nvSpPr>
        <p:spPr>
          <a:xfrm>
            <a:off x="688121" y="128885"/>
            <a:ext cx="5636479" cy="461665"/>
          </a:xfrm>
          <a:prstGeom prst="rect">
            <a:avLst/>
          </a:prstGeom>
        </p:spPr>
        <p:txBody>
          <a:bodyPr wrap="none">
            <a:spAutoFit/>
          </a:bodyPr>
          <a:lstStyle/>
          <a:p>
            <a:pPr lvl="0" algn="just"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Internal (Molecular) Potential Energy:</a:t>
            </a:r>
            <a:endParaRPr lang="en-US" sz="2400" dirty="0" smtClean="0">
              <a:solidFill>
                <a:srgbClr val="FF0000"/>
              </a:solidFill>
              <a:latin typeface="Arial" pitchFamily="34" charset="0"/>
              <a:ea typeface="Times New Roman" pitchFamily="18" charset="0"/>
              <a:cs typeface="Arial" pitchFamily="34" charset="0"/>
            </a:endParaRPr>
          </a:p>
        </p:txBody>
      </p:sp>
      <p:sp>
        <p:nvSpPr>
          <p:cNvPr id="7" name="Rectangle 6"/>
          <p:cNvSpPr/>
          <p:nvPr/>
        </p:nvSpPr>
        <p:spPr>
          <a:xfrm>
            <a:off x="304800" y="3867150"/>
            <a:ext cx="8229600" cy="830997"/>
          </a:xfrm>
          <a:prstGeom prst="rect">
            <a:avLst/>
          </a:prstGeom>
        </p:spPr>
        <p:txBody>
          <a:bodyPr wrap="squar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Hence, a gas has more molecular potential energy than a liquid and solid. </a:t>
            </a:r>
          </a:p>
        </p:txBody>
      </p:sp>
      <p:sp>
        <p:nvSpPr>
          <p:cNvPr id="8" name="Rectangle 7"/>
          <p:cNvSpPr/>
          <p:nvPr/>
        </p:nvSpPr>
        <p:spPr>
          <a:xfrm>
            <a:off x="304800" y="1816953"/>
            <a:ext cx="8305800" cy="830997"/>
          </a:xfrm>
          <a:prstGeom prst="rect">
            <a:avLst/>
          </a:prstGeom>
        </p:spPr>
        <p:txBody>
          <a:bodyPr wrap="squar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The energy that molecules </a:t>
            </a:r>
            <a:r>
              <a:rPr lang="en-US" sz="2400" dirty="0" smtClean="0">
                <a:latin typeface="Arial" pitchFamily="34" charset="0"/>
                <a:ea typeface="Times New Roman" pitchFamily="18" charset="0"/>
                <a:cs typeface="Arial" pitchFamily="34" charset="0"/>
              </a:rPr>
              <a:t>possess </a:t>
            </a:r>
            <a:r>
              <a:rPr lang="en-US" sz="2400" dirty="0" smtClean="0">
                <a:latin typeface="Arial" pitchFamily="34" charset="0"/>
                <a:ea typeface="Times New Roman" pitchFamily="18" charset="0"/>
                <a:cs typeface="Arial" pitchFamily="34" charset="0"/>
              </a:rPr>
              <a:t>as a result of their position in relative to one another. </a:t>
            </a:r>
          </a:p>
        </p:txBody>
      </p:sp>
      <p:sp>
        <p:nvSpPr>
          <p:cNvPr id="10" name="Rectangle 9"/>
          <p:cNvSpPr/>
          <p:nvPr/>
        </p:nvSpPr>
        <p:spPr>
          <a:xfrm>
            <a:off x="304800" y="2800350"/>
            <a:ext cx="8153400" cy="830997"/>
          </a:xfrm>
          <a:prstGeom prst="rect">
            <a:avLst/>
          </a:prstGeom>
        </p:spPr>
        <p:txBody>
          <a:bodyPr wrap="squar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The greater the degree of molecular separation, the greater is the internal potential energy [2].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283553"/>
            <a:ext cx="7162800" cy="830997"/>
          </a:xfrm>
          <a:prstGeom prst="rect">
            <a:avLst/>
          </a:prstGeom>
        </p:spPr>
        <p:txBody>
          <a:bodyPr wrap="square">
            <a:spAutoFit/>
          </a:bodyPr>
          <a:lstStyle/>
          <a:p>
            <a:pPr marL="396875" indent="-396875" algn="just" fontAlgn="base">
              <a:spcBef>
                <a:spcPct val="0"/>
              </a:spcBef>
              <a:spcAft>
                <a:spcPct val="0"/>
              </a:spcAft>
              <a:buFont typeface="Arial" pitchFamily="34" charset="0"/>
              <a:buChar char="•"/>
            </a:pPr>
            <a:r>
              <a:rPr lang="en-US" sz="2400" b="1" dirty="0" smtClean="0">
                <a:latin typeface="Arial" pitchFamily="34" charset="0"/>
                <a:ea typeface="Times New Roman" pitchFamily="18" charset="0"/>
                <a:cs typeface="Arial" pitchFamily="34" charset="0"/>
              </a:rPr>
              <a:t>Latent energy:</a:t>
            </a:r>
          </a:p>
          <a:p>
            <a:pPr marL="344488" indent="-344488" algn="just" fontAlgn="base">
              <a:spcBef>
                <a:spcPct val="0"/>
              </a:spcBef>
              <a:spcAft>
                <a:spcPct val="0"/>
              </a:spcAft>
            </a:pPr>
            <a:r>
              <a:rPr lang="en-US" sz="2400" b="1" dirty="0" smtClean="0">
                <a:latin typeface="Arial" pitchFamily="34" charset="0"/>
                <a:ea typeface="Times New Roman" pitchFamily="18" charset="0"/>
                <a:cs typeface="Arial" pitchFamily="34" charset="0"/>
              </a:rPr>
              <a:t>     </a:t>
            </a:r>
            <a:r>
              <a:rPr lang="en-US" sz="2400" dirty="0" smtClean="0">
                <a:latin typeface="Arial" pitchFamily="34" charset="0"/>
                <a:ea typeface="Calibri" pitchFamily="34" charset="0"/>
                <a:cs typeface="Arial" pitchFamily="34" charset="0"/>
              </a:rPr>
              <a:t>energy associated with the phase of a system</a:t>
            </a:r>
            <a:r>
              <a:rPr lang="en-US" sz="2400" dirty="0" smtClean="0">
                <a:latin typeface="Arial" pitchFamily="34" charset="0"/>
                <a:ea typeface="Times New Roman" pitchFamily="18" charset="0"/>
                <a:cs typeface="Arial" pitchFamily="34" charset="0"/>
              </a:rPr>
              <a:t> </a:t>
            </a:r>
          </a:p>
        </p:txBody>
      </p:sp>
      <p:sp>
        <p:nvSpPr>
          <p:cNvPr id="3" name="Rectangle 2"/>
          <p:cNvSpPr/>
          <p:nvPr/>
        </p:nvSpPr>
        <p:spPr>
          <a:xfrm>
            <a:off x="838200" y="128885"/>
            <a:ext cx="5636479" cy="461665"/>
          </a:xfrm>
          <a:prstGeom prst="rect">
            <a:avLst/>
          </a:prstGeom>
        </p:spPr>
        <p:txBody>
          <a:bodyPr wrap="none">
            <a:spAutoFit/>
          </a:bodyPr>
          <a:lstStyle/>
          <a:p>
            <a:pPr lvl="0" algn="just"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Internal (Molecular) Potential Energy:</a:t>
            </a:r>
            <a:endParaRPr lang="en-US" sz="2400" dirty="0" smtClean="0">
              <a:solidFill>
                <a:srgbClr val="FF0000"/>
              </a:solidFill>
              <a:latin typeface="Arial" pitchFamily="34" charset="0"/>
              <a:ea typeface="Times New Roman" pitchFamily="18" charset="0"/>
              <a:cs typeface="Arial" pitchFamily="34" charset="0"/>
            </a:endParaRPr>
          </a:p>
        </p:txBody>
      </p:sp>
      <p:sp>
        <p:nvSpPr>
          <p:cNvPr id="4" name="Rectangle 3"/>
          <p:cNvSpPr/>
          <p:nvPr/>
        </p:nvSpPr>
        <p:spPr>
          <a:xfrm>
            <a:off x="0" y="3324820"/>
            <a:ext cx="8458200" cy="1200329"/>
          </a:xfrm>
          <a:prstGeom prst="rect">
            <a:avLst/>
          </a:prstGeom>
        </p:spPr>
        <p:txBody>
          <a:bodyPr wrap="square">
            <a:spAutoFit/>
          </a:bodyPr>
          <a:lstStyle/>
          <a:p>
            <a:pPr marL="854075" indent="-509588" algn="just" fontAlgn="base">
              <a:spcBef>
                <a:spcPct val="0"/>
              </a:spcBef>
              <a:spcAft>
                <a:spcPct val="0"/>
              </a:spcAft>
              <a:buFont typeface="Arial" pitchFamily="34" charset="0"/>
              <a:buChar char="•"/>
            </a:pPr>
            <a:r>
              <a:rPr lang="en-US" sz="2400" b="1" dirty="0" smtClean="0">
                <a:latin typeface="Arial" pitchFamily="34" charset="0"/>
                <a:ea typeface="Times New Roman" pitchFamily="18" charset="0"/>
                <a:cs typeface="Arial" pitchFamily="34" charset="0"/>
              </a:rPr>
              <a:t>Nuclear energy:</a:t>
            </a:r>
          </a:p>
          <a:p>
            <a:pPr marL="854075" indent="-854075" algn="just" fontAlgn="base">
              <a:spcBef>
                <a:spcPct val="0"/>
              </a:spcBef>
              <a:spcAft>
                <a:spcPct val="0"/>
              </a:spcAft>
            </a:pPr>
            <a:r>
              <a:rPr lang="en-US" sz="2400" b="1" dirty="0" smtClean="0">
                <a:latin typeface="Arial" pitchFamily="34" charset="0"/>
                <a:ea typeface="Times New Roman" pitchFamily="18" charset="0"/>
                <a:cs typeface="Arial" pitchFamily="34" charset="0"/>
              </a:rPr>
              <a:t>          </a:t>
            </a:r>
            <a:r>
              <a:rPr lang="en-US" sz="2400" dirty="0" smtClean="0">
                <a:latin typeface="Arial" pitchFamily="34" charset="0"/>
                <a:ea typeface="Calibri" pitchFamily="34" charset="0"/>
                <a:cs typeface="Arial" pitchFamily="34" charset="0"/>
              </a:rPr>
              <a:t>energy associated with the strong bonds within the nucleus of the atom itself [1].</a:t>
            </a:r>
            <a:endParaRPr lang="en-US" sz="2400" dirty="0"/>
          </a:p>
        </p:txBody>
      </p:sp>
      <p:sp>
        <p:nvSpPr>
          <p:cNvPr id="5" name="Rectangle 4"/>
          <p:cNvSpPr/>
          <p:nvPr/>
        </p:nvSpPr>
        <p:spPr>
          <a:xfrm>
            <a:off x="-76200" y="2350353"/>
            <a:ext cx="8686800" cy="830997"/>
          </a:xfrm>
          <a:prstGeom prst="rect">
            <a:avLst/>
          </a:prstGeom>
        </p:spPr>
        <p:txBody>
          <a:bodyPr wrap="square">
            <a:spAutoFit/>
          </a:bodyPr>
          <a:lstStyle/>
          <a:p>
            <a:pPr marL="808038" indent="-411163" algn="just" fontAlgn="base">
              <a:spcBef>
                <a:spcPct val="0"/>
              </a:spcBef>
              <a:spcAft>
                <a:spcPct val="0"/>
              </a:spcAft>
              <a:buFont typeface="Arial" pitchFamily="34" charset="0"/>
              <a:buChar char="•"/>
            </a:pPr>
            <a:r>
              <a:rPr lang="en-US" sz="2400" b="1" dirty="0" smtClean="0">
                <a:latin typeface="Arial" pitchFamily="34" charset="0"/>
                <a:ea typeface="Times New Roman" pitchFamily="18" charset="0"/>
                <a:cs typeface="Arial" pitchFamily="34" charset="0"/>
              </a:rPr>
              <a:t> Chemical energy:</a:t>
            </a:r>
          </a:p>
          <a:p>
            <a:pPr marL="344488" indent="-344488" algn="just" fontAlgn="base">
              <a:spcBef>
                <a:spcPct val="0"/>
              </a:spcBef>
              <a:spcAft>
                <a:spcPct val="0"/>
              </a:spcAft>
            </a:pPr>
            <a:r>
              <a:rPr lang="en-US" sz="2400" b="1" dirty="0" smtClean="0">
                <a:latin typeface="Arial" pitchFamily="34" charset="0"/>
                <a:ea typeface="Times New Roman" pitchFamily="18" charset="0"/>
                <a:cs typeface="Arial" pitchFamily="34" charset="0"/>
              </a:rPr>
              <a:t>           </a:t>
            </a:r>
            <a:r>
              <a:rPr lang="en-US" sz="2400" dirty="0" smtClean="0">
                <a:latin typeface="Arial" pitchFamily="34" charset="0"/>
                <a:ea typeface="Calibri" pitchFamily="34" charset="0"/>
                <a:cs typeface="Arial" pitchFamily="34" charset="0"/>
              </a:rPr>
              <a:t>energy associated with the atomic bonds in a molecule           </a:t>
            </a:r>
            <a:endParaRPr lang="en-US" sz="2400" dirty="0"/>
          </a:p>
        </p:txBody>
      </p:sp>
      <p:sp>
        <p:nvSpPr>
          <p:cNvPr id="6" name="Rectangle 5"/>
          <p:cNvSpPr/>
          <p:nvPr/>
        </p:nvSpPr>
        <p:spPr>
          <a:xfrm>
            <a:off x="76200" y="742950"/>
            <a:ext cx="2823530" cy="461665"/>
          </a:xfrm>
          <a:prstGeom prst="rect">
            <a:avLst/>
          </a:prstGeom>
        </p:spPr>
        <p:txBody>
          <a:bodyPr wrap="non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    For examples: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3559" name="Rectangle 7"/>
          <p:cNvSpPr>
            <a:spLocks noChangeArrowheads="1"/>
          </p:cNvSpPr>
          <p:nvPr/>
        </p:nvSpPr>
        <p:spPr bwMode="auto">
          <a:xfrm>
            <a:off x="1"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051" name="Rectangle 3"/>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3" name="Rectangle 5"/>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5" name="Rectangle 7"/>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7" name="Rectangle 9"/>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0"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2"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9" name="Rectangle 11"/>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1" name="Rectangle 13"/>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4"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6"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8" name="Rectangle 6"/>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0" name="Rectangle 8"/>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2" name="Rectangle 10"/>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3" name="Rectangle 22"/>
          <p:cNvSpPr/>
          <p:nvPr/>
        </p:nvSpPr>
        <p:spPr>
          <a:xfrm>
            <a:off x="708898" y="133350"/>
            <a:ext cx="2441694"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Kinetic Energy:</a:t>
            </a:r>
          </a:p>
        </p:txBody>
      </p:sp>
      <p:sp>
        <p:nvSpPr>
          <p:cNvPr id="26" name="Rectangle 25"/>
          <p:cNvSpPr/>
          <p:nvPr/>
        </p:nvSpPr>
        <p:spPr>
          <a:xfrm>
            <a:off x="304800" y="750153"/>
            <a:ext cx="6477000" cy="830997"/>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The energy possessed by a system for doing work due to its velocity of motion. </a:t>
            </a:r>
          </a:p>
        </p:txBody>
      </p:sp>
      <p:sp>
        <p:nvSpPr>
          <p:cNvPr id="32770"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32772"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graphicFrame>
        <p:nvGraphicFramePr>
          <p:cNvPr id="32771" name="Object 3"/>
          <p:cNvGraphicFramePr>
            <a:graphicFrameLocks noChangeAspect="1"/>
          </p:cNvGraphicFramePr>
          <p:nvPr/>
        </p:nvGraphicFramePr>
        <p:xfrm>
          <a:off x="3804518" y="2114550"/>
          <a:ext cx="310282" cy="336948"/>
        </p:xfrm>
        <a:graphic>
          <a:graphicData uri="http://schemas.openxmlformats.org/presentationml/2006/ole">
            <p:oleObj spid="_x0000_s32771" name="Equation" r:id="rId4" imgW="152268" imgH="215713" progId="Equation.3">
              <p:embed/>
            </p:oleObj>
          </a:graphicData>
        </a:graphic>
      </p:graphicFrame>
      <p:sp>
        <p:nvSpPr>
          <p:cNvPr id="32773" name="Rectangle 5"/>
          <p:cNvSpPr>
            <a:spLocks noChangeArrowheads="1"/>
          </p:cNvSpPr>
          <p:nvPr/>
        </p:nvSpPr>
        <p:spPr bwMode="auto">
          <a:xfrm>
            <a:off x="0" y="165497"/>
            <a:ext cx="354584"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smtClean="0">
                <a:ln>
                  <a:noFill/>
                </a:ln>
                <a:solidFill>
                  <a:schemeClr val="tx1"/>
                </a:solidFill>
                <a:effectLst/>
                <a:latin typeface="Arial" pitchFamily="34" charset="0"/>
                <a:cs typeface="Arial" pitchFamily="34" charset="0"/>
              </a:rPr>
              <a:t> </a:t>
            </a:r>
          </a:p>
        </p:txBody>
      </p:sp>
      <p:sp>
        <p:nvSpPr>
          <p:cNvPr id="32775" name="Rectangle 7"/>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graphicFrame>
        <p:nvGraphicFramePr>
          <p:cNvPr id="32774" name="Object 6"/>
          <p:cNvGraphicFramePr>
            <a:graphicFrameLocks noChangeAspect="1"/>
          </p:cNvGraphicFramePr>
          <p:nvPr/>
        </p:nvGraphicFramePr>
        <p:xfrm>
          <a:off x="4038600" y="2571750"/>
          <a:ext cx="2028404" cy="753979"/>
        </p:xfrm>
        <a:graphic>
          <a:graphicData uri="http://schemas.openxmlformats.org/presentationml/2006/ole">
            <p:oleObj spid="_x0000_s32774" name="Equation" r:id="rId5" imgW="799753" imgH="393529" progId="Equation.3">
              <p:embed/>
            </p:oleObj>
          </a:graphicData>
        </a:graphic>
      </p:graphicFrame>
      <p:sp>
        <p:nvSpPr>
          <p:cNvPr id="34" name="Rectangle 33"/>
          <p:cNvSpPr/>
          <p:nvPr/>
        </p:nvSpPr>
        <p:spPr>
          <a:xfrm>
            <a:off x="304800" y="3569553"/>
            <a:ext cx="8001000" cy="830997"/>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The energy possessed by a system for doing work due to its position above the reference plane (ground level). </a:t>
            </a:r>
            <a:endParaRPr lang="en-US" sz="2400" dirty="0">
              <a:latin typeface="Arial" pitchFamily="34" charset="0"/>
              <a:cs typeface="Arial" pitchFamily="34" charset="0"/>
            </a:endParaRPr>
          </a:p>
        </p:txBody>
      </p:sp>
      <p:sp>
        <p:nvSpPr>
          <p:cNvPr id="36" name="Rectangle 35"/>
          <p:cNvSpPr/>
          <p:nvPr/>
        </p:nvSpPr>
        <p:spPr>
          <a:xfrm>
            <a:off x="2895600" y="4472285"/>
            <a:ext cx="2057400" cy="461665"/>
          </a:xfrm>
          <a:prstGeom prst="rect">
            <a:avLst/>
          </a:prstGeom>
          <a:solidFill>
            <a:schemeClr val="bg1"/>
          </a:solidFill>
        </p:spPr>
        <p:txBody>
          <a:bodyPr wrap="square">
            <a:spAutoFit/>
          </a:bodyPr>
          <a:lstStyle/>
          <a:p>
            <a:r>
              <a:rPr lang="en-US" sz="2400" i="1" dirty="0" smtClean="0">
                <a:latin typeface="Times New Roman" pitchFamily="18" charset="0"/>
                <a:cs typeface="Times New Roman" pitchFamily="18" charset="0"/>
              </a:rPr>
              <a:t>PE = </a:t>
            </a:r>
            <a:r>
              <a:rPr lang="en-US" sz="2400" i="1" dirty="0" err="1" smtClean="0">
                <a:latin typeface="Times New Roman" pitchFamily="18" charset="0"/>
                <a:cs typeface="Times New Roman" pitchFamily="18" charset="0"/>
              </a:rPr>
              <a:t>mgz</a:t>
            </a:r>
            <a:r>
              <a:rPr lang="en-US" sz="2400" i="1"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
        <p:nvSpPr>
          <p:cNvPr id="32" name="Rectangle 31"/>
          <p:cNvSpPr/>
          <p:nvPr/>
        </p:nvSpPr>
        <p:spPr>
          <a:xfrm>
            <a:off x="714795" y="3024485"/>
            <a:ext cx="2714205"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Potential Energy:</a:t>
            </a:r>
          </a:p>
        </p:txBody>
      </p:sp>
      <p:sp>
        <p:nvSpPr>
          <p:cNvPr id="35" name="Rectangle 34"/>
          <p:cNvSpPr/>
          <p:nvPr/>
        </p:nvSpPr>
        <p:spPr>
          <a:xfrm>
            <a:off x="304800" y="1657350"/>
            <a:ext cx="8382000" cy="830997"/>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The kinetic energy of a non-rotating system of mass </a:t>
            </a:r>
            <a:r>
              <a:rPr lang="en-US" sz="2400" i="1" dirty="0" smtClean="0">
                <a:latin typeface="Arial" pitchFamily="34" charset="0"/>
                <a:cs typeface="Arial" pitchFamily="34" charset="0"/>
              </a:rPr>
              <a:t>m</a:t>
            </a:r>
            <a:r>
              <a:rPr lang="en-US" sz="2400" dirty="0" smtClean="0">
                <a:latin typeface="Arial" pitchFamily="34" charset="0"/>
                <a:cs typeface="Arial" pitchFamily="34" charset="0"/>
              </a:rPr>
              <a:t> travelling at a velocity       is given by </a:t>
            </a:r>
            <a:endParaRPr lang="en-US" sz="2400" b="1" dirty="0" smtClean="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429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summation of its internal energy,  potential energy and kinetic energy.</a:t>
            </a:r>
            <a:endParaRPr lang="en-US" sz="2400" b="1" dirty="0" smtClean="0">
              <a:latin typeface="Arial" pitchFamily="34" charset="0"/>
              <a:cs typeface="Arial" pitchFamily="34" charset="0"/>
            </a:endParaRPr>
          </a:p>
        </p:txBody>
      </p:sp>
      <p:sp>
        <p:nvSpPr>
          <p:cNvPr id="3" name="Rectangle 2"/>
          <p:cNvSpPr/>
          <p:nvPr/>
        </p:nvSpPr>
        <p:spPr>
          <a:xfrm>
            <a:off x="768479" y="209550"/>
            <a:ext cx="2127121"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Total Energy:</a:t>
            </a:r>
          </a:p>
        </p:txBody>
      </p:sp>
      <p:pic>
        <p:nvPicPr>
          <p:cNvPr id="4" name="Picture 2"/>
          <p:cNvPicPr>
            <a:picLocks noChangeAspect="1" noChangeArrowheads="1"/>
          </p:cNvPicPr>
          <p:nvPr/>
        </p:nvPicPr>
        <p:blipFill>
          <a:blip r:embed="rId2" cstate="print"/>
          <a:srcRect/>
          <a:stretch>
            <a:fillRect/>
          </a:stretch>
        </p:blipFill>
        <p:spPr bwMode="auto">
          <a:xfrm>
            <a:off x="1219200" y="1581150"/>
            <a:ext cx="6092847" cy="649605"/>
          </a:xfrm>
          <a:prstGeom prst="rect">
            <a:avLst/>
          </a:prstGeom>
          <a:noFill/>
          <a:ln w="9525">
            <a:noFill/>
            <a:miter lim="800000"/>
            <a:headEnd/>
            <a:tailEnd/>
          </a:ln>
          <a:effectLst/>
        </p:spPr>
      </p:pic>
      <p:sp>
        <p:nvSpPr>
          <p:cNvPr id="6" name="Rectangle 5"/>
          <p:cNvSpPr>
            <a:spLocks noChangeArrowheads="1"/>
          </p:cNvSpPr>
          <p:nvPr/>
        </p:nvSpPr>
        <p:spPr bwMode="auto">
          <a:xfrm>
            <a:off x="381000" y="2647950"/>
            <a:ext cx="7772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ea typeface="Times New Roman" pitchFamily="18"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 interactions between a system and its surroundings which bring about changes in the properties of the system.</a:t>
            </a:r>
          </a:p>
        </p:txBody>
      </p:sp>
      <p:sp>
        <p:nvSpPr>
          <p:cNvPr id="7" name="Rectangle 6"/>
          <p:cNvSpPr/>
          <p:nvPr/>
        </p:nvSpPr>
        <p:spPr>
          <a:xfrm>
            <a:off x="797510" y="2190750"/>
            <a:ext cx="2631490" cy="461665"/>
          </a:xfrm>
          <a:prstGeom prst="rect">
            <a:avLst/>
          </a:prstGeom>
        </p:spPr>
        <p:txBody>
          <a:bodyPr wrap="none">
            <a:spAutoFit/>
          </a:bodyPr>
          <a:lstStyle/>
          <a:p>
            <a:pPr lvl="0" algn="just"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Energy Transfer:</a:t>
            </a:r>
          </a:p>
        </p:txBody>
      </p:sp>
      <p:sp>
        <p:nvSpPr>
          <p:cNvPr id="8" name="Rectangle 7"/>
          <p:cNvSpPr/>
          <p:nvPr/>
        </p:nvSpPr>
        <p:spPr>
          <a:xfrm>
            <a:off x="381000" y="4400550"/>
            <a:ext cx="8229600" cy="461665"/>
          </a:xfrm>
          <a:prstGeom prst="rect">
            <a:avLst/>
          </a:prstGeom>
        </p:spPr>
        <p:txBody>
          <a:bodyPr wrap="square">
            <a:spAutoFit/>
          </a:bodyPr>
          <a:lstStyle/>
          <a:p>
            <a:pPr lvl="0"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 There are mainly two ways that these interactions occur:</a:t>
            </a:r>
            <a:endParaRPr lang="en-US" sz="2400" dirty="0" smtClean="0">
              <a:latin typeface="Arial" pitchFamily="34" charset="0"/>
              <a:cs typeface="Arial" pitchFamily="34" charset="0"/>
            </a:endParaRPr>
          </a:p>
        </p:txBody>
      </p:sp>
      <p:sp>
        <p:nvSpPr>
          <p:cNvPr id="9" name="Rectangle 8"/>
          <p:cNvSpPr/>
          <p:nvPr/>
        </p:nvSpPr>
        <p:spPr>
          <a:xfrm>
            <a:off x="381000" y="3938885"/>
            <a:ext cx="8077200" cy="461665"/>
          </a:xfrm>
          <a:prstGeom prst="rect">
            <a:avLst/>
          </a:prstGeom>
        </p:spPr>
        <p:txBody>
          <a:bodyPr wrap="square">
            <a:spAutoFit/>
          </a:bodyPr>
          <a:lstStyle/>
          <a:p>
            <a:pPr marL="344488" lvl="0"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It causes the change in the state of the system.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3" name="Rectangle 7"/>
          <p:cNvSpPr>
            <a:spLocks noChangeArrowheads="1"/>
          </p:cNvSpPr>
          <p:nvPr/>
        </p:nvSpPr>
        <p:spPr bwMode="auto">
          <a:xfrm>
            <a:off x="1"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4" name="Rectangle 3"/>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5" name="Rectangle 5"/>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6" name="Rectangle 7"/>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7" name="Rectangle 9"/>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8"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9"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0" name="Rectangle 11"/>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1" name="Rectangle 13"/>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2"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3"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4" name="Rectangle 6"/>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5" name="Rectangle 8"/>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6" name="Rectangle 10"/>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7" name="Rectangle 16"/>
          <p:cNvSpPr/>
          <p:nvPr/>
        </p:nvSpPr>
        <p:spPr>
          <a:xfrm>
            <a:off x="526373" y="209550"/>
            <a:ext cx="2597827"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1. Heat Transfer:</a:t>
            </a:r>
          </a:p>
        </p:txBody>
      </p:sp>
      <p:sp>
        <p:nvSpPr>
          <p:cNvPr id="18"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19" name="Rectangle 18"/>
          <p:cNvSpPr/>
          <p:nvPr/>
        </p:nvSpPr>
        <p:spPr>
          <a:xfrm>
            <a:off x="304800" y="978753"/>
            <a:ext cx="6705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 disorganized form of energy in transit which can cross the system boundary.  </a:t>
            </a:r>
          </a:p>
        </p:txBody>
      </p:sp>
      <p:sp>
        <p:nvSpPr>
          <p:cNvPr id="21" name="Rectangle 20"/>
          <p:cNvSpPr/>
          <p:nvPr/>
        </p:nvSpPr>
        <p:spPr>
          <a:xfrm>
            <a:off x="304800" y="1885950"/>
            <a:ext cx="7848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occurs always from high temperature system to low temperature system when no device is used. </a:t>
            </a:r>
          </a:p>
        </p:txBody>
      </p:sp>
      <p:sp>
        <p:nvSpPr>
          <p:cNvPr id="22" name="Rectangle 21"/>
          <p:cNvSpPr/>
          <p:nvPr/>
        </p:nvSpPr>
        <p:spPr>
          <a:xfrm>
            <a:off x="304800" y="3886021"/>
            <a:ext cx="7924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Possible due to random molecular activities by the mechanisms of conduction, convection and radiation without transfer of mass. </a:t>
            </a:r>
          </a:p>
        </p:txBody>
      </p:sp>
      <p:sp>
        <p:nvSpPr>
          <p:cNvPr id="23" name="Rectangle 22"/>
          <p:cNvSpPr/>
          <p:nvPr/>
        </p:nvSpPr>
        <p:spPr>
          <a:xfrm>
            <a:off x="304800" y="2731353"/>
            <a:ext cx="7848600" cy="1200329"/>
          </a:xfrm>
          <a:prstGeom prst="rect">
            <a:avLst/>
          </a:prstGeom>
        </p:spPr>
        <p:txBody>
          <a:bodyPr wrap="square">
            <a:spAutoFit/>
          </a:bodyPr>
          <a:lstStyle/>
          <a:p>
            <a:pPr marL="457200" indent="-457200">
              <a:buFont typeface="Wingdings" pitchFamily="2" charset="2"/>
              <a:buChar char="v"/>
            </a:pPr>
            <a:r>
              <a:rPr lang="en-US" sz="2400" dirty="0" smtClean="0">
                <a:latin typeface="Arial" pitchFamily="34" charset="0"/>
                <a:cs typeface="Arial" pitchFamily="34" charset="0"/>
              </a:rPr>
              <a:t>No heat interaction is possible between the system and its surroundings if both are in thermal equilibrium.</a:t>
            </a:r>
            <a:endParaRPr lang="en-US"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6373" y="209550"/>
            <a:ext cx="2597827"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1. Heat Transfer:</a:t>
            </a:r>
          </a:p>
        </p:txBody>
      </p:sp>
      <p:sp>
        <p:nvSpPr>
          <p:cNvPr id="3" name="Rectangle 2"/>
          <p:cNvSpPr/>
          <p:nvPr/>
        </p:nvSpPr>
        <p:spPr>
          <a:xfrm>
            <a:off x="304800" y="990421"/>
            <a:ext cx="7010400" cy="1200329"/>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Conduction</a:t>
            </a:r>
            <a:r>
              <a:rPr lang="en-US" sz="2400" dirty="0" smtClean="0">
                <a:latin typeface="Arial" pitchFamily="34" charset="0"/>
                <a:cs typeface="Arial" pitchFamily="34" charset="0"/>
              </a:rPr>
              <a:t> occurs mainly in solids due to lattice vibration and free electron movements and actual movement of atoms or molecules.</a:t>
            </a:r>
          </a:p>
        </p:txBody>
      </p:sp>
      <p:sp>
        <p:nvSpPr>
          <p:cNvPr id="4" name="Rectangle 3"/>
          <p:cNvSpPr/>
          <p:nvPr/>
        </p:nvSpPr>
        <p:spPr>
          <a:xfrm>
            <a:off x="304800" y="2514421"/>
            <a:ext cx="8153400" cy="830997"/>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Convection</a:t>
            </a:r>
            <a:r>
              <a:rPr lang="en-US" sz="2400" dirty="0" smtClean="0">
                <a:latin typeface="Arial" pitchFamily="34" charset="0"/>
                <a:cs typeface="Arial" pitchFamily="34" charset="0"/>
              </a:rPr>
              <a:t> occurs mainly in fluids due to the actual movements of the atoms or molecules .</a:t>
            </a:r>
          </a:p>
        </p:txBody>
      </p:sp>
      <p:sp>
        <p:nvSpPr>
          <p:cNvPr id="5" name="Rectangle 4"/>
          <p:cNvSpPr/>
          <p:nvPr/>
        </p:nvSpPr>
        <p:spPr>
          <a:xfrm>
            <a:off x="304800" y="3721953"/>
            <a:ext cx="8153400" cy="830997"/>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Radiation</a:t>
            </a:r>
            <a:r>
              <a:rPr lang="en-US" sz="2400" dirty="0" smtClean="0">
                <a:latin typeface="Arial" pitchFamily="34" charset="0"/>
                <a:cs typeface="Arial" pitchFamily="34" charset="0"/>
              </a:rPr>
              <a:t> occurs most effectively in vacuum than in medium in the form of electromagnetic wave.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 name="Rectangle 21"/>
          <p:cNvSpPr/>
          <p:nvPr/>
        </p:nvSpPr>
        <p:spPr>
          <a:xfrm>
            <a:off x="533400" y="1523821"/>
            <a:ext cx="7467600" cy="1200329"/>
          </a:xfrm>
          <a:prstGeom prst="rect">
            <a:avLst/>
          </a:prstGeom>
        </p:spPr>
        <p:txBody>
          <a:bodyPr wrap="square">
            <a:spAutoFit/>
          </a:bodyPr>
          <a:lstStyle/>
          <a:p>
            <a:pPr algn="just"/>
            <a:r>
              <a:rPr lang="en-US" sz="2400" i="1" dirty="0" smtClean="0">
                <a:solidFill>
                  <a:srgbClr val="002060"/>
                </a:solidFill>
                <a:latin typeface="Arial" pitchFamily="34" charset="0"/>
                <a:cs typeface="Arial" pitchFamily="34" charset="0"/>
              </a:rPr>
              <a:t>Transfer of energy, without transfer of mass, because of temperature difference between the system and the surroundings is called heat transfer [3]. </a:t>
            </a:r>
            <a:endParaRPr lang="en-US" sz="2400" b="1" dirty="0" smtClean="0">
              <a:solidFill>
                <a:srgbClr val="002060"/>
              </a:solidFill>
              <a:latin typeface="Arial" pitchFamily="34" charset="0"/>
              <a:cs typeface="Arial" pitchFamily="34" charset="0"/>
            </a:endParaRPr>
          </a:p>
        </p:txBody>
      </p:sp>
      <p:sp>
        <p:nvSpPr>
          <p:cNvPr id="28" name="Rectangle 27"/>
          <p:cNvSpPr/>
          <p:nvPr/>
        </p:nvSpPr>
        <p:spPr>
          <a:xfrm>
            <a:off x="228600" y="3364290"/>
            <a:ext cx="4419600" cy="1569660"/>
          </a:xfrm>
          <a:prstGeom prst="rect">
            <a:avLst/>
          </a:prstGeom>
        </p:spPr>
        <p:txBody>
          <a:bodyPr wrap="square">
            <a:spAutoFit/>
          </a:bodyPr>
          <a:lstStyle/>
          <a:p>
            <a:pPr algn="just"/>
            <a:r>
              <a:rPr lang="en-US" sz="2400" dirty="0" smtClean="0">
                <a:latin typeface="Arial" pitchFamily="34" charset="0"/>
                <a:cs typeface="Arial" pitchFamily="34" charset="0"/>
              </a:rPr>
              <a:t>Heat supplied to the system is taken as positive and heat lost from the system is taken as negative. It is denoted by Q.</a:t>
            </a:r>
          </a:p>
        </p:txBody>
      </p:sp>
      <p:graphicFrame>
        <p:nvGraphicFramePr>
          <p:cNvPr id="51201" name="Object 1"/>
          <p:cNvGraphicFramePr>
            <a:graphicFrameLocks noChangeAspect="1"/>
          </p:cNvGraphicFramePr>
          <p:nvPr/>
        </p:nvGraphicFramePr>
        <p:xfrm>
          <a:off x="4708530" y="2800350"/>
          <a:ext cx="4283070" cy="2228850"/>
        </p:xfrm>
        <a:graphic>
          <a:graphicData uri="http://schemas.openxmlformats.org/presentationml/2006/ole">
            <p:oleObj spid="_x0000_s51201" name="Visio" r:id="rId3" imgW="3089694" imgH="1428473" progId="Visio.Drawing.11">
              <p:embed/>
            </p:oleObj>
          </a:graphicData>
        </a:graphic>
      </p:graphicFrame>
      <p:sp>
        <p:nvSpPr>
          <p:cNvPr id="27" name="TextBox 26"/>
          <p:cNvSpPr txBox="1"/>
          <p:nvPr/>
        </p:nvSpPr>
        <p:spPr>
          <a:xfrm>
            <a:off x="228600" y="2872085"/>
            <a:ext cx="272863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Sign Convention:</a:t>
            </a:r>
            <a:endParaRPr lang="en-US" sz="2400" b="1" dirty="0">
              <a:solidFill>
                <a:srgbClr val="FF0000"/>
              </a:solidFill>
              <a:latin typeface="Arial" pitchFamily="34" charset="0"/>
              <a:cs typeface="Arial" pitchFamily="34" charset="0"/>
            </a:endParaRPr>
          </a:p>
        </p:txBody>
      </p:sp>
      <p:sp>
        <p:nvSpPr>
          <p:cNvPr id="29" name="Rectangle 28"/>
          <p:cNvSpPr/>
          <p:nvPr/>
        </p:nvSpPr>
        <p:spPr>
          <a:xfrm>
            <a:off x="152400" y="890885"/>
            <a:ext cx="8610600" cy="461665"/>
          </a:xfrm>
          <a:prstGeom prst="rect">
            <a:avLst/>
          </a:prstGeom>
        </p:spPr>
        <p:txBody>
          <a:bodyPr wrap="square">
            <a:spAutoFit/>
          </a:bodyPr>
          <a:lstStyle/>
          <a:p>
            <a:pPr algn="just">
              <a:buFont typeface="Wingdings" pitchFamily="2" charset="2"/>
              <a:buChar char="v"/>
            </a:pPr>
            <a:r>
              <a:rPr lang="en-US" sz="2400" dirty="0" smtClean="0">
                <a:latin typeface="Arial" pitchFamily="34" charset="0"/>
                <a:cs typeface="Arial" pitchFamily="34" charset="0"/>
              </a:rPr>
              <a:t> The thermodynamic definition of heat  transfer is</a:t>
            </a:r>
            <a:endParaRPr lang="en-US" sz="2400" dirty="0">
              <a:latin typeface="Arial" pitchFamily="34" charset="0"/>
              <a:cs typeface="Arial" pitchFamily="34" charset="0"/>
            </a:endParaRPr>
          </a:p>
        </p:txBody>
      </p:sp>
      <p:sp>
        <p:nvSpPr>
          <p:cNvPr id="30" name="Rectangle 29"/>
          <p:cNvSpPr/>
          <p:nvPr/>
        </p:nvSpPr>
        <p:spPr>
          <a:xfrm>
            <a:off x="526373" y="133350"/>
            <a:ext cx="2597827"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1. Heat Transfer:</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5762" y="133350"/>
            <a:ext cx="2693238"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2. Work Transfer:</a:t>
            </a:r>
          </a:p>
        </p:txBody>
      </p:sp>
      <p:sp>
        <p:nvSpPr>
          <p:cNvPr id="3" name="Rectangle 1"/>
          <p:cNvSpPr>
            <a:spLocks noChangeArrowheads="1"/>
          </p:cNvSpPr>
          <p:nvPr/>
        </p:nvSpPr>
        <p:spPr bwMode="auto">
          <a:xfrm>
            <a:off x="228600" y="2038350"/>
            <a:ext cx="8534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In mechanics, it is the product of a force and distance moved in the direction of the force. </a:t>
            </a:r>
          </a:p>
        </p:txBody>
      </p:sp>
      <p:sp>
        <p:nvSpPr>
          <p:cNvPr id="4" name="Rectangle 3"/>
          <p:cNvSpPr/>
          <p:nvPr/>
        </p:nvSpPr>
        <p:spPr>
          <a:xfrm>
            <a:off x="3048000" y="1504950"/>
            <a:ext cx="1905000" cy="461665"/>
          </a:xfrm>
          <a:prstGeom prst="rect">
            <a:avLst/>
          </a:prstGeom>
          <a:solidFill>
            <a:schemeClr val="bg1"/>
          </a:solidFill>
        </p:spPr>
        <p:txBody>
          <a:bodyPr wrap="square">
            <a:spAutoFit/>
          </a:bodyPr>
          <a:lstStyle/>
          <a:p>
            <a:r>
              <a:rPr lang="en-US" dirty="0" smtClean="0">
                <a:latin typeface="Arial" pitchFamily="34" charset="0"/>
                <a:cs typeface="Arial" pitchFamily="34" charset="0"/>
              </a:rPr>
              <a:t> </a:t>
            </a:r>
            <a:r>
              <a:rPr lang="en-US" sz="2400" i="1" dirty="0" smtClean="0">
                <a:latin typeface="Arial" pitchFamily="34" charset="0"/>
                <a:cs typeface="Arial" pitchFamily="34" charset="0"/>
                <a:sym typeface="Symbol"/>
              </a:rPr>
              <a:t></a:t>
            </a:r>
            <a:r>
              <a:rPr lang="en-US" sz="2400" i="1" dirty="0" smtClean="0">
                <a:latin typeface="Arial" pitchFamily="34" charset="0"/>
                <a:cs typeface="Arial" pitchFamily="34" charset="0"/>
              </a:rPr>
              <a:t>W </a:t>
            </a:r>
            <a:r>
              <a:rPr lang="en-US" sz="2400" b="1" i="1" dirty="0" smtClean="0">
                <a:latin typeface="Arial" pitchFamily="34" charset="0"/>
                <a:cs typeface="Arial" pitchFamily="34" charset="0"/>
              </a:rPr>
              <a:t>= </a:t>
            </a:r>
            <a:r>
              <a:rPr lang="en-US" sz="2400" i="1" dirty="0" smtClean="0">
                <a:latin typeface="Arial" pitchFamily="34" charset="0"/>
                <a:cs typeface="Arial" pitchFamily="34" charset="0"/>
              </a:rPr>
              <a:t>F.d</a:t>
            </a:r>
            <a:r>
              <a:rPr lang="en-US" sz="2400" b="1" i="1" dirty="0" smtClean="0">
                <a:latin typeface="Arial" pitchFamily="34" charset="0"/>
                <a:cs typeface="Arial" pitchFamily="34" charset="0"/>
              </a:rPr>
              <a:t>s</a:t>
            </a:r>
            <a:endParaRPr lang="en-US" sz="2400" dirty="0">
              <a:latin typeface="Arial" pitchFamily="34" charset="0"/>
              <a:cs typeface="Arial" pitchFamily="34" charset="0"/>
            </a:endParaRPr>
          </a:p>
        </p:txBody>
      </p:sp>
      <p:sp>
        <p:nvSpPr>
          <p:cNvPr id="5" name="Rectangle 4"/>
          <p:cNvSpPr>
            <a:spLocks noChangeArrowheads="1"/>
          </p:cNvSpPr>
          <p:nvPr/>
        </p:nvSpPr>
        <p:spPr bwMode="auto">
          <a:xfrm>
            <a:off x="228600" y="742950"/>
            <a:ext cx="6934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 work done over a finite path between points 1 and 2 is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8"/>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graphicFrame>
        <p:nvGraphicFramePr>
          <p:cNvPr id="7" name="Object 7"/>
          <p:cNvGraphicFramePr>
            <a:graphicFrameLocks noChangeAspect="1"/>
          </p:cNvGraphicFramePr>
          <p:nvPr/>
        </p:nvGraphicFramePr>
        <p:xfrm>
          <a:off x="838200" y="3867150"/>
          <a:ext cx="2279265" cy="1009649"/>
        </p:xfrm>
        <a:graphic>
          <a:graphicData uri="http://schemas.openxmlformats.org/presentationml/2006/ole">
            <p:oleObj spid="_x0000_s145410" name="Equation" r:id="rId3" imgW="825142" imgH="495085" progId="Equation.3">
              <p:embed/>
            </p:oleObj>
          </a:graphicData>
        </a:graphic>
      </p:graphicFrame>
      <p:sp>
        <p:nvSpPr>
          <p:cNvPr id="8" name="Rectangle 9"/>
          <p:cNvSpPr>
            <a:spLocks noChangeArrowheads="1"/>
          </p:cNvSpPr>
          <p:nvPr/>
        </p:nvSpPr>
        <p:spPr bwMode="auto">
          <a:xfrm>
            <a:off x="0" y="336947"/>
            <a:ext cx="377026"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9"/>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graphicFrame>
        <p:nvGraphicFramePr>
          <p:cNvPr id="10" name="Object 8"/>
          <p:cNvGraphicFramePr>
            <a:graphicFrameLocks noChangeAspect="1"/>
          </p:cNvGraphicFramePr>
          <p:nvPr/>
        </p:nvGraphicFramePr>
        <p:xfrm>
          <a:off x="3657600" y="3790950"/>
          <a:ext cx="4876801" cy="1143000"/>
        </p:xfrm>
        <a:graphic>
          <a:graphicData uri="http://schemas.openxmlformats.org/presentationml/2006/ole">
            <p:oleObj spid="_x0000_s145411" name="Visio" r:id="rId4" imgW="2908143" imgH="780490" progId="Visio.Drawing.11">
              <p:embed/>
            </p:oleObj>
          </a:graphicData>
        </a:graphic>
      </p:graphicFrame>
      <p:sp>
        <p:nvSpPr>
          <p:cNvPr id="11" name="Rectangle 10"/>
          <p:cNvSpPr/>
          <p:nvPr/>
        </p:nvSpPr>
        <p:spPr>
          <a:xfrm>
            <a:off x="228600" y="2952750"/>
            <a:ext cx="8458200" cy="830997"/>
          </a:xfrm>
          <a:prstGeom prst="rect">
            <a:avLst/>
          </a:prstGeom>
        </p:spPr>
        <p:txBody>
          <a:bodyPr wrap="square">
            <a:spAutoFit/>
          </a:bodyPr>
          <a:lstStyle/>
          <a:p>
            <a:pPr marL="344488" lvl="0"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Mathematically, the amount of work </a:t>
            </a:r>
            <a:r>
              <a:rPr lang="en-US" sz="2400" dirty="0" smtClean="0">
                <a:latin typeface="Arial" pitchFamily="34" charset="0"/>
                <a:ea typeface="Times New Roman" pitchFamily="18" charset="0"/>
                <a:cs typeface="Arial" pitchFamily="34" charset="0"/>
                <a:sym typeface="Symbol" pitchFamily="18" charset="2"/>
              </a:rPr>
              <a:t></a:t>
            </a:r>
            <a:r>
              <a:rPr lang="en-US" sz="2400" dirty="0" smtClean="0">
                <a:latin typeface="Arial" pitchFamily="34" charset="0"/>
                <a:ea typeface="Times New Roman" pitchFamily="18" charset="0"/>
                <a:cs typeface="Arial" pitchFamily="34" charset="0"/>
              </a:rPr>
              <a:t>W done in moving through a small distance </a:t>
            </a:r>
            <a:r>
              <a:rPr lang="en-US" sz="2400" i="1" dirty="0" err="1" smtClean="0">
                <a:latin typeface="Arial" pitchFamily="34" charset="0"/>
                <a:ea typeface="Times New Roman" pitchFamily="18" charset="0"/>
                <a:cs typeface="Arial" pitchFamily="34" charset="0"/>
                <a:sym typeface="Symbol" pitchFamily="18" charset="2"/>
              </a:rPr>
              <a:t>d</a:t>
            </a:r>
            <a:r>
              <a:rPr lang="en-US" sz="2400" b="1" i="1" dirty="0" err="1" smtClean="0">
                <a:latin typeface="Arial" pitchFamily="34" charset="0"/>
                <a:ea typeface="Times New Roman" pitchFamily="18" charset="0"/>
                <a:cs typeface="Arial" pitchFamily="34" charset="0"/>
                <a:sym typeface="Symbol" pitchFamily="18" charset="2"/>
              </a:rPr>
              <a:t>s</a:t>
            </a:r>
            <a:r>
              <a:rPr lang="en-US" sz="2400" b="1" dirty="0" smtClean="0">
                <a:latin typeface="Arial" pitchFamily="34" charset="0"/>
                <a:ea typeface="Times New Roman" pitchFamily="18" charset="0"/>
                <a:cs typeface="Arial" pitchFamily="34" charset="0"/>
                <a:sym typeface="Symbol" pitchFamily="18" charset="2"/>
              </a:rPr>
              <a:t> </a:t>
            </a:r>
            <a:r>
              <a:rPr lang="en-US" sz="2400" dirty="0" smtClean="0">
                <a:latin typeface="Arial" pitchFamily="34" charset="0"/>
                <a:ea typeface="Times New Roman" pitchFamily="18" charset="0"/>
                <a:cs typeface="Arial" pitchFamily="34" charset="0"/>
                <a:sym typeface="Symbol" pitchFamily="18" charset="2"/>
              </a:rPr>
              <a:t>is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6" name="Rectangle 10"/>
          <p:cNvSpPr>
            <a:spLocks noChangeArrowheads="1"/>
          </p:cNvSpPr>
          <p:nvPr/>
        </p:nvSpPr>
        <p:spPr bwMode="auto">
          <a:xfrm>
            <a:off x="228600" y="895350"/>
            <a:ext cx="6934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indent="-457200"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This definition of work transfer is not adequate in the study of thermodynamics because </a:t>
            </a:r>
          </a:p>
        </p:txBody>
      </p:sp>
      <p:sp>
        <p:nvSpPr>
          <p:cNvPr id="12" name="Rectangle 11"/>
          <p:cNvSpPr/>
          <p:nvPr/>
        </p:nvSpPr>
        <p:spPr>
          <a:xfrm>
            <a:off x="811962" y="133350"/>
            <a:ext cx="2693238"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2. Work Transfer:</a:t>
            </a:r>
          </a:p>
        </p:txBody>
      </p:sp>
      <p:sp>
        <p:nvSpPr>
          <p:cNvPr id="13" name="Rectangle 12"/>
          <p:cNvSpPr/>
          <p:nvPr/>
        </p:nvSpPr>
        <p:spPr>
          <a:xfrm>
            <a:off x="533400" y="3352621"/>
            <a:ext cx="7543800" cy="1200329"/>
          </a:xfrm>
          <a:prstGeom prst="rect">
            <a:avLst/>
          </a:prstGeom>
        </p:spPr>
        <p:txBody>
          <a:bodyPr wrap="square">
            <a:spAutoFit/>
          </a:bodyPr>
          <a:lstStyle/>
          <a:p>
            <a:pPr marL="344488" indent="-344488" algn="just" fontAlgn="base">
              <a:spcBef>
                <a:spcPct val="0"/>
              </a:spcBef>
              <a:spcAft>
                <a:spcPct val="0"/>
              </a:spcAft>
              <a:buFont typeface="Arial" pitchFamily="34" charset="0"/>
              <a:buChar char="•"/>
            </a:pPr>
            <a:r>
              <a:rPr lang="en-US" sz="2400" dirty="0" smtClean="0">
                <a:latin typeface="Arial" pitchFamily="34" charset="0"/>
                <a:ea typeface="Times New Roman" pitchFamily="18" charset="0"/>
                <a:cs typeface="Arial" pitchFamily="34" charset="0"/>
              </a:rPr>
              <a:t>It also fails to provide the distinction between heat and work as we can use heat to cause a force to act through a distance like in steam engine.</a:t>
            </a:r>
            <a:r>
              <a:rPr lang="en-US" sz="2400" dirty="0" smtClean="0">
                <a:latin typeface="Arial" pitchFamily="34" charset="0"/>
                <a:cs typeface="Arial" pitchFamily="34" charset="0"/>
              </a:rPr>
              <a:t> </a:t>
            </a:r>
          </a:p>
        </p:txBody>
      </p:sp>
      <p:sp>
        <p:nvSpPr>
          <p:cNvPr id="14" name="Rectangle 13"/>
          <p:cNvSpPr/>
          <p:nvPr/>
        </p:nvSpPr>
        <p:spPr>
          <a:xfrm>
            <a:off x="533400" y="1962150"/>
            <a:ext cx="7543800" cy="1200329"/>
          </a:xfrm>
          <a:prstGeom prst="rect">
            <a:avLst/>
          </a:prstGeom>
        </p:spPr>
        <p:txBody>
          <a:bodyPr wrap="square">
            <a:spAutoFit/>
          </a:bodyPr>
          <a:lstStyle/>
          <a:p>
            <a:pPr marL="344488" indent="-344488" algn="just" fontAlgn="base">
              <a:spcBef>
                <a:spcPct val="0"/>
              </a:spcBef>
              <a:spcAft>
                <a:spcPct val="0"/>
              </a:spcAft>
              <a:buFont typeface="Arial" pitchFamily="34" charset="0"/>
              <a:buChar char="•"/>
            </a:pPr>
            <a:r>
              <a:rPr lang="en-US" sz="2400" dirty="0" smtClean="0">
                <a:latin typeface="Arial" pitchFamily="34" charset="0"/>
                <a:ea typeface="Times New Roman" pitchFamily="18" charset="0"/>
                <a:cs typeface="Arial" pitchFamily="34" charset="0"/>
              </a:rPr>
              <a:t>During some thermodynamic processes energy is transferred without observable macroscopic displacement.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4"/>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304800" y="1131153"/>
            <a:ext cx="7162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Microscopic work interaction due to electric potential difference (without displacement) </a:t>
            </a:r>
            <a:endParaRPr lang="en-US" sz="2400" dirty="0">
              <a:latin typeface="Arial" pitchFamily="34" charset="0"/>
              <a:cs typeface="Arial" pitchFamily="34" charset="0"/>
            </a:endParaRPr>
          </a:p>
        </p:txBody>
      </p:sp>
      <p:sp>
        <p:nvSpPr>
          <p:cNvPr id="5" name="Rectangle 4"/>
          <p:cNvSpPr/>
          <p:nvPr/>
        </p:nvSpPr>
        <p:spPr>
          <a:xfrm>
            <a:off x="762000" y="128885"/>
            <a:ext cx="6400800" cy="830997"/>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Illustration of Thermodynamic Definition of Work: </a:t>
            </a:r>
            <a:endParaRPr lang="en-US" sz="2400" b="1" dirty="0">
              <a:solidFill>
                <a:srgbClr val="FF0000"/>
              </a:solidFill>
              <a:latin typeface="Arial" pitchFamily="34" charset="0"/>
              <a:cs typeface="Arial" pitchFamily="34" charset="0"/>
            </a:endParaRPr>
          </a:p>
        </p:txBody>
      </p:sp>
      <p:pic>
        <p:nvPicPr>
          <p:cNvPr id="6" name="Picture 5"/>
          <p:cNvPicPr>
            <a:picLocks noChangeAspect="1" noChangeArrowheads="1"/>
          </p:cNvPicPr>
          <p:nvPr/>
        </p:nvPicPr>
        <p:blipFill>
          <a:blip r:embed="rId2"/>
          <a:srcRect/>
          <a:stretch>
            <a:fillRect/>
          </a:stretch>
        </p:blipFill>
        <p:spPr bwMode="auto">
          <a:xfrm>
            <a:off x="1219200" y="2190750"/>
            <a:ext cx="5380482" cy="2667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0724" name="Rectangle 4"/>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0723" name="Object 3"/>
          <p:cNvGraphicFramePr>
            <a:graphicFrameLocks noChangeAspect="1"/>
          </p:cNvGraphicFramePr>
          <p:nvPr/>
        </p:nvGraphicFramePr>
        <p:xfrm>
          <a:off x="1295400" y="1809750"/>
          <a:ext cx="5646421" cy="2971800"/>
        </p:xfrm>
        <a:graphic>
          <a:graphicData uri="http://schemas.openxmlformats.org/presentationml/2006/ole">
            <p:oleObj spid="_x0000_s30723" name="Visio" r:id="rId4" imgW="4338462" imgH="2354812" progId="Visio.Drawing.11">
              <p:embed/>
            </p:oleObj>
          </a:graphicData>
        </a:graphic>
      </p:graphicFrame>
      <p:sp>
        <p:nvSpPr>
          <p:cNvPr id="30725" name="Rectangle 5"/>
          <p:cNvSpPr>
            <a:spLocks noChangeArrowheads="1"/>
          </p:cNvSpPr>
          <p:nvPr/>
        </p:nvSpPr>
        <p:spPr bwMode="auto">
          <a:xfrm>
            <a:off x="533400" y="1123950"/>
            <a:ext cx="7086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Macroscopic work interaction with displacement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11"/>
          <p:cNvSpPr/>
          <p:nvPr/>
        </p:nvSpPr>
        <p:spPr>
          <a:xfrm>
            <a:off x="838200" y="216753"/>
            <a:ext cx="6400800" cy="830997"/>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Illustration of Thermodynamic Definition of Work: </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1"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3" name="Rectangle 4"/>
          <p:cNvSpPr>
            <a:spLocks noChangeArrowheads="1"/>
          </p:cNvSpPr>
          <p:nvPr/>
        </p:nvSpPr>
        <p:spPr bwMode="auto">
          <a:xfrm>
            <a:off x="381000" y="742950"/>
            <a:ext cx="67818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indent="-344488"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Energy transfer from battery (system) to resistance is not dependent upon </a:t>
            </a:r>
            <a:r>
              <a:rPr lang="en-US" sz="2400" dirty="0" smtClean="0">
                <a:latin typeface="Arial" pitchFamily="34" charset="0"/>
                <a:ea typeface="Times New Roman" pitchFamily="18"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emperature and so it is not heat transfer. </a:t>
            </a:r>
          </a:p>
        </p:txBody>
      </p:sp>
      <p:sp>
        <p:nvSpPr>
          <p:cNvPr id="4" name="TextBox 3"/>
          <p:cNvSpPr txBox="1"/>
          <p:nvPr/>
        </p:nvSpPr>
        <p:spPr>
          <a:xfrm>
            <a:off x="717657" y="128885"/>
            <a:ext cx="2254143" cy="461665"/>
          </a:xfrm>
          <a:prstGeom prst="rect">
            <a:avLst/>
          </a:prstGeom>
          <a:noFill/>
        </p:spPr>
        <p:txBody>
          <a:bodyPr wrap="none" rtlCol="0">
            <a:spAutoFit/>
          </a:bodyPr>
          <a:lstStyle/>
          <a:p>
            <a:r>
              <a:rPr lang="en-US" sz="2400" b="1" dirty="0" smtClean="0">
                <a:latin typeface="Arial" pitchFamily="34" charset="0"/>
                <a:cs typeface="Arial" pitchFamily="34" charset="0"/>
              </a:rPr>
              <a:t>Observations:</a:t>
            </a:r>
            <a:endParaRPr lang="en-US" sz="2400" b="1" dirty="0">
              <a:latin typeface="Arial" pitchFamily="34" charset="0"/>
              <a:cs typeface="Arial" pitchFamily="34" charset="0"/>
            </a:endParaRPr>
          </a:p>
        </p:txBody>
      </p:sp>
      <p:sp>
        <p:nvSpPr>
          <p:cNvPr id="5" name="TextBox 4"/>
          <p:cNvSpPr txBox="1"/>
          <p:nvPr/>
        </p:nvSpPr>
        <p:spPr>
          <a:xfrm>
            <a:off x="706207" y="3253085"/>
            <a:ext cx="1960793" cy="461665"/>
          </a:xfrm>
          <a:prstGeom prst="rect">
            <a:avLst/>
          </a:prstGeom>
          <a:noFill/>
        </p:spPr>
        <p:txBody>
          <a:bodyPr wrap="none" rtlCol="0">
            <a:spAutoFit/>
          </a:bodyPr>
          <a:lstStyle/>
          <a:p>
            <a:r>
              <a:rPr lang="en-US" sz="2400" b="1" dirty="0" smtClean="0">
                <a:latin typeface="Arial" pitchFamily="34" charset="0"/>
                <a:cs typeface="Arial" pitchFamily="34" charset="0"/>
              </a:rPr>
              <a:t>Conclusion:</a:t>
            </a:r>
            <a:endParaRPr lang="en-US" sz="2400" b="1" dirty="0">
              <a:latin typeface="Arial" pitchFamily="34" charset="0"/>
              <a:cs typeface="Arial" pitchFamily="34" charset="0"/>
            </a:endParaRPr>
          </a:p>
        </p:txBody>
      </p:sp>
      <p:sp>
        <p:nvSpPr>
          <p:cNvPr id="6" name="Rectangle 5"/>
          <p:cNvSpPr/>
          <p:nvPr/>
        </p:nvSpPr>
        <p:spPr>
          <a:xfrm>
            <a:off x="381000" y="3943350"/>
            <a:ext cx="8305800" cy="830997"/>
          </a:xfrm>
          <a:prstGeom prst="rect">
            <a:avLst/>
          </a:prstGeom>
        </p:spPr>
        <p:txBody>
          <a:bodyPr wrap="squar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This mode of energy transfer should be work transfer although it does not have any macroscopic displacement. </a:t>
            </a:r>
          </a:p>
        </p:txBody>
      </p:sp>
      <p:sp>
        <p:nvSpPr>
          <p:cNvPr id="7" name="Rectangle 6"/>
          <p:cNvSpPr/>
          <p:nvPr/>
        </p:nvSpPr>
        <p:spPr>
          <a:xfrm>
            <a:off x="381000" y="2038350"/>
            <a:ext cx="8001000" cy="830997"/>
          </a:xfrm>
          <a:prstGeom prst="rect">
            <a:avLst/>
          </a:prstGeom>
        </p:spPr>
        <p:txBody>
          <a:bodyPr wrap="squar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There is interaction between the system (battery) and the surroundings due to electric potential difference.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85621"/>
            <a:ext cx="6477000" cy="1569660"/>
          </a:xfrm>
          <a:prstGeom prst="rect">
            <a:avLst/>
          </a:prstGeom>
        </p:spPr>
        <p:txBody>
          <a:bodyPr wrap="square">
            <a:spAutoFit/>
          </a:bodyPr>
          <a:lstStyle/>
          <a:p>
            <a:pPr marL="344488" indent="-344488" algn="just" fontAlgn="base">
              <a:spcBef>
                <a:spcPct val="0"/>
              </a:spcBef>
              <a:spcAft>
                <a:spcPct val="0"/>
              </a:spcAft>
              <a:buFont typeface="Wingdings" pitchFamily="2" charset="2"/>
              <a:buChar char="v"/>
            </a:pPr>
            <a:r>
              <a:rPr lang="en-US" sz="2400" dirty="0" smtClean="0">
                <a:latin typeface="Arial" pitchFamily="34" charset="0"/>
                <a:cs typeface="Arial" pitchFamily="34" charset="0"/>
              </a:rPr>
              <a:t>Hence, the thermodynamic definition of work which includes all forms of work and makes a clear distinction between work and heat can be stated as  </a:t>
            </a:r>
          </a:p>
        </p:txBody>
      </p:sp>
      <p:sp>
        <p:nvSpPr>
          <p:cNvPr id="3" name="TextBox 2"/>
          <p:cNvSpPr txBox="1"/>
          <p:nvPr/>
        </p:nvSpPr>
        <p:spPr>
          <a:xfrm>
            <a:off x="934807" y="209550"/>
            <a:ext cx="1960793" cy="461665"/>
          </a:xfrm>
          <a:prstGeom prst="rect">
            <a:avLst/>
          </a:prstGeom>
          <a:noFill/>
        </p:spPr>
        <p:txBody>
          <a:bodyPr wrap="none" rtlCol="0">
            <a:spAutoFit/>
          </a:bodyPr>
          <a:lstStyle/>
          <a:p>
            <a:r>
              <a:rPr lang="en-US" sz="2400" b="1" dirty="0" smtClean="0">
                <a:latin typeface="Arial" pitchFamily="34" charset="0"/>
                <a:cs typeface="Arial" pitchFamily="34" charset="0"/>
              </a:rPr>
              <a:t>Conclusion:</a:t>
            </a:r>
            <a:endParaRPr lang="en-US" sz="2400" b="1" dirty="0">
              <a:latin typeface="Arial" pitchFamily="34" charset="0"/>
              <a:cs typeface="Arial" pitchFamily="34" charset="0"/>
            </a:endParaRPr>
          </a:p>
        </p:txBody>
      </p:sp>
      <p:sp>
        <p:nvSpPr>
          <p:cNvPr id="4" name="Rectangle 3"/>
          <p:cNvSpPr/>
          <p:nvPr/>
        </p:nvSpPr>
        <p:spPr>
          <a:xfrm>
            <a:off x="990600" y="2590621"/>
            <a:ext cx="7162800" cy="1200329"/>
          </a:xfrm>
          <a:prstGeom prst="rect">
            <a:avLst/>
          </a:prstGeom>
        </p:spPr>
        <p:txBody>
          <a:bodyPr wrap="square">
            <a:spAutoFit/>
          </a:bodyPr>
          <a:lstStyle/>
          <a:p>
            <a:pPr algn="just"/>
            <a:r>
              <a:rPr lang="en-US" sz="2400" i="1" dirty="0" smtClean="0">
                <a:solidFill>
                  <a:srgbClr val="002060"/>
                </a:solidFill>
                <a:latin typeface="Arial" pitchFamily="34" charset="0"/>
                <a:cs typeface="Arial" pitchFamily="34" charset="0"/>
              </a:rPr>
              <a:t>Work transfer is the transfer of energy, without transfer of mass, because of any property difference other than temperature [3].</a:t>
            </a:r>
            <a:r>
              <a:rPr lang="en-US" sz="2400" dirty="0" smtClean="0">
                <a:solidFill>
                  <a:srgbClr val="002060"/>
                </a:solidFill>
                <a:latin typeface="Arial" pitchFamily="34" charset="0"/>
                <a:cs typeface="Arial" pitchFamily="34" charset="0"/>
              </a:rPr>
              <a:t> </a:t>
            </a:r>
            <a:endParaRPr lang="en-US" sz="2400" b="1" dirty="0" smtClean="0">
              <a:solidFill>
                <a:srgbClr val="00206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895350"/>
            <a:ext cx="6477000" cy="1200329"/>
          </a:xfrm>
          <a:prstGeom prst="rect">
            <a:avLst/>
          </a:prstGeom>
        </p:spPr>
        <p:txBody>
          <a:bodyPr wrap="square">
            <a:spAutoFit/>
          </a:bodyPr>
          <a:lstStyle/>
          <a:p>
            <a:pPr algn="just"/>
            <a:r>
              <a:rPr lang="en-US" sz="2400" dirty="0" smtClean="0">
                <a:latin typeface="Arial" pitchFamily="34" charset="0"/>
                <a:cs typeface="Arial" pitchFamily="34" charset="0"/>
              </a:rPr>
              <a:t>Work done by the system is taken as positive and work done on the system is taken as negative. (W)</a:t>
            </a:r>
          </a:p>
        </p:txBody>
      </p:sp>
      <p:graphicFrame>
        <p:nvGraphicFramePr>
          <p:cNvPr id="67586" name="Object 2"/>
          <p:cNvGraphicFramePr>
            <a:graphicFrameLocks noChangeAspect="1"/>
          </p:cNvGraphicFramePr>
          <p:nvPr/>
        </p:nvGraphicFramePr>
        <p:xfrm>
          <a:off x="1524000" y="2314148"/>
          <a:ext cx="5647926" cy="2238802"/>
        </p:xfrm>
        <a:graphic>
          <a:graphicData uri="http://schemas.openxmlformats.org/presentationml/2006/ole">
            <p:oleObj spid="_x0000_s67586" name="Visio" r:id="rId4" imgW="3562332" imgH="1428473" progId="Visio.Drawing.11">
              <p:embed/>
            </p:oleObj>
          </a:graphicData>
        </a:graphic>
      </p:graphicFrame>
      <p:sp>
        <p:nvSpPr>
          <p:cNvPr id="10" name="TextBox 9"/>
          <p:cNvSpPr txBox="1"/>
          <p:nvPr/>
        </p:nvSpPr>
        <p:spPr>
          <a:xfrm>
            <a:off x="914400" y="133350"/>
            <a:ext cx="272863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Sign Convention:</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7657" y="128885"/>
            <a:ext cx="407823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Example of Work Transfer:</a:t>
            </a:r>
            <a:endParaRPr lang="en-US" sz="2400" b="1" dirty="0">
              <a:solidFill>
                <a:srgbClr val="FF0000"/>
              </a:solidFill>
              <a:latin typeface="Arial" pitchFamily="34" charset="0"/>
              <a:cs typeface="Arial" pitchFamily="34" charset="0"/>
            </a:endParaRPr>
          </a:p>
        </p:txBody>
      </p:sp>
      <p:sp>
        <p:nvSpPr>
          <p:cNvPr id="230401" name="Rectangle 1"/>
          <p:cNvSpPr>
            <a:spLocks noChangeArrowheads="1"/>
          </p:cNvSpPr>
          <p:nvPr/>
        </p:nvSpPr>
        <p:spPr bwMode="auto">
          <a:xfrm>
            <a:off x="228600" y="3364290"/>
            <a:ext cx="81534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lvl="0" indent="-457200"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rgbClr val="242021"/>
                </a:solidFill>
                <a:effectLst/>
                <a:latin typeface="Arial" pitchFamily="34" charset="0"/>
                <a:ea typeface="Calibri" pitchFamily="34" charset="0"/>
                <a:cs typeface="Arial" pitchFamily="34" charset="0"/>
              </a:rPr>
              <a:t>A well-insulated electric oven is being heated by its heating element. If the entire oven, including the heating element, is taken to be the system, </a:t>
            </a:r>
            <a:r>
              <a:rPr kumimoji="0" lang="en-US" sz="2400" b="0" i="0" u="none" strike="noStrike" cap="none" normalizeH="0" baseline="0" dirty="0" smtClean="0">
                <a:ln>
                  <a:noFill/>
                </a:ln>
                <a:solidFill>
                  <a:srgbClr val="242021"/>
                </a:solidFill>
                <a:effectLst/>
                <a:latin typeface="Arial" pitchFamily="34" charset="0"/>
                <a:ea typeface="Calibri" pitchFamily="34" charset="0"/>
                <a:cs typeface="Arial" pitchFamily="34" charset="0"/>
              </a:rPr>
              <a:t>i</a:t>
            </a:r>
            <a:r>
              <a:rPr lang="en-US" sz="2400" dirty="0" smtClean="0">
                <a:solidFill>
                  <a:srgbClr val="242021"/>
                </a:solidFill>
                <a:latin typeface="Arial" pitchFamily="34" charset="0"/>
                <a:ea typeface="Calibri" pitchFamily="34" charset="0"/>
                <a:cs typeface="Arial" pitchFamily="34" charset="0"/>
              </a:rPr>
              <a:t>t </a:t>
            </a:r>
            <a:r>
              <a:rPr lang="en-US" sz="2400" dirty="0" smtClean="0">
                <a:solidFill>
                  <a:srgbClr val="242021"/>
                </a:solidFill>
                <a:latin typeface="Arial" pitchFamily="34" charset="0"/>
                <a:ea typeface="Calibri" pitchFamily="34" charset="0"/>
                <a:cs typeface="Arial" pitchFamily="34" charset="0"/>
              </a:rPr>
              <a:t>is to be determined whether this is a heat or work transfer.</a:t>
            </a:r>
            <a:endParaRPr kumimoji="0" lang="en-US" sz="2400" b="0" i="0" u="none" strike="noStrike" cap="none" normalizeH="0" baseline="0" dirty="0" smtClean="0">
              <a:ln>
                <a:noFill/>
              </a:ln>
              <a:solidFill>
                <a:srgbClr val="242021"/>
              </a:solidFill>
              <a:effectLst/>
              <a:latin typeface="Arial" pitchFamily="34" charset="0"/>
              <a:ea typeface="Calibri" pitchFamily="34" charset="0"/>
              <a:cs typeface="Arial" pitchFamily="34" charset="0"/>
            </a:endParaRPr>
          </a:p>
        </p:txBody>
      </p:sp>
      <p:pic>
        <p:nvPicPr>
          <p:cNvPr id="6" name="Picture 5"/>
          <p:cNvPicPr/>
          <p:nvPr/>
        </p:nvPicPr>
        <p:blipFill>
          <a:blip r:embed="rId2"/>
          <a:srcRect/>
          <a:stretch>
            <a:fillRect/>
          </a:stretch>
        </p:blipFill>
        <p:spPr bwMode="auto">
          <a:xfrm>
            <a:off x="2895600" y="647700"/>
            <a:ext cx="3143250" cy="2609850"/>
          </a:xfrm>
          <a:prstGeom prst="rect">
            <a:avLst/>
          </a:prstGeom>
          <a:noFill/>
          <a:ln w="9525">
            <a:noFill/>
            <a:miter lim="800000"/>
            <a:headEnd/>
            <a:tailEnd/>
          </a:ln>
        </p:spPr>
      </p:pic>
      <p:sp>
        <p:nvSpPr>
          <p:cNvPr id="7" name="Rectangle 6"/>
          <p:cNvSpPr/>
          <p:nvPr/>
        </p:nvSpPr>
        <p:spPr>
          <a:xfrm>
            <a:off x="6096000" y="2800350"/>
            <a:ext cx="1422184" cy="400110"/>
          </a:xfrm>
          <a:prstGeom prst="rect">
            <a:avLst/>
          </a:prstGeom>
        </p:spPr>
        <p:txBody>
          <a:bodyPr wrap="none">
            <a:spAutoFit/>
          </a:bodyPr>
          <a:lstStyle/>
          <a:p>
            <a:r>
              <a:rPr lang="en-US" sz="2000" dirty="0" smtClean="0">
                <a:latin typeface="Arial" pitchFamily="34" charset="0"/>
                <a:cs typeface="Arial" pitchFamily="34" charset="0"/>
              </a:rPr>
              <a:t>Source: [1]</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876550"/>
            <a:ext cx="8153400" cy="1938992"/>
          </a:xfrm>
          <a:prstGeom prst="rect">
            <a:avLst/>
          </a:prstGeom>
        </p:spPr>
        <p:txBody>
          <a:bodyPr wrap="square">
            <a:spAutoFit/>
          </a:bodyPr>
          <a:lstStyle/>
          <a:p>
            <a:pPr marL="396875" indent="-396875" algn="just">
              <a:buFont typeface="Arial" pitchFamily="34" charset="0"/>
              <a:buChar char="•"/>
            </a:pPr>
            <a:r>
              <a:rPr lang="en-US" sz="2400" dirty="0" smtClean="0">
                <a:solidFill>
                  <a:srgbClr val="242021"/>
                </a:solidFill>
                <a:latin typeface="Arial" pitchFamily="34" charset="0"/>
                <a:ea typeface="Calibri" pitchFamily="34" charset="0"/>
                <a:cs typeface="Arial" pitchFamily="34" charset="0"/>
              </a:rPr>
              <a:t>This energy transfer to the oven is not caused by a temperature difference between the oven and the surrounding air. Instead, it is caused by electrons crossing the system boundary and thus doing work. Hence, this is a work transfer [1].</a:t>
            </a:r>
            <a:endParaRPr lang="en-US" sz="2400" dirty="0">
              <a:latin typeface="Arial" pitchFamily="34" charset="0"/>
              <a:cs typeface="Arial" pitchFamily="34" charset="0"/>
            </a:endParaRPr>
          </a:p>
        </p:txBody>
      </p:sp>
      <p:sp>
        <p:nvSpPr>
          <p:cNvPr id="3" name="Rectangle 2"/>
          <p:cNvSpPr/>
          <p:nvPr/>
        </p:nvSpPr>
        <p:spPr>
          <a:xfrm>
            <a:off x="304800" y="819150"/>
            <a:ext cx="6934200" cy="1938992"/>
          </a:xfrm>
          <a:prstGeom prst="rect">
            <a:avLst/>
          </a:prstGeom>
        </p:spPr>
        <p:txBody>
          <a:bodyPr wrap="square">
            <a:spAutoFit/>
          </a:bodyPr>
          <a:lstStyle/>
          <a:p>
            <a:pPr marL="457200" indent="-457200" algn="just">
              <a:buFont typeface="Arial" pitchFamily="34" charset="0"/>
              <a:buChar char="•"/>
            </a:pPr>
            <a:r>
              <a:rPr lang="en-US" sz="2400" dirty="0" smtClean="0">
                <a:solidFill>
                  <a:srgbClr val="242021"/>
                </a:solidFill>
                <a:latin typeface="Arial" pitchFamily="34" charset="0"/>
                <a:ea typeface="Calibri" pitchFamily="34" charset="0"/>
                <a:cs typeface="Arial" pitchFamily="34" charset="0"/>
              </a:rPr>
              <a:t>For this problem, the interior surfaces of the oven indicate the system boundary, as shown in figure. The energy content of the oven obviously increases during this process due to a rise in temperature.</a:t>
            </a:r>
            <a:endParaRPr lang="en-US" sz="2400" dirty="0">
              <a:latin typeface="Arial" pitchFamily="34" charset="0"/>
              <a:cs typeface="Arial" pitchFamily="34" charset="0"/>
            </a:endParaRPr>
          </a:p>
        </p:txBody>
      </p:sp>
      <p:sp>
        <p:nvSpPr>
          <p:cNvPr id="4" name="TextBox 3"/>
          <p:cNvSpPr txBox="1"/>
          <p:nvPr/>
        </p:nvSpPr>
        <p:spPr>
          <a:xfrm>
            <a:off x="717657" y="128885"/>
            <a:ext cx="407823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Example of Work Transfer:</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3" name="Rectangle 1"/>
          <p:cNvSpPr>
            <a:spLocks noChangeArrowheads="1"/>
          </p:cNvSpPr>
          <p:nvPr/>
        </p:nvSpPr>
        <p:spPr bwMode="auto">
          <a:xfrm>
            <a:off x="457200" y="3333750"/>
            <a:ext cx="78486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indent="-457200" algn="just" fontAlgn="base">
              <a:spcBef>
                <a:spcPct val="0"/>
              </a:spcBef>
              <a:spcAft>
                <a:spcPct val="0"/>
              </a:spcAft>
              <a:buFont typeface="Arial" pitchFamily="34" charset="0"/>
              <a:buChar char="•"/>
            </a:pPr>
            <a:r>
              <a:rPr kumimoji="0" lang="en-US" sz="2400" b="0" i="0" u="none" strike="noStrike" cap="none" normalizeH="0" baseline="0" dirty="0" smtClean="0">
                <a:ln>
                  <a:noFill/>
                </a:ln>
                <a:solidFill>
                  <a:srgbClr val="242021"/>
                </a:solidFill>
                <a:effectLst/>
                <a:latin typeface="Arial" pitchFamily="34" charset="0"/>
                <a:ea typeface="Calibri" pitchFamily="34" charset="0"/>
                <a:cs typeface="Arial" pitchFamily="34" charset="0"/>
              </a:rPr>
              <a:t>If the system is taken as only the air in the oven without the heating element, the system boundary will include the outer surface of the heating element and will not cut through it, as shown in figure.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TextBox 2"/>
          <p:cNvSpPr txBox="1"/>
          <p:nvPr/>
        </p:nvSpPr>
        <p:spPr>
          <a:xfrm>
            <a:off x="717657" y="128885"/>
            <a:ext cx="398282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Example of Heat Transfer:</a:t>
            </a:r>
            <a:endParaRPr lang="en-US" sz="2400" b="1" dirty="0">
              <a:solidFill>
                <a:srgbClr val="FF0000"/>
              </a:solidFill>
              <a:latin typeface="Arial" pitchFamily="34" charset="0"/>
              <a:cs typeface="Arial" pitchFamily="34" charset="0"/>
            </a:endParaRPr>
          </a:p>
        </p:txBody>
      </p:sp>
      <p:pic>
        <p:nvPicPr>
          <p:cNvPr id="6" name="Picture 5"/>
          <p:cNvPicPr/>
          <p:nvPr/>
        </p:nvPicPr>
        <p:blipFill>
          <a:blip r:embed="rId2"/>
          <a:srcRect/>
          <a:stretch>
            <a:fillRect/>
          </a:stretch>
        </p:blipFill>
        <p:spPr bwMode="auto">
          <a:xfrm>
            <a:off x="1828800" y="666750"/>
            <a:ext cx="2971800" cy="2590800"/>
          </a:xfrm>
          <a:prstGeom prst="rect">
            <a:avLst/>
          </a:prstGeom>
          <a:noFill/>
          <a:ln w="9525">
            <a:noFill/>
            <a:miter lim="800000"/>
            <a:headEnd/>
            <a:tailEnd/>
          </a:ln>
        </p:spPr>
      </p:pic>
      <p:sp>
        <p:nvSpPr>
          <p:cNvPr id="7" name="Rectangle 6"/>
          <p:cNvSpPr/>
          <p:nvPr/>
        </p:nvSpPr>
        <p:spPr>
          <a:xfrm>
            <a:off x="4847620" y="2800350"/>
            <a:ext cx="1422184" cy="400110"/>
          </a:xfrm>
          <a:prstGeom prst="rect">
            <a:avLst/>
          </a:prstGeom>
        </p:spPr>
        <p:txBody>
          <a:bodyPr wrap="none">
            <a:spAutoFit/>
          </a:bodyPr>
          <a:lstStyle/>
          <a:p>
            <a:r>
              <a:rPr lang="en-US" sz="2000" dirty="0" smtClean="0">
                <a:latin typeface="Arial" pitchFamily="34" charset="0"/>
                <a:cs typeface="Arial" pitchFamily="34" charset="0"/>
              </a:rPr>
              <a:t>Source: [1]</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7" name="Rectangle 1"/>
          <p:cNvSpPr>
            <a:spLocks noChangeArrowheads="1"/>
          </p:cNvSpPr>
          <p:nvPr/>
        </p:nvSpPr>
        <p:spPr bwMode="auto">
          <a:xfrm>
            <a:off x="457200" y="3440490"/>
            <a:ext cx="7924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smtClean="0">
                <a:latin typeface="Arial" pitchFamily="34" charset="0"/>
                <a:ea typeface="Calibri" pitchFamily="34" charset="0"/>
                <a:cs typeface="Arial" pitchFamily="34" charset="0"/>
              </a:rPr>
              <a:t>Conclusion:</a:t>
            </a:r>
            <a:r>
              <a:rPr kumimoji="0" lang="en-US" sz="2400" b="1" u="none" strike="noStrike" cap="none" normalizeH="0" baseline="0" dirty="0" smtClean="0">
                <a:ln>
                  <a:noFill/>
                </a:ln>
                <a:solidFill>
                  <a:srgbClr val="006F5F"/>
                </a:solidFill>
                <a:effectLst/>
                <a:latin typeface="Arial" pitchFamily="34" charset="0"/>
                <a:ea typeface="Calibri" pitchFamily="34" charset="0"/>
                <a:cs typeface="Arial" pitchFamily="34" charset="0"/>
              </a:rPr>
              <a:t> </a:t>
            </a:r>
            <a:r>
              <a:rPr kumimoji="0" lang="en-US" sz="2400" b="0" i="0" u="none" strike="noStrike" cap="none" normalizeH="0" baseline="0" dirty="0" smtClean="0">
                <a:ln>
                  <a:noFill/>
                </a:ln>
                <a:solidFill>
                  <a:srgbClr val="242021"/>
                </a:solidFill>
                <a:effectLst/>
                <a:latin typeface="Arial" pitchFamily="34" charset="0"/>
                <a:ea typeface="Calibri" pitchFamily="34" charset="0"/>
                <a:cs typeface="Arial" pitchFamily="34" charset="0"/>
              </a:rPr>
              <a:t>For both cases, the amount of energy transfer to the air is the same. These two examples show that an energy transfer can be heat or work, depending on how the system is selected [1].</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p:nvPr/>
        </p:nvSpPr>
        <p:spPr>
          <a:xfrm>
            <a:off x="457200" y="590551"/>
            <a:ext cx="7086600" cy="830997"/>
          </a:xfrm>
          <a:prstGeom prst="rect">
            <a:avLst/>
          </a:prstGeom>
        </p:spPr>
        <p:txBody>
          <a:bodyPr wrap="square">
            <a:spAutoFit/>
          </a:bodyPr>
          <a:lstStyle/>
          <a:p>
            <a:pPr marL="396875" indent="-396875">
              <a:buFont typeface="Arial" pitchFamily="34" charset="0"/>
              <a:buChar char="•"/>
            </a:pPr>
            <a:r>
              <a:rPr lang="en-US" sz="2400" dirty="0" smtClean="0">
                <a:solidFill>
                  <a:srgbClr val="242021"/>
                </a:solidFill>
                <a:latin typeface="Arial" pitchFamily="34" charset="0"/>
                <a:ea typeface="Calibri" pitchFamily="34" charset="0"/>
                <a:cs typeface="Arial" pitchFamily="34" charset="0"/>
              </a:rPr>
              <a:t>Here, system selection shows no electrons will be crossing the system boundary at any point.</a:t>
            </a:r>
            <a:endParaRPr lang="en-US" sz="2400" dirty="0"/>
          </a:p>
        </p:txBody>
      </p:sp>
      <p:sp>
        <p:nvSpPr>
          <p:cNvPr id="4" name="Rectangle 3"/>
          <p:cNvSpPr/>
          <p:nvPr/>
        </p:nvSpPr>
        <p:spPr>
          <a:xfrm>
            <a:off x="457200" y="1470958"/>
            <a:ext cx="7848600" cy="1938992"/>
          </a:xfrm>
          <a:prstGeom prst="rect">
            <a:avLst/>
          </a:prstGeom>
        </p:spPr>
        <p:txBody>
          <a:bodyPr wrap="square">
            <a:spAutoFit/>
          </a:bodyPr>
          <a:lstStyle/>
          <a:p>
            <a:pPr marL="396875" indent="-396875" algn="just">
              <a:buFont typeface="Arial" pitchFamily="34" charset="0"/>
              <a:buChar char="•"/>
            </a:pPr>
            <a:r>
              <a:rPr lang="en-US" sz="2400" dirty="0" smtClean="0">
                <a:solidFill>
                  <a:srgbClr val="242021"/>
                </a:solidFill>
                <a:latin typeface="Arial" pitchFamily="34" charset="0"/>
                <a:ea typeface="Calibri" pitchFamily="34" charset="0"/>
                <a:cs typeface="Arial" pitchFamily="34" charset="0"/>
              </a:rPr>
              <a:t>Instead, the energy generated in the interior of the heating element will be transferred to the air around it as a result of the temperature difference between the heating element and the air in the oven. Hence, this is a heat transfer.</a:t>
            </a:r>
            <a:endParaRPr lang="en-US" sz="2400" dirty="0">
              <a:latin typeface="Arial" pitchFamily="34" charset="0"/>
              <a:cs typeface="Arial" pitchFamily="34" charset="0"/>
            </a:endParaRPr>
          </a:p>
        </p:txBody>
      </p:sp>
      <p:sp>
        <p:nvSpPr>
          <p:cNvPr id="5" name="TextBox 4"/>
          <p:cNvSpPr txBox="1"/>
          <p:nvPr/>
        </p:nvSpPr>
        <p:spPr>
          <a:xfrm>
            <a:off x="457200" y="128885"/>
            <a:ext cx="3982822" cy="461665"/>
          </a:xfrm>
          <a:prstGeom prst="rect">
            <a:avLst/>
          </a:prstGeom>
          <a:noFill/>
        </p:spPr>
        <p:txBody>
          <a:bodyPr wrap="none" rtlCol="0">
            <a:spAutoFit/>
          </a:bodyPr>
          <a:lstStyle/>
          <a:p>
            <a:r>
              <a:rPr lang="en-US" sz="2400" b="1" dirty="0" smtClean="0">
                <a:solidFill>
                  <a:srgbClr val="FF0000"/>
                </a:solidFill>
                <a:latin typeface="Arial" pitchFamily="34" charset="0"/>
                <a:cs typeface="Arial" pitchFamily="34" charset="0"/>
              </a:rPr>
              <a:t>Example of Heat Transfer:</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167878"/>
            <a:ext cx="2133600" cy="422672"/>
          </a:xfrm>
          <a:prstGeom prst="rect">
            <a:avLst/>
          </a:prstGeom>
        </p:spPr>
        <p:txBody>
          <a:bodyP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FF0000"/>
                </a:solidFill>
                <a:latin typeface="Arial" pitchFamily="34" charset="0"/>
                <a:ea typeface="+mj-ea"/>
                <a:cs typeface="Arial" pitchFamily="34" charset="0"/>
              </a:rPr>
              <a:t>References</a:t>
            </a:r>
            <a:r>
              <a:rPr kumimoji="0" lang="en-US" sz="2400" b="1" i="0" u="none" strike="noStrike" kern="1200" cap="none" spc="0" normalizeH="0" baseline="0" noProof="0" dirty="0" smtClean="0">
                <a:ln>
                  <a:noFill/>
                </a:ln>
                <a:solidFill>
                  <a:srgbClr val="FF0000"/>
                </a:solidFill>
                <a:effectLst/>
                <a:uLnTx/>
                <a:uFillTx/>
                <a:latin typeface="Arial" pitchFamily="34" charset="0"/>
                <a:ea typeface="+mj-ea"/>
                <a:cs typeface="Arial" pitchFamily="34" charset="0"/>
              </a:rPr>
              <a:t>:</a:t>
            </a:r>
            <a:endParaRPr kumimoji="0" lang="en-US" sz="2400" b="1" i="0" u="none" strike="noStrike" kern="1200" cap="none" spc="0" normalizeH="0" baseline="0" noProof="0" dirty="0">
              <a:ln>
                <a:noFill/>
              </a:ln>
              <a:solidFill>
                <a:srgbClr val="FF0000"/>
              </a:solidFill>
              <a:effectLst/>
              <a:uLnTx/>
              <a:uFillTx/>
              <a:latin typeface="Arial" pitchFamily="34" charset="0"/>
              <a:ea typeface="+mj-ea"/>
              <a:cs typeface="Arial" pitchFamily="34" charset="0"/>
            </a:endParaRPr>
          </a:p>
        </p:txBody>
      </p:sp>
      <p:sp>
        <p:nvSpPr>
          <p:cNvPr id="169985" name="Rectangle 1"/>
          <p:cNvSpPr>
            <a:spLocks noChangeArrowheads="1"/>
          </p:cNvSpPr>
          <p:nvPr/>
        </p:nvSpPr>
        <p:spPr bwMode="auto">
          <a:xfrm>
            <a:off x="304800" y="895350"/>
            <a:ext cx="6858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85800" lvl="0" indent="-685800" algn="just" fontAlgn="base">
              <a:spcBef>
                <a:spcPct val="0"/>
              </a:spcBef>
              <a:spcAft>
                <a:spcPct val="0"/>
              </a:spcAf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a:t>
            </a:r>
            <a:r>
              <a:rPr lang="en-US" sz="2400" i="1" dirty="0" smtClean="0">
                <a:latin typeface="Arial" pitchFamily="34" charset="0"/>
                <a:ea typeface="Times New Roman" pitchFamily="18" charset="0"/>
                <a:cs typeface="Arial" pitchFamily="34" charset="0"/>
              </a:rPr>
              <a:t>   Thermodynamics: An Engineering Approach</a:t>
            </a:r>
            <a:r>
              <a:rPr lang="en-US" sz="2400" dirty="0" smtClean="0">
                <a:latin typeface="Arial" pitchFamily="34" charset="0"/>
                <a:ea typeface="Times New Roman" pitchFamily="18" charset="0"/>
                <a:cs typeface="Arial" pitchFamily="34" charset="0"/>
              </a:rPr>
              <a:t>: </a:t>
            </a:r>
            <a:r>
              <a:rPr lang="en-US" sz="2400" dirty="0" err="1" smtClean="0">
                <a:latin typeface="Arial" pitchFamily="34" charset="0"/>
                <a:ea typeface="Times New Roman" pitchFamily="18" charset="0"/>
                <a:cs typeface="Arial" pitchFamily="34" charset="0"/>
              </a:rPr>
              <a:t>Cengel</a:t>
            </a:r>
            <a:r>
              <a:rPr lang="en-US" sz="2400" dirty="0" smtClean="0">
                <a:latin typeface="Arial" pitchFamily="34" charset="0"/>
                <a:ea typeface="Times New Roman" pitchFamily="18" charset="0"/>
                <a:cs typeface="Arial" pitchFamily="34" charset="0"/>
              </a:rPr>
              <a:t> Y. A. and Boles M. A., McGraw-Hill Education, </a:t>
            </a:r>
            <a:r>
              <a:rPr lang="en-US" sz="2400" dirty="0" smtClean="0">
                <a:latin typeface="Arial" pitchFamily="34" charset="0"/>
                <a:cs typeface="Arial" pitchFamily="34" charset="0"/>
              </a:rPr>
              <a:t>New York, 2018</a:t>
            </a:r>
            <a:r>
              <a:rPr lang="en-US" sz="2400" dirty="0" smtClean="0"/>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7"/>
          <p:cNvSpPr/>
          <p:nvPr/>
        </p:nvSpPr>
        <p:spPr>
          <a:xfrm>
            <a:off x="304800" y="2350353"/>
            <a:ext cx="8077200" cy="830997"/>
          </a:xfrm>
          <a:prstGeom prst="rect">
            <a:avLst/>
          </a:prstGeom>
        </p:spPr>
        <p:txBody>
          <a:bodyPr wrap="square">
            <a:spAutoFit/>
          </a:bodyPr>
          <a:lstStyle/>
          <a:p>
            <a:pPr marL="685800" indent="-685800" algn="just"/>
            <a:r>
              <a:rPr lang="en-US" sz="2400" dirty="0" smtClean="0">
                <a:latin typeface="Arial" pitchFamily="34" charset="0"/>
                <a:ea typeface="Times New Roman" pitchFamily="18" charset="0"/>
                <a:cs typeface="Arial" pitchFamily="34" charset="0"/>
              </a:rPr>
              <a:t>[2]   </a:t>
            </a:r>
            <a:r>
              <a:rPr lang="en-US" sz="2400" i="1" dirty="0" smtClean="0">
                <a:latin typeface="Arial" pitchFamily="34" charset="0"/>
                <a:ea typeface="Times New Roman" pitchFamily="18" charset="0"/>
                <a:cs typeface="Arial" pitchFamily="34" charset="0"/>
              </a:rPr>
              <a:t>Textbook of Thermodynamics &amp; Heat Transfer: </a:t>
            </a:r>
            <a:r>
              <a:rPr lang="en-US" sz="2400" dirty="0" err="1" smtClean="0">
                <a:latin typeface="Arial" pitchFamily="34" charset="0"/>
                <a:ea typeface="Times New Roman" pitchFamily="18" charset="0"/>
                <a:cs typeface="Arial" pitchFamily="34" charset="0"/>
              </a:rPr>
              <a:t>Yadav</a:t>
            </a:r>
            <a:r>
              <a:rPr lang="en-US" sz="2400" dirty="0" smtClean="0">
                <a:latin typeface="Arial" pitchFamily="34" charset="0"/>
                <a:ea typeface="Times New Roman" pitchFamily="18" charset="0"/>
                <a:cs typeface="Arial" pitchFamily="34" charset="0"/>
              </a:rPr>
              <a:t> R. D., </a:t>
            </a:r>
            <a:r>
              <a:rPr lang="en-US" sz="2400" dirty="0" err="1" smtClean="0">
                <a:latin typeface="Arial" pitchFamily="34" charset="0"/>
                <a:ea typeface="Times New Roman" pitchFamily="18" charset="0"/>
                <a:cs typeface="Arial" pitchFamily="34" charset="0"/>
              </a:rPr>
              <a:t>Pratibha</a:t>
            </a:r>
            <a:r>
              <a:rPr lang="en-US" sz="2400" dirty="0" smtClean="0">
                <a:latin typeface="Arial" pitchFamily="34" charset="0"/>
                <a:ea typeface="Times New Roman" pitchFamily="18" charset="0"/>
                <a:cs typeface="Arial" pitchFamily="34" charset="0"/>
              </a:rPr>
              <a:t> </a:t>
            </a:r>
            <a:r>
              <a:rPr lang="en-US" sz="2400" dirty="0" err="1" smtClean="0">
                <a:latin typeface="Arial" pitchFamily="34" charset="0"/>
                <a:ea typeface="Times New Roman" pitchFamily="18" charset="0"/>
                <a:cs typeface="Arial" pitchFamily="34" charset="0"/>
              </a:rPr>
              <a:t>Prakashan</a:t>
            </a:r>
            <a:r>
              <a:rPr lang="en-US" sz="2400" dirty="0" smtClean="0">
                <a:latin typeface="Arial" pitchFamily="34" charset="0"/>
                <a:ea typeface="Times New Roman" pitchFamily="18" charset="0"/>
                <a:cs typeface="Arial" pitchFamily="34" charset="0"/>
              </a:rPr>
              <a:t>, Nepal, 2018. </a:t>
            </a:r>
            <a:endParaRPr lang="en-US" sz="2400" dirty="0">
              <a:latin typeface="Arial" pitchFamily="34" charset="0"/>
              <a:cs typeface="Arial" pitchFamily="34" charset="0"/>
            </a:endParaRPr>
          </a:p>
        </p:txBody>
      </p:sp>
      <p:sp>
        <p:nvSpPr>
          <p:cNvPr id="5" name="Rectangle 1"/>
          <p:cNvSpPr>
            <a:spLocks noChangeArrowheads="1"/>
          </p:cNvSpPr>
          <p:nvPr/>
        </p:nvSpPr>
        <p:spPr bwMode="auto">
          <a:xfrm>
            <a:off x="381000" y="3505021"/>
            <a:ext cx="8001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25475" lvl="0" indent="-625475" algn="just" fontAlgn="base">
              <a:spcBef>
                <a:spcPct val="0"/>
              </a:spcBef>
              <a:spcAft>
                <a:spcPct val="0"/>
              </a:spcAft>
            </a:pPr>
            <a:r>
              <a:rPr lang="en-US" sz="2400" dirty="0" smtClean="0">
                <a:latin typeface="Arial" pitchFamily="34" charset="0"/>
                <a:ea typeface="Times New Roman" pitchFamily="18" charset="0"/>
                <a:cs typeface="Arial" pitchFamily="34" charset="0"/>
              </a:rPr>
              <a:t>[3]  </a:t>
            </a:r>
            <a:r>
              <a:rPr lang="en-US" sz="2400" i="1" dirty="0" smtClean="0">
                <a:latin typeface="Arial" pitchFamily="34" charset="0"/>
                <a:ea typeface="Times New Roman" pitchFamily="18" charset="0"/>
                <a:cs typeface="Arial" pitchFamily="34" charset="0"/>
              </a:rPr>
              <a:t>Fundamentals of Thermodynamics &amp; Heat Transfer:</a:t>
            </a:r>
            <a:r>
              <a:rPr lang="en-US" sz="2400" dirty="0" smtClean="0">
                <a:latin typeface="Arial" pitchFamily="34" charset="0"/>
                <a:ea typeface="Times New Roman" pitchFamily="18" charset="0"/>
                <a:cs typeface="Arial" pitchFamily="34" charset="0"/>
              </a:rPr>
              <a:t> </a:t>
            </a:r>
            <a:r>
              <a:rPr lang="en-US" sz="2400" dirty="0" err="1" smtClean="0">
                <a:latin typeface="Arial" pitchFamily="34" charset="0"/>
                <a:ea typeface="Times New Roman" pitchFamily="18" charset="0"/>
                <a:cs typeface="Arial" pitchFamily="34" charset="0"/>
              </a:rPr>
              <a:t>Luintel</a:t>
            </a:r>
            <a:r>
              <a:rPr lang="en-US" sz="2400" dirty="0" smtClean="0">
                <a:latin typeface="Arial" pitchFamily="34" charset="0"/>
                <a:ea typeface="Times New Roman" pitchFamily="18" charset="0"/>
                <a:cs typeface="Arial" pitchFamily="34" charset="0"/>
              </a:rPr>
              <a:t> M.C., Heritage Publishers &amp; Distributors Pvt. Ltd., Kathmandu, Nepal, 2016.</a:t>
            </a:r>
            <a:endParaRPr kumimoji="0" lang="en-US" sz="2400" b="0" u="none" strike="noStrike" cap="none" normalizeH="0" baseline="0" dirty="0" smtClean="0">
              <a:ln>
                <a:noFill/>
              </a:ln>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19400" y="2123302"/>
            <a:ext cx="4014176" cy="1015663"/>
          </a:xfrm>
          <a:prstGeom prst="rect">
            <a:avLst/>
          </a:prstGeom>
          <a:noFill/>
        </p:spPr>
        <p:txBody>
          <a:bodyPr wrap="none" rtlCol="0">
            <a:spAutoFit/>
          </a:bodyPr>
          <a:lstStyle/>
          <a:p>
            <a:pPr algn="ctr"/>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Thank You</a:t>
            </a:r>
            <a:endPar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6372</TotalTime>
  <Words>1713</Words>
  <Application>Microsoft Office PowerPoint</Application>
  <PresentationFormat>On-screen Show (16:9)</PresentationFormat>
  <Paragraphs>158</Paragraphs>
  <Slides>33</Slides>
  <Notes>7</Notes>
  <HiddenSlides>0</HiddenSlides>
  <MMClips>0</MMClips>
  <ScaleCrop>false</ScaleCrop>
  <HeadingPairs>
    <vt:vector size="8" baseType="variant">
      <vt:variant>
        <vt:lpstr>Theme</vt:lpstr>
      </vt:variant>
      <vt:variant>
        <vt:i4>1</vt:i4>
      </vt:variant>
      <vt:variant>
        <vt:lpstr>Links</vt:lpstr>
      </vt:variant>
      <vt:variant>
        <vt:i4>1</vt:i4>
      </vt:variant>
      <vt:variant>
        <vt:lpstr>Embedded OLE Servers</vt:lpstr>
      </vt:variant>
      <vt:variant>
        <vt:i4>2</vt:i4>
      </vt:variant>
      <vt:variant>
        <vt:lpstr>Slide Titles</vt:lpstr>
      </vt:variant>
      <vt:variant>
        <vt:i4>33</vt:i4>
      </vt:variant>
    </vt:vector>
  </HeadingPairs>
  <TitlesOfParts>
    <vt:vector size="37" baseType="lpstr">
      <vt:lpstr>Office Theme</vt:lpstr>
      <vt:lpstr>My Thermo Books\Thermo Book TU 1st Edition\Principles of Engineering Thermodynamics and Heat Transfer\CHAPTER_2\Figure_2\Drawing2.21ppt.vsd\Drawing\~Page-1\Sheet.44</vt:lpstr>
      <vt:lpstr>Equation</vt:lpstr>
      <vt:lpstr>Visio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Lila Raj Koirala</cp:lastModifiedBy>
  <cp:revision>241</cp:revision>
  <dcterms:created xsi:type="dcterms:W3CDTF">2020-05-05T10:45:20Z</dcterms:created>
  <dcterms:modified xsi:type="dcterms:W3CDTF">2022-03-25T03:38:20Z</dcterms:modified>
</cp:coreProperties>
</file>