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2" r:id="rId2"/>
    <p:sldId id="303" r:id="rId3"/>
    <p:sldId id="298" r:id="rId4"/>
    <p:sldId id="299" r:id="rId5"/>
    <p:sldId id="300" r:id="rId6"/>
    <p:sldId id="301" r:id="rId7"/>
    <p:sldId id="260" r:id="rId8"/>
    <p:sldId id="306" r:id="rId9"/>
    <p:sldId id="314" r:id="rId10"/>
    <p:sldId id="261" r:id="rId11"/>
    <p:sldId id="307" r:id="rId12"/>
    <p:sldId id="275" r:id="rId13"/>
    <p:sldId id="308" r:id="rId14"/>
    <p:sldId id="262" r:id="rId15"/>
    <p:sldId id="309" r:id="rId16"/>
    <p:sldId id="276" r:id="rId17"/>
    <p:sldId id="310" r:id="rId18"/>
    <p:sldId id="316" r:id="rId19"/>
    <p:sldId id="319" r:id="rId20"/>
    <p:sldId id="318" r:id="rId21"/>
    <p:sldId id="263" r:id="rId22"/>
    <p:sldId id="311" r:id="rId23"/>
    <p:sldId id="264" r:id="rId24"/>
    <p:sldId id="312" r:id="rId25"/>
    <p:sldId id="315" r:id="rId26"/>
    <p:sldId id="269" r:id="rId27"/>
    <p:sldId id="313" r:id="rId28"/>
    <p:sldId id="290" r:id="rId29"/>
    <p:sldId id="295" r:id="rId30"/>
    <p:sldId id="297" r:id="rId31"/>
    <p:sldId id="291" r:id="rId32"/>
    <p:sldId id="292" r:id="rId33"/>
    <p:sldId id="296" r:id="rId34"/>
    <p:sldId id="294" r:id="rId35"/>
    <p:sldId id="293" r:id="rId36"/>
    <p:sldId id="304" r:id="rId37"/>
    <p:sldId id="305" r:id="rId38"/>
    <p:sldId id="289" r:id="rId3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0" autoAdjust="0"/>
    <p:restoredTop sz="94671" autoAdjust="0"/>
  </p:normalViewPr>
  <p:slideViewPr>
    <p:cSldViewPr>
      <p:cViewPr>
        <p:scale>
          <a:sx n="50" d="100"/>
          <a:sy n="50" d="100"/>
        </p:scale>
        <p:origin x="-422" y="-389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FDE26B-5A70-489D-B72B-1FCBA7999F6D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010EA6-1DD5-4B08-BA59-42A4550A45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434B2537-4AA3-4550-9DBB-9713032A8EE6}" type="datetime3">
              <a:rPr lang="en-US" smtClean="0">
                <a:latin typeface="Arial" charset="0"/>
              </a:rPr>
              <a:pPr/>
              <a:t>31 March 2022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F8351F-4D0A-4330-B8CB-1F50CEDB2225}" type="slidenum">
              <a:rPr lang="en-US" smtClean="0">
                <a:latin typeface="Arial" charset="0"/>
              </a:rPr>
              <a:pPr/>
              <a:t>1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MSREE 2013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10EA6-1DD5-4B08-BA59-42A4550A45E9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2151D-7D83-4EE5-BEF1-42221F44AE11}" type="datetimeFigureOut">
              <a:rPr lang="en-US" smtClean="0"/>
              <a:pPr/>
              <a:t>31-Mar-22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F6F15-C81B-4D32-BF89-1925F17BE9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62.png"/><Relationship Id="rId4" Type="http://schemas.openxmlformats.org/officeDocument/2006/relationships/oleObject" Target="../embeddings/oleObject28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68.png"/><Relationship Id="rId4" Type="http://schemas.openxmlformats.org/officeDocument/2006/relationships/oleObject" Target="../embeddings/oleObject29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71600" y="761821"/>
            <a:ext cx="6248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FUNDAMENTAL  OF THERMODYNAMICS        AND HEAT  TRANSFER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82841" y="4548489"/>
            <a:ext cx="24467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Dr. Lila Raj Koirala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911" y="4548489"/>
            <a:ext cx="41472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Kathmandu Engineering College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4600" y="2266950"/>
            <a:ext cx="3810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Lecture – 4 (Week 4)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310515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smtClean="0">
                <a:solidFill>
                  <a:srgbClr val="002060"/>
                </a:solidFill>
              </a:rPr>
              <a:t>Energy and Energy Transfer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67000" y="57150"/>
            <a:ext cx="3810000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Course Title: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33350"/>
            <a:ext cx="4628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Learning Objective of Lecture: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750156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To impart a great deal of knowledge to undergraduate students on the following topics: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0237" y="2724150"/>
            <a:ext cx="79979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6263" lvl="0" indent="-4079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Expressions for Displacement Work Transfer during different Thermodynamic Processes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2190750"/>
            <a:ext cx="822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9438" lvl="0" indent="-411163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Differences between Work Transfer and Heat Transfer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9600" y="1657350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Similarities between Work Transfer and Heat Transfer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9600" y="3638550"/>
            <a:ext cx="15440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96875" lvl="0" indent="-396875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Power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9600" y="4179153"/>
            <a:ext cx="77723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P – V and T – V Diagrams for different Arrangements of Piston Cylinder Assembly.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1143000" y="152400"/>
            <a:ext cx="4648200" cy="43815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Similarities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of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Work and Heat: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6433" name="Rectangle 1"/>
          <p:cNvSpPr>
            <a:spLocks noChangeArrowheads="1"/>
          </p:cNvSpPr>
          <p:nvPr/>
        </p:nvSpPr>
        <p:spPr bwMode="auto">
          <a:xfrm>
            <a:off x="457200" y="819150"/>
            <a:ext cx="6934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808038" marR="0" lvl="0" indent="-8080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Both are forms of energy and are transient type.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4319885"/>
            <a:ext cx="838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4075" lvl="0" indent="-85407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Both are physically equivalent and their unit is Joule.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3486150"/>
            <a:ext cx="8458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4075" lvl="0" indent="-85407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Both are equal for a cyclic process and their cyclic    integral is non-zero.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" y="3028950"/>
            <a:ext cx="75444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        Both are not thermodynamic properties.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385094" y="2571750"/>
            <a:ext cx="57871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        Both are boundary phenomenon.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412848" y="2114550"/>
            <a:ext cx="697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        Both have inexact differentials [1].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200" y="1657350"/>
            <a:ext cx="44661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       Both are path functions.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457200" y="152400"/>
            <a:ext cx="5029200" cy="51435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Work Transfer VS Heat Transfer: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Content Placeholder 8"/>
          <p:cNvSpPr txBox="1">
            <a:spLocks/>
          </p:cNvSpPr>
          <p:nvPr/>
        </p:nvSpPr>
        <p:spPr>
          <a:xfrm>
            <a:off x="304800" y="1543050"/>
            <a:ext cx="4419600" cy="24003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It is the transfer of energy without transfer of mass because of any property difference other than temperature between the system and surroundings[2].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Content Placeholder 9"/>
          <p:cNvSpPr txBox="1">
            <a:spLocks/>
          </p:cNvSpPr>
          <p:nvPr/>
        </p:nvSpPr>
        <p:spPr>
          <a:xfrm>
            <a:off x="4645026" y="1581150"/>
            <a:ext cx="4270374" cy="2286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It is the transfer of energy without transfer of mass because of temperature difference between the system and surroundings [2].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7801" y="967085"/>
            <a:ext cx="2249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Work Transfer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7401" y="1043285"/>
            <a:ext cx="21537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Heat Transfer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24400" y="4019550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lvl="0" indent="-34448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is low grade energy [3].</a:t>
            </a:r>
          </a:p>
        </p:txBody>
      </p:sp>
      <p:sp>
        <p:nvSpPr>
          <p:cNvPr id="8" name="Rectangle 7"/>
          <p:cNvSpPr/>
          <p:nvPr/>
        </p:nvSpPr>
        <p:spPr>
          <a:xfrm>
            <a:off x="381000" y="4019550"/>
            <a:ext cx="426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8925" lvl="0" indent="-288925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Work is high grade energy  [3].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120833" name="Object 1"/>
          <p:cNvGraphicFramePr>
            <a:graphicFrameLocks noChangeAspect="1"/>
          </p:cNvGraphicFramePr>
          <p:nvPr/>
        </p:nvGraphicFramePr>
        <p:xfrm>
          <a:off x="1905000" y="685801"/>
          <a:ext cx="5410200" cy="2406770"/>
        </p:xfrm>
        <a:graphic>
          <a:graphicData uri="http://schemas.openxmlformats.org/presentationml/2006/ole">
            <p:oleObj spid="_x0000_s144386" name="Visio" r:id="rId3" imgW="2410391" imgH="1690456" progId="Visio.Drawing.11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52601" y="57150"/>
            <a:ext cx="4450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Illustration of Shaft Work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graphicFrame>
        <p:nvGraphicFramePr>
          <p:cNvPr id="120835" name="Object 3"/>
          <p:cNvGraphicFramePr>
            <a:graphicFrameLocks noChangeAspect="1"/>
          </p:cNvGraphicFramePr>
          <p:nvPr/>
        </p:nvGraphicFramePr>
        <p:xfrm>
          <a:off x="3962400" y="4372753"/>
          <a:ext cx="3276600" cy="505270"/>
        </p:xfrm>
        <a:graphic>
          <a:graphicData uri="http://schemas.openxmlformats.org/presentationml/2006/ole">
            <p:oleObj spid="_x0000_s144387" name="Equation" r:id="rId4" imgW="1180588" imgH="241195" progId="Equation.3">
              <p:embed/>
            </p:oleObj>
          </a:graphicData>
        </a:graphic>
      </p:graphicFrame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5791200" y="3597102"/>
            <a:ext cx="2209800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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 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</a:t>
            </a:r>
          </a:p>
        </p:txBody>
      </p:sp>
      <p:sp>
        <p:nvSpPr>
          <p:cNvPr id="120839" name="Rectangle 7"/>
          <p:cNvSpPr>
            <a:spLocks noChangeArrowheads="1"/>
          </p:cNvSpPr>
          <p:nvPr/>
        </p:nvSpPr>
        <p:spPr bwMode="auto">
          <a:xfrm>
            <a:off x="914400" y="3597102"/>
            <a:ext cx="3733800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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F 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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F = 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/ r</a:t>
            </a: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43600" y="2705040"/>
            <a:ext cx="14221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Source: [4]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4800" y="1733550"/>
            <a:ext cx="426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lvl="0" indent="-34448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Work is ordered motion of molecules in one direction.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304800" y="2571750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lvl="0" indent="-34448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Work can be totally converted into heat.</a:t>
            </a:r>
          </a:p>
        </p:txBody>
      </p:sp>
      <p:sp>
        <p:nvSpPr>
          <p:cNvPr id="5" name="Rectangle 4"/>
          <p:cNvSpPr/>
          <p:nvPr/>
        </p:nvSpPr>
        <p:spPr>
          <a:xfrm>
            <a:off x="304800" y="3505021"/>
            <a:ext cx="419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34448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of the system does not change during work transfer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0).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48200" y="1733550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lvl="0" indent="-34448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is random motion of molecules.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4648200" y="2571750"/>
            <a:ext cx="4114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4163" lvl="0" indent="-284163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cannot be totally converted into work.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3486150"/>
            <a:ext cx="419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34448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of the system increases during heat transfer into the system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Symbol"/>
              </a:rPr>
              <a:t>Q/T).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457200" y="152400"/>
            <a:ext cx="5029200" cy="51435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Work Transfer VS Heat Transfer: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47801" y="1271885"/>
            <a:ext cx="2249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Work Transfer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67401" y="1276350"/>
            <a:ext cx="21537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Heat Transfer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09600" y="128885"/>
            <a:ext cx="66783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tabLst>
                <a:tab pos="749300" algn="l"/>
              </a:tabLs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Expression for Displacement Work Transfer:</a:t>
            </a:r>
          </a:p>
        </p:txBody>
      </p:sp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609600" y="1676221"/>
            <a:ext cx="7543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many problems of interest are expressed in terms of pressure (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 temperature (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and volume (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rather than of force (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and distance (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</a:t>
            </a: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0" y="0"/>
            <a:ext cx="22236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</a:t>
            </a: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1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52400" y="3276421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0" indent="-511175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it is convenient to express the mathematical relations for displacement work (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 - </a:t>
            </a:r>
            <a:r>
              <a:rPr lang="en-US" sz="2400" i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dV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work)</a:t>
            </a:r>
            <a:r>
              <a:rPr lang="en-US" sz="24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in terms of 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and 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   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99860" y="895350"/>
            <a:ext cx="27863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In thermodynamics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048762"/>
            <a:ext cx="4419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34448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a piston cylinder device containing a gas. During process 1-2, piston is displaced by </a:t>
            </a:r>
            <a:r>
              <a:rPr lang="en-US" sz="2400" i="1" dirty="0" err="1" smtClean="0">
                <a:latin typeface="Arial" pitchFamily="34" charset="0"/>
                <a:cs typeface="Arial" pitchFamily="34" charset="0"/>
              </a:rPr>
              <a:t>ds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initial 1 to final position 2. Applying mechanical definition, displacement work transfer is evaluated as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4"/>
          <p:cNvGraphicFramePr>
            <a:graphicFrameLocks noChangeAspect="1"/>
          </p:cNvGraphicFramePr>
          <p:nvPr/>
        </p:nvGraphicFramePr>
        <p:xfrm>
          <a:off x="4800600" y="1200150"/>
          <a:ext cx="4191000" cy="2971800"/>
        </p:xfrm>
        <a:graphic>
          <a:graphicData uri="http://schemas.openxmlformats.org/presentationml/2006/ole">
            <p:oleObj spid="_x0000_s145410" name="Visio" r:id="rId3" imgW="3276692" imgH="2215027" progId="Visio.Drawing.11">
              <p:embed/>
            </p:oleObj>
          </a:graphicData>
        </a:graphic>
      </p:graphicFrame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609601" y="4095750"/>
          <a:ext cx="4419600" cy="761448"/>
        </p:xfrm>
        <a:graphic>
          <a:graphicData uri="http://schemas.openxmlformats.org/presentationml/2006/ole">
            <p:oleObj spid="_x0000_s145411" name="Equation" r:id="rId4" imgW="2044700" imgH="469900" progId="Equation.3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609601" y="128885"/>
            <a:ext cx="5562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749300" algn="l"/>
              </a:tabLs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Expression for Displacement Work Transfer: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33400" y="128885"/>
            <a:ext cx="6629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749300" algn="l"/>
              </a:tabLs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Expression for Displacement Work Transfer:</a:t>
            </a:r>
          </a:p>
        </p:txBody>
      </p:sp>
      <p:sp>
        <p:nvSpPr>
          <p:cNvPr id="8" name="Rectangle 7"/>
          <p:cNvSpPr/>
          <p:nvPr/>
        </p:nvSpPr>
        <p:spPr>
          <a:xfrm>
            <a:off x="228600" y="819150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34448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equation shows that the work transferred during any process can be determined by evaluating area covered by the process on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P - V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diagram.</a:t>
            </a:r>
          </a:p>
        </p:txBody>
      </p:sp>
      <p:pic>
        <p:nvPicPr>
          <p:cNvPr id="18432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2114550"/>
            <a:ext cx="4876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685801" y="64353"/>
            <a:ext cx="6476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Constant Volume Process: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2518409"/>
            <a:ext cx="2438400" cy="106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8369" name="Object 1"/>
          <p:cNvGraphicFramePr>
            <a:graphicFrameLocks noChangeAspect="1"/>
          </p:cNvGraphicFramePr>
          <p:nvPr/>
        </p:nvGraphicFramePr>
        <p:xfrm>
          <a:off x="5029200" y="2266950"/>
          <a:ext cx="3733013" cy="2514600"/>
        </p:xfrm>
        <a:graphic>
          <a:graphicData uri="http://schemas.openxmlformats.org/presentationml/2006/ole">
            <p:oleObj spid="_x0000_s58369" name="Visio" r:id="rId5" imgW="2099334" imgH="1896039" progId="Visio.Drawing.11">
              <p:embed/>
            </p:oleObj>
          </a:graphicData>
        </a:graphic>
      </p:graphicFrame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228600" y="990421"/>
            <a:ext cx="670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1313" indent="-341313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thermodynamic process during which the volume of a closed system remains constant. E.g., heating of gas in a rigid  container.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6434" name="Object 2"/>
          <p:cNvGraphicFramePr>
            <a:graphicFrameLocks noChangeAspect="1"/>
          </p:cNvGraphicFramePr>
          <p:nvPr/>
        </p:nvGraphicFramePr>
        <p:xfrm>
          <a:off x="6172200" y="1792288"/>
          <a:ext cx="2895600" cy="2684462"/>
        </p:xfrm>
        <a:graphic>
          <a:graphicData uri="http://schemas.openxmlformats.org/presentationml/2006/ole">
            <p:oleObj spid="_x0000_s146434" name="Visio" r:id="rId3" imgW="2834313" imgH="2301142" progId="Visio.Drawing.11">
              <p:embed/>
            </p:oleObj>
          </a:graphicData>
        </a:graphic>
      </p:graphicFrame>
      <p:graphicFrame>
        <p:nvGraphicFramePr>
          <p:cNvPr id="146435" name="Object 3"/>
          <p:cNvGraphicFramePr>
            <a:graphicFrameLocks noChangeAspect="1"/>
          </p:cNvGraphicFramePr>
          <p:nvPr/>
        </p:nvGraphicFramePr>
        <p:xfrm>
          <a:off x="3276600" y="1733550"/>
          <a:ext cx="2819400" cy="2590800"/>
        </p:xfrm>
        <a:graphic>
          <a:graphicData uri="http://schemas.openxmlformats.org/presentationml/2006/ole">
            <p:oleObj spid="_x0000_s146435" name="Visio" r:id="rId4" imgW="2834313" imgH="2301142" progId="Visio.Drawing.11">
              <p:embed/>
            </p:oleObj>
          </a:graphicData>
        </a:graphic>
      </p:graphicFrame>
      <p:sp>
        <p:nvSpPr>
          <p:cNvPr id="4" name="Rectangle 3"/>
          <p:cNvSpPr/>
          <p:nvPr/>
        </p:nvSpPr>
        <p:spPr>
          <a:xfrm>
            <a:off x="685801" y="216753"/>
            <a:ext cx="6476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Property Diagrams for a Constant Volume Process:</a:t>
            </a:r>
          </a:p>
        </p:txBody>
      </p:sp>
      <p:graphicFrame>
        <p:nvGraphicFramePr>
          <p:cNvPr id="146436" name="Object 4"/>
          <p:cNvGraphicFramePr>
            <a:graphicFrameLocks noChangeAspect="1"/>
          </p:cNvGraphicFramePr>
          <p:nvPr/>
        </p:nvGraphicFramePr>
        <p:xfrm>
          <a:off x="76200" y="1733550"/>
          <a:ext cx="3124200" cy="2590800"/>
        </p:xfrm>
        <a:graphic>
          <a:graphicData uri="http://schemas.openxmlformats.org/presentationml/2006/ole">
            <p:oleObj spid="_x0000_s146436" name="Visio" r:id="rId5" imgW="2643684" imgH="2301142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52685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Constant Pressure Process: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2419350"/>
            <a:ext cx="1577340" cy="822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3333750"/>
            <a:ext cx="2743200" cy="1174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457200" y="2633871"/>
          <a:ext cx="2895600" cy="2231786"/>
        </p:xfrm>
        <a:graphic>
          <a:graphicData uri="http://schemas.openxmlformats.org/presentationml/2006/ole">
            <p:oleObj spid="_x0000_s86018" name="Visio" r:id="rId6" imgW="2039120" imgH="1947890" progId="Visio.Drawing.11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28600" y="925890"/>
            <a:ext cx="7391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4488" indent="-34448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thermodynamic process in which the pressure remains constant. E.g., expansion or compression of a gas inside a cylinder with freely moving frictionless piston.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6024" name="Rectangle 8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6028" name="Rectangle 1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27" name="Picture 1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4705350"/>
            <a:ext cx="1797050" cy="2857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6029" name="Rectangle 13"/>
          <p:cNvSpPr>
            <a:spLocks noChangeArrowheads="1"/>
          </p:cNvSpPr>
          <p:nvPr/>
        </p:nvSpPr>
        <p:spPr bwMode="auto">
          <a:xfrm>
            <a:off x="0" y="142875"/>
            <a:ext cx="3134191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                                                                                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7458" name="Object 2"/>
          <p:cNvGraphicFramePr>
            <a:graphicFrameLocks noChangeAspect="1"/>
          </p:cNvGraphicFramePr>
          <p:nvPr/>
        </p:nvGraphicFramePr>
        <p:xfrm>
          <a:off x="228600" y="1885951"/>
          <a:ext cx="2819400" cy="2590800"/>
        </p:xfrm>
        <a:graphic>
          <a:graphicData uri="http://schemas.openxmlformats.org/presentationml/2006/ole">
            <p:oleObj spid="_x0000_s147458" name="Visio" r:id="rId3" imgW="2920852" imgH="2166512" progId="Visio.Drawing.11">
              <p:embed/>
            </p:oleObj>
          </a:graphicData>
        </a:graphic>
      </p:graphicFrame>
      <p:graphicFrame>
        <p:nvGraphicFramePr>
          <p:cNvPr id="147459" name="Object 3"/>
          <p:cNvGraphicFramePr>
            <a:graphicFrameLocks noChangeAspect="1"/>
          </p:cNvGraphicFramePr>
          <p:nvPr/>
        </p:nvGraphicFramePr>
        <p:xfrm>
          <a:off x="6096000" y="1809750"/>
          <a:ext cx="2819400" cy="2667001"/>
        </p:xfrm>
        <a:graphic>
          <a:graphicData uri="http://schemas.openxmlformats.org/presentationml/2006/ole">
            <p:oleObj spid="_x0000_s147459" name="Visio" r:id="rId4" imgW="2834313" imgH="2166512" progId="Visio.Drawing.11">
              <p:embed/>
            </p:oleObj>
          </a:graphicData>
        </a:graphic>
      </p:graphicFrame>
      <p:graphicFrame>
        <p:nvGraphicFramePr>
          <p:cNvPr id="147460" name="Object 4"/>
          <p:cNvGraphicFramePr>
            <a:graphicFrameLocks noChangeAspect="1"/>
          </p:cNvGraphicFramePr>
          <p:nvPr/>
        </p:nvGraphicFramePr>
        <p:xfrm>
          <a:off x="3200400" y="1885950"/>
          <a:ext cx="2819399" cy="2590800"/>
        </p:xfrm>
        <a:graphic>
          <a:graphicData uri="http://schemas.openxmlformats.org/presentationml/2006/ole">
            <p:oleObj spid="_x0000_s147460" name="Visio" r:id="rId5" imgW="2920852" imgH="2153474" progId="Visio.Drawing.11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685801" y="216753"/>
            <a:ext cx="6476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Property Diagrams for a Constant Pressure Process: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33401" y="133350"/>
            <a:ext cx="670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Constant Temperature Process:</a:t>
            </a:r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28600" y="971550"/>
            <a:ext cx="7391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 process during which the temperature remains constant.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28600" y="1828621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can be realized in a piston cylinder device which is surrounded by a constant temperature reservoir having same temperature [3].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4572000" y="2724150"/>
          <a:ext cx="3733800" cy="2286000"/>
        </p:xfrm>
        <a:graphic>
          <a:graphicData uri="http://schemas.openxmlformats.org/presentationml/2006/ole">
            <p:oleObj spid="_x0000_s57349" name="Visio" r:id="rId3" imgW="2284516" imgH="1989431" progId="Visio.Drawing.11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123950"/>
            <a:ext cx="708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Pressure volume relationship for an ideal gas undergoing a constant temperature process (Boyle’s law) is given as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3150" y="2419350"/>
            <a:ext cx="4869051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32004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32004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8600" y="3257550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Applying  the equation for initial, final and any intermediate states,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1" y="4298270"/>
            <a:ext cx="2666999" cy="407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533401" y="133350"/>
            <a:ext cx="670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Constant Temperature Process: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28600" y="1043285"/>
            <a:ext cx="7023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Pressure at any intermediate state is given as: 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399" y="1581150"/>
            <a:ext cx="137885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12"/>
          <p:cNvSpPr/>
          <p:nvPr/>
        </p:nvSpPr>
        <p:spPr>
          <a:xfrm>
            <a:off x="228600" y="2262485"/>
            <a:ext cx="365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3" indent="-341313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Then work transfer is: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4430" y="2860905"/>
            <a:ext cx="5093970" cy="930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0218" y="3943351"/>
            <a:ext cx="3297382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Right Arrow 17"/>
          <p:cNvSpPr/>
          <p:nvPr/>
        </p:nvSpPr>
        <p:spPr>
          <a:xfrm>
            <a:off x="4038600" y="4248150"/>
            <a:ext cx="381000" cy="171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09601" y="133350"/>
            <a:ext cx="6705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Constant Temperature Process:</a:t>
            </a:r>
          </a:p>
        </p:txBody>
      </p:sp>
      <p:graphicFrame>
        <p:nvGraphicFramePr>
          <p:cNvPr id="16" name="Object 4"/>
          <p:cNvGraphicFramePr>
            <a:graphicFrameLocks noChangeAspect="1"/>
          </p:cNvGraphicFramePr>
          <p:nvPr/>
        </p:nvGraphicFramePr>
        <p:xfrm>
          <a:off x="4705515" y="4095750"/>
          <a:ext cx="3371685" cy="457200"/>
        </p:xfrm>
        <a:graphic>
          <a:graphicData uri="http://schemas.openxmlformats.org/presentationml/2006/ole">
            <p:oleObj spid="_x0000_s91144" name="Equation" r:id="rId6" imgW="12826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8482" name="Object 2"/>
          <p:cNvGraphicFramePr>
            <a:graphicFrameLocks noChangeAspect="1"/>
          </p:cNvGraphicFramePr>
          <p:nvPr/>
        </p:nvGraphicFramePr>
        <p:xfrm>
          <a:off x="228600" y="1733550"/>
          <a:ext cx="2895600" cy="2514600"/>
        </p:xfrm>
        <a:graphic>
          <a:graphicData uri="http://schemas.openxmlformats.org/presentationml/2006/ole">
            <p:oleObj spid="_x0000_s148482" name="Visio" r:id="rId4" imgW="2640961" imgH="2166512" progId="Visio.Drawing.11">
              <p:embed/>
            </p:oleObj>
          </a:graphicData>
        </a:graphic>
      </p:graphicFrame>
      <p:graphicFrame>
        <p:nvGraphicFramePr>
          <p:cNvPr id="148483" name="Object 3"/>
          <p:cNvGraphicFramePr>
            <a:graphicFrameLocks noChangeAspect="1"/>
          </p:cNvGraphicFramePr>
          <p:nvPr/>
        </p:nvGraphicFramePr>
        <p:xfrm>
          <a:off x="6324600" y="1733550"/>
          <a:ext cx="2743200" cy="2514600"/>
        </p:xfrm>
        <a:graphic>
          <a:graphicData uri="http://schemas.openxmlformats.org/presentationml/2006/ole">
            <p:oleObj spid="_x0000_s148483" name="Visio" r:id="rId5" imgW="2915405" imgH="2245653" progId="Visio.Drawing.11">
              <p:embed/>
            </p:oleObj>
          </a:graphicData>
        </a:graphic>
      </p:graphicFrame>
      <p:graphicFrame>
        <p:nvGraphicFramePr>
          <p:cNvPr id="148484" name="Object 4"/>
          <p:cNvGraphicFramePr>
            <a:graphicFrameLocks noChangeAspect="1"/>
          </p:cNvGraphicFramePr>
          <p:nvPr/>
        </p:nvGraphicFramePr>
        <p:xfrm>
          <a:off x="3124200" y="1733550"/>
          <a:ext cx="3097212" cy="2514600"/>
        </p:xfrm>
        <a:graphic>
          <a:graphicData uri="http://schemas.openxmlformats.org/presentationml/2006/ole">
            <p:oleObj spid="_x0000_s148484" name="Visio" r:id="rId6" imgW="2834313" imgH="2175002" progId="Visio.Drawing.11">
              <p:embed/>
            </p:oleObj>
          </a:graphicData>
        </a:graphic>
      </p:graphicFrame>
      <p:sp>
        <p:nvSpPr>
          <p:cNvPr id="5" name="Rectangle 4"/>
          <p:cNvSpPr/>
          <p:nvPr/>
        </p:nvSpPr>
        <p:spPr>
          <a:xfrm>
            <a:off x="685801" y="216753"/>
            <a:ext cx="6172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Property Diagrams for a Constant Temperature Process: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57150"/>
            <a:ext cx="533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 Adiabatic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Process: </a:t>
            </a:r>
          </a:p>
        </p:txBody>
      </p:sp>
      <p:sp>
        <p:nvSpPr>
          <p:cNvPr id="3" name="Rectangle 2"/>
          <p:cNvSpPr/>
          <p:nvPr/>
        </p:nvSpPr>
        <p:spPr>
          <a:xfrm>
            <a:off x="533400" y="914221"/>
            <a:ext cx="6248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process during which a change in the state of the system occurs without exchange of heat with 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surroundings.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0" y="2190750"/>
            <a:ext cx="769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system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whose boundaries are perfectly insulated.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2755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                  </a:t>
            </a:r>
            <a:r>
              <a: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400" y="272415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may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be reversible or irreversible and a reversible adiabatic process is known as isentropic process. </a:t>
            </a:r>
            <a:endParaRPr lang="en-US" sz="2400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33400" y="3645753"/>
            <a:ext cx="7848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For a reversible adiabatic process, the relationship between pressure and volume is given by       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4555881"/>
            <a:ext cx="2362200" cy="454269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3581400" y="4548485"/>
            <a:ext cx="1024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where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4533900"/>
            <a:ext cx="1524000" cy="47625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6172200" y="4548485"/>
            <a:ext cx="29738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 specific heat ratio.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8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8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05829" name="Object 5"/>
          <p:cNvGraphicFramePr>
            <a:graphicFrameLocks noChangeAspect="1"/>
          </p:cNvGraphicFramePr>
          <p:nvPr/>
        </p:nvGraphicFramePr>
        <p:xfrm>
          <a:off x="914400" y="1657350"/>
          <a:ext cx="3765383" cy="3056394"/>
        </p:xfrm>
        <a:graphic>
          <a:graphicData uri="http://schemas.openxmlformats.org/presentationml/2006/ole">
            <p:oleObj spid="_x0000_s205829" name="Visio" r:id="rId3" imgW="2187084" imgH="1604341" progId="Visio.Drawing.11">
              <p:embed/>
            </p:oleObj>
          </a:graphicData>
        </a:graphic>
      </p:graphicFrame>
      <p:sp>
        <p:nvSpPr>
          <p:cNvPr id="2058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05831" name="Object 7"/>
          <p:cNvGraphicFramePr>
            <a:graphicFrameLocks noChangeAspect="1"/>
          </p:cNvGraphicFramePr>
          <p:nvPr/>
        </p:nvGraphicFramePr>
        <p:xfrm>
          <a:off x="4913827" y="1657350"/>
          <a:ext cx="4001573" cy="3124200"/>
        </p:xfrm>
        <a:graphic>
          <a:graphicData uri="http://schemas.openxmlformats.org/presentationml/2006/ole">
            <p:oleObj spid="_x0000_s205831" name="Visio" r:id="rId4" imgW="2640961" imgH="2166512" progId="Visio.Drawing.11">
              <p:embed/>
            </p:oleObj>
          </a:graphicData>
        </a:graphic>
      </p:graphicFrame>
      <p:sp>
        <p:nvSpPr>
          <p:cNvPr id="11" name="Rectangle 10"/>
          <p:cNvSpPr/>
          <p:nvPr/>
        </p:nvSpPr>
        <p:spPr>
          <a:xfrm>
            <a:off x="838200" y="216753"/>
            <a:ext cx="533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 Adiabatic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Process: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971550"/>
            <a:ext cx="5974445" cy="12192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048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801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2343150"/>
            <a:ext cx="3185160" cy="8382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048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80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3257550"/>
            <a:ext cx="2608479" cy="838200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204805" name="Object 5"/>
          <p:cNvGraphicFramePr>
            <a:graphicFrameLocks noChangeAspect="1"/>
          </p:cNvGraphicFramePr>
          <p:nvPr/>
        </p:nvGraphicFramePr>
        <p:xfrm>
          <a:off x="1066800" y="4171950"/>
          <a:ext cx="3886201" cy="771747"/>
        </p:xfrm>
        <a:graphic>
          <a:graphicData uri="http://schemas.openxmlformats.org/presentationml/2006/ole">
            <p:oleObj spid="_x0000_s204805" name="Equation" r:id="rId6" imgW="1968500" imgH="393700" progId="Equation.3">
              <p:embed/>
            </p:oleObj>
          </a:graphicData>
        </a:graphic>
      </p:graphicFrame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60820" y="3333750"/>
            <a:ext cx="2049780" cy="4572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Rectangle 9"/>
          <p:cNvSpPr/>
          <p:nvPr/>
        </p:nvSpPr>
        <p:spPr>
          <a:xfrm>
            <a:off x="5333738" y="3329285"/>
            <a:ext cx="1228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Putting,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1000" y="133350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ork 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transfer during an adiabatic process from state 1 to 2 is derived as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85800" y="133350"/>
            <a:ext cx="670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Polytropic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Process: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52400" y="1645444"/>
            <a:ext cx="8001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 process which follows the pressure volume relation </a:t>
            </a:r>
            <a:r>
              <a:rPr lang="en-US" sz="2400" b="1" i="1" dirty="0" err="1" smtClean="0">
                <a:latin typeface="Arial" pitchFamily="34" charset="0"/>
                <a:cs typeface="Arial" pitchFamily="34" charset="0"/>
              </a:rPr>
              <a:t>PV</a:t>
            </a:r>
            <a:r>
              <a:rPr lang="en-US" sz="2500" b="1" i="1" baseline="30000" dirty="0" err="1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6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= constant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 called a polytropic process and the index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is a polytropic index.</a:t>
            </a: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52400" y="310515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a generalized equation for thermodynamic processes and represents different processes for different values of </a:t>
            </a: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[2].</a:t>
            </a:r>
          </a:p>
        </p:txBody>
      </p:sp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1"/>
            <a:ext cx="161925" cy="13573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81001" y="361950"/>
          <a:ext cx="8381999" cy="459653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405944"/>
                <a:gridCol w="2405944"/>
                <a:gridCol w="3570111"/>
              </a:tblGrid>
              <a:tr h="488213"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Arial" pitchFamily="34" charset="0"/>
                          <a:cs typeface="Arial" pitchFamily="34" charset="0"/>
                        </a:rPr>
                        <a:t>Value of </a:t>
                      </a:r>
                      <a:r>
                        <a:rPr lang="en-US" sz="2400" b="1" dirty="0" smtClean="0">
                          <a:latin typeface="Arial" pitchFamily="34" charset="0"/>
                          <a:cs typeface="Arial" pitchFamily="34" charset="0"/>
                        </a:rPr>
                        <a:t>index n</a:t>
                      </a:r>
                      <a:endParaRPr lang="en-US" sz="2400" b="1" i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" pitchFamily="34" charset="0"/>
                          <a:cs typeface="Arial" pitchFamily="34" charset="0"/>
                        </a:rPr>
                        <a:t>Equation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latin typeface="Arial" pitchFamily="34" charset="0"/>
                          <a:cs typeface="Arial" pitchFamily="34" charset="0"/>
                        </a:rPr>
                        <a:t>Process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</a:tr>
              <a:tr h="862735"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102870" marR="10287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19400" y="1200150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 = Constant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57800" y="1123950"/>
            <a:ext cx="350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Constant pressure or Isobaric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2338685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9400" y="2320751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PV = Constant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57800" y="2121753"/>
            <a:ext cx="350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Constant temperature or Isothermal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3405485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 smtClean="0">
                <a:latin typeface="Arial" pitchFamily="34" charset="0"/>
                <a:cs typeface="Arial" pitchFamily="34" charset="0"/>
                <a:sym typeface="Symbol"/>
              </a:rPr>
              <a:t></a:t>
            </a: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19400" y="3405485"/>
            <a:ext cx="25146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PV</a:t>
            </a:r>
            <a:r>
              <a:rPr lang="en-US" sz="2400" b="1" baseline="30000" dirty="0" smtClean="0">
                <a:latin typeface="Arial" pitchFamily="34" charset="0"/>
                <a:cs typeface="Arial" pitchFamily="34" charset="0"/>
                <a:sym typeface="Symbol"/>
              </a:rPr>
              <a:t>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= Constant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0" y="340995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Adiabatic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4396085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 smtClean="0">
                <a:latin typeface="Arial" pitchFamily="34" charset="0"/>
                <a:cs typeface="Arial" pitchFamily="34" charset="0"/>
                <a:sym typeface="Symbol"/>
              </a:rPr>
              <a:t></a:t>
            </a: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19400" y="4319885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V = Constant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57800" y="4102953"/>
            <a:ext cx="350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Constant volume or Isochoric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28600" y="1143000"/>
            <a:ext cx="701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Pressure-volume relationship for initial, final and any intermediate state during a polytropic process is given as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079" y="2495550"/>
            <a:ext cx="3751663" cy="389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Rectangle 32"/>
          <p:cNvSpPr/>
          <p:nvPr/>
        </p:nvSpPr>
        <p:spPr>
          <a:xfrm>
            <a:off x="228600" y="3112353"/>
            <a:ext cx="693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Pressure at any intermediate state is given as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3943350"/>
            <a:ext cx="1828800" cy="729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1" y="9715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85800" y="133350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Polytropic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Process: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971550"/>
            <a:ext cx="49175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Then work transfer is given as 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795" y="1428750"/>
            <a:ext cx="6096005" cy="2228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873820"/>
            <a:ext cx="3486150" cy="374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714750"/>
            <a:ext cx="210312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4953000" y="4400550"/>
          <a:ext cx="2821523" cy="603648"/>
        </p:xfrm>
        <a:graphic>
          <a:graphicData uri="http://schemas.openxmlformats.org/presentationml/2006/ole">
            <p:oleObj spid="_x0000_s149506" name="Equation" r:id="rId6" imgW="1130040" imgH="368280" progId="Equation.3">
              <p:embed/>
            </p:oleObj>
          </a:graphicData>
        </a:graphic>
      </p:graphicFrame>
      <p:sp>
        <p:nvSpPr>
          <p:cNvPr id="7" name="Right Arrow 6"/>
          <p:cNvSpPr/>
          <p:nvPr/>
        </p:nvSpPr>
        <p:spPr>
          <a:xfrm>
            <a:off x="4038600" y="4629150"/>
            <a:ext cx="533400" cy="114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133350"/>
            <a:ext cx="670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Displacement Work Transfer for a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Polytropic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Process: </a:t>
            </a:r>
          </a:p>
        </p:txBody>
      </p:sp>
      <p:sp>
        <p:nvSpPr>
          <p:cNvPr id="9" name="Right Arrow 8"/>
          <p:cNvSpPr/>
          <p:nvPr/>
        </p:nvSpPr>
        <p:spPr>
          <a:xfrm>
            <a:off x="4038600" y="3981450"/>
            <a:ext cx="533400" cy="114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8418" name="Object 2"/>
          <p:cNvGraphicFramePr>
            <a:graphicFrameLocks noChangeAspect="1"/>
          </p:cNvGraphicFramePr>
          <p:nvPr/>
        </p:nvGraphicFramePr>
        <p:xfrm>
          <a:off x="685800" y="742950"/>
          <a:ext cx="6629400" cy="4191000"/>
        </p:xfrm>
        <a:graphic>
          <a:graphicData uri="http://schemas.openxmlformats.org/presentationml/2006/ole">
            <p:oleObj spid="_x0000_s188418" name="Visio" r:id="rId3" imgW="3158986" imgH="2620434" progId="Visio.Drawing.11">
              <p:embed/>
            </p:oleObj>
          </a:graphicData>
        </a:graphic>
      </p:graphicFrame>
      <p:sp>
        <p:nvSpPr>
          <p:cNvPr id="3" name="Rectangle 2"/>
          <p:cNvSpPr/>
          <p:nvPr/>
        </p:nvSpPr>
        <p:spPr>
          <a:xfrm>
            <a:off x="6736884" y="3867150"/>
            <a:ext cx="14927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Source: [3] 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990600" y="133350"/>
            <a:ext cx="5715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Polytropic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Process on P – V Diagram: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110728"/>
            <a:ext cx="2133600" cy="479822"/>
          </a:xfrm>
        </p:spPr>
        <p:txBody>
          <a:bodyPr>
            <a:normAutofit fontScale="90000"/>
          </a:bodyPr>
          <a:lstStyle/>
          <a:p>
            <a:pPr algn="l"/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Power: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914400"/>
            <a:ext cx="4572000" cy="590550"/>
          </a:xfrm>
        </p:spPr>
        <p:txBody>
          <a:bodyPr>
            <a:no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The rate of energy transfer. </a:t>
            </a: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-15240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-15240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800" y="1916490"/>
            <a:ext cx="8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designing of practical instruments or devices it is essential to know how much energy is needed to drive a device or how much energy can be obtained from the device,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800" y="3867150"/>
            <a:ext cx="800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 need also the rate at which energy can be obtained from the device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67414" y="2800350"/>
            <a:ext cx="2138186" cy="56784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50267" y="4286250"/>
            <a:ext cx="2379133" cy="6858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/>
          <p:cNvSpPr/>
          <p:nvPr/>
        </p:nvSpPr>
        <p:spPr>
          <a:xfrm>
            <a:off x="457200" y="1962150"/>
            <a:ext cx="838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Mechanical power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 defined as the rate of work transfer. Mathematically,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3562350"/>
            <a:ext cx="8305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Thermal power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 defined as the rate of heat transfer. Mathematically,</a:t>
            </a:r>
          </a:p>
        </p:txBody>
      </p:sp>
      <p:sp>
        <p:nvSpPr>
          <p:cNvPr id="6" name="Rectangle 5"/>
          <p:cNvSpPr/>
          <p:nvPr/>
        </p:nvSpPr>
        <p:spPr>
          <a:xfrm>
            <a:off x="381000" y="971550"/>
            <a:ext cx="7162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Power can be classified into  two  types namely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thermal power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mechanical power [2]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838200" y="186928"/>
            <a:ext cx="1371600" cy="479822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Power: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819150"/>
            <a:ext cx="22098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09601" y="0"/>
            <a:ext cx="66293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 – V and T – V Diagrams for Different Arrangements of Piston Cylinder Assembly: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4145" name="Object 1"/>
          <p:cNvGraphicFramePr>
            <a:graphicFrameLocks noChangeAspect="1"/>
          </p:cNvGraphicFramePr>
          <p:nvPr/>
        </p:nvGraphicFramePr>
        <p:xfrm>
          <a:off x="152400" y="2247900"/>
          <a:ext cx="3581400" cy="2762250"/>
        </p:xfrm>
        <a:graphic>
          <a:graphicData uri="http://schemas.openxmlformats.org/presentationml/2006/ole">
            <p:oleObj spid="_x0000_s134145" name="Visio" r:id="rId4" imgW="2956254" imgH="2104352" progId="Visio.Drawing.11">
              <p:embed/>
            </p:oleObj>
          </a:graphicData>
        </a:graphic>
      </p:graphicFrame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4147" name="Object 3"/>
          <p:cNvGraphicFramePr>
            <a:graphicFrameLocks noChangeAspect="1"/>
          </p:cNvGraphicFramePr>
          <p:nvPr/>
        </p:nvGraphicFramePr>
        <p:xfrm>
          <a:off x="5867400" y="2114550"/>
          <a:ext cx="3124200" cy="2895600"/>
        </p:xfrm>
        <a:graphic>
          <a:graphicData uri="http://schemas.openxmlformats.org/presentationml/2006/ole">
            <p:oleObj spid="_x0000_s134147" name="Visio" r:id="rId5" imgW="2743537" imgH="2366031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1313" name="Object 1"/>
          <p:cNvGraphicFramePr>
            <a:graphicFrameLocks noChangeAspect="1"/>
          </p:cNvGraphicFramePr>
          <p:nvPr/>
        </p:nvGraphicFramePr>
        <p:xfrm>
          <a:off x="533400" y="179382"/>
          <a:ext cx="2590800" cy="2038272"/>
        </p:xfrm>
        <a:graphic>
          <a:graphicData uri="http://schemas.openxmlformats.org/presentationml/2006/ole">
            <p:oleObj spid="_x0000_s141313" name="Visio" r:id="rId3" imgW="1455131" imgH="1272011" progId="Visio.Drawing.11">
              <p:embed/>
            </p:oleObj>
          </a:graphicData>
        </a:graphic>
      </p:graphicFrame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2590801" y="1771650"/>
            <a:ext cx="1295400" cy="171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962400" y="172213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Q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788" y="2343150"/>
            <a:ext cx="3808012" cy="256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13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9200" y="1809750"/>
            <a:ext cx="35814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 r="28918" b="-3846"/>
          <a:stretch>
            <a:fillRect/>
          </a:stretch>
        </p:blipFill>
        <p:spPr bwMode="auto">
          <a:xfrm>
            <a:off x="990600" y="57151"/>
            <a:ext cx="1828800" cy="2057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1657350"/>
            <a:ext cx="4191000" cy="323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6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2114550"/>
            <a:ext cx="4114800" cy="2895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/>
          <a:srcRect r="37187" b="-1866"/>
          <a:stretch>
            <a:fillRect/>
          </a:stretch>
        </p:blipFill>
        <p:spPr bwMode="auto">
          <a:xfrm>
            <a:off x="2133601" y="114300"/>
            <a:ext cx="1904999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7217" name="Object 1"/>
          <p:cNvGraphicFramePr>
            <a:graphicFrameLocks noChangeAspect="1"/>
          </p:cNvGraphicFramePr>
          <p:nvPr/>
        </p:nvGraphicFramePr>
        <p:xfrm>
          <a:off x="152400" y="2266950"/>
          <a:ext cx="4495801" cy="2686050"/>
        </p:xfrm>
        <a:graphic>
          <a:graphicData uri="http://schemas.openxmlformats.org/presentationml/2006/ole">
            <p:oleObj spid="_x0000_s137217" name="Visio" r:id="rId4" imgW="2949900" imgH="2104352" progId="Visio.Drawing.11">
              <p:embed/>
            </p:oleObj>
          </a:graphicData>
        </a:graphic>
      </p:graphicFrame>
      <p:sp>
        <p:nvSpPr>
          <p:cNvPr id="137220" name="Rectangle 4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7219" name="Object 3"/>
          <p:cNvGraphicFramePr>
            <a:graphicFrameLocks noChangeAspect="1"/>
          </p:cNvGraphicFramePr>
          <p:nvPr/>
        </p:nvGraphicFramePr>
        <p:xfrm>
          <a:off x="4724401" y="2190750"/>
          <a:ext cx="4206875" cy="2737208"/>
        </p:xfrm>
        <a:graphic>
          <a:graphicData uri="http://schemas.openxmlformats.org/presentationml/2006/ole">
            <p:oleObj spid="_x0000_s137219" name="Visio" r:id="rId5" imgW="2743537" imgH="2366031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171450"/>
            <a:ext cx="26670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V="1">
            <a:off x="1524000" y="1714500"/>
            <a:ext cx="1066800" cy="4000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143000" y="1943100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Q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8241" name="Object 1"/>
          <p:cNvGraphicFramePr>
            <a:graphicFrameLocks noChangeAspect="1"/>
          </p:cNvGraphicFramePr>
          <p:nvPr/>
        </p:nvGraphicFramePr>
        <p:xfrm>
          <a:off x="381000" y="2343150"/>
          <a:ext cx="4419600" cy="2628900"/>
        </p:xfrm>
        <a:graphic>
          <a:graphicData uri="http://schemas.openxmlformats.org/presentationml/2006/ole">
            <p:oleObj spid="_x0000_s138241" name="Visio" r:id="rId4" imgW="2743537" imgH="1787789" progId="Visio.Drawing.11">
              <p:embed/>
            </p:oleObj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9200" y="2190750"/>
            <a:ext cx="381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 r="39048" b="13008"/>
          <a:stretch>
            <a:fillRect/>
          </a:stretch>
        </p:blipFill>
        <p:spPr bwMode="auto">
          <a:xfrm>
            <a:off x="678392" y="152401"/>
            <a:ext cx="2141008" cy="2038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495550"/>
            <a:ext cx="3733800" cy="2525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Straight Arrow Connector 4"/>
          <p:cNvCxnSpPr/>
          <p:nvPr/>
        </p:nvCxnSpPr>
        <p:spPr>
          <a:xfrm flipV="1">
            <a:off x="304800" y="1828800"/>
            <a:ext cx="838200" cy="5143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8600" y="2200930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Q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76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976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2495550"/>
            <a:ext cx="374332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15240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 r="41667" b="-3883"/>
          <a:stretch>
            <a:fillRect/>
          </a:stretch>
        </p:blipFill>
        <p:spPr bwMode="auto">
          <a:xfrm>
            <a:off x="457200" y="76200"/>
            <a:ext cx="21336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15240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0291" name="Object 3"/>
          <p:cNvGraphicFramePr>
            <a:graphicFrameLocks noChangeAspect="1"/>
          </p:cNvGraphicFramePr>
          <p:nvPr/>
        </p:nvGraphicFramePr>
        <p:xfrm>
          <a:off x="914400" y="2190750"/>
          <a:ext cx="4038600" cy="2819400"/>
        </p:xfrm>
        <a:graphic>
          <a:graphicData uri="http://schemas.openxmlformats.org/presentationml/2006/ole">
            <p:oleObj spid="_x0000_s140291" name="Visio" r:id="rId4" imgW="2957465" imgH="1787789" progId="Visio.Drawing.11">
              <p:embed/>
            </p:oleObj>
          </a:graphicData>
        </a:graphic>
      </p:graphicFrame>
      <p:cxnSp>
        <p:nvCxnSpPr>
          <p:cNvPr id="11" name="Straight Arrow Connector 10"/>
          <p:cNvCxnSpPr/>
          <p:nvPr/>
        </p:nvCxnSpPr>
        <p:spPr>
          <a:xfrm rot="5400000" flipH="1" flipV="1">
            <a:off x="333375" y="1704975"/>
            <a:ext cx="628650" cy="685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1480" y="2124730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Q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029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81600" y="2190750"/>
            <a:ext cx="3810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86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9866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" y="2266950"/>
            <a:ext cx="33909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/>
          <p:nvPr/>
        </p:nvPicPr>
        <p:blipFill>
          <a:blip r:embed="rId3" cstate="print"/>
          <a:srcRect r="29730"/>
          <a:stretch>
            <a:fillRect/>
          </a:stretch>
        </p:blipFill>
        <p:spPr bwMode="auto">
          <a:xfrm>
            <a:off x="2057401" y="57150"/>
            <a:ext cx="1981199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866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1" y="1885950"/>
            <a:ext cx="3886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167878"/>
            <a:ext cx="2133600" cy="42267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References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18169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4075" indent="-854075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[1]    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A Textbook of Thermodynamics &amp; Heat Transfer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Yadav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R. D.,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Pratibha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Prakashan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Nepal, 2018.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609600" y="2800350"/>
            <a:ext cx="7620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854075" indent="-854075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[2] 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Fundamentals of Thermodynamics &amp; Heat Transfer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Luintel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M.C., Heritage Publishers &amp; Distributors Pvt. Ltd., Kathmandu, Nepal, 2016.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523821"/>
            <a:ext cx="7391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6125" indent="-746125"/>
            <a:r>
              <a:rPr lang="en-US" sz="2400" dirty="0" smtClean="0">
                <a:latin typeface="Arial" pitchFamily="34" charset="0"/>
                <a:cs typeface="Arial" pitchFamily="34" charset="0"/>
              </a:rPr>
              <a:t>  [3]  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Thermal Science and Engineering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Kumar D.S., S. K.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Kataria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&amp; Sons, India, 2009.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62000" y="57150"/>
            <a:ext cx="2133600" cy="42267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References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: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9600" y="2819221"/>
            <a:ext cx="7239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85800" lvl="0" indent="-6858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[4]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Thermodynamics: An Engineering Approach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Cengel</a:t>
            </a: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Y. A. and Boles M. A., McGraw-Hill Education,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New York, 2018</a:t>
            </a:r>
            <a:r>
              <a:rPr lang="en-US" sz="2400" dirty="0" smtClean="0"/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9400" y="2123302"/>
            <a:ext cx="40141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Thank You</a:t>
            </a:r>
            <a:endParaRPr lang="en-US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6910</TotalTime>
  <Words>1138</Words>
  <Application>Microsoft Office PowerPoint</Application>
  <PresentationFormat>On-screen Show (16:9)</PresentationFormat>
  <Paragraphs>134</Paragraphs>
  <Slides>38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Office Theme</vt:lpstr>
      <vt:lpstr>Visio</vt:lpstr>
      <vt:lpstr>Equation</vt:lpstr>
      <vt:lpstr>Microsoft Equation 3.0</vt:lpstr>
      <vt:lpstr>Microsoft Visio Drawing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Power: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Lila Raj Koirala</dc:creator>
  <cp:lastModifiedBy>Lila Raj Koirala</cp:lastModifiedBy>
  <cp:revision>238</cp:revision>
  <dcterms:created xsi:type="dcterms:W3CDTF">2020-05-05T10:45:20Z</dcterms:created>
  <dcterms:modified xsi:type="dcterms:W3CDTF">2022-03-31T10:27:40Z</dcterms:modified>
</cp:coreProperties>
</file>