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424" r:id="rId2"/>
    <p:sldId id="425" r:id="rId3"/>
    <p:sldId id="395" r:id="rId4"/>
    <p:sldId id="413" r:id="rId5"/>
    <p:sldId id="367" r:id="rId6"/>
    <p:sldId id="414" r:id="rId7"/>
    <p:sldId id="403" r:id="rId8"/>
    <p:sldId id="415" r:id="rId9"/>
    <p:sldId id="396" r:id="rId10"/>
    <p:sldId id="416" r:id="rId11"/>
    <p:sldId id="397" r:id="rId12"/>
    <p:sldId id="417" r:id="rId13"/>
    <p:sldId id="398" r:id="rId14"/>
    <p:sldId id="418" r:id="rId15"/>
    <p:sldId id="404" r:id="rId16"/>
    <p:sldId id="368" r:id="rId17"/>
    <p:sldId id="419" r:id="rId18"/>
    <p:sldId id="405" r:id="rId19"/>
    <p:sldId id="372" r:id="rId20"/>
    <p:sldId id="373" r:id="rId21"/>
    <p:sldId id="374" r:id="rId22"/>
    <p:sldId id="375" r:id="rId23"/>
    <p:sldId id="406" r:id="rId24"/>
    <p:sldId id="376" r:id="rId25"/>
    <p:sldId id="420" r:id="rId26"/>
    <p:sldId id="377" r:id="rId27"/>
    <p:sldId id="378" r:id="rId28"/>
    <p:sldId id="429" r:id="rId29"/>
    <p:sldId id="426" r:id="rId30"/>
    <p:sldId id="427" r:id="rId31"/>
    <p:sldId id="428" r:id="rId32"/>
    <p:sldId id="430" r:id="rId33"/>
    <p:sldId id="421" r:id="rId34"/>
    <p:sldId id="422" r:id="rId35"/>
    <p:sldId id="412" r:id="rId36"/>
  </p:sldIdLst>
  <p:sldSz cx="9144000" cy="5143500" type="screen16x9"/>
  <p:notesSz cx="6858000" cy="9144000"/>
  <p:embeddedFontLst>
    <p:embeddedFont>
      <p:font typeface="Calibri" pitchFamily="34" charset="0"/>
      <p:regular r:id="rId39"/>
      <p:bold r:id="rId40"/>
      <p:italic r:id="rId41"/>
      <p:boldItalic r:id="rId42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  <a:srgbClr val="FFFF99"/>
    <a:srgbClr val="0000FF"/>
    <a:srgbClr val="BA0023"/>
    <a:srgbClr val="FF0000"/>
    <a:srgbClr val="9E2877"/>
    <a:srgbClr val="89C00E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01" autoAdjust="0"/>
    <p:restoredTop sz="94624" autoAdjust="0"/>
  </p:normalViewPr>
  <p:slideViewPr>
    <p:cSldViewPr>
      <p:cViewPr>
        <p:scale>
          <a:sx n="60" d="100"/>
          <a:sy n="60" d="100"/>
        </p:scale>
        <p:origin x="-1530" y="-53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32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7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2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image" Target="../media/image23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7EB20790-477B-4B42-990D-769B6B0176C3}" type="datetime3">
              <a:rPr lang="en-US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 smtClean="0"/>
              <a:t>MSREE 2013</a:t>
            </a:r>
            <a:endParaRPr lang="en-US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3797B9DC-53BE-42B4-BEF0-3C039C8DEA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938171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6F40F9D9-11F1-4AD3-8948-D7AEA8F54DF4}" type="datetime3">
              <a:rPr lang="en-US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 smtClean="0"/>
              <a:t>MSREE 2013</a:t>
            </a:r>
            <a:endParaRPr 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27BE1D5B-F034-440D-8413-BAB459DCAC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680746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fld id="{434B2537-4AA3-4550-9DBB-9713032A8EE6}" type="datetime3">
              <a:rPr lang="en-US" smtClean="0">
                <a:latin typeface="Arial" charset="0"/>
              </a:rPr>
              <a:pPr/>
              <a:t>11 April 2022</a:t>
            </a:fld>
            <a:endParaRPr lang="en-US" dirty="0" smtClean="0">
              <a:latin typeface="Arial" charset="0"/>
            </a:endParaRPr>
          </a:p>
        </p:txBody>
      </p:sp>
      <p:sp>
        <p:nvSpPr>
          <p:cNvPr id="2048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F8351F-4D0A-4330-B8CB-1F50CEDB2225}" type="slidenum">
              <a:rPr lang="en-US" smtClean="0">
                <a:latin typeface="Arial" charset="0"/>
              </a:rPr>
              <a:pPr/>
              <a:t>1</a:t>
            </a:fld>
            <a:endParaRPr lang="en-US" dirty="0" smtClean="0">
              <a:latin typeface="Arial" charset="0"/>
            </a:endParaRPr>
          </a:p>
        </p:txBody>
      </p:sp>
      <p:sp>
        <p:nvSpPr>
          <p:cNvPr id="204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>
              <a:latin typeface="Arial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MSREE 2013</a:t>
            </a:r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6F40F9D9-11F1-4AD3-8948-D7AEA8F54DF4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MSREE 2013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BE1D5B-F034-440D-8413-BAB459DCAC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6F40F9D9-11F1-4AD3-8948-D7AEA8F54DF4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MSREE 2013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BE1D5B-F034-440D-8413-BAB459DCAC55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6F40F9D9-11F1-4AD3-8948-D7AEA8F54DF4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MSREE 2013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BE1D5B-F034-440D-8413-BAB459DCAC55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6F40F9D9-11F1-4AD3-8948-D7AEA8F54DF4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MSREE 2013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BE1D5B-F034-440D-8413-BAB459DCAC55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6F40F9D9-11F1-4AD3-8948-D7AEA8F54DF4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MSREE 2013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BE1D5B-F034-440D-8413-BAB459DCAC55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6F40F9D9-11F1-4AD3-8948-D7AEA8F54DF4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MSREE 2013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BE1D5B-F034-440D-8413-BAB459DCAC55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6F40F9D9-11F1-4AD3-8948-D7AEA8F54DF4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MSREE 2013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BE1D5B-F034-440D-8413-BAB459DCAC55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A3093F-4522-47E3-803E-A625A2227766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FUNDAMENTALS OF THERMAL ENGINEERING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6E7B1F-D4B0-4797-B072-F08D30B72C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0C55D5-39BC-4F46-A88B-B5026F5B0D7D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FUNDAMENTALS OF THERMAL ENGINEERING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E827DE-D712-4456-A5DF-284A9F2486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70F80B-895A-470A-A24A-CFBAD357816F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FUNDAMENTALS OF THERMAL ENGINEERING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2ECD32-BA13-405A-9748-A84ECB3E21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995ABF-FEC7-4ED1-9F14-FF9FBA6D6161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FUNDAMENTALS OF THERMAL ENGINEERING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18F7FF-09A1-4B3C-82F5-B12F548668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A3DC8E-CB8B-4D6C-B2EA-00338A4BB46B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FUNDAMENTALS OF THERMAL ENGINEERING</a:t>
            </a: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09FAFA-DEE8-47AF-88AC-05AD57A620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F1BAFE-7454-40D2-B3F8-012D1D3E93A3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FUNDAMENTALS OF THERMAL ENGINEERING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58CFC3-DE66-4B31-813F-7C2B357953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82CFF2-7077-4836-9DFC-E02FCE5A370A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FUNDAMENTALS OF THERMAL ENGINEERING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BB2F73-D09E-4838-9DE6-70C92CC3A5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1BF458-13B9-4447-8A79-B4822546C86D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FUNDAMENTALS OF THERMAL ENGINEERING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909883-A14A-4699-9E11-577314BB6D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A81CBC-0043-44C5-984D-254568438CE3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FUNDAMENTALS OF THERMAL ENGINEERING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B75A81-4067-4AA9-8900-DCBA4351B2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C1DBC0-99D5-40B2-8E80-7ABA65189D3C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FUNDAMENTALS OF THERMAL ENGINEERING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129A2D-A28F-4B83-B64A-F0C25A6BDD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B02AEC-AD1E-4B0A-90B9-7C8904D14773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FUNDAMENTALS OF THERMAL ENGINEERING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3A523E-B8D6-4B83-8B37-82040BA892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4B1F5-8A95-4D45-A5AD-E97AD514D4DA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FUNDAMENTALS OF THERMAL ENGINEERING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5D25F2-6A78-4D70-A3B6-A8E8CCC095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E0BDBF-F347-47BE-923E-4829E80AF42B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FUNDAMENTALS OF THERMAL ENGINEERING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2FD2DB-CCF9-478D-A97D-59BA4C6D82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00150"/>
            <a:ext cx="4038600" cy="163949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2953942"/>
            <a:ext cx="4038600" cy="16406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half" idx="3"/>
          </p:nvPr>
        </p:nvSpPr>
        <p:spPr>
          <a:xfrm>
            <a:off x="4648200" y="1200151"/>
            <a:ext cx="4038600" cy="33944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1C4A4A-5D0F-4E99-BF9F-7A1AFD19C35E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FUNDAMENTALS OF THERMAL ENGINEERING</a:t>
            </a: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C5F8AD-57B8-4223-8ED4-06A4D6F489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fld id="{1808AAC2-79C5-43A6-8BC8-73FCDBA6668B}" type="datetime3">
              <a:rPr lang="en-US" smtClean="0"/>
              <a:pPr>
                <a:defRPr/>
              </a:pPr>
              <a:t>11 April 2022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r>
              <a:rPr lang="en-US" smtClean="0"/>
              <a:t>FUNDAMENTALS OF THERMAL ENGINEERING</a:t>
            </a: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0559A271-77B3-4FEF-82A4-DEBABEBF1B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>
    <p:wipe dir="d"/>
  </p:transition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1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4.e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23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5.e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7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9.png"/><Relationship Id="rId4" Type="http://schemas.openxmlformats.org/officeDocument/2006/relationships/image" Target="../media/image2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8.emf"/><Relationship Id="rId4" Type="http://schemas.openxmlformats.org/officeDocument/2006/relationships/oleObject" Target="../embeddings/oleObject10.bin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48000" y="2495550"/>
            <a:ext cx="3352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smtClean="0">
                <a:solidFill>
                  <a:srgbClr val="FF0000"/>
                </a:solidFill>
              </a:rPr>
              <a:t>Lecture – 5 (Week 5)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43000" y="1066621"/>
            <a:ext cx="6858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smtClean="0">
                <a:solidFill>
                  <a:srgbClr val="002060"/>
                </a:solidFill>
              </a:rPr>
              <a:t>FUNDAMENTAL  OF THERMODYNAMICS        AND HEAT  TRANSFER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82841" y="4548489"/>
            <a:ext cx="24467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 smtClean="0">
                <a:latin typeface="Arial" pitchFamily="34" charset="0"/>
                <a:cs typeface="Arial" pitchFamily="34" charset="0"/>
              </a:rPr>
              <a:t>Dr. Lila Raj Koirala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0911" y="4548489"/>
            <a:ext cx="41472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Kathmandu Engineering College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48000" y="80486"/>
            <a:ext cx="2590800" cy="661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smtClean="0">
                <a:solidFill>
                  <a:srgbClr val="FF0000"/>
                </a:solidFill>
              </a:rPr>
              <a:t> Course Title: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1600" y="3486150"/>
            <a:ext cx="64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 smtClean="0">
                <a:solidFill>
                  <a:srgbClr val="002060"/>
                </a:solidFill>
              </a:rPr>
              <a:t>Properties of Pure Working Substances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58210" y="133350"/>
            <a:ext cx="46281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Learning Objective of Lecture:</a:t>
            </a:r>
          </a:p>
        </p:txBody>
      </p:sp>
      <p:sp>
        <p:nvSpPr>
          <p:cNvPr id="4" name="Rectangle 3"/>
          <p:cNvSpPr/>
          <p:nvPr/>
        </p:nvSpPr>
        <p:spPr>
          <a:xfrm>
            <a:off x="762000" y="666750"/>
            <a:ext cx="6705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To impart a great deal of knowledge to undergraduate students on the following topics: 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0161" name="Rectangle 1"/>
          <p:cNvSpPr>
            <a:spLocks noChangeArrowheads="1"/>
          </p:cNvSpPr>
          <p:nvPr/>
        </p:nvSpPr>
        <p:spPr bwMode="auto">
          <a:xfrm>
            <a:off x="914400" y="1581150"/>
            <a:ext cx="6172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Pure Working Substances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14400" y="4472285"/>
            <a:ext cx="7467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 eaLnBrk="0" hangingPunct="0">
              <a:buFontTx/>
              <a:buChar char="•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Phase Change Terminologies and Definitions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14400" y="4076640"/>
            <a:ext cx="54882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 algn="just" eaLnBrk="0" hangingPunct="0">
              <a:buFontTx/>
              <a:buChar char="•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P – T Diagram of a Pure Substance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14400" y="3619440"/>
            <a:ext cx="54160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 algn="just" eaLnBrk="0" hangingPunct="0">
              <a:buFontTx/>
              <a:buChar char="•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Saturation Curve 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on 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P – v Diagram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22954" y="3176885"/>
            <a:ext cx="54778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 algn="just" eaLnBrk="0" hangingPunct="0">
              <a:buFontTx/>
              <a:buChar char="•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Saturation Curve  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on T 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– v Diagram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14400" y="2781240"/>
            <a:ext cx="34345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 algn="just" eaLnBrk="0" hangingPunct="0">
              <a:buFontTx/>
              <a:buChar char="•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Two Phase Systems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14400" y="2371695"/>
            <a:ext cx="56621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 algn="just" eaLnBrk="0" hangingPunct="0">
              <a:buFontTx/>
              <a:buChar char="•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Ideal Gases and Ideal Gas Relations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14400" y="1962150"/>
            <a:ext cx="27334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 algn="just" eaLnBrk="0" hangingPunct="0">
              <a:buFontTx/>
              <a:buChar char="•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State Postulate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62000" y="129778"/>
            <a:ext cx="3276600" cy="536972"/>
          </a:xfrm>
        </p:spPr>
        <p:txBody>
          <a:bodyPr/>
          <a:lstStyle/>
          <a:p>
            <a:pPr algn="l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Working Substance: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81000" y="971550"/>
            <a:ext cx="6477000" cy="1524000"/>
          </a:xfrm>
        </p:spPr>
        <p:txBody>
          <a:bodyPr/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 substance used in any thermodynamic system (device) with the help of which energy is transported between the system and its surroundings.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1000" y="3124021"/>
            <a:ext cx="777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serves as a medium for the transfer of energy to produce certain useful effect in all thermodynamic applications.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2350353"/>
            <a:ext cx="8229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Moreover, fluids can be easily transported from one place to another through pipes.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1000" y="3657421"/>
            <a:ext cx="8305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For examples,  fuel air mixture in heat engine, refrigerants (e.g. ammonia) in heat pumps and refrigerators etc.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itle 5"/>
          <p:cNvSpPr txBox="1">
            <a:spLocks/>
          </p:cNvSpPr>
          <p:nvPr/>
        </p:nvSpPr>
        <p:spPr>
          <a:xfrm>
            <a:off x="762000" y="129778"/>
            <a:ext cx="3276600" cy="536972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Working Substance: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1000" y="1200150"/>
            <a:ext cx="6781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is the fluid that can be conveniently made to absorb, store and release energy.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 dirty="0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 dirty="0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>
            <a:off x="381000" y="895350"/>
            <a:ext cx="6781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lvl="0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For most of the thermodynamic analysis, we assume the working substance as a pure substance.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62000" y="143530"/>
            <a:ext cx="3124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Pure Substance: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381000" y="2190750"/>
            <a:ext cx="8001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lvl="0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A system is said to be composed of pure substance if it is [1]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81000" y="4324350"/>
            <a:ext cx="54486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280988"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III. invariable in chemical aggregation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57200" y="3634085"/>
            <a:ext cx="822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280988"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II. homogeneous in chemical aggregation (combination),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33400" y="3024485"/>
            <a:ext cx="7543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280988"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I. homogeneous in composition (relative proportion)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6" grpId="0"/>
      <p:bldP spid="27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2632598"/>
              </p:ext>
            </p:extLst>
          </p:nvPr>
        </p:nvGraphicFramePr>
        <p:xfrm>
          <a:off x="756722" y="895350"/>
          <a:ext cx="6710878" cy="198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9997" name="Visio" r:id="rId4" imgW="3572317" imgH="1064911" progId="">
                  <p:embed/>
                </p:oleObj>
              </mc:Choice>
              <mc:Fallback>
                <p:oleObj name="Visio" r:id="rId4" imgW="3572317" imgH="1064911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6722" y="895350"/>
                        <a:ext cx="6710878" cy="19812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228600" y="3364290"/>
            <a:ext cx="8305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single elements and compounds are both examples of pure substances. A mixture of various chemical elements or compounds also qualifies as a pure substance as long as the mixture is homogeneous.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85800" y="143530"/>
            <a:ext cx="2590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Pure</a:t>
            </a:r>
            <a:r>
              <a:rPr lang="en-US" sz="2400" b="1" dirty="0" smtClean="0">
                <a:solidFill>
                  <a:srgbClr val="FF0000"/>
                </a:solidFill>
                <a:latin typeface="+mn-lt"/>
              </a:rPr>
              <a:t> Substance:</a:t>
            </a:r>
            <a:endParaRPr lang="en-US" sz="2400" dirty="0"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43000" y="2902625"/>
            <a:ext cx="4748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(i)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716190" y="2876550"/>
            <a:ext cx="5277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(ii)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230790" y="2876550"/>
            <a:ext cx="5966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(iii)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09600" y="205085"/>
            <a:ext cx="5791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State Postulate  or Two Property Rule: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4800" y="1242358"/>
            <a:ext cx="7239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Experiments on a pure substance show that if the values of any two independent thermodynamic properties are known, all other thermodynamic properties can be determined for a state of a system composed of a pure substance.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04800" y="3645753"/>
            <a:ext cx="8077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This special feature of a pure substance for a state of a system is known as state postulate or two property rule.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0658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70660" name="Rectangle 4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70661" name="Rectangle 5"/>
          <p:cNvSpPr>
            <a:spLocks noChangeArrowheads="1"/>
          </p:cNvSpPr>
          <p:nvPr/>
        </p:nvSpPr>
        <p:spPr bwMode="auto">
          <a:xfrm>
            <a:off x="0" y="142875"/>
            <a:ext cx="26161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5800" y="1885950"/>
            <a:ext cx="7924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Two independent thermodynamic properties are sufficient to establish a stable thermodynamic state of a system composed of a pure substance [2].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4314825"/>
            <a:ext cx="212979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2176" y="3562350"/>
            <a:ext cx="1851025" cy="373526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53000" y="3657601"/>
            <a:ext cx="2019300" cy="398546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8" name="Rectangle 7"/>
          <p:cNvSpPr/>
          <p:nvPr/>
        </p:nvSpPr>
        <p:spPr>
          <a:xfrm>
            <a:off x="152400" y="1200150"/>
            <a:ext cx="32271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  It can be stated as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9600" y="205085"/>
            <a:ext cx="5791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State Postulate  or Two Property Rule: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190500"/>
            <a:ext cx="2057400" cy="400050"/>
          </a:xfrm>
        </p:spPr>
        <p:txBody>
          <a:bodyPr anchor="t"/>
          <a:lstStyle/>
          <a:p>
            <a:pPr algn="l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Ideal Gas: 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66800"/>
            <a:ext cx="6858000" cy="666750"/>
          </a:xfrm>
        </p:spPr>
        <p:txBody>
          <a:bodyPr/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 gas having no forces of molecular attraction.  </a:t>
            </a:r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381000" y="3486150"/>
            <a:ext cx="8001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At low pressures and high temperatures the molecules are far apart to each other due to which the forces of molecular attraction tend to be negligibly small [3].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81000" y="2419350"/>
            <a:ext cx="8077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Real gases tend to obey  at low pressures or high temperature or at both.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81000" y="1733550"/>
            <a:ext cx="48352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such gas existing in nature.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685800" y="2133421"/>
            <a:ext cx="7620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The volume of a given mass of an ideal gas is inversely proportional to the pressure if the temperature remains constant. i.e.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81100" y="3799681"/>
            <a:ext cx="1333500" cy="638969"/>
          </a:xfrm>
          <a:prstGeom prst="rect">
            <a:avLst/>
          </a:prstGeom>
          <a:solidFill>
            <a:schemeClr val="accent3"/>
          </a:solidFill>
        </p:spPr>
      </p:pic>
      <p:sp>
        <p:nvSpPr>
          <p:cNvPr id="6" name="Rectangle 5"/>
          <p:cNvSpPr/>
          <p:nvPr/>
        </p:nvSpPr>
        <p:spPr>
          <a:xfrm>
            <a:off x="5192826" y="3920952"/>
            <a:ext cx="2190856" cy="461665"/>
          </a:xfrm>
          <a:prstGeom prst="rect">
            <a:avLst/>
          </a:prstGeom>
          <a:solidFill>
            <a:schemeClr val="accent3"/>
          </a:solidFill>
        </p:spPr>
        <p:txBody>
          <a:bodyPr wrap="none">
            <a:spAutoFit/>
          </a:bodyPr>
          <a:lstStyle/>
          <a:p>
            <a:r>
              <a:rPr lang="en-US" sz="2400" i="1" dirty="0" smtClean="0"/>
              <a:t>PV </a:t>
            </a:r>
            <a:r>
              <a:rPr lang="en-US" sz="2400" dirty="0" smtClean="0"/>
              <a:t>= </a:t>
            </a:r>
            <a:r>
              <a:rPr lang="en-US" sz="2400" dirty="0" smtClean="0">
                <a:latin typeface="+mn-lt"/>
              </a:rPr>
              <a:t>Constant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7" name="Right Arrow 6"/>
          <p:cNvSpPr/>
          <p:nvPr/>
        </p:nvSpPr>
        <p:spPr>
          <a:xfrm>
            <a:off x="3352800" y="3981450"/>
            <a:ext cx="762000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sp>
        <p:nvSpPr>
          <p:cNvPr id="8" name="Rectangle 7"/>
          <p:cNvSpPr/>
          <p:nvPr/>
        </p:nvSpPr>
        <p:spPr>
          <a:xfrm>
            <a:off x="533027" y="205085"/>
            <a:ext cx="31245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Ideal Gas Relations: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7033" y="1119485"/>
            <a:ext cx="20537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2" indent="-342900"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Boyle's Law: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228600" y="521553"/>
            <a:ext cx="6858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50838" marR="0" lvl="0" indent="-35083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>
                <a:tab pos="228600" algn="l"/>
              </a:tabLst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It is also called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Gay-Lussac's law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, and can be stated in two parts:</a:t>
            </a:r>
          </a:p>
        </p:txBody>
      </p:sp>
      <p:sp>
        <p:nvSpPr>
          <p:cNvPr id="49155" name="Rectangle 3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82662" y="2657475"/>
            <a:ext cx="1407479" cy="371475"/>
          </a:xfrm>
          <a:prstGeom prst="rect">
            <a:avLst/>
          </a:prstGeom>
          <a:solidFill>
            <a:schemeClr val="accent3"/>
          </a:solidFill>
        </p:spPr>
      </p:pic>
      <p:sp>
        <p:nvSpPr>
          <p:cNvPr id="9" name="Right Arrow 8"/>
          <p:cNvSpPr/>
          <p:nvPr/>
        </p:nvSpPr>
        <p:spPr>
          <a:xfrm>
            <a:off x="3200400" y="2686050"/>
            <a:ext cx="762000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7519" y="2628901"/>
            <a:ext cx="2292923" cy="400049"/>
          </a:xfrm>
          <a:prstGeom prst="rect">
            <a:avLst/>
          </a:prstGeom>
          <a:solidFill>
            <a:schemeClr val="accent3"/>
          </a:solidFill>
        </p:spPr>
      </p:pic>
      <p:sp>
        <p:nvSpPr>
          <p:cNvPr id="49158" name="Rectangle 6"/>
          <p:cNvSpPr>
            <a:spLocks noChangeArrowheads="1"/>
          </p:cNvSpPr>
          <p:nvPr/>
        </p:nvSpPr>
        <p:spPr bwMode="auto">
          <a:xfrm>
            <a:off x="304800" y="3257550"/>
            <a:ext cx="85344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50838" marR="0" lvl="0" indent="-35083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228600" algn="l"/>
              </a:tabLst>
            </a:pPr>
            <a:r>
              <a:rPr lang="en-US" sz="2400" i="1" dirty="0" smtClean="0">
                <a:solidFill>
                  <a:srgbClr val="0070C0"/>
                </a:solidFill>
                <a:latin typeface="+mn-lt"/>
                <a:ea typeface="Calibri" pitchFamily="34" charset="0"/>
                <a:cs typeface="Times New Roman" pitchFamily="18" charset="0"/>
              </a:rPr>
              <a:t>T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he pressure of a given mass of an ideal gas varies directly with the absolute temperature if the volume is held constant. i.e.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+mn-lt"/>
              <a:cs typeface="Arial" pitchFamily="34" charset="0"/>
            </a:endParaRPr>
          </a:p>
        </p:txBody>
      </p:sp>
      <p:sp>
        <p:nvSpPr>
          <p:cNvPr id="49160" name="Rectangle 8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pic>
        <p:nvPicPr>
          <p:cNvPr id="49159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4628033"/>
            <a:ext cx="1447800" cy="382117"/>
          </a:xfrm>
          <a:prstGeom prst="rect">
            <a:avLst/>
          </a:prstGeom>
          <a:solidFill>
            <a:schemeClr val="accent3"/>
          </a:solidFill>
        </p:spPr>
      </p:pic>
      <p:sp>
        <p:nvSpPr>
          <p:cNvPr id="15" name="Right Arrow 14"/>
          <p:cNvSpPr/>
          <p:nvPr/>
        </p:nvSpPr>
        <p:spPr>
          <a:xfrm>
            <a:off x="3200400" y="4667249"/>
            <a:ext cx="762000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162" name="Rectangle 10"/>
          <p:cNvSpPr>
            <a:spLocks noChangeArrowheads="1"/>
          </p:cNvSpPr>
          <p:nvPr/>
        </p:nvSpPr>
        <p:spPr bwMode="auto">
          <a:xfrm>
            <a:off x="0" y="0"/>
            <a:ext cx="223138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9161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69920" y="4610100"/>
            <a:ext cx="2292921" cy="400049"/>
          </a:xfrm>
          <a:prstGeom prst="rect">
            <a:avLst/>
          </a:prstGeom>
          <a:solidFill>
            <a:schemeClr val="accent3"/>
          </a:solidFill>
        </p:spPr>
      </p:pic>
      <p:sp>
        <p:nvSpPr>
          <p:cNvPr id="49163" name="Rectangle 11"/>
          <p:cNvSpPr>
            <a:spLocks noChangeArrowheads="1"/>
          </p:cNvSpPr>
          <p:nvPr/>
        </p:nvSpPr>
        <p:spPr bwMode="auto">
          <a:xfrm>
            <a:off x="0" y="183356"/>
            <a:ext cx="251992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9172" name="Rectangle 20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49174" name="Rectangle 2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519592" y="52685"/>
            <a:ext cx="21738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2">
              <a:tabLst>
                <a:tab pos="228600" algn="l"/>
              </a:tabLst>
            </a:pP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Charle’s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Law: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04800" y="1314450"/>
            <a:ext cx="8534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lvl="0" indent="-350838" algn="just" eaLnBrk="0" hangingPunct="0">
              <a:buFont typeface="Arial" pitchFamily="34" charset="0"/>
              <a:buChar char="•"/>
              <a:tabLst>
                <a:tab pos="228600" algn="l"/>
              </a:tabLst>
            </a:pPr>
            <a:r>
              <a:rPr lang="en-US" sz="2400" i="1" dirty="0" smtClean="0">
                <a:solidFill>
                  <a:srgbClr val="0070C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The volume of a given mass of an ideal gas varies directly with the absolute temperature if the pressure is held constant. i.e.</a:t>
            </a:r>
            <a:endParaRPr lang="en-US" sz="2400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9158" grpId="0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"/>
          <p:cNvSpPr>
            <a:spLocks noChangeArrowheads="1"/>
          </p:cNvSpPr>
          <p:nvPr/>
        </p:nvSpPr>
        <p:spPr bwMode="auto">
          <a:xfrm>
            <a:off x="228600" y="773490"/>
            <a:ext cx="7239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50838" marR="0" lvl="0" indent="-35083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 relationship between all three common thermodynamic properties namely pressure, temperature and specific volume for a particular state of a system (ideal gas).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19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4401" y="2752725"/>
            <a:ext cx="1666875" cy="428625"/>
          </a:xfrm>
          <a:prstGeom prst="rect">
            <a:avLst/>
          </a:prstGeom>
          <a:solidFill>
            <a:schemeClr val="accent3"/>
          </a:solidFill>
        </p:spPr>
      </p:pic>
      <p:sp>
        <p:nvSpPr>
          <p:cNvPr id="6" name="Right Arrow 5"/>
          <p:cNvSpPr/>
          <p:nvPr/>
        </p:nvSpPr>
        <p:spPr>
          <a:xfrm>
            <a:off x="3276600" y="2838450"/>
            <a:ext cx="762000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2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76799" y="2724150"/>
            <a:ext cx="1869443" cy="407385"/>
          </a:xfrm>
          <a:prstGeom prst="rect">
            <a:avLst/>
          </a:prstGeom>
          <a:solidFill>
            <a:schemeClr val="accent3"/>
          </a:solidFill>
        </p:spPr>
      </p:pic>
      <p:sp>
        <p:nvSpPr>
          <p:cNvPr id="8" name="Rectangle 7"/>
          <p:cNvSpPr/>
          <p:nvPr/>
        </p:nvSpPr>
        <p:spPr>
          <a:xfrm>
            <a:off x="532283" y="133350"/>
            <a:ext cx="28664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Equation of state: 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228600" y="3505021"/>
            <a:ext cx="84582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8925" marR="0" lvl="0" indent="-28892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It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can be derived by combining Boyle's law and Charles' law. Consider unit mass of an ideal gas undergoing an</a:t>
            </a:r>
            <a:r>
              <a:rPr kumimoji="0" lang="en-US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isobaric process  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nd an isothermal</a:t>
            </a:r>
            <a:r>
              <a:rPr kumimoji="0" lang="en-US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process in series.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365004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0" y="365004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0" y="365004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0" y="365004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0" y="365004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228600" y="819150"/>
            <a:ext cx="4876800" cy="914400"/>
          </a:xfrm>
        </p:spPr>
        <p:txBody>
          <a:bodyPr/>
          <a:lstStyle/>
          <a:p>
            <a:pPr marL="350838" indent="-350838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Applying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Charle's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law for the isobaric process 1 - A:                                  </a:t>
            </a:r>
          </a:p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</a:t>
            </a:r>
          </a:p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0182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" y="1967309"/>
            <a:ext cx="1009152" cy="604441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0184" name="Picture 8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95600" y="2000250"/>
            <a:ext cx="2267712" cy="5715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7" name="Right Arrow 16"/>
          <p:cNvSpPr/>
          <p:nvPr/>
        </p:nvSpPr>
        <p:spPr>
          <a:xfrm>
            <a:off x="2057400" y="2190750"/>
            <a:ext cx="6096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28600" y="3028950"/>
            <a:ext cx="6172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Using Boyle's law for the isothermal process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0186" name="Picture 1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" y="4153486"/>
            <a:ext cx="1066800" cy="628064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1" name="Right Arrow 20"/>
          <p:cNvSpPr/>
          <p:nvPr/>
        </p:nvSpPr>
        <p:spPr>
          <a:xfrm>
            <a:off x="2057400" y="4324350"/>
            <a:ext cx="6096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50188" name="Picture 1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95600" y="4133850"/>
            <a:ext cx="2305878" cy="5715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3" name="Picture 22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86400" y="819150"/>
            <a:ext cx="35052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Rectangle 23"/>
          <p:cNvSpPr/>
          <p:nvPr/>
        </p:nvSpPr>
        <p:spPr>
          <a:xfrm>
            <a:off x="532283" y="133350"/>
            <a:ext cx="28664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Equation of state: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4394" y="1123950"/>
            <a:ext cx="54906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dirty="0" smtClean="0">
                <a:latin typeface="+mn-lt"/>
              </a:rPr>
              <a:t> Equating these two relations we get:</a:t>
            </a:r>
            <a:endParaRPr lang="en-US" sz="2400" dirty="0">
              <a:latin typeface="+mn-lt"/>
            </a:endParaRPr>
          </a:p>
        </p:txBody>
      </p:sp>
      <p:pic>
        <p:nvPicPr>
          <p:cNvPr id="5" name="Picture 1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33600" y="2114550"/>
            <a:ext cx="3754782" cy="7620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6" name="Rectangle 18"/>
          <p:cNvSpPr>
            <a:spLocks noChangeArrowheads="1"/>
          </p:cNvSpPr>
          <p:nvPr/>
        </p:nvSpPr>
        <p:spPr bwMode="auto">
          <a:xfrm>
            <a:off x="457201" y="3283863"/>
            <a:ext cx="8458199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200" dirty="0" smtClean="0">
                <a:latin typeface="+mn-lt"/>
                <a:ea typeface="Calibri" pitchFamily="34" charset="0"/>
                <a:cs typeface="Times New Roman" pitchFamily="18" charset="0"/>
              </a:rPr>
              <a:t>w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here 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 is known as the particular or characteristic gas constant.    </a:t>
            </a: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2283" y="133350"/>
            <a:ext cx="28664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Equation of state: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57200" y="0"/>
            <a:ext cx="60054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Two Phase (Liquid and Vapor) Systems: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9874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304800" y="514350"/>
            <a:ext cx="71628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50838" marR="0" lvl="0" indent="-35083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A system is said to be in two phases when it exists as a mixture of two phases during phase change, e.g. a mixture of solid and vapor, solid and liquid, liquid and vapor. </a:t>
            </a:r>
          </a:p>
        </p:txBody>
      </p:sp>
      <p:sp>
        <p:nvSpPr>
          <p:cNvPr id="6" name="Rectangle 5"/>
          <p:cNvSpPr/>
          <p:nvPr/>
        </p:nvSpPr>
        <p:spPr>
          <a:xfrm>
            <a:off x="304800" y="2133421"/>
            <a:ext cx="8458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lvl="0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Working substance in the form of mixture of liquid and vapor are used in many thermodynamic systems to transport energy. </a:t>
            </a:r>
          </a:p>
        </p:txBody>
      </p:sp>
      <p:sp>
        <p:nvSpPr>
          <p:cNvPr id="8" name="Rectangle 7"/>
          <p:cNvSpPr/>
          <p:nvPr/>
        </p:nvSpPr>
        <p:spPr>
          <a:xfrm>
            <a:off x="304800" y="3364290"/>
            <a:ext cx="8458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lvl="0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For example, liquid and vapor phases of water and refrigerants as the working substances are used in power plants, refrigerators, heat pumps, air conditionings and many thermal distribution systems.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304800" y="0"/>
            <a:ext cx="8534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04800" y="128885"/>
            <a:ext cx="72473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Saturation Curve on T-v Diagram (P = Constant):</a:t>
            </a:r>
          </a:p>
        </p:txBody>
      </p:sp>
      <p:graphicFrame>
        <p:nvGraphicFramePr>
          <p:cNvPr id="90113" name="Object 1"/>
          <p:cNvGraphicFramePr>
            <a:graphicFrameLocks noChangeAspect="1"/>
          </p:cNvGraphicFramePr>
          <p:nvPr/>
        </p:nvGraphicFramePr>
        <p:xfrm>
          <a:off x="225425" y="895350"/>
          <a:ext cx="8766175" cy="304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24" name="Visio" r:id="rId3" imgW="5907970" imgH="1802041" progId="">
                  <p:embed/>
                </p:oleObj>
              </mc:Choice>
              <mc:Fallback>
                <p:oleObj name="Visio" r:id="rId3" imgW="5907970" imgH="1802041" progId="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425" y="895350"/>
                        <a:ext cx="8766175" cy="30480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90115" name="Rectangle 3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1905000" y="4319885"/>
            <a:ext cx="5486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latin typeface="+mn-lt"/>
              </a:rPr>
              <a:t>Constant pressure heating of water</a:t>
            </a:r>
            <a:endParaRPr lang="en-US" sz="2400" b="1" dirty="0"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1010" name="Object 2"/>
          <p:cNvGraphicFramePr>
            <a:graphicFrameLocks noChangeAspect="1"/>
          </p:cNvGraphicFramePr>
          <p:nvPr/>
        </p:nvGraphicFramePr>
        <p:xfrm>
          <a:off x="1066800" y="742950"/>
          <a:ext cx="6096000" cy="403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021" name="Visio" r:id="rId3" imgW="3537822" imgH="2244440" progId="">
                  <p:embed/>
                </p:oleObj>
              </mc:Choice>
              <mc:Fallback>
                <p:oleObj name="Visio" r:id="rId3" imgW="3537822" imgH="224444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742950"/>
                        <a:ext cx="6096000" cy="40386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3425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2430111"/>
              </p:ext>
            </p:extLst>
          </p:nvPr>
        </p:nvGraphicFramePr>
        <p:xfrm>
          <a:off x="685801" y="1066800"/>
          <a:ext cx="7315199" cy="4019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36" name="Visio" r:id="rId3" imgW="3968401" imgH="3508870" progId="">
                  <p:embed/>
                </p:oleObj>
              </mc:Choice>
              <mc:Fallback>
                <p:oleObj name="Visio" r:id="rId3" imgW="3968401" imgH="3508870" progId="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1" y="1066800"/>
                        <a:ext cx="7315199" cy="40195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029200" y="1371600"/>
            <a:ext cx="30893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err="1" smtClean="0">
                <a:latin typeface="+mn-lt"/>
              </a:rPr>
              <a:t>v</a:t>
            </a:r>
            <a:r>
              <a:rPr lang="en-US" sz="1800" i="1" dirty="0" err="1" smtClean="0">
                <a:latin typeface="+mn-lt"/>
              </a:rPr>
              <a:t>cr</a:t>
            </a:r>
            <a:r>
              <a:rPr lang="en-US" sz="2400" dirty="0" smtClean="0">
                <a:latin typeface="+mn-lt"/>
              </a:rPr>
              <a:t> = 0.003106 m3/kg</a:t>
            </a:r>
            <a:endParaRPr lang="en-US" sz="2400" dirty="0"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80792" y="971550"/>
            <a:ext cx="21820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err="1" smtClean="0">
                <a:latin typeface="+mn-lt"/>
              </a:rPr>
              <a:t>T</a:t>
            </a:r>
            <a:r>
              <a:rPr lang="en-US" sz="1600" i="1" dirty="0" err="1" smtClean="0">
                <a:latin typeface="+mn-lt"/>
              </a:rPr>
              <a:t>cr</a:t>
            </a:r>
            <a:r>
              <a:rPr lang="en-US" sz="2400" i="1" dirty="0" smtClean="0">
                <a:latin typeface="+mn-lt"/>
              </a:rPr>
              <a:t> </a:t>
            </a:r>
            <a:r>
              <a:rPr lang="en-US" sz="2400" dirty="0" smtClean="0">
                <a:latin typeface="+mn-lt"/>
              </a:rPr>
              <a:t>= 373.95</a:t>
            </a:r>
            <a:r>
              <a:rPr lang="en-US" sz="2400" dirty="0" smtClean="0">
                <a:latin typeface="+mn-lt"/>
                <a:sym typeface="Symbol"/>
              </a:rPr>
              <a:t>C</a:t>
            </a:r>
            <a:endParaRPr lang="en-US" sz="2400" dirty="0">
              <a:latin typeface="+mn-lt"/>
            </a:endParaRPr>
          </a:p>
        </p:txBody>
      </p:sp>
      <p:sp>
        <p:nvSpPr>
          <p:cNvPr id="103427" name="Rectangle 3"/>
          <p:cNvSpPr>
            <a:spLocks noChangeArrowheads="1"/>
          </p:cNvSpPr>
          <p:nvPr/>
        </p:nvSpPr>
        <p:spPr bwMode="auto">
          <a:xfrm>
            <a:off x="685800" y="-76379"/>
            <a:ext cx="6477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 – v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diagram for constant pressure heating of a pure substance (e.g. water) at various pressures: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429" name="Rectangle 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741337" y="140553"/>
            <a:ext cx="653512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Saturation curve for two-phase mixture on </a:t>
            </a:r>
            <a:r>
              <a:rPr lang="en-US" sz="24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 – v 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diagram: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979715"/>
            <a:ext cx="7784250" cy="3954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/>
          <p:cNvSpPr/>
          <p:nvPr/>
        </p:nvSpPr>
        <p:spPr>
          <a:xfrm>
            <a:off x="7276466" y="4076640"/>
            <a:ext cx="142218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Source: [3]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76200" y="52685"/>
            <a:ext cx="75000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Saturation Curve on P 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Symbol"/>
              </a:rPr>
              <a:t> 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 Diagram (T = Constant):</a:t>
            </a:r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1505" name="Object 1"/>
          <p:cNvGraphicFramePr>
            <a:graphicFrameLocks noChangeAspect="1"/>
          </p:cNvGraphicFramePr>
          <p:nvPr/>
        </p:nvGraphicFramePr>
        <p:xfrm>
          <a:off x="76200" y="819150"/>
          <a:ext cx="3505200" cy="30670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7" name="Visio" r:id="rId3" imgW="2381343" imgH="1469711" progId="">
                  <p:embed/>
                </p:oleObj>
              </mc:Choice>
              <mc:Fallback>
                <p:oleObj name="Visio" r:id="rId3" imgW="2381343" imgH="1469711" progId="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" y="819150"/>
                        <a:ext cx="3505200" cy="3067051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22"/>
          <p:cNvSpPr/>
          <p:nvPr/>
        </p:nvSpPr>
        <p:spPr>
          <a:xfrm>
            <a:off x="1600201" y="4472285"/>
            <a:ext cx="62552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b="1" dirty="0" smtClean="0">
                <a:latin typeface="+mn-lt"/>
              </a:rPr>
              <a:t>Constant temperature expansion of water</a:t>
            </a:r>
            <a:endParaRPr lang="en-US" sz="2400" b="1" dirty="0">
              <a:latin typeface="+mn-lt"/>
            </a:endParaRP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" name="Object 2"/>
          <p:cNvGraphicFramePr>
            <a:graphicFrameLocks noChangeAspect="1"/>
          </p:cNvGraphicFramePr>
          <p:nvPr/>
        </p:nvGraphicFramePr>
        <p:xfrm>
          <a:off x="3657600" y="628650"/>
          <a:ext cx="5410200" cy="3695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8" name="Visio" r:id="rId5" imgW="3930275" imgH="2483681" progId="">
                  <p:embed/>
                </p:oleObj>
              </mc:Choice>
              <mc:Fallback>
                <p:oleObj name="Visio" r:id="rId5" imgW="3930275" imgH="2483681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628650"/>
                        <a:ext cx="5410200" cy="36957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533401" y="57150"/>
            <a:ext cx="723899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 – v diagram for expansion of water at different temperatures: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402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2401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3797232"/>
              </p:ext>
            </p:extLst>
          </p:nvPr>
        </p:nvGraphicFramePr>
        <p:xfrm>
          <a:off x="685800" y="990600"/>
          <a:ext cx="7543800" cy="3943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12" name="Visio" r:id="rId3" imgW="3978689" imgH="2564641" progId="">
                  <p:embed/>
                </p:oleObj>
              </mc:Choice>
              <mc:Fallback>
                <p:oleObj name="Visio" r:id="rId3" imgW="3978689" imgH="2564641" progId="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990600"/>
                        <a:ext cx="7543800" cy="39433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019137"/>
            <a:ext cx="8127784" cy="399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/>
          <p:cNvSpPr/>
          <p:nvPr/>
        </p:nvSpPr>
        <p:spPr>
          <a:xfrm>
            <a:off x="304800" y="168102"/>
            <a:ext cx="7848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Saturation curve for two-phase mixture on P – v diagram: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162800" y="4305240"/>
            <a:ext cx="142218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Source: [3]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2641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334049"/>
              </p:ext>
            </p:extLst>
          </p:nvPr>
        </p:nvGraphicFramePr>
        <p:xfrm>
          <a:off x="914400" y="628651"/>
          <a:ext cx="7022250" cy="36194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52" name="Visio" r:id="rId3" imgW="3993213" imgH="3133483" progId="">
                  <p:embed/>
                </p:oleObj>
              </mc:Choice>
              <mc:Fallback>
                <p:oleObj name="Visio" r:id="rId3" imgW="3993213" imgH="3133483" progId="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628651"/>
                        <a:ext cx="7022250" cy="3619499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990600" y="114300"/>
            <a:ext cx="53760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 – T Diagram of a Pure Substance: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600" y="4248150"/>
            <a:ext cx="78604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indent="-568325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For water, the triple point temperature and pressure are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0.01°C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0.6117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kPa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553200" y="3409950"/>
            <a:ext cx="142218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Source: [4]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557056" y="433685"/>
            <a:ext cx="37365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Saturation Temperature: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28600" y="861358"/>
            <a:ext cx="7924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+mn-lt"/>
              </a:rPr>
              <a:t>For a given pressure, the temperature at which phase change (liquid to vapor or vapor to liquid) occurs.</a:t>
            </a:r>
          </a:p>
          <a:p>
            <a:pPr marL="350838" indent="-350838" algn="just"/>
            <a:r>
              <a:rPr lang="en-US" sz="2400" dirty="0" smtClean="0">
                <a:latin typeface="+mn-lt"/>
              </a:rPr>
              <a:t>    For example, if we heat water at 1atm, evaporation takes place at 100</a:t>
            </a:r>
            <a:r>
              <a:rPr lang="en-US" sz="2400" baseline="30000" dirty="0" smtClean="0">
                <a:latin typeface="+mn-lt"/>
              </a:rPr>
              <a:t>0</a:t>
            </a:r>
            <a:r>
              <a:rPr lang="en-US" sz="2400" dirty="0" smtClean="0">
                <a:latin typeface="+mn-lt"/>
              </a:rPr>
              <a:t>C, i.e., saturation temperature for 1 </a:t>
            </a:r>
            <a:r>
              <a:rPr lang="en-US" sz="2400" dirty="0" err="1" smtClean="0">
                <a:latin typeface="+mn-lt"/>
              </a:rPr>
              <a:t>atm</a:t>
            </a:r>
            <a:r>
              <a:rPr lang="en-US" sz="2400" dirty="0" smtClean="0">
                <a:latin typeface="+mn-lt"/>
              </a:rPr>
              <a:t> is 100</a:t>
            </a:r>
            <a:r>
              <a:rPr lang="en-US" sz="2400" baseline="30000" dirty="0" smtClean="0">
                <a:latin typeface="+mn-lt"/>
              </a:rPr>
              <a:t>0</a:t>
            </a:r>
            <a:r>
              <a:rPr lang="en-US" sz="2400" dirty="0" smtClean="0">
                <a:latin typeface="+mn-lt"/>
              </a:rPr>
              <a:t>C.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21061" y="2800350"/>
            <a:ext cx="32127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Saturation Pressure: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28600" y="3223558"/>
            <a:ext cx="8305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+mn-lt"/>
              </a:rPr>
              <a:t>For a given temperature, the pressure at which phase change (liquid to vapor or vapor to liquid) occurs. </a:t>
            </a:r>
          </a:p>
          <a:p>
            <a:pPr marL="350838" indent="-350838" algn="just"/>
            <a:r>
              <a:rPr lang="en-US" sz="2400" dirty="0" smtClean="0">
                <a:latin typeface="+mn-lt"/>
              </a:rPr>
              <a:t>    For example, if we expand water at 100</a:t>
            </a:r>
            <a:r>
              <a:rPr lang="en-US" sz="2400" baseline="30000" dirty="0" smtClean="0">
                <a:latin typeface="+mn-lt"/>
              </a:rPr>
              <a:t>0</a:t>
            </a:r>
            <a:r>
              <a:rPr lang="en-US" sz="2400" dirty="0" smtClean="0">
                <a:latin typeface="+mn-lt"/>
              </a:rPr>
              <a:t>C, evaporation takes place at 1 </a:t>
            </a:r>
            <a:r>
              <a:rPr lang="en-US" sz="2400" dirty="0" err="1" smtClean="0">
                <a:latin typeface="+mn-lt"/>
              </a:rPr>
              <a:t>atm</a:t>
            </a:r>
            <a:r>
              <a:rPr lang="en-US" sz="2400" dirty="0" smtClean="0">
                <a:latin typeface="+mn-lt"/>
              </a:rPr>
              <a:t>, i.e., saturation pressure for 100</a:t>
            </a:r>
            <a:r>
              <a:rPr lang="en-US" sz="2400" baseline="30000" dirty="0" smtClean="0">
                <a:latin typeface="+mn-lt"/>
              </a:rPr>
              <a:t>0</a:t>
            </a:r>
            <a:r>
              <a:rPr lang="en-US" sz="2400" dirty="0" smtClean="0">
                <a:latin typeface="+mn-lt"/>
              </a:rPr>
              <a:t>C is 1 atm.</a:t>
            </a:r>
            <a:endParaRPr lang="en-US" sz="2400" dirty="0">
              <a:latin typeface="+mn-lt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28600" y="0"/>
            <a:ext cx="6934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Phase Change Terminologies and Definitions: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133350"/>
            <a:ext cx="27126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Saturated Liquid:</a:t>
            </a:r>
          </a:p>
        </p:txBody>
      </p:sp>
      <p:sp>
        <p:nvSpPr>
          <p:cNvPr id="5" name="Rectangle 4"/>
          <p:cNvSpPr/>
          <p:nvPr/>
        </p:nvSpPr>
        <p:spPr>
          <a:xfrm>
            <a:off x="228600" y="666750"/>
            <a:ext cx="7086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state of a substance at which evaporation just starts (during heating) or condensation just completes (during cooling).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2236053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2236053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0" y="2236053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0" y="2236053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2236053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0" y="2236053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2236053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0" y="2236053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0" y="2236053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0" y="2236053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2236053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0" y="2236053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0" y="2236053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0" y="2236053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" name="Rectangle 8"/>
          <p:cNvSpPr>
            <a:spLocks noChangeArrowheads="1"/>
          </p:cNvSpPr>
          <p:nvPr/>
        </p:nvSpPr>
        <p:spPr bwMode="auto">
          <a:xfrm>
            <a:off x="0" y="2236053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1" name="Rectangle 10"/>
          <p:cNvSpPr>
            <a:spLocks noChangeArrowheads="1"/>
          </p:cNvSpPr>
          <p:nvPr/>
        </p:nvSpPr>
        <p:spPr bwMode="auto">
          <a:xfrm>
            <a:off x="0" y="2236053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579273" y="1962150"/>
            <a:ext cx="26475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Saturated Vapor: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28600" y="2495550"/>
            <a:ext cx="8001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state of a substance at which evaporation just completes (during heating) or condensation just starts (during cooling).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11276" y="3710285"/>
            <a:ext cx="62969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Compressed Liquid or 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Subcooled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Liquid: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28600" y="4179153"/>
            <a:ext cx="8305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When saturated liquid is further cooled or compressed, it is called a compressed liquid or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subcooled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liquid.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592440" y="133350"/>
            <a:ext cx="30915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Superheated Vapor: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28600" y="742950"/>
            <a:ext cx="6629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+mn-lt"/>
              </a:rPr>
              <a:t>When saturated vapor is further heated or expanded, it is called a superheated vapor.</a:t>
            </a:r>
            <a:endParaRPr lang="en-US" sz="2400" dirty="0">
              <a:latin typeface="+mn-lt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28600" y="2350353"/>
            <a:ext cx="8229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state of a substance at which saturated liquid and saturated vapor have identical properties. </a:t>
            </a:r>
          </a:p>
        </p:txBody>
      </p:sp>
      <p:sp>
        <p:nvSpPr>
          <p:cNvPr id="31" name="Rectangle 30"/>
          <p:cNvSpPr/>
          <p:nvPr/>
        </p:nvSpPr>
        <p:spPr>
          <a:xfrm>
            <a:off x="609601" y="1729085"/>
            <a:ext cx="2209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+mn-lt"/>
              </a:rPr>
              <a:t>Critical Point: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28600" y="3364290"/>
            <a:ext cx="8229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6075" indent="-346075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pressure and temperature corresponding to critical point are called critical pressure and critical temperature respectively. For H</a:t>
            </a:r>
            <a:r>
              <a:rPr lang="en-US" sz="24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O, critical pressure and temperature are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22.055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MPa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373.95</a:t>
            </a:r>
            <a:r>
              <a:rPr lang="en-US" sz="2400" b="1" baseline="30000" dirty="0" smtClean="0">
                <a:latin typeface="Arial" pitchFamily="34" charset="0"/>
                <a:cs typeface="Arial" pitchFamily="34" charset="0"/>
              </a:rPr>
              <a:t>0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C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respectively.</a:t>
            </a:r>
            <a:endParaRPr 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1" grpId="0"/>
      <p:bldP spid="3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609600" y="53802"/>
            <a:ext cx="3429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Degree of Superheat:</a:t>
            </a:r>
          </a:p>
        </p:txBody>
      </p:sp>
      <p:sp>
        <p:nvSpPr>
          <p:cNvPr id="30" name="Rectangle 29"/>
          <p:cNvSpPr/>
          <p:nvPr/>
        </p:nvSpPr>
        <p:spPr>
          <a:xfrm>
            <a:off x="76200" y="742950"/>
            <a:ext cx="3810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difference in temperature of a superheated vapor and the corresponding saturation temperature.</a:t>
            </a:r>
          </a:p>
        </p:txBody>
      </p:sp>
      <p:sp>
        <p:nvSpPr>
          <p:cNvPr id="2150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15041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7087258"/>
              </p:ext>
            </p:extLst>
          </p:nvPr>
        </p:nvGraphicFramePr>
        <p:xfrm>
          <a:off x="4267200" y="666750"/>
          <a:ext cx="4724400" cy="426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52" r:id="rId3" imgW="4388691" imgH="3087697" progId="">
                  <p:embed/>
                </p:oleObj>
              </mc:Choice>
              <mc:Fallback>
                <p:oleObj r:id="rId3" imgW="4388691" imgH="3087697" progId="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666750"/>
                        <a:ext cx="4724400" cy="42672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44" name="Rectangle 4"/>
          <p:cNvSpPr>
            <a:spLocks noChangeArrowheads="1"/>
          </p:cNvSpPr>
          <p:nvPr/>
        </p:nvSpPr>
        <p:spPr bwMode="auto">
          <a:xfrm>
            <a:off x="76200" y="2952750"/>
            <a:ext cx="3810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Hence, the degree of superheat of a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super-heated</a:t>
            </a:r>
            <a:r>
              <a:rPr kumimoji="0" lang="en-US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vapor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at state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is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43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04455" y="4095750"/>
            <a:ext cx="1281545" cy="381000"/>
          </a:xfrm>
          <a:prstGeom prst="rect">
            <a:avLst/>
          </a:prstGeom>
          <a:noFill/>
        </p:spPr>
      </p:pic>
      <p:sp>
        <p:nvSpPr>
          <p:cNvPr id="215045" name="Rectangle 5"/>
          <p:cNvSpPr>
            <a:spLocks noChangeArrowheads="1"/>
          </p:cNvSpPr>
          <p:nvPr/>
        </p:nvSpPr>
        <p:spPr bwMode="auto">
          <a:xfrm>
            <a:off x="0" y="666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0" name="Rectangle 2"/>
          <p:cNvSpPr>
            <a:spLocks noChangeArrowheads="1"/>
          </p:cNvSpPr>
          <p:nvPr/>
        </p:nvSpPr>
        <p:spPr bwMode="auto">
          <a:xfrm>
            <a:off x="304800" y="3211890"/>
            <a:ext cx="44196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Hence, the degree of sub-cooling of a sub-cooled or compressed liquid at state B is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27329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24000" y="4400550"/>
            <a:ext cx="1233920" cy="361950"/>
          </a:xfrm>
          <a:prstGeom prst="rect">
            <a:avLst/>
          </a:prstGeom>
          <a:noFill/>
        </p:spPr>
      </p:pic>
      <p:sp>
        <p:nvSpPr>
          <p:cNvPr id="227331" name="Rectangle 3"/>
          <p:cNvSpPr>
            <a:spLocks noChangeArrowheads="1"/>
          </p:cNvSpPr>
          <p:nvPr/>
        </p:nvSpPr>
        <p:spPr bwMode="auto">
          <a:xfrm>
            <a:off x="0" y="666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2000" y="133350"/>
            <a:ext cx="35670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lang="en-US" sz="24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Degree of Sub-cooling: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4800" y="742950"/>
            <a:ext cx="43434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The difference in the corresponding saturation temperature and the temperature of a sub-cooled or compressed liquid.</a:t>
            </a:r>
            <a:endParaRPr lang="en-US" sz="2400" dirty="0"/>
          </a:p>
        </p:txBody>
      </p:sp>
      <p:graphicFrame>
        <p:nvGraphicFramePr>
          <p:cNvPr id="22733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8394195"/>
              </p:ext>
            </p:extLst>
          </p:nvPr>
        </p:nvGraphicFramePr>
        <p:xfrm>
          <a:off x="4800600" y="1123950"/>
          <a:ext cx="4038600" cy="381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343" r:id="rId4" imgW="4388691" imgH="3087697" progId="">
                  <p:embed/>
                </p:oleObj>
              </mc:Choice>
              <mc:Fallback>
                <p:oleObj r:id="rId4" imgW="4388691" imgH="3087697" progId="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1123950"/>
                        <a:ext cx="4038600" cy="38100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3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7" name="Rectangle 1"/>
          <p:cNvSpPr>
            <a:spLocks noChangeArrowheads="1"/>
          </p:cNvSpPr>
          <p:nvPr/>
        </p:nvSpPr>
        <p:spPr bwMode="auto">
          <a:xfrm>
            <a:off x="457200" y="2952750"/>
            <a:ext cx="77724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00050" marR="0" lvl="0" indent="-4000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The triple point of a pure substance exists at a definite pressure and temperature. For water, the pressure and the temperature at the triple point are 0.6117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kPa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and 0.01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C respectively.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  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200" y="761821"/>
            <a:ext cx="6934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The point at which all the three phases of the pure substance namely solid, liquid and vapor coexist in equilibrium.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457200" y="2190750"/>
            <a:ext cx="777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A point at which the sublimation, fusion and vaporization lines meet to each other. </a:t>
            </a: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842050" y="133350"/>
            <a:ext cx="21297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lang="en-US" sz="24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Triple Point: 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257" grpId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3" name="Rectangle 3"/>
          <p:cNvSpPr>
            <a:spLocks noChangeArrowheads="1"/>
          </p:cNvSpPr>
          <p:nvPr/>
        </p:nvSpPr>
        <p:spPr bwMode="auto">
          <a:xfrm>
            <a:off x="838200" y="57150"/>
            <a:ext cx="2743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Sensible Heat: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285" name="Rectangle 5"/>
          <p:cNvSpPr>
            <a:spLocks noChangeArrowheads="1"/>
          </p:cNvSpPr>
          <p:nvPr/>
        </p:nvSpPr>
        <p:spPr bwMode="auto">
          <a:xfrm>
            <a:off x="0" y="895350"/>
            <a:ext cx="223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81000" y="1154490"/>
            <a:ext cx="7086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 eaLnBrk="0" hangingPunct="0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It is the quantity of heat (or enthalpy) required to raise the temperature of 1 kg of water from 0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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C to its boiling point (saturation temperature) at a given pressure.</a:t>
            </a:r>
            <a:endParaRPr lang="en-US" sz="2400" dirty="0" smtClean="0">
              <a:latin typeface="Arial" pitchFamily="34" charset="0"/>
              <a:ea typeface="Calibri" pitchFamily="34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81000" y="3200221"/>
            <a:ext cx="7924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Hence, there is a change in the temperature in sensible heating process. Sensible heat increases as the pressure increases.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205085"/>
            <a:ext cx="32960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lang="en-US" sz="24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Latent (Hidden) Heat: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8600" y="890885"/>
            <a:ext cx="7086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There are two types of latent heat namely. </a:t>
            </a: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228600" y="3200221"/>
            <a:ext cx="8001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itchFamily="2" charset="2"/>
              <a:buChar char="v"/>
            </a:pPr>
            <a:r>
              <a:rPr lang="en-US" sz="2400" i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Latent heat of fusion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is defined as the quantity of heat required to convert 1 kg of ice into water at constant temperature of 0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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C. </a:t>
            </a:r>
            <a:endParaRPr lang="en-US" sz="2400" dirty="0"/>
          </a:p>
        </p:txBody>
      </p:sp>
      <p:sp>
        <p:nvSpPr>
          <p:cNvPr id="10" name="Rectangle 9"/>
          <p:cNvSpPr/>
          <p:nvPr/>
        </p:nvSpPr>
        <p:spPr>
          <a:xfrm>
            <a:off x="1185907" y="1729085"/>
            <a:ext cx="34355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Latent heat of fusion</a:t>
            </a:r>
            <a:endParaRPr lang="en-US" sz="2400" dirty="0"/>
          </a:p>
        </p:txBody>
      </p:sp>
      <p:sp>
        <p:nvSpPr>
          <p:cNvPr id="11" name="Rectangle 10"/>
          <p:cNvSpPr/>
          <p:nvPr/>
        </p:nvSpPr>
        <p:spPr>
          <a:xfrm>
            <a:off x="1219200" y="2414885"/>
            <a:ext cx="42755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Latent heat of vaporization</a:t>
            </a:r>
            <a:endParaRPr 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28600" y="1274624"/>
            <a:ext cx="75438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Latent het of vaporization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  <a:sym typeface="Symbol" pitchFamily="18" charset="2"/>
              </a:rPr>
              <a:t> is defined as the quantity of heat required to convert 1 kg of water at saturation temperature for a given pressure into its vapor at the same temperature and pressure. 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28600" y="3352621"/>
            <a:ext cx="8001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Hence, there is no change 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n the temperature for a given pressure in latent heating process. Latent heat decreases as the pressure increases.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5800" y="57150"/>
            <a:ext cx="32960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lang="en-US" sz="2400" b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Latent (Hidden) Heat: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69" name="Rectangle 1"/>
          <p:cNvSpPr>
            <a:spLocks noChangeArrowheads="1"/>
          </p:cNvSpPr>
          <p:nvPr/>
        </p:nvSpPr>
        <p:spPr bwMode="auto">
          <a:xfrm>
            <a:off x="457200" y="1276350"/>
            <a:ext cx="7239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[1]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A</a:t>
            </a:r>
            <a:r>
              <a:rPr kumimoji="0" lang="en-US" sz="2400" b="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Textbook of Engineering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Thermodynamics: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Rajput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R. K.,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Laxmi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Publications Pvt. Ltd. 113, Golden House,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Daryaganj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, New Delhi – 110002, India, 2010.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" y="3200221"/>
            <a:ext cx="7848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algn="just" eaLnBrk="0" hangingPunct="0"/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[2] </a:t>
            </a:r>
            <a:r>
              <a:rPr lang="en-US" sz="2400" i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Fundamentals of Engineering Thermodynamics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: Howell J. R. and </a:t>
            </a:r>
            <a:r>
              <a:rPr lang="en-US" sz="24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Buckius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R. O., McGraw-Hill, New York, 1992.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4400" y="285750"/>
            <a:ext cx="19495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References: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3028950"/>
            <a:ext cx="7848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5138" lvl="0" indent="-465138" algn="just" eaLnBrk="0" hangingPunct="0"/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[4]  </a:t>
            </a:r>
            <a:r>
              <a:rPr lang="en-US" sz="2400" i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Thermodynamics: An Engineering Approach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Cengel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Y. A. and Boles M. A., McGraw-Hill Education, New York, 2018.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1000" y="1276350"/>
            <a:ext cx="7315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5138" lvl="0" indent="-465138" algn="just" eaLnBrk="0" hangingPunct="0"/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[3] </a:t>
            </a:r>
            <a:r>
              <a:rPr lang="en-US" sz="2400" i="1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Fundamentals of Thermodynamics &amp; Heat Transfer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Luintel</a:t>
            </a:r>
            <a:r>
              <a:rPr lang="en-US" sz="24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M.C., Heritage Publishers &amp; Distributors Pvt. Ltd., Kathmandu, Nepal, 2016.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8200" y="285750"/>
            <a:ext cx="19495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References: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4923</TotalTime>
  <Words>1661</Words>
  <Application>Microsoft Office PowerPoint</Application>
  <PresentationFormat>On-screen Show (16:9)</PresentationFormat>
  <Paragraphs>160</Paragraphs>
  <Slides>35</Slides>
  <Notes>8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2" baseType="lpstr">
      <vt:lpstr>Arial</vt:lpstr>
      <vt:lpstr>Times New Roman</vt:lpstr>
      <vt:lpstr>Symbol</vt:lpstr>
      <vt:lpstr>Calibri</vt:lpstr>
      <vt:lpstr>Wingdings</vt:lpstr>
      <vt:lpstr>Default Design</vt:lpstr>
      <vt:lpstr>Visio</vt:lpstr>
      <vt:lpstr>PowerPoint Presentation</vt:lpstr>
      <vt:lpstr>PowerPoint Presentation</vt:lpstr>
      <vt:lpstr>Working Substance: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Ideal Gas: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domestic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Design of Biped Jack</dc:title>
  <dc:creator>Ramesh</dc:creator>
  <cp:lastModifiedBy>User</cp:lastModifiedBy>
  <cp:revision>515</cp:revision>
  <dcterms:created xsi:type="dcterms:W3CDTF">2005-04-29T11:28:51Z</dcterms:created>
  <dcterms:modified xsi:type="dcterms:W3CDTF">2022-04-11T17:04:25Z</dcterms:modified>
</cp:coreProperties>
</file>