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fntdata" ContentType="application/x-fontdata"/>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1"/>
  </p:sldMasterIdLst>
  <p:notesMasterIdLst>
    <p:notesMasterId r:id="rId39"/>
  </p:notesMasterIdLst>
  <p:handoutMasterIdLst>
    <p:handoutMasterId r:id="rId40"/>
  </p:handoutMasterIdLst>
  <p:sldIdLst>
    <p:sldId id="426" r:id="rId2"/>
    <p:sldId id="427" r:id="rId3"/>
    <p:sldId id="380" r:id="rId4"/>
    <p:sldId id="415" r:id="rId5"/>
    <p:sldId id="381" r:id="rId6"/>
    <p:sldId id="383" r:id="rId7"/>
    <p:sldId id="385" r:id="rId8"/>
    <p:sldId id="418" r:id="rId9"/>
    <p:sldId id="386" r:id="rId10"/>
    <p:sldId id="420" r:id="rId11"/>
    <p:sldId id="413" r:id="rId12"/>
    <p:sldId id="431" r:id="rId13"/>
    <p:sldId id="429" r:id="rId14"/>
    <p:sldId id="414" r:id="rId15"/>
    <p:sldId id="430" r:id="rId16"/>
    <p:sldId id="387" r:id="rId17"/>
    <p:sldId id="419" r:id="rId18"/>
    <p:sldId id="388" r:id="rId19"/>
    <p:sldId id="399" r:id="rId20"/>
    <p:sldId id="421" r:id="rId21"/>
    <p:sldId id="400" r:id="rId22"/>
    <p:sldId id="422" r:id="rId23"/>
    <p:sldId id="401" r:id="rId24"/>
    <p:sldId id="407" r:id="rId25"/>
    <p:sldId id="423" r:id="rId26"/>
    <p:sldId id="402" r:id="rId27"/>
    <p:sldId id="408" r:id="rId28"/>
    <p:sldId id="424" r:id="rId29"/>
    <p:sldId id="389" r:id="rId30"/>
    <p:sldId id="425" r:id="rId31"/>
    <p:sldId id="432" r:id="rId32"/>
    <p:sldId id="433" r:id="rId33"/>
    <p:sldId id="409" r:id="rId34"/>
    <p:sldId id="411" r:id="rId35"/>
    <p:sldId id="410" r:id="rId36"/>
    <p:sldId id="428" r:id="rId37"/>
    <p:sldId id="412" r:id="rId38"/>
  </p:sldIdLst>
  <p:sldSz cx="9144000" cy="5143500" type="screen16x9"/>
  <p:notesSz cx="6858000" cy="9144000"/>
  <p:embeddedFontLst>
    <p:embeddedFont>
      <p:font typeface="Calibri" pitchFamily="34" charset="0"/>
      <p:regular r:id="rId41"/>
      <p:bold r:id="rId42"/>
      <p:italic r:id="rId43"/>
      <p:boldItalic r:id="rId44"/>
    </p:embeddedFont>
  </p:embeddedFontLst>
  <p:defaultTextStyle>
    <a:defPPr>
      <a:defRPr lang="en-US"/>
    </a:defPPr>
    <a:lvl1pPr algn="l" rtl="0" fontAlgn="base">
      <a:spcBef>
        <a:spcPct val="0"/>
      </a:spcBef>
      <a:spcAft>
        <a:spcPct val="0"/>
      </a:spcAft>
      <a:defRPr sz="2000" kern="1200">
        <a:solidFill>
          <a:schemeClr val="tx1"/>
        </a:solidFill>
        <a:latin typeface="Times New Roman" pitchFamily="18" charset="0"/>
        <a:ea typeface="+mn-ea"/>
        <a:cs typeface="+mn-cs"/>
      </a:defRPr>
    </a:lvl1pPr>
    <a:lvl2pPr marL="457200" algn="l" rtl="0" fontAlgn="base">
      <a:spcBef>
        <a:spcPct val="0"/>
      </a:spcBef>
      <a:spcAft>
        <a:spcPct val="0"/>
      </a:spcAft>
      <a:defRPr sz="2000" kern="1200">
        <a:solidFill>
          <a:schemeClr val="tx1"/>
        </a:solidFill>
        <a:latin typeface="Times New Roman" pitchFamily="18" charset="0"/>
        <a:ea typeface="+mn-ea"/>
        <a:cs typeface="+mn-cs"/>
      </a:defRPr>
    </a:lvl2pPr>
    <a:lvl3pPr marL="914400" algn="l" rtl="0" fontAlgn="base">
      <a:spcBef>
        <a:spcPct val="0"/>
      </a:spcBef>
      <a:spcAft>
        <a:spcPct val="0"/>
      </a:spcAft>
      <a:defRPr sz="2000" kern="1200">
        <a:solidFill>
          <a:schemeClr val="tx1"/>
        </a:solidFill>
        <a:latin typeface="Times New Roman" pitchFamily="18" charset="0"/>
        <a:ea typeface="+mn-ea"/>
        <a:cs typeface="+mn-cs"/>
      </a:defRPr>
    </a:lvl3pPr>
    <a:lvl4pPr marL="1371600" algn="l" rtl="0" fontAlgn="base">
      <a:spcBef>
        <a:spcPct val="0"/>
      </a:spcBef>
      <a:spcAft>
        <a:spcPct val="0"/>
      </a:spcAft>
      <a:defRPr sz="2000" kern="1200">
        <a:solidFill>
          <a:schemeClr val="tx1"/>
        </a:solidFill>
        <a:latin typeface="Times New Roman" pitchFamily="18" charset="0"/>
        <a:ea typeface="+mn-ea"/>
        <a:cs typeface="+mn-cs"/>
      </a:defRPr>
    </a:lvl4pPr>
    <a:lvl5pPr marL="1828800" algn="l" rtl="0" fontAlgn="base">
      <a:spcBef>
        <a:spcPct val="0"/>
      </a:spcBef>
      <a:spcAft>
        <a:spcPct val="0"/>
      </a:spcAft>
      <a:defRPr sz="2000" kern="1200">
        <a:solidFill>
          <a:schemeClr val="tx1"/>
        </a:solidFill>
        <a:latin typeface="Times New Roman" pitchFamily="18" charset="0"/>
        <a:ea typeface="+mn-ea"/>
        <a:cs typeface="+mn-cs"/>
      </a:defRPr>
    </a:lvl5pPr>
    <a:lvl6pPr marL="2286000" algn="l" defTabSz="914400" rtl="0" eaLnBrk="1" latinLnBrk="0" hangingPunct="1">
      <a:defRPr sz="2000" kern="1200">
        <a:solidFill>
          <a:schemeClr val="tx1"/>
        </a:solidFill>
        <a:latin typeface="Times New Roman" pitchFamily="18" charset="0"/>
        <a:ea typeface="+mn-ea"/>
        <a:cs typeface="+mn-cs"/>
      </a:defRPr>
    </a:lvl6pPr>
    <a:lvl7pPr marL="2743200" algn="l" defTabSz="914400" rtl="0" eaLnBrk="1" latinLnBrk="0" hangingPunct="1">
      <a:defRPr sz="2000" kern="1200">
        <a:solidFill>
          <a:schemeClr val="tx1"/>
        </a:solidFill>
        <a:latin typeface="Times New Roman" pitchFamily="18" charset="0"/>
        <a:ea typeface="+mn-ea"/>
        <a:cs typeface="+mn-cs"/>
      </a:defRPr>
    </a:lvl7pPr>
    <a:lvl8pPr marL="3200400" algn="l" defTabSz="914400" rtl="0" eaLnBrk="1" latinLnBrk="0" hangingPunct="1">
      <a:defRPr sz="2000" kern="1200">
        <a:solidFill>
          <a:schemeClr val="tx1"/>
        </a:solidFill>
        <a:latin typeface="Times New Roman" pitchFamily="18" charset="0"/>
        <a:ea typeface="+mn-ea"/>
        <a:cs typeface="+mn-cs"/>
      </a:defRPr>
    </a:lvl8pPr>
    <a:lvl9pPr marL="3657600" algn="l" defTabSz="914400" rtl="0" eaLnBrk="1" latinLnBrk="0" hangingPunct="1">
      <a:defRPr sz="20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FF"/>
    <a:srgbClr val="FFFF99"/>
    <a:srgbClr val="0000FF"/>
    <a:srgbClr val="BA0023"/>
    <a:srgbClr val="FF0000"/>
    <a:srgbClr val="9E2877"/>
    <a:srgbClr val="89C00E"/>
    <a:srgbClr val="66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40" autoAdjust="0"/>
    <p:restoredTop sz="94671" autoAdjust="0"/>
  </p:normalViewPr>
  <p:slideViewPr>
    <p:cSldViewPr>
      <p:cViewPr>
        <p:scale>
          <a:sx n="66" d="100"/>
          <a:sy n="66" d="100"/>
        </p:scale>
        <p:origin x="-1380" y="-450"/>
      </p:cViewPr>
      <p:guideLst>
        <p:guide orient="horz" pos="1620"/>
        <p:guide pos="2880"/>
      </p:guideLst>
    </p:cSldViewPr>
  </p:slideViewPr>
  <p:outlineViewPr>
    <p:cViewPr>
      <p:scale>
        <a:sx n="33" d="100"/>
        <a:sy n="33" d="100"/>
      </p:scale>
      <p:origin x="72" y="834"/>
    </p:cViewPr>
  </p:outlineViewPr>
  <p:notesTextViewPr>
    <p:cViewPr>
      <p:scale>
        <a:sx n="100" d="100"/>
        <a:sy n="100" d="100"/>
      </p:scale>
      <p:origin x="0" y="0"/>
    </p:cViewPr>
  </p:notesTextViewPr>
  <p:sorterViewPr>
    <p:cViewPr>
      <p:scale>
        <a:sx n="66" d="100"/>
        <a:sy n="66" d="100"/>
      </p:scale>
      <p:origin x="0" y="176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image" Target="../media/image36.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0.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41.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42.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11267"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fld id="{7EB20790-477B-4B42-990D-769B6B0176C3}" type="datetime3">
              <a:rPr lang="en-US"/>
              <a:pPr>
                <a:defRPr/>
              </a:pPr>
              <a:t>17 April 2022</a:t>
            </a:fld>
            <a:endParaRPr lang="en-US"/>
          </a:p>
        </p:txBody>
      </p:sp>
      <p:sp>
        <p:nvSpPr>
          <p:cNvPr id="11268"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r>
              <a:rPr lang="en-US" smtClean="0"/>
              <a:t>MSREE 2013</a:t>
            </a:r>
            <a:endParaRPr lang="en-US"/>
          </a:p>
        </p:txBody>
      </p:sp>
      <p:sp>
        <p:nvSpPr>
          <p:cNvPr id="11269"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3797B9DC-53BE-42B4-BEF0-3C039C8DEA9D}" type="slidenum">
              <a:rPr lang="en-US"/>
              <a:pPr>
                <a:defRPr/>
              </a:pPr>
              <a:t>‹#›</a:t>
            </a:fld>
            <a:endParaRPr lang="en-US"/>
          </a:p>
        </p:txBody>
      </p:sp>
    </p:spTree>
    <p:extLst>
      <p:ext uri="{BB962C8B-B14F-4D97-AF65-F5344CB8AC3E}">
        <p14:creationId xmlns:p14="http://schemas.microsoft.com/office/powerpoint/2010/main" val="2580231397"/>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fld id="{6F40F9D9-11F1-4AD3-8948-D7AEA8F54DF4}" type="datetime3">
              <a:rPr lang="en-US"/>
              <a:pPr>
                <a:defRPr/>
              </a:pPr>
              <a:t>17 April 2022</a:t>
            </a:fld>
            <a:endParaRPr lang="en-US"/>
          </a:p>
        </p:txBody>
      </p:sp>
      <p:sp>
        <p:nvSpPr>
          <p:cNvPr id="19460"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p:spPr>
      </p:sp>
      <p:sp>
        <p:nvSpPr>
          <p:cNvPr id="9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r>
              <a:rPr lang="en-US" smtClean="0"/>
              <a:t>MSREE 2013</a:t>
            </a:r>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27BE1D5B-F034-440D-8413-BAB459DCAC55}" type="slidenum">
              <a:rPr lang="en-US"/>
              <a:pPr>
                <a:defRPr/>
              </a:pPr>
              <a:t>‹#›</a:t>
            </a:fld>
            <a:endParaRPr lang="en-US"/>
          </a:p>
        </p:txBody>
      </p:sp>
    </p:spTree>
    <p:extLst>
      <p:ext uri="{BB962C8B-B14F-4D97-AF65-F5344CB8AC3E}">
        <p14:creationId xmlns:p14="http://schemas.microsoft.com/office/powerpoint/2010/main" val="38190615"/>
      </p:ext>
    </p:extLst>
  </p:cSld>
  <p:clrMap bg1="lt1" tx1="dk1" bg2="lt2" tx2="dk2" accent1="accent1" accent2="accent2" accent3="accent3" accent4="accent4" accent5="accent5" accent6="accent6" hlink="hlink" folHlink="folHlink"/>
  <p:hf hdr="0"/>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dt" sz="quarter" idx="1"/>
          </p:nvPr>
        </p:nvSpPr>
        <p:spPr>
          <a:noFill/>
        </p:spPr>
        <p:txBody>
          <a:bodyPr/>
          <a:lstStyle/>
          <a:p>
            <a:fld id="{434B2537-4AA3-4550-9DBB-9713032A8EE6}" type="datetime3">
              <a:rPr lang="en-US" smtClean="0">
                <a:latin typeface="Arial" charset="0"/>
              </a:rPr>
              <a:pPr/>
              <a:t>17 April 2022</a:t>
            </a:fld>
            <a:endParaRPr lang="en-US" dirty="0" smtClean="0">
              <a:latin typeface="Arial" charset="0"/>
            </a:endParaRPr>
          </a:p>
        </p:txBody>
      </p:sp>
      <p:sp>
        <p:nvSpPr>
          <p:cNvPr id="20483" name="Rectangle 7"/>
          <p:cNvSpPr>
            <a:spLocks noGrp="1" noChangeArrowheads="1"/>
          </p:cNvSpPr>
          <p:nvPr>
            <p:ph type="sldNum" sz="quarter" idx="5"/>
          </p:nvPr>
        </p:nvSpPr>
        <p:spPr>
          <a:noFill/>
        </p:spPr>
        <p:txBody>
          <a:bodyPr/>
          <a:lstStyle/>
          <a:p>
            <a:fld id="{94F8351F-4D0A-4330-B8CB-1F50CEDB2225}" type="slidenum">
              <a:rPr lang="en-US" smtClean="0">
                <a:latin typeface="Arial" charset="0"/>
              </a:rPr>
              <a:pPr/>
              <a:t>1</a:t>
            </a:fld>
            <a:endParaRPr lang="en-US" dirty="0" smtClean="0">
              <a:latin typeface="Arial" charset="0"/>
            </a:endParaRPr>
          </a:p>
        </p:txBody>
      </p:sp>
      <p:sp>
        <p:nvSpPr>
          <p:cNvPr id="20484" name="Rectangle 2"/>
          <p:cNvSpPr>
            <a:spLocks noGrp="1" noRot="1" noChangeAspect="1" noChangeArrowheads="1" noTextEdit="1"/>
          </p:cNvSpPr>
          <p:nvPr>
            <p:ph type="sldImg"/>
          </p:nvPr>
        </p:nvSpPr>
        <p:spPr>
          <a:xfrm>
            <a:off x="381000" y="685800"/>
            <a:ext cx="6096000" cy="3429000"/>
          </a:xfrm>
          <a:ln/>
        </p:spPr>
      </p:sp>
      <p:sp>
        <p:nvSpPr>
          <p:cNvPr id="20485" name="Rectangle 3"/>
          <p:cNvSpPr>
            <a:spLocks noGrp="1" noChangeArrowheads="1"/>
          </p:cNvSpPr>
          <p:nvPr>
            <p:ph type="body" idx="1"/>
          </p:nvPr>
        </p:nvSpPr>
        <p:spPr>
          <a:noFill/>
          <a:ln/>
        </p:spPr>
        <p:txBody>
          <a:bodyPr/>
          <a:lstStyle/>
          <a:p>
            <a:pPr eaLnBrk="1" hangingPunct="1"/>
            <a:endParaRPr lang="en-US" dirty="0" smtClean="0">
              <a:latin typeface="Arial" charset="0"/>
            </a:endParaRPr>
          </a:p>
        </p:txBody>
      </p:sp>
      <p:sp>
        <p:nvSpPr>
          <p:cNvPr id="6" name="Footer Placeholder 5"/>
          <p:cNvSpPr>
            <a:spLocks noGrp="1"/>
          </p:cNvSpPr>
          <p:nvPr>
            <p:ph type="ftr" sz="quarter" idx="10"/>
          </p:nvPr>
        </p:nvSpPr>
        <p:spPr/>
        <p:txBody>
          <a:bodyPr/>
          <a:lstStyle/>
          <a:p>
            <a:pPr>
              <a:defRPr/>
            </a:pPr>
            <a:r>
              <a:rPr lang="en-US" dirty="0" smtClean="0"/>
              <a:t>MSREE 2013</a:t>
            </a:r>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1010EA6-1DD5-4B08-BA59-42A4550A45E9}"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Date Placeholder 3"/>
          <p:cNvSpPr>
            <a:spLocks noGrp="1"/>
          </p:cNvSpPr>
          <p:nvPr>
            <p:ph type="dt" idx="10"/>
          </p:nvPr>
        </p:nvSpPr>
        <p:spPr/>
        <p:txBody>
          <a:bodyPr/>
          <a:lstStyle/>
          <a:p>
            <a:pPr>
              <a:defRPr/>
            </a:pPr>
            <a:fld id="{6F40F9D9-11F1-4AD3-8948-D7AEA8F54DF4}" type="datetime3">
              <a:rPr lang="en-US" smtClean="0">
                <a:solidFill>
                  <a:prstClr val="black"/>
                </a:solidFill>
              </a:rPr>
              <a:pPr>
                <a:defRPr/>
              </a:pPr>
              <a:t>17 April 2022</a:t>
            </a:fld>
            <a:endParaRPr lang="en-US">
              <a:solidFill>
                <a:prstClr val="black"/>
              </a:solidFill>
            </a:endParaRPr>
          </a:p>
        </p:txBody>
      </p:sp>
      <p:sp>
        <p:nvSpPr>
          <p:cNvPr id="5" name="Footer Placeholder 4"/>
          <p:cNvSpPr>
            <a:spLocks noGrp="1"/>
          </p:cNvSpPr>
          <p:nvPr>
            <p:ph type="ftr" sz="quarter" idx="11"/>
          </p:nvPr>
        </p:nvSpPr>
        <p:spPr/>
        <p:txBody>
          <a:bodyPr/>
          <a:lstStyle/>
          <a:p>
            <a:pPr>
              <a:defRPr/>
            </a:pPr>
            <a:r>
              <a:rPr lang="en-US" smtClean="0">
                <a:solidFill>
                  <a:prstClr val="black"/>
                </a:solidFill>
              </a:rPr>
              <a:t>MSREE 2013</a:t>
            </a:r>
            <a:endParaRPr lang="en-US">
              <a:solidFill>
                <a:prstClr val="black"/>
              </a:solidFill>
            </a:endParaRPr>
          </a:p>
        </p:txBody>
      </p:sp>
      <p:sp>
        <p:nvSpPr>
          <p:cNvPr id="6" name="Slide Number Placeholder 5"/>
          <p:cNvSpPr>
            <a:spLocks noGrp="1"/>
          </p:cNvSpPr>
          <p:nvPr>
            <p:ph type="sldNum" sz="quarter" idx="12"/>
          </p:nvPr>
        </p:nvSpPr>
        <p:spPr/>
        <p:txBody>
          <a:bodyPr/>
          <a:lstStyle/>
          <a:p>
            <a:pPr>
              <a:defRPr/>
            </a:pPr>
            <a:fld id="{27BE1D5B-F034-440D-8413-BAB459DCAC55}" type="slidenum">
              <a:rPr lang="en-US" smtClean="0">
                <a:solidFill>
                  <a:prstClr val="black"/>
                </a:solidFill>
              </a:rPr>
              <a:pPr>
                <a:defRPr/>
              </a:pPr>
              <a:t>12</a:t>
            </a:fld>
            <a:endParaRPr lang="en-US">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Date Placeholder 3"/>
          <p:cNvSpPr>
            <a:spLocks noGrp="1"/>
          </p:cNvSpPr>
          <p:nvPr>
            <p:ph type="dt" idx="10"/>
          </p:nvPr>
        </p:nvSpPr>
        <p:spPr/>
        <p:txBody>
          <a:bodyPr/>
          <a:lstStyle/>
          <a:p>
            <a:pPr>
              <a:defRPr/>
            </a:pPr>
            <a:fld id="{6F40F9D9-11F1-4AD3-8948-D7AEA8F54DF4}" type="datetime3">
              <a:rPr lang="en-US" smtClean="0"/>
              <a:pPr>
                <a:defRPr/>
              </a:pPr>
              <a:t>17 April 2022</a:t>
            </a:fld>
            <a:endParaRPr lang="en-US"/>
          </a:p>
        </p:txBody>
      </p:sp>
      <p:sp>
        <p:nvSpPr>
          <p:cNvPr id="5" name="Footer Placeholder 4"/>
          <p:cNvSpPr>
            <a:spLocks noGrp="1"/>
          </p:cNvSpPr>
          <p:nvPr>
            <p:ph type="ftr" sz="quarter" idx="11"/>
          </p:nvPr>
        </p:nvSpPr>
        <p:spPr/>
        <p:txBody>
          <a:bodyPr/>
          <a:lstStyle/>
          <a:p>
            <a:pPr>
              <a:defRPr/>
            </a:pPr>
            <a:r>
              <a:rPr lang="en-US" smtClean="0"/>
              <a:t>MSREE 2013</a:t>
            </a:r>
            <a:endParaRPr lang="en-US"/>
          </a:p>
        </p:txBody>
      </p:sp>
      <p:sp>
        <p:nvSpPr>
          <p:cNvPr id="6" name="Slide Number Placeholder 5"/>
          <p:cNvSpPr>
            <a:spLocks noGrp="1"/>
          </p:cNvSpPr>
          <p:nvPr>
            <p:ph type="sldNum" sz="quarter" idx="12"/>
          </p:nvPr>
        </p:nvSpPr>
        <p:spPr/>
        <p:txBody>
          <a:bodyPr/>
          <a:lstStyle/>
          <a:p>
            <a:pPr>
              <a:defRPr/>
            </a:pPr>
            <a:fld id="{27BE1D5B-F034-440D-8413-BAB459DCAC55}" type="slidenum">
              <a:rPr lang="en-US" smtClean="0"/>
              <a:pPr>
                <a:defRPr/>
              </a:pPr>
              <a:t>21</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Date Placeholder 3"/>
          <p:cNvSpPr>
            <a:spLocks noGrp="1"/>
          </p:cNvSpPr>
          <p:nvPr>
            <p:ph type="dt" idx="10"/>
          </p:nvPr>
        </p:nvSpPr>
        <p:spPr/>
        <p:txBody>
          <a:bodyPr/>
          <a:lstStyle/>
          <a:p>
            <a:pPr>
              <a:defRPr/>
            </a:pPr>
            <a:fld id="{6F40F9D9-11F1-4AD3-8948-D7AEA8F54DF4}" type="datetime3">
              <a:rPr lang="en-US" smtClean="0"/>
              <a:pPr>
                <a:defRPr/>
              </a:pPr>
              <a:t>17 April 2022</a:t>
            </a:fld>
            <a:endParaRPr lang="en-US"/>
          </a:p>
        </p:txBody>
      </p:sp>
      <p:sp>
        <p:nvSpPr>
          <p:cNvPr id="5" name="Footer Placeholder 4"/>
          <p:cNvSpPr>
            <a:spLocks noGrp="1"/>
          </p:cNvSpPr>
          <p:nvPr>
            <p:ph type="ftr" sz="quarter" idx="11"/>
          </p:nvPr>
        </p:nvSpPr>
        <p:spPr/>
        <p:txBody>
          <a:bodyPr/>
          <a:lstStyle/>
          <a:p>
            <a:pPr>
              <a:defRPr/>
            </a:pPr>
            <a:r>
              <a:rPr lang="en-US" smtClean="0"/>
              <a:t>MSREE 2013</a:t>
            </a:r>
            <a:endParaRPr lang="en-US"/>
          </a:p>
        </p:txBody>
      </p:sp>
      <p:sp>
        <p:nvSpPr>
          <p:cNvPr id="6" name="Slide Number Placeholder 5"/>
          <p:cNvSpPr>
            <a:spLocks noGrp="1"/>
          </p:cNvSpPr>
          <p:nvPr>
            <p:ph type="sldNum" sz="quarter" idx="12"/>
          </p:nvPr>
        </p:nvSpPr>
        <p:spPr/>
        <p:txBody>
          <a:bodyPr/>
          <a:lstStyle/>
          <a:p>
            <a:pPr>
              <a:defRPr/>
            </a:pPr>
            <a:fld id="{27BE1D5B-F034-440D-8413-BAB459DCAC55}" type="slidenum">
              <a:rPr lang="en-US" smtClean="0"/>
              <a:pPr>
                <a:defRPr/>
              </a:pPr>
              <a:t>28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FAA3093F-4522-47E3-803E-A625A2227766}" type="datetime3">
              <a:rPr lang="en-US" smtClean="0"/>
              <a:pPr>
                <a:defRPr/>
              </a:pPr>
              <a:t>17 April 2022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FUNDAMENTALS OF THERMAL ENGINEERING</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B6E7B1F-D4B0-4797-B072-F08D30B72C97}" type="slidenum">
              <a:rPr lang="en-US"/>
              <a:pPr>
                <a:defRPr/>
              </a:pPr>
              <a:t>‹#›</a:t>
            </a:fld>
            <a:endParaRPr lang="en-US"/>
          </a:p>
        </p:txBody>
      </p:sp>
    </p:spTree>
  </p:cSld>
  <p:clrMapOvr>
    <a:masterClrMapping/>
  </p:clrMapOvr>
  <p:transition>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110C55D5-39BC-4F46-A88B-B5026F5B0D7D}" type="datetime3">
              <a:rPr lang="en-US" smtClean="0"/>
              <a:pPr>
                <a:defRPr/>
              </a:pPr>
              <a:t>17 April 2022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FUNDAMENTALS OF THERMAL ENGINEERING</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1E827DE-D712-4456-A5DF-284A9F2486B3}" type="slidenum">
              <a:rPr lang="en-US"/>
              <a:pPr>
                <a:defRPr/>
              </a:pPr>
              <a:t>‹#›</a:t>
            </a:fld>
            <a:endParaRPr lang="en-US"/>
          </a:p>
        </p:txBody>
      </p:sp>
    </p:spTree>
  </p:cSld>
  <p:clrMapOvr>
    <a:masterClrMapping/>
  </p:clrMapOvr>
  <p:transition>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1B70F80B-895A-470A-A24A-CFBAD357816F}" type="datetime3">
              <a:rPr lang="en-US" smtClean="0"/>
              <a:pPr>
                <a:defRPr/>
              </a:pPr>
              <a:t>17 April 2022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FUNDAMENTALS OF THERMAL ENGINEERING</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22ECD32-BA13-405A-9748-A84ECB3E21C4}" type="slidenum">
              <a:rPr lang="en-US"/>
              <a:pPr>
                <a:defRPr/>
              </a:pPr>
              <a:t>‹#›</a:t>
            </a:fld>
            <a:endParaRPr lang="en-US"/>
          </a:p>
        </p:txBody>
      </p:sp>
    </p:spTree>
  </p:cSld>
  <p:clrMapOvr>
    <a:masterClrMapping/>
  </p:clrMapOvr>
  <p:transition>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9F995ABF-FEC7-4ED1-9F14-FF9FBA6D6161}" type="datetime3">
              <a:rPr lang="en-US" smtClean="0"/>
              <a:pPr>
                <a:defRPr/>
              </a:pPr>
              <a:t>17 April 2022</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FUNDAMENTALS OF THERMAL ENGINEERING</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F18F7FF-09A1-4B3C-82F5-B12F548668E6}" type="slidenum">
              <a:rPr lang="en-US"/>
              <a:pPr>
                <a:defRPr/>
              </a:pPr>
              <a:t>‹#›</a:t>
            </a:fld>
            <a:endParaRPr lang="en-US"/>
          </a:p>
        </p:txBody>
      </p:sp>
    </p:spTree>
  </p:cSld>
  <p:clrMapOvr>
    <a:masterClrMapping/>
  </p:clrMapOvr>
  <p:transition>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fld id="{AFA3DC8E-CB8B-4D6C-B2EA-00338A4BB46B}" type="datetime3">
              <a:rPr lang="en-US" smtClean="0"/>
              <a:pPr>
                <a:defRPr/>
              </a:pPr>
              <a:t>17 April 2022</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smtClean="0"/>
              <a:t>FUNDAMENTALS OF THERMAL ENGINEERING</a:t>
            </a: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BB09FAFA-DEE8-47AF-88AC-05AD57A6202B}" type="slidenum">
              <a:rPr lang="en-US"/>
              <a:pPr>
                <a:defRPr/>
              </a:pPr>
              <a:t>‹#›</a:t>
            </a:fld>
            <a:endParaRPr lang="en-US"/>
          </a:p>
        </p:txBody>
      </p:sp>
    </p:spTree>
  </p:cSld>
  <p:clrMapOvr>
    <a:masterClrMapping/>
  </p:clrMapOvr>
  <p:transition>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fld id="{0DF1BAFE-7454-40D2-B3F8-012D1D3E93A3}" type="datetime3">
              <a:rPr lang="en-US" smtClean="0"/>
              <a:pPr>
                <a:defRPr/>
              </a:pPr>
              <a:t>17 April 2022</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smtClean="0"/>
              <a:t>FUNDAMENTALS OF THERMAL ENGINEERING</a:t>
            </a: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8F58CFC3-DE66-4B31-813F-7C2B3579531F}" type="slidenum">
              <a:rPr lang="en-US"/>
              <a:pPr>
                <a:defRPr/>
              </a:pPr>
              <a:t>‹#›</a:t>
            </a:fld>
            <a:endParaRPr lang="en-US"/>
          </a:p>
        </p:txBody>
      </p:sp>
    </p:spTree>
  </p:cSld>
  <p:clrMapOvr>
    <a:masterClrMapping/>
  </p:clrMapOvr>
  <p:transition>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F182CFF2-7077-4836-9DFC-E02FCE5A370A}" type="datetime3">
              <a:rPr lang="en-US" smtClean="0"/>
              <a:pPr>
                <a:defRPr/>
              </a:pPr>
              <a:t>17 April 2022</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smtClean="0"/>
              <a:t>FUNDAMENTALS OF THERMAL ENGINEERING</a:t>
            </a: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60BB2F73-D09E-4838-9DE6-70C92CC3A596}" type="slidenum">
              <a:rPr lang="en-US"/>
              <a:pPr>
                <a:defRPr/>
              </a:pPr>
              <a:t>‹#›</a:t>
            </a:fld>
            <a:endParaRPr lang="en-US"/>
          </a:p>
        </p:txBody>
      </p:sp>
    </p:spTree>
  </p:cSld>
  <p:clrMapOvr>
    <a:masterClrMapping/>
  </p:clrMapOvr>
  <p:transition>
    <p:wipe dir="d"/>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C51BF458-13B9-4447-8A79-B4822546C86D}" type="datetime3">
              <a:rPr lang="en-US" smtClean="0"/>
              <a:pPr>
                <a:defRPr/>
              </a:pPr>
              <a:t>17 April 2022</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FUNDAMENTALS OF THERMAL ENGINEERING</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7909883-A14A-4699-9E11-577314BB6D30}" type="slidenum">
              <a:rPr lang="en-US"/>
              <a:pPr>
                <a:defRPr/>
              </a:pPr>
              <a:t>‹#›</a:t>
            </a:fld>
            <a:endParaRPr lang="en-US"/>
          </a:p>
        </p:txBody>
      </p:sp>
    </p:spTree>
  </p:cSld>
  <p:clrMapOvr>
    <a:masterClrMapping/>
  </p:clrMapOvr>
  <p:transition>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E2A81CBC-0043-44C5-984D-254568438CE3}" type="datetime3">
              <a:rPr lang="en-US" smtClean="0"/>
              <a:pPr>
                <a:defRPr/>
              </a:pPr>
              <a:t>17 April 2022</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FUNDAMENTALS OF THERMAL ENGINEERING</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EB75A81-4067-4AA9-8900-DCBA4351B2D7}" type="slidenum">
              <a:rPr lang="en-US"/>
              <a:pPr>
                <a:defRPr/>
              </a:pPr>
              <a:t>‹#›</a:t>
            </a:fld>
            <a:endParaRPr lang="en-US"/>
          </a:p>
        </p:txBody>
      </p:sp>
    </p:spTree>
  </p:cSld>
  <p:clrMapOvr>
    <a:masterClrMapping/>
  </p:clrMapOvr>
  <p:transition>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8BC1DBC0-99D5-40B2-8E80-7ABA65189D3C}" type="datetime3">
              <a:rPr lang="en-US" smtClean="0"/>
              <a:pPr>
                <a:defRPr/>
              </a:pPr>
              <a:t>17 April 2022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FUNDAMENTALS OF THERMAL ENGINEERING</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C129A2D-A28F-4B83-B64A-F0C25A6BDD66}" type="slidenum">
              <a:rPr lang="en-US"/>
              <a:pPr>
                <a:defRPr/>
              </a:pPr>
              <a:t>‹#›</a:t>
            </a:fld>
            <a:endParaRPr lang="en-US"/>
          </a:p>
        </p:txBody>
      </p:sp>
    </p:spTree>
  </p:cSld>
  <p:clrMapOvr>
    <a:masterClrMapping/>
  </p:clrMapOvr>
  <p:transition>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DCB02AEC-AD1E-4B0A-90B9-7C8904D14773}" type="datetime3">
              <a:rPr lang="en-US" smtClean="0"/>
              <a:pPr>
                <a:defRPr/>
              </a:pPr>
              <a:t>17 April 2022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FUNDAMENTALS OF THERMAL ENGINEERING</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13A523E-B8D6-4B83-8B37-82040BA8928B}" type="slidenum">
              <a:rPr lang="en-US"/>
              <a:pPr>
                <a:defRPr/>
              </a:pPr>
              <a:t>‹#›</a:t>
            </a:fld>
            <a:endParaRPr lang="en-US"/>
          </a:p>
        </p:txBody>
      </p:sp>
    </p:spTree>
  </p:cSld>
  <p:clrMapOvr>
    <a:masterClrMapping/>
  </p:clrMapOvr>
  <p:transition>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200151"/>
            <a:ext cx="4038600" cy="33944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DC64B1F5-8A95-4D45-A5AD-E97AD514D4DA}" type="datetime3">
              <a:rPr lang="en-US" smtClean="0"/>
              <a:pPr>
                <a:defRPr/>
              </a:pPr>
              <a:t>17 April 2022</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FUNDAMENTALS OF THERMAL ENGINEERING</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A5D25F2-6A78-4D70-A3B6-A8E8CCC0959E}" type="slidenum">
              <a:rPr lang="en-US"/>
              <a:pPr>
                <a:defRPr/>
              </a:pPr>
              <a:t>‹#›</a:t>
            </a:fld>
            <a:endParaRPr lang="en-US"/>
          </a:p>
        </p:txBody>
      </p:sp>
    </p:spTree>
  </p:cSld>
  <p:clrMapOvr>
    <a:masterClrMapping/>
  </p:clrMapOvr>
  <p:transition>
    <p:wipe di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200151"/>
            <a:ext cx="4038600" cy="33944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200151"/>
            <a:ext cx="4038600" cy="3394472"/>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fld id="{00E0BDBF-F347-47BE-923E-4829E80AF42B}" type="datetime3">
              <a:rPr lang="en-US" smtClean="0"/>
              <a:pPr>
                <a:defRPr/>
              </a:pPr>
              <a:t>17 April 2022</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FUNDAMENTALS OF THERMAL ENGINEERING</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32FD2DB-CCF9-478D-A97D-59BA4C6D82E3}" type="slidenum">
              <a:rPr lang="en-US"/>
              <a:pPr>
                <a:defRPr/>
              </a:pPr>
              <a:t>‹#›</a:t>
            </a:fld>
            <a:endParaRPr lang="en-US"/>
          </a:p>
        </p:txBody>
      </p:sp>
    </p:spTree>
  </p:cSld>
  <p:clrMapOvr>
    <a:masterClrMapping/>
  </p:clrMapOvr>
  <p:transition>
    <p:wipe dir="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200150"/>
            <a:ext cx="4038600" cy="163949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57200" y="2953942"/>
            <a:ext cx="4038600" cy="16406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half" idx="3"/>
          </p:nvPr>
        </p:nvSpPr>
        <p:spPr>
          <a:xfrm>
            <a:off x="4648200" y="1200151"/>
            <a:ext cx="4038600" cy="33944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fld id="{061C4A4A-5D0F-4E99-BF9F-7A1AFD19C35E}" type="datetime3">
              <a:rPr lang="en-US" smtClean="0"/>
              <a:pPr>
                <a:defRPr/>
              </a:pPr>
              <a:t>17 April 2022</a:t>
            </a:fld>
            <a:endParaRPr lang="en-US"/>
          </a:p>
        </p:txBody>
      </p:sp>
      <p:sp>
        <p:nvSpPr>
          <p:cNvPr id="7" name="Rectangle 5"/>
          <p:cNvSpPr>
            <a:spLocks noGrp="1" noChangeArrowheads="1"/>
          </p:cNvSpPr>
          <p:nvPr>
            <p:ph type="ftr" sz="quarter" idx="11"/>
          </p:nvPr>
        </p:nvSpPr>
        <p:spPr>
          <a:ln/>
        </p:spPr>
        <p:txBody>
          <a:bodyPr/>
          <a:lstStyle>
            <a:lvl1pPr>
              <a:defRPr/>
            </a:lvl1pPr>
          </a:lstStyle>
          <a:p>
            <a:pPr>
              <a:defRPr/>
            </a:pPr>
            <a:r>
              <a:rPr lang="en-US" smtClean="0"/>
              <a:t>FUNDAMENTALS OF THERMAL ENGINEERING</a:t>
            </a: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0FC5F8AD-57B8-4223-8ED4-06A4D6F48994}" type="slidenum">
              <a:rPr lang="en-US"/>
              <a:pPr>
                <a:defRPr/>
              </a:pPr>
              <a:t>‹#›</a:t>
            </a:fld>
            <a:endParaRPr lang="en-US"/>
          </a:p>
        </p:txBody>
      </p:sp>
    </p:spTree>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tile tx="0" ty="0" sx="100000" sy="100000" flip="none" algn="tl"/>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05979"/>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457200" y="1200151"/>
            <a:ext cx="8229600" cy="339447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pPr>
              <a:defRPr/>
            </a:pPr>
            <a:fld id="{1808AAC2-79C5-43A6-8BC8-73FCDBA6668B}" type="datetime3">
              <a:rPr lang="en-US" smtClean="0"/>
              <a:pPr>
                <a:defRPr/>
              </a:pPr>
              <a:t>17 April 2022</a:t>
            </a:fld>
            <a:endParaRPr lang="en-US"/>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pPr>
              <a:defRPr/>
            </a:pPr>
            <a:r>
              <a:rPr lang="en-US" smtClean="0"/>
              <a:t>FUNDAMENTALS OF THERMAL ENGINEERING</a:t>
            </a:r>
            <a:endParaRPr lang="en-US"/>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pPr>
              <a:defRPr/>
            </a:pPr>
            <a:fld id="{0559A271-77B3-4FEF-82A4-DEBABEBF1B7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p:wipe dir="d"/>
  </p:transition>
  <p:timing>
    <p:tnLst>
      <p:par>
        <p:cTn id="1" dur="indefinite" restart="never" nodeType="tmRoot"/>
      </p:par>
    </p:tnLst>
  </p:timing>
  <p:hf hd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2.wmf"/><Relationship Id="rId5" Type="http://schemas.openxmlformats.org/officeDocument/2006/relationships/oleObject" Target="../embeddings/oleObject3.bin"/><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15.emf"/></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image" Target="../media/image16.wmf"/><Relationship Id="rId5" Type="http://schemas.openxmlformats.org/officeDocument/2006/relationships/oleObject" Target="../embeddings/oleObject5.bin"/><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image" Target="../media/image37.emf"/><Relationship Id="rId5" Type="http://schemas.openxmlformats.org/officeDocument/2006/relationships/oleObject" Target="../embeddings/oleObject7.bin"/><Relationship Id="rId4" Type="http://schemas.openxmlformats.org/officeDocument/2006/relationships/image" Target="../media/image36.wmf"/></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7.vml"/><Relationship Id="rId4" Type="http://schemas.openxmlformats.org/officeDocument/2006/relationships/image" Target="../media/image40.emf"/></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7.xml"/><Relationship Id="rId1" Type="http://schemas.openxmlformats.org/officeDocument/2006/relationships/vmlDrawing" Target="../drawings/vmlDrawing8.vml"/><Relationship Id="rId4" Type="http://schemas.openxmlformats.org/officeDocument/2006/relationships/image" Target="../media/image41.emf"/></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image" Target="../media/image42.em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Rectangle 2"/>
          <p:cNvSpPr/>
          <p:nvPr/>
        </p:nvSpPr>
        <p:spPr>
          <a:xfrm>
            <a:off x="1066800" y="761821"/>
            <a:ext cx="6553200" cy="1200329"/>
          </a:xfrm>
          <a:prstGeom prst="rect">
            <a:avLst/>
          </a:prstGeom>
        </p:spPr>
        <p:txBody>
          <a:bodyPr wrap="square">
            <a:spAutoFit/>
          </a:bodyPr>
          <a:lstStyle/>
          <a:p>
            <a:pPr algn="ctr">
              <a:lnSpc>
                <a:spcPct val="150000"/>
              </a:lnSpc>
            </a:pPr>
            <a:r>
              <a:rPr lang="en-US" sz="2400" b="1" dirty="0" smtClean="0">
                <a:solidFill>
                  <a:srgbClr val="002060"/>
                </a:solidFill>
              </a:rPr>
              <a:t>FUNDAMENTAL  OF THERMODYNAMICS        AND HEAT  TRANSFER</a:t>
            </a:r>
          </a:p>
        </p:txBody>
      </p:sp>
      <p:sp>
        <p:nvSpPr>
          <p:cNvPr id="6" name="TextBox 5"/>
          <p:cNvSpPr txBox="1"/>
          <p:nvPr/>
        </p:nvSpPr>
        <p:spPr>
          <a:xfrm>
            <a:off x="5782841" y="4548489"/>
            <a:ext cx="2446759" cy="400110"/>
          </a:xfrm>
          <a:prstGeom prst="rect">
            <a:avLst/>
          </a:prstGeom>
          <a:noFill/>
        </p:spPr>
        <p:txBody>
          <a:bodyPr wrap="none" rtlCol="0">
            <a:spAutoFit/>
          </a:bodyPr>
          <a:lstStyle/>
          <a:p>
            <a:pPr algn="ctr"/>
            <a:r>
              <a:rPr lang="en-US" sz="2000" b="1" dirty="0" smtClean="0">
                <a:latin typeface="Arial" pitchFamily="34" charset="0"/>
                <a:cs typeface="Arial" pitchFamily="34" charset="0"/>
              </a:rPr>
              <a:t>Dr. Lila Raj Koirala</a:t>
            </a:r>
            <a:endParaRPr lang="en-US" sz="2000" b="1" dirty="0">
              <a:latin typeface="Arial" pitchFamily="34" charset="0"/>
              <a:cs typeface="Arial" pitchFamily="34" charset="0"/>
            </a:endParaRPr>
          </a:p>
        </p:txBody>
      </p:sp>
      <p:sp>
        <p:nvSpPr>
          <p:cNvPr id="7" name="Rectangle 6"/>
          <p:cNvSpPr/>
          <p:nvPr/>
        </p:nvSpPr>
        <p:spPr>
          <a:xfrm>
            <a:off x="500911" y="4548489"/>
            <a:ext cx="4147289" cy="400110"/>
          </a:xfrm>
          <a:prstGeom prst="rect">
            <a:avLst/>
          </a:prstGeom>
        </p:spPr>
        <p:txBody>
          <a:bodyPr wrap="none">
            <a:spAutoFit/>
          </a:bodyPr>
          <a:lstStyle/>
          <a:p>
            <a:pPr lvl="0" algn="ctr"/>
            <a:r>
              <a:rPr lang="en-US" sz="2000" b="1" dirty="0" smtClean="0">
                <a:solidFill>
                  <a:srgbClr val="00B050"/>
                </a:solidFill>
                <a:latin typeface="Arial" pitchFamily="34" charset="0"/>
                <a:cs typeface="Arial" pitchFamily="34" charset="0"/>
              </a:rPr>
              <a:t>Kathmandu Engineering College</a:t>
            </a:r>
          </a:p>
        </p:txBody>
      </p:sp>
      <p:sp>
        <p:nvSpPr>
          <p:cNvPr id="8" name="TextBox 7"/>
          <p:cNvSpPr txBox="1"/>
          <p:nvPr/>
        </p:nvSpPr>
        <p:spPr>
          <a:xfrm>
            <a:off x="2514600" y="2266950"/>
            <a:ext cx="3810000" cy="738664"/>
          </a:xfrm>
          <a:prstGeom prst="rect">
            <a:avLst/>
          </a:prstGeom>
          <a:noFill/>
        </p:spPr>
        <p:txBody>
          <a:bodyPr wrap="square" rtlCol="0">
            <a:spAutoFit/>
          </a:bodyPr>
          <a:lstStyle/>
          <a:p>
            <a:pPr algn="ctr">
              <a:lnSpc>
                <a:spcPct val="150000"/>
              </a:lnSpc>
            </a:pPr>
            <a:r>
              <a:rPr lang="en-US" sz="2800" b="1" dirty="0" smtClean="0">
                <a:solidFill>
                  <a:srgbClr val="FF0000"/>
                </a:solidFill>
              </a:rPr>
              <a:t>Lecture – 6 (Week 6)</a:t>
            </a:r>
            <a:endParaRPr lang="en-US" sz="2800" b="1" dirty="0">
              <a:solidFill>
                <a:srgbClr val="FF0000"/>
              </a:solidFill>
            </a:endParaRPr>
          </a:p>
        </p:txBody>
      </p:sp>
      <p:sp>
        <p:nvSpPr>
          <p:cNvPr id="9" name="Rectangle 8"/>
          <p:cNvSpPr/>
          <p:nvPr/>
        </p:nvSpPr>
        <p:spPr>
          <a:xfrm>
            <a:off x="762000" y="3105150"/>
            <a:ext cx="7467600" cy="523220"/>
          </a:xfrm>
          <a:prstGeom prst="rect">
            <a:avLst/>
          </a:prstGeom>
        </p:spPr>
        <p:txBody>
          <a:bodyPr wrap="square">
            <a:spAutoFit/>
          </a:bodyPr>
          <a:lstStyle/>
          <a:p>
            <a:pPr lvl="0" algn="ctr"/>
            <a:r>
              <a:rPr lang="en-US" sz="2800" b="1" dirty="0" smtClean="0">
                <a:solidFill>
                  <a:srgbClr val="002060"/>
                </a:solidFill>
              </a:rPr>
              <a:t>Properties of Pure Working Substances </a:t>
            </a:r>
          </a:p>
        </p:txBody>
      </p:sp>
      <p:sp>
        <p:nvSpPr>
          <p:cNvPr id="10" name="TextBox 9"/>
          <p:cNvSpPr txBox="1"/>
          <p:nvPr/>
        </p:nvSpPr>
        <p:spPr>
          <a:xfrm>
            <a:off x="2667000" y="57150"/>
            <a:ext cx="3810000" cy="671851"/>
          </a:xfrm>
          <a:prstGeom prst="rect">
            <a:avLst/>
          </a:prstGeom>
          <a:noFill/>
        </p:spPr>
        <p:txBody>
          <a:bodyPr wrap="square" rtlCol="0">
            <a:spAutoFit/>
          </a:bodyPr>
          <a:lstStyle/>
          <a:p>
            <a:pPr algn="ctr">
              <a:lnSpc>
                <a:spcPct val="150000"/>
              </a:lnSpc>
            </a:pPr>
            <a:r>
              <a:rPr lang="en-US" sz="2800" b="1" dirty="0" smtClean="0">
                <a:solidFill>
                  <a:srgbClr val="FF0000"/>
                </a:solidFill>
              </a:rPr>
              <a:t>Course Title:</a:t>
            </a:r>
            <a:endParaRPr lang="en-US" sz="2800" b="1" dirty="0">
              <a:solidFill>
                <a:srgbClr val="FF0000"/>
              </a:solidFill>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 y="133350"/>
            <a:ext cx="4628190" cy="461665"/>
          </a:xfrm>
          <a:prstGeom prst="rect">
            <a:avLst/>
          </a:prstGeom>
        </p:spPr>
        <p:txBody>
          <a:bodyPr wrap="none">
            <a:spAutoFit/>
          </a:bodyPr>
          <a:lstStyle/>
          <a:p>
            <a:pPr lvl="0" fontAlgn="base">
              <a:spcBef>
                <a:spcPct val="0"/>
              </a:spcBef>
              <a:spcAft>
                <a:spcPct val="0"/>
              </a:spcAft>
            </a:pPr>
            <a:r>
              <a:rPr lang="en-US" sz="2400" b="1" dirty="0" smtClean="0">
                <a:solidFill>
                  <a:srgbClr val="FF0000"/>
                </a:solidFill>
                <a:latin typeface="Arial" pitchFamily="34" charset="0"/>
                <a:ea typeface="Times New Roman" pitchFamily="18" charset="0"/>
                <a:cs typeface="Arial" pitchFamily="34" charset="0"/>
              </a:rPr>
              <a:t>Learning Objective of Lecture:</a:t>
            </a:r>
          </a:p>
        </p:txBody>
      </p:sp>
      <p:sp>
        <p:nvSpPr>
          <p:cNvPr id="4" name="Rectangle 3"/>
          <p:cNvSpPr/>
          <p:nvPr/>
        </p:nvSpPr>
        <p:spPr>
          <a:xfrm>
            <a:off x="533400" y="750156"/>
            <a:ext cx="6781800" cy="830997"/>
          </a:xfrm>
          <a:prstGeom prst="rect">
            <a:avLst/>
          </a:prstGeom>
        </p:spPr>
        <p:txBody>
          <a:bodyPr wrap="square">
            <a:spAutoFit/>
          </a:bodyPr>
          <a:lstStyle/>
          <a:p>
            <a:pPr lvl="0" algn="just" eaLnBrk="0" fontAlgn="base" hangingPunct="0">
              <a:spcBef>
                <a:spcPct val="0"/>
              </a:spcBef>
              <a:spcAft>
                <a:spcPct val="0"/>
              </a:spcAft>
            </a:pPr>
            <a:r>
              <a:rPr lang="en-US" sz="2400" dirty="0" smtClean="0">
                <a:latin typeface="Arial" pitchFamily="34" charset="0"/>
                <a:ea typeface="Times New Roman" pitchFamily="18" charset="0"/>
                <a:cs typeface="Arial" pitchFamily="34" charset="0"/>
              </a:rPr>
              <a:t>To impart a great deal of knowledge to undergraduate students on the following topics:  </a:t>
            </a:r>
            <a:endParaRPr lang="en-US" sz="2400" dirty="0" smtClean="0">
              <a:latin typeface="Arial" pitchFamily="34" charset="0"/>
              <a:cs typeface="Arial" pitchFamily="34" charset="0"/>
            </a:endParaRPr>
          </a:p>
        </p:txBody>
      </p:sp>
      <p:sp>
        <p:nvSpPr>
          <p:cNvPr id="5" name="Rectangle 4"/>
          <p:cNvSpPr/>
          <p:nvPr/>
        </p:nvSpPr>
        <p:spPr>
          <a:xfrm>
            <a:off x="1066800" y="1638240"/>
            <a:ext cx="5230791" cy="461665"/>
          </a:xfrm>
          <a:prstGeom prst="rect">
            <a:avLst/>
          </a:prstGeom>
        </p:spPr>
        <p:txBody>
          <a:bodyPr wrap="none">
            <a:spAutoFit/>
          </a:bodyPr>
          <a:lstStyle/>
          <a:p>
            <a:pPr marL="342900" lvl="0" indent="-342900" algn="just">
              <a:buFont typeface="Arial" pitchFamily="34" charset="0"/>
              <a:buChar char="•"/>
            </a:pPr>
            <a:r>
              <a:rPr lang="en-US" sz="2400" dirty="0">
                <a:latin typeface="Arial" pitchFamily="34" charset="0"/>
                <a:cs typeface="Arial" pitchFamily="34" charset="0"/>
              </a:rPr>
              <a:t>Properties of a Two Phase Mixture</a:t>
            </a:r>
          </a:p>
        </p:txBody>
      </p:sp>
      <p:sp>
        <p:nvSpPr>
          <p:cNvPr id="7" name="Rectangle 6"/>
          <p:cNvSpPr/>
          <p:nvPr/>
        </p:nvSpPr>
        <p:spPr>
          <a:xfrm>
            <a:off x="1066800" y="2038350"/>
            <a:ext cx="4519186" cy="461665"/>
          </a:xfrm>
          <a:prstGeom prst="rect">
            <a:avLst/>
          </a:prstGeom>
        </p:spPr>
        <p:txBody>
          <a:bodyPr wrap="none">
            <a:spAutoFit/>
          </a:bodyPr>
          <a:lstStyle/>
          <a:p>
            <a:pPr marL="342900" lvl="0" indent="-342900" algn="just">
              <a:buFont typeface="Arial" pitchFamily="34" charset="0"/>
              <a:buChar char="•"/>
            </a:pPr>
            <a:r>
              <a:rPr lang="en-US" sz="2400" dirty="0">
                <a:solidFill>
                  <a:srgbClr val="000000"/>
                </a:solidFill>
                <a:latin typeface="Arial" pitchFamily="34" charset="0"/>
                <a:cs typeface="Arial" pitchFamily="34" charset="0"/>
              </a:rPr>
              <a:t>Quality and Moisture Content</a:t>
            </a:r>
          </a:p>
        </p:txBody>
      </p:sp>
      <p:sp>
        <p:nvSpPr>
          <p:cNvPr id="10" name="Rectangle 9"/>
          <p:cNvSpPr/>
          <p:nvPr/>
        </p:nvSpPr>
        <p:spPr>
          <a:xfrm>
            <a:off x="1066800" y="2426553"/>
            <a:ext cx="6553200" cy="830997"/>
          </a:xfrm>
          <a:prstGeom prst="rect">
            <a:avLst/>
          </a:prstGeom>
        </p:spPr>
        <p:txBody>
          <a:bodyPr wrap="square">
            <a:spAutoFit/>
          </a:bodyPr>
          <a:lstStyle/>
          <a:p>
            <a:pPr marL="342900" lvl="0" indent="-342900" algn="just">
              <a:buFont typeface="Arial" pitchFamily="34" charset="0"/>
              <a:buChar char="•"/>
            </a:pPr>
            <a:r>
              <a:rPr lang="en-US" sz="2400" dirty="0">
                <a:solidFill>
                  <a:srgbClr val="000000"/>
                </a:solidFill>
                <a:latin typeface="Arial" pitchFamily="34" charset="0"/>
                <a:cs typeface="Arial" pitchFamily="34" charset="0"/>
              </a:rPr>
              <a:t>Specific Volume, Specific Internal Energy, Specific Enthalpy, and Specific Entropy</a:t>
            </a:r>
          </a:p>
        </p:txBody>
      </p:sp>
      <p:sp>
        <p:nvSpPr>
          <p:cNvPr id="13" name="Rectangle 12"/>
          <p:cNvSpPr/>
          <p:nvPr/>
        </p:nvSpPr>
        <p:spPr>
          <a:xfrm>
            <a:off x="1066800" y="3188553"/>
            <a:ext cx="6553200" cy="830997"/>
          </a:xfrm>
          <a:prstGeom prst="rect">
            <a:avLst/>
          </a:prstGeom>
        </p:spPr>
        <p:txBody>
          <a:bodyPr wrap="square">
            <a:spAutoFit/>
          </a:bodyPr>
          <a:lstStyle/>
          <a:p>
            <a:pPr marL="342900" lvl="0" indent="-342900" algn="just">
              <a:buFont typeface="Arial" pitchFamily="34" charset="0"/>
              <a:buChar char="•"/>
            </a:pPr>
            <a:r>
              <a:rPr lang="en-US" sz="2400" dirty="0">
                <a:latin typeface="Arial" pitchFamily="34" charset="0"/>
                <a:cs typeface="Arial" pitchFamily="34" charset="0"/>
              </a:rPr>
              <a:t>Other Thermodynamic Properties: Internal </a:t>
            </a:r>
            <a:r>
              <a:rPr lang="en-US" sz="2400" dirty="0" smtClean="0">
                <a:latin typeface="Arial" pitchFamily="34" charset="0"/>
                <a:cs typeface="Arial" pitchFamily="34" charset="0"/>
              </a:rPr>
              <a:t>  Energy</a:t>
            </a:r>
            <a:r>
              <a:rPr lang="en-US" sz="2400" dirty="0">
                <a:latin typeface="Arial" pitchFamily="34" charset="0"/>
                <a:cs typeface="Arial" pitchFamily="34" charset="0"/>
              </a:rPr>
              <a:t>, Enthalpy, and Specific Heats</a:t>
            </a:r>
          </a:p>
        </p:txBody>
      </p:sp>
      <p:sp>
        <p:nvSpPr>
          <p:cNvPr id="14" name="Rectangle 13"/>
          <p:cNvSpPr/>
          <p:nvPr/>
        </p:nvSpPr>
        <p:spPr>
          <a:xfrm>
            <a:off x="1087058" y="4015085"/>
            <a:ext cx="6532942" cy="830997"/>
          </a:xfrm>
          <a:prstGeom prst="rect">
            <a:avLst/>
          </a:prstGeom>
        </p:spPr>
        <p:txBody>
          <a:bodyPr wrap="none">
            <a:spAutoFit/>
          </a:bodyPr>
          <a:lstStyle/>
          <a:p>
            <a:pPr marL="342900" lvl="0" indent="-342900" algn="just">
              <a:buFont typeface="Arial" pitchFamily="34" charset="0"/>
              <a:buChar char="•"/>
            </a:pPr>
            <a:r>
              <a:rPr lang="en-US" sz="2400" dirty="0">
                <a:solidFill>
                  <a:srgbClr val="000000"/>
                </a:solidFill>
                <a:latin typeface="Arial" pitchFamily="34" charset="0"/>
                <a:cs typeface="Arial" pitchFamily="34" charset="0"/>
              </a:rPr>
              <a:t>Development of Property </a:t>
            </a:r>
            <a:r>
              <a:rPr lang="en-US" sz="2400" dirty="0" smtClean="0">
                <a:solidFill>
                  <a:srgbClr val="000000"/>
                </a:solidFill>
                <a:latin typeface="Arial" pitchFamily="34" charset="0"/>
                <a:cs typeface="Arial" pitchFamily="34" charset="0"/>
              </a:rPr>
              <a:t>Data: </a:t>
            </a:r>
            <a:r>
              <a:rPr lang="en-US" sz="2400" dirty="0" smtClean="0">
                <a:latin typeface="Arial" pitchFamily="34" charset="0"/>
                <a:cs typeface="Arial" pitchFamily="34" charset="0"/>
              </a:rPr>
              <a:t>Tabular </a:t>
            </a:r>
            <a:r>
              <a:rPr lang="en-US" sz="2400" dirty="0">
                <a:latin typeface="Arial" pitchFamily="34" charset="0"/>
                <a:cs typeface="Arial" pitchFamily="34" charset="0"/>
              </a:rPr>
              <a:t>and </a:t>
            </a:r>
            <a:endParaRPr lang="en-US" sz="2400" dirty="0" smtClean="0">
              <a:latin typeface="Arial" pitchFamily="34" charset="0"/>
              <a:cs typeface="Arial" pitchFamily="34" charset="0"/>
            </a:endParaRPr>
          </a:p>
          <a:p>
            <a:pPr lvl="0" algn="just"/>
            <a:r>
              <a:rPr lang="en-US" sz="2400" dirty="0">
                <a:latin typeface="Arial" pitchFamily="34" charset="0"/>
                <a:cs typeface="Arial" pitchFamily="34" charset="0"/>
              </a:rPr>
              <a:t> </a:t>
            </a:r>
            <a:r>
              <a:rPr lang="en-US" sz="2400" dirty="0" smtClean="0">
                <a:latin typeface="Arial" pitchFamily="34" charset="0"/>
                <a:cs typeface="Arial" pitchFamily="34" charset="0"/>
              </a:rPr>
              <a:t>   Graphical </a:t>
            </a:r>
            <a:r>
              <a:rPr lang="en-US" sz="2400" dirty="0">
                <a:latin typeface="Arial" pitchFamily="34" charset="0"/>
                <a:cs typeface="Arial" pitchFamily="34" charset="0"/>
              </a:rPr>
              <a:t>Data Presentation</a:t>
            </a:r>
            <a:endParaRPr lang="en-US" sz="2400" dirty="0">
              <a:solidFill>
                <a:srgbClr val="000000"/>
              </a:solidFill>
              <a:latin typeface="Arial" pitchFamily="34" charset="0"/>
              <a:cs typeface="Arial" pitchFamily="34" charset="0"/>
            </a:endParaRPr>
          </a:p>
        </p:txBody>
      </p:sp>
      <p:sp>
        <p:nvSpPr>
          <p:cNvPr id="15" name="Rectangle 14"/>
          <p:cNvSpPr/>
          <p:nvPr/>
        </p:nvSpPr>
        <p:spPr>
          <a:xfrm>
            <a:off x="4104616" y="4472285"/>
            <a:ext cx="354584" cy="461665"/>
          </a:xfrm>
          <a:prstGeom prst="rect">
            <a:avLst/>
          </a:prstGeom>
        </p:spPr>
        <p:txBody>
          <a:bodyPr wrap="none">
            <a:spAutoFit/>
          </a:bodyPr>
          <a:lstStyle/>
          <a:p>
            <a:pPr lvl="0" algn="just"/>
            <a:r>
              <a:rPr lang="en-US" sz="2400" dirty="0" smtClean="0">
                <a:latin typeface="Arial" pitchFamily="34" charset="0"/>
                <a:cs typeface="Arial" pitchFamily="34" charset="0"/>
              </a:rPr>
              <a:t>  </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1" y="0"/>
            <a:ext cx="184731" cy="461665"/>
          </a:xfrm>
          <a:prstGeom prst="rect">
            <a:avLst/>
          </a:prstGeom>
          <a:noFill/>
          <a:ln w="9525">
            <a:noFill/>
            <a:miter lim="800000"/>
            <a:headEnd/>
            <a:tailEnd/>
          </a:ln>
          <a:effectLst/>
        </p:spPr>
        <p:txBody>
          <a:bodyPr wrap="none" anchor="ctr">
            <a:spAutoFit/>
          </a:bodyPr>
          <a:lstStyle/>
          <a:p>
            <a:endParaRPr lang="en-US" sz="2400">
              <a:latin typeface="Arial" pitchFamily="34" charset="0"/>
              <a:cs typeface="Arial" pitchFamily="34" charset="0"/>
            </a:endParaRPr>
          </a:p>
        </p:txBody>
      </p:sp>
      <p:sp>
        <p:nvSpPr>
          <p:cNvPr id="23559" name="Rectangle 7"/>
          <p:cNvSpPr>
            <a:spLocks noChangeArrowheads="1"/>
          </p:cNvSpPr>
          <p:nvPr/>
        </p:nvSpPr>
        <p:spPr bwMode="auto">
          <a:xfrm>
            <a:off x="1" y="0"/>
            <a:ext cx="184731" cy="461665"/>
          </a:xfrm>
          <a:prstGeom prst="rect">
            <a:avLst/>
          </a:prstGeom>
          <a:noFill/>
          <a:ln w="9525">
            <a:noFill/>
            <a:miter lim="800000"/>
            <a:headEnd/>
            <a:tailEnd/>
          </a:ln>
          <a:effectLst/>
        </p:spPr>
        <p:txBody>
          <a:bodyPr wrap="none" anchor="ctr">
            <a:spAutoFit/>
          </a:bodyPr>
          <a:lstStyle/>
          <a:p>
            <a:endParaRPr lang="en-US" sz="2400">
              <a:latin typeface="Arial" pitchFamily="34" charset="0"/>
              <a:cs typeface="Arial" pitchFamily="34" charset="0"/>
            </a:endParaRPr>
          </a:p>
        </p:txBody>
      </p:sp>
      <p:sp>
        <p:nvSpPr>
          <p:cNvPr id="2051" name="Rectangle 3"/>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053" name="Rectangle 5"/>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055" name="Rectangle 7"/>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057" name="Rectangle 9"/>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50" name="Rectangle 2"/>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52" name="Rectangle 4"/>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59" name="Rectangle 11"/>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61" name="Rectangle 13"/>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7663" name="Rectangle 15"/>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74" name="Rectangle 2"/>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76" name="Rectangle 4"/>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78" name="Rectangle 6"/>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80" name="Rectangle 8"/>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8682" name="Rectangle 10"/>
          <p:cNvSpPr>
            <a:spLocks noChangeArrowheads="1"/>
          </p:cNvSpPr>
          <p:nvPr/>
        </p:nvSpPr>
        <p:spPr bwMode="auto">
          <a:xfrm>
            <a:off x="1" y="0"/>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sz="2400">
              <a:latin typeface="Arial" pitchFamily="34" charset="0"/>
              <a:cs typeface="Arial" pitchFamily="34" charset="0"/>
            </a:endParaRPr>
          </a:p>
        </p:txBody>
      </p:sp>
      <p:sp>
        <p:nvSpPr>
          <p:cNvPr id="25" name="Rectangle 24"/>
          <p:cNvSpPr/>
          <p:nvPr/>
        </p:nvSpPr>
        <p:spPr>
          <a:xfrm>
            <a:off x="685800" y="128885"/>
            <a:ext cx="5410200" cy="461665"/>
          </a:xfrm>
          <a:prstGeom prst="rect">
            <a:avLst/>
          </a:prstGeom>
        </p:spPr>
        <p:txBody>
          <a:bodyPr wrap="square">
            <a:spAutoFit/>
          </a:bodyPr>
          <a:lstStyle/>
          <a:p>
            <a:pPr marL="457200" indent="-457200"/>
            <a:r>
              <a:rPr lang="en-US" sz="2400" b="1" dirty="0" smtClean="0">
                <a:solidFill>
                  <a:srgbClr val="FF0000"/>
                </a:solidFill>
                <a:latin typeface="Arial" pitchFamily="34" charset="0"/>
                <a:cs typeface="Arial" pitchFamily="34" charset="0"/>
              </a:rPr>
              <a:t>Properties of a Two-Phase Mixture:</a:t>
            </a:r>
            <a:endParaRPr lang="en-US" sz="2400" b="1" dirty="0">
              <a:solidFill>
                <a:srgbClr val="FF0000"/>
              </a:solidFill>
              <a:latin typeface="Arial" pitchFamily="34" charset="0"/>
              <a:cs typeface="Arial" pitchFamily="34" charset="0"/>
            </a:endParaRPr>
          </a:p>
        </p:txBody>
      </p:sp>
      <p:sp>
        <p:nvSpPr>
          <p:cNvPr id="21" name="Rectangle 20"/>
          <p:cNvSpPr/>
          <p:nvPr/>
        </p:nvSpPr>
        <p:spPr>
          <a:xfrm>
            <a:off x="304800" y="1166158"/>
            <a:ext cx="7162800" cy="1938992"/>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As the saturation temperature and the pressure are dependent within two phase mixture, the states along the saturation line cannot be fixed by using only these two dependent properties according to state postulate [1].</a:t>
            </a:r>
          </a:p>
        </p:txBody>
      </p:sp>
      <p:sp>
        <p:nvSpPr>
          <p:cNvPr id="96261" name="Rectangle 5"/>
          <p:cNvSpPr>
            <a:spLocks noChangeArrowheads="1"/>
          </p:cNvSpPr>
          <p:nvPr/>
        </p:nvSpPr>
        <p:spPr bwMode="auto">
          <a:xfrm>
            <a:off x="0" y="297657"/>
            <a:ext cx="354584"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a:t>
            </a:r>
            <a:r>
              <a:rPr kumimoji="0" lang="en-US" sz="2400" b="0" i="0" u="none" strike="noStrike" cap="none" normalizeH="0" baseline="0" smtClean="0">
                <a:ln>
                  <a:noFill/>
                </a:ln>
                <a:solidFill>
                  <a:schemeClr val="tx1"/>
                </a:solidFill>
                <a:effectLst/>
                <a:latin typeface="Arial" pitchFamily="34" charset="0"/>
                <a:cs typeface="Arial" pitchFamily="34" charset="0"/>
              </a:rPr>
              <a:t> </a:t>
            </a:r>
          </a:p>
        </p:txBody>
      </p:sp>
      <p:sp>
        <p:nvSpPr>
          <p:cNvPr id="23" name="Rectangle 22"/>
          <p:cNvSpPr/>
          <p:nvPr/>
        </p:nvSpPr>
        <p:spPr>
          <a:xfrm>
            <a:off x="381000" y="3645753"/>
            <a:ext cx="7924800" cy="830997"/>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 Hence, a third property is necessary to complete this task and the third property will be the specific volume. </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381000" y="1276350"/>
            <a:ext cx="72390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50838" marR="0" lvl="0" indent="-350838"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It would be useful to define the specific volume </a:t>
            </a:r>
            <a:r>
              <a:rPr kumimoji="0" lang="en-US"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v</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of the total mass in two phase mixture in terms of the specific volume of the individual phases (i.e. saturated liquid and saturated vapor).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a:off x="381000" y="3257550"/>
            <a:ext cx="8001000" cy="1200329"/>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As the specific properties are not additive in nature, to find the specific volume of mixture, a new property called quality of the two phase mixture is introduced.</a:t>
            </a:r>
            <a:endParaRPr lang="en-US" sz="2400" dirty="0">
              <a:latin typeface="Arial" pitchFamily="34" charset="0"/>
              <a:cs typeface="Arial" pitchFamily="34" charset="0"/>
            </a:endParaRPr>
          </a:p>
        </p:txBody>
      </p:sp>
      <p:sp>
        <p:nvSpPr>
          <p:cNvPr id="6" name="Rectangle 5"/>
          <p:cNvSpPr/>
          <p:nvPr/>
        </p:nvSpPr>
        <p:spPr>
          <a:xfrm>
            <a:off x="685800" y="128885"/>
            <a:ext cx="5410200" cy="461665"/>
          </a:xfrm>
          <a:prstGeom prst="rect">
            <a:avLst/>
          </a:prstGeom>
        </p:spPr>
        <p:txBody>
          <a:bodyPr wrap="square">
            <a:spAutoFit/>
          </a:bodyPr>
          <a:lstStyle/>
          <a:p>
            <a:pPr marL="457200" indent="-457200"/>
            <a:r>
              <a:rPr lang="en-US" sz="2400" b="1" dirty="0" smtClean="0">
                <a:solidFill>
                  <a:srgbClr val="FF0000"/>
                </a:solidFill>
                <a:latin typeface="Arial" pitchFamily="34" charset="0"/>
                <a:cs typeface="Arial" pitchFamily="34" charset="0"/>
              </a:rPr>
              <a:t>Properties of a Two-Phase Mixture:</a:t>
            </a:r>
            <a:endParaRPr lang="en-US" sz="2400" b="1" dirty="0">
              <a:solidFill>
                <a:srgbClr val="FF0000"/>
              </a:solidFill>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0"/>
            <a:ext cx="184731" cy="400110"/>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0"/>
            <a:ext cx="184731" cy="400110"/>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3" name="Rectangle 15"/>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3" name="Picture 22"/>
          <p:cNvPicPr>
            <a:picLocks noChangeAspect="1"/>
          </p:cNvPicPr>
          <p:nvPr/>
        </p:nvPicPr>
        <p:blipFill>
          <a:blip r:embed="rId2" cstate="print"/>
          <a:srcRect/>
          <a:stretch>
            <a:fillRect/>
          </a:stretch>
        </p:blipFill>
        <p:spPr bwMode="auto">
          <a:xfrm>
            <a:off x="914400" y="666751"/>
            <a:ext cx="6725607" cy="2971799"/>
          </a:xfrm>
          <a:prstGeom prst="rect">
            <a:avLst/>
          </a:prstGeom>
          <a:noFill/>
          <a:ln w="9525">
            <a:noFill/>
            <a:miter lim="800000"/>
            <a:headEnd/>
            <a:tailEnd/>
          </a:ln>
        </p:spPr>
      </p:pic>
      <p:sp>
        <p:nvSpPr>
          <p:cNvPr id="19" name="Rectangle 18"/>
          <p:cNvSpPr/>
          <p:nvPr/>
        </p:nvSpPr>
        <p:spPr>
          <a:xfrm>
            <a:off x="838200" y="128885"/>
            <a:ext cx="5307479" cy="461665"/>
          </a:xfrm>
          <a:prstGeom prst="rect">
            <a:avLst/>
          </a:prstGeom>
        </p:spPr>
        <p:txBody>
          <a:bodyPr wrap="none">
            <a:spAutoFit/>
          </a:bodyPr>
          <a:lstStyle/>
          <a:p>
            <a:pPr marL="457200" indent="-457200"/>
            <a:r>
              <a:rPr lang="en-US" sz="2400" b="1" dirty="0" smtClean="0">
                <a:solidFill>
                  <a:srgbClr val="FF0000"/>
                </a:solidFill>
                <a:latin typeface="Arial" pitchFamily="34" charset="0"/>
                <a:cs typeface="Arial" pitchFamily="34" charset="0"/>
              </a:rPr>
              <a:t>Properties of a Two-Phase Mixture:</a:t>
            </a:r>
            <a:endParaRPr lang="en-US" sz="2400" b="1" dirty="0">
              <a:solidFill>
                <a:srgbClr val="FF0000"/>
              </a:solidFill>
              <a:latin typeface="Arial" pitchFamily="34" charset="0"/>
              <a:cs typeface="Arial" pitchFamily="34" charset="0"/>
            </a:endParaRPr>
          </a:p>
        </p:txBody>
      </p:sp>
      <p:sp>
        <p:nvSpPr>
          <p:cNvPr id="20" name="Rectangle 19"/>
          <p:cNvSpPr/>
          <p:nvPr/>
        </p:nvSpPr>
        <p:spPr>
          <a:xfrm>
            <a:off x="914400" y="3790950"/>
            <a:ext cx="3886200" cy="1200329"/>
          </a:xfrm>
          <a:prstGeom prst="rect">
            <a:avLst/>
          </a:prstGeom>
        </p:spPr>
        <p:txBody>
          <a:bodyPr wrap="square">
            <a:spAutoFit/>
          </a:bodyPr>
          <a:lstStyle/>
          <a:p>
            <a:pPr lvl="0"/>
            <a:r>
              <a:rPr lang="en-US" sz="2400" b="1" dirty="0" smtClean="0">
                <a:latin typeface="Arial" pitchFamily="34" charset="0"/>
                <a:cs typeface="Arial" pitchFamily="34" charset="0"/>
              </a:rPr>
              <a:t>State 1</a:t>
            </a:r>
            <a:r>
              <a:rPr lang="en-US" sz="2400" dirty="0" smtClean="0">
                <a:latin typeface="Arial" pitchFamily="34" charset="0"/>
                <a:cs typeface="Arial" pitchFamily="34" charset="0"/>
              </a:rPr>
              <a:t>: 1 </a:t>
            </a:r>
            <a:r>
              <a:rPr lang="en-US" sz="2400" dirty="0" err="1" smtClean="0">
                <a:latin typeface="Arial" pitchFamily="34" charset="0"/>
                <a:cs typeface="Arial" pitchFamily="34" charset="0"/>
              </a:rPr>
              <a:t>atm</a:t>
            </a:r>
            <a:r>
              <a:rPr lang="en-US" sz="2400" dirty="0" smtClean="0">
                <a:latin typeface="Arial" pitchFamily="34" charset="0"/>
                <a:cs typeface="Arial" pitchFamily="34" charset="0"/>
              </a:rPr>
              <a:t>, 80</a:t>
            </a:r>
            <a:r>
              <a:rPr lang="en-US" sz="2400" baseline="30000" dirty="0" smtClean="0">
                <a:latin typeface="Arial" pitchFamily="34" charset="0"/>
                <a:cs typeface="Arial" pitchFamily="34" charset="0"/>
              </a:rPr>
              <a:t>0</a:t>
            </a:r>
            <a:r>
              <a:rPr lang="en-US" sz="2400" dirty="0" smtClean="0">
                <a:latin typeface="Arial" pitchFamily="34" charset="0"/>
                <a:cs typeface="Arial" pitchFamily="34" charset="0"/>
              </a:rPr>
              <a:t>C </a:t>
            </a:r>
          </a:p>
          <a:p>
            <a:pPr lvl="0"/>
            <a:r>
              <a:rPr lang="en-US" sz="2400" b="1" dirty="0" smtClean="0">
                <a:latin typeface="Arial" pitchFamily="34" charset="0"/>
                <a:cs typeface="Arial" pitchFamily="34" charset="0"/>
              </a:rPr>
              <a:t>State 2</a:t>
            </a:r>
            <a:r>
              <a:rPr lang="en-US" sz="2400" dirty="0" smtClean="0">
                <a:latin typeface="Arial" pitchFamily="34" charset="0"/>
                <a:cs typeface="Arial" pitchFamily="34" charset="0"/>
              </a:rPr>
              <a:t>:  1 </a:t>
            </a:r>
            <a:r>
              <a:rPr lang="en-US" sz="2400" dirty="0" err="1" smtClean="0">
                <a:latin typeface="Arial" pitchFamily="34" charset="0"/>
                <a:cs typeface="Arial" pitchFamily="34" charset="0"/>
              </a:rPr>
              <a:t>atm</a:t>
            </a:r>
            <a:r>
              <a:rPr lang="en-US" sz="2400" dirty="0" smtClean="0">
                <a:latin typeface="Arial" pitchFamily="34" charset="0"/>
                <a:cs typeface="Arial" pitchFamily="34" charset="0"/>
              </a:rPr>
              <a:t>, 100</a:t>
            </a:r>
            <a:r>
              <a:rPr lang="en-US" sz="2400" baseline="30000" dirty="0" smtClean="0">
                <a:latin typeface="Arial" pitchFamily="34" charset="0"/>
                <a:cs typeface="Arial" pitchFamily="34" charset="0"/>
              </a:rPr>
              <a:t>0</a:t>
            </a:r>
            <a:r>
              <a:rPr lang="en-US" sz="2400" dirty="0" smtClean="0">
                <a:latin typeface="Arial" pitchFamily="34" charset="0"/>
                <a:cs typeface="Arial" pitchFamily="34" charset="0"/>
              </a:rPr>
              <a:t>C	 </a:t>
            </a:r>
            <a:r>
              <a:rPr lang="en-US" sz="2400" b="1" dirty="0" smtClean="0">
                <a:latin typeface="Arial" pitchFamily="34" charset="0"/>
                <a:cs typeface="Arial" pitchFamily="34" charset="0"/>
              </a:rPr>
              <a:t>State 3</a:t>
            </a:r>
            <a:r>
              <a:rPr lang="en-US" sz="2400" dirty="0" smtClean="0">
                <a:latin typeface="Arial" pitchFamily="34" charset="0"/>
                <a:cs typeface="Arial" pitchFamily="34" charset="0"/>
              </a:rPr>
              <a:t>:  1 </a:t>
            </a:r>
            <a:r>
              <a:rPr lang="en-US" sz="2400" dirty="0" err="1" smtClean="0">
                <a:latin typeface="Arial" pitchFamily="34" charset="0"/>
                <a:cs typeface="Arial" pitchFamily="34" charset="0"/>
              </a:rPr>
              <a:t>atm</a:t>
            </a:r>
            <a:r>
              <a:rPr lang="en-US" sz="2400" dirty="0" smtClean="0">
                <a:latin typeface="Arial" pitchFamily="34" charset="0"/>
                <a:cs typeface="Arial" pitchFamily="34" charset="0"/>
              </a:rPr>
              <a:t>, 120</a:t>
            </a:r>
            <a:r>
              <a:rPr lang="en-US" sz="2400" baseline="30000" dirty="0" smtClean="0">
                <a:latin typeface="Arial" pitchFamily="34" charset="0"/>
                <a:cs typeface="Arial" pitchFamily="34" charset="0"/>
              </a:rPr>
              <a:t>0</a:t>
            </a:r>
            <a:r>
              <a:rPr lang="en-US" sz="2400" dirty="0" smtClean="0">
                <a:latin typeface="Arial" pitchFamily="34" charset="0"/>
                <a:cs typeface="Arial" pitchFamily="34" charset="0"/>
              </a:rPr>
              <a:t>C</a:t>
            </a:r>
          </a:p>
        </p:txBody>
      </p:sp>
      <p:sp>
        <p:nvSpPr>
          <p:cNvPr id="2" name="Rectangle 1"/>
          <p:cNvSpPr/>
          <p:nvPr/>
        </p:nvSpPr>
        <p:spPr>
          <a:xfrm>
            <a:off x="6248400" y="2571750"/>
            <a:ext cx="1422184" cy="400110"/>
          </a:xfrm>
          <a:prstGeom prst="rect">
            <a:avLst/>
          </a:prstGeom>
        </p:spPr>
        <p:txBody>
          <a:bodyPr wrap="none">
            <a:spAutoFit/>
          </a:bodyPr>
          <a:lstStyle/>
          <a:p>
            <a:r>
              <a:rPr lang="en-US" dirty="0" smtClean="0">
                <a:latin typeface="Arial" pitchFamily="34" charset="0"/>
                <a:cs typeface="Arial" pitchFamily="34" charset="0"/>
              </a:rPr>
              <a:t>Source: [2]</a:t>
            </a:r>
            <a:endParaRPr lang="en-US" dirty="0">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0"/>
            <a:ext cx="184731" cy="400110"/>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0"/>
            <a:ext cx="184731" cy="400110"/>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3" name="Rectangle 15"/>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2" name="Picture 21"/>
          <p:cNvPicPr>
            <a:picLocks noChangeAspect="1"/>
          </p:cNvPicPr>
          <p:nvPr/>
        </p:nvPicPr>
        <p:blipFill>
          <a:blip r:embed="rId2" cstate="print"/>
          <a:srcRect/>
          <a:stretch>
            <a:fillRect/>
          </a:stretch>
        </p:blipFill>
        <p:spPr bwMode="auto">
          <a:xfrm>
            <a:off x="878072" y="666750"/>
            <a:ext cx="6565570" cy="2971800"/>
          </a:xfrm>
          <a:prstGeom prst="rect">
            <a:avLst/>
          </a:prstGeom>
          <a:noFill/>
          <a:ln w="9525">
            <a:noFill/>
            <a:miter lim="800000"/>
            <a:headEnd/>
            <a:tailEnd/>
          </a:ln>
        </p:spPr>
      </p:pic>
      <p:sp>
        <p:nvSpPr>
          <p:cNvPr id="19" name="Rectangle 1"/>
          <p:cNvSpPr>
            <a:spLocks noChangeArrowheads="1"/>
          </p:cNvSpPr>
          <p:nvPr/>
        </p:nvSpPr>
        <p:spPr bwMode="auto">
          <a:xfrm>
            <a:off x="1447800" y="3714750"/>
            <a:ext cx="51816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400" b="1" dirty="0" smtClean="0">
                <a:latin typeface="Arial" pitchFamily="34" charset="0"/>
                <a:cs typeface="Arial" pitchFamily="34" charset="0"/>
              </a:rPr>
              <a:t>State 4</a:t>
            </a:r>
            <a:r>
              <a:rPr lang="en-US" sz="2400" dirty="0" smtClean="0">
                <a:latin typeface="Arial" pitchFamily="34" charset="0"/>
                <a:cs typeface="Arial" pitchFamily="34" charset="0"/>
              </a:rPr>
              <a:t>: 1.2 </a:t>
            </a:r>
            <a:r>
              <a:rPr lang="en-US" sz="2400" dirty="0" err="1" smtClean="0">
                <a:latin typeface="Arial" pitchFamily="34" charset="0"/>
                <a:cs typeface="Arial" pitchFamily="34" charset="0"/>
              </a:rPr>
              <a:t>atm</a:t>
            </a:r>
            <a:r>
              <a:rPr lang="en-US" sz="2400" dirty="0" smtClean="0">
                <a:latin typeface="Arial" pitchFamily="34" charset="0"/>
                <a:cs typeface="Arial" pitchFamily="34" charset="0"/>
              </a:rPr>
              <a:t>, 100</a:t>
            </a:r>
            <a:r>
              <a:rPr lang="en-US" sz="2400" baseline="30000" dirty="0" smtClean="0">
                <a:latin typeface="Arial" pitchFamily="34" charset="0"/>
                <a:cs typeface="Arial" pitchFamily="34" charset="0"/>
              </a:rPr>
              <a:t>0</a:t>
            </a:r>
            <a:r>
              <a:rPr lang="en-US" sz="2400" dirty="0" smtClean="0">
                <a:latin typeface="Arial" pitchFamily="34" charset="0"/>
                <a:cs typeface="Arial" pitchFamily="34" charset="0"/>
              </a:rPr>
              <a:t>C   </a:t>
            </a:r>
          </a:p>
          <a:p>
            <a:pPr marL="0" marR="0" lvl="0" indent="0" algn="l" defTabSz="914400" rtl="0" eaLnBrk="1" fontAlgn="base" latinLnBrk="0" hangingPunct="1">
              <a:lnSpc>
                <a:spcPct val="100000"/>
              </a:lnSpc>
              <a:spcBef>
                <a:spcPct val="0"/>
              </a:spcBef>
              <a:spcAft>
                <a:spcPct val="0"/>
              </a:spcAft>
              <a:buClrTx/>
              <a:buSzTx/>
              <a:buFontTx/>
              <a:buNone/>
              <a:tabLst/>
            </a:pPr>
            <a:r>
              <a:rPr lang="en-US" sz="2400" b="1" dirty="0" smtClean="0">
                <a:latin typeface="Arial" pitchFamily="34" charset="0"/>
                <a:cs typeface="Arial" pitchFamily="34" charset="0"/>
              </a:rPr>
              <a:t>State 5</a:t>
            </a:r>
            <a:r>
              <a:rPr lang="en-US" sz="2400" dirty="0" smtClean="0">
                <a:latin typeface="Arial" pitchFamily="34" charset="0"/>
                <a:cs typeface="Arial" pitchFamily="34" charset="0"/>
              </a:rPr>
              <a:t>: 1 </a:t>
            </a:r>
            <a:r>
              <a:rPr lang="en-US" sz="2400" dirty="0" err="1" smtClean="0">
                <a:latin typeface="Arial" pitchFamily="34" charset="0"/>
                <a:cs typeface="Arial" pitchFamily="34" charset="0"/>
              </a:rPr>
              <a:t>atm</a:t>
            </a:r>
            <a:r>
              <a:rPr lang="en-US" sz="2400" dirty="0" smtClean="0">
                <a:latin typeface="Arial" pitchFamily="34" charset="0"/>
                <a:cs typeface="Arial" pitchFamily="34" charset="0"/>
              </a:rPr>
              <a:t>, 100</a:t>
            </a:r>
            <a:r>
              <a:rPr lang="en-US" sz="2400" baseline="30000" dirty="0" smtClean="0">
                <a:latin typeface="Arial" pitchFamily="34" charset="0"/>
                <a:cs typeface="Arial" pitchFamily="34" charset="0"/>
              </a:rPr>
              <a:t>0</a:t>
            </a:r>
            <a:r>
              <a:rPr lang="en-US" sz="2400" dirty="0" smtClean="0">
                <a:latin typeface="Arial" pitchFamily="34" charset="0"/>
                <a:cs typeface="Arial" pitchFamily="34" charset="0"/>
              </a:rPr>
              <a:t>C</a:t>
            </a:r>
          </a:p>
          <a:p>
            <a:pPr marL="0" marR="0" lvl="0" indent="0" algn="l" defTabSz="914400" rtl="0" eaLnBrk="1" fontAlgn="base" latinLnBrk="0" hangingPunct="1">
              <a:lnSpc>
                <a:spcPct val="100000"/>
              </a:lnSpc>
              <a:spcBef>
                <a:spcPct val="0"/>
              </a:spcBef>
              <a:spcAft>
                <a:spcPct val="0"/>
              </a:spcAft>
              <a:buClrTx/>
              <a:buSzTx/>
              <a:buFontTx/>
              <a:buNone/>
              <a:tabLst/>
            </a:pPr>
            <a:r>
              <a:rPr lang="en-US" sz="2400" b="1" dirty="0" smtClean="0">
                <a:latin typeface="Arial" pitchFamily="34" charset="0"/>
                <a:cs typeface="Arial" pitchFamily="34" charset="0"/>
              </a:rPr>
              <a:t>State 6</a:t>
            </a:r>
            <a:r>
              <a:rPr lang="en-US" sz="2400" dirty="0" smtClean="0">
                <a:latin typeface="Arial" pitchFamily="34" charset="0"/>
                <a:cs typeface="Arial" pitchFamily="34" charset="0"/>
              </a:rPr>
              <a:t>: 0.8 </a:t>
            </a:r>
            <a:r>
              <a:rPr lang="en-US" sz="2400" dirty="0" err="1" smtClean="0">
                <a:latin typeface="Arial" pitchFamily="34" charset="0"/>
                <a:cs typeface="Arial" pitchFamily="34" charset="0"/>
              </a:rPr>
              <a:t>atm</a:t>
            </a:r>
            <a:r>
              <a:rPr lang="en-US" sz="2400" dirty="0" smtClean="0">
                <a:latin typeface="Arial" pitchFamily="34" charset="0"/>
                <a:cs typeface="Arial" pitchFamily="34" charset="0"/>
              </a:rPr>
              <a:t>, 100</a:t>
            </a:r>
            <a:r>
              <a:rPr lang="en-US" sz="2400" baseline="30000" dirty="0" smtClean="0">
                <a:latin typeface="Arial" pitchFamily="34" charset="0"/>
                <a:cs typeface="Arial" pitchFamily="34" charset="0"/>
              </a:rPr>
              <a:t>0</a:t>
            </a:r>
            <a:r>
              <a:rPr lang="en-US" sz="2400" dirty="0" smtClean="0">
                <a:latin typeface="Arial" pitchFamily="34" charset="0"/>
                <a:cs typeface="Arial" pitchFamily="34" charset="0"/>
              </a:rPr>
              <a:t>C </a:t>
            </a:r>
          </a:p>
        </p:txBody>
      </p:sp>
      <p:sp>
        <p:nvSpPr>
          <p:cNvPr id="20" name="Rectangle 19"/>
          <p:cNvSpPr/>
          <p:nvPr/>
        </p:nvSpPr>
        <p:spPr>
          <a:xfrm>
            <a:off x="838200" y="128885"/>
            <a:ext cx="5307479" cy="461665"/>
          </a:xfrm>
          <a:prstGeom prst="rect">
            <a:avLst/>
          </a:prstGeom>
        </p:spPr>
        <p:txBody>
          <a:bodyPr wrap="none">
            <a:spAutoFit/>
          </a:bodyPr>
          <a:lstStyle/>
          <a:p>
            <a:pPr marL="457200" indent="-457200"/>
            <a:r>
              <a:rPr lang="en-US" sz="2400" b="1" dirty="0" smtClean="0">
                <a:solidFill>
                  <a:srgbClr val="FF0000"/>
                </a:solidFill>
                <a:latin typeface="Arial" pitchFamily="34" charset="0"/>
                <a:cs typeface="Arial" pitchFamily="34" charset="0"/>
              </a:rPr>
              <a:t>Properties of a Two-Phase Mixture:</a:t>
            </a:r>
            <a:endParaRPr lang="en-US" sz="2400" b="1" dirty="0">
              <a:solidFill>
                <a:srgbClr val="FF0000"/>
              </a:solidFill>
              <a:latin typeface="Arial" pitchFamily="34" charset="0"/>
              <a:cs typeface="Arial" pitchFamily="34" charset="0"/>
            </a:endParaRPr>
          </a:p>
        </p:txBody>
      </p:sp>
      <p:sp>
        <p:nvSpPr>
          <p:cNvPr id="21" name="Rectangle 20"/>
          <p:cNvSpPr/>
          <p:nvPr/>
        </p:nvSpPr>
        <p:spPr>
          <a:xfrm>
            <a:off x="6019800" y="2495550"/>
            <a:ext cx="1422184" cy="400110"/>
          </a:xfrm>
          <a:prstGeom prst="rect">
            <a:avLst/>
          </a:prstGeom>
        </p:spPr>
        <p:txBody>
          <a:bodyPr wrap="none">
            <a:spAutoFit/>
          </a:bodyPr>
          <a:lstStyle/>
          <a:p>
            <a:r>
              <a:rPr lang="en-US" dirty="0" smtClean="0">
                <a:latin typeface="Arial" pitchFamily="34" charset="0"/>
                <a:cs typeface="Arial" pitchFamily="34" charset="0"/>
              </a:rPr>
              <a:t>Source: [2]</a:t>
            </a:r>
            <a:endParaRPr lang="en-US" dirty="0">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0"/>
            <a:ext cx="184731" cy="400110"/>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0"/>
            <a:ext cx="184731" cy="400110"/>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3" name="Rectangle 15"/>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4"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2" name="Rectangle 21"/>
          <p:cNvSpPr/>
          <p:nvPr/>
        </p:nvSpPr>
        <p:spPr>
          <a:xfrm>
            <a:off x="883052" y="143530"/>
            <a:ext cx="1329210"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Quality:</a:t>
            </a:r>
          </a:p>
        </p:txBody>
      </p:sp>
      <p:sp>
        <p:nvSpPr>
          <p:cNvPr id="25" name="Rectangle 24"/>
          <p:cNvSpPr/>
          <p:nvPr/>
        </p:nvSpPr>
        <p:spPr>
          <a:xfrm>
            <a:off x="304800" y="1200150"/>
            <a:ext cx="7315200" cy="1569660"/>
          </a:xfrm>
          <a:prstGeom prst="rect">
            <a:avLst/>
          </a:prstGeom>
        </p:spPr>
        <p:txBody>
          <a:bodyPr wrap="square">
            <a:spAutoFit/>
          </a:bodyPr>
          <a:lstStyle/>
          <a:p>
            <a:pPr marL="346075" indent="-346075" algn="just">
              <a:buFont typeface="Wingdings" pitchFamily="2" charset="2"/>
              <a:buChar char="v"/>
            </a:pPr>
            <a:r>
              <a:rPr lang="en-US" sz="2400" dirty="0" smtClean="0">
                <a:latin typeface="Arial" pitchFamily="34" charset="0"/>
                <a:cs typeface="Arial" pitchFamily="34" charset="0"/>
              </a:rPr>
              <a:t>For two-phase mixture (saturation) region, pressure and temperature are no more independent, and we cannot fix the state with dependent pressure and temperature.</a:t>
            </a:r>
            <a:endParaRPr lang="en-US" sz="2400" dirty="0">
              <a:latin typeface="Arial" pitchFamily="34" charset="0"/>
              <a:cs typeface="Arial" pitchFamily="34" charset="0"/>
            </a:endParaRPr>
          </a:p>
        </p:txBody>
      </p:sp>
      <p:sp>
        <p:nvSpPr>
          <p:cNvPr id="23" name="Rectangle 22"/>
          <p:cNvSpPr/>
          <p:nvPr/>
        </p:nvSpPr>
        <p:spPr>
          <a:xfrm>
            <a:off x="304800" y="2876550"/>
            <a:ext cx="8077200" cy="830997"/>
          </a:xfrm>
          <a:prstGeom prst="rect">
            <a:avLst/>
          </a:prstGeom>
        </p:spPr>
        <p:txBody>
          <a:bodyPr wrap="square">
            <a:spAutoFit/>
          </a:bodyPr>
          <a:lstStyle/>
          <a:p>
            <a:pPr marL="346075" indent="-346075" algn="just">
              <a:buFont typeface="Wingdings" pitchFamily="2" charset="2"/>
              <a:buChar char="v"/>
            </a:pPr>
            <a:r>
              <a:rPr lang="en-US" sz="2400" dirty="0" smtClean="0">
                <a:latin typeface="Arial" pitchFamily="34" charset="0"/>
                <a:cs typeface="Arial" pitchFamily="34" charset="0"/>
              </a:rPr>
              <a:t>To fix the state within the saturation region, we have to use a new property called </a:t>
            </a:r>
            <a:r>
              <a:rPr lang="en-US" sz="2400" b="1" dirty="0" smtClean="0">
                <a:latin typeface="Arial" pitchFamily="34" charset="0"/>
                <a:cs typeface="Arial" pitchFamily="34" charset="0"/>
              </a:rPr>
              <a:t>quality</a:t>
            </a:r>
            <a:r>
              <a:rPr lang="en-US" sz="2400" dirty="0" smtClean="0">
                <a:latin typeface="Arial" pitchFamily="34" charset="0"/>
                <a:cs typeface="Arial" pitchFamily="34" charset="0"/>
              </a:rPr>
              <a:t>. </a:t>
            </a:r>
          </a:p>
        </p:txBody>
      </p:sp>
      <p:sp>
        <p:nvSpPr>
          <p:cNvPr id="24" name="Rectangle 23"/>
          <p:cNvSpPr/>
          <p:nvPr/>
        </p:nvSpPr>
        <p:spPr>
          <a:xfrm>
            <a:off x="304800" y="3874353"/>
            <a:ext cx="8001000" cy="830997"/>
          </a:xfrm>
          <a:prstGeom prst="rect">
            <a:avLst/>
          </a:prstGeom>
        </p:spPr>
        <p:txBody>
          <a:bodyPr wrap="square">
            <a:spAutoFit/>
          </a:bodyPr>
          <a:lstStyle/>
          <a:p>
            <a:pPr marL="346075" indent="-346075" algn="just">
              <a:buFont typeface="Wingdings" pitchFamily="2" charset="2"/>
              <a:buChar char="v"/>
            </a:pPr>
            <a:r>
              <a:rPr lang="en-US" sz="2400" dirty="0" smtClean="0">
                <a:latin typeface="Arial" pitchFamily="34" charset="0"/>
                <a:cs typeface="Arial" pitchFamily="34" charset="0"/>
              </a:rPr>
              <a:t>It is defined as the ratio of mass of saturated vapor and the total mass of the two phase mixture.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914400" y="1200150"/>
            <a:ext cx="6327458" cy="1792367"/>
          </a:xfrm>
          <a:prstGeom prst="rect">
            <a:avLst/>
          </a:prstGeom>
          <a:noFill/>
          <a:ln w="9525">
            <a:noFill/>
            <a:miter lim="800000"/>
            <a:headEnd/>
            <a:tailEnd/>
          </a:ln>
          <a:effectLst/>
        </p:spPr>
      </p:pic>
      <p:sp>
        <p:nvSpPr>
          <p:cNvPr id="5" name="Rectangle 4"/>
          <p:cNvSpPr/>
          <p:nvPr/>
        </p:nvSpPr>
        <p:spPr>
          <a:xfrm>
            <a:off x="304800" y="666750"/>
            <a:ext cx="7620000" cy="461665"/>
          </a:xfrm>
          <a:prstGeom prst="rect">
            <a:avLst/>
          </a:prstGeom>
        </p:spPr>
        <p:txBody>
          <a:bodyPr wrap="square">
            <a:spAutoFit/>
          </a:bodyPr>
          <a:lstStyle/>
          <a:p>
            <a:pPr marL="346075" indent="-346075">
              <a:buFont typeface="Wingdings" pitchFamily="2" charset="2"/>
              <a:buChar char="v"/>
            </a:pPr>
            <a:r>
              <a:rPr lang="en-US" sz="2400" dirty="0" smtClean="0">
                <a:latin typeface="+mn-lt"/>
              </a:rPr>
              <a:t>It is also called dryness fraction and is denoted by </a:t>
            </a:r>
            <a:r>
              <a:rPr lang="en-US" sz="2400" i="1" dirty="0" smtClean="0">
                <a:latin typeface="+mn-lt"/>
              </a:rPr>
              <a:t>x</a:t>
            </a:r>
            <a:r>
              <a:rPr lang="en-US" sz="2400" dirty="0" smtClean="0">
                <a:latin typeface="+mn-lt"/>
              </a:rPr>
              <a:t>.</a:t>
            </a:r>
            <a:endParaRPr lang="en-US" sz="2400" dirty="0">
              <a:latin typeface="+mn-lt"/>
            </a:endParaRPr>
          </a:p>
        </p:txBody>
      </p:sp>
      <p:sp>
        <p:nvSpPr>
          <p:cNvPr id="7" name="Rectangle 6"/>
          <p:cNvSpPr/>
          <p:nvPr/>
        </p:nvSpPr>
        <p:spPr>
          <a:xfrm>
            <a:off x="883052" y="57150"/>
            <a:ext cx="1329210"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Quality:</a:t>
            </a:r>
          </a:p>
        </p:txBody>
      </p:sp>
      <p:pic>
        <p:nvPicPr>
          <p:cNvPr id="8" name="Picture 2"/>
          <p:cNvPicPr>
            <a:picLocks noChangeAspect="1" noChangeArrowheads="1"/>
          </p:cNvPicPr>
          <p:nvPr/>
        </p:nvPicPr>
        <p:blipFill>
          <a:blip r:embed="rId3" cstate="print"/>
          <a:srcRect/>
          <a:stretch>
            <a:fillRect/>
          </a:stretch>
        </p:blipFill>
        <p:spPr bwMode="auto">
          <a:xfrm>
            <a:off x="914400" y="3123724"/>
            <a:ext cx="6358890" cy="1810226"/>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0"/>
            <a:ext cx="184731" cy="400110"/>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0"/>
            <a:ext cx="184731" cy="400110"/>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3" name="Rectangle 15"/>
          <p:cNvSpPr>
            <a:spLocks noChangeArrowheads="1"/>
          </p:cNvSpPr>
          <p:nvPr/>
        </p:nvSpPr>
        <p:spPr bwMode="auto">
          <a:xfrm>
            <a:off x="564464" y="0"/>
            <a:ext cx="6620723"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r>
              <a:rPr lang="en-US" sz="2400" b="1" dirty="0" smtClean="0">
                <a:solidFill>
                  <a:srgbClr val="FF0000"/>
                </a:solidFill>
                <a:latin typeface="Arial" pitchFamily="34" charset="0"/>
                <a:cs typeface="Arial" pitchFamily="34" charset="0"/>
              </a:rPr>
              <a:t>Distribution of quality lines on </a:t>
            </a:r>
            <a:r>
              <a:rPr lang="en-US" sz="2400" b="1" i="1" dirty="0" err="1" smtClean="0">
                <a:solidFill>
                  <a:srgbClr val="FF0000"/>
                </a:solidFill>
                <a:latin typeface="Arial" pitchFamily="34" charset="0"/>
                <a:cs typeface="Arial" pitchFamily="34" charset="0"/>
              </a:rPr>
              <a:t>P</a:t>
            </a:r>
            <a:r>
              <a:rPr lang="en-US" sz="2400" b="1" i="1" dirty="0" err="1" smtClean="0">
                <a:solidFill>
                  <a:srgbClr val="FF0000"/>
                </a:solidFill>
                <a:latin typeface="Arial" pitchFamily="34" charset="0"/>
                <a:cs typeface="Arial" pitchFamily="34" charset="0"/>
                <a:sym typeface="Symbol"/>
              </a:rPr>
              <a:t></a:t>
            </a:r>
            <a:r>
              <a:rPr lang="en-US" sz="2400" b="1" i="1" dirty="0" err="1" smtClean="0">
                <a:solidFill>
                  <a:srgbClr val="FF0000"/>
                </a:solidFill>
                <a:latin typeface="Arial" pitchFamily="34" charset="0"/>
                <a:cs typeface="Arial" pitchFamily="34" charset="0"/>
              </a:rPr>
              <a:t>v</a:t>
            </a:r>
            <a:r>
              <a:rPr lang="en-US" sz="2400" b="1" dirty="0" smtClean="0">
                <a:solidFill>
                  <a:srgbClr val="FF0000"/>
                </a:solidFill>
                <a:latin typeface="Arial" pitchFamily="34" charset="0"/>
                <a:cs typeface="Arial" pitchFamily="34" charset="0"/>
              </a:rPr>
              <a:t> diagram:</a:t>
            </a:r>
            <a:endParaRPr lang="en-US" sz="2400" b="1" dirty="0">
              <a:solidFill>
                <a:srgbClr val="FF0000"/>
              </a:solidFill>
              <a:latin typeface="Arial" pitchFamily="34" charset="0"/>
              <a:cs typeface="Arial" pitchFamily="34" charset="0"/>
            </a:endParaRPr>
          </a:p>
        </p:txBody>
      </p:sp>
      <p:sp>
        <p:nvSpPr>
          <p:cNvPr id="28674"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8194"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graphicFrame>
        <p:nvGraphicFramePr>
          <p:cNvPr id="8193" name="Object 1"/>
          <p:cNvGraphicFramePr>
            <a:graphicFrameLocks noChangeAspect="1"/>
          </p:cNvGraphicFramePr>
          <p:nvPr/>
        </p:nvGraphicFramePr>
        <p:xfrm>
          <a:off x="457202" y="590550"/>
          <a:ext cx="8229599" cy="4324350"/>
        </p:xfrm>
        <a:graphic>
          <a:graphicData uri="http://schemas.openxmlformats.org/presentationml/2006/ole">
            <mc:AlternateContent xmlns:mc="http://schemas.openxmlformats.org/markup-compatibility/2006">
              <mc:Choice xmlns:v="urn:schemas-microsoft-com:vml" Requires="v">
                <p:oleObj spid="_x0000_s8218" name="Visio" r:id="rId3" imgW="4390204" imgH="3133483" progId="">
                  <p:embed/>
                </p:oleObj>
              </mc:Choice>
              <mc:Fallback>
                <p:oleObj name="Visio" r:id="rId3" imgW="4390204" imgH="3133483" progId="">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2" y="590550"/>
                        <a:ext cx="8229599" cy="4324350"/>
                      </a:xfrm>
                      <a:prstGeom prst="rect">
                        <a:avLst/>
                      </a:prstGeom>
                      <a:solidFill>
                        <a:schemeClr val="bg1"/>
                      </a:solidFill>
                    </p:spPr>
                  </p:pic>
                </p:oleObj>
              </mc:Fallback>
            </mc:AlternateContent>
          </a:graphicData>
        </a:graphic>
      </p:graphicFrame>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838200" y="154200"/>
            <a:ext cx="28956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2"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Moisture Content:</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5" name="Rectangle 3"/>
          <p:cNvSpPr>
            <a:spLocks noChangeArrowheads="1"/>
          </p:cNvSpPr>
          <p:nvPr/>
        </p:nvSpPr>
        <p:spPr bwMode="auto">
          <a:xfrm>
            <a:off x="533400" y="1123950"/>
            <a:ext cx="71628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6075" lvl="0" indent="-346075" algn="just">
              <a:buFont typeface="Wingdings" pitchFamily="2" charset="2"/>
              <a:buChar char="v"/>
            </a:pPr>
            <a:r>
              <a:rPr lang="en-US" sz="2400" dirty="0" smtClean="0">
                <a:latin typeface="+mn-lt"/>
                <a:ea typeface="Calibri" pitchFamily="34" charset="0"/>
                <a:cs typeface="Times New Roman" pitchFamily="18" charset="0"/>
              </a:rPr>
              <a:t>It</a:t>
            </a:r>
            <a:r>
              <a:rPr kumimoji="0" lang="en-US" sz="2400" b="0" i="0" u="none" strike="noStrike" cap="none" normalizeH="0" baseline="0" dirty="0" smtClean="0">
                <a:ln>
                  <a:noFill/>
                </a:ln>
                <a:solidFill>
                  <a:schemeClr val="tx1"/>
                </a:solidFill>
                <a:effectLst/>
                <a:latin typeface="+mn-lt"/>
                <a:ea typeface="Calibri" pitchFamily="34" charset="0"/>
                <a:cs typeface="Times New Roman" pitchFamily="18" charset="0"/>
              </a:rPr>
              <a:t> is defined as the ratio of mass of saturated liquid and the total mass of the two phase mixture. </a:t>
            </a:r>
            <a:r>
              <a:rPr lang="en-US" sz="2400" dirty="0" smtClean="0">
                <a:latin typeface="+mn-lt"/>
                <a:ea typeface="Calibri" pitchFamily="34" charset="0"/>
                <a:cs typeface="Times New Roman" pitchFamily="18" charset="0"/>
              </a:rPr>
              <a:t>It is denoted by y.</a:t>
            </a:r>
            <a:endParaRPr kumimoji="0" lang="en-US" sz="2400" b="0" i="0" u="none" strike="noStrike" cap="none" normalizeH="0" baseline="0" dirty="0" smtClean="0">
              <a:ln>
                <a:noFill/>
              </a:ln>
              <a:solidFill>
                <a:schemeClr val="tx1"/>
              </a:solidFill>
              <a:effectLst/>
              <a:latin typeface="+mn-lt"/>
              <a:ea typeface="Calibri" pitchFamily="34" charset="0"/>
              <a:cs typeface="Times New Roman" pitchFamily="18" charset="0"/>
            </a:endParaRPr>
          </a:p>
        </p:txBody>
      </p:sp>
      <p:pic>
        <p:nvPicPr>
          <p:cNvPr id="6" name="Picture 5"/>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828800" y="2528902"/>
            <a:ext cx="4238328" cy="881048"/>
          </a:xfrm>
          <a:prstGeom prst="rect">
            <a:avLst/>
          </a:prstGeom>
          <a:solidFill>
            <a:schemeClr val="bg1"/>
          </a:solidFill>
        </p:spPr>
      </p:pic>
      <p:sp>
        <p:nvSpPr>
          <p:cNvPr id="7" name="Rectangle 6"/>
          <p:cNvSpPr/>
          <p:nvPr/>
        </p:nvSpPr>
        <p:spPr>
          <a:xfrm>
            <a:off x="533400" y="3569553"/>
            <a:ext cx="7696200" cy="830997"/>
          </a:xfrm>
          <a:prstGeom prst="rect">
            <a:avLst/>
          </a:prstGeom>
        </p:spPr>
        <p:txBody>
          <a:bodyPr wrap="square">
            <a:spAutoFit/>
          </a:bodyPr>
          <a:lstStyle/>
          <a:p>
            <a:pPr marL="346075" lvl="0" indent="-346075" algn="just">
              <a:buFont typeface="Wingdings" pitchFamily="2" charset="2"/>
              <a:buChar char="v"/>
            </a:pPr>
            <a:r>
              <a:rPr lang="en-US" sz="2400" dirty="0" smtClean="0">
                <a:latin typeface="+mn-lt"/>
                <a:ea typeface="Calibri" pitchFamily="34" charset="0"/>
                <a:cs typeface="Times New Roman" pitchFamily="18" charset="0"/>
              </a:rPr>
              <a:t>This property can also be used to fix a state within the two phase mixture (saturation) region. </a:t>
            </a:r>
            <a:endParaRPr lang="en-US" sz="2400" dirty="0" smtClean="0">
              <a:latin typeface="+mn-lt"/>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481" name="Object 1"/>
          <p:cNvGraphicFramePr>
            <a:graphicFrameLocks noChangeAspect="1"/>
          </p:cNvGraphicFramePr>
          <p:nvPr/>
        </p:nvGraphicFramePr>
        <p:xfrm>
          <a:off x="447194" y="742950"/>
          <a:ext cx="8392006" cy="4114799"/>
        </p:xfrm>
        <a:graphic>
          <a:graphicData uri="http://schemas.openxmlformats.org/presentationml/2006/ole">
            <mc:AlternateContent xmlns:mc="http://schemas.openxmlformats.org/markup-compatibility/2006">
              <mc:Choice xmlns:v="urn:schemas-microsoft-com:vml" Requires="v">
                <p:oleObj spid="_x0000_s148506" name="Visio" r:id="rId3" imgW="4800207" imgH="3220507" progId="">
                  <p:embed/>
                </p:oleObj>
              </mc:Choice>
              <mc:Fallback>
                <p:oleObj name="Visio" r:id="rId3" imgW="4800207" imgH="3220507" progId="">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7194" y="742950"/>
                        <a:ext cx="8392006" cy="4114799"/>
                      </a:xfrm>
                      <a:prstGeom prst="rect">
                        <a:avLst/>
                      </a:prstGeom>
                      <a:solidFill>
                        <a:schemeClr val="bg1"/>
                      </a:solidFill>
                    </p:spPr>
                  </p:pic>
                </p:oleObj>
              </mc:Fallback>
            </mc:AlternateContent>
          </a:graphicData>
        </a:graphic>
      </p:graphicFrame>
      <p:sp>
        <p:nvSpPr>
          <p:cNvPr id="10" name="Rectangle 9"/>
          <p:cNvSpPr/>
          <p:nvPr/>
        </p:nvSpPr>
        <p:spPr>
          <a:xfrm>
            <a:off x="834964" y="128885"/>
            <a:ext cx="3584636" cy="461665"/>
          </a:xfrm>
          <a:prstGeom prst="rect">
            <a:avLst/>
          </a:prstGeom>
        </p:spPr>
        <p:txBody>
          <a:bodyPr wrap="none">
            <a:spAutoFit/>
          </a:bodyPr>
          <a:lstStyle/>
          <a:p>
            <a:pPr lvl="0" algn="just"/>
            <a:r>
              <a:rPr lang="en-US" sz="2400" b="1" dirty="0" smtClean="0">
                <a:solidFill>
                  <a:srgbClr val="FF0000"/>
                </a:solidFill>
                <a:latin typeface="Arial" pitchFamily="34" charset="0"/>
                <a:ea typeface="Calibri" pitchFamily="34" charset="0"/>
                <a:cs typeface="Arial" pitchFamily="34" charset="0"/>
              </a:rPr>
              <a:t>Identification of States:</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0"/>
            <a:ext cx="184731" cy="400110"/>
          </a:xfrm>
          <a:prstGeom prst="rect">
            <a:avLst/>
          </a:prstGeom>
          <a:noFill/>
          <a:ln w="9525">
            <a:noFill/>
            <a:miter lim="800000"/>
            <a:headEnd/>
            <a:tailEnd/>
          </a:ln>
          <a:effectLst/>
        </p:spPr>
        <p:txBody>
          <a:bodyPr wrap="none" anchor="ctr">
            <a:spAutoFit/>
          </a:bodyPr>
          <a:lstStyle/>
          <a:p>
            <a:endParaRPr lang="en-US">
              <a:solidFill>
                <a:srgbClr val="000000"/>
              </a:solidFill>
            </a:endParaRPr>
          </a:p>
        </p:txBody>
      </p:sp>
      <p:sp>
        <p:nvSpPr>
          <p:cNvPr id="23559" name="Rectangle 7"/>
          <p:cNvSpPr>
            <a:spLocks noChangeArrowheads="1"/>
          </p:cNvSpPr>
          <p:nvPr/>
        </p:nvSpPr>
        <p:spPr bwMode="auto">
          <a:xfrm>
            <a:off x="0" y="0"/>
            <a:ext cx="184731" cy="400110"/>
          </a:xfrm>
          <a:prstGeom prst="rect">
            <a:avLst/>
          </a:prstGeom>
          <a:noFill/>
          <a:ln w="9525">
            <a:noFill/>
            <a:miter lim="800000"/>
            <a:headEnd/>
            <a:tailEnd/>
          </a:ln>
          <a:effectLst/>
        </p:spPr>
        <p:txBody>
          <a:bodyPr wrap="none" anchor="ctr">
            <a:spAutoFit/>
          </a:bodyPr>
          <a:lstStyle/>
          <a:p>
            <a:endParaRPr lang="en-US">
              <a:solidFill>
                <a:srgbClr val="000000"/>
              </a:solidFill>
            </a:endParaRPr>
          </a:p>
        </p:txBody>
      </p:sp>
      <p:sp>
        <p:nvSpPr>
          <p:cNvPr id="2051" name="Rectangle 3"/>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sp>
        <p:nvSpPr>
          <p:cNvPr id="2053" name="Rectangle 5"/>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sp>
        <p:nvSpPr>
          <p:cNvPr id="2055" name="Rectangle 7"/>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sp>
        <p:nvSpPr>
          <p:cNvPr id="2057" name="Rectangle 9"/>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sp>
        <p:nvSpPr>
          <p:cNvPr id="27650"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sp>
        <p:nvSpPr>
          <p:cNvPr id="27652" name="Rectangle 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sp>
        <p:nvSpPr>
          <p:cNvPr id="27659" name="Rectangle 11"/>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sp>
        <p:nvSpPr>
          <p:cNvPr id="27661" name="Rectangle 13"/>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sp>
        <p:nvSpPr>
          <p:cNvPr id="27663" name="Rectangle 15"/>
          <p:cNvSpPr>
            <a:spLocks noChangeArrowheads="1"/>
          </p:cNvSpPr>
          <p:nvPr/>
        </p:nvSpPr>
        <p:spPr bwMode="auto">
          <a:xfrm>
            <a:off x="0" y="5715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sp>
        <p:nvSpPr>
          <p:cNvPr id="28674"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sp>
        <p:nvSpPr>
          <p:cNvPr id="28676" name="Rectangle 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sp>
        <p:nvSpPr>
          <p:cNvPr id="28678" name="Rectangle 6"/>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sp>
        <p:nvSpPr>
          <p:cNvPr id="28680" name="Rectangle 8"/>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sp>
        <p:nvSpPr>
          <p:cNvPr id="28682" name="Rectangle 10"/>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sp>
        <p:nvSpPr>
          <p:cNvPr id="10244" name="Rectangle 4"/>
          <p:cNvSpPr>
            <a:spLocks noChangeArrowheads="1"/>
          </p:cNvSpPr>
          <p:nvPr/>
        </p:nvSpPr>
        <p:spPr bwMode="auto">
          <a:xfrm>
            <a:off x="914400" y="2886492"/>
            <a:ext cx="67056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1371600" indent="-1371600" algn="just" eaLnBrk="0" hangingPunct="0">
              <a:buFont typeface="Arial" pitchFamily="34" charset="0"/>
              <a:buChar char="•"/>
            </a:pPr>
            <a:r>
              <a:rPr lang="en-US" sz="2400" dirty="0" smtClean="0">
                <a:solidFill>
                  <a:srgbClr val="000000"/>
                </a:solidFill>
                <a:latin typeface="Arial"/>
              </a:rPr>
              <a:t>implies that the state is superheated vapor.</a:t>
            </a:r>
            <a:endParaRPr lang="en-US" sz="2400" dirty="0" smtClean="0">
              <a:solidFill>
                <a:srgbClr val="000000"/>
              </a:solidFill>
              <a:latin typeface="Arial"/>
              <a:cs typeface="Arial" pitchFamily="34" charset="0"/>
            </a:endParaRPr>
          </a:p>
        </p:txBody>
      </p:sp>
      <p:sp>
        <p:nvSpPr>
          <p:cNvPr id="22" name="Rectangle 21"/>
          <p:cNvSpPr/>
          <p:nvPr/>
        </p:nvSpPr>
        <p:spPr>
          <a:xfrm>
            <a:off x="834964" y="52685"/>
            <a:ext cx="3584636" cy="461665"/>
          </a:xfrm>
          <a:prstGeom prst="rect">
            <a:avLst/>
          </a:prstGeom>
        </p:spPr>
        <p:txBody>
          <a:bodyPr wrap="none">
            <a:spAutoFit/>
          </a:bodyPr>
          <a:lstStyle/>
          <a:p>
            <a:pPr algn="just"/>
            <a:r>
              <a:rPr lang="en-US" sz="2400" b="1" dirty="0" smtClean="0">
                <a:solidFill>
                  <a:srgbClr val="FF0000"/>
                </a:solidFill>
                <a:latin typeface="Arial" pitchFamily="34" charset="0"/>
                <a:ea typeface="Calibri" pitchFamily="34" charset="0"/>
                <a:cs typeface="Arial" pitchFamily="34" charset="0"/>
              </a:rPr>
              <a:t>Identification of States:</a:t>
            </a:r>
          </a:p>
        </p:txBody>
      </p:sp>
      <p:sp>
        <p:nvSpPr>
          <p:cNvPr id="92169" name="Rectangle 9"/>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pic>
        <p:nvPicPr>
          <p:cNvPr id="92168" name="Picture 8"/>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371600" y="1733550"/>
            <a:ext cx="838200" cy="314325"/>
          </a:xfrm>
          <a:prstGeom prst="rect">
            <a:avLst/>
          </a:prstGeom>
          <a:solidFill>
            <a:schemeClr val="bg1"/>
          </a:solidFill>
        </p:spPr>
      </p:pic>
      <p:sp>
        <p:nvSpPr>
          <p:cNvPr id="92171" name="Rectangle 11"/>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pic>
        <p:nvPicPr>
          <p:cNvPr id="92170" name="Picture 10"/>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295400" y="2952750"/>
            <a:ext cx="836490" cy="326231"/>
          </a:xfrm>
          <a:prstGeom prst="rect">
            <a:avLst/>
          </a:prstGeom>
          <a:solidFill>
            <a:schemeClr val="bg1"/>
          </a:solidFill>
        </p:spPr>
      </p:pic>
      <p:sp>
        <p:nvSpPr>
          <p:cNvPr id="92172" name="Rectangle 12"/>
          <p:cNvSpPr>
            <a:spLocks noChangeArrowheads="1"/>
          </p:cNvSpPr>
          <p:nvPr/>
        </p:nvSpPr>
        <p:spPr bwMode="auto">
          <a:xfrm>
            <a:off x="0" y="154781"/>
            <a:ext cx="251992"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r>
              <a:rPr lang="en-US" sz="1100" smtClean="0">
                <a:solidFill>
                  <a:srgbClr val="000000"/>
                </a:solidFill>
                <a:latin typeface="Arial" pitchFamily="34" charset="0"/>
                <a:ea typeface="Times New Roman" pitchFamily="18" charset="0"/>
                <a:cs typeface="Arial" pitchFamily="34" charset="0"/>
              </a:rPr>
              <a:t> </a:t>
            </a:r>
            <a:r>
              <a:rPr lang="en-US" sz="800" smtClean="0">
                <a:solidFill>
                  <a:srgbClr val="000000"/>
                </a:solidFill>
                <a:latin typeface="Arial" pitchFamily="34" charset="0"/>
                <a:cs typeface="Arial" pitchFamily="34" charset="0"/>
              </a:rPr>
              <a:t> </a:t>
            </a:r>
            <a:endParaRPr lang="en-US" sz="1800" smtClean="0">
              <a:solidFill>
                <a:srgbClr val="000000"/>
              </a:solidFill>
              <a:latin typeface="Arial" pitchFamily="34" charset="0"/>
              <a:cs typeface="Arial" pitchFamily="34" charset="0"/>
            </a:endParaRPr>
          </a:p>
        </p:txBody>
      </p:sp>
      <p:sp>
        <p:nvSpPr>
          <p:cNvPr id="92174" name="Rectangle 1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pic>
        <p:nvPicPr>
          <p:cNvPr id="92173" name="Picture 13"/>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1417320" y="3943350"/>
            <a:ext cx="1554480" cy="342900"/>
          </a:xfrm>
          <a:prstGeom prst="rect">
            <a:avLst/>
          </a:prstGeom>
          <a:solidFill>
            <a:schemeClr val="bg1"/>
          </a:solidFill>
        </p:spPr>
      </p:pic>
      <p:sp>
        <p:nvSpPr>
          <p:cNvPr id="92176" name="Rectangle 16"/>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sp>
        <p:nvSpPr>
          <p:cNvPr id="92178" name="Rectangle 18"/>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sp>
        <p:nvSpPr>
          <p:cNvPr id="92182" name="Rectangle 2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sp>
        <p:nvSpPr>
          <p:cNvPr id="92184" name="Rectangle 2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sp>
        <p:nvSpPr>
          <p:cNvPr id="92185" name="Rectangle 25"/>
          <p:cNvSpPr>
            <a:spLocks noChangeArrowheads="1"/>
          </p:cNvSpPr>
          <p:nvPr/>
        </p:nvSpPr>
        <p:spPr bwMode="auto">
          <a:xfrm>
            <a:off x="0" y="142875"/>
            <a:ext cx="251992"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r>
              <a:rPr lang="en-US" sz="1100" smtClean="0">
                <a:solidFill>
                  <a:srgbClr val="000000"/>
                </a:solidFill>
                <a:latin typeface="Arial" pitchFamily="34" charset="0"/>
                <a:ea typeface="Times New Roman" pitchFamily="18" charset="0"/>
                <a:cs typeface="Arial" pitchFamily="34" charset="0"/>
              </a:rPr>
              <a:t> </a:t>
            </a:r>
            <a:r>
              <a:rPr lang="en-US" sz="800" smtClean="0">
                <a:solidFill>
                  <a:srgbClr val="000000"/>
                </a:solidFill>
                <a:latin typeface="Arial" pitchFamily="34" charset="0"/>
                <a:cs typeface="Arial" pitchFamily="34" charset="0"/>
              </a:rPr>
              <a:t> </a:t>
            </a:r>
            <a:endParaRPr lang="en-US" sz="1800" smtClean="0">
              <a:solidFill>
                <a:srgbClr val="000000"/>
              </a:solidFill>
              <a:latin typeface="Arial" pitchFamily="34" charset="0"/>
              <a:cs typeface="Arial" pitchFamily="34" charset="0"/>
            </a:endParaRPr>
          </a:p>
        </p:txBody>
      </p:sp>
      <p:sp>
        <p:nvSpPr>
          <p:cNvPr id="38" name="Rectangle 37"/>
          <p:cNvSpPr/>
          <p:nvPr/>
        </p:nvSpPr>
        <p:spPr>
          <a:xfrm>
            <a:off x="533400" y="590550"/>
            <a:ext cx="6781800" cy="830997"/>
          </a:xfrm>
          <a:prstGeom prst="rect">
            <a:avLst/>
          </a:prstGeom>
        </p:spPr>
        <p:txBody>
          <a:bodyPr wrap="square">
            <a:spAutoFit/>
          </a:bodyPr>
          <a:lstStyle/>
          <a:p>
            <a:pPr marL="350838" indent="-350838" algn="just" eaLnBrk="0" hangingPunct="0">
              <a:buFont typeface="Wingdings" pitchFamily="2" charset="2"/>
              <a:buChar char="v"/>
            </a:pPr>
            <a:r>
              <a:rPr lang="en-US" sz="2400" dirty="0" smtClean="0">
                <a:solidFill>
                  <a:srgbClr val="000000"/>
                </a:solidFill>
                <a:latin typeface="Arial" pitchFamily="34" charset="0"/>
                <a:ea typeface="Calibri" pitchFamily="34" charset="0"/>
                <a:cs typeface="Arial" pitchFamily="34" charset="0"/>
              </a:rPr>
              <a:t>For a given specific volume of mixture, if specific volume</a:t>
            </a:r>
          </a:p>
        </p:txBody>
      </p:sp>
      <p:sp>
        <p:nvSpPr>
          <p:cNvPr id="39" name="Rectangle 38"/>
          <p:cNvSpPr/>
          <p:nvPr/>
        </p:nvSpPr>
        <p:spPr>
          <a:xfrm>
            <a:off x="914400" y="1657350"/>
            <a:ext cx="6858000" cy="830997"/>
          </a:xfrm>
          <a:prstGeom prst="rect">
            <a:avLst/>
          </a:prstGeom>
        </p:spPr>
        <p:txBody>
          <a:bodyPr wrap="square">
            <a:spAutoFit/>
          </a:bodyPr>
          <a:lstStyle/>
          <a:p>
            <a:pPr marL="1371600" indent="-1371600" algn="just" eaLnBrk="0" hangingPunct="0">
              <a:buFont typeface="Arial" pitchFamily="34" charset="0"/>
              <a:buChar char="•"/>
            </a:pPr>
            <a:r>
              <a:rPr lang="en-US" sz="2400" dirty="0" smtClean="0">
                <a:solidFill>
                  <a:srgbClr val="000000"/>
                </a:solidFill>
                <a:latin typeface="Arial" pitchFamily="34" charset="0"/>
                <a:cs typeface="Arial" pitchFamily="34" charset="0"/>
              </a:rPr>
              <a:t>implies that the state is sub-cooled or compressed liquid.</a:t>
            </a:r>
          </a:p>
        </p:txBody>
      </p:sp>
      <p:sp>
        <p:nvSpPr>
          <p:cNvPr id="40" name="Rectangle 39"/>
          <p:cNvSpPr/>
          <p:nvPr/>
        </p:nvSpPr>
        <p:spPr>
          <a:xfrm>
            <a:off x="919127" y="3874353"/>
            <a:ext cx="7234273" cy="830997"/>
          </a:xfrm>
          <a:prstGeom prst="rect">
            <a:avLst/>
          </a:prstGeom>
        </p:spPr>
        <p:txBody>
          <a:bodyPr wrap="square">
            <a:spAutoFit/>
          </a:bodyPr>
          <a:lstStyle/>
          <a:p>
            <a:pPr marL="2286000" indent="-2286000">
              <a:buFont typeface="Arial" pitchFamily="34" charset="0"/>
              <a:buChar char="•"/>
            </a:pPr>
            <a:r>
              <a:rPr lang="en-US" sz="2400" dirty="0" smtClean="0">
                <a:solidFill>
                  <a:srgbClr val="000000"/>
                </a:solidFill>
                <a:latin typeface="Arial" pitchFamily="34" charset="0"/>
                <a:cs typeface="Arial" pitchFamily="34" charset="0"/>
              </a:rPr>
              <a:t>implies that the state is two phase mixture.</a:t>
            </a:r>
            <a:endParaRPr lang="en-US" sz="2400" dirty="0">
              <a:solidFill>
                <a:srgbClr val="000000"/>
              </a:solidFill>
              <a:latin typeface="Arial" pitchFamily="34" charset="0"/>
              <a:cs typeface="Arial" pitchFamily="34" charset="0"/>
            </a:endParaRPr>
          </a:p>
        </p:txBody>
      </p:sp>
    </p:spTree>
    <p:extLst>
      <p:ext uri="{BB962C8B-B14F-4D97-AF65-F5344CB8AC3E}">
        <p14:creationId xmlns:p14="http://schemas.microsoft.com/office/powerpoint/2010/main" val="2174570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216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24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217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921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P spid="39" grpId="0"/>
      <p:bldP spid="4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1352550"/>
            <a:ext cx="6705600" cy="830997"/>
          </a:xfrm>
          <a:prstGeom prst="rect">
            <a:avLst/>
          </a:prstGeom>
        </p:spPr>
        <p:txBody>
          <a:bodyPr wrap="square">
            <a:spAutoFit/>
          </a:bodyPr>
          <a:lstStyle/>
          <a:p>
            <a:pPr marL="1768475" indent="-1768475" algn="just">
              <a:buFont typeface="Arial" pitchFamily="34" charset="0"/>
              <a:buChar char="•"/>
            </a:pPr>
            <a:r>
              <a:rPr lang="en-US" sz="2400" dirty="0" smtClean="0">
                <a:latin typeface="Arial" pitchFamily="34" charset="0"/>
                <a:cs typeface="Arial" pitchFamily="34" charset="0"/>
              </a:rPr>
              <a:t>implies the state is sub-cooled or compressed liquid.</a:t>
            </a:r>
            <a:endParaRPr lang="en-US" sz="2400" dirty="0">
              <a:latin typeface="Arial" pitchFamily="34" charset="0"/>
              <a:cs typeface="Arial" pitchFamily="34" charset="0"/>
            </a:endParaRPr>
          </a:p>
        </p:txBody>
      </p:sp>
      <p:pic>
        <p:nvPicPr>
          <p:cNvPr id="5" name="Picture 15"/>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524000" y="1488222"/>
            <a:ext cx="1107124" cy="314325"/>
          </a:xfrm>
          <a:prstGeom prst="rect">
            <a:avLst/>
          </a:prstGeom>
          <a:solidFill>
            <a:schemeClr val="bg1"/>
          </a:solidFill>
        </p:spPr>
      </p:pic>
      <p:pic>
        <p:nvPicPr>
          <p:cNvPr id="6" name="Picture 17"/>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524000" y="2497473"/>
            <a:ext cx="1066800" cy="302877"/>
          </a:xfrm>
          <a:prstGeom prst="rect">
            <a:avLst/>
          </a:prstGeom>
          <a:solidFill>
            <a:schemeClr val="bg1"/>
          </a:solidFill>
        </p:spPr>
      </p:pic>
      <p:sp>
        <p:nvSpPr>
          <p:cNvPr id="10" name="Rectangle 9"/>
          <p:cNvSpPr/>
          <p:nvPr/>
        </p:nvSpPr>
        <p:spPr>
          <a:xfrm>
            <a:off x="990600" y="2038350"/>
            <a:ext cx="7315200" cy="830997"/>
          </a:xfrm>
          <a:prstGeom prst="rect">
            <a:avLst/>
          </a:prstGeom>
        </p:spPr>
        <p:txBody>
          <a:bodyPr wrap="square">
            <a:spAutoFit/>
          </a:bodyPr>
          <a:lstStyle/>
          <a:p>
            <a:pPr marL="1768475" indent="-1768475" algn="just">
              <a:buFont typeface="Arial" pitchFamily="34" charset="0"/>
              <a:buChar char="•"/>
            </a:pPr>
            <a:endParaRPr lang="en-US" sz="2400" dirty="0" smtClean="0">
              <a:latin typeface="Arial" pitchFamily="34" charset="0"/>
              <a:cs typeface="Arial" pitchFamily="34" charset="0"/>
            </a:endParaRPr>
          </a:p>
          <a:p>
            <a:pPr marL="350838" indent="-350838" algn="just">
              <a:buFont typeface="Arial" pitchFamily="34" charset="0"/>
              <a:buChar char="•"/>
            </a:pPr>
            <a:r>
              <a:rPr lang="en-US" sz="2400" dirty="0" smtClean="0">
                <a:latin typeface="Arial" pitchFamily="34" charset="0"/>
                <a:cs typeface="Arial" pitchFamily="34" charset="0"/>
              </a:rPr>
              <a:t>                 implies the state is superheated vapor.</a:t>
            </a:r>
            <a:endParaRPr lang="en-US" sz="2400" dirty="0">
              <a:latin typeface="Arial" pitchFamily="34" charset="0"/>
              <a:cs typeface="Arial" pitchFamily="34" charset="0"/>
            </a:endParaRPr>
          </a:p>
        </p:txBody>
      </p:sp>
      <p:sp>
        <p:nvSpPr>
          <p:cNvPr id="11" name="Rectangle 10"/>
          <p:cNvSpPr/>
          <p:nvPr/>
        </p:nvSpPr>
        <p:spPr>
          <a:xfrm>
            <a:off x="533400" y="738485"/>
            <a:ext cx="5433219" cy="461665"/>
          </a:xfrm>
          <a:prstGeom prst="rect">
            <a:avLst/>
          </a:prstGeom>
        </p:spPr>
        <p:txBody>
          <a:bodyPr wrap="none">
            <a:spAutoFit/>
          </a:bodyPr>
          <a:lstStyle/>
          <a:p>
            <a:pPr marL="350838" indent="-350838" algn="just">
              <a:buFont typeface="Wingdings" pitchFamily="2" charset="2"/>
              <a:buChar char="v"/>
            </a:pPr>
            <a:r>
              <a:rPr lang="en-US" sz="2400" dirty="0" smtClean="0">
                <a:latin typeface="Arial" pitchFamily="34" charset="0"/>
                <a:cs typeface="Arial" pitchFamily="34" charset="0"/>
              </a:rPr>
              <a:t>For a given pressure, if temperature</a:t>
            </a:r>
          </a:p>
        </p:txBody>
      </p:sp>
      <p:sp>
        <p:nvSpPr>
          <p:cNvPr id="14" name="Rectangle 13"/>
          <p:cNvSpPr/>
          <p:nvPr/>
        </p:nvSpPr>
        <p:spPr>
          <a:xfrm>
            <a:off x="834964" y="52685"/>
            <a:ext cx="3584636" cy="461665"/>
          </a:xfrm>
          <a:prstGeom prst="rect">
            <a:avLst/>
          </a:prstGeom>
        </p:spPr>
        <p:txBody>
          <a:bodyPr wrap="none">
            <a:spAutoFit/>
          </a:bodyPr>
          <a:lstStyle/>
          <a:p>
            <a:pPr lvl="0" algn="just"/>
            <a:r>
              <a:rPr lang="en-US" sz="2400" b="1" dirty="0" smtClean="0">
                <a:solidFill>
                  <a:srgbClr val="FF0000"/>
                </a:solidFill>
                <a:latin typeface="Arial" pitchFamily="34" charset="0"/>
                <a:ea typeface="Calibri" pitchFamily="34" charset="0"/>
                <a:cs typeface="Arial" pitchFamily="34" charset="0"/>
              </a:rPr>
              <a:t>Identification of States:</a:t>
            </a:r>
          </a:p>
        </p:txBody>
      </p:sp>
      <p:sp>
        <p:nvSpPr>
          <p:cNvPr id="15" name="Rectangle 14"/>
          <p:cNvSpPr/>
          <p:nvPr/>
        </p:nvSpPr>
        <p:spPr>
          <a:xfrm>
            <a:off x="990600" y="3481685"/>
            <a:ext cx="7108036" cy="461665"/>
          </a:xfrm>
          <a:prstGeom prst="rect">
            <a:avLst/>
          </a:prstGeom>
        </p:spPr>
        <p:txBody>
          <a:bodyPr wrap="none">
            <a:spAutoFit/>
          </a:bodyPr>
          <a:lstStyle/>
          <a:p>
            <a:pPr>
              <a:buFont typeface="Arial" pitchFamily="34" charset="0"/>
              <a:buChar char="•"/>
            </a:pPr>
            <a:r>
              <a:rPr lang="en-US" sz="2400" dirty="0" smtClean="0">
                <a:latin typeface="Arial" pitchFamily="34" charset="0"/>
                <a:ea typeface="Times New Roman" pitchFamily="18" charset="0"/>
                <a:cs typeface="Arial" pitchFamily="34" charset="0"/>
              </a:rPr>
              <a:t>                   implies the state is two phase mixture.</a:t>
            </a:r>
            <a:endParaRPr lang="en-US" sz="2400" dirty="0"/>
          </a:p>
        </p:txBody>
      </p:sp>
      <p:sp>
        <p:nvSpPr>
          <p:cNvPr id="17203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72033" name="Object 1"/>
          <p:cNvGraphicFramePr>
            <a:graphicFrameLocks noChangeAspect="1"/>
          </p:cNvGraphicFramePr>
          <p:nvPr/>
        </p:nvGraphicFramePr>
        <p:xfrm>
          <a:off x="1438276" y="3486150"/>
          <a:ext cx="971550" cy="457200"/>
        </p:xfrm>
        <a:graphic>
          <a:graphicData uri="http://schemas.openxmlformats.org/presentationml/2006/ole">
            <mc:AlternateContent xmlns:mc="http://schemas.openxmlformats.org/markup-compatibility/2006">
              <mc:Choice xmlns:v="urn:schemas-microsoft-com:vml" Requires="v">
                <p:oleObj spid="_x0000_s173065" name="Equation" r:id="rId5" imgW="482391" imgH="228501" progId="Equation.3">
                  <p:embed/>
                </p:oleObj>
              </mc:Choice>
              <mc:Fallback>
                <p:oleObj name="Equation" r:id="rId5" imgW="482391" imgH="228501"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38276" y="3486150"/>
                        <a:ext cx="971550" cy="457200"/>
                      </a:xfrm>
                      <a:prstGeom prst="rect">
                        <a:avLst/>
                      </a:prstGeom>
                      <a:solidFill>
                        <a:schemeClr val="bg1"/>
                      </a:solidFill>
                    </p:spPr>
                  </p:pic>
                </p:oleObj>
              </mc:Fallback>
            </mc:AlternateContent>
          </a:graphicData>
        </a:graphic>
      </p:graphicFrame>
    </p:spTree>
    <p:extLst>
      <p:ext uri="{BB962C8B-B14F-4D97-AF65-F5344CB8AC3E}">
        <p14:creationId xmlns:p14="http://schemas.microsoft.com/office/powerpoint/2010/main" val="222922615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720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49505" name="Object 1"/>
          <p:cNvGraphicFramePr>
            <a:graphicFrameLocks noChangeAspect="1"/>
          </p:cNvGraphicFramePr>
          <p:nvPr/>
        </p:nvGraphicFramePr>
        <p:xfrm>
          <a:off x="838200" y="682251"/>
          <a:ext cx="7823556" cy="4004049"/>
        </p:xfrm>
        <a:graphic>
          <a:graphicData uri="http://schemas.openxmlformats.org/presentationml/2006/ole">
            <mc:AlternateContent xmlns:mc="http://schemas.openxmlformats.org/markup-compatibility/2006">
              <mc:Choice xmlns:v="urn:schemas-microsoft-com:vml" Requires="v">
                <p:oleObj spid="_x0000_s149530" name="Visio" r:id="rId3" imgW="4718811" imgH="3142883" progId="">
                  <p:embed/>
                </p:oleObj>
              </mc:Choice>
              <mc:Fallback>
                <p:oleObj name="Visio" r:id="rId3" imgW="4718811" imgH="3142883" progId="">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682251"/>
                        <a:ext cx="7823556" cy="4004049"/>
                      </a:xfrm>
                      <a:prstGeom prst="rect">
                        <a:avLst/>
                      </a:prstGeom>
                      <a:solidFill>
                        <a:schemeClr val="bg1"/>
                      </a:solidFill>
                    </p:spPr>
                  </p:pic>
                </p:oleObj>
              </mc:Fallback>
            </mc:AlternateContent>
          </a:graphicData>
        </a:graphic>
      </p:graphicFrame>
      <p:sp>
        <p:nvSpPr>
          <p:cNvPr id="8" name="Rectangle 7"/>
          <p:cNvSpPr/>
          <p:nvPr/>
        </p:nvSpPr>
        <p:spPr>
          <a:xfrm>
            <a:off x="834964" y="52685"/>
            <a:ext cx="3584636" cy="461665"/>
          </a:xfrm>
          <a:prstGeom prst="rect">
            <a:avLst/>
          </a:prstGeom>
        </p:spPr>
        <p:txBody>
          <a:bodyPr wrap="none">
            <a:spAutoFit/>
          </a:bodyPr>
          <a:lstStyle/>
          <a:p>
            <a:pPr lvl="0" algn="just"/>
            <a:r>
              <a:rPr lang="en-US" sz="2400" b="1" dirty="0" smtClean="0">
                <a:solidFill>
                  <a:srgbClr val="FF0000"/>
                </a:solidFill>
                <a:latin typeface="Arial" pitchFamily="34" charset="0"/>
                <a:ea typeface="Calibri" pitchFamily="34" charset="0"/>
                <a:cs typeface="Arial" pitchFamily="34" charset="0"/>
              </a:rPr>
              <a:t>Identification of States:</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9"/>
          <p:cNvSpPr>
            <a:spLocks noChangeArrowheads="1"/>
          </p:cNvSpPr>
          <p:nvPr/>
        </p:nvSpPr>
        <p:spPr bwMode="auto">
          <a:xfrm>
            <a:off x="990600" y="1657350"/>
            <a:ext cx="67818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1662113" indent="-1662113" algn="just">
              <a:buFont typeface="Arial" pitchFamily="34" charset="0"/>
              <a:buChar char="•"/>
            </a:pPr>
            <a:r>
              <a:rPr lang="en-US" sz="2400" dirty="0" smtClean="0">
                <a:solidFill>
                  <a:srgbClr val="000000"/>
                </a:solidFill>
                <a:latin typeface="Arial" pitchFamily="34" charset="0"/>
                <a:ea typeface="Times New Roman" pitchFamily="18" charset="0"/>
                <a:cs typeface="Arial" pitchFamily="34" charset="0"/>
              </a:rPr>
              <a:t>implies the state is sub-cooled or compressed liquid.                   </a:t>
            </a:r>
            <a:endParaRPr lang="en-US" sz="2400" dirty="0" smtClean="0">
              <a:solidFill>
                <a:srgbClr val="000000"/>
              </a:solidFill>
              <a:latin typeface="Arial" pitchFamily="34" charset="0"/>
              <a:cs typeface="Arial" pitchFamily="34" charset="0"/>
            </a:endParaRPr>
          </a:p>
        </p:txBody>
      </p:sp>
      <p:pic>
        <p:nvPicPr>
          <p:cNvPr id="5" name="Picture 2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393825" y="1733550"/>
            <a:ext cx="1196975" cy="334559"/>
          </a:xfrm>
          <a:prstGeom prst="rect">
            <a:avLst/>
          </a:prstGeom>
          <a:solidFill>
            <a:schemeClr val="bg1"/>
          </a:solidFill>
        </p:spPr>
      </p:pic>
      <p:pic>
        <p:nvPicPr>
          <p:cNvPr id="6" name="Picture 2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371600" y="2647950"/>
            <a:ext cx="1196975" cy="334559"/>
          </a:xfrm>
          <a:prstGeom prst="rect">
            <a:avLst/>
          </a:prstGeom>
          <a:solidFill>
            <a:schemeClr val="bg1"/>
          </a:solidFill>
        </p:spPr>
      </p:pic>
      <p:sp>
        <p:nvSpPr>
          <p:cNvPr id="7" name="Rectangle 6"/>
          <p:cNvSpPr/>
          <p:nvPr/>
        </p:nvSpPr>
        <p:spPr>
          <a:xfrm>
            <a:off x="990600" y="2571750"/>
            <a:ext cx="7246536" cy="461665"/>
          </a:xfrm>
          <a:prstGeom prst="rect">
            <a:avLst/>
          </a:prstGeom>
        </p:spPr>
        <p:txBody>
          <a:bodyPr wrap="none">
            <a:spAutoFit/>
          </a:bodyPr>
          <a:lstStyle/>
          <a:p>
            <a:pPr>
              <a:buFont typeface="Arial" pitchFamily="34" charset="0"/>
              <a:buChar char="•"/>
            </a:pPr>
            <a:r>
              <a:rPr lang="en-US" sz="2400" dirty="0" smtClean="0">
                <a:solidFill>
                  <a:srgbClr val="000000"/>
                </a:solidFill>
                <a:latin typeface="Arial" pitchFamily="34" charset="0"/>
                <a:ea typeface="Times New Roman" pitchFamily="18" charset="0"/>
                <a:cs typeface="Arial" pitchFamily="34" charset="0"/>
              </a:rPr>
              <a:t>                   implies the state is superheated vapor.</a:t>
            </a:r>
            <a:endParaRPr lang="en-US" sz="2400" dirty="0">
              <a:solidFill>
                <a:srgbClr val="000000"/>
              </a:solidFill>
            </a:endParaRPr>
          </a:p>
        </p:txBody>
      </p:sp>
      <p:sp>
        <p:nvSpPr>
          <p:cNvPr id="8" name="Rectangle 7"/>
          <p:cNvSpPr/>
          <p:nvPr/>
        </p:nvSpPr>
        <p:spPr>
          <a:xfrm>
            <a:off x="533400" y="895350"/>
            <a:ext cx="5428089" cy="461665"/>
          </a:xfrm>
          <a:prstGeom prst="rect">
            <a:avLst/>
          </a:prstGeom>
        </p:spPr>
        <p:txBody>
          <a:bodyPr wrap="none">
            <a:spAutoFit/>
          </a:bodyPr>
          <a:lstStyle/>
          <a:p>
            <a:pPr marL="346075" indent="-346075" algn="just">
              <a:buFont typeface="Wingdings" pitchFamily="2" charset="2"/>
              <a:buChar char="v"/>
            </a:pPr>
            <a:r>
              <a:rPr lang="en-US" sz="2400" dirty="0" smtClean="0">
                <a:solidFill>
                  <a:srgbClr val="000000"/>
                </a:solidFill>
                <a:latin typeface="Arial" pitchFamily="34" charset="0"/>
                <a:cs typeface="Arial" pitchFamily="34" charset="0"/>
              </a:rPr>
              <a:t>For a given temperature, if pressure</a:t>
            </a:r>
          </a:p>
        </p:txBody>
      </p:sp>
      <p:sp>
        <p:nvSpPr>
          <p:cNvPr id="9" name="Rectangle 8"/>
          <p:cNvSpPr/>
          <p:nvPr/>
        </p:nvSpPr>
        <p:spPr>
          <a:xfrm>
            <a:off x="834964" y="52685"/>
            <a:ext cx="3584636" cy="461665"/>
          </a:xfrm>
          <a:prstGeom prst="rect">
            <a:avLst/>
          </a:prstGeom>
        </p:spPr>
        <p:txBody>
          <a:bodyPr wrap="none">
            <a:spAutoFit/>
          </a:bodyPr>
          <a:lstStyle/>
          <a:p>
            <a:pPr algn="just"/>
            <a:r>
              <a:rPr lang="en-US" sz="2400" b="1" dirty="0" smtClean="0">
                <a:solidFill>
                  <a:srgbClr val="FF0000"/>
                </a:solidFill>
                <a:latin typeface="Arial" pitchFamily="34" charset="0"/>
                <a:ea typeface="Calibri" pitchFamily="34" charset="0"/>
                <a:cs typeface="Arial" pitchFamily="34" charset="0"/>
              </a:rPr>
              <a:t>Identification of States:</a:t>
            </a:r>
          </a:p>
        </p:txBody>
      </p:sp>
      <p:sp>
        <p:nvSpPr>
          <p:cNvPr id="10" name="Rectangle 9"/>
          <p:cNvSpPr/>
          <p:nvPr/>
        </p:nvSpPr>
        <p:spPr>
          <a:xfrm>
            <a:off x="990600" y="3481685"/>
            <a:ext cx="7108036" cy="461665"/>
          </a:xfrm>
          <a:prstGeom prst="rect">
            <a:avLst/>
          </a:prstGeom>
        </p:spPr>
        <p:txBody>
          <a:bodyPr wrap="none">
            <a:spAutoFit/>
          </a:bodyPr>
          <a:lstStyle/>
          <a:p>
            <a:pPr>
              <a:buFont typeface="Arial" pitchFamily="34" charset="0"/>
              <a:buChar char="•"/>
            </a:pPr>
            <a:r>
              <a:rPr lang="en-US" sz="2400" dirty="0" smtClean="0">
                <a:solidFill>
                  <a:srgbClr val="000000"/>
                </a:solidFill>
                <a:latin typeface="Arial" pitchFamily="34" charset="0"/>
                <a:ea typeface="Times New Roman" pitchFamily="18" charset="0"/>
                <a:cs typeface="Arial" pitchFamily="34" charset="0"/>
              </a:rPr>
              <a:t>                   implies the state is two phase mixture.</a:t>
            </a:r>
            <a:endParaRPr lang="en-US" sz="2400" dirty="0">
              <a:solidFill>
                <a:srgbClr val="000000"/>
              </a:solidFill>
            </a:endParaRPr>
          </a:p>
        </p:txBody>
      </p:sp>
      <p:sp>
        <p:nvSpPr>
          <p:cNvPr id="17101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graphicFrame>
        <p:nvGraphicFramePr>
          <p:cNvPr id="171009" name="Object 1"/>
          <p:cNvGraphicFramePr>
            <a:graphicFrameLocks noChangeAspect="1"/>
          </p:cNvGraphicFramePr>
          <p:nvPr/>
        </p:nvGraphicFramePr>
        <p:xfrm>
          <a:off x="1485900" y="3486150"/>
          <a:ext cx="1028700" cy="474785"/>
        </p:xfrm>
        <a:graphic>
          <a:graphicData uri="http://schemas.openxmlformats.org/presentationml/2006/ole">
            <mc:AlternateContent xmlns:mc="http://schemas.openxmlformats.org/markup-compatibility/2006">
              <mc:Choice xmlns:v="urn:schemas-microsoft-com:vml" Requires="v">
                <p:oleObj spid="_x0000_s174089" name="Equation" r:id="rId5" imgW="495085" imgH="228501" progId="Equation.3">
                  <p:embed/>
                </p:oleObj>
              </mc:Choice>
              <mc:Fallback>
                <p:oleObj name="Equation" r:id="rId5" imgW="495085" imgH="228501"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85900" y="3486150"/>
                        <a:ext cx="1028700" cy="474785"/>
                      </a:xfrm>
                      <a:prstGeom prst="rect">
                        <a:avLst/>
                      </a:prstGeom>
                      <a:solidFill>
                        <a:schemeClr val="bg1"/>
                      </a:solidFill>
                    </p:spPr>
                  </p:pic>
                </p:oleObj>
              </mc:Fallback>
            </mc:AlternateContent>
          </a:graphicData>
        </a:graphic>
      </p:graphicFrame>
    </p:spTree>
    <p:extLst>
      <p:ext uri="{BB962C8B-B14F-4D97-AF65-F5344CB8AC3E}">
        <p14:creationId xmlns:p14="http://schemas.microsoft.com/office/powerpoint/2010/main" val="48158144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710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0"/>
            <a:ext cx="184731" cy="400110"/>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0"/>
            <a:ext cx="184731" cy="400110"/>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3" name="Rectangle 15"/>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4"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2" name="Rectangle 21"/>
          <p:cNvSpPr/>
          <p:nvPr/>
        </p:nvSpPr>
        <p:spPr>
          <a:xfrm>
            <a:off x="762000" y="128885"/>
            <a:ext cx="6572248"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Specific Properties of a Two-Phase Mixture:</a:t>
            </a:r>
          </a:p>
        </p:txBody>
      </p:sp>
      <p:sp>
        <p:nvSpPr>
          <p:cNvPr id="23" name="Rectangle 22"/>
          <p:cNvSpPr/>
          <p:nvPr/>
        </p:nvSpPr>
        <p:spPr>
          <a:xfrm>
            <a:off x="533400" y="1054953"/>
            <a:ext cx="7086600" cy="830997"/>
          </a:xfrm>
          <a:prstGeom prst="rect">
            <a:avLst/>
          </a:prstGeom>
        </p:spPr>
        <p:txBody>
          <a:bodyPr wrap="square">
            <a:spAutoFit/>
          </a:bodyPr>
          <a:lstStyle/>
          <a:p>
            <a:pPr marL="346075" indent="-346075" algn="just">
              <a:buFont typeface="Wingdings" pitchFamily="2" charset="2"/>
              <a:buChar char="v"/>
            </a:pPr>
            <a:r>
              <a:rPr lang="en-US" sz="2400" dirty="0" smtClean="0">
                <a:latin typeface="+mn-lt"/>
              </a:rPr>
              <a:t>Specific properties of the two-phase mixture can be expressed in term of quality. </a:t>
            </a:r>
          </a:p>
        </p:txBody>
      </p:sp>
      <p:sp>
        <p:nvSpPr>
          <p:cNvPr id="21" name="Rectangle 20"/>
          <p:cNvSpPr/>
          <p:nvPr/>
        </p:nvSpPr>
        <p:spPr>
          <a:xfrm>
            <a:off x="533400" y="2693134"/>
            <a:ext cx="7772400" cy="1569660"/>
          </a:xfrm>
          <a:prstGeom prst="rect">
            <a:avLst/>
          </a:prstGeom>
        </p:spPr>
        <p:txBody>
          <a:bodyPr wrap="square">
            <a:spAutoFit/>
          </a:bodyPr>
          <a:lstStyle/>
          <a:p>
            <a:pPr marL="346075" indent="-346075" algn="just">
              <a:buFont typeface="Wingdings" pitchFamily="2" charset="2"/>
              <a:buChar char="v"/>
            </a:pPr>
            <a:r>
              <a:rPr lang="en-US" sz="2400" dirty="0" smtClean="0">
                <a:latin typeface="Arial" pitchFamily="34" charset="0"/>
                <a:cs typeface="Arial" pitchFamily="34" charset="0"/>
              </a:rPr>
              <a:t>For example, specific volume of a two phase mixture is given by the ratio of total volume of two-phase mixture and the total mass of the two phase mixture, i.e.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914399" y="742950"/>
            <a:ext cx="7339963" cy="4038599"/>
          </a:xfrm>
          <a:prstGeom prst="rect">
            <a:avLst/>
          </a:prstGeom>
          <a:noFill/>
          <a:ln w="9525">
            <a:noFill/>
            <a:miter lim="800000"/>
            <a:headEnd/>
            <a:tailEnd/>
          </a:ln>
          <a:effectLst/>
        </p:spPr>
      </p:pic>
      <p:sp>
        <p:nvSpPr>
          <p:cNvPr id="6" name="Rectangle 5"/>
          <p:cNvSpPr/>
          <p:nvPr/>
        </p:nvSpPr>
        <p:spPr>
          <a:xfrm>
            <a:off x="762000" y="57150"/>
            <a:ext cx="6572248"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Specific Properties of a Two-Phase Mixture:</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0"/>
            <a:ext cx="184731" cy="400110"/>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0"/>
            <a:ext cx="184731" cy="400110"/>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3" name="Rectangle 15"/>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4"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5" name="Rectangle 24"/>
          <p:cNvSpPr/>
          <p:nvPr/>
        </p:nvSpPr>
        <p:spPr>
          <a:xfrm>
            <a:off x="533400" y="2883753"/>
            <a:ext cx="7391400" cy="830997"/>
          </a:xfrm>
          <a:prstGeom prst="rect">
            <a:avLst/>
          </a:prstGeom>
        </p:spPr>
        <p:txBody>
          <a:bodyPr wrap="square">
            <a:spAutoFit/>
          </a:bodyPr>
          <a:lstStyle/>
          <a:p>
            <a:pPr marL="346075" indent="-346075" algn="just">
              <a:buFont typeface="Wingdings" pitchFamily="2" charset="2"/>
              <a:buChar char="v"/>
            </a:pPr>
            <a:r>
              <a:rPr lang="en-US" sz="2400" dirty="0" smtClean="0">
                <a:latin typeface="+mn-lt"/>
              </a:rPr>
              <a:t>Other specific properties of the two-phase mixture can be expressed in the similar manner as</a:t>
            </a:r>
          </a:p>
        </p:txBody>
      </p:sp>
      <p:pic>
        <p:nvPicPr>
          <p:cNvPr id="39939" name="Picture 3"/>
          <p:cNvPicPr>
            <a:picLocks noChangeAspect="1" noChangeArrowheads="1"/>
          </p:cNvPicPr>
          <p:nvPr/>
        </p:nvPicPr>
        <p:blipFill>
          <a:blip r:embed="rId2" cstate="print"/>
          <a:srcRect/>
          <a:stretch>
            <a:fillRect/>
          </a:stretch>
        </p:blipFill>
        <p:spPr bwMode="auto">
          <a:xfrm>
            <a:off x="990595" y="3795187"/>
            <a:ext cx="6504862" cy="1062563"/>
          </a:xfrm>
          <a:prstGeom prst="rect">
            <a:avLst/>
          </a:prstGeom>
          <a:noFill/>
          <a:ln w="9525">
            <a:noFill/>
            <a:miter lim="800000"/>
            <a:headEnd/>
            <a:tailEnd/>
          </a:ln>
          <a:effectLst/>
        </p:spPr>
      </p:pic>
      <p:sp>
        <p:nvSpPr>
          <p:cNvPr id="21" name="Rectangle 20"/>
          <p:cNvSpPr/>
          <p:nvPr/>
        </p:nvSpPr>
        <p:spPr>
          <a:xfrm>
            <a:off x="819152" y="128885"/>
            <a:ext cx="6572248"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Specific Properties of a Two-Phase Mixture:</a:t>
            </a:r>
          </a:p>
        </p:txBody>
      </p:sp>
      <p:pic>
        <p:nvPicPr>
          <p:cNvPr id="130050"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342900"/>
            <a:ext cx="84138" cy="142875"/>
          </a:xfrm>
          <a:prstGeom prst="rect">
            <a:avLst/>
          </a:prstGeom>
          <a:noFill/>
        </p:spPr>
      </p:pic>
      <p:sp>
        <p:nvSpPr>
          <p:cNvPr id="130052" name="Rectangle 4"/>
          <p:cNvSpPr>
            <a:spLocks noChangeArrowheads="1"/>
          </p:cNvSpPr>
          <p:nvPr/>
        </p:nvSpPr>
        <p:spPr bwMode="auto">
          <a:xfrm>
            <a:off x="0" y="485775"/>
            <a:ext cx="219932"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30054" name="Rectangle 6"/>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9" name="Picture 2"/>
          <p:cNvPicPr>
            <a:picLocks noChangeAspect="1" noChangeArrowheads="1"/>
          </p:cNvPicPr>
          <p:nvPr/>
        </p:nvPicPr>
        <p:blipFill>
          <a:blip r:embed="rId4" cstate="print"/>
          <a:srcRect/>
          <a:stretch>
            <a:fillRect/>
          </a:stretch>
        </p:blipFill>
        <p:spPr bwMode="auto">
          <a:xfrm>
            <a:off x="685800" y="895350"/>
            <a:ext cx="7696200" cy="1828800"/>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99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56821" y="128885"/>
            <a:ext cx="5262979"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 Other Thermodynamic Properties:</a:t>
            </a:r>
            <a:endParaRPr lang="en-US" sz="2400" dirty="0">
              <a:solidFill>
                <a:srgbClr val="FF0000"/>
              </a:solidFill>
              <a:latin typeface="Arial" pitchFamily="34" charset="0"/>
              <a:cs typeface="Arial" pitchFamily="34" charset="0"/>
            </a:endParaRPr>
          </a:p>
        </p:txBody>
      </p:sp>
      <p:sp>
        <p:nvSpPr>
          <p:cNvPr id="53249" name="Rectangle 1"/>
          <p:cNvSpPr>
            <a:spLocks noChangeArrowheads="1"/>
          </p:cNvSpPr>
          <p:nvPr/>
        </p:nvSpPr>
        <p:spPr bwMode="auto">
          <a:xfrm>
            <a:off x="838200" y="662285"/>
            <a:ext cx="2667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2"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Internal Energy: </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53250" name="Rectangle 2"/>
          <p:cNvSpPr>
            <a:spLocks noChangeArrowheads="1"/>
          </p:cNvSpPr>
          <p:nvPr/>
        </p:nvSpPr>
        <p:spPr bwMode="auto">
          <a:xfrm>
            <a:off x="533400" y="1276350"/>
            <a:ext cx="71628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6075" marR="0" lvl="0" indent="-346075"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In the study of thermodynamics internal energy is one of the important thermodynamic property with other properties like temperature, pressure, and specific volume. </a:t>
            </a:r>
          </a:p>
        </p:txBody>
      </p:sp>
      <p:sp>
        <p:nvSpPr>
          <p:cNvPr id="8" name="Rectangle 7"/>
          <p:cNvSpPr/>
          <p:nvPr/>
        </p:nvSpPr>
        <p:spPr>
          <a:xfrm>
            <a:off x="533400" y="3135690"/>
            <a:ext cx="7772400" cy="1569660"/>
          </a:xfrm>
          <a:prstGeom prst="rect">
            <a:avLst/>
          </a:prstGeom>
        </p:spPr>
        <p:txBody>
          <a:bodyPr wrap="square">
            <a:spAutoFit/>
          </a:bodyPr>
          <a:lstStyle/>
          <a:p>
            <a:pPr marL="346075" lvl="0" indent="-346075" algn="just">
              <a:buFont typeface="Wingdings" pitchFamily="2" charset="2"/>
              <a:buChar char="v"/>
            </a:pPr>
            <a:r>
              <a:rPr lang="en-US" sz="2400" dirty="0" smtClean="0">
                <a:latin typeface="Arial" pitchFamily="34" charset="0"/>
                <a:ea typeface="Times New Roman" pitchFamily="18" charset="0"/>
                <a:cs typeface="Arial" pitchFamily="34" charset="0"/>
              </a:rPr>
              <a:t>It is denoted by </a:t>
            </a:r>
            <a:r>
              <a:rPr lang="en-US" sz="2400" i="1" dirty="0" smtClean="0">
                <a:latin typeface="Arial" pitchFamily="34" charset="0"/>
                <a:ea typeface="Times New Roman" pitchFamily="18" charset="0"/>
                <a:cs typeface="Arial" pitchFamily="34" charset="0"/>
              </a:rPr>
              <a:t>U</a:t>
            </a:r>
            <a:r>
              <a:rPr lang="en-US" sz="2400" dirty="0" smtClean="0">
                <a:latin typeface="Arial" pitchFamily="34" charset="0"/>
                <a:ea typeface="Times New Roman" pitchFamily="18" charset="0"/>
                <a:cs typeface="Arial" pitchFamily="34" charset="0"/>
              </a:rPr>
              <a:t> and incorporates the microscopic forms of energy which result from the molecular motions and positions (e.g., Internal or molecular kinetic and potential energy). </a:t>
            </a:r>
            <a:endParaRPr lang="en-US" sz="2400" dirty="0" smtClean="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2567285"/>
            <a:ext cx="1585690" cy="461665"/>
          </a:xfrm>
          <a:prstGeom prst="rect">
            <a:avLst/>
          </a:prstGeom>
        </p:spPr>
        <p:txBody>
          <a:bodyPr wrap="none">
            <a:spAutoFit/>
          </a:bodyPr>
          <a:lstStyle/>
          <a:p>
            <a:r>
              <a:rPr lang="en-US" sz="2400" b="1" dirty="0" smtClean="0">
                <a:solidFill>
                  <a:srgbClr val="FF0000"/>
                </a:solidFill>
                <a:latin typeface="Arial" pitchFamily="34" charset="0"/>
                <a:ea typeface="Times New Roman" pitchFamily="18" charset="0"/>
                <a:cs typeface="Arial" pitchFamily="34" charset="0"/>
              </a:rPr>
              <a:t>Enthalpy:</a:t>
            </a:r>
            <a:endParaRPr lang="en-US" sz="2400" b="1" dirty="0">
              <a:solidFill>
                <a:srgbClr val="FF0000"/>
              </a:solidFill>
              <a:latin typeface="Arial" pitchFamily="34" charset="0"/>
              <a:cs typeface="Arial" pitchFamily="34" charset="0"/>
            </a:endParaRPr>
          </a:p>
        </p:txBody>
      </p:sp>
      <p:sp>
        <p:nvSpPr>
          <p:cNvPr id="5" name="Rectangle 4"/>
          <p:cNvSpPr/>
          <p:nvPr/>
        </p:nvSpPr>
        <p:spPr>
          <a:xfrm>
            <a:off x="457200" y="3071158"/>
            <a:ext cx="7467600" cy="1938992"/>
          </a:xfrm>
          <a:prstGeom prst="rect">
            <a:avLst/>
          </a:prstGeom>
        </p:spPr>
        <p:txBody>
          <a:bodyPr wrap="square">
            <a:spAutoFit/>
          </a:bodyPr>
          <a:lstStyle/>
          <a:p>
            <a:pPr marL="457200" lvl="0" indent="-457200" algn="just">
              <a:buFont typeface="Wingdings" pitchFamily="2" charset="2"/>
              <a:buChar char="v"/>
            </a:pPr>
            <a:r>
              <a:rPr lang="en-US" sz="2400" dirty="0" smtClean="0">
                <a:latin typeface="Arial" pitchFamily="34" charset="0"/>
                <a:ea typeface="Times New Roman" pitchFamily="18" charset="0"/>
                <a:cs typeface="Arial" pitchFamily="34" charset="0"/>
              </a:rPr>
              <a:t>The expression (</a:t>
            </a:r>
            <a:r>
              <a:rPr lang="en-US" sz="2400" i="1" dirty="0" smtClean="0">
                <a:latin typeface="Arial" pitchFamily="34" charset="0"/>
                <a:ea typeface="Times New Roman" pitchFamily="18" charset="0"/>
                <a:cs typeface="Arial" pitchFamily="34" charset="0"/>
              </a:rPr>
              <a:t>U + PV)</a:t>
            </a:r>
            <a:r>
              <a:rPr lang="en-US" sz="2400" dirty="0" smtClean="0">
                <a:latin typeface="Arial" pitchFamily="34" charset="0"/>
                <a:ea typeface="Times New Roman" pitchFamily="18" charset="0"/>
                <a:cs typeface="Arial" pitchFamily="34" charset="0"/>
              </a:rPr>
              <a:t> occurs so frequently in thermodynamic calculations that it has been defined a new property called enthalpy and it is denoted by </a:t>
            </a:r>
            <a:r>
              <a:rPr lang="en-US" sz="2400" i="1" dirty="0" smtClean="0">
                <a:latin typeface="Arial" pitchFamily="34" charset="0"/>
                <a:ea typeface="Times New Roman" pitchFamily="18" charset="0"/>
                <a:cs typeface="Arial" pitchFamily="34" charset="0"/>
              </a:rPr>
              <a:t>H</a:t>
            </a:r>
            <a:r>
              <a:rPr lang="en-US" sz="2400" dirty="0" smtClean="0">
                <a:latin typeface="Arial" pitchFamily="34" charset="0"/>
                <a:ea typeface="Times New Roman" pitchFamily="18" charset="0"/>
                <a:cs typeface="Arial" pitchFamily="34" charset="0"/>
              </a:rPr>
              <a:t>: </a:t>
            </a:r>
          </a:p>
          <a:p>
            <a:pPr lvl="0" algn="just" eaLnBrk="0" hangingPunct="0"/>
            <a:r>
              <a:rPr lang="en-US" sz="2400" dirty="0" smtClean="0">
                <a:latin typeface="Arial" pitchFamily="34" charset="0"/>
                <a:ea typeface="Calibri" pitchFamily="34" charset="0"/>
                <a:cs typeface="Arial" pitchFamily="34" charset="0"/>
              </a:rPr>
              <a:t>                            </a:t>
            </a:r>
            <a:r>
              <a:rPr lang="en-US" sz="2400" i="1" dirty="0" smtClean="0">
                <a:latin typeface="Arial" pitchFamily="34" charset="0"/>
                <a:ea typeface="Calibri" pitchFamily="34" charset="0"/>
                <a:cs typeface="Arial" pitchFamily="34" charset="0"/>
              </a:rPr>
              <a:t>H = U + PV</a:t>
            </a:r>
            <a:r>
              <a:rPr lang="en-US" sz="2400" dirty="0" smtClean="0">
                <a:latin typeface="Arial" pitchFamily="34" charset="0"/>
                <a:ea typeface="Calibri" pitchFamily="34" charset="0"/>
                <a:cs typeface="Arial" pitchFamily="34" charset="0"/>
              </a:rPr>
              <a:t>   </a:t>
            </a:r>
            <a:endParaRPr lang="en-US" sz="2400" dirty="0" smtClean="0">
              <a:latin typeface="Arial" pitchFamily="34" charset="0"/>
              <a:cs typeface="Arial" pitchFamily="34" charset="0"/>
            </a:endParaRPr>
          </a:p>
        </p:txBody>
      </p:sp>
      <p:sp>
        <p:nvSpPr>
          <p:cNvPr id="6" name="Rectangle 1"/>
          <p:cNvSpPr>
            <a:spLocks noChangeArrowheads="1"/>
          </p:cNvSpPr>
          <p:nvPr/>
        </p:nvSpPr>
        <p:spPr bwMode="auto">
          <a:xfrm>
            <a:off x="838200" y="57150"/>
            <a:ext cx="2667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2"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Internal Energy: </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18739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p:cNvSpPr>
            <a:spLocks noChangeArrowheads="1"/>
          </p:cNvSpPr>
          <p:nvPr/>
        </p:nvSpPr>
        <p:spPr bwMode="auto">
          <a:xfrm>
            <a:off x="457200" y="514350"/>
            <a:ext cx="6934200" cy="1569660"/>
          </a:xfrm>
          <a:prstGeom prst="rect">
            <a:avLst/>
          </a:prstGeom>
          <a:noFill/>
          <a:ln w="9525">
            <a:solidFill>
              <a:schemeClr val="bg1"/>
            </a:solid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As the molecular activities increase with temperature, internal energy of the system increases with increase in temperature</a:t>
            </a:r>
            <a:r>
              <a:rPr lang="en-US" sz="2400" dirty="0" smtClean="0">
                <a:latin typeface="Arial" pitchFamily="34" charset="0"/>
                <a:ea typeface="Calibri" pitchFamily="34" charset="0"/>
                <a:cs typeface="Arial" pitchFamily="34" charset="0"/>
              </a:rPr>
              <a:t> and it is determined by the relation</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Rectangle 8"/>
          <p:cNvSpPr/>
          <p:nvPr/>
        </p:nvSpPr>
        <p:spPr>
          <a:xfrm>
            <a:off x="2895600" y="2110085"/>
            <a:ext cx="3048000" cy="461665"/>
          </a:xfrm>
          <a:prstGeom prst="rect">
            <a:avLst/>
          </a:prstGeom>
        </p:spPr>
        <p:txBody>
          <a:bodyPr wrap="square">
            <a:spAutoFit/>
          </a:bodyPr>
          <a:lstStyle/>
          <a:p>
            <a:r>
              <a:rPr lang="en-US" sz="2400" i="1" dirty="0" err="1" smtClean="0">
                <a:latin typeface="Arial" pitchFamily="34" charset="0"/>
                <a:ea typeface="Calibri" pitchFamily="34" charset="0"/>
                <a:cs typeface="Arial" pitchFamily="34" charset="0"/>
              </a:rPr>
              <a:t>dU</a:t>
            </a:r>
            <a:r>
              <a:rPr lang="en-US" sz="2400" i="1" dirty="0" smtClean="0">
                <a:latin typeface="Arial" pitchFamily="34" charset="0"/>
                <a:ea typeface="Calibri" pitchFamily="34" charset="0"/>
                <a:cs typeface="Arial" pitchFamily="34" charset="0"/>
              </a:rPr>
              <a:t> = m </a:t>
            </a:r>
            <a:r>
              <a:rPr lang="en-US" sz="2400" i="1" dirty="0" err="1" smtClean="0">
                <a:latin typeface="Arial" pitchFamily="34" charset="0"/>
                <a:ea typeface="Calibri" pitchFamily="34" charset="0"/>
                <a:cs typeface="Arial" pitchFamily="34" charset="0"/>
              </a:rPr>
              <a:t>c</a:t>
            </a:r>
            <a:r>
              <a:rPr lang="en-US" sz="2400" i="1" baseline="-30000" dirty="0" err="1" smtClean="0">
                <a:latin typeface="Arial" pitchFamily="34" charset="0"/>
                <a:ea typeface="Calibri" pitchFamily="34" charset="0"/>
                <a:cs typeface="Arial" pitchFamily="34" charset="0"/>
              </a:rPr>
              <a:t>v</a:t>
            </a:r>
            <a:r>
              <a:rPr lang="en-US" sz="2400" i="1" baseline="-30000" dirty="0" smtClean="0">
                <a:latin typeface="Arial" pitchFamily="34" charset="0"/>
                <a:ea typeface="Calibri" pitchFamily="34" charset="0"/>
                <a:cs typeface="Arial" pitchFamily="34" charset="0"/>
              </a:rPr>
              <a:t> </a:t>
            </a:r>
            <a:r>
              <a:rPr lang="en-US" sz="2400" i="1" dirty="0" err="1" smtClean="0">
                <a:latin typeface="Arial" pitchFamily="34" charset="0"/>
                <a:ea typeface="Calibri" pitchFamily="34" charset="0"/>
                <a:cs typeface="Arial" pitchFamily="34" charset="0"/>
              </a:rPr>
              <a:t>dT</a:t>
            </a:r>
            <a:endParaRPr lang="en-US" sz="2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1"/>
          <p:cNvSpPr>
            <a:spLocks noChangeArrowheads="1"/>
          </p:cNvSpPr>
          <p:nvPr/>
        </p:nvSpPr>
        <p:spPr bwMode="auto">
          <a:xfrm>
            <a:off x="838200" y="121935"/>
            <a:ext cx="52578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3"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Specific Heat at Constant Volume:</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5" name="Rectangle 4"/>
          <p:cNvSpPr/>
          <p:nvPr/>
        </p:nvSpPr>
        <p:spPr>
          <a:xfrm>
            <a:off x="457200" y="742950"/>
            <a:ext cx="7010400" cy="1200329"/>
          </a:xfrm>
          <a:prstGeom prst="rect">
            <a:avLst/>
          </a:prstGeom>
        </p:spPr>
        <p:txBody>
          <a:bodyPr wrap="square">
            <a:spAutoFit/>
          </a:bodyPr>
          <a:lstStyle/>
          <a:p>
            <a:pPr marL="346075" indent="-346075" algn="just">
              <a:buFont typeface="Wingdings" pitchFamily="2" charset="2"/>
              <a:buChar char="v"/>
            </a:pPr>
            <a:r>
              <a:rPr lang="en-US" sz="2400" dirty="0" smtClean="0">
                <a:latin typeface="+mn-lt"/>
              </a:rPr>
              <a:t>Specific heat of a pure substance is defined as heat required for raising the temperature of a unit mass of the substance by 1</a:t>
            </a:r>
            <a:r>
              <a:rPr lang="en-US" sz="2400" baseline="30000" dirty="0" smtClean="0">
                <a:latin typeface="+mn-lt"/>
              </a:rPr>
              <a:t>0</a:t>
            </a:r>
            <a:r>
              <a:rPr lang="en-US" sz="2400" dirty="0" smtClean="0">
                <a:latin typeface="+mn-lt"/>
              </a:rPr>
              <a:t>C [2].</a:t>
            </a:r>
            <a:endParaRPr lang="en-US" sz="2400" dirty="0">
              <a:latin typeface="+mn-lt"/>
            </a:endParaRPr>
          </a:p>
        </p:txBody>
      </p:sp>
      <p:sp>
        <p:nvSpPr>
          <p:cNvPr id="54276" name="Rectangle 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4279" name="Rectangle 7"/>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4281" name="Rectangle 9"/>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4284" name="Rectangle 12"/>
          <p:cNvSpPr>
            <a:spLocks noChangeArrowheads="1"/>
          </p:cNvSpPr>
          <p:nvPr/>
        </p:nvSpPr>
        <p:spPr bwMode="auto">
          <a:xfrm>
            <a:off x="0" y="142875"/>
            <a:ext cx="213520" cy="21544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Arial" pitchFamily="34"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3" name="Rectangle 2"/>
          <p:cNvSpPr>
            <a:spLocks noChangeArrowheads="1"/>
          </p:cNvSpPr>
          <p:nvPr/>
        </p:nvSpPr>
        <p:spPr bwMode="auto">
          <a:xfrm>
            <a:off x="457200" y="2080558"/>
            <a:ext cx="76962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6075" marR="0" lvl="0" indent="-346075"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mn-lt"/>
                <a:ea typeface="Calibri" pitchFamily="34" charset="0"/>
                <a:cs typeface="Times New Roman" pitchFamily="18" charset="0"/>
              </a:rPr>
              <a:t>Heat supplied to an ideal gas during a constant volume process in which no displacement work occurs is equal to the change in internal energy as per the first law of thermodynamics,</a:t>
            </a:r>
          </a:p>
        </p:txBody>
      </p:sp>
      <p:cxnSp>
        <p:nvCxnSpPr>
          <p:cNvPr id="14" name="Straight Arrow Connector 13"/>
          <p:cNvCxnSpPr/>
          <p:nvPr/>
        </p:nvCxnSpPr>
        <p:spPr>
          <a:xfrm rot="10800000" flipV="1">
            <a:off x="3886201" y="4038600"/>
            <a:ext cx="533400" cy="285750"/>
          </a:xfrm>
          <a:prstGeom prst="straightConnector1">
            <a:avLst/>
          </a:prstGeom>
          <a:ln w="190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657600" y="4167485"/>
            <a:ext cx="312906" cy="369332"/>
          </a:xfrm>
          <a:prstGeom prst="rect">
            <a:avLst/>
          </a:prstGeom>
          <a:noFill/>
        </p:spPr>
        <p:txBody>
          <a:bodyPr wrap="none" rtlCol="0">
            <a:spAutoFit/>
          </a:bodyPr>
          <a:lstStyle/>
          <a:p>
            <a:r>
              <a:rPr lang="en-US" sz="1800" dirty="0" smtClean="0">
                <a:latin typeface="Arial" pitchFamily="34" charset="0"/>
                <a:cs typeface="Arial" pitchFamily="34" charset="0"/>
              </a:rPr>
              <a:t>0</a:t>
            </a:r>
            <a:endParaRPr lang="en-US" sz="1800" dirty="0">
              <a:latin typeface="Arial" pitchFamily="34" charset="0"/>
              <a:cs typeface="Arial" pitchFamily="34" charset="0"/>
            </a:endParaRPr>
          </a:p>
        </p:txBody>
      </p:sp>
      <p:sp>
        <p:nvSpPr>
          <p:cNvPr id="11" name="Rectangle 10"/>
          <p:cNvSpPr/>
          <p:nvPr/>
        </p:nvSpPr>
        <p:spPr>
          <a:xfrm>
            <a:off x="2286000" y="3924240"/>
            <a:ext cx="2185214" cy="461665"/>
          </a:xfrm>
          <a:prstGeom prst="rect">
            <a:avLst/>
          </a:prstGeom>
        </p:spPr>
        <p:txBody>
          <a:bodyPr wrap="none">
            <a:spAutoFit/>
          </a:bodyPr>
          <a:lstStyle/>
          <a:p>
            <a:r>
              <a:rPr lang="en-US" sz="2400" dirty="0" smtClean="0">
                <a:latin typeface="Arial" pitchFamily="34" charset="0"/>
                <a:ea typeface="Calibri" pitchFamily="34" charset="0"/>
                <a:cs typeface="Arial" pitchFamily="34" charset="0"/>
              </a:rPr>
              <a:t> </a:t>
            </a:r>
            <a:r>
              <a:rPr lang="en-US" sz="2400" i="1" dirty="0" err="1" smtClean="0">
                <a:latin typeface="Arial" pitchFamily="34" charset="0"/>
                <a:ea typeface="Calibri" pitchFamily="34" charset="0"/>
                <a:cs typeface="Arial" pitchFamily="34" charset="0"/>
              </a:rPr>
              <a:t>dU</a:t>
            </a:r>
            <a:r>
              <a:rPr lang="en-US" sz="2400" i="1" dirty="0" smtClean="0">
                <a:latin typeface="Arial" pitchFamily="34" charset="0"/>
                <a:ea typeface="Calibri" pitchFamily="34" charset="0"/>
                <a:cs typeface="Arial" pitchFamily="34" charset="0"/>
              </a:rPr>
              <a:t> = </a:t>
            </a:r>
            <a:r>
              <a:rPr lang="en-US" sz="2400" i="1" dirty="0" smtClean="0">
                <a:latin typeface="Arial" pitchFamily="34" charset="0"/>
                <a:ea typeface="Calibri" pitchFamily="34" charset="0"/>
                <a:cs typeface="Arial" pitchFamily="34" charset="0"/>
                <a:sym typeface="Symbol"/>
              </a:rPr>
              <a:t>Q  W</a:t>
            </a:r>
            <a:endParaRPr lang="en-US" sz="2400" dirty="0">
              <a:latin typeface="Arial" pitchFamily="34" charset="0"/>
              <a:cs typeface="Arial" pitchFamily="34" charset="0"/>
            </a:endParaRPr>
          </a:p>
        </p:txBody>
      </p:sp>
      <p:sp>
        <p:nvSpPr>
          <p:cNvPr id="12" name="Rectangle 11"/>
          <p:cNvSpPr/>
          <p:nvPr/>
        </p:nvSpPr>
        <p:spPr>
          <a:xfrm>
            <a:off x="4818430" y="3924240"/>
            <a:ext cx="2047355" cy="461665"/>
          </a:xfrm>
          <a:prstGeom prst="rect">
            <a:avLst/>
          </a:prstGeom>
        </p:spPr>
        <p:txBody>
          <a:bodyPr wrap="none">
            <a:spAutoFit/>
          </a:bodyPr>
          <a:lstStyle/>
          <a:p>
            <a:r>
              <a:rPr lang="en-US" sz="2400" i="1" dirty="0" smtClean="0">
                <a:latin typeface="Arial" pitchFamily="34" charset="0"/>
                <a:ea typeface="Calibri" pitchFamily="34" charset="0"/>
                <a:cs typeface="Arial" pitchFamily="34" charset="0"/>
                <a:sym typeface="Symbol"/>
              </a:rPr>
              <a:t>   </a:t>
            </a:r>
            <a:r>
              <a:rPr lang="en-US" sz="2400" i="1" dirty="0" smtClean="0">
                <a:latin typeface="Arial" pitchFamily="34" charset="0"/>
                <a:ea typeface="Calibri" pitchFamily="34" charset="0"/>
                <a:cs typeface="Arial" pitchFamily="34" charset="0"/>
                <a:sym typeface="Symbol" pitchFamily="18" charset="2"/>
              </a:rPr>
              <a:t></a:t>
            </a:r>
            <a:r>
              <a:rPr lang="en-US" sz="2400" i="1" dirty="0" smtClean="0">
                <a:latin typeface="Arial" pitchFamily="34" charset="0"/>
                <a:ea typeface="Calibri" pitchFamily="34" charset="0"/>
                <a:cs typeface="Arial" pitchFamily="34" charset="0"/>
              </a:rPr>
              <a:t>Q = </a:t>
            </a:r>
            <a:r>
              <a:rPr lang="en-US" sz="2400" i="1" dirty="0" err="1" smtClean="0">
                <a:latin typeface="Arial" pitchFamily="34" charset="0"/>
                <a:ea typeface="Calibri" pitchFamily="34" charset="0"/>
                <a:cs typeface="Arial" pitchFamily="34" charset="0"/>
              </a:rPr>
              <a:t>dU</a:t>
            </a:r>
            <a:r>
              <a:rPr lang="en-US" sz="2400" dirty="0" err="1" smtClean="0">
                <a:latin typeface="Arial" pitchFamily="34" charset="0"/>
                <a:ea typeface="Calibri" pitchFamily="34" charset="0"/>
                <a:cs typeface="Arial" pitchFamily="34" charset="0"/>
                <a:sym typeface="Symbol" pitchFamily="18" charset="2"/>
              </a:rPr>
              <a:t>.</a:t>
            </a:r>
            <a:r>
              <a:rPr lang="en-US" sz="2400" dirty="0" smtClean="0">
                <a:latin typeface="Arial" pitchFamily="34" charset="0"/>
                <a:ea typeface="Calibri" pitchFamily="34" charset="0"/>
                <a:cs typeface="Arial" pitchFamily="34" charset="0"/>
                <a:sym typeface="Symbol" pitchFamily="18" charset="2"/>
              </a:rPr>
              <a:t> </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0" grpId="0"/>
      <p:bldP spid="11"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4648200" y="3060700"/>
            <a:ext cx="2133600" cy="444500"/>
          </a:xfrm>
          <a:prstGeom prst="rect">
            <a:avLst/>
          </a:prstGeom>
          <a:solidFill>
            <a:schemeClr val="accent3"/>
          </a:solidFill>
        </p:spPr>
      </p:pic>
      <p:sp>
        <p:nvSpPr>
          <p:cNvPr id="8" name="Rectangle 7"/>
          <p:cNvSpPr/>
          <p:nvPr/>
        </p:nvSpPr>
        <p:spPr>
          <a:xfrm>
            <a:off x="457200" y="895350"/>
            <a:ext cx="6934200" cy="1200329"/>
          </a:xfrm>
          <a:prstGeom prst="rect">
            <a:avLst/>
          </a:prstGeom>
        </p:spPr>
        <p:txBody>
          <a:bodyPr wrap="square">
            <a:spAutoFit/>
          </a:bodyPr>
          <a:lstStyle/>
          <a:p>
            <a:pPr marL="346075" lvl="0" indent="-346075" algn="just">
              <a:buFont typeface="Wingdings" pitchFamily="2" charset="2"/>
              <a:buChar char="v"/>
            </a:pPr>
            <a:r>
              <a:rPr lang="en-US" sz="2400" dirty="0" smtClean="0">
                <a:latin typeface="+mn-lt"/>
                <a:ea typeface="Calibri" pitchFamily="34" charset="0"/>
                <a:cs typeface="Times New Roman" pitchFamily="18" charset="0"/>
                <a:sym typeface="Symbol" pitchFamily="18" charset="2"/>
              </a:rPr>
              <a:t>Hence, specific heat of an ideal gas at constant volume can be defined in terms of change in internal energy.</a:t>
            </a:r>
          </a:p>
        </p:txBody>
      </p:sp>
      <p:sp>
        <p:nvSpPr>
          <p:cNvPr id="9" name="Rectangle 8"/>
          <p:cNvSpPr/>
          <p:nvPr/>
        </p:nvSpPr>
        <p:spPr>
          <a:xfrm>
            <a:off x="457200" y="2343150"/>
            <a:ext cx="4213654" cy="461665"/>
          </a:xfrm>
          <a:prstGeom prst="rect">
            <a:avLst/>
          </a:prstGeom>
        </p:spPr>
        <p:txBody>
          <a:bodyPr wrap="none">
            <a:spAutoFit/>
          </a:bodyPr>
          <a:lstStyle/>
          <a:p>
            <a:pPr marL="346075" lvl="0" indent="-346075" algn="just">
              <a:buFont typeface="Wingdings" pitchFamily="2" charset="2"/>
              <a:buChar char="v"/>
            </a:pPr>
            <a:r>
              <a:rPr lang="en-US" sz="2400" dirty="0" smtClean="0">
                <a:latin typeface="Arial" pitchFamily="34" charset="0"/>
                <a:ea typeface="Calibri" pitchFamily="34" charset="0"/>
                <a:cs typeface="Arial" pitchFamily="34" charset="0"/>
                <a:sym typeface="Symbol" pitchFamily="18" charset="2"/>
              </a:rPr>
              <a:t>Now, using state postulate,</a:t>
            </a:r>
            <a:endParaRPr lang="en-US" sz="2400" i="1" dirty="0" smtClean="0">
              <a:latin typeface="Arial" pitchFamily="34" charset="0"/>
              <a:ea typeface="Calibri" pitchFamily="34" charset="0"/>
              <a:cs typeface="Arial" pitchFamily="34" charset="0"/>
              <a:sym typeface="Symbol" pitchFamily="18" charset="2"/>
            </a:endParaRPr>
          </a:p>
        </p:txBody>
      </p:sp>
      <p:sp>
        <p:nvSpPr>
          <p:cNvPr id="10" name="Rectangle 5"/>
          <p:cNvSpPr>
            <a:spLocks noChangeArrowheads="1"/>
          </p:cNvSpPr>
          <p:nvPr/>
        </p:nvSpPr>
        <p:spPr bwMode="auto">
          <a:xfrm>
            <a:off x="457200" y="3714750"/>
            <a:ext cx="78486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6075" marR="0" lvl="0" indent="-346075"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The change in specific internal energy can be expressed as function of partial derivatives of two independent variables as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Rectangle 1"/>
          <p:cNvSpPr>
            <a:spLocks noChangeArrowheads="1"/>
          </p:cNvSpPr>
          <p:nvPr/>
        </p:nvSpPr>
        <p:spPr bwMode="auto">
          <a:xfrm>
            <a:off x="838200" y="121935"/>
            <a:ext cx="52578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3"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Specific Heat at Constant Volume:</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6321"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447800" y="2495550"/>
            <a:ext cx="1744663" cy="704811"/>
          </a:xfrm>
          <a:prstGeom prst="rect">
            <a:avLst/>
          </a:prstGeom>
          <a:solidFill>
            <a:schemeClr val="accent3"/>
          </a:solidFill>
        </p:spPr>
      </p:pic>
      <p:sp>
        <p:nvSpPr>
          <p:cNvPr id="56323" name="Rectangle 3"/>
          <p:cNvSpPr>
            <a:spLocks noChangeArrowheads="1"/>
          </p:cNvSpPr>
          <p:nvPr/>
        </p:nvSpPr>
        <p:spPr bwMode="auto">
          <a:xfrm>
            <a:off x="3124201" y="2567285"/>
            <a:ext cx="5867399"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mn-lt"/>
                <a:ea typeface="Calibri" pitchFamily="34" charset="0"/>
                <a:cs typeface="Times New Roman" pitchFamily="18" charset="0"/>
              </a:rPr>
              <a:t>is called specific heat at constant volume.</a:t>
            </a:r>
            <a:endParaRPr kumimoji="0" lang="en-US" sz="2400" b="0" i="0" u="none" strike="noStrike" cap="none" normalizeH="0" baseline="0" dirty="0" smtClean="0">
              <a:ln>
                <a:noFill/>
              </a:ln>
              <a:solidFill>
                <a:schemeClr val="tx1"/>
              </a:solidFill>
              <a:effectLst/>
              <a:latin typeface="+mn-lt"/>
              <a:cs typeface="Arial" pitchFamily="34" charset="0"/>
            </a:endParaRPr>
          </a:p>
        </p:txBody>
      </p:sp>
      <p:sp>
        <p:nvSpPr>
          <p:cNvPr id="7" name="Rectangle 6"/>
          <p:cNvSpPr/>
          <p:nvPr/>
        </p:nvSpPr>
        <p:spPr>
          <a:xfrm>
            <a:off x="381000" y="2571750"/>
            <a:ext cx="1295400" cy="461665"/>
          </a:xfrm>
          <a:prstGeom prst="rect">
            <a:avLst/>
          </a:prstGeom>
        </p:spPr>
        <p:txBody>
          <a:bodyPr wrap="square">
            <a:spAutoFit/>
          </a:bodyPr>
          <a:lstStyle/>
          <a:p>
            <a:r>
              <a:rPr lang="en-US" sz="2400" dirty="0" smtClean="0">
                <a:latin typeface="+mn-lt"/>
              </a:rPr>
              <a:t>where</a:t>
            </a:r>
            <a:endParaRPr lang="en-US" sz="2400" dirty="0">
              <a:latin typeface="+mn-lt"/>
            </a:endParaRPr>
          </a:p>
        </p:txBody>
      </p:sp>
      <p:sp>
        <p:nvSpPr>
          <p:cNvPr id="56324" name="Rectangle 4"/>
          <p:cNvSpPr>
            <a:spLocks noChangeArrowheads="1"/>
          </p:cNvSpPr>
          <p:nvPr/>
        </p:nvSpPr>
        <p:spPr bwMode="auto">
          <a:xfrm>
            <a:off x="304800" y="3257550"/>
            <a:ext cx="80010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6075" marR="0" lvl="0" indent="-346075"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Hence, specific heat at constant volume for a pure substance e.g. an ideal gas is defined as the change in specific internal energy per degree change in temperature during a constant volume process.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56327" name="Rectangle 7"/>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pic>
        <p:nvPicPr>
          <p:cNvPr id="12" name="Picture 6"/>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493838" y="742950"/>
            <a:ext cx="3402497" cy="571500"/>
          </a:xfrm>
          <a:prstGeom prst="rect">
            <a:avLst/>
          </a:prstGeom>
          <a:solidFill>
            <a:schemeClr val="accent3"/>
          </a:solidFill>
        </p:spPr>
      </p:pic>
      <p:pic>
        <p:nvPicPr>
          <p:cNvPr id="13" name="Picture 8"/>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524001" y="1581150"/>
            <a:ext cx="2049463" cy="619146"/>
          </a:xfrm>
          <a:prstGeom prst="rect">
            <a:avLst/>
          </a:prstGeom>
          <a:solidFill>
            <a:schemeClr val="accent3"/>
          </a:solidFill>
        </p:spPr>
      </p:pic>
      <p:sp>
        <p:nvSpPr>
          <p:cNvPr id="14" name="Right Arrow 13"/>
          <p:cNvSpPr/>
          <p:nvPr/>
        </p:nvSpPr>
        <p:spPr>
          <a:xfrm>
            <a:off x="685800" y="1809750"/>
            <a:ext cx="533400" cy="171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1"/>
          <p:cNvSpPr>
            <a:spLocks noChangeArrowheads="1"/>
          </p:cNvSpPr>
          <p:nvPr/>
        </p:nvSpPr>
        <p:spPr bwMode="auto">
          <a:xfrm>
            <a:off x="4244614" y="1809750"/>
            <a:ext cx="3366627"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400" dirty="0" smtClean="0">
                <a:latin typeface="+mn-lt"/>
                <a:cs typeface="Arial" pitchFamily="34" charset="0"/>
              </a:rPr>
              <a:t>a</a:t>
            </a:r>
            <a:r>
              <a:rPr kumimoji="0" lang="en-US" sz="2400" b="0" i="0" u="none" strike="noStrike" cap="none" normalizeH="0" baseline="0" dirty="0" smtClean="0">
                <a:ln>
                  <a:noFill/>
                </a:ln>
                <a:solidFill>
                  <a:schemeClr val="tx1"/>
                </a:solidFill>
                <a:effectLst/>
                <a:latin typeface="+mn-lt"/>
                <a:cs typeface="Arial" pitchFamily="34" charset="0"/>
              </a:rPr>
              <a:t>s for constant volume,</a:t>
            </a:r>
          </a:p>
        </p:txBody>
      </p:sp>
      <p:pic>
        <p:nvPicPr>
          <p:cNvPr id="16" name="Picture 10"/>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7543800" y="1885950"/>
            <a:ext cx="1219200" cy="387731"/>
          </a:xfrm>
          <a:prstGeom prst="rect">
            <a:avLst/>
          </a:prstGeom>
          <a:noFill/>
        </p:spPr>
      </p:pic>
      <p:sp>
        <p:nvSpPr>
          <p:cNvPr id="23" name="Rectangle 1"/>
          <p:cNvSpPr>
            <a:spLocks noChangeArrowheads="1"/>
          </p:cNvSpPr>
          <p:nvPr/>
        </p:nvSpPr>
        <p:spPr bwMode="auto">
          <a:xfrm>
            <a:off x="838200" y="128885"/>
            <a:ext cx="5334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3"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Specific Heat at Constant Volume:</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632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632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63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p:bldP spid="7" grpId="0"/>
      <p:bldP spid="56324" grpId="0"/>
      <p:bldP spid="14" grpId="0" animBg="1"/>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ChangeArrowheads="1"/>
          </p:cNvSpPr>
          <p:nvPr/>
        </p:nvSpPr>
        <p:spPr bwMode="auto">
          <a:xfrm>
            <a:off x="381000" y="679430"/>
            <a:ext cx="72390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lvl="0" indent="-457200" algn="just">
              <a:buFont typeface="Wingdings" pitchFamily="2" charset="2"/>
              <a:buChar char="v"/>
            </a:pPr>
            <a:r>
              <a:rPr kumimoji="0" lang="en-US" sz="2400" b="0" i="0" u="none" strike="noStrike" cap="none" normalizeH="0" baseline="0" dirty="0" smtClean="0">
                <a:ln>
                  <a:noFill/>
                </a:ln>
                <a:solidFill>
                  <a:schemeClr val="tx1"/>
                </a:solidFill>
                <a:effectLst/>
                <a:latin typeface="+mn-lt"/>
                <a:ea typeface="Calibri" pitchFamily="34" charset="0"/>
                <a:cs typeface="Times New Roman" pitchFamily="18" charset="0"/>
              </a:rPr>
              <a:t>Heat supplied to an ideal gas during a constant pressure process in which the displacement work (</a:t>
            </a:r>
            <a:r>
              <a:rPr kumimoji="0" lang="en-US" sz="2400" b="0" i="1" u="none" strike="noStrike" cap="none" normalizeH="0" baseline="0" dirty="0" err="1" smtClean="0">
                <a:ln>
                  <a:noFill/>
                </a:ln>
                <a:solidFill>
                  <a:schemeClr val="tx1"/>
                </a:solidFill>
                <a:effectLst/>
                <a:latin typeface="+mn-lt"/>
                <a:ea typeface="Calibri" pitchFamily="34" charset="0"/>
                <a:cs typeface="Times New Roman" pitchFamily="18" charset="0"/>
              </a:rPr>
              <a:t>P.dV</a:t>
            </a:r>
            <a:r>
              <a:rPr kumimoji="0" lang="en-US" sz="2400" b="0" i="0" u="none" strike="noStrike" cap="none" normalizeH="0" baseline="0" dirty="0" smtClean="0">
                <a:ln>
                  <a:noFill/>
                </a:ln>
                <a:solidFill>
                  <a:schemeClr val="tx1"/>
                </a:solidFill>
                <a:effectLst/>
                <a:latin typeface="+mn-lt"/>
                <a:ea typeface="Calibri" pitchFamily="34" charset="0"/>
                <a:cs typeface="Times New Roman" pitchFamily="18" charset="0"/>
              </a:rPr>
              <a:t>) occurs is equal to the change in enthalpy. </a:t>
            </a:r>
          </a:p>
        </p:txBody>
      </p:sp>
      <p:sp>
        <p:nvSpPr>
          <p:cNvPr id="5" name="Rectangle 1"/>
          <p:cNvSpPr>
            <a:spLocks noChangeArrowheads="1"/>
          </p:cNvSpPr>
          <p:nvPr/>
        </p:nvSpPr>
        <p:spPr bwMode="auto">
          <a:xfrm>
            <a:off x="838200" y="128885"/>
            <a:ext cx="5486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3"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Specific Heat at Constant Pressure:</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6" name="Rectangle 5"/>
          <p:cNvSpPr/>
          <p:nvPr/>
        </p:nvSpPr>
        <p:spPr>
          <a:xfrm>
            <a:off x="381000" y="2262485"/>
            <a:ext cx="7315200" cy="461665"/>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ea typeface="Calibri" pitchFamily="34" charset="0"/>
                <a:cs typeface="Arial" pitchFamily="34" charset="0"/>
              </a:rPr>
              <a:t>We know</a:t>
            </a:r>
            <a:r>
              <a:rPr lang="en-US" sz="2400" dirty="0" smtClean="0">
                <a:latin typeface="Arial" pitchFamily="34" charset="0"/>
                <a:ea typeface="Calibri" pitchFamily="34" charset="0"/>
                <a:cs typeface="Arial" pitchFamily="34" charset="0"/>
                <a:sym typeface="Symbol" pitchFamily="18" charset="2"/>
              </a:rPr>
              <a:t> from the first law of thermodynamics,</a:t>
            </a:r>
            <a:endParaRPr lang="en-US" sz="2400" dirty="0">
              <a:latin typeface="Arial" pitchFamily="34" charset="0"/>
              <a:cs typeface="Arial" pitchFamily="34" charset="0"/>
            </a:endParaRPr>
          </a:p>
        </p:txBody>
      </p:sp>
      <p:sp>
        <p:nvSpPr>
          <p:cNvPr id="8" name="Rectangle 7"/>
          <p:cNvSpPr/>
          <p:nvPr/>
        </p:nvSpPr>
        <p:spPr>
          <a:xfrm>
            <a:off x="1371600" y="2781240"/>
            <a:ext cx="2111475" cy="461665"/>
          </a:xfrm>
          <a:prstGeom prst="rect">
            <a:avLst/>
          </a:prstGeom>
        </p:spPr>
        <p:txBody>
          <a:bodyPr wrap="none">
            <a:spAutoFit/>
          </a:bodyPr>
          <a:lstStyle/>
          <a:p>
            <a:r>
              <a:rPr lang="en-US" sz="2400" i="1" dirty="0" smtClean="0">
                <a:latin typeface="Arial" pitchFamily="34" charset="0"/>
                <a:ea typeface="Calibri" pitchFamily="34" charset="0"/>
                <a:cs typeface="Arial" pitchFamily="34" charset="0"/>
                <a:sym typeface="Symbol" pitchFamily="18" charset="2"/>
              </a:rPr>
              <a:t></a:t>
            </a:r>
            <a:r>
              <a:rPr lang="en-US" sz="2400" i="1" dirty="0" smtClean="0">
                <a:latin typeface="Arial" pitchFamily="34" charset="0"/>
                <a:ea typeface="Calibri" pitchFamily="34" charset="0"/>
                <a:cs typeface="Arial" pitchFamily="34" charset="0"/>
              </a:rPr>
              <a:t>Q = </a:t>
            </a:r>
            <a:r>
              <a:rPr lang="en-US" sz="2400" i="1" dirty="0" err="1" smtClean="0">
                <a:latin typeface="Arial" pitchFamily="34" charset="0"/>
                <a:ea typeface="Calibri" pitchFamily="34" charset="0"/>
                <a:cs typeface="Arial" pitchFamily="34" charset="0"/>
              </a:rPr>
              <a:t>dU</a:t>
            </a:r>
            <a:r>
              <a:rPr lang="en-US" sz="2400" i="1" dirty="0" smtClean="0">
                <a:latin typeface="Arial" pitchFamily="34" charset="0"/>
                <a:ea typeface="Calibri" pitchFamily="34" charset="0"/>
                <a:cs typeface="Arial" pitchFamily="34" charset="0"/>
              </a:rPr>
              <a:t> + </a:t>
            </a:r>
            <a:r>
              <a:rPr lang="en-US" sz="2400" i="1" dirty="0" smtClean="0">
                <a:latin typeface="Arial" pitchFamily="34" charset="0"/>
                <a:ea typeface="Calibri" pitchFamily="34" charset="0"/>
                <a:cs typeface="Arial" pitchFamily="34" charset="0"/>
                <a:sym typeface="Symbol" pitchFamily="18" charset="2"/>
              </a:rPr>
              <a:t></a:t>
            </a:r>
            <a:r>
              <a:rPr lang="en-US" sz="2400" i="1" dirty="0" smtClean="0">
                <a:latin typeface="Arial" pitchFamily="34" charset="0"/>
                <a:ea typeface="Calibri" pitchFamily="34" charset="0"/>
                <a:cs typeface="Arial" pitchFamily="34" charset="0"/>
              </a:rPr>
              <a:t>W</a:t>
            </a:r>
            <a:endParaRPr lang="en-US" sz="2400" dirty="0"/>
          </a:p>
        </p:txBody>
      </p:sp>
      <p:sp>
        <p:nvSpPr>
          <p:cNvPr id="9" name="Rectangle 8"/>
          <p:cNvSpPr/>
          <p:nvPr/>
        </p:nvSpPr>
        <p:spPr>
          <a:xfrm>
            <a:off x="1134268" y="3257550"/>
            <a:ext cx="2675732" cy="646331"/>
          </a:xfrm>
          <a:prstGeom prst="rect">
            <a:avLst/>
          </a:prstGeom>
        </p:spPr>
        <p:txBody>
          <a:bodyPr wrap="none">
            <a:spAutoFit/>
          </a:bodyPr>
          <a:lstStyle/>
          <a:p>
            <a:pPr marL="346075" lvl="0" indent="-346075" algn="just">
              <a:lnSpc>
                <a:spcPct val="150000"/>
              </a:lnSpc>
            </a:pPr>
            <a:r>
              <a:rPr lang="en-US" sz="2400" i="1" dirty="0" smtClean="0">
                <a:latin typeface="Arial" pitchFamily="34" charset="0"/>
                <a:ea typeface="Calibri" pitchFamily="34" charset="0"/>
                <a:cs typeface="Arial" pitchFamily="34" charset="0"/>
                <a:sym typeface="Symbol"/>
              </a:rPr>
              <a:t>    Q = </a:t>
            </a:r>
            <a:r>
              <a:rPr lang="en-US" sz="2400" i="1" dirty="0" err="1" smtClean="0">
                <a:latin typeface="Arial" pitchFamily="34" charset="0"/>
                <a:ea typeface="Calibri" pitchFamily="34" charset="0"/>
                <a:cs typeface="Arial" pitchFamily="34" charset="0"/>
              </a:rPr>
              <a:t>dU</a:t>
            </a:r>
            <a:r>
              <a:rPr lang="en-US" sz="2400" i="1" dirty="0" smtClean="0">
                <a:latin typeface="Arial" pitchFamily="34" charset="0"/>
                <a:ea typeface="Calibri" pitchFamily="34" charset="0"/>
                <a:cs typeface="Arial" pitchFamily="34" charset="0"/>
              </a:rPr>
              <a:t> + </a:t>
            </a:r>
            <a:r>
              <a:rPr lang="en-US" sz="2400" i="1" dirty="0" err="1" smtClean="0">
                <a:latin typeface="Arial" pitchFamily="34" charset="0"/>
                <a:ea typeface="Calibri" pitchFamily="34" charset="0"/>
                <a:cs typeface="Arial" pitchFamily="34" charset="0"/>
              </a:rPr>
              <a:t>PdV</a:t>
            </a:r>
            <a:r>
              <a:rPr lang="en-US" sz="2400" i="1" dirty="0" smtClean="0">
                <a:latin typeface="Arial" pitchFamily="34" charset="0"/>
                <a:ea typeface="Calibri" pitchFamily="34" charset="0"/>
                <a:cs typeface="Arial" pitchFamily="34" charset="0"/>
              </a:rPr>
              <a:t> </a:t>
            </a:r>
          </a:p>
        </p:txBody>
      </p:sp>
      <p:sp>
        <p:nvSpPr>
          <p:cNvPr id="10" name="Rectangle 9"/>
          <p:cNvSpPr/>
          <p:nvPr/>
        </p:nvSpPr>
        <p:spPr>
          <a:xfrm>
            <a:off x="1447800" y="3924240"/>
            <a:ext cx="3340786" cy="461665"/>
          </a:xfrm>
          <a:prstGeom prst="rect">
            <a:avLst/>
          </a:prstGeom>
        </p:spPr>
        <p:txBody>
          <a:bodyPr wrap="none">
            <a:spAutoFit/>
          </a:bodyPr>
          <a:lstStyle/>
          <a:p>
            <a:r>
              <a:rPr lang="en-US" sz="2400" i="1" dirty="0" smtClean="0">
                <a:latin typeface="Arial" pitchFamily="34" charset="0"/>
                <a:ea typeface="Calibri" pitchFamily="34" charset="0"/>
                <a:cs typeface="Arial" pitchFamily="34" charset="0"/>
                <a:sym typeface="Symbol"/>
              </a:rPr>
              <a:t>Q = </a:t>
            </a:r>
            <a:r>
              <a:rPr lang="en-US" sz="2400" i="1" dirty="0" err="1" smtClean="0">
                <a:latin typeface="Arial" pitchFamily="34" charset="0"/>
                <a:ea typeface="Calibri" pitchFamily="34" charset="0"/>
                <a:cs typeface="Arial" pitchFamily="34" charset="0"/>
              </a:rPr>
              <a:t>dU</a:t>
            </a:r>
            <a:r>
              <a:rPr lang="en-US" sz="2400" i="1" dirty="0" smtClean="0">
                <a:latin typeface="Arial" pitchFamily="34" charset="0"/>
                <a:ea typeface="Calibri" pitchFamily="34" charset="0"/>
                <a:cs typeface="Arial" pitchFamily="34" charset="0"/>
              </a:rPr>
              <a:t> + </a:t>
            </a:r>
            <a:r>
              <a:rPr lang="en-US" sz="2400" i="1" dirty="0" err="1" smtClean="0">
                <a:latin typeface="Arial" pitchFamily="34" charset="0"/>
                <a:ea typeface="Calibri" pitchFamily="34" charset="0"/>
                <a:cs typeface="Arial" pitchFamily="34" charset="0"/>
              </a:rPr>
              <a:t>PdV</a:t>
            </a:r>
            <a:r>
              <a:rPr lang="en-US" sz="2400" i="1" dirty="0" smtClean="0">
                <a:latin typeface="Arial" pitchFamily="34" charset="0"/>
                <a:ea typeface="Calibri" pitchFamily="34" charset="0"/>
                <a:cs typeface="Arial" pitchFamily="34" charset="0"/>
              </a:rPr>
              <a:t>  + </a:t>
            </a:r>
            <a:r>
              <a:rPr lang="en-US" sz="2400" i="1" dirty="0" err="1" smtClean="0">
                <a:latin typeface="Arial" pitchFamily="34" charset="0"/>
                <a:ea typeface="Calibri" pitchFamily="34" charset="0"/>
                <a:cs typeface="Arial" pitchFamily="34" charset="0"/>
              </a:rPr>
              <a:t>VdP</a:t>
            </a:r>
            <a:r>
              <a:rPr lang="en-US" sz="2400" i="1" dirty="0" smtClean="0">
                <a:latin typeface="Arial" pitchFamily="34" charset="0"/>
                <a:ea typeface="Calibri" pitchFamily="34" charset="0"/>
                <a:cs typeface="Arial" pitchFamily="34" charset="0"/>
              </a:rPr>
              <a:t> </a:t>
            </a:r>
            <a:endParaRPr lang="en-US" sz="2400" dirty="0"/>
          </a:p>
        </p:txBody>
      </p:sp>
      <p:sp>
        <p:nvSpPr>
          <p:cNvPr id="11" name="Rectangle 10"/>
          <p:cNvSpPr/>
          <p:nvPr/>
        </p:nvSpPr>
        <p:spPr>
          <a:xfrm>
            <a:off x="6477275" y="3790950"/>
            <a:ext cx="1599925" cy="577850"/>
          </a:xfrm>
          <a:prstGeom prst="rect">
            <a:avLst/>
          </a:prstGeom>
        </p:spPr>
        <p:txBody>
          <a:bodyPr wrap="none">
            <a:spAutoFit/>
          </a:bodyPr>
          <a:lstStyle/>
          <a:p>
            <a:pPr marL="346075" lvl="0" indent="-346075" algn="just">
              <a:lnSpc>
                <a:spcPct val="150000"/>
              </a:lnSpc>
            </a:pPr>
            <a:r>
              <a:rPr lang="en-US" sz="2400" i="1" dirty="0" smtClean="0">
                <a:latin typeface="Arial" pitchFamily="34" charset="0"/>
                <a:ea typeface="Calibri" pitchFamily="34" charset="0"/>
                <a:cs typeface="Arial" pitchFamily="34" charset="0"/>
              </a:rPr>
              <a:t>As </a:t>
            </a:r>
            <a:r>
              <a:rPr lang="en-US" sz="2400" i="1" dirty="0" err="1" smtClean="0">
                <a:latin typeface="Arial" pitchFamily="34" charset="0"/>
                <a:ea typeface="Calibri" pitchFamily="34" charset="0"/>
                <a:cs typeface="Arial" pitchFamily="34" charset="0"/>
              </a:rPr>
              <a:t>dP</a:t>
            </a:r>
            <a:r>
              <a:rPr lang="en-US" sz="2400" i="1" dirty="0" smtClean="0">
                <a:latin typeface="Arial" pitchFamily="34" charset="0"/>
                <a:ea typeface="Calibri" pitchFamily="34" charset="0"/>
                <a:cs typeface="Arial" pitchFamily="34" charset="0"/>
              </a:rPr>
              <a:t> = 0.</a:t>
            </a:r>
          </a:p>
        </p:txBody>
      </p:sp>
      <p:sp>
        <p:nvSpPr>
          <p:cNvPr id="12" name="Rectangle 11"/>
          <p:cNvSpPr/>
          <p:nvPr/>
        </p:nvSpPr>
        <p:spPr>
          <a:xfrm>
            <a:off x="1456471" y="4472285"/>
            <a:ext cx="2456122" cy="461665"/>
          </a:xfrm>
          <a:prstGeom prst="rect">
            <a:avLst/>
          </a:prstGeom>
        </p:spPr>
        <p:txBody>
          <a:bodyPr wrap="none">
            <a:spAutoFit/>
          </a:bodyPr>
          <a:lstStyle/>
          <a:p>
            <a:r>
              <a:rPr lang="en-US" sz="2400" i="1" dirty="0" smtClean="0">
                <a:latin typeface="Arial" pitchFamily="34" charset="0"/>
                <a:ea typeface="Calibri" pitchFamily="34" charset="0"/>
                <a:cs typeface="Arial" pitchFamily="34" charset="0"/>
                <a:sym typeface="Symbol"/>
              </a:rPr>
              <a:t>Q = </a:t>
            </a:r>
            <a:r>
              <a:rPr lang="en-US" sz="2400" i="1" dirty="0" err="1" smtClean="0">
                <a:latin typeface="Arial" pitchFamily="34" charset="0"/>
                <a:ea typeface="Calibri" pitchFamily="34" charset="0"/>
                <a:cs typeface="Arial" pitchFamily="34" charset="0"/>
                <a:sym typeface="Symbol"/>
              </a:rPr>
              <a:t>dU</a:t>
            </a:r>
            <a:r>
              <a:rPr lang="en-US" sz="2400" i="1" dirty="0" smtClean="0">
                <a:latin typeface="Arial" pitchFamily="34" charset="0"/>
                <a:ea typeface="Calibri" pitchFamily="34" charset="0"/>
                <a:cs typeface="Arial" pitchFamily="34" charset="0"/>
                <a:sym typeface="Symbol"/>
              </a:rPr>
              <a:t> + d(PV)</a:t>
            </a:r>
            <a:endParaRPr lang="en-US" sz="2400" dirty="0"/>
          </a:p>
        </p:txBody>
      </p:sp>
      <p:sp>
        <p:nvSpPr>
          <p:cNvPr id="13" name="Rectangle 12"/>
          <p:cNvSpPr/>
          <p:nvPr/>
        </p:nvSpPr>
        <p:spPr>
          <a:xfrm>
            <a:off x="3810000" y="4476750"/>
            <a:ext cx="1893467" cy="461665"/>
          </a:xfrm>
          <a:prstGeom prst="rect">
            <a:avLst/>
          </a:prstGeom>
        </p:spPr>
        <p:txBody>
          <a:bodyPr wrap="none">
            <a:spAutoFit/>
          </a:bodyPr>
          <a:lstStyle/>
          <a:p>
            <a:r>
              <a:rPr lang="en-US" sz="2400" i="1" dirty="0" smtClean="0">
                <a:latin typeface="Arial" pitchFamily="34" charset="0"/>
                <a:ea typeface="Calibri" pitchFamily="34" charset="0"/>
                <a:cs typeface="Arial" pitchFamily="34" charset="0"/>
                <a:sym typeface="Symbol"/>
              </a:rPr>
              <a:t>= </a:t>
            </a:r>
            <a:r>
              <a:rPr lang="en-US" sz="2400" i="1" dirty="0" smtClean="0">
                <a:latin typeface="Arial" pitchFamily="34" charset="0"/>
                <a:ea typeface="Calibri" pitchFamily="34" charset="0"/>
                <a:cs typeface="Arial" pitchFamily="34" charset="0"/>
              </a:rPr>
              <a:t>d(U + PV) </a:t>
            </a:r>
            <a:endParaRPr lang="en-US" sz="2400" dirty="0"/>
          </a:p>
        </p:txBody>
      </p:sp>
      <p:sp>
        <p:nvSpPr>
          <p:cNvPr id="14" name="Rectangle 13"/>
          <p:cNvSpPr/>
          <p:nvPr/>
        </p:nvSpPr>
        <p:spPr>
          <a:xfrm>
            <a:off x="5562600" y="4476750"/>
            <a:ext cx="843501" cy="461665"/>
          </a:xfrm>
          <a:prstGeom prst="rect">
            <a:avLst/>
          </a:prstGeom>
        </p:spPr>
        <p:txBody>
          <a:bodyPr wrap="none">
            <a:spAutoFit/>
          </a:bodyPr>
          <a:lstStyle/>
          <a:p>
            <a:r>
              <a:rPr lang="en-US" sz="2400" i="1" dirty="0" smtClean="0">
                <a:latin typeface="Arial" pitchFamily="34" charset="0"/>
                <a:ea typeface="Calibri" pitchFamily="34" charset="0"/>
                <a:cs typeface="Arial" pitchFamily="34" charset="0"/>
              </a:rPr>
              <a:t>= </a:t>
            </a:r>
            <a:r>
              <a:rPr lang="en-US" sz="2400" i="1" dirty="0" err="1" smtClean="0">
                <a:latin typeface="Arial" pitchFamily="34" charset="0"/>
                <a:ea typeface="Calibri" pitchFamily="34" charset="0"/>
                <a:cs typeface="Arial" pitchFamily="34" charset="0"/>
              </a:rPr>
              <a:t>dH</a:t>
            </a:r>
            <a:endParaRPr lang="en-US" sz="2400" dirty="0"/>
          </a:p>
        </p:txBody>
      </p:sp>
      <p:sp>
        <p:nvSpPr>
          <p:cNvPr id="17" name="Right Arrow 16"/>
          <p:cNvSpPr/>
          <p:nvPr/>
        </p:nvSpPr>
        <p:spPr>
          <a:xfrm flipV="1">
            <a:off x="685800" y="4019550"/>
            <a:ext cx="685800" cy="27431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Arrow 17"/>
          <p:cNvSpPr/>
          <p:nvPr/>
        </p:nvSpPr>
        <p:spPr>
          <a:xfrm flipV="1">
            <a:off x="609600" y="4583432"/>
            <a:ext cx="685800" cy="27431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ight Arrow 18"/>
          <p:cNvSpPr/>
          <p:nvPr/>
        </p:nvSpPr>
        <p:spPr>
          <a:xfrm flipV="1">
            <a:off x="685800" y="3440432"/>
            <a:ext cx="685800" cy="27431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0" grpId="0"/>
      <p:bldP spid="11" grpId="0"/>
      <p:bldP spid="12" grpId="0"/>
      <p:bldP spid="13" grpId="0"/>
      <p:bldP spid="14" grpId="0"/>
      <p:bldP spid="17" grpId="0" animBg="1"/>
      <p:bldP spid="18" grpId="0" animBg="1"/>
      <p:bldP spid="1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4419600" y="2876550"/>
            <a:ext cx="1752600" cy="365125"/>
          </a:xfrm>
          <a:prstGeom prst="rect">
            <a:avLst/>
          </a:prstGeom>
          <a:solidFill>
            <a:schemeClr val="accent3"/>
          </a:solidFill>
        </p:spPr>
      </p:pic>
      <p:sp>
        <p:nvSpPr>
          <p:cNvPr id="5" name="Rectangle 4"/>
          <p:cNvSpPr/>
          <p:nvPr/>
        </p:nvSpPr>
        <p:spPr>
          <a:xfrm>
            <a:off x="533400" y="819150"/>
            <a:ext cx="6934200" cy="1200329"/>
          </a:xfrm>
          <a:prstGeom prst="rect">
            <a:avLst/>
          </a:prstGeom>
        </p:spPr>
        <p:txBody>
          <a:bodyPr wrap="square">
            <a:spAutoFit/>
          </a:bodyPr>
          <a:lstStyle/>
          <a:p>
            <a:pPr marL="457200" lvl="0" indent="-457200" algn="just">
              <a:buFont typeface="Wingdings" pitchFamily="2" charset="2"/>
              <a:buChar char="v"/>
            </a:pPr>
            <a:r>
              <a:rPr lang="en-US" sz="2400" dirty="0" smtClean="0">
                <a:latin typeface="Arial" pitchFamily="34" charset="0"/>
                <a:ea typeface="Calibri" pitchFamily="34" charset="0"/>
                <a:cs typeface="Arial" pitchFamily="34" charset="0"/>
                <a:sym typeface="Symbol" pitchFamily="18" charset="2"/>
              </a:rPr>
              <a:t>Hence, specific heat of a pure substance at a constant pressure can be defined in terms of change in enthalpy.</a:t>
            </a:r>
          </a:p>
        </p:txBody>
      </p:sp>
      <p:sp>
        <p:nvSpPr>
          <p:cNvPr id="6" name="Rectangle 5"/>
          <p:cNvSpPr/>
          <p:nvPr/>
        </p:nvSpPr>
        <p:spPr>
          <a:xfrm>
            <a:off x="510746" y="2190750"/>
            <a:ext cx="4325864" cy="461665"/>
          </a:xfrm>
          <a:prstGeom prst="rect">
            <a:avLst/>
          </a:prstGeom>
        </p:spPr>
        <p:txBody>
          <a:bodyPr wrap="none">
            <a:spAutoFit/>
          </a:bodyPr>
          <a:lstStyle/>
          <a:p>
            <a:pPr marL="457200" lvl="0" indent="-457200" algn="just">
              <a:buFont typeface="Wingdings" pitchFamily="2" charset="2"/>
              <a:buChar char="v"/>
            </a:pPr>
            <a:r>
              <a:rPr lang="en-US" sz="2400" dirty="0" smtClean="0">
                <a:latin typeface="Arial" pitchFamily="34" charset="0"/>
                <a:ea typeface="Calibri" pitchFamily="34" charset="0"/>
                <a:cs typeface="Arial" pitchFamily="34" charset="0"/>
                <a:sym typeface="Symbol" pitchFamily="18" charset="2"/>
              </a:rPr>
              <a:t>Now, using state postulate,</a:t>
            </a:r>
          </a:p>
        </p:txBody>
      </p:sp>
      <p:sp>
        <p:nvSpPr>
          <p:cNvPr id="7" name="Rectangle 1"/>
          <p:cNvSpPr>
            <a:spLocks noChangeArrowheads="1"/>
          </p:cNvSpPr>
          <p:nvPr/>
        </p:nvSpPr>
        <p:spPr bwMode="auto">
          <a:xfrm>
            <a:off x="838200" y="128885"/>
            <a:ext cx="5486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3"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Specific Heat at Constant Pressure:</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8" name="Rectangle 1"/>
          <p:cNvSpPr>
            <a:spLocks noChangeArrowheads="1"/>
          </p:cNvSpPr>
          <p:nvPr/>
        </p:nvSpPr>
        <p:spPr bwMode="auto">
          <a:xfrm>
            <a:off x="540270" y="3417153"/>
            <a:ext cx="692733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lang="en-US" sz="2400" dirty="0" smtClean="0">
                <a:latin typeface="+mn-lt"/>
                <a:ea typeface="Calibri" pitchFamily="34" charset="0"/>
                <a:cs typeface="Times New Roman" pitchFamily="18" charset="0"/>
              </a:rPr>
              <a:t>Now, t</a:t>
            </a:r>
            <a:r>
              <a:rPr kumimoji="0" lang="en-US" sz="2400" b="0" i="0" u="none" strike="noStrike" cap="none" normalizeH="0" baseline="0" dirty="0" smtClean="0">
                <a:ln>
                  <a:noFill/>
                </a:ln>
                <a:solidFill>
                  <a:schemeClr val="tx1"/>
                </a:solidFill>
                <a:effectLst/>
                <a:latin typeface="+mn-lt"/>
                <a:ea typeface="Calibri" pitchFamily="34" charset="0"/>
                <a:cs typeface="Times New Roman" pitchFamily="18" charset="0"/>
              </a:rPr>
              <a:t>he change in specific enthalpy </a:t>
            </a:r>
            <a:r>
              <a:rPr lang="en-US" sz="2400" dirty="0" smtClean="0">
                <a:latin typeface="+mn-lt"/>
                <a:ea typeface="Calibri" pitchFamily="34" charset="0"/>
                <a:cs typeface="Times New Roman" pitchFamily="18" charset="0"/>
              </a:rPr>
              <a:t>can be expressed</a:t>
            </a:r>
            <a:r>
              <a:rPr kumimoji="0" lang="en-US" sz="2400" b="0" i="0" u="none" strike="noStrike" cap="none" normalizeH="0" baseline="0" dirty="0" smtClean="0">
                <a:ln>
                  <a:noFill/>
                </a:ln>
                <a:solidFill>
                  <a:schemeClr val="tx1"/>
                </a:solidFill>
                <a:effectLst/>
                <a:latin typeface="+mn-lt"/>
                <a:ea typeface="Calibri" pitchFamily="34" charset="0"/>
                <a:cs typeface="Times New Roman" pitchFamily="18" charset="0"/>
              </a:rPr>
              <a:t> as</a:t>
            </a:r>
            <a:endParaRPr kumimoji="0" lang="en-US" sz="2400" b="0" i="0" u="none" strike="noStrike" cap="none" normalizeH="0" baseline="0" dirty="0" smtClean="0">
              <a:ln>
                <a:noFill/>
              </a:ln>
              <a:solidFill>
                <a:schemeClr val="tx1"/>
              </a:solidFill>
              <a:effectLst/>
              <a:latin typeface="+mn-lt"/>
              <a:cs typeface="Arial" pitchFamily="34" charset="0"/>
            </a:endParaRPr>
          </a:p>
        </p:txBody>
      </p:sp>
      <p:pic>
        <p:nvPicPr>
          <p:cNvPr id="9"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3329609" y="4324350"/>
            <a:ext cx="3682337" cy="609600"/>
          </a:xfrm>
          <a:prstGeom prst="rect">
            <a:avLst/>
          </a:prstGeom>
          <a:solidFill>
            <a:schemeClr val="accent3"/>
          </a:solid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7349" name="Rectangle 5"/>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7354" name="Rectangle 10"/>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7355" name="Rectangle 11"/>
          <p:cNvSpPr>
            <a:spLocks noChangeArrowheads="1"/>
          </p:cNvSpPr>
          <p:nvPr/>
        </p:nvSpPr>
        <p:spPr bwMode="auto">
          <a:xfrm>
            <a:off x="609600" y="133350"/>
            <a:ext cx="5468164"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en-US" sz="2400" b="1" dirty="0" smtClean="0">
                <a:solidFill>
                  <a:srgbClr val="FF0000"/>
                </a:solidFill>
                <a:latin typeface="Arial" pitchFamily="34" charset="0"/>
                <a:ea typeface="Calibri" pitchFamily="34" charset="0"/>
                <a:cs typeface="Arial" pitchFamily="34" charset="0"/>
              </a:rPr>
              <a:t>  S</a:t>
            </a: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pecific heat at constant pressure:</a:t>
            </a:r>
            <a:endParaRPr kumimoji="0" lang="en-US" sz="2400" b="1" i="0" u="none" strike="noStrike" cap="none" normalizeH="0" baseline="0" dirty="0" smtClean="0">
              <a:ln>
                <a:noFill/>
              </a:ln>
              <a:solidFill>
                <a:srgbClr val="FF0000"/>
              </a:solidFill>
              <a:effectLst/>
              <a:latin typeface="Arial" pitchFamily="34" charset="0"/>
              <a:cs typeface="Arial" pitchFamily="34" charset="0"/>
            </a:endParaRPr>
          </a:p>
        </p:txBody>
      </p:sp>
      <p:sp>
        <p:nvSpPr>
          <p:cNvPr id="57356" name="Rectangle 12"/>
          <p:cNvSpPr>
            <a:spLocks noChangeArrowheads="1"/>
          </p:cNvSpPr>
          <p:nvPr/>
        </p:nvSpPr>
        <p:spPr bwMode="auto">
          <a:xfrm>
            <a:off x="533400" y="3486150"/>
            <a:ext cx="79248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mn-lt"/>
                <a:ea typeface="Calibri" pitchFamily="34" charset="0"/>
                <a:cs typeface="Times New Roman" pitchFamily="18" charset="0"/>
              </a:rPr>
              <a:t>Hence, specific heat at constant pressure is defined as the change in specific enthalpy per degree change in temperature during a constant pressure process.</a:t>
            </a:r>
            <a:endParaRPr kumimoji="0" lang="en-US" sz="2400" b="0" i="0" u="none" strike="noStrike" cap="none" normalizeH="0" baseline="0" dirty="0" smtClean="0">
              <a:ln>
                <a:noFill/>
              </a:ln>
              <a:solidFill>
                <a:schemeClr val="tx1"/>
              </a:solidFill>
              <a:effectLst/>
              <a:latin typeface="+mn-lt"/>
              <a:cs typeface="Arial" pitchFamily="34" charset="0"/>
            </a:endParaRPr>
          </a:p>
        </p:txBody>
      </p:sp>
      <p:sp>
        <p:nvSpPr>
          <p:cNvPr id="57359" name="Rectangle 15"/>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7360" name="Rectangle 16"/>
          <p:cNvSpPr>
            <a:spLocks noChangeArrowheads="1"/>
          </p:cNvSpPr>
          <p:nvPr/>
        </p:nvSpPr>
        <p:spPr bwMode="auto">
          <a:xfrm>
            <a:off x="0" y="165497"/>
            <a:ext cx="300082"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Right Arrow 19"/>
          <p:cNvSpPr/>
          <p:nvPr/>
        </p:nvSpPr>
        <p:spPr>
          <a:xfrm>
            <a:off x="990600" y="1047750"/>
            <a:ext cx="5334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057400" y="1809750"/>
            <a:ext cx="1608138" cy="634790"/>
          </a:xfrm>
          <a:prstGeom prst="rect">
            <a:avLst/>
          </a:prstGeom>
          <a:solidFill>
            <a:schemeClr val="accent3"/>
          </a:solidFill>
        </p:spPr>
      </p:pic>
      <p:sp>
        <p:nvSpPr>
          <p:cNvPr id="22" name="Rectangle 21"/>
          <p:cNvSpPr/>
          <p:nvPr/>
        </p:nvSpPr>
        <p:spPr>
          <a:xfrm>
            <a:off x="804161" y="1885950"/>
            <a:ext cx="1024639" cy="461665"/>
          </a:xfrm>
          <a:prstGeom prst="rect">
            <a:avLst/>
          </a:prstGeom>
        </p:spPr>
        <p:txBody>
          <a:bodyPr wrap="none">
            <a:spAutoFit/>
          </a:bodyPr>
          <a:lstStyle/>
          <a:p>
            <a:r>
              <a:rPr lang="en-US" sz="2400" dirty="0" smtClean="0">
                <a:latin typeface="+mn-lt"/>
              </a:rPr>
              <a:t>where</a:t>
            </a:r>
            <a:endParaRPr lang="en-US" sz="2400" dirty="0">
              <a:latin typeface="+mn-lt"/>
            </a:endParaRPr>
          </a:p>
        </p:txBody>
      </p:sp>
      <p:pic>
        <p:nvPicPr>
          <p:cNvPr id="23" name="Picture 4"/>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057400" y="821518"/>
            <a:ext cx="2010024" cy="607232"/>
          </a:xfrm>
          <a:prstGeom prst="rect">
            <a:avLst/>
          </a:prstGeom>
          <a:solidFill>
            <a:schemeClr val="accent3"/>
          </a:solidFill>
        </p:spPr>
      </p:pic>
      <p:sp>
        <p:nvSpPr>
          <p:cNvPr id="24" name="Rectangle 7"/>
          <p:cNvSpPr>
            <a:spLocks noChangeArrowheads="1"/>
          </p:cNvSpPr>
          <p:nvPr/>
        </p:nvSpPr>
        <p:spPr bwMode="auto">
          <a:xfrm>
            <a:off x="4495800" y="902553"/>
            <a:ext cx="37338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As for a constant pressure process, </a:t>
            </a:r>
            <a:r>
              <a:rPr kumimoji="0" lang="en-US" sz="2400" b="0" i="1" u="none" strike="noStrike" cap="none" normalizeH="0" baseline="0" dirty="0" err="1" smtClean="0">
                <a:ln>
                  <a:noFill/>
                </a:ln>
                <a:solidFill>
                  <a:schemeClr val="tx1"/>
                </a:solidFill>
                <a:effectLst/>
                <a:latin typeface="Arial" pitchFamily="34" charset="0"/>
                <a:ea typeface="Calibri" pitchFamily="34" charset="0"/>
                <a:cs typeface="Arial" pitchFamily="34" charset="0"/>
              </a:rPr>
              <a:t>dP</a:t>
            </a: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 0.</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25" name="Rectangle 11"/>
          <p:cNvSpPr>
            <a:spLocks noChangeArrowheads="1"/>
          </p:cNvSpPr>
          <p:nvPr/>
        </p:nvSpPr>
        <p:spPr bwMode="auto">
          <a:xfrm>
            <a:off x="2362200" y="2724150"/>
            <a:ext cx="6054863"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mn-lt"/>
                <a:ea typeface="Calibri" pitchFamily="34" charset="0"/>
                <a:cs typeface="Times New Roman" pitchFamily="18" charset="0"/>
              </a:rPr>
              <a:t>is called specific heat at constant pressure.</a:t>
            </a:r>
            <a:endParaRPr kumimoji="0" lang="en-US" sz="2400" b="0" i="0" u="none" strike="noStrike" cap="none" normalizeH="0" baseline="0" dirty="0" smtClean="0">
              <a:ln>
                <a:noFill/>
              </a:ln>
              <a:solidFill>
                <a:schemeClr val="tx1"/>
              </a:solidFill>
              <a:effectLst/>
              <a:latin typeface="+mn-lt"/>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73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56" grpId="0"/>
      <p:bldP spid="22" grpId="0"/>
      <p:bldP spid="2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3"/>
          <p:cNvSpPr>
            <a:spLocks noChangeArrowheads="1"/>
          </p:cNvSpPr>
          <p:nvPr/>
        </p:nvSpPr>
        <p:spPr bwMode="auto">
          <a:xfrm>
            <a:off x="762001" y="0"/>
            <a:ext cx="6705599"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3"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Relationship between Specific Heats </a:t>
            </a: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for an Ideal Gas:</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6" name="Rectangle 5"/>
          <p:cNvSpPr/>
          <p:nvPr/>
        </p:nvSpPr>
        <p:spPr>
          <a:xfrm>
            <a:off x="381000" y="978753"/>
            <a:ext cx="7391400" cy="830997"/>
          </a:xfrm>
          <a:prstGeom prst="rect">
            <a:avLst/>
          </a:prstGeom>
        </p:spPr>
        <p:txBody>
          <a:bodyPr wrap="square">
            <a:spAutoFit/>
          </a:bodyPr>
          <a:lstStyle/>
          <a:p>
            <a:pPr marL="346075" indent="-346075" algn="just">
              <a:buFont typeface="Wingdings" pitchFamily="2" charset="2"/>
              <a:buChar char="v"/>
            </a:pPr>
            <a:r>
              <a:rPr lang="en-US" sz="2400" dirty="0" smtClean="0">
                <a:latin typeface="Arial" pitchFamily="34" charset="0"/>
                <a:cs typeface="Arial" pitchFamily="34" charset="0"/>
              </a:rPr>
              <a:t>For an ideal gas specific internal energy is a function of temperature only, i.e. </a:t>
            </a:r>
            <a:endParaRPr lang="en-US" sz="2400" dirty="0">
              <a:latin typeface="Arial" pitchFamily="34" charset="0"/>
              <a:cs typeface="Arial" pitchFamily="34" charset="0"/>
            </a:endParaRPr>
          </a:p>
        </p:txBody>
      </p:sp>
      <p:sp>
        <p:nvSpPr>
          <p:cNvPr id="132098"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32097"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667000" y="2114550"/>
            <a:ext cx="4130040" cy="685800"/>
          </a:xfrm>
          <a:prstGeom prst="rect">
            <a:avLst/>
          </a:prstGeom>
          <a:solidFill>
            <a:schemeClr val="bg1"/>
          </a:solidFill>
        </p:spPr>
      </p:pic>
      <p:sp>
        <p:nvSpPr>
          <p:cNvPr id="132099" name="Rectangle 3"/>
          <p:cNvSpPr>
            <a:spLocks noChangeArrowheads="1"/>
          </p:cNvSpPr>
          <p:nvPr/>
        </p:nvSpPr>
        <p:spPr bwMode="auto">
          <a:xfrm>
            <a:off x="0" y="285750"/>
            <a:ext cx="377026"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itchFamily="34" charset="0"/>
                <a:ea typeface="Calibri" pitchFamily="34" charset="0"/>
                <a:cs typeface="Times New Roman" pitchFamily="18"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Rectangle 9"/>
          <p:cNvSpPr/>
          <p:nvPr/>
        </p:nvSpPr>
        <p:spPr>
          <a:xfrm>
            <a:off x="457200" y="2959953"/>
            <a:ext cx="8001000" cy="830997"/>
          </a:xfrm>
          <a:prstGeom prst="rect">
            <a:avLst/>
          </a:prstGeom>
        </p:spPr>
        <p:txBody>
          <a:bodyPr wrap="square">
            <a:spAutoFit/>
          </a:bodyPr>
          <a:lstStyle/>
          <a:p>
            <a:pPr marL="346075" indent="-346075" algn="just">
              <a:buFont typeface="Wingdings" pitchFamily="2" charset="2"/>
              <a:buChar char="v"/>
            </a:pPr>
            <a:r>
              <a:rPr lang="en-US" sz="2400" dirty="0" smtClean="0">
                <a:latin typeface="Arial" pitchFamily="34" charset="0"/>
                <a:cs typeface="Arial" pitchFamily="34" charset="0"/>
              </a:rPr>
              <a:t>Similarly, it follows that the specific enthalpy is also a function of temperature only for an ideal gas.</a:t>
            </a:r>
            <a:endParaRPr lang="en-US" sz="2400" dirty="0">
              <a:latin typeface="Arial" pitchFamily="34" charset="0"/>
              <a:cs typeface="Arial" pitchFamily="34" charset="0"/>
            </a:endParaRPr>
          </a:p>
        </p:txBody>
      </p:sp>
      <p:sp>
        <p:nvSpPr>
          <p:cNvPr id="132101" name="Rectangle 5"/>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32100" name="Picture 4"/>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493433" y="4019550"/>
            <a:ext cx="4288367" cy="762000"/>
          </a:xfrm>
          <a:prstGeom prst="rect">
            <a:avLst/>
          </a:prstGeom>
          <a:solidFill>
            <a:schemeClr val="bg1"/>
          </a:solidFill>
        </p:spPr>
      </p:pic>
      <p:sp>
        <p:nvSpPr>
          <p:cNvPr id="132102" name="Rectangle 6"/>
          <p:cNvSpPr>
            <a:spLocks noChangeArrowheads="1"/>
          </p:cNvSpPr>
          <p:nvPr/>
        </p:nvSpPr>
        <p:spPr bwMode="auto">
          <a:xfrm>
            <a:off x="0" y="285750"/>
            <a:ext cx="261610"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32105" name="Rectangle 9"/>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2106" name="Rectangle 10"/>
          <p:cNvSpPr>
            <a:spLocks noChangeArrowheads="1"/>
          </p:cNvSpPr>
          <p:nvPr/>
        </p:nvSpPr>
        <p:spPr bwMode="auto">
          <a:xfrm>
            <a:off x="0" y="60007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2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657600" y="2114550"/>
            <a:ext cx="3200400" cy="523220"/>
          </a:xfrm>
          <a:prstGeom prst="rect">
            <a:avLst/>
          </a:prstGeom>
          <a:solidFill>
            <a:schemeClr val="bg1"/>
          </a:solidFill>
        </p:spPr>
        <p:txBody>
          <a:bodyPr wrap="square">
            <a:spAutoFit/>
          </a:bodyPr>
          <a:lstStyle/>
          <a:p>
            <a:r>
              <a:rPr lang="en-US" sz="2800" i="1" dirty="0" smtClean="0"/>
              <a:t>h = u + </a:t>
            </a:r>
            <a:r>
              <a:rPr lang="en-US" sz="2800" i="1" dirty="0" err="1" smtClean="0"/>
              <a:t>Pv</a:t>
            </a:r>
            <a:r>
              <a:rPr lang="en-US" sz="2800" i="1" dirty="0" smtClean="0"/>
              <a:t> = u + RT</a:t>
            </a:r>
            <a:endParaRPr lang="en-US" sz="2800" dirty="0"/>
          </a:p>
        </p:txBody>
      </p:sp>
      <p:pic>
        <p:nvPicPr>
          <p:cNvPr id="5" name="Picture 8"/>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745772" y="3714750"/>
            <a:ext cx="3128435" cy="685800"/>
          </a:xfrm>
          <a:prstGeom prst="rect">
            <a:avLst/>
          </a:prstGeom>
          <a:solidFill>
            <a:schemeClr val="bg1"/>
          </a:solidFill>
        </p:spPr>
      </p:pic>
      <p:pic>
        <p:nvPicPr>
          <p:cNvPr id="6" name="Picture 14"/>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5105400" y="3867150"/>
            <a:ext cx="2667000" cy="442028"/>
          </a:xfrm>
          <a:prstGeom prst="rect">
            <a:avLst/>
          </a:prstGeom>
          <a:solidFill>
            <a:schemeClr val="accent3"/>
          </a:solidFill>
        </p:spPr>
      </p:pic>
      <p:sp>
        <p:nvSpPr>
          <p:cNvPr id="7" name="Rectangle 7"/>
          <p:cNvSpPr>
            <a:spLocks noChangeArrowheads="1"/>
          </p:cNvSpPr>
          <p:nvPr/>
        </p:nvSpPr>
        <p:spPr bwMode="auto">
          <a:xfrm>
            <a:off x="457200" y="1047750"/>
            <a:ext cx="74676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290513" marR="0" lvl="0" indent="-290513"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mn-lt"/>
                <a:ea typeface="Calibri" pitchFamily="34" charset="0"/>
                <a:cs typeface="Times New Roman" pitchFamily="18" charset="0"/>
              </a:rPr>
              <a:t> From the definition of the specific enthalpy and the use of the ideal gas relation,</a:t>
            </a:r>
            <a:endParaRPr kumimoji="0" lang="en-US" sz="2400" b="0" i="0" u="none" strike="noStrike" cap="none" normalizeH="0" baseline="0" dirty="0" smtClean="0">
              <a:ln>
                <a:noFill/>
              </a:ln>
              <a:solidFill>
                <a:schemeClr val="tx1"/>
              </a:solidFill>
              <a:effectLst/>
              <a:latin typeface="+mn-lt"/>
              <a:cs typeface="Arial" pitchFamily="34" charset="0"/>
            </a:endParaRPr>
          </a:p>
        </p:txBody>
      </p:sp>
      <p:sp>
        <p:nvSpPr>
          <p:cNvPr id="8" name="Rectangle 7"/>
          <p:cNvSpPr/>
          <p:nvPr/>
        </p:nvSpPr>
        <p:spPr>
          <a:xfrm>
            <a:off x="533400" y="3024485"/>
            <a:ext cx="7239000" cy="461665"/>
          </a:xfrm>
          <a:prstGeom prst="rect">
            <a:avLst/>
          </a:prstGeom>
        </p:spPr>
        <p:txBody>
          <a:bodyPr wrap="square">
            <a:spAutoFit/>
          </a:bodyPr>
          <a:lstStyle/>
          <a:p>
            <a:pPr>
              <a:buFont typeface="Wingdings" pitchFamily="2" charset="2"/>
              <a:buChar char="v"/>
            </a:pPr>
            <a:r>
              <a:rPr lang="en-US" sz="2400" dirty="0" smtClean="0">
                <a:latin typeface="+mn-lt"/>
              </a:rPr>
              <a:t> By taking derivative with respect to temperature,</a:t>
            </a:r>
            <a:endParaRPr lang="en-US" sz="2400" dirty="0">
              <a:latin typeface="+mn-lt"/>
            </a:endParaRPr>
          </a:p>
        </p:txBody>
      </p:sp>
      <p:sp>
        <p:nvSpPr>
          <p:cNvPr id="9" name="TextBox 8"/>
          <p:cNvSpPr txBox="1"/>
          <p:nvPr/>
        </p:nvSpPr>
        <p:spPr>
          <a:xfrm>
            <a:off x="4343400" y="3801130"/>
            <a:ext cx="538930" cy="523220"/>
          </a:xfrm>
          <a:prstGeom prst="rect">
            <a:avLst/>
          </a:prstGeom>
          <a:noFill/>
        </p:spPr>
        <p:txBody>
          <a:bodyPr wrap="none" rtlCol="0">
            <a:spAutoFit/>
          </a:bodyPr>
          <a:lstStyle/>
          <a:p>
            <a:r>
              <a:rPr lang="en-US" sz="2800" dirty="0" smtClean="0">
                <a:sym typeface="Symbol"/>
              </a:rPr>
              <a:t></a:t>
            </a:r>
            <a:endParaRPr lang="en-US" sz="2800" dirty="0"/>
          </a:p>
        </p:txBody>
      </p:sp>
      <p:sp>
        <p:nvSpPr>
          <p:cNvPr id="10" name="Rectangle 13"/>
          <p:cNvSpPr>
            <a:spLocks noChangeArrowheads="1"/>
          </p:cNvSpPr>
          <p:nvPr/>
        </p:nvSpPr>
        <p:spPr bwMode="auto">
          <a:xfrm>
            <a:off x="838200" y="64353"/>
            <a:ext cx="66294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3"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Relationship between Specific Heats </a:t>
            </a: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for an Ideal Gas:</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0"/>
            <a:ext cx="184731" cy="400110"/>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0"/>
            <a:ext cx="184731" cy="400110"/>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3" name="Rectangle 15"/>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4"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3" name="Rectangle 22"/>
          <p:cNvSpPr/>
          <p:nvPr/>
        </p:nvSpPr>
        <p:spPr>
          <a:xfrm>
            <a:off x="762000" y="133350"/>
            <a:ext cx="4700326"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Development of Property Data:</a:t>
            </a:r>
          </a:p>
        </p:txBody>
      </p:sp>
      <p:sp>
        <p:nvSpPr>
          <p:cNvPr id="26" name="Rectangle 25"/>
          <p:cNvSpPr/>
          <p:nvPr/>
        </p:nvSpPr>
        <p:spPr>
          <a:xfrm>
            <a:off x="304800" y="819150"/>
            <a:ext cx="7467600" cy="1569660"/>
          </a:xfrm>
          <a:prstGeom prst="rect">
            <a:avLst/>
          </a:prstGeom>
        </p:spPr>
        <p:txBody>
          <a:bodyPr wrap="square">
            <a:spAutoFit/>
          </a:bodyPr>
          <a:lstStyle/>
          <a:p>
            <a:pPr marL="457200" indent="-457200" algn="just">
              <a:buFont typeface="Wingdings" pitchFamily="2" charset="2"/>
              <a:buChar char="v"/>
            </a:pPr>
            <a:r>
              <a:rPr lang="en-US" sz="2400" dirty="0" smtClean="0">
                <a:latin typeface="+mn-lt"/>
              </a:rPr>
              <a:t>Properties of a substance at within saturation region or near saturation region cannot be determined using the mathematical equations (e.g. ideal gas equation). </a:t>
            </a:r>
          </a:p>
        </p:txBody>
      </p:sp>
      <p:sp>
        <p:nvSpPr>
          <p:cNvPr id="24" name="Rectangle 23"/>
          <p:cNvSpPr/>
          <p:nvPr/>
        </p:nvSpPr>
        <p:spPr>
          <a:xfrm>
            <a:off x="381000" y="2514421"/>
            <a:ext cx="79248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Properties under such conditions are found experimentally and presented in the form of tables or graphs (charts) namely</a:t>
            </a:r>
            <a:endParaRPr lang="en-US" sz="2400" dirty="0">
              <a:latin typeface="Arial" pitchFamily="34" charset="0"/>
              <a:cs typeface="Arial" pitchFamily="34" charset="0"/>
            </a:endParaRPr>
          </a:p>
        </p:txBody>
      </p:sp>
      <p:sp>
        <p:nvSpPr>
          <p:cNvPr id="30" name="Rectangle 29"/>
          <p:cNvSpPr/>
          <p:nvPr/>
        </p:nvSpPr>
        <p:spPr>
          <a:xfrm>
            <a:off x="798824" y="3862685"/>
            <a:ext cx="4122795" cy="461665"/>
          </a:xfrm>
          <a:prstGeom prst="rect">
            <a:avLst/>
          </a:prstGeom>
        </p:spPr>
        <p:txBody>
          <a:bodyPr wrap="none">
            <a:spAutoFit/>
          </a:bodyPr>
          <a:lstStyle/>
          <a:p>
            <a:pPr marL="457200" indent="-457200">
              <a:buFont typeface="Arial" pitchFamily="34" charset="0"/>
              <a:buChar char="•"/>
            </a:pPr>
            <a:r>
              <a:rPr lang="en-US" sz="2400" dirty="0" smtClean="0">
                <a:latin typeface="Arial" pitchFamily="34" charset="0"/>
                <a:cs typeface="Arial" pitchFamily="34" charset="0"/>
              </a:rPr>
              <a:t>Tabular data presentation</a:t>
            </a:r>
            <a:endParaRPr lang="en-US" sz="2400" dirty="0">
              <a:latin typeface="Arial" pitchFamily="34" charset="0"/>
              <a:cs typeface="Arial" pitchFamily="34" charset="0"/>
            </a:endParaRPr>
          </a:p>
        </p:txBody>
      </p:sp>
      <p:sp>
        <p:nvSpPr>
          <p:cNvPr id="31" name="Rectangle 30"/>
          <p:cNvSpPr/>
          <p:nvPr/>
        </p:nvSpPr>
        <p:spPr>
          <a:xfrm>
            <a:off x="819967" y="4396085"/>
            <a:ext cx="4971233" cy="461665"/>
          </a:xfrm>
          <a:prstGeom prst="rect">
            <a:avLst/>
          </a:prstGeom>
        </p:spPr>
        <p:txBody>
          <a:bodyPr wrap="none">
            <a:spAutoFit/>
          </a:bodyPr>
          <a:lstStyle/>
          <a:p>
            <a:pPr marL="457200" indent="-457200">
              <a:buFont typeface="Arial" pitchFamily="34" charset="0"/>
              <a:buChar char="•"/>
            </a:pPr>
            <a:r>
              <a:rPr lang="en-US" sz="2400" dirty="0" smtClean="0">
                <a:latin typeface="Arial" pitchFamily="34" charset="0"/>
                <a:cs typeface="Arial" pitchFamily="34" charset="0"/>
              </a:rPr>
              <a:t>Graphical data presentation	  </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0" grpId="0"/>
      <p:bldP spid="3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590550"/>
            <a:ext cx="70866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mn-lt"/>
              </a:rPr>
              <a:t>Property tables can be used to determine the property of a substance for a particular state.</a:t>
            </a:r>
          </a:p>
        </p:txBody>
      </p:sp>
      <p:sp>
        <p:nvSpPr>
          <p:cNvPr id="5" name="Rectangle 4"/>
          <p:cNvSpPr/>
          <p:nvPr/>
        </p:nvSpPr>
        <p:spPr>
          <a:xfrm>
            <a:off x="749016" y="57150"/>
            <a:ext cx="4077976"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Tabular Data Presentation:</a:t>
            </a:r>
            <a:endParaRPr lang="en-US" sz="2400" dirty="0">
              <a:solidFill>
                <a:srgbClr val="FF0000"/>
              </a:solidFill>
              <a:latin typeface="Arial" pitchFamily="34" charset="0"/>
              <a:cs typeface="Arial" pitchFamily="34" charset="0"/>
            </a:endParaRPr>
          </a:p>
        </p:txBody>
      </p:sp>
      <p:sp>
        <p:nvSpPr>
          <p:cNvPr id="7" name="Rectangle 6"/>
          <p:cNvSpPr/>
          <p:nvPr/>
        </p:nvSpPr>
        <p:spPr>
          <a:xfrm>
            <a:off x="304800" y="1504950"/>
            <a:ext cx="80772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For examples, saturation pressure table, saturation temperature table, </a:t>
            </a:r>
            <a:r>
              <a:rPr lang="en-US" sz="2400" dirty="0" err="1" smtClean="0">
                <a:latin typeface="Arial" pitchFamily="34" charset="0"/>
                <a:cs typeface="Arial" pitchFamily="34" charset="0"/>
              </a:rPr>
              <a:t>subcooled</a:t>
            </a:r>
            <a:r>
              <a:rPr lang="en-US" sz="2400" dirty="0" smtClean="0">
                <a:latin typeface="Arial" pitchFamily="34" charset="0"/>
                <a:cs typeface="Arial" pitchFamily="34" charset="0"/>
              </a:rPr>
              <a:t> or compressed liquid table and superheated </a:t>
            </a:r>
            <a:r>
              <a:rPr lang="en-US" sz="2400" dirty="0" err="1" smtClean="0">
                <a:latin typeface="Arial" pitchFamily="34" charset="0"/>
                <a:cs typeface="Arial" pitchFamily="34" charset="0"/>
              </a:rPr>
              <a:t>vapour</a:t>
            </a:r>
            <a:r>
              <a:rPr lang="en-US" sz="2400" dirty="0" smtClean="0">
                <a:latin typeface="Arial" pitchFamily="34" charset="0"/>
                <a:cs typeface="Arial" pitchFamily="34" charset="0"/>
              </a:rPr>
              <a:t> table.</a:t>
            </a:r>
            <a:endParaRPr lang="en-US" sz="2400" dirty="0">
              <a:latin typeface="Arial" pitchFamily="34" charset="0"/>
              <a:cs typeface="Arial" pitchFamily="34" charset="0"/>
            </a:endParaRPr>
          </a:p>
        </p:txBody>
      </p:sp>
      <p:sp>
        <p:nvSpPr>
          <p:cNvPr id="10" name="Rectangle 9"/>
          <p:cNvSpPr/>
          <p:nvPr/>
        </p:nvSpPr>
        <p:spPr>
          <a:xfrm>
            <a:off x="837070" y="2647950"/>
            <a:ext cx="5919826" cy="480901"/>
          </a:xfrm>
          <a:prstGeom prst="rect">
            <a:avLst/>
          </a:prstGeom>
        </p:spPr>
        <p:txBody>
          <a:bodyPr wrap="none">
            <a:spAutoFit/>
          </a:bodyPr>
          <a:lstStyle/>
          <a:p>
            <a:pPr marL="0" marR="0" algn="just">
              <a:lnSpc>
                <a:spcPct val="115000"/>
              </a:lnSpc>
              <a:spcBef>
                <a:spcPts val="0"/>
              </a:spcBef>
              <a:spcAft>
                <a:spcPts val="0"/>
              </a:spcAft>
            </a:pPr>
            <a:r>
              <a:rPr lang="en-US" sz="2400" b="1" dirty="0">
                <a:solidFill>
                  <a:srgbClr val="FF0000"/>
                </a:solidFill>
                <a:latin typeface="Arial" pitchFamily="34" charset="0"/>
                <a:ea typeface="Times New Roman"/>
                <a:cs typeface="Arial" pitchFamily="34" charset="0"/>
              </a:rPr>
              <a:t>Linear Interpolation for Tabulated </a:t>
            </a:r>
            <a:r>
              <a:rPr lang="en-US" sz="2400" b="1" dirty="0" smtClean="0">
                <a:solidFill>
                  <a:srgbClr val="FF0000"/>
                </a:solidFill>
                <a:latin typeface="Arial" pitchFamily="34" charset="0"/>
                <a:ea typeface="Times New Roman"/>
                <a:cs typeface="Arial" pitchFamily="34" charset="0"/>
              </a:rPr>
              <a:t>Data:</a:t>
            </a:r>
            <a:endParaRPr lang="en-US" sz="2400" dirty="0">
              <a:solidFill>
                <a:srgbClr val="FF0000"/>
              </a:solidFill>
              <a:effectLst/>
              <a:latin typeface="Arial" pitchFamily="34" charset="0"/>
              <a:ea typeface="Calibri"/>
              <a:cs typeface="Arial" pitchFamily="34" charset="0"/>
            </a:endParaRPr>
          </a:p>
        </p:txBody>
      </p:sp>
      <p:sp>
        <p:nvSpPr>
          <p:cNvPr id="2" name="Rectangle 1"/>
          <p:cNvSpPr/>
          <p:nvPr/>
        </p:nvSpPr>
        <p:spPr>
          <a:xfrm>
            <a:off x="381000" y="3138428"/>
            <a:ext cx="8001000" cy="1938992"/>
          </a:xfrm>
          <a:prstGeom prst="rect">
            <a:avLst/>
          </a:prstGeom>
        </p:spPr>
        <p:txBody>
          <a:bodyPr wrap="square">
            <a:spAutoFit/>
          </a:bodyPr>
          <a:lstStyle/>
          <a:p>
            <a:pPr marL="465138" indent="-465138" algn="just">
              <a:buFont typeface="Wingdings" pitchFamily="2" charset="2"/>
              <a:buChar char="v"/>
            </a:pPr>
            <a:r>
              <a:rPr lang="en-US" sz="2400" dirty="0" smtClean="0">
                <a:latin typeface="Arial" pitchFamily="34" charset="0"/>
                <a:cs typeface="Arial" pitchFamily="34" charset="0"/>
              </a:rPr>
              <a:t>When </a:t>
            </a:r>
            <a:r>
              <a:rPr lang="en-US" sz="2400" dirty="0">
                <a:latin typeface="Arial" pitchFamily="34" charset="0"/>
                <a:cs typeface="Arial" pitchFamily="34" charset="0"/>
              </a:rPr>
              <a:t>the values of the properties corresponding to any pressure and temperature are not provided in the tabulated data, </a:t>
            </a:r>
            <a:r>
              <a:rPr lang="en-US" sz="2400" dirty="0" smtClean="0">
                <a:latin typeface="Arial" pitchFamily="34" charset="0"/>
                <a:cs typeface="Arial" pitchFamily="34" charset="0"/>
              </a:rPr>
              <a:t>then this method </a:t>
            </a:r>
            <a:r>
              <a:rPr lang="en-US" sz="2400" dirty="0">
                <a:latin typeface="Arial" pitchFamily="34" charset="0"/>
                <a:cs typeface="Arial" pitchFamily="34" charset="0"/>
              </a:rPr>
              <a:t>is used to find the properties values corresponding to that given pressure and </a:t>
            </a:r>
            <a:r>
              <a:rPr lang="en-US" sz="2400" dirty="0" smtClean="0">
                <a:latin typeface="Arial" pitchFamily="34" charset="0"/>
                <a:cs typeface="Arial" pitchFamily="34" charset="0"/>
              </a:rPr>
              <a:t>temperature.</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7070" y="133350"/>
            <a:ext cx="5919826" cy="480901"/>
          </a:xfrm>
          <a:prstGeom prst="rect">
            <a:avLst/>
          </a:prstGeom>
        </p:spPr>
        <p:txBody>
          <a:bodyPr wrap="none">
            <a:spAutoFit/>
          </a:bodyPr>
          <a:lstStyle/>
          <a:p>
            <a:pPr marL="0" marR="0" algn="just">
              <a:lnSpc>
                <a:spcPct val="115000"/>
              </a:lnSpc>
              <a:spcBef>
                <a:spcPts val="0"/>
              </a:spcBef>
              <a:spcAft>
                <a:spcPts val="0"/>
              </a:spcAft>
            </a:pPr>
            <a:r>
              <a:rPr lang="en-US" sz="2400" b="1" dirty="0">
                <a:solidFill>
                  <a:srgbClr val="FF0000"/>
                </a:solidFill>
                <a:latin typeface="Arial" pitchFamily="34" charset="0"/>
                <a:ea typeface="Times New Roman"/>
                <a:cs typeface="Arial" pitchFamily="34" charset="0"/>
              </a:rPr>
              <a:t>Linear Interpolation for Tabulated </a:t>
            </a:r>
            <a:r>
              <a:rPr lang="en-US" sz="2400" b="1" dirty="0" smtClean="0">
                <a:solidFill>
                  <a:srgbClr val="FF0000"/>
                </a:solidFill>
                <a:latin typeface="Arial" pitchFamily="34" charset="0"/>
                <a:ea typeface="Times New Roman"/>
                <a:cs typeface="Arial" pitchFamily="34" charset="0"/>
              </a:rPr>
              <a:t>Data:</a:t>
            </a:r>
            <a:endParaRPr lang="en-US" sz="2400" dirty="0">
              <a:solidFill>
                <a:srgbClr val="FF0000"/>
              </a:solidFill>
              <a:effectLst/>
              <a:latin typeface="Arial" pitchFamily="34" charset="0"/>
              <a:ea typeface="Calibri"/>
              <a:cs typeface="Arial" pitchFamily="34" charset="0"/>
            </a:endParaRPr>
          </a:p>
        </p:txBody>
      </p:sp>
      <p:sp>
        <p:nvSpPr>
          <p:cNvPr id="5" name="Rectangle 4"/>
          <p:cNvSpPr/>
          <p:nvPr/>
        </p:nvSpPr>
        <p:spPr>
          <a:xfrm>
            <a:off x="381000" y="819150"/>
            <a:ext cx="7162800" cy="830997"/>
          </a:xfrm>
          <a:prstGeom prst="rect">
            <a:avLst/>
          </a:prstGeom>
        </p:spPr>
        <p:txBody>
          <a:bodyPr wrap="square">
            <a:spAutoFit/>
          </a:bodyPr>
          <a:lstStyle/>
          <a:p>
            <a:pPr marL="465138" indent="-465138" algn="just">
              <a:buFont typeface="Wingdings" pitchFamily="2" charset="2"/>
              <a:buChar char="v"/>
            </a:pPr>
            <a:r>
              <a:rPr lang="en-US" sz="2400" dirty="0">
                <a:latin typeface="Arial" pitchFamily="34" charset="0"/>
                <a:cs typeface="Arial" pitchFamily="34" charset="0"/>
              </a:rPr>
              <a:t>In general the following formula is used to find the properties values:</a:t>
            </a:r>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79059033"/>
              </p:ext>
            </p:extLst>
          </p:nvPr>
        </p:nvGraphicFramePr>
        <p:xfrm>
          <a:off x="990600" y="1885950"/>
          <a:ext cx="3806825" cy="1038225"/>
        </p:xfrm>
        <a:graphic>
          <a:graphicData uri="http://schemas.openxmlformats.org/presentationml/2006/ole">
            <mc:AlternateContent xmlns:mc="http://schemas.openxmlformats.org/markup-compatibility/2006">
              <mc:Choice xmlns:v="urn:schemas-microsoft-com:vml" Requires="v">
                <p:oleObj spid="_x0000_s175125" name="Equation" r:id="rId3" imgW="1574800" imgH="431800" progId="Equation.3">
                  <p:embed/>
                </p:oleObj>
              </mc:Choice>
              <mc:Fallback>
                <p:oleObj name="Equation" r:id="rId3" imgW="1574800" imgH="431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1885950"/>
                        <a:ext cx="3806825" cy="1038225"/>
                      </a:xfrm>
                      <a:prstGeom prst="rect">
                        <a:avLst/>
                      </a:prstGeom>
                      <a:solidFill>
                        <a:schemeClr val="bg1"/>
                      </a:solidFill>
                    </p:spPr>
                  </p:pic>
                </p:oleObj>
              </mc:Fallback>
            </mc:AlternateContent>
          </a:graphicData>
        </a:graphic>
      </p:graphicFrame>
      <p:sp>
        <p:nvSpPr>
          <p:cNvPr id="8"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3178812244"/>
              </p:ext>
            </p:extLst>
          </p:nvPr>
        </p:nvGraphicFramePr>
        <p:xfrm>
          <a:off x="4959996" y="1352550"/>
          <a:ext cx="4031604" cy="3581400"/>
        </p:xfrm>
        <a:graphic>
          <a:graphicData uri="http://schemas.openxmlformats.org/presentationml/2006/ole">
            <mc:AlternateContent xmlns:mc="http://schemas.openxmlformats.org/markup-compatibility/2006">
              <mc:Choice xmlns:v="urn:schemas-microsoft-com:vml" Requires="v">
                <p:oleObj spid="_x0000_s175126" r:id="rId5" imgW="4388691" imgH="3224146" progId="Visio.Drawing.11">
                  <p:embed/>
                </p:oleObj>
              </mc:Choice>
              <mc:Fallback>
                <p:oleObj r:id="rId5" imgW="4388691" imgH="3224146" progId="Visio.Drawing.11">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59996" y="1352550"/>
                        <a:ext cx="4031604" cy="3581400"/>
                      </a:xfrm>
                      <a:prstGeom prst="rect">
                        <a:avLst/>
                      </a:prstGeom>
                      <a:solidFill>
                        <a:schemeClr val="bg1"/>
                      </a:solidFill>
                    </p:spPr>
                  </p:pic>
                </p:oleObj>
              </mc:Fallback>
            </mc:AlternateContent>
          </a:graphicData>
        </a:graphic>
      </p:graphicFrame>
      <p:sp>
        <p:nvSpPr>
          <p:cNvPr id="10" name="Rectangle 7"/>
          <p:cNvSpPr>
            <a:spLocks noChangeArrowheads="1"/>
          </p:cNvSpPr>
          <p:nvPr/>
        </p:nvSpPr>
        <p:spPr bwMode="auto">
          <a:xfrm>
            <a:off x="838200" y="3024484"/>
            <a:ext cx="2209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x</a:t>
            </a:r>
            <a:r>
              <a:rPr kumimoji="0" lang="en-US" sz="12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125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kPa</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2" name="Rectangle 8"/>
          <p:cNvSpPr>
            <a:spLocks noChangeArrowheads="1"/>
          </p:cNvSpPr>
          <p:nvPr/>
        </p:nvSpPr>
        <p:spPr bwMode="auto">
          <a:xfrm>
            <a:off x="609600" y="3569553"/>
            <a:ext cx="4343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y</a:t>
            </a: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 </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v</a:t>
            </a:r>
            <a:r>
              <a:rPr kumimoji="0" lang="en-US" sz="12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g</a:t>
            </a:r>
            <a:r>
              <a:rPr kumimoji="0" lang="en-US"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(125kPa)= </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1.3752</a:t>
            </a:r>
            <a:r>
              <a:rPr kumimoji="0" lang="en-US"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m3/kg</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y</a:t>
            </a:r>
            <a:r>
              <a:rPr kumimoji="0" lang="en-US" sz="12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a:t>
            </a:r>
            <a:r>
              <a:rPr kumimoji="0" lang="en-US"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=v</a:t>
            </a:r>
            <a:r>
              <a:rPr kumimoji="0" lang="en-US" sz="12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g</a:t>
            </a:r>
            <a:r>
              <a:rPr kumimoji="0" lang="en-US"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(150kPa)</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=1.1595 </a:t>
            </a:r>
            <a:r>
              <a:rPr kumimoji="0" lang="en-US"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m3/kg</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3" name="Rectangle 12"/>
          <p:cNvSpPr/>
          <p:nvPr/>
        </p:nvSpPr>
        <p:spPr>
          <a:xfrm>
            <a:off x="2895600" y="3024485"/>
            <a:ext cx="1946367" cy="461665"/>
          </a:xfrm>
          <a:prstGeom prst="rect">
            <a:avLst/>
          </a:prstGeom>
        </p:spPr>
        <p:txBody>
          <a:bodyPr wrap="none">
            <a:spAutoFit/>
          </a:bodyPr>
          <a:lstStyle/>
          <a:p>
            <a:r>
              <a:rPr lang="en-US" sz="2400" i="1" dirty="0">
                <a:solidFill>
                  <a:srgbClr val="000000"/>
                </a:solidFill>
                <a:latin typeface="Arial" pitchFamily="34" charset="0"/>
                <a:ea typeface="Times New Roman" pitchFamily="18" charset="0"/>
                <a:cs typeface="Arial" pitchFamily="34" charset="0"/>
              </a:rPr>
              <a:t> </a:t>
            </a:r>
            <a:r>
              <a:rPr lang="en-US" sz="2400" i="1" dirty="0" smtClean="0">
                <a:solidFill>
                  <a:srgbClr val="000000"/>
                </a:solidFill>
                <a:latin typeface="Arial" pitchFamily="34" charset="0"/>
                <a:ea typeface="Times New Roman" pitchFamily="18" charset="0"/>
                <a:cs typeface="Arial" pitchFamily="34" charset="0"/>
              </a:rPr>
              <a:t>x</a:t>
            </a:r>
            <a:r>
              <a:rPr lang="en-US" sz="1200" i="1" dirty="0" smtClean="0">
                <a:solidFill>
                  <a:srgbClr val="000000"/>
                </a:solidFill>
                <a:latin typeface="Arial" pitchFamily="34" charset="0"/>
                <a:ea typeface="Times New Roman" pitchFamily="18" charset="0"/>
                <a:cs typeface="Arial" pitchFamily="34" charset="0"/>
              </a:rPr>
              <a:t>2 </a:t>
            </a:r>
            <a:r>
              <a:rPr lang="en-US" sz="2400" i="1" dirty="0" smtClean="0">
                <a:solidFill>
                  <a:srgbClr val="000000"/>
                </a:solidFill>
                <a:latin typeface="Arial" pitchFamily="34" charset="0"/>
                <a:ea typeface="Times New Roman" pitchFamily="18" charset="0"/>
                <a:cs typeface="Arial" pitchFamily="34" charset="0"/>
              </a:rPr>
              <a:t>= </a:t>
            </a:r>
            <a:r>
              <a:rPr lang="en-US" sz="2400" dirty="0">
                <a:solidFill>
                  <a:srgbClr val="000000"/>
                </a:solidFill>
                <a:latin typeface="Arial" pitchFamily="34" charset="0"/>
                <a:ea typeface="Times New Roman" pitchFamily="18" charset="0"/>
                <a:cs typeface="Arial" pitchFamily="34" charset="0"/>
              </a:rPr>
              <a:t>150 </a:t>
            </a:r>
            <a:r>
              <a:rPr lang="en-US" sz="2400" dirty="0" err="1">
                <a:solidFill>
                  <a:srgbClr val="000000"/>
                </a:solidFill>
                <a:latin typeface="Arial" pitchFamily="34" charset="0"/>
                <a:ea typeface="Times New Roman" pitchFamily="18" charset="0"/>
                <a:cs typeface="Arial" pitchFamily="34" charset="0"/>
              </a:rPr>
              <a:t>kPa</a:t>
            </a:r>
            <a:endParaRPr lang="en-US" dirty="0"/>
          </a:p>
        </p:txBody>
      </p:sp>
      <p:sp>
        <p:nvSpPr>
          <p:cNvPr id="15" name="Rectangle 7"/>
          <p:cNvSpPr>
            <a:spLocks noChangeArrowheads="1"/>
          </p:cNvSpPr>
          <p:nvPr/>
        </p:nvSpPr>
        <p:spPr bwMode="auto">
          <a:xfrm>
            <a:off x="457200" y="4548485"/>
            <a:ext cx="1981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x</a:t>
            </a:r>
            <a:r>
              <a:rPr lang="en-US" sz="1200" i="1" dirty="0">
                <a:latin typeface="Arial" pitchFamily="34" charset="0"/>
                <a:ea typeface="Times New Roman" pitchFamily="18" charset="0"/>
                <a:cs typeface="Arial" pitchFamily="34" charset="0"/>
              </a:rPr>
              <a:t> </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125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kPa</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6" name="Rectangle 7"/>
          <p:cNvSpPr>
            <a:spLocks noChangeArrowheads="1"/>
          </p:cNvSpPr>
          <p:nvPr/>
        </p:nvSpPr>
        <p:spPr bwMode="auto">
          <a:xfrm>
            <a:off x="2438400" y="4548484"/>
            <a:ext cx="2209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en-US" sz="2400" dirty="0">
                <a:latin typeface="Arial" pitchFamily="34" charset="0"/>
                <a:ea typeface="Times New Roman" pitchFamily="18" charset="0"/>
                <a:cs typeface="Arial" pitchFamily="34" charset="0"/>
              </a:rPr>
              <a:t>y</a:t>
            </a:r>
            <a:r>
              <a:rPr lang="en-US" sz="2400" dirty="0" smtClean="0">
                <a:latin typeface="Arial" pitchFamily="34" charset="0"/>
                <a:ea typeface="Times New Roman" pitchFamily="18" charset="0"/>
                <a:cs typeface="Arial" pitchFamily="34" charset="0"/>
              </a:rPr>
              <a:t> </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v</a:t>
            </a: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g</a:t>
            </a:r>
            <a:r>
              <a:rPr kumimoji="0" lang="en-US" sz="2400" b="0" i="0" u="none" strike="noStrike" cap="none" normalizeH="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585105584"/>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P spid="15" grpId="0"/>
      <p:bldP spid="1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19967" y="2414885"/>
            <a:ext cx="4971233"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Graphical Data Presentation:	  </a:t>
            </a:r>
            <a:endParaRPr lang="en-US" sz="2400" dirty="0">
              <a:solidFill>
                <a:srgbClr val="FF0000"/>
              </a:solidFill>
              <a:latin typeface="Arial" pitchFamily="34" charset="0"/>
              <a:cs typeface="Arial" pitchFamily="34" charset="0"/>
            </a:endParaRPr>
          </a:p>
        </p:txBody>
      </p:sp>
      <p:sp>
        <p:nvSpPr>
          <p:cNvPr id="5" name="Rectangle 4"/>
          <p:cNvSpPr/>
          <p:nvPr/>
        </p:nvSpPr>
        <p:spPr>
          <a:xfrm>
            <a:off x="533400" y="2895421"/>
            <a:ext cx="7239000" cy="1200329"/>
          </a:xfrm>
          <a:prstGeom prst="rect">
            <a:avLst/>
          </a:prstGeom>
        </p:spPr>
        <p:txBody>
          <a:bodyPr wrap="square">
            <a:spAutoFit/>
          </a:bodyPr>
          <a:lstStyle/>
          <a:p>
            <a:pPr marL="457200" indent="-457200" algn="just">
              <a:buFont typeface="Wingdings" pitchFamily="2" charset="2"/>
              <a:buChar char="v"/>
              <a:tabLst>
                <a:tab pos="457200" algn="l"/>
              </a:tabLst>
            </a:pPr>
            <a:r>
              <a:rPr lang="en-US" sz="2400" dirty="0" smtClean="0">
                <a:latin typeface="Arial" pitchFamily="34" charset="0"/>
                <a:cs typeface="Arial" pitchFamily="34" charset="0"/>
              </a:rPr>
              <a:t>Property diagrams or charts can be used to determine the properties for a particular state as well as process can also be plotted. </a:t>
            </a:r>
          </a:p>
        </p:txBody>
      </p:sp>
      <p:sp>
        <p:nvSpPr>
          <p:cNvPr id="6" name="Rectangle 5"/>
          <p:cNvSpPr/>
          <p:nvPr/>
        </p:nvSpPr>
        <p:spPr>
          <a:xfrm>
            <a:off x="533400" y="4179153"/>
            <a:ext cx="76200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For examples, </a:t>
            </a:r>
            <a:r>
              <a:rPr lang="en-US" sz="2400" i="1" dirty="0" smtClean="0">
                <a:latin typeface="Arial" pitchFamily="34" charset="0"/>
                <a:cs typeface="Arial" pitchFamily="34" charset="0"/>
              </a:rPr>
              <a:t>P – v</a:t>
            </a:r>
            <a:r>
              <a:rPr lang="en-US" sz="2400" dirty="0" smtClean="0">
                <a:latin typeface="Arial" pitchFamily="34" charset="0"/>
                <a:cs typeface="Arial" pitchFamily="34" charset="0"/>
              </a:rPr>
              <a:t> , </a:t>
            </a:r>
            <a:r>
              <a:rPr lang="en-US" sz="2400" i="1" dirty="0" smtClean="0">
                <a:latin typeface="Arial" pitchFamily="34" charset="0"/>
                <a:cs typeface="Arial" pitchFamily="34" charset="0"/>
              </a:rPr>
              <a:t>T – v </a:t>
            </a:r>
            <a:r>
              <a:rPr lang="en-US" sz="2400" dirty="0" smtClean="0">
                <a:latin typeface="Arial" pitchFamily="34" charset="0"/>
                <a:cs typeface="Arial" pitchFamily="34" charset="0"/>
              </a:rPr>
              <a:t>, </a:t>
            </a:r>
            <a:r>
              <a:rPr lang="en-US" sz="2400" i="1" dirty="0" smtClean="0">
                <a:latin typeface="Arial" pitchFamily="34" charset="0"/>
                <a:cs typeface="Arial" pitchFamily="34" charset="0"/>
              </a:rPr>
              <a:t>P – T</a:t>
            </a:r>
            <a:r>
              <a:rPr lang="en-US" sz="2400" dirty="0" smtClean="0">
                <a:latin typeface="Arial" pitchFamily="34" charset="0"/>
                <a:cs typeface="Arial" pitchFamily="34" charset="0"/>
              </a:rPr>
              <a:t>, </a:t>
            </a:r>
            <a:r>
              <a:rPr lang="en-US" sz="2400" i="1" dirty="0" smtClean="0">
                <a:latin typeface="Arial" pitchFamily="34" charset="0"/>
                <a:cs typeface="Arial" pitchFamily="34" charset="0"/>
              </a:rPr>
              <a:t>P – h</a:t>
            </a:r>
            <a:r>
              <a:rPr lang="en-US" sz="2400" dirty="0" smtClean="0">
                <a:latin typeface="Arial" pitchFamily="34" charset="0"/>
                <a:cs typeface="Arial" pitchFamily="34" charset="0"/>
              </a:rPr>
              <a:t>, </a:t>
            </a:r>
            <a:r>
              <a:rPr lang="en-US" sz="2400" i="1" dirty="0" smtClean="0">
                <a:latin typeface="Arial" pitchFamily="34" charset="0"/>
                <a:cs typeface="Arial" pitchFamily="34" charset="0"/>
              </a:rPr>
              <a:t>T – s </a:t>
            </a:r>
            <a:r>
              <a:rPr lang="en-US" sz="2400" dirty="0" smtClean="0">
                <a:latin typeface="Arial" pitchFamily="34" charset="0"/>
                <a:cs typeface="Arial" pitchFamily="34" charset="0"/>
              </a:rPr>
              <a:t>and </a:t>
            </a:r>
            <a:r>
              <a:rPr lang="en-US" sz="2400" i="1" dirty="0" smtClean="0">
                <a:latin typeface="Arial" pitchFamily="34" charset="0"/>
                <a:cs typeface="Arial" pitchFamily="34" charset="0"/>
              </a:rPr>
              <a:t>h – s</a:t>
            </a:r>
            <a:r>
              <a:rPr lang="en-US" sz="2400" dirty="0" smtClean="0">
                <a:latin typeface="Arial" pitchFamily="34" charset="0"/>
                <a:cs typeface="Arial" pitchFamily="34" charset="0"/>
              </a:rPr>
              <a:t> diagrams.</a:t>
            </a:r>
          </a:p>
        </p:txBody>
      </p:sp>
      <mc:AlternateContent xmlns:mc="http://schemas.openxmlformats.org/markup-compatibility/2006">
        <mc:Choice xmlns:a14="http://schemas.microsoft.com/office/drawing/2010/main" Requires="a14">
          <p:sp>
            <p:nvSpPr>
              <p:cNvPr id="7" name="Rectangle 6"/>
              <p:cNvSpPr/>
              <p:nvPr/>
            </p:nvSpPr>
            <p:spPr>
              <a:xfrm>
                <a:off x="914400" y="682250"/>
                <a:ext cx="6400800" cy="898900"/>
              </a:xfrm>
              <a:prstGeom prst="rect">
                <a:avLst/>
              </a:prstGeom>
              <a:solidFill>
                <a:schemeClr val="bg1"/>
              </a:solidFill>
            </p:spPr>
            <p:txBody>
              <a:bodyPr wrap="square">
                <a:spAutoFit/>
              </a:bodyPr>
              <a:lstStyle/>
              <a:p>
                <a:pPr marL="0" marR="0" algn="just">
                  <a:lnSpc>
                    <a:spcPct val="115000"/>
                  </a:lnSpc>
                  <a:spcBef>
                    <a:spcPts val="0"/>
                  </a:spcBef>
                  <a:spcAft>
                    <a:spcPts val="0"/>
                  </a:spcAft>
                </a:pPr>
                <a14:m>
                  <m:oMathPara xmlns:m="http://schemas.openxmlformats.org/officeDocument/2006/math">
                    <m:oMathParaPr>
                      <m:jc m:val="centerGroup"/>
                    </m:oMathParaPr>
                    <m:oMath xmlns:m="http://schemas.openxmlformats.org/officeDocument/2006/math">
                      <m:r>
                        <a:rPr lang="en-US" sz="2400" i="1">
                          <a:latin typeface="+mn-lt"/>
                          <a:ea typeface="Times New Roman"/>
                          <a:cs typeface="Times New Roman"/>
                        </a:rPr>
                        <m:t> </m:t>
                      </m:r>
                      <m:sSub>
                        <m:sSubPr>
                          <m:ctrlPr>
                            <a:rPr lang="en-US" sz="2400" i="1">
                              <a:effectLst/>
                              <a:latin typeface="+mn-lt"/>
                              <a:ea typeface="Times New Roman"/>
                              <a:cs typeface="Times New Roman"/>
                            </a:rPr>
                          </m:ctrlPr>
                        </m:sSubPr>
                        <m:e>
                          <m:r>
                            <a:rPr lang="en-US" sz="2400" i="1">
                              <a:effectLst/>
                              <a:latin typeface="+mn-lt"/>
                              <a:ea typeface="Times New Roman"/>
                              <a:cs typeface="Times New Roman"/>
                            </a:rPr>
                            <m:t>𝑣</m:t>
                          </m:r>
                        </m:e>
                        <m:sub>
                          <m:r>
                            <a:rPr lang="en-US" sz="2400" i="1">
                              <a:effectLst/>
                              <a:latin typeface="+mn-lt"/>
                              <a:ea typeface="Times New Roman"/>
                              <a:cs typeface="Times New Roman"/>
                            </a:rPr>
                            <m:t>𝑔</m:t>
                          </m:r>
                        </m:sub>
                      </m:sSub>
                      <m:r>
                        <a:rPr lang="en-US" sz="2400" i="1">
                          <a:effectLst/>
                          <a:latin typeface="+mn-lt"/>
                          <a:ea typeface="Times New Roman"/>
                          <a:cs typeface="Times New Roman"/>
                        </a:rPr>
                        <m:t>=1.3752+</m:t>
                      </m:r>
                      <m:f>
                        <m:fPr>
                          <m:ctrlPr>
                            <a:rPr lang="en-US" sz="2400" i="1">
                              <a:effectLst/>
                              <a:latin typeface="+mn-lt"/>
                              <a:ea typeface="Times New Roman"/>
                              <a:cs typeface="Times New Roman"/>
                            </a:rPr>
                          </m:ctrlPr>
                        </m:fPr>
                        <m:num>
                          <m:r>
                            <a:rPr lang="en-US" sz="2400" i="1">
                              <a:effectLst/>
                              <a:latin typeface="+mn-lt"/>
                              <a:ea typeface="Times New Roman"/>
                              <a:cs typeface="Times New Roman"/>
                            </a:rPr>
                            <m:t>140−125</m:t>
                          </m:r>
                        </m:num>
                        <m:den>
                          <m:r>
                            <a:rPr lang="en-US" sz="2400" i="1">
                              <a:effectLst/>
                              <a:latin typeface="+mn-lt"/>
                              <a:ea typeface="Times New Roman"/>
                              <a:cs typeface="Times New Roman"/>
                            </a:rPr>
                            <m:t>150−125</m:t>
                          </m:r>
                        </m:den>
                      </m:f>
                      <m:r>
                        <a:rPr lang="en-US" sz="2400" i="1">
                          <a:effectLst/>
                          <a:latin typeface="+mn-lt"/>
                          <a:ea typeface="Times New Roman"/>
                          <a:cs typeface="Times New Roman"/>
                        </a:rPr>
                        <m:t>(1.1595−1.3752)</m:t>
                      </m:r>
                    </m:oMath>
                  </m:oMathPara>
                </a14:m>
                <a:endParaRPr lang="en-US" sz="2400" dirty="0">
                  <a:latin typeface="Arial" pitchFamily="34" charset="0"/>
                  <a:cs typeface="Arial" pitchFamily="34" charset="0"/>
                </a:endParaRPr>
              </a:p>
            </p:txBody>
          </p:sp>
        </mc:Choice>
        <mc:Fallback>
          <p:sp>
            <p:nvSpPr>
              <p:cNvPr id="7" name="Rectangle 6"/>
              <p:cNvSpPr>
                <a:spLocks noRot="1" noChangeAspect="1" noMove="1" noResize="1" noEditPoints="1" noAdjustHandles="1" noChangeArrowheads="1" noChangeShapeType="1" noTextEdit="1"/>
              </p:cNvSpPr>
              <p:nvPr/>
            </p:nvSpPr>
            <p:spPr>
              <a:xfrm>
                <a:off x="914400" y="682250"/>
                <a:ext cx="6400800" cy="898900"/>
              </a:xfrm>
              <a:prstGeom prst="rect">
                <a:avLst/>
              </a:prstGeom>
              <a:blipFill rotWithShape="1">
                <a:blip r:embed="rId2"/>
                <a:stretch>
                  <a:fillRect r="-19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 name="Rectangle 7"/>
              <p:cNvSpPr/>
              <p:nvPr/>
            </p:nvSpPr>
            <p:spPr>
              <a:xfrm>
                <a:off x="809560" y="1770276"/>
                <a:ext cx="3762440" cy="496674"/>
              </a:xfrm>
              <a:prstGeom prst="rect">
                <a:avLst/>
              </a:prstGeom>
              <a:solidFill>
                <a:schemeClr val="bg1"/>
              </a:solidFill>
            </p:spPr>
            <p:txBody>
              <a:bodyPr wrap="none">
                <a:spAutoFit/>
              </a:bodyPr>
              <a:lstStyle/>
              <a:p>
                <a14:m>
                  <m:oMath xmlns:m="http://schemas.openxmlformats.org/officeDocument/2006/math">
                    <m:sSub>
                      <m:sSubPr>
                        <m:ctrlPr>
                          <a:rPr lang="en-US" sz="2400" i="1">
                            <a:latin typeface="+mn-lt"/>
                          </a:rPr>
                        </m:ctrlPr>
                      </m:sSubPr>
                      <m:e>
                        <m:r>
                          <a:rPr lang="en-US" sz="2400" i="1">
                            <a:latin typeface="+mn-lt"/>
                          </a:rPr>
                          <m:t>            </m:t>
                        </m:r>
                        <m:r>
                          <a:rPr lang="en-US" sz="2400" i="1">
                            <a:latin typeface="+mn-lt"/>
                          </a:rPr>
                          <m:t>𝑣</m:t>
                        </m:r>
                      </m:e>
                      <m:sub>
                        <m:r>
                          <a:rPr lang="en-US" sz="2400" i="1">
                            <a:latin typeface="+mn-lt"/>
                          </a:rPr>
                          <m:t>𝑔</m:t>
                        </m:r>
                      </m:sub>
                    </m:sSub>
                  </m:oMath>
                </a14:m>
                <a:r>
                  <a:rPr lang="en-US" sz="2400" dirty="0">
                    <a:latin typeface="Arial" pitchFamily="34" charset="0"/>
                    <a:cs typeface="Arial" pitchFamily="34" charset="0"/>
                  </a:rPr>
                  <a:t>= 1.24578 </a:t>
                </a:r>
                <a14:m>
                  <m:oMath xmlns:m="http://schemas.openxmlformats.org/officeDocument/2006/math">
                    <m:sSup>
                      <m:sSupPr>
                        <m:ctrlPr>
                          <a:rPr lang="en-US" sz="2400" i="1">
                            <a:latin typeface="+mn-lt"/>
                          </a:rPr>
                        </m:ctrlPr>
                      </m:sSupPr>
                      <m:e>
                        <m:r>
                          <a:rPr lang="en-US" sz="2400" i="1">
                            <a:latin typeface="+mn-lt"/>
                          </a:rPr>
                          <m:t>𝑚</m:t>
                        </m:r>
                      </m:e>
                      <m:sup>
                        <m:r>
                          <a:rPr lang="en-US" sz="2400" i="1">
                            <a:latin typeface="+mn-lt"/>
                          </a:rPr>
                          <m:t>3</m:t>
                        </m:r>
                      </m:sup>
                    </m:sSup>
                    <m:r>
                      <a:rPr lang="en-US" sz="2400" i="1">
                        <a:latin typeface="+mn-lt"/>
                      </a:rPr>
                      <m:t>/</m:t>
                    </m:r>
                    <m:r>
                      <a:rPr lang="en-US" sz="2400" i="1">
                        <a:latin typeface="+mn-lt"/>
                      </a:rPr>
                      <m:t>𝑘𝑔</m:t>
                    </m:r>
                  </m:oMath>
                </a14:m>
                <a:r>
                  <a:rPr lang="en-US" sz="2400" dirty="0">
                    <a:latin typeface="Arial" pitchFamily="34" charset="0"/>
                    <a:cs typeface="Arial" pitchFamily="34" charset="0"/>
                  </a:rPr>
                  <a:t>.</a:t>
                </a:r>
              </a:p>
            </p:txBody>
          </p:sp>
        </mc:Choice>
        <mc:Fallback>
          <p:sp>
            <p:nvSpPr>
              <p:cNvPr id="8" name="Rectangle 7"/>
              <p:cNvSpPr>
                <a:spLocks noRot="1" noChangeAspect="1" noMove="1" noResize="1" noEditPoints="1" noAdjustHandles="1" noChangeArrowheads="1" noChangeShapeType="1" noTextEdit="1"/>
              </p:cNvSpPr>
              <p:nvPr/>
            </p:nvSpPr>
            <p:spPr>
              <a:xfrm>
                <a:off x="809560" y="1770276"/>
                <a:ext cx="3762440" cy="496674"/>
              </a:xfrm>
              <a:prstGeom prst="rect">
                <a:avLst/>
              </a:prstGeom>
              <a:blipFill rotWithShape="1">
                <a:blip r:embed="rId3"/>
                <a:stretch>
                  <a:fillRect t="-9756" r="-3890" b="-19512"/>
                </a:stretch>
              </a:blipFill>
            </p:spPr>
            <p:txBody>
              <a:bodyPr/>
              <a:lstStyle/>
              <a:p>
                <a:r>
                  <a:rPr lang="en-US">
                    <a:noFill/>
                  </a:rPr>
                  <a:t> </a:t>
                </a:r>
              </a:p>
            </p:txBody>
          </p:sp>
        </mc:Fallback>
      </mc:AlternateContent>
      <p:sp>
        <p:nvSpPr>
          <p:cNvPr id="9" name="Right Arrow 8"/>
          <p:cNvSpPr/>
          <p:nvPr/>
        </p:nvSpPr>
        <p:spPr>
          <a:xfrm>
            <a:off x="762000" y="1894696"/>
            <a:ext cx="685800" cy="2483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837070" y="109649"/>
            <a:ext cx="5919826" cy="480901"/>
          </a:xfrm>
          <a:prstGeom prst="rect">
            <a:avLst/>
          </a:prstGeom>
        </p:spPr>
        <p:txBody>
          <a:bodyPr wrap="none">
            <a:spAutoFit/>
          </a:bodyPr>
          <a:lstStyle/>
          <a:p>
            <a:pPr marL="0" marR="0" algn="just">
              <a:lnSpc>
                <a:spcPct val="115000"/>
              </a:lnSpc>
              <a:spcBef>
                <a:spcPts val="0"/>
              </a:spcBef>
              <a:spcAft>
                <a:spcPts val="0"/>
              </a:spcAft>
            </a:pPr>
            <a:r>
              <a:rPr lang="en-US" sz="2400" b="1" dirty="0">
                <a:solidFill>
                  <a:srgbClr val="FF0000"/>
                </a:solidFill>
                <a:latin typeface="Arial" pitchFamily="34" charset="0"/>
                <a:ea typeface="Times New Roman"/>
                <a:cs typeface="Arial" pitchFamily="34" charset="0"/>
              </a:rPr>
              <a:t>Linear Interpolation for Tabulated </a:t>
            </a:r>
            <a:r>
              <a:rPr lang="en-US" sz="2400" b="1" dirty="0" smtClean="0">
                <a:solidFill>
                  <a:srgbClr val="FF0000"/>
                </a:solidFill>
                <a:latin typeface="Arial" pitchFamily="34" charset="0"/>
                <a:ea typeface="Times New Roman"/>
                <a:cs typeface="Arial" pitchFamily="34" charset="0"/>
              </a:rPr>
              <a:t>Data:</a:t>
            </a:r>
            <a:endParaRPr lang="en-US" sz="2400" dirty="0">
              <a:solidFill>
                <a:srgbClr val="FF0000"/>
              </a:solidFill>
              <a:effectLst/>
              <a:latin typeface="Arial" pitchFamily="34" charset="0"/>
              <a:ea typeface="Calibri"/>
              <a:cs typeface="Arial" pitchFamily="34" charset="0"/>
            </a:endParaRPr>
          </a:p>
        </p:txBody>
      </p:sp>
    </p:spTree>
    <p:extLst>
      <p:ext uri="{BB962C8B-B14F-4D97-AF65-F5344CB8AC3E}">
        <p14:creationId xmlns:p14="http://schemas.microsoft.com/office/powerpoint/2010/main" val="3346082488"/>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34145" name="Object 1"/>
          <p:cNvGraphicFramePr>
            <a:graphicFrameLocks noChangeAspect="1"/>
          </p:cNvGraphicFramePr>
          <p:nvPr/>
        </p:nvGraphicFramePr>
        <p:xfrm>
          <a:off x="457202" y="685800"/>
          <a:ext cx="8229599" cy="4171950"/>
        </p:xfrm>
        <a:graphic>
          <a:graphicData uri="http://schemas.openxmlformats.org/presentationml/2006/ole">
            <mc:AlternateContent xmlns:mc="http://schemas.openxmlformats.org/markup-compatibility/2006">
              <mc:Choice xmlns:v="urn:schemas-microsoft-com:vml" Requires="v">
                <p:oleObj spid="_x0000_s134171" name="Visio" r:id="rId3" imgW="5274055" imgH="3561024" progId="">
                  <p:embed/>
                </p:oleObj>
              </mc:Choice>
              <mc:Fallback>
                <p:oleObj name="Visio" r:id="rId3" imgW="5274055" imgH="3561024" progId="">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2" y="685800"/>
                        <a:ext cx="8229599" cy="4171950"/>
                      </a:xfrm>
                      <a:prstGeom prst="rect">
                        <a:avLst/>
                      </a:prstGeom>
                      <a:solidFill>
                        <a:schemeClr val="bg1"/>
                      </a:solidFill>
                    </p:spPr>
                  </p:pic>
                </p:oleObj>
              </mc:Fallback>
            </mc:AlternateContent>
          </a:graphicData>
        </a:graphic>
      </p:graphicFrame>
      <p:sp>
        <p:nvSpPr>
          <p:cNvPr id="134147" name="Rectangle 3"/>
          <p:cNvSpPr>
            <a:spLocks noChangeArrowheads="1"/>
          </p:cNvSpPr>
          <p:nvPr/>
        </p:nvSpPr>
        <p:spPr bwMode="auto">
          <a:xfrm>
            <a:off x="2286000" y="133350"/>
            <a:ext cx="35052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1" u="none" strike="noStrike" cap="none" normalizeH="0" baseline="0" dirty="0" smtClean="0">
                <a:ln>
                  <a:noFill/>
                </a:ln>
                <a:solidFill>
                  <a:srgbClr val="FF0000"/>
                </a:solidFill>
                <a:effectLst/>
                <a:latin typeface="Arial" pitchFamily="34" charset="0"/>
                <a:ea typeface="Times New Roman" pitchFamily="18" charset="0"/>
                <a:cs typeface="Arial" pitchFamily="34" charset="0"/>
                <a:sym typeface="Symbol" pitchFamily="18" charset="2"/>
              </a:rPr>
              <a:t>P  </a:t>
            </a:r>
            <a:r>
              <a:rPr kumimoji="0" lang="en-US" sz="2400" b="1" i="1"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h</a:t>
            </a: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sym typeface="Symbol" pitchFamily="18" charset="2"/>
              </a:rPr>
              <a:t> diagram of Water</a:t>
            </a:r>
            <a:endParaRPr kumimoji="0" lang="en-US" sz="2400" b="1" i="1" u="none" strike="noStrike" cap="none" normalizeH="0" baseline="0" dirty="0" smtClean="0">
              <a:ln>
                <a:noFill/>
              </a:ln>
              <a:solidFill>
                <a:srgbClr val="FF0000"/>
              </a:solidFill>
              <a:effectLst/>
              <a:latin typeface="Arial" pitchFamily="34" charset="0"/>
              <a:ea typeface="Times New Roman" pitchFamily="18" charset="0"/>
              <a:cs typeface="Arial" pitchFamily="34" charset="0"/>
              <a:sym typeface="Symbol" pitchFamily="18" charset="2"/>
            </a:endParaRPr>
          </a:p>
        </p:txBody>
      </p:sp>
      <p:sp>
        <p:nvSpPr>
          <p:cNvPr id="134149" name="Rectangle 5"/>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52" name="Rectangle 8"/>
          <p:cNvSpPr>
            <a:spLocks noChangeArrowheads="1"/>
          </p:cNvSpPr>
          <p:nvPr/>
        </p:nvSpPr>
        <p:spPr bwMode="auto">
          <a:xfrm>
            <a:off x="0" y="0"/>
            <a:ext cx="18473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 name="Rectangle 7"/>
          <p:cNvSpPr/>
          <p:nvPr/>
        </p:nvSpPr>
        <p:spPr>
          <a:xfrm>
            <a:off x="7315200" y="4019550"/>
            <a:ext cx="1422184" cy="400110"/>
          </a:xfrm>
          <a:prstGeom prst="rect">
            <a:avLst/>
          </a:prstGeom>
        </p:spPr>
        <p:txBody>
          <a:bodyPr wrap="none">
            <a:spAutoFit/>
          </a:bodyPr>
          <a:lstStyle/>
          <a:p>
            <a:r>
              <a:rPr lang="en-US" dirty="0" smtClean="0">
                <a:latin typeface="Arial" pitchFamily="34" charset="0"/>
                <a:cs typeface="Arial" pitchFamily="34" charset="0"/>
              </a:rPr>
              <a:t>Source: [3]</a:t>
            </a:r>
            <a:endParaRPr lang="en-US" dirty="0">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194" name="Object 2"/>
          <p:cNvGraphicFramePr>
            <a:graphicFrameLocks noChangeAspect="1"/>
          </p:cNvGraphicFramePr>
          <p:nvPr/>
        </p:nvGraphicFramePr>
        <p:xfrm>
          <a:off x="762000" y="730807"/>
          <a:ext cx="7543800" cy="4184093"/>
        </p:xfrm>
        <a:graphic>
          <a:graphicData uri="http://schemas.openxmlformats.org/presentationml/2006/ole">
            <mc:AlternateContent xmlns:mc="http://schemas.openxmlformats.org/markup-compatibility/2006">
              <mc:Choice xmlns:v="urn:schemas-microsoft-com:vml" Requires="v">
                <p:oleObj spid="_x0000_s136219" name="Visio" r:id="rId3" imgW="4405636" imgH="3259926" progId="">
                  <p:embed/>
                </p:oleObj>
              </mc:Choice>
              <mc:Fallback>
                <p:oleObj name="Visio" r:id="rId3" imgW="4405636" imgH="3259926"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730807"/>
                        <a:ext cx="7543800" cy="4184093"/>
                      </a:xfrm>
                      <a:prstGeom prst="rect">
                        <a:avLst/>
                      </a:prstGeom>
                      <a:solidFill>
                        <a:schemeClr val="bg1"/>
                      </a:solidFill>
                    </p:spPr>
                  </p:pic>
                </p:oleObj>
              </mc:Fallback>
            </mc:AlternateContent>
          </a:graphicData>
        </a:graphic>
      </p:graphicFrame>
      <p:sp>
        <p:nvSpPr>
          <p:cNvPr id="5" name="Rectangle 6"/>
          <p:cNvSpPr>
            <a:spLocks noChangeArrowheads="1"/>
          </p:cNvSpPr>
          <p:nvPr/>
        </p:nvSpPr>
        <p:spPr bwMode="auto">
          <a:xfrm>
            <a:off x="2590800" y="168102"/>
            <a:ext cx="38862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1" u="none" strike="noStrike" cap="none" normalizeH="0" baseline="0" dirty="0" smtClean="0">
                <a:ln>
                  <a:noFill/>
                </a:ln>
                <a:solidFill>
                  <a:srgbClr val="FF0000"/>
                </a:solidFill>
                <a:effectLst/>
                <a:latin typeface="+mn-lt"/>
                <a:ea typeface="Calibri" pitchFamily="34" charset="0"/>
                <a:cs typeface="Times New Roman" pitchFamily="18" charset="0"/>
              </a:rPr>
              <a:t>T </a:t>
            </a:r>
            <a:r>
              <a:rPr kumimoji="0" lang="en-US" sz="2400" b="1" i="1" u="none" strike="noStrike" cap="none" normalizeH="0" baseline="0" dirty="0" smtClean="0">
                <a:ln>
                  <a:noFill/>
                </a:ln>
                <a:solidFill>
                  <a:srgbClr val="FF0000"/>
                </a:solidFill>
                <a:effectLst/>
                <a:latin typeface="+mn-lt"/>
                <a:ea typeface="Calibri" pitchFamily="34" charset="0"/>
                <a:cs typeface="Times New Roman" pitchFamily="18" charset="0"/>
                <a:sym typeface="Symbol" pitchFamily="18" charset="2"/>
              </a:rPr>
              <a:t> </a:t>
            </a:r>
            <a:r>
              <a:rPr kumimoji="0" lang="en-US" sz="2400" b="1" i="1" u="none" strike="noStrike" cap="none" normalizeH="0" baseline="0" dirty="0" smtClean="0">
                <a:ln>
                  <a:noFill/>
                </a:ln>
                <a:solidFill>
                  <a:srgbClr val="FF0000"/>
                </a:solidFill>
                <a:effectLst/>
                <a:latin typeface="+mn-lt"/>
                <a:ea typeface="Calibri" pitchFamily="34" charset="0"/>
                <a:cs typeface="Times New Roman" pitchFamily="18" charset="0"/>
              </a:rPr>
              <a:t>s</a:t>
            </a:r>
            <a:r>
              <a:rPr kumimoji="0" lang="en-US" sz="2400" b="1" i="0" u="none" strike="noStrike" cap="none" normalizeH="0" baseline="0" dirty="0" smtClean="0">
                <a:ln>
                  <a:noFill/>
                </a:ln>
                <a:solidFill>
                  <a:srgbClr val="FF0000"/>
                </a:solidFill>
                <a:effectLst/>
                <a:latin typeface="+mn-lt"/>
                <a:ea typeface="Calibri" pitchFamily="34" charset="0"/>
                <a:cs typeface="Times New Roman" pitchFamily="18" charset="0"/>
                <a:sym typeface="Symbol" pitchFamily="18" charset="2"/>
              </a:rPr>
              <a:t> Diagram of Water:</a:t>
            </a:r>
            <a:endParaRPr kumimoji="0" lang="en-US" sz="2400" b="1" i="1" u="none" strike="noStrike" cap="none" normalizeH="0" baseline="0" dirty="0" smtClean="0">
              <a:ln>
                <a:noFill/>
              </a:ln>
              <a:solidFill>
                <a:srgbClr val="FF0000"/>
              </a:solidFill>
              <a:effectLst/>
              <a:latin typeface="+mn-lt"/>
              <a:ea typeface="Calibri" pitchFamily="34" charset="0"/>
              <a:cs typeface="Times New Roman" pitchFamily="18" charset="0"/>
              <a:sym typeface="Symbol" pitchFamily="18" charset="2"/>
            </a:endParaRPr>
          </a:p>
        </p:txBody>
      </p:sp>
      <p:sp>
        <p:nvSpPr>
          <p:cNvPr id="4" name="Rectangle 3"/>
          <p:cNvSpPr/>
          <p:nvPr/>
        </p:nvSpPr>
        <p:spPr>
          <a:xfrm>
            <a:off x="6731216" y="4019550"/>
            <a:ext cx="1422184" cy="400110"/>
          </a:xfrm>
          <a:prstGeom prst="rect">
            <a:avLst/>
          </a:prstGeom>
        </p:spPr>
        <p:txBody>
          <a:bodyPr wrap="none">
            <a:spAutoFit/>
          </a:bodyPr>
          <a:lstStyle/>
          <a:p>
            <a:r>
              <a:rPr lang="en-US" dirty="0" smtClean="0">
                <a:latin typeface="Arial" pitchFamily="34" charset="0"/>
                <a:cs typeface="Arial" pitchFamily="34" charset="0"/>
              </a:rPr>
              <a:t>Source: [4]</a:t>
            </a:r>
            <a:endParaRPr lang="en-US" dirty="0">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170" name="Object 2"/>
          <p:cNvGraphicFramePr>
            <a:graphicFrameLocks noChangeAspect="1"/>
          </p:cNvGraphicFramePr>
          <p:nvPr>
            <p:extLst>
              <p:ext uri="{D42A27DB-BD31-4B8C-83A1-F6EECF244321}">
                <p14:modId xmlns:p14="http://schemas.microsoft.com/office/powerpoint/2010/main" val="3881600966"/>
              </p:ext>
            </p:extLst>
          </p:nvPr>
        </p:nvGraphicFramePr>
        <p:xfrm>
          <a:off x="533400" y="457200"/>
          <a:ext cx="8077200" cy="4467679"/>
        </p:xfrm>
        <a:graphic>
          <a:graphicData uri="http://schemas.openxmlformats.org/presentationml/2006/ole">
            <mc:AlternateContent xmlns:mc="http://schemas.openxmlformats.org/markup-compatibility/2006">
              <mc:Choice xmlns:v="urn:schemas-microsoft-com:vml" Requires="v">
                <p:oleObj spid="_x0000_s135195" name="Visio" r:id="rId3" imgW="6918301" imgH="4594097" progId="">
                  <p:embed/>
                </p:oleObj>
              </mc:Choice>
              <mc:Fallback>
                <p:oleObj name="Visio" r:id="rId3" imgW="6918301" imgH="4594097"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457200"/>
                        <a:ext cx="8077200" cy="4467679"/>
                      </a:xfrm>
                      <a:prstGeom prst="rect">
                        <a:avLst/>
                      </a:prstGeom>
                      <a:solidFill>
                        <a:schemeClr val="bg1"/>
                      </a:solidFill>
                    </p:spPr>
                  </p:pic>
                </p:oleObj>
              </mc:Fallback>
            </mc:AlternateContent>
          </a:graphicData>
        </a:graphic>
      </p:graphicFrame>
      <p:sp>
        <p:nvSpPr>
          <p:cNvPr id="5" name="Rectangle 9"/>
          <p:cNvSpPr>
            <a:spLocks noChangeArrowheads="1"/>
          </p:cNvSpPr>
          <p:nvPr/>
        </p:nvSpPr>
        <p:spPr bwMode="auto">
          <a:xfrm>
            <a:off x="1881099" y="57150"/>
            <a:ext cx="490070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lvl="0"/>
            <a:r>
              <a:rPr lang="en-US" sz="2400" b="1" i="1" dirty="0" smtClean="0">
                <a:solidFill>
                  <a:srgbClr val="FF0000"/>
                </a:solidFill>
                <a:latin typeface="Arial" pitchFamily="34" charset="0"/>
                <a:ea typeface="Calibri" pitchFamily="34" charset="0"/>
                <a:cs typeface="Arial" pitchFamily="34" charset="0"/>
                <a:sym typeface="Symbol" pitchFamily="18" charset="2"/>
              </a:rPr>
              <a:t>h </a:t>
            </a:r>
            <a:r>
              <a:rPr kumimoji="0" lang="en-US" sz="2400" b="1" i="1" u="none" strike="noStrike" cap="none" normalizeH="0" baseline="0" dirty="0" smtClean="0">
                <a:ln>
                  <a:noFill/>
                </a:ln>
                <a:solidFill>
                  <a:srgbClr val="FF0000"/>
                </a:solidFill>
                <a:effectLst/>
                <a:latin typeface="Arial" pitchFamily="34" charset="0"/>
                <a:ea typeface="Calibri" pitchFamily="34" charset="0"/>
                <a:cs typeface="Arial" pitchFamily="34" charset="0"/>
                <a:sym typeface="Symbol" pitchFamily="18" charset="2"/>
              </a:rPr>
              <a:t> </a:t>
            </a:r>
            <a:r>
              <a:rPr kumimoji="0" lang="en-US" sz="2400" b="1" i="1" u="none" strike="noStrike" cap="none" normalizeH="0" baseline="0" dirty="0" smtClean="0">
                <a:ln>
                  <a:noFill/>
                </a:ln>
                <a:solidFill>
                  <a:srgbClr val="FF0000"/>
                </a:solidFill>
                <a:effectLst/>
                <a:latin typeface="Arial" pitchFamily="34" charset="0"/>
                <a:ea typeface="Calibri" pitchFamily="34" charset="0"/>
                <a:cs typeface="Arial" pitchFamily="34" charset="0"/>
              </a:rPr>
              <a:t>s</a:t>
            </a: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sym typeface="Symbol" pitchFamily="18" charset="2"/>
              </a:rPr>
              <a:t> Diagram (</a:t>
            </a:r>
            <a:r>
              <a:rPr lang="en-US" sz="2400" b="1" dirty="0" err="1" smtClean="0">
                <a:solidFill>
                  <a:srgbClr val="FF0000"/>
                </a:solidFill>
                <a:latin typeface="Arial" pitchFamily="34" charset="0"/>
                <a:cs typeface="Arial" pitchFamily="34" charset="0"/>
              </a:rPr>
              <a:t>Mollier</a:t>
            </a:r>
            <a:r>
              <a:rPr lang="en-US" sz="2400" b="1" dirty="0" smtClean="0">
                <a:solidFill>
                  <a:srgbClr val="FF0000"/>
                </a:solidFill>
                <a:latin typeface="Arial" pitchFamily="34" charset="0"/>
                <a:cs typeface="Arial" pitchFamily="34" charset="0"/>
              </a:rPr>
              <a:t> Diagram):</a:t>
            </a:r>
            <a:endParaRPr kumimoji="0" lang="en-US" sz="2400" b="1" u="none" strike="noStrike" cap="none" normalizeH="0" baseline="0" dirty="0" smtClean="0">
              <a:ln>
                <a:noFill/>
              </a:ln>
              <a:solidFill>
                <a:srgbClr val="FF0000"/>
              </a:solidFill>
              <a:effectLst/>
              <a:latin typeface="Arial" pitchFamily="34" charset="0"/>
              <a:ea typeface="Calibri" pitchFamily="34" charset="0"/>
              <a:cs typeface="Arial" pitchFamily="34" charset="0"/>
              <a:sym typeface="Symbol" pitchFamily="18" charset="2"/>
            </a:endParaRPr>
          </a:p>
        </p:txBody>
      </p:sp>
      <p:sp>
        <p:nvSpPr>
          <p:cNvPr id="4" name="Rectangle 3"/>
          <p:cNvSpPr/>
          <p:nvPr/>
        </p:nvSpPr>
        <p:spPr>
          <a:xfrm>
            <a:off x="7112216" y="3848040"/>
            <a:ext cx="1422184" cy="400110"/>
          </a:xfrm>
          <a:prstGeom prst="rect">
            <a:avLst/>
          </a:prstGeom>
        </p:spPr>
        <p:txBody>
          <a:bodyPr wrap="none">
            <a:spAutoFit/>
          </a:bodyPr>
          <a:lstStyle/>
          <a:p>
            <a:r>
              <a:rPr lang="en-US" dirty="0" smtClean="0">
                <a:latin typeface="Arial" pitchFamily="34" charset="0"/>
                <a:cs typeface="Arial" pitchFamily="34" charset="0"/>
              </a:rPr>
              <a:t>Source: [4]</a:t>
            </a:r>
            <a:endParaRPr lang="en-US" dirty="0">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838200" y="167878"/>
            <a:ext cx="2133600" cy="422672"/>
          </a:xfrm>
          <a:prstGeom prst="rect">
            <a:avLst/>
          </a:prstGeom>
        </p:spPr>
        <p:txBody>
          <a:bodyP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2400" b="1" dirty="0" smtClean="0">
                <a:solidFill>
                  <a:srgbClr val="FF0000"/>
                </a:solidFill>
                <a:latin typeface="Arial" pitchFamily="34" charset="0"/>
                <a:ea typeface="+mj-ea"/>
                <a:cs typeface="Arial" pitchFamily="34" charset="0"/>
              </a:rPr>
              <a:t>References</a:t>
            </a:r>
            <a:r>
              <a:rPr kumimoji="0" lang="en-US" sz="2400" b="1" i="0" u="none" strike="noStrike" kern="1200" cap="none" spc="0" normalizeH="0" baseline="0" noProof="0" dirty="0" smtClean="0">
                <a:ln>
                  <a:noFill/>
                </a:ln>
                <a:solidFill>
                  <a:srgbClr val="FF0000"/>
                </a:solidFill>
                <a:effectLst/>
                <a:uLnTx/>
                <a:uFillTx/>
                <a:latin typeface="Arial" pitchFamily="34" charset="0"/>
                <a:ea typeface="+mj-ea"/>
                <a:cs typeface="Arial" pitchFamily="34" charset="0"/>
              </a:rPr>
              <a:t>:</a:t>
            </a:r>
            <a:endParaRPr kumimoji="0" lang="en-US" sz="2400" b="1" i="0" u="none" strike="noStrike" kern="1200" cap="none" spc="0" normalizeH="0" baseline="0" noProof="0" dirty="0">
              <a:ln>
                <a:noFill/>
              </a:ln>
              <a:solidFill>
                <a:srgbClr val="FF0000"/>
              </a:solidFill>
              <a:effectLst/>
              <a:uLnTx/>
              <a:uFillTx/>
              <a:latin typeface="Arial" pitchFamily="34" charset="0"/>
              <a:ea typeface="+mj-ea"/>
              <a:cs typeface="Arial" pitchFamily="34" charset="0"/>
            </a:endParaRPr>
          </a:p>
        </p:txBody>
      </p:sp>
      <p:sp>
        <p:nvSpPr>
          <p:cNvPr id="7" name="Rectangle 6"/>
          <p:cNvSpPr/>
          <p:nvPr/>
        </p:nvSpPr>
        <p:spPr>
          <a:xfrm>
            <a:off x="457200" y="1962150"/>
            <a:ext cx="7848600" cy="1200329"/>
          </a:xfrm>
          <a:prstGeom prst="rect">
            <a:avLst/>
          </a:prstGeom>
        </p:spPr>
        <p:txBody>
          <a:bodyPr wrap="square">
            <a:spAutoFit/>
          </a:bodyPr>
          <a:lstStyle/>
          <a:p>
            <a:pPr marL="914400" indent="-914400" algn="just"/>
            <a:r>
              <a:rPr lang="en-US" sz="2400" dirty="0" smtClean="0">
                <a:latin typeface="Arial" pitchFamily="34" charset="0"/>
                <a:cs typeface="Arial" pitchFamily="34" charset="0"/>
              </a:rPr>
              <a:t>[2]     </a:t>
            </a:r>
            <a:r>
              <a:rPr lang="en-US" sz="2400" i="1" dirty="0" smtClean="0">
                <a:latin typeface="Arial" pitchFamily="34" charset="0"/>
                <a:cs typeface="Arial" pitchFamily="34" charset="0"/>
              </a:rPr>
              <a:t>Fundamentals  of  Thermodynamics   &amp;   Heat Transfer</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Luintel</a:t>
            </a:r>
            <a:r>
              <a:rPr lang="en-US" sz="2400" dirty="0" smtClean="0">
                <a:latin typeface="Arial" pitchFamily="34" charset="0"/>
                <a:cs typeface="Arial" pitchFamily="34" charset="0"/>
              </a:rPr>
              <a:t> M.C., Heritage Publishers &amp; Distributors Pvt. Ltd., Kathmandu, Nepal, 2016.</a:t>
            </a:r>
          </a:p>
        </p:txBody>
      </p:sp>
      <p:sp>
        <p:nvSpPr>
          <p:cNvPr id="8" name="Rectangle 7"/>
          <p:cNvSpPr/>
          <p:nvPr/>
        </p:nvSpPr>
        <p:spPr>
          <a:xfrm>
            <a:off x="457200" y="742950"/>
            <a:ext cx="7086600" cy="1200329"/>
          </a:xfrm>
          <a:prstGeom prst="rect">
            <a:avLst/>
          </a:prstGeom>
        </p:spPr>
        <p:txBody>
          <a:bodyPr wrap="square">
            <a:spAutoFit/>
          </a:bodyPr>
          <a:lstStyle/>
          <a:p>
            <a:pPr marL="914400" indent="-914400" algn="just"/>
            <a:r>
              <a:rPr lang="en-US" sz="2400" dirty="0" smtClean="0">
                <a:latin typeface="Arial" pitchFamily="34" charset="0"/>
                <a:cs typeface="Arial" pitchFamily="34" charset="0"/>
              </a:rPr>
              <a:t>[1]    </a:t>
            </a:r>
            <a:r>
              <a:rPr lang="en-US" sz="2400" i="1" dirty="0" smtClean="0">
                <a:latin typeface="Arial" pitchFamily="34" charset="0"/>
                <a:cs typeface="Arial" pitchFamily="34" charset="0"/>
              </a:rPr>
              <a:t>Fundamentals  of  Engineering  Thermo-  dynamics</a:t>
            </a:r>
            <a:r>
              <a:rPr lang="en-US" sz="2400" dirty="0">
                <a:latin typeface="Arial" pitchFamily="34" charset="0"/>
                <a:cs typeface="Arial" pitchFamily="34" charset="0"/>
              </a:rPr>
              <a:t>: Howell J. R. and </a:t>
            </a:r>
            <a:r>
              <a:rPr lang="en-US" sz="2400" dirty="0" err="1">
                <a:latin typeface="Arial" pitchFamily="34" charset="0"/>
                <a:cs typeface="Arial" pitchFamily="34" charset="0"/>
              </a:rPr>
              <a:t>Buckius</a:t>
            </a:r>
            <a:r>
              <a:rPr lang="en-US" sz="2400" dirty="0">
                <a:latin typeface="Arial" pitchFamily="34" charset="0"/>
                <a:cs typeface="Arial" pitchFamily="34" charset="0"/>
              </a:rPr>
              <a:t> R. O., McGraw-Hill, New York, 1992.</a:t>
            </a:r>
          </a:p>
        </p:txBody>
      </p:sp>
      <p:sp>
        <p:nvSpPr>
          <p:cNvPr id="5" name="Rectangle 4"/>
          <p:cNvSpPr/>
          <p:nvPr/>
        </p:nvSpPr>
        <p:spPr>
          <a:xfrm>
            <a:off x="457200" y="3153954"/>
            <a:ext cx="7848600" cy="941796"/>
          </a:xfrm>
          <a:prstGeom prst="rect">
            <a:avLst/>
          </a:prstGeom>
        </p:spPr>
        <p:txBody>
          <a:bodyPr wrap="square">
            <a:spAutoFit/>
          </a:bodyPr>
          <a:lstStyle/>
          <a:p>
            <a:pPr marL="914400" marR="0" indent="-914400" algn="just">
              <a:lnSpc>
                <a:spcPct val="115000"/>
              </a:lnSpc>
              <a:spcBef>
                <a:spcPts val="0"/>
              </a:spcBef>
              <a:spcAft>
                <a:spcPts val="0"/>
              </a:spcAft>
            </a:pPr>
            <a:r>
              <a:rPr lang="en-US" sz="2400" dirty="0" smtClean="0">
                <a:latin typeface="Arial" pitchFamily="34" charset="0"/>
                <a:ea typeface="Calibri"/>
                <a:cs typeface="Arial" pitchFamily="34" charset="0"/>
              </a:rPr>
              <a:t>[3]      </a:t>
            </a:r>
            <a:r>
              <a:rPr lang="en-US" sz="2400" i="1" dirty="0" smtClean="0">
                <a:latin typeface="Arial" pitchFamily="34" charset="0"/>
                <a:ea typeface="Calibri"/>
                <a:cs typeface="Arial" pitchFamily="34" charset="0"/>
              </a:rPr>
              <a:t>A </a:t>
            </a:r>
            <a:r>
              <a:rPr lang="en-US" sz="2400" i="1" dirty="0">
                <a:latin typeface="Arial" pitchFamily="34" charset="0"/>
                <a:ea typeface="Calibri"/>
                <a:cs typeface="Arial" pitchFamily="34" charset="0"/>
              </a:rPr>
              <a:t>Textbook of Thermodynamics &amp; Heat </a:t>
            </a:r>
            <a:r>
              <a:rPr lang="en-US" sz="2400" i="1" dirty="0" smtClean="0">
                <a:latin typeface="Arial" pitchFamily="34" charset="0"/>
                <a:ea typeface="Calibri"/>
                <a:cs typeface="Arial" pitchFamily="34" charset="0"/>
              </a:rPr>
              <a:t>Transfer: </a:t>
            </a:r>
            <a:r>
              <a:rPr lang="en-US" sz="2400" dirty="0" err="1" smtClean="0">
                <a:latin typeface="Arial" pitchFamily="34" charset="0"/>
                <a:ea typeface="Calibri"/>
                <a:cs typeface="Arial" pitchFamily="34" charset="0"/>
              </a:rPr>
              <a:t>Yadav</a:t>
            </a:r>
            <a:r>
              <a:rPr lang="en-US" sz="2400" dirty="0" smtClean="0">
                <a:latin typeface="Arial" pitchFamily="34" charset="0"/>
                <a:ea typeface="Calibri"/>
                <a:cs typeface="Arial" pitchFamily="34" charset="0"/>
              </a:rPr>
              <a:t> </a:t>
            </a:r>
            <a:r>
              <a:rPr lang="en-US" sz="2400" dirty="0">
                <a:latin typeface="Arial" pitchFamily="34" charset="0"/>
                <a:ea typeface="Calibri"/>
                <a:cs typeface="Arial" pitchFamily="34" charset="0"/>
              </a:rPr>
              <a:t>R. D., </a:t>
            </a:r>
            <a:r>
              <a:rPr lang="en-US" sz="2400" dirty="0" err="1">
                <a:latin typeface="Arial" pitchFamily="34" charset="0"/>
                <a:ea typeface="Calibri"/>
                <a:cs typeface="Arial" pitchFamily="34" charset="0"/>
              </a:rPr>
              <a:t>Pratibha</a:t>
            </a:r>
            <a:r>
              <a:rPr lang="en-US" sz="2400" dirty="0">
                <a:latin typeface="Arial" pitchFamily="34" charset="0"/>
                <a:ea typeface="Calibri"/>
                <a:cs typeface="Arial" pitchFamily="34" charset="0"/>
              </a:rPr>
              <a:t> </a:t>
            </a:r>
            <a:r>
              <a:rPr lang="en-US" sz="2400" dirty="0" err="1">
                <a:latin typeface="Arial" pitchFamily="34" charset="0"/>
                <a:ea typeface="Calibri"/>
                <a:cs typeface="Arial" pitchFamily="34" charset="0"/>
              </a:rPr>
              <a:t>Prakashan</a:t>
            </a:r>
            <a:r>
              <a:rPr lang="en-US" sz="2400" dirty="0">
                <a:latin typeface="Arial" pitchFamily="34" charset="0"/>
                <a:ea typeface="Calibri"/>
                <a:cs typeface="Arial" pitchFamily="34" charset="0"/>
              </a:rPr>
              <a:t>, Nepal, 2018.</a:t>
            </a:r>
            <a:endParaRPr lang="en-US" sz="2400" dirty="0">
              <a:effectLst/>
              <a:latin typeface="Arial" pitchFamily="34" charset="0"/>
              <a:ea typeface="Calibri"/>
              <a:cs typeface="Arial" pitchFamily="34" charset="0"/>
            </a:endParaRPr>
          </a:p>
        </p:txBody>
      </p:sp>
      <p:sp>
        <p:nvSpPr>
          <p:cNvPr id="6" name="Rectangle 5"/>
          <p:cNvSpPr/>
          <p:nvPr/>
        </p:nvSpPr>
        <p:spPr>
          <a:xfrm>
            <a:off x="304800" y="4102953"/>
            <a:ext cx="8229600" cy="830997"/>
          </a:xfrm>
          <a:prstGeom prst="rect">
            <a:avLst/>
          </a:prstGeom>
        </p:spPr>
        <p:txBody>
          <a:bodyPr wrap="square">
            <a:spAutoFit/>
          </a:bodyPr>
          <a:lstStyle/>
          <a:p>
            <a:pPr marL="914400" indent="-914400" algn="just"/>
            <a:r>
              <a:rPr lang="en-US" sz="2400" dirty="0" smtClean="0">
                <a:latin typeface="Arial" pitchFamily="34" charset="0"/>
                <a:cs typeface="Arial" pitchFamily="34" charset="0"/>
              </a:rPr>
              <a:t>  [4]      </a:t>
            </a:r>
            <a:r>
              <a:rPr lang="en-US" sz="2400" i="1" dirty="0" smtClean="0">
                <a:latin typeface="Arial" pitchFamily="34" charset="0"/>
                <a:cs typeface="Arial" pitchFamily="34" charset="0"/>
              </a:rPr>
              <a:t>Thermal  Science  and  Engineering</a:t>
            </a:r>
            <a:r>
              <a:rPr lang="en-US" sz="2400" dirty="0" smtClean="0">
                <a:latin typeface="Arial" pitchFamily="34" charset="0"/>
                <a:cs typeface="Arial" pitchFamily="34" charset="0"/>
              </a:rPr>
              <a:t>:  Kumar  D.S.,</a:t>
            </a:r>
          </a:p>
          <a:p>
            <a:pPr marL="914400" indent="-914400" algn="just"/>
            <a:r>
              <a:rPr lang="en-US" sz="2400" dirty="0">
                <a:latin typeface="Arial" pitchFamily="34" charset="0"/>
                <a:cs typeface="Arial" pitchFamily="34" charset="0"/>
              </a:rPr>
              <a:t> </a:t>
            </a:r>
            <a:r>
              <a:rPr lang="en-US" sz="2400" dirty="0" smtClean="0">
                <a:latin typeface="Arial" pitchFamily="34" charset="0"/>
                <a:cs typeface="Arial" pitchFamily="34" charset="0"/>
              </a:rPr>
              <a:t>           S. K. </a:t>
            </a:r>
            <a:r>
              <a:rPr lang="en-US" sz="2400" dirty="0" err="1" smtClean="0">
                <a:latin typeface="Arial" pitchFamily="34" charset="0"/>
                <a:cs typeface="Arial" pitchFamily="34" charset="0"/>
              </a:rPr>
              <a:t>Kataria</a:t>
            </a:r>
            <a:r>
              <a:rPr lang="en-US" sz="2400" dirty="0" smtClean="0">
                <a:latin typeface="Arial" pitchFamily="34" charset="0"/>
                <a:cs typeface="Arial" pitchFamily="34" charset="0"/>
              </a:rPr>
              <a:t> &amp; Sons, India, 2009.</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2"/>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Ocean</Template>
  <TotalTime>4911</TotalTime>
  <Words>1669</Words>
  <Application>Microsoft Office PowerPoint</Application>
  <PresentationFormat>On-screen Show (16:9)</PresentationFormat>
  <Paragraphs>173</Paragraphs>
  <Slides>37</Slides>
  <Notes>5</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4</vt:i4>
      </vt:variant>
      <vt:variant>
        <vt:lpstr>Slide Titles</vt:lpstr>
      </vt:variant>
      <vt:variant>
        <vt:i4>37</vt:i4>
      </vt:variant>
    </vt:vector>
  </HeadingPairs>
  <TitlesOfParts>
    <vt:vector size="47" baseType="lpstr">
      <vt:lpstr>Arial</vt:lpstr>
      <vt:lpstr>Wingdings</vt:lpstr>
      <vt:lpstr>Times New Roman</vt:lpstr>
      <vt:lpstr>Symbol</vt:lpstr>
      <vt:lpstr>Calibri</vt:lpstr>
      <vt:lpstr>Default Design</vt:lpstr>
      <vt:lpstr>Visio</vt:lpstr>
      <vt:lpstr>Equation</vt:lpstr>
      <vt:lpstr>Microsoft Equation 3.0</vt:lpstr>
      <vt:lpstr>Microsoft Office Visio Drawing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domestic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Design of Biped Jack</dc:title>
  <dc:creator>Ramesh</dc:creator>
  <cp:lastModifiedBy>User</cp:lastModifiedBy>
  <cp:revision>520</cp:revision>
  <dcterms:created xsi:type="dcterms:W3CDTF">2005-04-29T11:28:51Z</dcterms:created>
  <dcterms:modified xsi:type="dcterms:W3CDTF">2022-04-17T14:19:44Z</dcterms:modified>
</cp:coreProperties>
</file>