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6" roundtripDataSignature="AMtx7mjoUA5yyfnAeVmjBiz31Q8BTpvdD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36" Type="http://customschemas.google.com/relationships/presentationmetadata" Target="metadata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5" name="Google Shape;17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9" name="Google Shape;189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3" name="Google Shape;203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7" name="Google Shape;247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0" name="Google Shape;260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9" name="Google Shape;279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0" name="Google Shape;310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8" name="Google Shape;328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6" name="Google Shape;366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8" name="Google Shape;378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2" name="Google Shape;402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4" name="Google Shape;414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2" name="Google Shape;422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2" name="Google Shape;432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3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5" name="Google Shape;445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6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8" name="Google Shape;458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0" name="Google Shape;470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4" name="Shape 4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5" name="Google Shape;475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6" name="Google Shape;476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9" name="Google Shape;489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8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9" name="Google Shape;499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00" name="Google Shape;500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0" name="Google Shape;510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3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3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3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3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3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4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3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2.png"/><Relationship Id="rId5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Relationship Id="rId4" Type="http://schemas.openxmlformats.org/officeDocument/2006/relationships/image" Target="../media/image1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Relationship Id="rId4" Type="http://schemas.openxmlformats.org/officeDocument/2006/relationships/image" Target="../media/image1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4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2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3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5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5" name="Google Shape;85;p1"/>
          <p:cNvSpPr/>
          <p:nvPr/>
        </p:nvSpPr>
        <p:spPr>
          <a:xfrm flipH="1">
            <a:off x="842688" y="1766812"/>
            <a:ext cx="822493" cy="4232692"/>
          </a:xfrm>
          <a:custGeom>
            <a:rect b="b" l="l" r="r" t="t"/>
            <a:pathLst>
              <a:path extrusionOk="0" h="2732" w="491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rgbClr val="1F3864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6" name="Google Shape;86;p1"/>
          <p:cNvSpPr/>
          <p:nvPr/>
        </p:nvSpPr>
        <p:spPr>
          <a:xfrm flipH="1">
            <a:off x="842689" y="1423780"/>
            <a:ext cx="687754" cy="3820236"/>
          </a:xfrm>
          <a:custGeom>
            <a:rect b="b" l="l" r="r" t="t"/>
            <a:pathLst>
              <a:path extrusionOk="0" h="2447" w="414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rgbClr val="2F5496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 flipH="1">
            <a:off x="1183243" y="1239381"/>
            <a:ext cx="347200" cy="3699705"/>
          </a:xfrm>
          <a:custGeom>
            <a:rect b="b" l="l" r="r" t="t"/>
            <a:pathLst>
              <a:path extrusionOk="0" h="2358" w="209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rgbClr val="1F3864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/>
          <p:nvPr/>
        </p:nvSpPr>
        <p:spPr>
          <a:xfrm flipH="1">
            <a:off x="1183242" y="1230651"/>
            <a:ext cx="10208658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"/>
          <p:cNvSpPr txBox="1"/>
          <p:nvPr>
            <p:ph type="ctrTitle"/>
          </p:nvPr>
        </p:nvSpPr>
        <p:spPr>
          <a:xfrm>
            <a:off x="1870997" y="1607809"/>
            <a:ext cx="9236026" cy="287668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600"/>
              <a:buFont typeface="Calibri"/>
              <a:buNone/>
            </a:pPr>
            <a:r>
              <a:rPr lang="en-US" sz="6600">
                <a:solidFill>
                  <a:srgbClr val="FFFFFF"/>
                </a:solidFill>
              </a:rPr>
              <a:t>Chapter 2</a:t>
            </a:r>
            <a:br>
              <a:rPr lang="en-US" sz="6600">
                <a:solidFill>
                  <a:srgbClr val="FFFFFF"/>
                </a:solidFill>
              </a:rPr>
            </a:br>
            <a:r>
              <a:rPr lang="en-US" sz="6600">
                <a:solidFill>
                  <a:srgbClr val="FFFFFF"/>
                </a:solidFill>
              </a:rPr>
              <a:t>Data Governance</a:t>
            </a:r>
            <a:endParaRPr/>
          </a:p>
        </p:txBody>
      </p:sp>
      <p:sp>
        <p:nvSpPr>
          <p:cNvPr id="90" name="Google Shape;90;p1"/>
          <p:cNvSpPr txBox="1"/>
          <p:nvPr>
            <p:ph idx="1" type="subTitle"/>
          </p:nvPr>
        </p:nvSpPr>
        <p:spPr>
          <a:xfrm>
            <a:off x="1987499" y="4810308"/>
            <a:ext cx="9003022" cy="107655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/>
              <a:t>By : Dr. Gakwaya Nkundimana Joel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Google Shape;97;p2"/>
          <p:cNvSpPr/>
          <p:nvPr/>
        </p:nvSpPr>
        <p:spPr>
          <a:xfrm flipH="1" rot="5400000">
            <a:off x="-1410084" y="1410082"/>
            <a:ext cx="6858000" cy="4037836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/>
          <p:nvPr/>
        </p:nvSpPr>
        <p:spPr>
          <a:xfrm flipH="1" rot="5400000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45882"/>
                </a:srgbClr>
              </a:gs>
              <a:gs pos="100000">
                <a:srgbClr val="4472C4">
                  <a:alpha val="45882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/>
          <p:nvPr/>
        </p:nvSpPr>
        <p:spPr>
          <a:xfrm flipH="1" rot="5400000">
            <a:off x="767923" y="3588085"/>
            <a:ext cx="2501979" cy="4037841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0" name="Google Shape;100;p2"/>
          <p:cNvSpPr/>
          <p:nvPr/>
        </p:nvSpPr>
        <p:spPr>
          <a:xfrm rot="-964587">
            <a:off x="-501737" y="969718"/>
            <a:ext cx="3900357" cy="4178958"/>
          </a:xfrm>
          <a:custGeom>
            <a:rect b="b" l="l" r="r" t="t"/>
            <a:pathLst>
              <a:path extrusionOk="0" h="4178958" w="3900357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0">
                <a:srgbClr val="000000">
                  <a:alpha val="0"/>
                </a:srgbClr>
              </a:gs>
              <a:gs pos="29000">
                <a:srgbClr val="000000">
                  <a:alpha val="0"/>
                </a:srgbClr>
              </a:gs>
              <a:gs pos="100000">
                <a:srgbClr val="4472C4">
                  <a:alpha val="42745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1" name="Google Shape;101;p2"/>
          <p:cNvSpPr/>
          <p:nvPr/>
        </p:nvSpPr>
        <p:spPr>
          <a:xfrm flipH="1" rot="5400000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8DA9DB">
                  <a:alpha val="10980"/>
                </a:srgbClr>
              </a:gs>
              <a:gs pos="100000">
                <a:srgbClr val="8DA9DB">
                  <a:alpha val="10980"/>
                </a:srgbClr>
              </a:gs>
            </a:gsLst>
            <a:lin ang="7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2" name="Google Shape;102;p2"/>
          <p:cNvSpPr txBox="1"/>
          <p:nvPr>
            <p:ph type="title"/>
          </p:nvPr>
        </p:nvSpPr>
        <p:spPr>
          <a:xfrm>
            <a:off x="466722" y="586855"/>
            <a:ext cx="3201366" cy="3387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b="1" lang="en-US" sz="4000">
                <a:solidFill>
                  <a:srgbClr val="FFFFFF"/>
                </a:solidFill>
              </a:rPr>
              <a:t>Learning Objectives </a:t>
            </a:r>
            <a:endParaRPr/>
          </a:p>
        </p:txBody>
      </p:sp>
      <p:sp>
        <p:nvSpPr>
          <p:cNvPr id="103" name="Google Shape;103;p2"/>
          <p:cNvSpPr txBox="1"/>
          <p:nvPr>
            <p:ph idx="1" type="body"/>
          </p:nvPr>
        </p:nvSpPr>
        <p:spPr>
          <a:xfrm>
            <a:off x="4134811" y="649480"/>
            <a:ext cx="7489630" cy="5546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Understand What is data governance? And why?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Six phases of data governance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Who is responsible for data governance?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Identify challenges of data governance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What is Enterprise architecture?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The role of information system in data governance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Cloud strategies: Data center, cloud computing and virtualization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"/>
          <p:cNvSpPr/>
          <p:nvPr/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3"/>
          <p:cNvSpPr txBox="1"/>
          <p:nvPr>
            <p:ph type="title"/>
          </p:nvPr>
        </p:nvSpPr>
        <p:spPr>
          <a:xfrm>
            <a:off x="157163" y="620392"/>
            <a:ext cx="4175846" cy="55046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600"/>
              <a:buFont typeface="Calibri"/>
              <a:buNone/>
            </a:pPr>
            <a:r>
              <a:rPr b="1" lang="en-US" sz="5600">
                <a:solidFill>
                  <a:schemeClr val="lt1"/>
                </a:solidFill>
              </a:rPr>
              <a:t>What is data governance?</a:t>
            </a:r>
            <a:endParaRPr/>
          </a:p>
        </p:txBody>
      </p:sp>
      <p:grpSp>
        <p:nvGrpSpPr>
          <p:cNvPr id="110" name="Google Shape;110;p3"/>
          <p:cNvGrpSpPr/>
          <p:nvPr/>
        </p:nvGrpSpPr>
        <p:grpSpPr>
          <a:xfrm>
            <a:off x="5468389" y="867135"/>
            <a:ext cx="6263640" cy="5011199"/>
            <a:chOff x="0" y="246743"/>
            <a:chExt cx="6263640" cy="5011199"/>
          </a:xfrm>
        </p:grpSpPr>
        <p:sp>
          <p:nvSpPr>
            <p:cNvPr id="111" name="Google Shape;111;p3"/>
            <p:cNvSpPr/>
            <p:nvPr/>
          </p:nvSpPr>
          <p:spPr>
            <a:xfrm>
              <a:off x="0" y="246743"/>
              <a:ext cx="6263640" cy="2471039"/>
            </a:xfrm>
            <a:prstGeom prst="roundRect">
              <a:avLst>
                <a:gd fmla="val 16667" name="adj"/>
              </a:avLst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2" name="Google Shape;112;p3"/>
            <p:cNvSpPr txBox="1"/>
            <p:nvPr/>
          </p:nvSpPr>
          <p:spPr>
            <a:xfrm>
              <a:off x="120626" y="367369"/>
              <a:ext cx="6022388" cy="22297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lang="en-US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system of decision rights and accountabilities for information-related processes, executed according to agreed-upon models which describe who can take what actions with what information, and when, under what circumstances, using what methods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3" name="Google Shape;113;p3"/>
            <p:cNvSpPr/>
            <p:nvPr/>
          </p:nvSpPr>
          <p:spPr>
            <a:xfrm>
              <a:off x="0" y="2786903"/>
              <a:ext cx="6263640" cy="2471039"/>
            </a:xfrm>
            <a:prstGeom prst="roundRect">
              <a:avLst>
                <a:gd fmla="val 16667" name="adj"/>
              </a:avLst>
            </a:prstGeom>
            <a:solidFill>
              <a:srgbClr val="6FAB46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14" name="Google Shape;114;p3"/>
            <p:cNvSpPr txBox="1"/>
            <p:nvPr/>
          </p:nvSpPr>
          <p:spPr>
            <a:xfrm>
              <a:off x="120626" y="2907529"/>
              <a:ext cx="6022388" cy="222978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Calibri"/>
                <a:buNone/>
              </a:pPr>
              <a:r>
                <a:rPr lang="en-US" sz="24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it encompasses a collection of processes, roles, policies, standards, and metrics that guarantee the efficient and effective use of information, allowing an organization to reach its goals.</a:t>
              </a:r>
              <a:endParaRPr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4"/>
          <p:cNvSpPr/>
          <p:nvPr/>
        </p:nvSpPr>
        <p:spPr>
          <a:xfrm flipH="1" rot="5400000">
            <a:off x="-638515" y="639280"/>
            <a:ext cx="6858000" cy="5579440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4"/>
          <p:cNvSpPr/>
          <p:nvPr/>
        </p:nvSpPr>
        <p:spPr>
          <a:xfrm flipH="1" rot="5400000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0"/>
                </a:srgbClr>
              </a:gs>
              <a:gs pos="100000">
                <a:srgbClr val="4472C4">
                  <a:alpha val="0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4"/>
          <p:cNvSpPr/>
          <p:nvPr/>
        </p:nvSpPr>
        <p:spPr>
          <a:xfrm flipH="1" rot="5400000">
            <a:off x="1528907" y="2818967"/>
            <a:ext cx="2501979" cy="5576080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3" name="Google Shape;123;p4"/>
          <p:cNvSpPr/>
          <p:nvPr/>
        </p:nvSpPr>
        <p:spPr>
          <a:xfrm flipH="1" rot="5400000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10980"/>
                </a:srgbClr>
              </a:gs>
              <a:gs pos="100000">
                <a:srgbClr val="4472C4">
                  <a:alpha val="10980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4"/>
          <p:cNvSpPr/>
          <p:nvPr/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0">
                <a:srgbClr val="4472C4">
                  <a:alpha val="0"/>
                </a:srgbClr>
              </a:gs>
              <a:gs pos="39000">
                <a:srgbClr val="4472C4">
                  <a:alpha val="0"/>
                </a:srgbClr>
              </a:gs>
              <a:gs pos="100000">
                <a:srgbClr val="8DA9DB">
                  <a:alpha val="14901"/>
                </a:srgbClr>
              </a:gs>
            </a:gsLst>
            <a:lin ang="17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4"/>
          <p:cNvSpPr txBox="1"/>
          <p:nvPr>
            <p:ph type="title"/>
          </p:nvPr>
        </p:nvSpPr>
        <p:spPr>
          <a:xfrm>
            <a:off x="826396" y="586855"/>
            <a:ext cx="4230100" cy="3387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b="1" lang="en-US" sz="4000">
                <a:solidFill>
                  <a:srgbClr val="FFFFFF"/>
                </a:solidFill>
              </a:rPr>
              <a:t>Why data governance?</a:t>
            </a:r>
            <a:endParaRPr/>
          </a:p>
        </p:txBody>
      </p:sp>
      <p:sp>
        <p:nvSpPr>
          <p:cNvPr id="126" name="Google Shape;126;p4"/>
          <p:cNvSpPr txBox="1"/>
          <p:nvPr>
            <p:ph idx="1" type="body"/>
          </p:nvPr>
        </p:nvSpPr>
        <p:spPr>
          <a:xfrm>
            <a:off x="5926619" y="649480"/>
            <a:ext cx="5837587" cy="554604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To ensure data is used with integrity.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</a:pPr>
            <a:r>
              <a:rPr lang="en-US" sz="3200"/>
              <a:t>To  specify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who can take action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what action,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 in what situations,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upon what data,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and what methods.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US"/>
              <a:t>Data governance framework covers operational roles and responsibilities, as well as tactical and strategic objectives</a:t>
            </a:r>
            <a:r>
              <a:rPr lang="en-US" sz="3200"/>
              <a:t>. </a:t>
            </a:r>
            <a:endParaRPr sz="3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"/>
          <p:cNvSpPr txBox="1"/>
          <p:nvPr>
            <p:ph type="title"/>
          </p:nvPr>
        </p:nvSpPr>
        <p:spPr>
          <a:xfrm>
            <a:off x="524741" y="620392"/>
            <a:ext cx="3808268" cy="55046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libri"/>
              <a:buNone/>
            </a:pPr>
            <a:r>
              <a:rPr b="1" lang="en-US" sz="6000">
                <a:solidFill>
                  <a:schemeClr val="accent5"/>
                </a:solidFill>
              </a:rPr>
              <a:t>Six phases of data governance</a:t>
            </a:r>
            <a:endParaRPr/>
          </a:p>
        </p:txBody>
      </p:sp>
      <p:grpSp>
        <p:nvGrpSpPr>
          <p:cNvPr id="132" name="Google Shape;132;p5"/>
          <p:cNvGrpSpPr/>
          <p:nvPr/>
        </p:nvGrpSpPr>
        <p:grpSpPr>
          <a:xfrm>
            <a:off x="5510559" y="621750"/>
            <a:ext cx="5428936" cy="5501971"/>
            <a:chOff x="417351" y="1358"/>
            <a:chExt cx="5428936" cy="5501971"/>
          </a:xfrm>
        </p:grpSpPr>
        <p:sp>
          <p:nvSpPr>
            <p:cNvPr id="133" name="Google Shape;133;p5"/>
            <p:cNvSpPr/>
            <p:nvPr/>
          </p:nvSpPr>
          <p:spPr>
            <a:xfrm>
              <a:off x="2850052" y="685988"/>
              <a:ext cx="529335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599BD5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4" name="Google Shape;134;p5"/>
            <p:cNvSpPr txBox="1"/>
            <p:nvPr/>
          </p:nvSpPr>
          <p:spPr>
            <a:xfrm>
              <a:off x="3100721" y="728908"/>
              <a:ext cx="27996" cy="55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r>
                <a:t/>
              </a: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5" name="Google Shape;135;p5"/>
            <p:cNvSpPr/>
            <p:nvPr/>
          </p:nvSpPr>
          <p:spPr>
            <a:xfrm>
              <a:off x="417351" y="1358"/>
              <a:ext cx="2434500" cy="1460700"/>
            </a:xfrm>
            <a:prstGeom prst="rect">
              <a:avLst/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6" name="Google Shape;136;p5"/>
            <p:cNvSpPr txBox="1"/>
            <p:nvPr/>
          </p:nvSpPr>
          <p:spPr>
            <a:xfrm>
              <a:off x="417351" y="1358"/>
              <a:ext cx="2434500" cy="146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5200" lIns="119275" spcFirstLastPara="1" rIns="119275" wrap="square" tIns="125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libri"/>
                <a:buNone/>
              </a:pPr>
              <a:r>
                <a:rPr lang="en-US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Phase 1: Cultural tone</a:t>
              </a:r>
              <a:endParaRPr/>
            </a:p>
          </p:txBody>
        </p:sp>
        <p:sp>
          <p:nvSpPr>
            <p:cNvPr id="137" name="Google Shape;137;p5"/>
            <p:cNvSpPr/>
            <p:nvPr/>
          </p:nvSpPr>
          <p:spPr>
            <a:xfrm>
              <a:off x="1634602" y="1460258"/>
              <a:ext cx="2994435" cy="529335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3876"/>
                  </a:lnTo>
                  <a:lnTo>
                    <a:pt x="0" y="63876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52CBCC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8" name="Google Shape;138;p5"/>
            <p:cNvSpPr txBox="1"/>
            <p:nvPr/>
          </p:nvSpPr>
          <p:spPr>
            <a:xfrm>
              <a:off x="3055661" y="1722126"/>
              <a:ext cx="152316" cy="55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r>
                <a:t/>
              </a: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9" name="Google Shape;139;p5"/>
            <p:cNvSpPr/>
            <p:nvPr/>
          </p:nvSpPr>
          <p:spPr>
            <a:xfrm>
              <a:off x="3411787" y="1358"/>
              <a:ext cx="2434500" cy="1460700"/>
            </a:xfrm>
            <a:prstGeom prst="rect">
              <a:avLst/>
            </a:prstGeom>
            <a:solidFill>
              <a:srgbClr val="53C1CE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" name="Google Shape;140;p5"/>
            <p:cNvSpPr txBox="1"/>
            <p:nvPr/>
          </p:nvSpPr>
          <p:spPr>
            <a:xfrm>
              <a:off x="3411787" y="1358"/>
              <a:ext cx="2434500" cy="146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5200" lIns="119275" spcFirstLastPara="1" rIns="119275" wrap="square" tIns="125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libri"/>
                <a:buNone/>
              </a:pPr>
              <a:r>
                <a:rPr lang="en-US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phase 2: access to data</a:t>
              </a:r>
              <a:endParaRPr/>
            </a:p>
          </p:txBody>
        </p:sp>
        <p:sp>
          <p:nvSpPr>
            <p:cNvPr id="141" name="Google Shape;141;p5"/>
            <p:cNvSpPr/>
            <p:nvPr/>
          </p:nvSpPr>
          <p:spPr>
            <a:xfrm>
              <a:off x="2850052" y="2706624"/>
              <a:ext cx="529335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4CC38C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2" name="Google Shape;142;p5"/>
            <p:cNvSpPr txBox="1"/>
            <p:nvPr/>
          </p:nvSpPr>
          <p:spPr>
            <a:xfrm>
              <a:off x="3100721" y="2749544"/>
              <a:ext cx="27996" cy="55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r>
                <a:t/>
              </a: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3" name="Google Shape;143;p5"/>
            <p:cNvSpPr/>
            <p:nvPr/>
          </p:nvSpPr>
          <p:spPr>
            <a:xfrm>
              <a:off x="417351" y="2021993"/>
              <a:ext cx="2434500" cy="1460700"/>
            </a:xfrm>
            <a:prstGeom prst="rect">
              <a:avLst/>
            </a:prstGeom>
            <a:solidFill>
              <a:srgbClr val="4EC7A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4" name="Google Shape;144;p5"/>
            <p:cNvSpPr txBox="1"/>
            <p:nvPr/>
          </p:nvSpPr>
          <p:spPr>
            <a:xfrm>
              <a:off x="417351" y="2021993"/>
              <a:ext cx="2434500" cy="146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5200" lIns="119275" spcFirstLastPara="1" rIns="119275" wrap="square" tIns="125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libri"/>
                <a:buNone/>
              </a:pPr>
              <a:r>
                <a:rPr lang="en-US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Phase 3: stewardship of data</a:t>
              </a:r>
              <a:endParaRPr/>
            </a:p>
          </p:txBody>
        </p:sp>
        <p:sp>
          <p:nvSpPr>
            <p:cNvPr id="145" name="Google Shape;145;p5"/>
            <p:cNvSpPr/>
            <p:nvPr/>
          </p:nvSpPr>
          <p:spPr>
            <a:xfrm>
              <a:off x="1634602" y="3480894"/>
              <a:ext cx="2994435" cy="529335"/>
            </a:xfrm>
            <a:custGeom>
              <a:rect b="b" l="l" r="r" t="t"/>
              <a:pathLst>
                <a:path extrusionOk="0" h="120000" w="120000">
                  <a:moveTo>
                    <a:pt x="120000" y="0"/>
                  </a:moveTo>
                  <a:lnTo>
                    <a:pt x="120000" y="63876"/>
                  </a:lnTo>
                  <a:lnTo>
                    <a:pt x="0" y="63876"/>
                  </a:lnTo>
                  <a:lnTo>
                    <a:pt x="0" y="120000"/>
                  </a:lnTo>
                </a:path>
              </a:pathLst>
            </a:custGeom>
            <a:noFill/>
            <a:ln cap="flat" cmpd="sng" w="9525">
              <a:solidFill>
                <a:srgbClr val="46BA4E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6" name="Google Shape;146;p5"/>
            <p:cNvSpPr txBox="1"/>
            <p:nvPr/>
          </p:nvSpPr>
          <p:spPr>
            <a:xfrm>
              <a:off x="3055661" y="3742762"/>
              <a:ext cx="152316" cy="55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r>
                <a:t/>
              </a: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147;p5"/>
            <p:cNvSpPr/>
            <p:nvPr/>
          </p:nvSpPr>
          <p:spPr>
            <a:xfrm>
              <a:off x="3411787" y="2021993"/>
              <a:ext cx="2434500" cy="1460700"/>
            </a:xfrm>
            <a:prstGeom prst="rect">
              <a:avLst/>
            </a:prstGeom>
            <a:solidFill>
              <a:srgbClr val="49C07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8" name="Google Shape;148;p5"/>
            <p:cNvSpPr txBox="1"/>
            <p:nvPr/>
          </p:nvSpPr>
          <p:spPr>
            <a:xfrm>
              <a:off x="3411787" y="2021993"/>
              <a:ext cx="2434500" cy="146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5200" lIns="119275" spcFirstLastPara="1" rIns="119275" wrap="square" tIns="125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libri"/>
                <a:buNone/>
              </a:pPr>
              <a:r>
                <a:rPr lang="en-US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Phase 4: quality of data</a:t>
              </a:r>
              <a:endParaRPr/>
            </a:p>
          </p:txBody>
        </p:sp>
        <p:sp>
          <p:nvSpPr>
            <p:cNvPr id="149" name="Google Shape;149;p5"/>
            <p:cNvSpPr/>
            <p:nvPr/>
          </p:nvSpPr>
          <p:spPr>
            <a:xfrm>
              <a:off x="2850052" y="4727259"/>
              <a:ext cx="529335" cy="91440"/>
            </a:xfrm>
            <a:custGeom>
              <a:rect b="b" l="l" r="r" t="t"/>
              <a:pathLst>
                <a:path extrusionOk="0" h="120000" w="120000">
                  <a:moveTo>
                    <a:pt x="0" y="60000"/>
                  </a:moveTo>
                  <a:lnTo>
                    <a:pt x="120000" y="60000"/>
                  </a:lnTo>
                </a:path>
              </a:pathLst>
            </a:custGeom>
            <a:noFill/>
            <a:ln cap="flat" cmpd="sng" w="9525">
              <a:solidFill>
                <a:srgbClr val="6FAB46"/>
              </a:solidFill>
              <a:prstDash val="solid"/>
              <a:miter lim="800000"/>
              <a:headEnd len="sm" w="sm" type="none"/>
              <a:tailEnd len="med" w="med" type="stealth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0" name="Google Shape;150;p5"/>
            <p:cNvSpPr txBox="1"/>
            <p:nvPr/>
          </p:nvSpPr>
          <p:spPr>
            <a:xfrm>
              <a:off x="3100721" y="4770179"/>
              <a:ext cx="27996" cy="559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2700" spcFirstLastPara="1" rIns="1270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500"/>
                <a:buFont typeface="Calibri"/>
                <a:buNone/>
              </a:pPr>
              <a:r>
                <a:t/>
              </a: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1" name="Google Shape;151;p5"/>
            <p:cNvSpPr/>
            <p:nvPr/>
          </p:nvSpPr>
          <p:spPr>
            <a:xfrm>
              <a:off x="417351" y="4042629"/>
              <a:ext cx="2434500" cy="1460700"/>
            </a:xfrm>
            <a:prstGeom prst="rect">
              <a:avLst/>
            </a:prstGeom>
            <a:solidFill>
              <a:srgbClr val="49B84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2" name="Google Shape;152;p5"/>
            <p:cNvSpPr txBox="1"/>
            <p:nvPr/>
          </p:nvSpPr>
          <p:spPr>
            <a:xfrm>
              <a:off x="417351" y="4042629"/>
              <a:ext cx="2434500" cy="146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5200" lIns="119275" spcFirstLastPara="1" rIns="119275" wrap="square" tIns="125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libri"/>
                <a:buNone/>
              </a:pPr>
              <a:r>
                <a:rPr lang="en-US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Phase 5: utilization of data</a:t>
              </a:r>
              <a:endParaRPr/>
            </a:p>
          </p:txBody>
        </p:sp>
        <p:sp>
          <p:nvSpPr>
            <p:cNvPr id="153" name="Google Shape;153;p5"/>
            <p:cNvSpPr/>
            <p:nvPr/>
          </p:nvSpPr>
          <p:spPr>
            <a:xfrm>
              <a:off x="3411787" y="4042629"/>
              <a:ext cx="2434500" cy="1460700"/>
            </a:xfrm>
            <a:prstGeom prst="rect">
              <a:avLst/>
            </a:prstGeom>
            <a:solidFill>
              <a:srgbClr val="6FAB46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54" name="Google Shape;154;p5"/>
            <p:cNvSpPr txBox="1"/>
            <p:nvPr/>
          </p:nvSpPr>
          <p:spPr>
            <a:xfrm>
              <a:off x="3411787" y="4042629"/>
              <a:ext cx="2434500" cy="14607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5200" lIns="119275" spcFirstLastPara="1" rIns="119275" wrap="square" tIns="1252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800"/>
                <a:buFont typeface="Calibri"/>
                <a:buNone/>
              </a:pPr>
              <a:r>
                <a:rPr lang="en-US" sz="28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Phase 6: acquisition of data</a:t>
              </a:r>
              <a:endParaRPr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6"/>
          <p:cNvSpPr txBox="1"/>
          <p:nvPr>
            <p:ph type="title"/>
          </p:nvPr>
        </p:nvSpPr>
        <p:spPr>
          <a:xfrm>
            <a:off x="524741" y="620392"/>
            <a:ext cx="3808268" cy="55046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libri"/>
              <a:buNone/>
            </a:pPr>
            <a:r>
              <a:rPr lang="en-US" sz="6000">
                <a:solidFill>
                  <a:schemeClr val="accent5"/>
                </a:solidFill>
              </a:rPr>
              <a:t>Phase1: Cultural tone  </a:t>
            </a:r>
            <a:endParaRPr/>
          </a:p>
        </p:txBody>
      </p:sp>
      <p:grpSp>
        <p:nvGrpSpPr>
          <p:cNvPr id="160" name="Google Shape;160;p6"/>
          <p:cNvGrpSpPr/>
          <p:nvPr/>
        </p:nvGrpSpPr>
        <p:grpSpPr>
          <a:xfrm>
            <a:off x="5961668" y="660079"/>
            <a:ext cx="4526719" cy="5425313"/>
            <a:chOff x="868460" y="39687"/>
            <a:chExt cx="4526719" cy="5425313"/>
          </a:xfrm>
        </p:grpSpPr>
        <p:sp>
          <p:nvSpPr>
            <p:cNvPr id="161" name="Google Shape;161;p6"/>
            <p:cNvSpPr/>
            <p:nvPr/>
          </p:nvSpPr>
          <p:spPr>
            <a:xfrm>
              <a:off x="1274304" y="39687"/>
              <a:ext cx="1269562" cy="126956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2" name="Google Shape;162;p6"/>
            <p:cNvSpPr/>
            <p:nvPr/>
          </p:nvSpPr>
          <p:spPr>
            <a:xfrm>
              <a:off x="1544866" y="310250"/>
              <a:ext cx="728437" cy="728437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3" name="Google Shape;163;p6"/>
            <p:cNvSpPr/>
            <p:nvPr/>
          </p:nvSpPr>
          <p:spPr>
            <a:xfrm>
              <a:off x="868460" y="1704687"/>
              <a:ext cx="2081250" cy="787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4" name="Google Shape;164;p6"/>
            <p:cNvSpPr txBox="1"/>
            <p:nvPr/>
          </p:nvSpPr>
          <p:spPr>
            <a:xfrm>
              <a:off x="868460" y="1704687"/>
              <a:ext cx="2081250" cy="787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Calibri"/>
                <a:buNone/>
              </a:pPr>
              <a:r>
                <a:rPr lang="en-US" sz="1100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CULTURAL TONE MEANS ORGANIZATION STRATEGIC DECISIONS BASED ON DATA ANALYSIS AND INTERPRETATION</a:t>
              </a:r>
              <a:endParaRPr/>
            </a:p>
          </p:txBody>
        </p:sp>
        <p:sp>
          <p:nvSpPr>
            <p:cNvPr id="165" name="Google Shape;165;p6"/>
            <p:cNvSpPr/>
            <p:nvPr/>
          </p:nvSpPr>
          <p:spPr>
            <a:xfrm>
              <a:off x="3719773" y="39687"/>
              <a:ext cx="1269562" cy="126956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6" name="Google Shape;166;p6"/>
            <p:cNvSpPr/>
            <p:nvPr/>
          </p:nvSpPr>
          <p:spPr>
            <a:xfrm>
              <a:off x="3990335" y="310250"/>
              <a:ext cx="728437" cy="728437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7" name="Google Shape;167;p6"/>
            <p:cNvSpPr/>
            <p:nvPr/>
          </p:nvSpPr>
          <p:spPr>
            <a:xfrm>
              <a:off x="3313929" y="1704687"/>
              <a:ext cx="2081250" cy="787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8" name="Google Shape;168;p6"/>
            <p:cNvSpPr txBox="1"/>
            <p:nvPr/>
          </p:nvSpPr>
          <p:spPr>
            <a:xfrm>
              <a:off x="3313929" y="1704687"/>
              <a:ext cx="2081250" cy="787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Calibri"/>
                <a:buNone/>
              </a:pPr>
              <a:r>
                <a:rPr lang="en-US" sz="1100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CULTURAL TONE ENABLES ORGANIZATION TO EXAMINE AND ORGANIZE THEIR DATA WITH THE GOAL OF BETTER SERVING THEIR CUSTOMERS AND CONSUMERS</a:t>
              </a:r>
              <a:endParaRPr/>
            </a:p>
          </p:txBody>
        </p:sp>
        <p:sp>
          <p:nvSpPr>
            <p:cNvPr id="169" name="Google Shape;169;p6"/>
            <p:cNvSpPr/>
            <p:nvPr/>
          </p:nvSpPr>
          <p:spPr>
            <a:xfrm>
              <a:off x="2497038" y="3012500"/>
              <a:ext cx="1269562" cy="126956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0" name="Google Shape;170;p6"/>
            <p:cNvSpPr/>
            <p:nvPr/>
          </p:nvSpPr>
          <p:spPr>
            <a:xfrm>
              <a:off x="2767601" y="3283062"/>
              <a:ext cx="728437" cy="728437"/>
            </a:xfrm>
            <a:prstGeom prst="rect">
              <a:avLst/>
            </a:prstGeom>
            <a:blipFill rotWithShape="1">
              <a:blip r:embed="rId5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1" name="Google Shape;171;p6"/>
            <p:cNvSpPr/>
            <p:nvPr/>
          </p:nvSpPr>
          <p:spPr>
            <a:xfrm>
              <a:off x="2091195" y="4677500"/>
              <a:ext cx="2081250" cy="787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72" name="Google Shape;172;p6"/>
            <p:cNvSpPr txBox="1"/>
            <p:nvPr/>
          </p:nvSpPr>
          <p:spPr>
            <a:xfrm>
              <a:off x="2091195" y="4677500"/>
              <a:ext cx="2081250" cy="787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Calibri"/>
                <a:buNone/>
              </a:pPr>
              <a:r>
                <a:rPr lang="en-US" sz="1100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CULTURAL TONE IS FOR CUSTOMER-CENTRIC APPROACH</a:t>
              </a: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7"/>
          <p:cNvSpPr txBox="1"/>
          <p:nvPr>
            <p:ph type="title"/>
          </p:nvPr>
        </p:nvSpPr>
        <p:spPr>
          <a:xfrm>
            <a:off x="524741" y="620392"/>
            <a:ext cx="3808268" cy="55046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libri"/>
              <a:buNone/>
            </a:pPr>
            <a:r>
              <a:rPr lang="en-US" sz="6000">
                <a:solidFill>
                  <a:schemeClr val="accent5"/>
                </a:solidFill>
              </a:rPr>
              <a:t>Phase 2: access to data</a:t>
            </a:r>
            <a:endParaRPr/>
          </a:p>
        </p:txBody>
      </p:sp>
      <p:grpSp>
        <p:nvGrpSpPr>
          <p:cNvPr id="178" name="Google Shape;178;p7"/>
          <p:cNvGrpSpPr/>
          <p:nvPr/>
        </p:nvGrpSpPr>
        <p:grpSpPr>
          <a:xfrm>
            <a:off x="5105262" y="1865235"/>
            <a:ext cx="6239531" cy="3015001"/>
            <a:chOff x="12054" y="1244843"/>
            <a:chExt cx="6239531" cy="3015001"/>
          </a:xfrm>
        </p:grpSpPr>
        <p:sp>
          <p:nvSpPr>
            <p:cNvPr id="179" name="Google Shape;179;p7"/>
            <p:cNvSpPr/>
            <p:nvPr/>
          </p:nvSpPr>
          <p:spPr>
            <a:xfrm>
              <a:off x="571460" y="1244843"/>
              <a:ext cx="1749937" cy="17499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0" name="Google Shape;180;p7"/>
            <p:cNvSpPr/>
            <p:nvPr/>
          </p:nvSpPr>
          <p:spPr>
            <a:xfrm>
              <a:off x="944398" y="1617781"/>
              <a:ext cx="1004062" cy="1004062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1" name="Google Shape;181;p7"/>
            <p:cNvSpPr/>
            <p:nvPr/>
          </p:nvSpPr>
          <p:spPr>
            <a:xfrm>
              <a:off x="12054" y="3539844"/>
              <a:ext cx="2868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2" name="Google Shape;182;p7"/>
            <p:cNvSpPr txBox="1"/>
            <p:nvPr/>
          </p:nvSpPr>
          <p:spPr>
            <a:xfrm>
              <a:off x="12054" y="3539844"/>
              <a:ext cx="2868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r>
                <a:rPr lang="en-US" sz="1200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IN THIS PHASE AN ORGANIZATION DEFINES HOW TO MANAGE AND CONTROL WHO HAS ACCESS TO WHAT DATA BOTH INTERNALLY AND EXTERNALLY </a:t>
              </a:r>
              <a:endParaRPr/>
            </a:p>
          </p:txBody>
        </p:sp>
        <p:sp>
          <p:nvSpPr>
            <p:cNvPr id="183" name="Google Shape;183;p7"/>
            <p:cNvSpPr/>
            <p:nvPr/>
          </p:nvSpPr>
          <p:spPr>
            <a:xfrm>
              <a:off x="3942241" y="1244843"/>
              <a:ext cx="1749937" cy="174993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4" name="Google Shape;184;p7"/>
            <p:cNvSpPr/>
            <p:nvPr/>
          </p:nvSpPr>
          <p:spPr>
            <a:xfrm>
              <a:off x="4315179" y="1617781"/>
              <a:ext cx="1004062" cy="1004062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5" name="Google Shape;185;p7"/>
            <p:cNvSpPr/>
            <p:nvPr/>
          </p:nvSpPr>
          <p:spPr>
            <a:xfrm>
              <a:off x="3382835" y="3539844"/>
              <a:ext cx="2868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86" name="Google Shape;186;p7"/>
            <p:cNvSpPr txBox="1"/>
            <p:nvPr/>
          </p:nvSpPr>
          <p:spPr>
            <a:xfrm>
              <a:off x="3382835" y="3539844"/>
              <a:ext cx="2868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200"/>
                <a:buFont typeface="Calibri"/>
                <a:buNone/>
              </a:pPr>
              <a:r>
                <a:rPr lang="en-US" sz="1200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IT ENCOMPASSES THE PEOPLE, PROCESSES, AND TECHNOLOGIES REQUIRED TO MANAGE AND PROTECT DATA ACCESS</a:t>
              </a:r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8"/>
          <p:cNvSpPr txBox="1"/>
          <p:nvPr>
            <p:ph type="title"/>
          </p:nvPr>
        </p:nvSpPr>
        <p:spPr>
          <a:xfrm>
            <a:off x="524741" y="620392"/>
            <a:ext cx="3808268" cy="55046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libri"/>
              <a:buNone/>
            </a:pPr>
            <a:r>
              <a:rPr lang="en-US" sz="6000">
                <a:solidFill>
                  <a:schemeClr val="accent5"/>
                </a:solidFill>
              </a:rPr>
              <a:t>Phase 3:</a:t>
            </a:r>
            <a:endParaRPr/>
          </a:p>
        </p:txBody>
      </p:sp>
      <p:grpSp>
        <p:nvGrpSpPr>
          <p:cNvPr id="192" name="Google Shape;192;p8"/>
          <p:cNvGrpSpPr/>
          <p:nvPr/>
        </p:nvGrpSpPr>
        <p:grpSpPr>
          <a:xfrm>
            <a:off x="5105262" y="1865235"/>
            <a:ext cx="6239531" cy="3015001"/>
            <a:chOff x="12054" y="1244843"/>
            <a:chExt cx="6239531" cy="3015001"/>
          </a:xfrm>
        </p:grpSpPr>
        <p:sp>
          <p:nvSpPr>
            <p:cNvPr id="193" name="Google Shape;193;p8"/>
            <p:cNvSpPr/>
            <p:nvPr/>
          </p:nvSpPr>
          <p:spPr>
            <a:xfrm>
              <a:off x="571460" y="1244843"/>
              <a:ext cx="1749937" cy="17499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4" name="Google Shape;194;p8"/>
            <p:cNvSpPr/>
            <p:nvPr/>
          </p:nvSpPr>
          <p:spPr>
            <a:xfrm>
              <a:off x="944398" y="1617781"/>
              <a:ext cx="1004062" cy="1004062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5" name="Google Shape;195;p8"/>
            <p:cNvSpPr/>
            <p:nvPr/>
          </p:nvSpPr>
          <p:spPr>
            <a:xfrm>
              <a:off x="12054" y="3539844"/>
              <a:ext cx="2868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6" name="Google Shape;196;p8"/>
            <p:cNvSpPr txBox="1"/>
            <p:nvPr/>
          </p:nvSpPr>
          <p:spPr>
            <a:xfrm>
              <a:off x="12054" y="3539844"/>
              <a:ext cx="2868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Calibri"/>
                <a:buNone/>
              </a:pPr>
              <a:r>
                <a:rPr lang="en-US" sz="1700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DATA STEWARDS ARE VERY RESPONSIBLE FOR WHAT IS STORED IN A TABLES</a:t>
              </a:r>
              <a:endParaRPr/>
            </a:p>
          </p:txBody>
        </p:sp>
        <p:sp>
          <p:nvSpPr>
            <p:cNvPr id="197" name="Google Shape;197;p8"/>
            <p:cNvSpPr/>
            <p:nvPr/>
          </p:nvSpPr>
          <p:spPr>
            <a:xfrm>
              <a:off x="3942241" y="1244843"/>
              <a:ext cx="1749937" cy="174993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8" name="Google Shape;198;p8"/>
            <p:cNvSpPr/>
            <p:nvPr/>
          </p:nvSpPr>
          <p:spPr>
            <a:xfrm>
              <a:off x="4315179" y="1617781"/>
              <a:ext cx="1004062" cy="1004062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99" name="Google Shape;199;p8"/>
            <p:cNvSpPr/>
            <p:nvPr/>
          </p:nvSpPr>
          <p:spPr>
            <a:xfrm>
              <a:off x="3382835" y="3539844"/>
              <a:ext cx="2868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0" name="Google Shape;200;p8"/>
            <p:cNvSpPr txBox="1"/>
            <p:nvPr/>
          </p:nvSpPr>
          <p:spPr>
            <a:xfrm>
              <a:off x="3382835" y="3539844"/>
              <a:ext cx="2868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700"/>
                <a:buFont typeface="Calibri"/>
                <a:buNone/>
              </a:pPr>
              <a:r>
                <a:rPr lang="en-US" sz="1700" cap="non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THEY ARE RESPONSIBLE OF BUSINESS RULES</a:t>
              </a:r>
              <a:endParaRPr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9"/>
          <p:cNvSpPr txBox="1"/>
          <p:nvPr>
            <p:ph type="title"/>
          </p:nvPr>
        </p:nvSpPr>
        <p:spPr>
          <a:xfrm>
            <a:off x="524741" y="620392"/>
            <a:ext cx="3808268" cy="55046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libri"/>
              <a:buNone/>
            </a:pPr>
            <a:r>
              <a:rPr lang="en-US" sz="6000">
                <a:solidFill>
                  <a:schemeClr val="accent5"/>
                </a:solidFill>
              </a:rPr>
              <a:t>Phase 4: Quality of data</a:t>
            </a:r>
            <a:endParaRPr/>
          </a:p>
        </p:txBody>
      </p:sp>
      <p:grpSp>
        <p:nvGrpSpPr>
          <p:cNvPr id="206" name="Google Shape;206;p9"/>
          <p:cNvGrpSpPr/>
          <p:nvPr/>
        </p:nvGrpSpPr>
        <p:grpSpPr>
          <a:xfrm>
            <a:off x="5154199" y="2201607"/>
            <a:ext cx="6141657" cy="2342257"/>
            <a:chOff x="60991" y="1581215"/>
            <a:chExt cx="6141657" cy="2342257"/>
          </a:xfrm>
        </p:grpSpPr>
        <p:sp>
          <p:nvSpPr>
            <p:cNvPr id="207" name="Google Shape;207;p9"/>
            <p:cNvSpPr/>
            <p:nvPr/>
          </p:nvSpPr>
          <p:spPr>
            <a:xfrm>
              <a:off x="837523" y="1581215"/>
              <a:ext cx="1270687" cy="1270687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8" name="Google Shape;208;p9"/>
            <p:cNvSpPr/>
            <p:nvPr/>
          </p:nvSpPr>
          <p:spPr>
            <a:xfrm>
              <a:off x="60991" y="3203472"/>
              <a:ext cx="2823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9" name="Google Shape;209;p9"/>
            <p:cNvSpPr txBox="1"/>
            <p:nvPr/>
          </p:nvSpPr>
          <p:spPr>
            <a:xfrm>
              <a:off x="60991" y="3203472"/>
              <a:ext cx="2823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Calibri"/>
                <a:buNone/>
              </a:pPr>
              <a:r>
                <a:rPr lang="en-US" sz="13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Healthy data helps you innovate faster, increase efficiency, and understand how to best meet your customers’ needs. </a:t>
              </a:r>
              <a:endParaRPr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9"/>
            <p:cNvSpPr/>
            <p:nvPr/>
          </p:nvSpPr>
          <p:spPr>
            <a:xfrm>
              <a:off x="4155429" y="1581215"/>
              <a:ext cx="1270687" cy="1270687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1" name="Google Shape;211;p9"/>
            <p:cNvSpPr/>
            <p:nvPr/>
          </p:nvSpPr>
          <p:spPr>
            <a:xfrm>
              <a:off x="3378898" y="3203472"/>
              <a:ext cx="2823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12" name="Google Shape;212;p9"/>
            <p:cNvSpPr txBox="1"/>
            <p:nvPr/>
          </p:nvSpPr>
          <p:spPr>
            <a:xfrm>
              <a:off x="3378898" y="3203472"/>
              <a:ext cx="2823750" cy="720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300"/>
                <a:buFont typeface="Calibri"/>
                <a:buNone/>
              </a:pPr>
              <a:r>
                <a:rPr lang="en-US" sz="13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Data quality is the degree to which data is accurate, complete, timely and consistent with all requirements and business rules</a:t>
              </a:r>
              <a:endParaRPr sz="13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0"/>
          <p:cNvSpPr txBox="1"/>
          <p:nvPr>
            <p:ph type="title"/>
          </p:nvPr>
        </p:nvSpPr>
        <p:spPr>
          <a:xfrm>
            <a:off x="524741" y="620392"/>
            <a:ext cx="3808268" cy="55046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6000"/>
              <a:buFont typeface="Calibri"/>
              <a:buNone/>
            </a:pPr>
            <a:r>
              <a:rPr lang="en-US" sz="6000">
                <a:solidFill>
                  <a:schemeClr val="accent5"/>
                </a:solidFill>
              </a:rPr>
              <a:t>Phase 5: utilization of data</a:t>
            </a:r>
            <a:endParaRPr/>
          </a:p>
        </p:txBody>
      </p:sp>
      <p:grpSp>
        <p:nvGrpSpPr>
          <p:cNvPr id="218" name="Google Shape;218;p10"/>
          <p:cNvGrpSpPr/>
          <p:nvPr/>
        </p:nvGrpSpPr>
        <p:grpSpPr>
          <a:xfrm>
            <a:off x="5095536" y="1921028"/>
            <a:ext cx="6258982" cy="2690262"/>
            <a:chOff x="2328" y="1300636"/>
            <a:chExt cx="6258982" cy="2690262"/>
          </a:xfrm>
        </p:grpSpPr>
        <p:sp>
          <p:nvSpPr>
            <p:cNvPr id="219" name="Google Shape;219;p10"/>
            <p:cNvSpPr/>
            <p:nvPr/>
          </p:nvSpPr>
          <p:spPr>
            <a:xfrm>
              <a:off x="2328" y="1513789"/>
              <a:ext cx="947953" cy="947953"/>
            </a:xfrm>
            <a:prstGeom prst="rect">
              <a:avLst/>
            </a:prstGeom>
            <a:blipFill rotWithShape="1">
              <a:blip r:embed="rId3">
                <a:alphaModFix/>
              </a:blip>
              <a:stretch>
                <a:fillRect b="0" l="0" r="0" t="0"/>
              </a:stretch>
            </a:blip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0" name="Google Shape;220;p10"/>
            <p:cNvSpPr/>
            <p:nvPr/>
          </p:nvSpPr>
          <p:spPr>
            <a:xfrm>
              <a:off x="2328" y="2568258"/>
              <a:ext cx="2708437" cy="87707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1" name="Google Shape;221;p10"/>
            <p:cNvSpPr txBox="1"/>
            <p:nvPr/>
          </p:nvSpPr>
          <p:spPr>
            <a:xfrm>
              <a:off x="2328" y="2568258"/>
              <a:ext cx="2708437" cy="87707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b="1" lang="en-US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Data should always be used with the aim of delivering value, although this doesn’t always equate to a monetary return in the short term.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2" name="Google Shape;222;p10"/>
            <p:cNvSpPr/>
            <p:nvPr/>
          </p:nvSpPr>
          <p:spPr>
            <a:xfrm>
              <a:off x="2328" y="3494878"/>
              <a:ext cx="2708437" cy="49602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3" name="Google Shape;223;p10"/>
            <p:cNvSpPr/>
            <p:nvPr/>
          </p:nvSpPr>
          <p:spPr>
            <a:xfrm>
              <a:off x="3368808" y="1300636"/>
              <a:ext cx="947953" cy="947953"/>
            </a:xfrm>
            <a:prstGeom prst="rect">
              <a:avLst/>
            </a:prstGeom>
            <a:blipFill rotWithShape="1">
              <a:blip r:embed="rId4">
                <a:alphaModFix/>
              </a:blip>
              <a:stretch>
                <a:fillRect b="0" l="0" r="0" t="0"/>
              </a:stretch>
            </a:blip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4" name="Google Shape;224;p10"/>
            <p:cNvSpPr/>
            <p:nvPr/>
          </p:nvSpPr>
          <p:spPr>
            <a:xfrm>
              <a:off x="3368808" y="2355105"/>
              <a:ext cx="2708437" cy="87707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5" name="Google Shape;225;p10"/>
            <p:cNvSpPr txBox="1"/>
            <p:nvPr/>
          </p:nvSpPr>
          <p:spPr>
            <a:xfrm>
              <a:off x="3368808" y="2355105"/>
              <a:ext cx="2708437" cy="87707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400"/>
                <a:buFont typeface="Calibri"/>
                <a:buNone/>
              </a:pPr>
              <a:r>
                <a:rPr b="1" lang="en-US" sz="14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Value could represent</a:t>
              </a:r>
              <a:endParaRPr sz="1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6" name="Google Shape;226;p10"/>
            <p:cNvSpPr/>
            <p:nvPr/>
          </p:nvSpPr>
          <p:spPr>
            <a:xfrm>
              <a:off x="3184742" y="2626274"/>
              <a:ext cx="3076568" cy="13486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27" name="Google Shape;227;p10"/>
            <p:cNvSpPr txBox="1"/>
            <p:nvPr/>
          </p:nvSpPr>
          <p:spPr>
            <a:xfrm>
              <a:off x="3184742" y="2626274"/>
              <a:ext cx="3076568" cy="1348629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0" lIns="0" spcFirstLastPara="1" rIns="0" wrap="square" tIns="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Noto Sans Symbols"/>
                <a:buNone/>
              </a:pPr>
              <a:r>
                <a:rPr lang="en-US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 investment for the future, 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indent="0" lvl="0" marL="0" marR="0" rtl="0" algn="l">
                <a:lnSpc>
                  <a:spcPct val="100000"/>
                </a:lnSpc>
                <a:spcBef>
                  <a:spcPts val="385"/>
                </a:spcBef>
                <a:spcAft>
                  <a:spcPts val="0"/>
                </a:spcAft>
                <a:buClr>
                  <a:schemeClr val="dk1"/>
                </a:buClr>
                <a:buSzPts val="1100"/>
                <a:buFont typeface="Noto Sans Symbols"/>
                <a:buNone/>
              </a:pPr>
              <a:r>
                <a:rPr lang="en-US" sz="1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an improvement in ongoing practices or an efficiency in one area that will deliver value in a seemingly unconnected department.</a:t>
              </a:r>
              <a:endParaRPr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1"/>
          <p:cNvSpPr/>
          <p:nvPr/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1"/>
          <p:cNvSpPr txBox="1"/>
          <p:nvPr>
            <p:ph type="title"/>
          </p:nvPr>
        </p:nvSpPr>
        <p:spPr>
          <a:xfrm>
            <a:off x="524741" y="620392"/>
            <a:ext cx="3808268" cy="550468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100"/>
              <a:buFont typeface="Calibri"/>
              <a:buNone/>
            </a:pPr>
            <a:r>
              <a:rPr b="1" lang="en-US" sz="5100">
                <a:solidFill>
                  <a:schemeClr val="lt1"/>
                </a:solidFill>
              </a:rPr>
              <a:t>Who is Responsible for Data Governance?</a:t>
            </a:r>
            <a:br>
              <a:rPr b="1" lang="en-US" sz="5100">
                <a:solidFill>
                  <a:schemeClr val="lt1"/>
                </a:solidFill>
              </a:rPr>
            </a:br>
            <a:endParaRPr b="1" sz="5100">
              <a:solidFill>
                <a:schemeClr val="lt1"/>
              </a:solidFill>
            </a:endParaRPr>
          </a:p>
        </p:txBody>
      </p:sp>
      <p:grpSp>
        <p:nvGrpSpPr>
          <p:cNvPr id="234" name="Google Shape;234;p11"/>
          <p:cNvGrpSpPr/>
          <p:nvPr/>
        </p:nvGrpSpPr>
        <p:grpSpPr>
          <a:xfrm>
            <a:off x="5468389" y="743835"/>
            <a:ext cx="6263640" cy="5257801"/>
            <a:chOff x="0" y="123443"/>
            <a:chExt cx="6263640" cy="5257801"/>
          </a:xfrm>
        </p:grpSpPr>
        <p:sp>
          <p:nvSpPr>
            <p:cNvPr id="235" name="Google Shape;235;p11"/>
            <p:cNvSpPr/>
            <p:nvPr/>
          </p:nvSpPr>
          <p:spPr>
            <a:xfrm>
              <a:off x="0" y="123443"/>
              <a:ext cx="6263640" cy="959400"/>
            </a:xfrm>
            <a:prstGeom prst="roundRect">
              <a:avLst>
                <a:gd fmla="val 16667" name="adj"/>
              </a:avLst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6" name="Google Shape;236;p11"/>
            <p:cNvSpPr txBox="1"/>
            <p:nvPr/>
          </p:nvSpPr>
          <p:spPr>
            <a:xfrm>
              <a:off x="46834" y="170277"/>
              <a:ext cx="6169972" cy="8657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52400" lIns="152400" spcFirstLastPara="1" rIns="152400" wrap="square" tIns="1524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000"/>
                <a:buFont typeface="Calibri"/>
                <a:buNone/>
              </a:pPr>
              <a:r>
                <a:rPr lang="en-US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entire enterprise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7" name="Google Shape;237;p11"/>
            <p:cNvSpPr/>
            <p:nvPr/>
          </p:nvSpPr>
          <p:spPr>
            <a:xfrm>
              <a:off x="0" y="1198043"/>
              <a:ext cx="6263640" cy="959400"/>
            </a:xfrm>
            <a:prstGeom prst="roundRect">
              <a:avLst>
                <a:gd fmla="val 16667" name="adj"/>
              </a:avLst>
            </a:prstGeom>
            <a:solidFill>
              <a:srgbClr val="52CBCC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38" name="Google Shape;238;p11"/>
            <p:cNvSpPr txBox="1"/>
            <p:nvPr/>
          </p:nvSpPr>
          <p:spPr>
            <a:xfrm>
              <a:off x="46834" y="1244877"/>
              <a:ext cx="6169972" cy="8657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52400" lIns="152400" spcFirstLastPara="1" rIns="152400" wrap="square" tIns="1524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000"/>
                <a:buFont typeface="Calibri"/>
                <a:buNone/>
              </a:pPr>
              <a:r>
                <a:rPr lang="en-US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Data owners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9" name="Google Shape;239;p11"/>
            <p:cNvSpPr/>
            <p:nvPr/>
          </p:nvSpPr>
          <p:spPr>
            <a:xfrm>
              <a:off x="0" y="2272643"/>
              <a:ext cx="6263640" cy="959400"/>
            </a:xfrm>
            <a:prstGeom prst="roundRect">
              <a:avLst>
                <a:gd fmla="val 16667" name="adj"/>
              </a:avLst>
            </a:prstGeom>
            <a:solidFill>
              <a:srgbClr val="4CC38C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0" name="Google Shape;240;p11"/>
            <p:cNvSpPr txBox="1"/>
            <p:nvPr/>
          </p:nvSpPr>
          <p:spPr>
            <a:xfrm>
              <a:off x="46834" y="2319477"/>
              <a:ext cx="6169972" cy="8657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52400" lIns="152400" spcFirstLastPara="1" rIns="152400" wrap="square" tIns="1524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000"/>
                <a:buFont typeface="Calibri"/>
                <a:buNone/>
              </a:pPr>
              <a:r>
                <a:rPr lang="en-US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Data stewards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1" name="Google Shape;241;p11"/>
            <p:cNvSpPr/>
            <p:nvPr/>
          </p:nvSpPr>
          <p:spPr>
            <a:xfrm>
              <a:off x="0" y="3347244"/>
              <a:ext cx="6263640" cy="959400"/>
            </a:xfrm>
            <a:prstGeom prst="roundRect">
              <a:avLst>
                <a:gd fmla="val 16667" name="adj"/>
              </a:avLst>
            </a:prstGeom>
            <a:solidFill>
              <a:srgbClr val="46BA4E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2" name="Google Shape;242;p11"/>
            <p:cNvSpPr txBox="1"/>
            <p:nvPr/>
          </p:nvSpPr>
          <p:spPr>
            <a:xfrm>
              <a:off x="46834" y="3394078"/>
              <a:ext cx="6169972" cy="8657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52400" lIns="152400" spcFirstLastPara="1" rIns="152400" wrap="square" tIns="1524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000"/>
                <a:buFont typeface="Calibri"/>
                <a:buNone/>
              </a:pPr>
              <a:r>
                <a:rPr lang="en-US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Data custodians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3" name="Google Shape;243;p11"/>
            <p:cNvSpPr/>
            <p:nvPr/>
          </p:nvSpPr>
          <p:spPr>
            <a:xfrm>
              <a:off x="0" y="4421844"/>
              <a:ext cx="6263640" cy="959400"/>
            </a:xfrm>
            <a:prstGeom prst="roundRect">
              <a:avLst>
                <a:gd fmla="val 16667" name="adj"/>
              </a:avLst>
            </a:prstGeom>
            <a:solidFill>
              <a:srgbClr val="6FAB46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44" name="Google Shape;244;p11"/>
            <p:cNvSpPr txBox="1"/>
            <p:nvPr/>
          </p:nvSpPr>
          <p:spPr>
            <a:xfrm>
              <a:off x="46834" y="4468678"/>
              <a:ext cx="6169972" cy="86573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52400" lIns="152400" spcFirstLastPara="1" rIns="152400" wrap="square" tIns="1524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4000"/>
                <a:buFont typeface="Calibri"/>
                <a:buNone/>
              </a:pPr>
              <a:r>
                <a:rPr lang="en-US" sz="4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Data governance committee</a:t>
              </a:r>
              <a:endParaRPr sz="4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2"/>
          <p:cNvSpPr/>
          <p:nvPr/>
        </p:nvSpPr>
        <p:spPr>
          <a:xfrm>
            <a:off x="-1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p12"/>
          <p:cNvSpPr txBox="1"/>
          <p:nvPr>
            <p:ph type="title"/>
          </p:nvPr>
        </p:nvSpPr>
        <p:spPr>
          <a:xfrm>
            <a:off x="838200" y="556995"/>
            <a:ext cx="10515600" cy="113369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200"/>
              <a:buFont typeface="Calibri"/>
              <a:buNone/>
            </a:pPr>
            <a:r>
              <a:rPr lang="en-US" sz="5200"/>
              <a:t>Data owners</a:t>
            </a:r>
            <a:endParaRPr/>
          </a:p>
        </p:txBody>
      </p:sp>
      <p:grpSp>
        <p:nvGrpSpPr>
          <p:cNvPr id="251" name="Google Shape;251;p12"/>
          <p:cNvGrpSpPr/>
          <p:nvPr/>
        </p:nvGrpSpPr>
        <p:grpSpPr>
          <a:xfrm>
            <a:off x="839483" y="2332975"/>
            <a:ext cx="10513032" cy="3336636"/>
            <a:chOff x="1283" y="507350"/>
            <a:chExt cx="10513032" cy="3336636"/>
          </a:xfrm>
        </p:grpSpPr>
        <p:sp>
          <p:nvSpPr>
            <p:cNvPr id="252" name="Google Shape;252;p12"/>
            <p:cNvSpPr/>
            <p:nvPr/>
          </p:nvSpPr>
          <p:spPr>
            <a:xfrm>
              <a:off x="1283" y="507350"/>
              <a:ext cx="4505585" cy="2861046"/>
            </a:xfrm>
            <a:prstGeom prst="roundRect">
              <a:avLst>
                <a:gd fmla="val 10000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3" name="Google Shape;253;p12"/>
            <p:cNvSpPr/>
            <p:nvPr/>
          </p:nvSpPr>
          <p:spPr>
            <a:xfrm>
              <a:off x="501904" y="982940"/>
              <a:ext cx="4505585" cy="2861046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4" name="Google Shape;254;p12"/>
            <p:cNvSpPr txBox="1"/>
            <p:nvPr/>
          </p:nvSpPr>
          <p:spPr>
            <a:xfrm>
              <a:off x="585701" y="1066737"/>
              <a:ext cx="4337991" cy="26934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8100" lIns="118100" spcFirstLastPara="1" rIns="118100" wrap="square" tIns="11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100"/>
                <a:buFont typeface="Calibri"/>
                <a:buNone/>
              </a:pPr>
              <a:r>
                <a:rPr lang="en-US" sz="3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These are the individuals who are responsible for who has right to access information assets within organization</a:t>
              </a:r>
              <a:endParaRPr/>
            </a:p>
          </p:txBody>
        </p:sp>
        <p:sp>
          <p:nvSpPr>
            <p:cNvPr id="255" name="Google Shape;255;p12"/>
            <p:cNvSpPr/>
            <p:nvPr/>
          </p:nvSpPr>
          <p:spPr>
            <a:xfrm>
              <a:off x="5508110" y="507350"/>
              <a:ext cx="4505585" cy="2861046"/>
            </a:xfrm>
            <a:prstGeom prst="roundRect">
              <a:avLst>
                <a:gd fmla="val 10000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6" name="Google Shape;256;p12"/>
            <p:cNvSpPr/>
            <p:nvPr/>
          </p:nvSpPr>
          <p:spPr>
            <a:xfrm>
              <a:off x="6008730" y="982940"/>
              <a:ext cx="4505585" cy="2861046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57" name="Google Shape;257;p12"/>
            <p:cNvSpPr txBox="1"/>
            <p:nvPr/>
          </p:nvSpPr>
          <p:spPr>
            <a:xfrm>
              <a:off x="6092527" y="1066737"/>
              <a:ext cx="4337991" cy="2693452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18100" lIns="118100" spcFirstLastPara="1" rIns="118100" wrap="square" tIns="11810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100"/>
                <a:buFont typeface="Calibri"/>
                <a:buNone/>
              </a:pPr>
              <a:r>
                <a:rPr lang="en-US" sz="31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Data owners are very responsible for data content, context</a:t>
              </a:r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3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63" name="Google Shape;263;p13"/>
          <p:cNvGrpSpPr/>
          <p:nvPr/>
        </p:nvGrpSpPr>
        <p:grpSpPr>
          <a:xfrm>
            <a:off x="4" y="1216597"/>
            <a:ext cx="731521" cy="673460"/>
            <a:chOff x="3940602" y="308034"/>
            <a:chExt cx="2116791" cy="3428999"/>
          </a:xfrm>
        </p:grpSpPr>
        <p:sp>
          <p:nvSpPr>
            <p:cNvPr id="264" name="Google Shape;264;p13"/>
            <p:cNvSpPr/>
            <p:nvPr/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5" name="Google Shape;265;p13"/>
            <p:cNvSpPr/>
            <p:nvPr/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6" name="Google Shape;266;p13"/>
            <p:cNvSpPr/>
            <p:nvPr/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67" name="Google Shape;267;p13"/>
          <p:cNvSpPr/>
          <p:nvPr/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139700" rotWithShape="0" algn="t" dir="5400000" dist="127000">
              <a:srgbClr val="000000">
                <a:alpha val="1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13"/>
          <p:cNvSpPr txBox="1"/>
          <p:nvPr>
            <p:ph type="title"/>
          </p:nvPr>
        </p:nvSpPr>
        <p:spPr>
          <a:xfrm>
            <a:off x="1043631" y="809898"/>
            <a:ext cx="10173010" cy="1554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US" sz="4800"/>
              <a:t>Data stewards</a:t>
            </a:r>
            <a:endParaRPr/>
          </a:p>
        </p:txBody>
      </p:sp>
      <p:cxnSp>
        <p:nvCxnSpPr>
          <p:cNvPr id="269" name="Google Shape;269;p13"/>
          <p:cNvCxnSpPr/>
          <p:nvPr/>
        </p:nvCxnSpPr>
        <p:spPr>
          <a:xfrm rot="10800000">
            <a:off x="838200" y="6485313"/>
            <a:ext cx="10515600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grpSp>
        <p:nvGrpSpPr>
          <p:cNvPr id="270" name="Google Shape;270;p13"/>
          <p:cNvGrpSpPr/>
          <p:nvPr/>
        </p:nvGrpSpPr>
        <p:grpSpPr>
          <a:xfrm>
            <a:off x="1038893" y="3018131"/>
            <a:ext cx="10109856" cy="3208676"/>
            <a:chOff x="134291" y="612"/>
            <a:chExt cx="10109856" cy="3208676"/>
          </a:xfrm>
        </p:grpSpPr>
        <p:sp>
          <p:nvSpPr>
            <p:cNvPr id="271" name="Google Shape;271;p13"/>
            <p:cNvSpPr/>
            <p:nvPr/>
          </p:nvSpPr>
          <p:spPr>
            <a:xfrm>
              <a:off x="134291" y="612"/>
              <a:ext cx="4332795" cy="2751325"/>
            </a:xfrm>
            <a:prstGeom prst="roundRect">
              <a:avLst>
                <a:gd fmla="val 10000" name="adj"/>
              </a:avLst>
            </a:prstGeom>
            <a:solidFill>
              <a:schemeClr val="dk2"/>
            </a:solidFill>
            <a:ln cap="flat" cmpd="sng" w="12700">
              <a:solidFill>
                <a:schemeClr val="l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2" name="Google Shape;272;p13"/>
            <p:cNvSpPr/>
            <p:nvPr/>
          </p:nvSpPr>
          <p:spPr>
            <a:xfrm>
              <a:off x="615713" y="457963"/>
              <a:ext cx="4332795" cy="2751325"/>
            </a:xfrm>
            <a:prstGeom prst="roundRect">
              <a:avLst>
                <a:gd fmla="val 10000" name="adj"/>
              </a:avLst>
            </a:prstGeom>
            <a:solidFill>
              <a:schemeClr val="lt2">
                <a:alpha val="89803"/>
              </a:schemeClr>
            </a:solidFill>
            <a:ln cap="flat" cmpd="sng" w="12700">
              <a:solidFill>
                <a:schemeClr val="dk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3" name="Google Shape;273;p13"/>
            <p:cNvSpPr txBox="1"/>
            <p:nvPr/>
          </p:nvSpPr>
          <p:spPr>
            <a:xfrm>
              <a:off x="696297" y="538547"/>
              <a:ext cx="4171627" cy="25901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5725" lIns="125725" spcFirstLastPara="1" rIns="125725" wrap="square" tIns="1257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300"/>
                <a:buFont typeface="Calibri"/>
                <a:buNone/>
              </a:pPr>
              <a:r>
                <a:rPr lang="en-US" sz="33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Data stewards are very responsible for what is stored in a tables</a:t>
              </a:r>
              <a:endParaRPr/>
            </a:p>
          </p:txBody>
        </p:sp>
        <p:sp>
          <p:nvSpPr>
            <p:cNvPr id="274" name="Google Shape;274;p13"/>
            <p:cNvSpPr/>
            <p:nvPr/>
          </p:nvSpPr>
          <p:spPr>
            <a:xfrm>
              <a:off x="5429930" y="612"/>
              <a:ext cx="4332795" cy="2751325"/>
            </a:xfrm>
            <a:prstGeom prst="roundRect">
              <a:avLst>
                <a:gd fmla="val 10000" name="adj"/>
              </a:avLst>
            </a:prstGeom>
            <a:solidFill>
              <a:schemeClr val="dk2"/>
            </a:solidFill>
            <a:ln cap="flat" cmpd="sng" w="12700">
              <a:solidFill>
                <a:schemeClr val="l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5" name="Google Shape;275;p13"/>
            <p:cNvSpPr/>
            <p:nvPr/>
          </p:nvSpPr>
          <p:spPr>
            <a:xfrm>
              <a:off x="5911352" y="457963"/>
              <a:ext cx="4332795" cy="2751325"/>
            </a:xfrm>
            <a:prstGeom prst="roundRect">
              <a:avLst>
                <a:gd fmla="val 10000" name="adj"/>
              </a:avLst>
            </a:prstGeom>
            <a:solidFill>
              <a:schemeClr val="lt2">
                <a:alpha val="89803"/>
              </a:schemeClr>
            </a:solidFill>
            <a:ln cap="flat" cmpd="sng" w="12700">
              <a:solidFill>
                <a:schemeClr val="dk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6" name="Google Shape;276;p13"/>
            <p:cNvSpPr txBox="1"/>
            <p:nvPr/>
          </p:nvSpPr>
          <p:spPr>
            <a:xfrm>
              <a:off x="5991936" y="538547"/>
              <a:ext cx="4171627" cy="25901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5725" lIns="125725" spcFirstLastPara="1" rIns="125725" wrap="square" tIns="1257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300"/>
                <a:buFont typeface="Calibri"/>
                <a:buNone/>
              </a:pPr>
              <a:r>
                <a:rPr lang="en-US" sz="33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They are responsible for collecting and evaluating issues and problems related to data</a:t>
              </a:r>
              <a:endParaRPr/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4"/>
          <p:cNvSpPr/>
          <p:nvPr/>
        </p:nvSpPr>
        <p:spPr>
          <a:xfrm>
            <a:off x="0" y="0"/>
            <a:ext cx="12191999" cy="685736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82" name="Google Shape;282;p14"/>
          <p:cNvGrpSpPr/>
          <p:nvPr/>
        </p:nvGrpSpPr>
        <p:grpSpPr>
          <a:xfrm>
            <a:off x="4" y="1216597"/>
            <a:ext cx="731521" cy="673460"/>
            <a:chOff x="3940602" y="308034"/>
            <a:chExt cx="2116791" cy="3428999"/>
          </a:xfrm>
        </p:grpSpPr>
        <p:sp>
          <p:nvSpPr>
            <p:cNvPr id="283" name="Google Shape;283;p14"/>
            <p:cNvSpPr/>
            <p:nvPr/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284;p14"/>
            <p:cNvSpPr/>
            <p:nvPr/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285;p14"/>
            <p:cNvSpPr/>
            <p:nvPr/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86" name="Google Shape;286;p14"/>
          <p:cNvSpPr/>
          <p:nvPr/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139700" rotWithShape="0" algn="t" dir="5400000" dist="127000">
              <a:srgbClr val="000000">
                <a:alpha val="1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4"/>
          <p:cNvSpPr txBox="1"/>
          <p:nvPr>
            <p:ph type="title"/>
          </p:nvPr>
        </p:nvSpPr>
        <p:spPr>
          <a:xfrm>
            <a:off x="1043631" y="809898"/>
            <a:ext cx="10173010" cy="1554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Calibri"/>
              <a:buNone/>
            </a:pPr>
            <a:r>
              <a:rPr lang="en-US" sz="4800"/>
              <a:t>Data custodians</a:t>
            </a:r>
            <a:endParaRPr/>
          </a:p>
        </p:txBody>
      </p:sp>
      <p:cxnSp>
        <p:nvCxnSpPr>
          <p:cNvPr id="288" name="Google Shape;288;p14"/>
          <p:cNvCxnSpPr/>
          <p:nvPr/>
        </p:nvCxnSpPr>
        <p:spPr>
          <a:xfrm rot="10800000">
            <a:off x="838200" y="6485313"/>
            <a:ext cx="10515600" cy="0"/>
          </a:xfrm>
          <a:prstGeom prst="straightConnector1">
            <a:avLst/>
          </a:prstGeom>
          <a:noFill/>
          <a:ln cap="flat" cmpd="sng" w="57150">
            <a:solidFill>
              <a:schemeClr val="accent4"/>
            </a:solidFill>
            <a:prstDash val="solid"/>
            <a:miter lim="800000"/>
            <a:headEnd len="sm" w="sm" type="none"/>
            <a:tailEnd len="sm" w="sm" type="none"/>
          </a:ln>
        </p:spPr>
      </p:cxnSp>
      <p:grpSp>
        <p:nvGrpSpPr>
          <p:cNvPr id="289" name="Google Shape;289;p14"/>
          <p:cNvGrpSpPr/>
          <p:nvPr/>
        </p:nvGrpSpPr>
        <p:grpSpPr>
          <a:xfrm>
            <a:off x="1038893" y="3018131"/>
            <a:ext cx="10109856" cy="3208676"/>
            <a:chOff x="134291" y="612"/>
            <a:chExt cx="10109856" cy="3208676"/>
          </a:xfrm>
        </p:grpSpPr>
        <p:sp>
          <p:nvSpPr>
            <p:cNvPr id="290" name="Google Shape;290;p14"/>
            <p:cNvSpPr/>
            <p:nvPr/>
          </p:nvSpPr>
          <p:spPr>
            <a:xfrm>
              <a:off x="134291" y="612"/>
              <a:ext cx="4332795" cy="2751325"/>
            </a:xfrm>
            <a:prstGeom prst="roundRect">
              <a:avLst>
                <a:gd fmla="val 10000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1" name="Google Shape;291;p14"/>
            <p:cNvSpPr/>
            <p:nvPr/>
          </p:nvSpPr>
          <p:spPr>
            <a:xfrm>
              <a:off x="615713" y="457963"/>
              <a:ext cx="4332795" cy="2751325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2" name="Google Shape;292;p14"/>
            <p:cNvSpPr txBox="1"/>
            <p:nvPr/>
          </p:nvSpPr>
          <p:spPr>
            <a:xfrm>
              <a:off x="696297" y="538547"/>
              <a:ext cx="4171627" cy="25901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5725" lIns="125725" spcFirstLastPara="1" rIns="125725" wrap="square" tIns="1257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300"/>
                <a:buFont typeface="Calibri"/>
                <a:buNone/>
              </a:pPr>
              <a:r>
                <a:rPr lang="en-US" sz="33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Data custodians are responsible for the safe protective care, transport, storage of the data</a:t>
              </a:r>
              <a:endParaRPr/>
            </a:p>
          </p:txBody>
        </p:sp>
        <p:sp>
          <p:nvSpPr>
            <p:cNvPr id="293" name="Google Shape;293;p14"/>
            <p:cNvSpPr/>
            <p:nvPr/>
          </p:nvSpPr>
          <p:spPr>
            <a:xfrm>
              <a:off x="5429930" y="612"/>
              <a:ext cx="4332795" cy="2751325"/>
            </a:xfrm>
            <a:prstGeom prst="roundRect">
              <a:avLst>
                <a:gd fmla="val 10000" name="adj"/>
              </a:avLst>
            </a:prstGeom>
            <a:solidFill>
              <a:srgbClr val="4372C3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4" name="Google Shape;294;p14"/>
            <p:cNvSpPr/>
            <p:nvPr/>
          </p:nvSpPr>
          <p:spPr>
            <a:xfrm>
              <a:off x="5911352" y="457963"/>
              <a:ext cx="4332795" cy="2751325"/>
            </a:xfrm>
            <a:prstGeom prst="roundRect">
              <a:avLst>
                <a:gd fmla="val 10000" name="adj"/>
              </a:avLst>
            </a:prstGeom>
            <a:solidFill>
              <a:schemeClr val="lt1">
                <a:alpha val="89803"/>
              </a:schemeClr>
            </a:solidFill>
            <a:ln cap="flat" cmpd="sng" w="12700">
              <a:solidFill>
                <a:srgbClr val="4372C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95" name="Google Shape;295;p14"/>
            <p:cNvSpPr txBox="1"/>
            <p:nvPr/>
          </p:nvSpPr>
          <p:spPr>
            <a:xfrm>
              <a:off x="5991936" y="538547"/>
              <a:ext cx="4171627" cy="2590157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5725" lIns="125725" spcFirstLastPara="1" rIns="125725" wrap="square" tIns="125725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3300"/>
                <a:buFont typeface="Calibri"/>
                <a:buNone/>
              </a:pPr>
              <a:r>
                <a:rPr lang="en-US" sz="33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They are responsible of business rules</a:t>
              </a:r>
              <a:endParaRPr/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1" name="Google Shape;301;p15"/>
          <p:cNvSpPr/>
          <p:nvPr/>
        </p:nvSpPr>
        <p:spPr>
          <a:xfrm flipH="1" rot="5400000">
            <a:off x="-638515" y="639280"/>
            <a:ext cx="6858000" cy="5579440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15"/>
          <p:cNvSpPr/>
          <p:nvPr/>
        </p:nvSpPr>
        <p:spPr>
          <a:xfrm flipH="1" rot="5400000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0"/>
                </a:srgbClr>
              </a:gs>
              <a:gs pos="100000">
                <a:srgbClr val="4472C4">
                  <a:alpha val="0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5"/>
          <p:cNvSpPr/>
          <p:nvPr/>
        </p:nvSpPr>
        <p:spPr>
          <a:xfrm flipH="1" rot="5400000">
            <a:off x="1528907" y="2818967"/>
            <a:ext cx="2501979" cy="5576080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4" name="Google Shape;304;p15"/>
          <p:cNvSpPr/>
          <p:nvPr/>
        </p:nvSpPr>
        <p:spPr>
          <a:xfrm flipH="1" rot="5400000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10980"/>
                </a:srgbClr>
              </a:gs>
              <a:gs pos="100000">
                <a:srgbClr val="4472C4">
                  <a:alpha val="10980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5" name="Google Shape;305;p15"/>
          <p:cNvSpPr/>
          <p:nvPr/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0">
                <a:srgbClr val="4472C4">
                  <a:alpha val="0"/>
                </a:srgbClr>
              </a:gs>
              <a:gs pos="39000">
                <a:srgbClr val="4472C4">
                  <a:alpha val="0"/>
                </a:srgbClr>
              </a:gs>
              <a:gs pos="100000">
                <a:srgbClr val="8DA9DB">
                  <a:alpha val="14901"/>
                </a:srgbClr>
              </a:gs>
            </a:gsLst>
            <a:lin ang="17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15"/>
          <p:cNvSpPr txBox="1"/>
          <p:nvPr>
            <p:ph type="title"/>
          </p:nvPr>
        </p:nvSpPr>
        <p:spPr>
          <a:xfrm>
            <a:off x="826396" y="586855"/>
            <a:ext cx="4230100" cy="3387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b="1" lang="en-US" sz="4000">
                <a:solidFill>
                  <a:srgbClr val="FFFFFF"/>
                </a:solidFill>
              </a:rPr>
              <a:t>Responsibilities of data governance teams</a:t>
            </a:r>
            <a:endParaRPr/>
          </a:p>
        </p:txBody>
      </p:sp>
      <p:sp>
        <p:nvSpPr>
          <p:cNvPr id="307" name="Google Shape;307;p15"/>
          <p:cNvSpPr txBox="1"/>
          <p:nvPr>
            <p:ph idx="1" type="body"/>
          </p:nvPr>
        </p:nvSpPr>
        <p:spPr>
          <a:xfrm>
            <a:off x="6503158" y="649480"/>
            <a:ext cx="4862447" cy="5546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Governance teams are responsible for setting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goals and priorities,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Architecting the governance model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Selecting appropriate technologies to use</a:t>
            </a:r>
            <a:endParaRPr sz="2000"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p16"/>
          <p:cNvSpPr/>
          <p:nvPr/>
        </p:nvSpPr>
        <p:spPr>
          <a:xfrm flipH="1" rot="5400000">
            <a:off x="-1410084" y="1410082"/>
            <a:ext cx="6858000" cy="4037836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16"/>
          <p:cNvSpPr/>
          <p:nvPr/>
        </p:nvSpPr>
        <p:spPr>
          <a:xfrm flipH="1" rot="5400000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45882"/>
                </a:srgbClr>
              </a:gs>
              <a:gs pos="100000">
                <a:srgbClr val="4472C4">
                  <a:alpha val="45882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16"/>
          <p:cNvSpPr/>
          <p:nvPr/>
        </p:nvSpPr>
        <p:spPr>
          <a:xfrm flipH="1" rot="5400000">
            <a:off x="767923" y="3588085"/>
            <a:ext cx="2501979" cy="4037841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16"/>
          <p:cNvSpPr/>
          <p:nvPr/>
        </p:nvSpPr>
        <p:spPr>
          <a:xfrm rot="-964587">
            <a:off x="-501737" y="969718"/>
            <a:ext cx="3900357" cy="4178958"/>
          </a:xfrm>
          <a:custGeom>
            <a:rect b="b" l="l" r="r" t="t"/>
            <a:pathLst>
              <a:path extrusionOk="0" h="4178958" w="3900357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0">
                <a:srgbClr val="000000">
                  <a:alpha val="0"/>
                </a:srgbClr>
              </a:gs>
              <a:gs pos="29000">
                <a:srgbClr val="000000">
                  <a:alpha val="0"/>
                </a:srgbClr>
              </a:gs>
              <a:gs pos="100000">
                <a:srgbClr val="4472C4">
                  <a:alpha val="42745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6"/>
          <p:cNvSpPr/>
          <p:nvPr/>
        </p:nvSpPr>
        <p:spPr>
          <a:xfrm flipH="1" rot="5400000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8DA9DB">
                  <a:alpha val="10980"/>
                </a:srgbClr>
              </a:gs>
              <a:gs pos="100000">
                <a:srgbClr val="8DA9DB">
                  <a:alpha val="10980"/>
                </a:srgbClr>
              </a:gs>
            </a:gsLst>
            <a:lin ang="7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8" name="Google Shape;318;p16"/>
          <p:cNvSpPr txBox="1"/>
          <p:nvPr>
            <p:ph type="title"/>
          </p:nvPr>
        </p:nvSpPr>
        <p:spPr>
          <a:xfrm>
            <a:off x="586478" y="1683756"/>
            <a:ext cx="3115265" cy="239635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lang="en-US" sz="4000">
                <a:solidFill>
                  <a:srgbClr val="FFFFFF"/>
                </a:solidFill>
              </a:rPr>
              <a:t>Challenges of data governance </a:t>
            </a:r>
            <a:endParaRPr/>
          </a:p>
        </p:txBody>
      </p:sp>
      <p:grpSp>
        <p:nvGrpSpPr>
          <p:cNvPr id="319" name="Google Shape;319;p16"/>
          <p:cNvGrpSpPr/>
          <p:nvPr/>
        </p:nvGrpSpPr>
        <p:grpSpPr>
          <a:xfrm>
            <a:off x="4905052" y="810519"/>
            <a:ext cx="6666833" cy="5333761"/>
            <a:chOff x="0" y="60079"/>
            <a:chExt cx="6666833" cy="5333761"/>
          </a:xfrm>
        </p:grpSpPr>
        <p:sp>
          <p:nvSpPr>
            <p:cNvPr id="320" name="Google Shape;320;p16"/>
            <p:cNvSpPr/>
            <p:nvPr/>
          </p:nvSpPr>
          <p:spPr>
            <a:xfrm>
              <a:off x="0" y="60079"/>
              <a:ext cx="6666833" cy="175968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1" name="Google Shape;321;p16"/>
            <p:cNvSpPr txBox="1"/>
            <p:nvPr/>
          </p:nvSpPr>
          <p:spPr>
            <a:xfrm>
              <a:off x="85900" y="145979"/>
              <a:ext cx="6495033" cy="15878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Calibri"/>
                <a:buNone/>
              </a:pPr>
              <a:r>
                <a:rPr lang="en-US" sz="3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An average user spends 1.8 hour a day looking for the right data because of insufficient data management</a:t>
              </a:r>
              <a:endParaRPr/>
            </a:p>
          </p:txBody>
        </p:sp>
        <p:sp>
          <p:nvSpPr>
            <p:cNvPr id="322" name="Google Shape;322;p16"/>
            <p:cNvSpPr/>
            <p:nvPr/>
          </p:nvSpPr>
          <p:spPr>
            <a:xfrm>
              <a:off x="0" y="1911919"/>
              <a:ext cx="6666833" cy="175968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7EB55F"/>
                </a:gs>
                <a:gs pos="50000">
                  <a:srgbClr val="6EB03F"/>
                </a:gs>
                <a:gs pos="100000">
                  <a:srgbClr val="5F9F34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3" name="Google Shape;323;p16"/>
            <p:cNvSpPr txBox="1"/>
            <p:nvPr/>
          </p:nvSpPr>
          <p:spPr>
            <a:xfrm>
              <a:off x="85900" y="1997819"/>
              <a:ext cx="6495033" cy="15878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Calibri"/>
                <a:buNone/>
              </a:pPr>
              <a:r>
                <a:rPr lang="en-US" sz="3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Following are the main challenge of data governance:</a:t>
              </a:r>
              <a:endParaRPr/>
            </a:p>
          </p:txBody>
        </p:sp>
        <p:sp>
          <p:nvSpPr>
            <p:cNvPr id="324" name="Google Shape;324;p16"/>
            <p:cNvSpPr/>
            <p:nvPr/>
          </p:nvSpPr>
          <p:spPr>
            <a:xfrm>
              <a:off x="0" y="3671600"/>
              <a:ext cx="6666833" cy="17222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25" name="Google Shape;325;p16"/>
            <p:cNvSpPr txBox="1"/>
            <p:nvPr/>
          </p:nvSpPr>
          <p:spPr>
            <a:xfrm>
              <a:off x="0" y="3671600"/>
              <a:ext cx="6666833" cy="172224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0625" lIns="211650" spcFirstLastPara="1" rIns="227575" wrap="square" tIns="40625">
              <a:noAutofit/>
            </a:bodyPr>
            <a:lstStyle/>
            <a:p>
              <a:pPr indent="-228600" lvl="1" marL="22860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Calibri"/>
                <a:buChar char="•"/>
              </a:pPr>
              <a:r>
                <a:rPr b="0" i="0" lang="en-US" sz="25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Lack of leadership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Calibri"/>
                <a:buChar char="•"/>
              </a:pPr>
              <a:r>
                <a:rPr b="0" i="0" lang="en-US" sz="25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Lack of team support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Calibri"/>
                <a:buChar char="•"/>
              </a:pPr>
              <a:r>
                <a:rPr b="0" i="0" lang="en-US" sz="25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Lack of understanding the value of data</a:t>
              </a:r>
              <a:endParaRPr/>
            </a:p>
            <a:p>
              <a:pPr indent="-228600" lvl="1" marL="228600" marR="0" rtl="0" algn="l">
                <a:lnSpc>
                  <a:spcPct val="90000"/>
                </a:lnSpc>
                <a:spcBef>
                  <a:spcPts val="50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Calibri"/>
                <a:buChar char="•"/>
              </a:pPr>
              <a:r>
                <a:rPr b="0" i="0" lang="en-US" sz="2500" u="none" cap="none" strike="noStrike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Poor Data management</a:t>
              </a:r>
              <a:endParaRPr/>
            </a:p>
          </p:txBody>
        </p:sp>
      </p:grp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29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17"/>
          <p:cNvSpPr/>
          <p:nvPr/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1" name="Google Shape;331;p17"/>
          <p:cNvSpPr/>
          <p:nvPr/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32" name="Google Shape;332;p17"/>
          <p:cNvGrpSpPr/>
          <p:nvPr/>
        </p:nvGrpSpPr>
        <p:grpSpPr>
          <a:xfrm>
            <a:off x="0" y="0"/>
            <a:ext cx="6218159" cy="6858000"/>
            <a:chOff x="651279" y="598259"/>
            <a:chExt cx="10889442" cy="5680742"/>
          </a:xfrm>
        </p:grpSpPr>
        <p:sp>
          <p:nvSpPr>
            <p:cNvPr id="333" name="Google Shape;333;p17"/>
            <p:cNvSpPr/>
            <p:nvPr/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4" name="Google Shape;334;p17"/>
            <p:cNvSpPr/>
            <p:nvPr/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35" name="Google Shape;335;p17"/>
          <p:cNvGrpSpPr/>
          <p:nvPr/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36" name="Google Shape;336;p17"/>
            <p:cNvSpPr/>
            <p:nvPr/>
          </p:nvSpPr>
          <p:spPr>
            <a:xfrm>
              <a:off x="26122" y="6015669"/>
              <a:ext cx="2605762" cy="842331"/>
            </a:xfrm>
            <a:custGeom>
              <a:rect b="b" l="l" r="r" t="t"/>
              <a:pathLst>
                <a:path extrusionOk="0" h="1033951" w="3180577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7" name="Google Shape;337;p17"/>
            <p:cNvSpPr/>
            <p:nvPr/>
          </p:nvSpPr>
          <p:spPr>
            <a:xfrm>
              <a:off x="655184" y="5798001"/>
              <a:ext cx="2485581" cy="1059999"/>
            </a:xfrm>
            <a:custGeom>
              <a:rect b="b" l="l" r="r" t="t"/>
              <a:pathLst>
                <a:path extrusionOk="0" h="1050628" w="244976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lt1">
                <a:alpha val="2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8" name="Google Shape;338;p17"/>
            <p:cNvSpPr/>
            <p:nvPr/>
          </p:nvSpPr>
          <p:spPr>
            <a:xfrm>
              <a:off x="3474720" y="0"/>
              <a:ext cx="6177282" cy="1778750"/>
            </a:xfrm>
            <a:custGeom>
              <a:rect b="b" l="l" r="r" t="t"/>
              <a:pathLst>
                <a:path extrusionOk="0" h="1849426" w="6386648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lt1">
                <a:alpha val="40000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9" name="Google Shape;339;p17"/>
            <p:cNvSpPr/>
            <p:nvPr/>
          </p:nvSpPr>
          <p:spPr>
            <a:xfrm>
              <a:off x="0" y="2390523"/>
              <a:ext cx="611491" cy="1421482"/>
            </a:xfrm>
            <a:custGeom>
              <a:rect b="b" l="l" r="r" t="t"/>
              <a:pathLst>
                <a:path extrusionOk="0" h="1429512" w="611491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lt1">
                <a:alpha val="20000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0" name="Google Shape;340;p17"/>
            <p:cNvSpPr/>
            <p:nvPr/>
          </p:nvSpPr>
          <p:spPr>
            <a:xfrm>
              <a:off x="3792772" y="0"/>
              <a:ext cx="2423863" cy="1343767"/>
            </a:xfrm>
            <a:custGeom>
              <a:rect b="b" l="l" r="r" t="t"/>
              <a:pathLst>
                <a:path extrusionOk="0" h="1681468" w="3015964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1" name="Google Shape;341;p17"/>
            <p:cNvSpPr/>
            <p:nvPr/>
          </p:nvSpPr>
          <p:spPr>
            <a:xfrm>
              <a:off x="10946850" y="0"/>
              <a:ext cx="1242102" cy="2620884"/>
            </a:xfrm>
            <a:custGeom>
              <a:rect b="b" l="l" r="r" t="t"/>
              <a:pathLst>
                <a:path extrusionOk="0" h="2635689" w="1242102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2" name="Google Shape;342;p17"/>
            <p:cNvSpPr/>
            <p:nvPr/>
          </p:nvSpPr>
          <p:spPr>
            <a:xfrm>
              <a:off x="0" y="0"/>
              <a:ext cx="1577788" cy="980141"/>
            </a:xfrm>
            <a:custGeom>
              <a:rect b="b" l="l" r="r" t="t"/>
              <a:pathLst>
                <a:path extrusionOk="0" h="795676" w="1471018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lt1">
                <a:alpha val="60000"/>
              </a:schemeClr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43" name="Google Shape;343;p17"/>
          <p:cNvSpPr txBox="1"/>
          <p:nvPr>
            <p:ph type="title"/>
          </p:nvPr>
        </p:nvSpPr>
        <p:spPr>
          <a:xfrm>
            <a:off x="786385" y="841248"/>
            <a:ext cx="5129600" cy="534009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alibri"/>
              <a:buNone/>
            </a:pPr>
            <a:r>
              <a:rPr lang="en-US" sz="4800">
                <a:solidFill>
                  <a:schemeClr val="lt1"/>
                </a:solidFill>
              </a:rPr>
              <a:t>Now you can answer</a:t>
            </a:r>
            <a:endParaRPr/>
          </a:p>
        </p:txBody>
      </p:sp>
      <p:grpSp>
        <p:nvGrpSpPr>
          <p:cNvPr id="344" name="Google Shape;344;p17"/>
          <p:cNvGrpSpPr/>
          <p:nvPr/>
        </p:nvGrpSpPr>
        <p:grpSpPr>
          <a:xfrm>
            <a:off x="6525628" y="600870"/>
            <a:ext cx="4828172" cy="5508990"/>
            <a:chOff x="0" y="71482"/>
            <a:chExt cx="4828172" cy="5508990"/>
          </a:xfrm>
        </p:grpSpPr>
        <p:sp>
          <p:nvSpPr>
            <p:cNvPr id="345" name="Google Shape;345;p17"/>
            <p:cNvSpPr/>
            <p:nvPr/>
          </p:nvSpPr>
          <p:spPr>
            <a:xfrm>
              <a:off x="0" y="71482"/>
              <a:ext cx="4828172" cy="1774890"/>
            </a:xfrm>
            <a:prstGeom prst="roundRect">
              <a:avLst>
                <a:gd fmla="val 16667" name="adj"/>
              </a:avLst>
            </a:prstGeom>
            <a:solidFill>
              <a:srgbClr val="599BD5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6" name="Google Shape;346;p17"/>
            <p:cNvSpPr txBox="1"/>
            <p:nvPr/>
          </p:nvSpPr>
          <p:spPr>
            <a:xfrm>
              <a:off x="86643" y="158125"/>
              <a:ext cx="4654886" cy="16016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Calibri"/>
                <a:buNone/>
              </a:pPr>
              <a:r>
                <a:rPr lang="en-US" sz="3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Define data governance</a:t>
              </a:r>
              <a:endParaRPr/>
            </a:p>
          </p:txBody>
        </p:sp>
        <p:sp>
          <p:nvSpPr>
            <p:cNvPr id="347" name="Google Shape;347;p17"/>
            <p:cNvSpPr/>
            <p:nvPr/>
          </p:nvSpPr>
          <p:spPr>
            <a:xfrm>
              <a:off x="0" y="1938532"/>
              <a:ext cx="4828172" cy="1774890"/>
            </a:xfrm>
            <a:prstGeom prst="roundRect">
              <a:avLst>
                <a:gd fmla="val 16667" name="adj"/>
              </a:avLst>
            </a:prstGeom>
            <a:solidFill>
              <a:srgbClr val="4CC38C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48" name="Google Shape;348;p17"/>
            <p:cNvSpPr txBox="1"/>
            <p:nvPr/>
          </p:nvSpPr>
          <p:spPr>
            <a:xfrm>
              <a:off x="86643" y="2025175"/>
              <a:ext cx="4654886" cy="16016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Calibri"/>
                <a:buNone/>
              </a:pPr>
              <a:r>
                <a:rPr lang="en-US" sz="3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What are the responsibilities of data governance teams?</a:t>
              </a:r>
              <a:endParaRPr/>
            </a:p>
          </p:txBody>
        </p:sp>
        <p:sp>
          <p:nvSpPr>
            <p:cNvPr id="349" name="Google Shape;349;p17"/>
            <p:cNvSpPr/>
            <p:nvPr/>
          </p:nvSpPr>
          <p:spPr>
            <a:xfrm>
              <a:off x="0" y="3805582"/>
              <a:ext cx="4828172" cy="1774890"/>
            </a:xfrm>
            <a:prstGeom prst="roundRect">
              <a:avLst>
                <a:gd fmla="val 16667" name="adj"/>
              </a:avLst>
            </a:prstGeom>
            <a:solidFill>
              <a:srgbClr val="6FAB46"/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0" name="Google Shape;350;p17"/>
            <p:cNvSpPr txBox="1"/>
            <p:nvPr/>
          </p:nvSpPr>
          <p:spPr>
            <a:xfrm>
              <a:off x="86643" y="3892225"/>
              <a:ext cx="4654886" cy="160160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121900" lIns="121900" spcFirstLastPara="1" rIns="121900" wrap="square" tIns="12190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200"/>
                <a:buFont typeface="Calibri"/>
                <a:buNone/>
              </a:pPr>
              <a:r>
                <a:rPr lang="en-US" sz="32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What are the challenges of data governance</a:t>
              </a:r>
              <a:endParaRPr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1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6" name="Google Shape;356;p18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7" name="Google Shape;357;p18"/>
          <p:cNvSpPr/>
          <p:nvPr/>
        </p:nvSpPr>
        <p:spPr>
          <a:xfrm flipH="1" rot="5400000">
            <a:off x="-1410084" y="1410082"/>
            <a:ext cx="6858000" cy="4037836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8" name="Google Shape;358;p18"/>
          <p:cNvSpPr/>
          <p:nvPr/>
        </p:nvSpPr>
        <p:spPr>
          <a:xfrm flipH="1" rot="5400000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45882"/>
                </a:srgbClr>
              </a:gs>
              <a:gs pos="100000">
                <a:srgbClr val="4472C4">
                  <a:alpha val="45882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9" name="Google Shape;359;p18"/>
          <p:cNvSpPr/>
          <p:nvPr/>
        </p:nvSpPr>
        <p:spPr>
          <a:xfrm flipH="1" rot="5400000">
            <a:off x="767923" y="3588085"/>
            <a:ext cx="2501979" cy="4037841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0" name="Google Shape;360;p18"/>
          <p:cNvSpPr/>
          <p:nvPr/>
        </p:nvSpPr>
        <p:spPr>
          <a:xfrm rot="-964587">
            <a:off x="-501737" y="969718"/>
            <a:ext cx="3900357" cy="4178958"/>
          </a:xfrm>
          <a:custGeom>
            <a:rect b="b" l="l" r="r" t="t"/>
            <a:pathLst>
              <a:path extrusionOk="0" h="4178958" w="3900357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0">
                <a:srgbClr val="000000">
                  <a:alpha val="0"/>
                </a:srgbClr>
              </a:gs>
              <a:gs pos="29000">
                <a:srgbClr val="000000">
                  <a:alpha val="0"/>
                </a:srgbClr>
              </a:gs>
              <a:gs pos="100000">
                <a:srgbClr val="4472C4">
                  <a:alpha val="42745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1" name="Google Shape;361;p18"/>
          <p:cNvSpPr/>
          <p:nvPr/>
        </p:nvSpPr>
        <p:spPr>
          <a:xfrm flipH="1" rot="5400000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8DA9DB">
                  <a:alpha val="10980"/>
                </a:srgbClr>
              </a:gs>
              <a:gs pos="100000">
                <a:srgbClr val="8DA9DB">
                  <a:alpha val="10980"/>
                </a:srgbClr>
              </a:gs>
            </a:gsLst>
            <a:lin ang="7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18"/>
          <p:cNvSpPr txBox="1"/>
          <p:nvPr>
            <p:ph type="title"/>
          </p:nvPr>
        </p:nvSpPr>
        <p:spPr>
          <a:xfrm>
            <a:off x="466722" y="586855"/>
            <a:ext cx="3201366" cy="3387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b="1" lang="en-US" sz="4000">
                <a:solidFill>
                  <a:srgbClr val="FFFFFF"/>
                </a:solidFill>
              </a:rPr>
              <a:t>Enterprise Architecture and Data Governance</a:t>
            </a:r>
            <a:endParaRPr/>
          </a:p>
        </p:txBody>
      </p:sp>
      <p:sp>
        <p:nvSpPr>
          <p:cNvPr id="363" name="Google Shape;363;p18"/>
          <p:cNvSpPr txBox="1"/>
          <p:nvPr>
            <p:ph idx="1" type="body"/>
          </p:nvPr>
        </p:nvSpPr>
        <p:spPr>
          <a:xfrm>
            <a:off x="4810259" y="649480"/>
            <a:ext cx="6555347" cy="5546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Enterprise Architecture is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The organization of IT systems and processes.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Helps or hinders day-to-day operations and company strategy execution.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Solves two major problems: 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where are we heading and 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how are we going to get there.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1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9" name="Google Shape;369;p19"/>
          <p:cNvSpPr/>
          <p:nvPr/>
        </p:nvSpPr>
        <p:spPr>
          <a:xfrm flipH="1" rot="5400000">
            <a:off x="-638515" y="639280"/>
            <a:ext cx="6858000" cy="5579440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9"/>
          <p:cNvSpPr/>
          <p:nvPr/>
        </p:nvSpPr>
        <p:spPr>
          <a:xfrm flipH="1" rot="5400000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0"/>
                </a:srgbClr>
              </a:gs>
              <a:gs pos="100000">
                <a:srgbClr val="4472C4">
                  <a:alpha val="0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1" name="Google Shape;371;p19"/>
          <p:cNvSpPr/>
          <p:nvPr/>
        </p:nvSpPr>
        <p:spPr>
          <a:xfrm flipH="1" rot="5400000">
            <a:off x="1528907" y="2818967"/>
            <a:ext cx="2501979" cy="5576080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19"/>
          <p:cNvSpPr/>
          <p:nvPr/>
        </p:nvSpPr>
        <p:spPr>
          <a:xfrm flipH="1" rot="5400000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10980"/>
                </a:srgbClr>
              </a:gs>
              <a:gs pos="100000">
                <a:srgbClr val="4472C4">
                  <a:alpha val="10980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9"/>
          <p:cNvSpPr/>
          <p:nvPr/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0">
                <a:srgbClr val="4472C4">
                  <a:alpha val="0"/>
                </a:srgbClr>
              </a:gs>
              <a:gs pos="39000">
                <a:srgbClr val="4472C4">
                  <a:alpha val="0"/>
                </a:srgbClr>
              </a:gs>
              <a:gs pos="100000">
                <a:srgbClr val="8DA9DB">
                  <a:alpha val="14901"/>
                </a:srgbClr>
              </a:gs>
            </a:gsLst>
            <a:lin ang="17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9"/>
          <p:cNvSpPr txBox="1"/>
          <p:nvPr>
            <p:ph type="title"/>
          </p:nvPr>
        </p:nvSpPr>
        <p:spPr>
          <a:xfrm>
            <a:off x="826396" y="586855"/>
            <a:ext cx="4230100" cy="3387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b="1" lang="en-US" sz="4000">
                <a:solidFill>
                  <a:srgbClr val="FFFFFF"/>
                </a:solidFill>
              </a:rPr>
              <a:t>Business and IT Benefit of Enterprise Architecture</a:t>
            </a:r>
            <a:endParaRPr/>
          </a:p>
        </p:txBody>
      </p:sp>
      <p:sp>
        <p:nvSpPr>
          <p:cNvPr id="375" name="Google Shape;375;p19"/>
          <p:cNvSpPr txBox="1"/>
          <p:nvPr>
            <p:ph idx="1" type="body"/>
          </p:nvPr>
        </p:nvSpPr>
        <p:spPr>
          <a:xfrm>
            <a:off x="6503158" y="649480"/>
            <a:ext cx="4862447" cy="5546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Reduces IT costs while increasing productivity through information, insight, and ideas.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Determines competitiveness, flexibility, and the economics of information technology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Aligns information technology capabilities with business strategy in order to grow, innovate, and respond to market demands. 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Reduces the risk of purchasing or developing systems and enterprise apps.</a:t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20"/>
          <p:cNvSpPr/>
          <p:nvPr/>
        </p:nvSpPr>
        <p:spPr>
          <a:xfrm flipH="1" rot="5400000">
            <a:off x="-1410084" y="1410082"/>
            <a:ext cx="6858000" cy="4037836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2" name="Google Shape;382;p20"/>
          <p:cNvSpPr/>
          <p:nvPr/>
        </p:nvSpPr>
        <p:spPr>
          <a:xfrm flipH="1" rot="5400000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45882"/>
                </a:srgbClr>
              </a:gs>
              <a:gs pos="100000">
                <a:srgbClr val="4472C4">
                  <a:alpha val="45882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3" name="Google Shape;383;p20"/>
          <p:cNvSpPr/>
          <p:nvPr/>
        </p:nvSpPr>
        <p:spPr>
          <a:xfrm flipH="1" rot="5400000">
            <a:off x="767923" y="3588085"/>
            <a:ext cx="2501979" cy="4037841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4" name="Google Shape;384;p20"/>
          <p:cNvSpPr/>
          <p:nvPr/>
        </p:nvSpPr>
        <p:spPr>
          <a:xfrm rot="-964587">
            <a:off x="-501737" y="969718"/>
            <a:ext cx="3900357" cy="4178958"/>
          </a:xfrm>
          <a:custGeom>
            <a:rect b="b" l="l" r="r" t="t"/>
            <a:pathLst>
              <a:path extrusionOk="0" h="4178958" w="3900357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0">
                <a:srgbClr val="000000">
                  <a:alpha val="0"/>
                </a:srgbClr>
              </a:gs>
              <a:gs pos="29000">
                <a:srgbClr val="000000">
                  <a:alpha val="0"/>
                </a:srgbClr>
              </a:gs>
              <a:gs pos="100000">
                <a:srgbClr val="4472C4">
                  <a:alpha val="42745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20"/>
          <p:cNvSpPr/>
          <p:nvPr/>
        </p:nvSpPr>
        <p:spPr>
          <a:xfrm flipH="1" rot="5400000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8DA9DB">
                  <a:alpha val="10980"/>
                </a:srgbClr>
              </a:gs>
              <a:gs pos="100000">
                <a:srgbClr val="8DA9DB">
                  <a:alpha val="10980"/>
                </a:srgbClr>
              </a:gs>
            </a:gsLst>
            <a:lin ang="7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20"/>
          <p:cNvSpPr txBox="1"/>
          <p:nvPr>
            <p:ph type="title"/>
          </p:nvPr>
        </p:nvSpPr>
        <p:spPr>
          <a:xfrm>
            <a:off x="586478" y="1683756"/>
            <a:ext cx="3115265" cy="239635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b="1" lang="en-US" sz="4000">
                <a:solidFill>
                  <a:srgbClr val="FFFFFF"/>
                </a:solidFill>
              </a:rPr>
              <a:t>Component of Enterprise Architecture</a:t>
            </a:r>
            <a:endParaRPr/>
          </a:p>
        </p:txBody>
      </p:sp>
      <p:grpSp>
        <p:nvGrpSpPr>
          <p:cNvPr id="387" name="Google Shape;387;p20"/>
          <p:cNvGrpSpPr/>
          <p:nvPr/>
        </p:nvGrpSpPr>
        <p:grpSpPr>
          <a:xfrm>
            <a:off x="4905052" y="836799"/>
            <a:ext cx="6666833" cy="5281201"/>
            <a:chOff x="0" y="86359"/>
            <a:chExt cx="6666833" cy="5281201"/>
          </a:xfrm>
        </p:grpSpPr>
        <p:sp>
          <p:nvSpPr>
            <p:cNvPr id="388" name="Google Shape;388;p20"/>
            <p:cNvSpPr/>
            <p:nvPr/>
          </p:nvSpPr>
          <p:spPr>
            <a:xfrm>
              <a:off x="0" y="529159"/>
              <a:ext cx="6666833" cy="7560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9525">
              <a:solidFill>
                <a:schemeClr val="accent2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89" name="Google Shape;389;p20"/>
            <p:cNvSpPr/>
            <p:nvPr/>
          </p:nvSpPr>
          <p:spPr>
            <a:xfrm>
              <a:off x="333341" y="86359"/>
              <a:ext cx="4666783" cy="88560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08B54"/>
                </a:gs>
                <a:gs pos="50000">
                  <a:srgbClr val="F67A26"/>
                </a:gs>
                <a:gs pos="100000">
                  <a:srgbClr val="E36A18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0" name="Google Shape;390;p20"/>
            <p:cNvSpPr txBox="1"/>
            <p:nvPr/>
          </p:nvSpPr>
          <p:spPr>
            <a:xfrm>
              <a:off x="376572" y="129590"/>
              <a:ext cx="4580321" cy="79913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76375" spcFirstLastPara="1" rIns="17637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Calibri"/>
                <a:buNone/>
              </a:pPr>
              <a:r>
                <a:rPr lang="en-US" sz="3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Business architecture</a:t>
              </a:r>
              <a:endParaRPr/>
            </a:p>
          </p:txBody>
        </p:sp>
        <p:sp>
          <p:nvSpPr>
            <p:cNvPr id="391" name="Google Shape;391;p20"/>
            <p:cNvSpPr/>
            <p:nvPr/>
          </p:nvSpPr>
          <p:spPr>
            <a:xfrm>
              <a:off x="0" y="1889959"/>
              <a:ext cx="6666833" cy="7560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9525">
              <a:solidFill>
                <a:schemeClr val="accent3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2" name="Google Shape;392;p20"/>
            <p:cNvSpPr/>
            <p:nvPr/>
          </p:nvSpPr>
          <p:spPr>
            <a:xfrm>
              <a:off x="333341" y="1447159"/>
              <a:ext cx="4666783" cy="88560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AFAFAF"/>
                </a:gs>
                <a:gs pos="50000">
                  <a:schemeClr val="accent3"/>
                </a:gs>
                <a:gs pos="100000">
                  <a:srgbClr val="919191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3" name="Google Shape;393;p20"/>
            <p:cNvSpPr txBox="1"/>
            <p:nvPr/>
          </p:nvSpPr>
          <p:spPr>
            <a:xfrm>
              <a:off x="376572" y="1490390"/>
              <a:ext cx="4580321" cy="79913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76375" spcFirstLastPara="1" rIns="17637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Calibri"/>
                <a:buNone/>
              </a:pPr>
              <a:r>
                <a:rPr lang="en-US" sz="3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Application architecture</a:t>
              </a:r>
              <a:endParaRPr/>
            </a:p>
          </p:txBody>
        </p:sp>
        <p:sp>
          <p:nvSpPr>
            <p:cNvPr id="394" name="Google Shape;394;p20"/>
            <p:cNvSpPr/>
            <p:nvPr/>
          </p:nvSpPr>
          <p:spPr>
            <a:xfrm>
              <a:off x="0" y="3250759"/>
              <a:ext cx="6666833" cy="7560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9525">
              <a:solidFill>
                <a:schemeClr val="accent4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5" name="Google Shape;395;p20"/>
            <p:cNvSpPr/>
            <p:nvPr/>
          </p:nvSpPr>
          <p:spPr>
            <a:xfrm>
              <a:off x="333341" y="2807959"/>
              <a:ext cx="4666783" cy="88560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FFC647"/>
                </a:gs>
                <a:gs pos="50000">
                  <a:srgbClr val="FFC600"/>
                </a:gs>
                <a:gs pos="100000">
                  <a:srgbClr val="E3B400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6" name="Google Shape;396;p20"/>
            <p:cNvSpPr txBox="1"/>
            <p:nvPr/>
          </p:nvSpPr>
          <p:spPr>
            <a:xfrm>
              <a:off x="376572" y="2851190"/>
              <a:ext cx="4580321" cy="79913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76375" spcFirstLastPara="1" rIns="17637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Calibri"/>
                <a:buNone/>
              </a:pPr>
              <a:r>
                <a:rPr lang="en-US" sz="3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Data architecture</a:t>
              </a:r>
              <a:endParaRPr/>
            </a:p>
          </p:txBody>
        </p:sp>
        <p:sp>
          <p:nvSpPr>
            <p:cNvPr id="397" name="Google Shape;397;p20"/>
            <p:cNvSpPr/>
            <p:nvPr/>
          </p:nvSpPr>
          <p:spPr>
            <a:xfrm>
              <a:off x="0" y="4611560"/>
              <a:ext cx="6666833" cy="756000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cap="flat" cmpd="sng" w="9525">
              <a:solidFill>
                <a:srgbClr val="599BD5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8" name="Google Shape;398;p20"/>
            <p:cNvSpPr/>
            <p:nvPr/>
          </p:nvSpPr>
          <p:spPr>
            <a:xfrm>
              <a:off x="333341" y="4168760"/>
              <a:ext cx="4666783" cy="885600"/>
            </a:xfrm>
            <a:prstGeom prst="roundRect">
              <a:avLst>
                <a:gd fmla="val 16667" name="adj"/>
              </a:avLst>
            </a:prstGeom>
            <a:gradFill>
              <a:gsLst>
                <a:gs pos="0">
                  <a:srgbClr val="6EA5DA"/>
                </a:gs>
                <a:gs pos="50000">
                  <a:srgbClr val="529BDA"/>
                </a:gs>
                <a:gs pos="100000">
                  <a:srgbClr val="4188C8"/>
                </a:gs>
              </a:gsLst>
              <a:lin ang="5400000" scaled="0"/>
            </a:gra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" name="Google Shape;399;p20"/>
            <p:cNvSpPr txBox="1"/>
            <p:nvPr/>
          </p:nvSpPr>
          <p:spPr>
            <a:xfrm>
              <a:off x="376572" y="4211991"/>
              <a:ext cx="4580321" cy="799138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176375" spcFirstLastPara="1" rIns="176375" wrap="square" tIns="0">
              <a:noAutofit/>
            </a:bodyPr>
            <a:lstStyle/>
            <a:p>
              <a:pPr indent="0" lvl="0" marL="0" marR="0" rtl="0" algn="l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3000"/>
                <a:buFont typeface="Calibri"/>
                <a:buNone/>
              </a:pPr>
              <a:r>
                <a:rPr lang="en-US" sz="3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Technical arichtecture</a:t>
              </a:r>
              <a:endParaRPr/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p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21"/>
          <p:cNvSpPr/>
          <p:nvPr/>
        </p:nvSpPr>
        <p:spPr>
          <a:xfrm flipH="1" rot="5400000">
            <a:off x="-638515" y="639280"/>
            <a:ext cx="6858000" cy="5579440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21"/>
          <p:cNvSpPr/>
          <p:nvPr/>
        </p:nvSpPr>
        <p:spPr>
          <a:xfrm flipH="1" rot="5400000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0"/>
                </a:srgbClr>
              </a:gs>
              <a:gs pos="100000">
                <a:srgbClr val="4472C4">
                  <a:alpha val="0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7" name="Google Shape;407;p21"/>
          <p:cNvSpPr/>
          <p:nvPr/>
        </p:nvSpPr>
        <p:spPr>
          <a:xfrm flipH="1" rot="5400000">
            <a:off x="1528907" y="2818967"/>
            <a:ext cx="2501979" cy="5576080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8" name="Google Shape;408;p21"/>
          <p:cNvSpPr/>
          <p:nvPr/>
        </p:nvSpPr>
        <p:spPr>
          <a:xfrm flipH="1" rot="5400000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10980"/>
                </a:srgbClr>
              </a:gs>
              <a:gs pos="100000">
                <a:srgbClr val="4472C4">
                  <a:alpha val="10980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21"/>
          <p:cNvSpPr/>
          <p:nvPr/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0">
                <a:srgbClr val="4472C4">
                  <a:alpha val="0"/>
                </a:srgbClr>
              </a:gs>
              <a:gs pos="39000">
                <a:srgbClr val="4472C4">
                  <a:alpha val="0"/>
                </a:srgbClr>
              </a:gs>
              <a:gs pos="100000">
                <a:srgbClr val="8DA9DB">
                  <a:alpha val="14901"/>
                </a:srgbClr>
              </a:gs>
            </a:gsLst>
            <a:lin ang="17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0" name="Google Shape;410;p21"/>
          <p:cNvSpPr txBox="1"/>
          <p:nvPr>
            <p:ph type="title"/>
          </p:nvPr>
        </p:nvSpPr>
        <p:spPr>
          <a:xfrm>
            <a:off x="826396" y="586855"/>
            <a:ext cx="4230100" cy="3387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lang="en-US" sz="4000">
                <a:solidFill>
                  <a:srgbClr val="FFFFFF"/>
                </a:solidFill>
              </a:rPr>
              <a:t>Distinction between </a:t>
            </a:r>
            <a:endParaRPr/>
          </a:p>
        </p:txBody>
      </p:sp>
      <p:sp>
        <p:nvSpPr>
          <p:cNvPr id="411" name="Google Shape;411;p21"/>
          <p:cNvSpPr txBox="1"/>
          <p:nvPr>
            <p:ph idx="1" type="body"/>
          </p:nvPr>
        </p:nvSpPr>
        <p:spPr>
          <a:xfrm>
            <a:off x="6503158" y="649480"/>
            <a:ext cx="4862447" cy="5546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DATA, INFORMATION, &amp; KNOWLEDGE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Raw data describes products, customers, events, activities, and transactions that are recorded, classified, and stored.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Information is processed, organized, or put into context data with meaning and value to the recipient.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Knowledge is conveyed information as applied to a current problem or activity.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22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7" name="Google Shape;417;p22"/>
          <p:cNvSpPr txBox="1"/>
          <p:nvPr>
            <p:ph type="title"/>
          </p:nvPr>
        </p:nvSpPr>
        <p:spPr>
          <a:xfrm>
            <a:off x="1008184" y="174032"/>
            <a:ext cx="10175631" cy="11118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lang="en-US" sz="4000"/>
              <a:t>Information System</a:t>
            </a:r>
            <a:endParaRPr/>
          </a:p>
        </p:txBody>
      </p:sp>
      <p:sp>
        <p:nvSpPr>
          <p:cNvPr id="418" name="Google Shape;418;p22"/>
          <p:cNvSpPr txBox="1"/>
          <p:nvPr>
            <p:ph idx="1" type="body"/>
          </p:nvPr>
        </p:nvSpPr>
        <p:spPr>
          <a:xfrm>
            <a:off x="1008184" y="1459907"/>
            <a:ext cx="10175630" cy="76790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Input-processing-output model</a:t>
            </a:r>
            <a:endParaRPr/>
          </a:p>
        </p:txBody>
      </p:sp>
      <p:pic>
        <p:nvPicPr>
          <p:cNvPr descr="Text&#10;&#10;Description automatically generated with low confidence" id="419" name="Google Shape;41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77389" y="2405149"/>
            <a:ext cx="8431124" cy="389939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2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5" name="Google Shape;425;p23"/>
          <p:cNvSpPr txBox="1"/>
          <p:nvPr>
            <p:ph type="title"/>
          </p:nvPr>
        </p:nvSpPr>
        <p:spPr>
          <a:xfrm>
            <a:off x="5596501" y="489508"/>
            <a:ext cx="5754896" cy="166756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Calibri"/>
              <a:buNone/>
            </a:pPr>
            <a:r>
              <a:rPr b="1" lang="en-US" sz="4000">
                <a:solidFill>
                  <a:schemeClr val="accent1"/>
                </a:solidFill>
              </a:rPr>
              <a:t>Cloud strategies</a:t>
            </a:r>
            <a:endParaRPr/>
          </a:p>
        </p:txBody>
      </p:sp>
      <p:pic>
        <p:nvPicPr>
          <p:cNvPr descr="Server" id="426" name="Google Shape;426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68130" y="1275070"/>
            <a:ext cx="3876165" cy="3876165"/>
          </a:xfrm>
          <a:prstGeom prst="rect">
            <a:avLst/>
          </a:prstGeom>
          <a:noFill/>
          <a:ln>
            <a:noFill/>
          </a:ln>
        </p:spPr>
      </p:pic>
      <p:sp>
        <p:nvSpPr>
          <p:cNvPr id="427" name="Google Shape;427;p23"/>
          <p:cNvSpPr txBox="1"/>
          <p:nvPr>
            <p:ph idx="1" type="body"/>
          </p:nvPr>
        </p:nvSpPr>
        <p:spPr>
          <a:xfrm>
            <a:off x="5596502" y="2405894"/>
            <a:ext cx="5754896" cy="319746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IT Infrastructures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On-premises data centers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Virtualization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Cloud Computing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Data Centers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Large numbers of network servers used for the storage, processing, management, distribution, and archiving of data, systems, Web traffic, services, and enterprise applications.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sp>
        <p:nvSpPr>
          <p:cNvPr id="428" name="Google Shape;428;p23"/>
          <p:cNvSpPr/>
          <p:nvPr/>
        </p:nvSpPr>
        <p:spPr>
          <a:xfrm flipH="1" rot="10800000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90000">
                <a:srgbClr val="000000"/>
              </a:gs>
              <a:gs pos="100000">
                <a:srgbClr val="000000"/>
              </a:gs>
            </a:gsLst>
            <a:lin ang="2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9" name="Google Shape;429;p23"/>
          <p:cNvSpPr/>
          <p:nvPr/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49803"/>
                </a:srgbClr>
              </a:gs>
              <a:gs pos="100000">
                <a:srgbClr val="2F5496"/>
              </a:gs>
            </a:gsLst>
            <a:lin ang="13800001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24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5" name="Google Shape;435;p24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6" name="Google Shape;436;p24"/>
          <p:cNvSpPr/>
          <p:nvPr/>
        </p:nvSpPr>
        <p:spPr>
          <a:xfrm flipH="1" rot="5400000">
            <a:off x="-1410084" y="1410082"/>
            <a:ext cx="6858000" cy="4037836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7" name="Google Shape;437;p24"/>
          <p:cNvSpPr/>
          <p:nvPr/>
        </p:nvSpPr>
        <p:spPr>
          <a:xfrm flipH="1" rot="5400000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45882"/>
                </a:srgbClr>
              </a:gs>
              <a:gs pos="100000">
                <a:srgbClr val="4472C4">
                  <a:alpha val="45882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8" name="Google Shape;438;p24"/>
          <p:cNvSpPr/>
          <p:nvPr/>
        </p:nvSpPr>
        <p:spPr>
          <a:xfrm flipH="1" rot="5400000">
            <a:off x="767923" y="3588085"/>
            <a:ext cx="2501979" cy="4037841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24"/>
          <p:cNvSpPr/>
          <p:nvPr/>
        </p:nvSpPr>
        <p:spPr>
          <a:xfrm rot="-964587">
            <a:off x="-501737" y="969718"/>
            <a:ext cx="3900357" cy="4178958"/>
          </a:xfrm>
          <a:custGeom>
            <a:rect b="b" l="l" r="r" t="t"/>
            <a:pathLst>
              <a:path extrusionOk="0" h="4178958" w="3900357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0">
                <a:srgbClr val="000000">
                  <a:alpha val="0"/>
                </a:srgbClr>
              </a:gs>
              <a:gs pos="29000">
                <a:srgbClr val="000000">
                  <a:alpha val="0"/>
                </a:srgbClr>
              </a:gs>
              <a:gs pos="100000">
                <a:srgbClr val="4472C4">
                  <a:alpha val="42745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0" name="Google Shape;440;p24"/>
          <p:cNvSpPr/>
          <p:nvPr/>
        </p:nvSpPr>
        <p:spPr>
          <a:xfrm flipH="1" rot="5400000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8DA9DB">
                  <a:alpha val="10980"/>
                </a:srgbClr>
              </a:gs>
              <a:gs pos="100000">
                <a:srgbClr val="8DA9DB">
                  <a:alpha val="10980"/>
                </a:srgbClr>
              </a:gs>
            </a:gsLst>
            <a:lin ang="7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1" name="Google Shape;441;p24"/>
          <p:cNvSpPr txBox="1"/>
          <p:nvPr>
            <p:ph type="title"/>
          </p:nvPr>
        </p:nvSpPr>
        <p:spPr>
          <a:xfrm>
            <a:off x="466722" y="586855"/>
            <a:ext cx="3201366" cy="3387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t/>
            </a:r>
            <a:endParaRPr sz="4000">
              <a:solidFill>
                <a:srgbClr val="FFFFFF"/>
              </a:solidFill>
            </a:endParaRPr>
          </a:p>
        </p:txBody>
      </p:sp>
      <p:sp>
        <p:nvSpPr>
          <p:cNvPr id="442" name="Google Shape;442;p24"/>
          <p:cNvSpPr txBox="1"/>
          <p:nvPr>
            <p:ph idx="1" type="body"/>
          </p:nvPr>
        </p:nvSpPr>
        <p:spPr>
          <a:xfrm>
            <a:off x="4810259" y="649480"/>
            <a:ext cx="6555347" cy="5546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Unified Data Center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Cisco’s single solution integrating computing, storage, networking, </a:t>
            </a:r>
            <a:r>
              <a:rPr i="1" lang="en-US" sz="2000"/>
              <a:t>virtualization</a:t>
            </a:r>
            <a:r>
              <a:rPr lang="en-US" sz="2000"/>
              <a:t>, and management into a single (unified) platform.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Virtualization gives greater IT flexibility and cutting costs: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Instant access to data any time in any format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Respond faster to changing data analytic needs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Cut complexity and cost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6" name="Shape 4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7" name="Google Shape;447;p2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t/>
            </a:r>
            <a:endParaRPr/>
          </a:p>
        </p:txBody>
      </p:sp>
      <p:grpSp>
        <p:nvGrpSpPr>
          <p:cNvPr id="448" name="Google Shape;448;p25"/>
          <p:cNvGrpSpPr/>
          <p:nvPr/>
        </p:nvGrpSpPr>
        <p:grpSpPr>
          <a:xfrm>
            <a:off x="3848533" y="1880016"/>
            <a:ext cx="4494932" cy="4242554"/>
            <a:chOff x="3010333" y="54391"/>
            <a:chExt cx="4494932" cy="4242554"/>
          </a:xfrm>
        </p:grpSpPr>
        <p:sp>
          <p:nvSpPr>
            <p:cNvPr id="449" name="Google Shape;449;p25"/>
            <p:cNvSpPr/>
            <p:nvPr/>
          </p:nvSpPr>
          <p:spPr>
            <a:xfrm>
              <a:off x="3952398" y="54391"/>
              <a:ext cx="2610802" cy="2610802"/>
            </a:xfrm>
            <a:prstGeom prst="ellipse">
              <a:avLst/>
            </a:prstGeom>
            <a:solidFill>
              <a:srgbClr val="4372C3">
                <a:alpha val="49803"/>
              </a:srgbClr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0" name="Google Shape;450;p25"/>
            <p:cNvSpPr txBox="1"/>
            <p:nvPr/>
          </p:nvSpPr>
          <p:spPr>
            <a:xfrm>
              <a:off x="4300505" y="511282"/>
              <a:ext cx="1914588" cy="117486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Calibri"/>
                <a:buNone/>
              </a:pPr>
              <a:r>
                <a:rPr lang="en-US" sz="25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Greater Agility</a:t>
              </a:r>
              <a:endParaRPr sz="2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1" name="Google Shape;451;p25"/>
            <p:cNvSpPr/>
            <p:nvPr/>
          </p:nvSpPr>
          <p:spPr>
            <a:xfrm>
              <a:off x="4894463" y="1686143"/>
              <a:ext cx="2610802" cy="2610802"/>
            </a:xfrm>
            <a:prstGeom prst="ellipse">
              <a:avLst/>
            </a:prstGeom>
            <a:solidFill>
              <a:srgbClr val="4372C3">
                <a:alpha val="49803"/>
              </a:srgbClr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2" name="Google Shape;452;p25"/>
            <p:cNvSpPr txBox="1"/>
            <p:nvPr/>
          </p:nvSpPr>
          <p:spPr>
            <a:xfrm>
              <a:off x="5692933" y="2360600"/>
              <a:ext cx="1566481" cy="14359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Calibri"/>
                <a:buNone/>
              </a:pPr>
              <a:r>
                <a:rPr lang="en-US" sz="25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Streamlined Approach</a:t>
              </a:r>
              <a:endParaRPr sz="2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3" name="Google Shape;453;p25"/>
            <p:cNvSpPr/>
            <p:nvPr/>
          </p:nvSpPr>
          <p:spPr>
            <a:xfrm>
              <a:off x="3010333" y="1686143"/>
              <a:ext cx="2610802" cy="2610802"/>
            </a:xfrm>
            <a:prstGeom prst="ellipse">
              <a:avLst/>
            </a:prstGeom>
            <a:solidFill>
              <a:srgbClr val="4372C3">
                <a:alpha val="49803"/>
              </a:srgbClr>
            </a:solidFill>
            <a:ln cap="flat" cmpd="sng" w="12700">
              <a:solidFill>
                <a:schemeClr val="lt1"/>
              </a:solidFill>
              <a:prstDash val="solid"/>
              <a:miter lim="800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54" name="Google Shape;454;p25"/>
            <p:cNvSpPr txBox="1"/>
            <p:nvPr/>
          </p:nvSpPr>
          <p:spPr>
            <a:xfrm>
              <a:off x="3256184" y="2360600"/>
              <a:ext cx="1566481" cy="1435941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0" lIns="0" spcFirstLastPara="1" rIns="0" wrap="square" tIns="0">
              <a:noAutofit/>
            </a:bodyPr>
            <a:lstStyle/>
            <a:p>
              <a:pPr indent="0" lvl="0" marL="0" marR="0" rtl="0" algn="ctr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500"/>
                <a:buFont typeface="Calibri"/>
                <a:buNone/>
              </a:pPr>
              <a:r>
                <a:rPr lang="en-US" sz="25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Better Insight</a:t>
              </a:r>
              <a:endParaRPr sz="2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55" name="Google Shape;455;p25"/>
          <p:cNvSpPr txBox="1"/>
          <p:nvPr/>
        </p:nvSpPr>
        <p:spPr>
          <a:xfrm>
            <a:off x="1276140" y="2080009"/>
            <a:ext cx="2552282" cy="14773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Unified Data Center compared to traditional data integration and replication methods: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59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26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1" name="Google Shape;461;p26"/>
          <p:cNvSpPr/>
          <p:nvPr/>
        </p:nvSpPr>
        <p:spPr>
          <a:xfrm flipH="1" rot="5400000">
            <a:off x="-638515" y="639280"/>
            <a:ext cx="6858000" cy="5579440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26"/>
          <p:cNvSpPr/>
          <p:nvPr/>
        </p:nvSpPr>
        <p:spPr>
          <a:xfrm flipH="1" rot="5400000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0"/>
                </a:srgbClr>
              </a:gs>
              <a:gs pos="100000">
                <a:srgbClr val="4472C4">
                  <a:alpha val="0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3" name="Google Shape;463;p26"/>
          <p:cNvSpPr/>
          <p:nvPr/>
        </p:nvSpPr>
        <p:spPr>
          <a:xfrm flipH="1" rot="5400000">
            <a:off x="1528907" y="2818967"/>
            <a:ext cx="2501979" cy="5576080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4" name="Google Shape;464;p26"/>
          <p:cNvSpPr/>
          <p:nvPr/>
        </p:nvSpPr>
        <p:spPr>
          <a:xfrm flipH="1" rot="5400000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10980"/>
                </a:srgbClr>
              </a:gs>
              <a:gs pos="100000">
                <a:srgbClr val="4472C4">
                  <a:alpha val="10980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5" name="Google Shape;465;p26"/>
          <p:cNvSpPr/>
          <p:nvPr/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0">
                <a:srgbClr val="4472C4">
                  <a:alpha val="0"/>
                </a:srgbClr>
              </a:gs>
              <a:gs pos="39000">
                <a:srgbClr val="4472C4">
                  <a:alpha val="0"/>
                </a:srgbClr>
              </a:gs>
              <a:gs pos="100000">
                <a:srgbClr val="8DA9DB">
                  <a:alpha val="14901"/>
                </a:srgbClr>
              </a:gs>
            </a:gsLst>
            <a:lin ang="17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6" name="Google Shape;466;p26"/>
          <p:cNvSpPr txBox="1"/>
          <p:nvPr>
            <p:ph type="title"/>
          </p:nvPr>
        </p:nvSpPr>
        <p:spPr>
          <a:xfrm>
            <a:off x="826396" y="586855"/>
            <a:ext cx="4701620" cy="3387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lang="en-US" sz="4000">
                <a:solidFill>
                  <a:srgbClr val="FFFFFF"/>
                </a:solidFill>
              </a:rPr>
              <a:t>What is “The Cloud”?</a:t>
            </a:r>
            <a:br>
              <a:rPr lang="en-US" sz="4000">
                <a:solidFill>
                  <a:srgbClr val="FFFFFF"/>
                </a:solidFill>
              </a:rPr>
            </a:br>
            <a:endParaRPr sz="4000">
              <a:solidFill>
                <a:srgbClr val="FFFFFF"/>
              </a:solidFill>
            </a:endParaRPr>
          </a:p>
        </p:txBody>
      </p:sp>
      <p:sp>
        <p:nvSpPr>
          <p:cNvPr id="467" name="Google Shape;467;p26"/>
          <p:cNvSpPr txBox="1"/>
          <p:nvPr>
            <p:ph idx="1" type="body"/>
          </p:nvPr>
        </p:nvSpPr>
        <p:spPr>
          <a:xfrm>
            <a:off x="5926620" y="649480"/>
            <a:ext cx="5438986" cy="5546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Cloud is 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A general term for infrastructure that uses the Internet and private networks to access, share, and deliver computing resources.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is Scalable delivery as a service to end-users over a network.</a:t>
            </a:r>
            <a:endParaRPr/>
          </a:p>
          <a:p>
            <a:pPr indent="-228600" lvl="2" marL="11430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/>
              <a:t>It Should be approached with greater diligence than other IT decisions as a new technology including Vendor Management and Service-Level Agreements.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2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0070C0"/>
                </a:solidFill>
              </a:rPr>
              <a:t>Types of Clouds</a:t>
            </a:r>
            <a:br>
              <a:rPr b="1" lang="en-US">
                <a:solidFill>
                  <a:srgbClr val="0070C0"/>
                </a:solidFill>
              </a:rPr>
            </a:br>
            <a:endParaRPr/>
          </a:p>
        </p:txBody>
      </p:sp>
      <p:sp>
        <p:nvSpPr>
          <p:cNvPr id="473" name="Google Shape;473;p2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Private Cloud: Single-tenant environments with stronger security and control (retained) for regulated industries and critical data. </a:t>
            </a:r>
            <a:endParaRPr/>
          </a:p>
          <a:p>
            <a:pPr indent="-228600" lvl="1" marL="6858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Public Cloud: Multiple-tenant virtualized services utilizing the same pool of servers across a public network (distributed).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477" name="Shape 4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8" name="Google Shape;478;p2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9" name="Google Shape;479;p28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0" name="Google Shape;480;p28"/>
          <p:cNvSpPr/>
          <p:nvPr/>
        </p:nvSpPr>
        <p:spPr>
          <a:xfrm flipH="1" rot="5400000">
            <a:off x="-1410084" y="1410082"/>
            <a:ext cx="6858000" cy="4037836"/>
          </a:xfrm>
          <a:prstGeom prst="rect">
            <a:avLst/>
          </a:prstGeom>
          <a:gradFill>
            <a:gsLst>
              <a:gs pos="0">
                <a:srgbClr val="000000"/>
              </a:gs>
              <a:gs pos="8000">
                <a:srgbClr val="000000"/>
              </a:gs>
              <a:gs pos="100000">
                <a:srgbClr val="2F5496"/>
              </a:gs>
            </a:gsLst>
            <a:lin ang="30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1" name="Google Shape;481;p28"/>
          <p:cNvSpPr/>
          <p:nvPr/>
        </p:nvSpPr>
        <p:spPr>
          <a:xfrm flipH="1" rot="5400000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4472C4">
                  <a:alpha val="45882"/>
                </a:srgbClr>
              </a:gs>
              <a:gs pos="100000">
                <a:srgbClr val="4472C4">
                  <a:alpha val="45882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2" name="Google Shape;482;p28"/>
          <p:cNvSpPr/>
          <p:nvPr/>
        </p:nvSpPr>
        <p:spPr>
          <a:xfrm flipH="1" rot="5400000">
            <a:off x="767923" y="3588085"/>
            <a:ext cx="2501979" cy="4037841"/>
          </a:xfrm>
          <a:prstGeom prst="rect">
            <a:avLst/>
          </a:prstGeom>
          <a:gradFill>
            <a:gsLst>
              <a:gs pos="0">
                <a:srgbClr val="4472C4">
                  <a:alpha val="28627"/>
                </a:srgbClr>
              </a:gs>
              <a:gs pos="2000">
                <a:srgbClr val="4472C4">
                  <a:alpha val="28627"/>
                </a:srgbClr>
              </a:gs>
              <a:gs pos="100000">
                <a:srgbClr val="000000">
                  <a:alpha val="29803"/>
                </a:srgbClr>
              </a:gs>
            </a:gsLst>
            <a:lin ang="7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3" name="Google Shape;483;p28"/>
          <p:cNvSpPr/>
          <p:nvPr/>
        </p:nvSpPr>
        <p:spPr>
          <a:xfrm rot="-964587">
            <a:off x="-501737" y="969718"/>
            <a:ext cx="3900357" cy="4178958"/>
          </a:xfrm>
          <a:custGeom>
            <a:rect b="b" l="l" r="r" t="t"/>
            <a:pathLst>
              <a:path extrusionOk="0" h="4178958" w="3900357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0">
                <a:srgbClr val="000000">
                  <a:alpha val="0"/>
                </a:srgbClr>
              </a:gs>
              <a:gs pos="29000">
                <a:srgbClr val="000000">
                  <a:alpha val="0"/>
                </a:srgbClr>
              </a:gs>
              <a:gs pos="100000">
                <a:srgbClr val="4472C4">
                  <a:alpha val="42745"/>
                </a:srgbClr>
              </a:gs>
            </a:gsLst>
            <a:lin ang="18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4" name="Google Shape;484;p28"/>
          <p:cNvSpPr/>
          <p:nvPr/>
        </p:nvSpPr>
        <p:spPr>
          <a:xfrm flipH="1" rot="5400000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rgbClr val="8DA9DB">
                  <a:alpha val="10980"/>
                </a:srgbClr>
              </a:gs>
              <a:gs pos="100000">
                <a:srgbClr val="8DA9DB">
                  <a:alpha val="10980"/>
                </a:srgbClr>
              </a:gs>
            </a:gsLst>
            <a:lin ang="72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5" name="Google Shape;485;p28"/>
          <p:cNvSpPr txBox="1"/>
          <p:nvPr>
            <p:ph type="title"/>
          </p:nvPr>
        </p:nvSpPr>
        <p:spPr>
          <a:xfrm>
            <a:off x="466722" y="586855"/>
            <a:ext cx="3201366" cy="338749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Font typeface="Calibri"/>
              <a:buNone/>
            </a:pPr>
            <a:r>
              <a:rPr b="1" lang="en-US" sz="4000">
                <a:solidFill>
                  <a:srgbClr val="FFFFFF"/>
                </a:solidFill>
              </a:rPr>
              <a:t>Cloud Infrastructure</a:t>
            </a:r>
            <a:br>
              <a:rPr b="1" lang="en-US" sz="4000">
                <a:solidFill>
                  <a:srgbClr val="FFFFFF"/>
                </a:solidFill>
              </a:rPr>
            </a:br>
            <a:endParaRPr sz="4000">
              <a:solidFill>
                <a:srgbClr val="FFFFFF"/>
              </a:solidFill>
            </a:endParaRPr>
          </a:p>
        </p:txBody>
      </p:sp>
      <p:sp>
        <p:nvSpPr>
          <p:cNvPr id="486" name="Google Shape;486;p28"/>
          <p:cNvSpPr txBox="1"/>
          <p:nvPr>
            <p:ph idx="1" type="body"/>
          </p:nvPr>
        </p:nvSpPr>
        <p:spPr>
          <a:xfrm>
            <a:off x="4810259" y="649480"/>
            <a:ext cx="6555347" cy="554604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</a:pPr>
            <a:r>
              <a:rPr lang="en-US" sz="2000"/>
              <a:t>Provided on demand for storage virtualization, network virtualization, and hardware virtualization.</a:t>
            </a:r>
            <a:endParaRPr/>
          </a:p>
          <a:p>
            <a:pPr indent="0" lvl="1" marL="45720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rPr lang="en-US" sz="2000"/>
              <a:t>Software or virtualization layer creates virtual machines (VMs) where the CPU, RAM, HD, NIC, and other components behave as hardware, but are created with software.</a:t>
            </a:r>
            <a:endParaRPr/>
          </a:p>
          <a:p>
            <a:pPr indent="-101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400"/>
              <a:buFont typeface="Calibri"/>
              <a:buNone/>
            </a:pPr>
            <a:r>
              <a:rPr b="1" lang="en-US">
                <a:solidFill>
                  <a:srgbClr val="0070C0"/>
                </a:solidFill>
              </a:rPr>
              <a:t>Virtualization</a:t>
            </a:r>
            <a:br>
              <a:rPr b="1" lang="en-US">
                <a:solidFill>
                  <a:srgbClr val="0070C0"/>
                </a:solidFill>
              </a:rPr>
            </a:br>
            <a:endParaRPr/>
          </a:p>
        </p:txBody>
      </p:sp>
      <p:sp>
        <p:nvSpPr>
          <p:cNvPr id="492" name="Google Shape;492;p29"/>
          <p:cNvSpPr txBox="1"/>
          <p:nvPr>
            <p:ph idx="1" type="body"/>
          </p:nvPr>
        </p:nvSpPr>
        <p:spPr>
          <a:xfrm>
            <a:off x="897194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1" marL="6858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/>
              <a:t>Created by a software layer (virtualization layer) containing its own operating system and applications as a physical computer.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  <p:pic>
        <p:nvPicPr>
          <p:cNvPr id="493" name="Google Shape;49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33800" y="3293918"/>
            <a:ext cx="2814637" cy="2967415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29"/>
          <p:cNvSpPr/>
          <p:nvPr/>
        </p:nvSpPr>
        <p:spPr>
          <a:xfrm>
            <a:off x="750481" y="4563230"/>
            <a:ext cx="1600200" cy="1143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extrusionOk="0" fill="none" h="120000" w="120000">
                <a:moveTo>
                  <a:pt x="132599" y="30136"/>
                </a:moveTo>
                <a:lnTo>
                  <a:pt x="221563" y="31363"/>
                </a:lnTo>
              </a:path>
            </a:pathLst>
          </a:cu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Infrastructure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As a Service</a:t>
            </a:r>
            <a:endParaRPr/>
          </a:p>
        </p:txBody>
      </p:sp>
      <p:sp>
        <p:nvSpPr>
          <p:cNvPr id="495" name="Google Shape;495;p29"/>
          <p:cNvSpPr/>
          <p:nvPr/>
        </p:nvSpPr>
        <p:spPr>
          <a:xfrm>
            <a:off x="7315200" y="3451403"/>
            <a:ext cx="1600200" cy="1143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extrusionOk="0" fill="none" h="120000" w="120000">
                <a:moveTo>
                  <a:pt x="-86599" y="54898"/>
                </a:moveTo>
                <a:lnTo>
                  <a:pt x="-13690" y="53942"/>
                </a:lnTo>
              </a:path>
            </a:pathLst>
          </a:cu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Platform 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As a Service</a:t>
            </a:r>
            <a:endParaRPr/>
          </a:p>
        </p:txBody>
      </p:sp>
      <p:sp>
        <p:nvSpPr>
          <p:cNvPr id="496" name="Google Shape;496;p29"/>
          <p:cNvSpPr/>
          <p:nvPr/>
        </p:nvSpPr>
        <p:spPr>
          <a:xfrm>
            <a:off x="750481" y="3063125"/>
            <a:ext cx="1600200" cy="1143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extrusionOk="0" fill="none" h="120000" w="120000">
                <a:moveTo>
                  <a:pt x="125603" y="63446"/>
                </a:moveTo>
                <a:lnTo>
                  <a:pt x="241334" y="62492"/>
                </a:lnTo>
              </a:path>
            </a:pathLst>
          </a:custGeom>
          <a:solidFill>
            <a:schemeClr val="accent1"/>
          </a:solidFill>
          <a:ln cap="flat" cmpd="sng" w="12700">
            <a:solidFill>
              <a:srgbClr val="31538F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Software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As a Service</a:t>
            </a:r>
            <a:endParaRPr/>
          </a:p>
        </p:txBody>
      </p:sp>
      <p:sp>
        <p:nvSpPr>
          <p:cNvPr id="497" name="Google Shape;497;p29"/>
          <p:cNvSpPr txBox="1"/>
          <p:nvPr/>
        </p:nvSpPr>
        <p:spPr>
          <a:xfrm>
            <a:off x="2350680" y="6176963"/>
            <a:ext cx="6564719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Virtual machines running on a simple computer hardware layer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1" name="Shape 5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2" name="Google Shape;502;p30"/>
          <p:cNvSpPr/>
          <p:nvPr/>
        </p:nvSpPr>
        <p:spPr>
          <a:xfrm>
            <a:off x="0" y="2"/>
            <a:ext cx="12192000" cy="685799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30"/>
          <p:cNvSpPr txBox="1"/>
          <p:nvPr>
            <p:ph type="title"/>
          </p:nvPr>
        </p:nvSpPr>
        <p:spPr>
          <a:xfrm>
            <a:off x="8643193" y="489507"/>
            <a:ext cx="3091607" cy="165548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</a:pPr>
            <a:r>
              <a:rPr b="1" lang="en-US" sz="4000"/>
              <a:t>Now you can answer</a:t>
            </a:r>
            <a:endParaRPr/>
          </a:p>
        </p:txBody>
      </p:sp>
      <p:pic>
        <p:nvPicPr>
          <p:cNvPr descr="Cloud shaped hard drive with cables" id="504" name="Google Shape;504;p30"/>
          <p:cNvPicPr preferRelativeResize="0"/>
          <p:nvPr/>
        </p:nvPicPr>
        <p:blipFill rotWithShape="1">
          <a:blip r:embed="rId3">
            <a:alphaModFix/>
          </a:blip>
          <a:srcRect b="0" l="7475" r="20026" t="0"/>
          <a:stretch/>
        </p:blipFill>
        <p:spPr>
          <a:xfrm>
            <a:off x="20" y="431"/>
            <a:ext cx="8115280" cy="6408311"/>
          </a:xfrm>
          <a:prstGeom prst="rect">
            <a:avLst/>
          </a:prstGeom>
          <a:noFill/>
          <a:ln>
            <a:noFill/>
          </a:ln>
        </p:spPr>
      </p:pic>
      <p:sp>
        <p:nvSpPr>
          <p:cNvPr id="505" name="Google Shape;505;p30"/>
          <p:cNvSpPr txBox="1"/>
          <p:nvPr>
            <p:ph idx="1" type="body"/>
          </p:nvPr>
        </p:nvSpPr>
        <p:spPr>
          <a:xfrm>
            <a:off x="8643193" y="2418408"/>
            <a:ext cx="2942813" cy="35402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5A8B25"/>
              </a:buClr>
              <a:buSzPts val="2000"/>
              <a:buNone/>
            </a:pPr>
            <a:r>
              <a:rPr b="0" lang="en-US" sz="2000"/>
              <a:t>What is a data center?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A8B25"/>
              </a:buClr>
              <a:buSzPts val="2000"/>
              <a:buNone/>
            </a:pPr>
            <a:r>
              <a:rPr b="0" lang="en-US" sz="2000"/>
              <a:t>Describe cloud computing.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A8B25"/>
              </a:buClr>
              <a:buSzPts val="2000"/>
              <a:buNone/>
            </a:pPr>
            <a:r>
              <a:rPr b="0" lang="en-US" sz="2000"/>
              <a:t>What is the difference between data centers and cloud computing?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A8B25"/>
              </a:buClr>
              <a:buSzPts val="2000"/>
              <a:buNone/>
            </a:pPr>
            <a:r>
              <a:rPr b="0" lang="en-US" sz="2000"/>
              <a:t>What are the benefits of cloud computing?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A8B25"/>
              </a:buClr>
              <a:buSzPts val="2000"/>
              <a:buNone/>
            </a:pPr>
            <a:r>
              <a:rPr b="0" lang="en-US" sz="2000"/>
              <a:t>How does a virtual machine (VM) function?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5A8B25"/>
              </a:buClr>
              <a:buSzPts val="2000"/>
              <a:buNone/>
            </a:pPr>
            <a:r>
              <a:rPr b="0" lang="en-US" sz="2000"/>
              <a:t>Explain virtualization.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</a:pPr>
            <a:r>
              <a:t/>
            </a:r>
            <a:endParaRPr sz="2000"/>
          </a:p>
        </p:txBody>
      </p:sp>
      <p:sp>
        <p:nvSpPr>
          <p:cNvPr id="506" name="Google Shape;506;p30"/>
          <p:cNvSpPr/>
          <p:nvPr/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0">
                <a:srgbClr val="000000">
                  <a:alpha val="95686"/>
                </a:srgbClr>
              </a:gs>
              <a:gs pos="34000">
                <a:srgbClr val="000000">
                  <a:alpha val="95686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7" name="Google Shape;507;p30"/>
          <p:cNvSpPr/>
          <p:nvPr/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0">
                <a:srgbClr val="2F5496">
                  <a:alpha val="58823"/>
                </a:srgbClr>
              </a:gs>
              <a:gs pos="28000">
                <a:srgbClr val="2F5496">
                  <a:alpha val="58823"/>
                </a:srgbClr>
              </a:gs>
              <a:gs pos="100000">
                <a:srgbClr val="000000">
                  <a:alpha val="69803"/>
                </a:srgbClr>
              </a:gs>
            </a:gsLst>
            <a:lin ang="11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p31"/>
          <p:cNvSpPr/>
          <p:nvPr/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3" name="Google Shape;513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5400"/>
              <a:t>reference</a:t>
            </a:r>
            <a:endParaRPr/>
          </a:p>
        </p:txBody>
      </p:sp>
      <p:sp>
        <p:nvSpPr>
          <p:cNvPr id="514" name="Google Shape;514;p31"/>
          <p:cNvSpPr/>
          <p:nvPr/>
        </p:nvSpPr>
        <p:spPr>
          <a:xfrm>
            <a:off x="669036" y="1677373"/>
            <a:ext cx="10853928" cy="18288"/>
          </a:xfrm>
          <a:custGeom>
            <a:rect b="b" l="l" r="r" t="t"/>
            <a:pathLst>
              <a:path extrusionOk="0" fill="none" h="18288" w="10853928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extrusionOk="0" h="18288" w="10853928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cap="rnd" cmpd="sng" w="412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5" name="Google Shape;515;p31"/>
          <p:cNvSpPr txBox="1"/>
          <p:nvPr>
            <p:ph idx="1" type="body"/>
          </p:nvPr>
        </p:nvSpPr>
        <p:spPr>
          <a:xfrm>
            <a:off x="838200" y="1929384"/>
            <a:ext cx="10515600" cy="42519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0000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Kenneth C. Laudon &amp; Jane P. Laudon , “Management Information Systems”, Pearson 14e, 2017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https://www.delphix.com/glossary/what-is-data-governance</a:t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</a:pPr>
            <a:r>
              <a:rPr lang="en-US" sz="2400"/>
              <a:t>Chavez, G., &amp; Lorenzo, O. “The impact of supply chain applications announcements on the market value of firms”. </a:t>
            </a:r>
            <a:r>
              <a:rPr i="1" lang="en-US" sz="2400"/>
              <a:t>Supply Chain Forum: International Journal</a:t>
            </a:r>
            <a:r>
              <a:rPr lang="en-US" sz="2400"/>
              <a:t>, </a:t>
            </a:r>
            <a:r>
              <a:rPr i="1" lang="en-US" sz="2400"/>
              <a:t>7(2), 2006. </a:t>
            </a:r>
            <a:endParaRPr sz="2400"/>
          </a:p>
          <a:p>
            <a:pPr indent="-762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t/>
            </a:r>
            <a:endParaRPr sz="2400"/>
          </a:p>
          <a:p>
            <a:pPr indent="-889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  <a:p>
            <a:pPr indent="-889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None/>
            </a:pPr>
            <a:r>
              <a:t/>
            </a:r>
            <a:endParaRPr sz="2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2022-04-08T05:45:35Z</dcterms:created>
  <dc:creator>Gakwaya Nkundimana Joel</dc:creator>
</cp:coreProperties>
</file>