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1" r:id="rId4"/>
    <p:sldId id="259" r:id="rId5"/>
    <p:sldId id="262" r:id="rId6"/>
    <p:sldId id="263" r:id="rId7"/>
    <p:sldId id="264" r:id="rId8"/>
    <p:sldId id="266" r:id="rId9"/>
    <p:sldId id="267" r:id="rId10"/>
    <p:sldId id="265" r:id="rId11"/>
    <p:sldId id="271" r:id="rId12"/>
    <p:sldId id="269" r:id="rId13"/>
    <p:sldId id="270" r:id="rId14"/>
    <p:sldId id="258" r:id="rId15"/>
    <p:sldId id="260"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6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6197"/>
  </p:normalViewPr>
  <p:slideViewPr>
    <p:cSldViewPr snapToGrid="0" snapToObjects="1">
      <p:cViewPr varScale="1">
        <p:scale>
          <a:sx n="67" d="100"/>
          <a:sy n="67" d="100"/>
        </p:scale>
        <p:origin x="184" y="4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FB49CD-ED25-4B70-A1FB-161C29A2B194}"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AF343967-8811-452B-BC3B-9378A4096EBF}">
      <dgm:prSet/>
      <dgm:spPr/>
      <dgm:t>
        <a:bodyPr/>
        <a:lstStyle/>
        <a:p>
          <a:r>
            <a:rPr lang="en-US"/>
            <a:t>What are the ethical and social issues in information system?</a:t>
          </a:r>
        </a:p>
      </dgm:t>
    </dgm:pt>
    <dgm:pt modelId="{9B5C8E55-C6C0-4D07-BCCB-5345337E58C8}" type="parTrans" cxnId="{31306F6E-7A96-4BDD-93F8-86AFD0C123F7}">
      <dgm:prSet/>
      <dgm:spPr/>
      <dgm:t>
        <a:bodyPr/>
        <a:lstStyle/>
        <a:p>
          <a:endParaRPr lang="en-US"/>
        </a:p>
      </dgm:t>
    </dgm:pt>
    <dgm:pt modelId="{FB188E2B-9F75-4706-806E-4200A45207A1}" type="sibTrans" cxnId="{31306F6E-7A96-4BDD-93F8-86AFD0C123F7}">
      <dgm:prSet/>
      <dgm:spPr/>
      <dgm:t>
        <a:bodyPr/>
        <a:lstStyle/>
        <a:p>
          <a:endParaRPr lang="en-US"/>
        </a:p>
      </dgm:t>
    </dgm:pt>
    <dgm:pt modelId="{680A0DF2-9697-4214-93BA-F38A644D07C8}">
      <dgm:prSet/>
      <dgm:spPr/>
      <dgm:t>
        <a:bodyPr/>
        <a:lstStyle/>
        <a:p>
          <a:r>
            <a:rPr lang="en-US"/>
            <a:t>What are the basic concept of ethical?</a:t>
          </a:r>
        </a:p>
      </dgm:t>
    </dgm:pt>
    <dgm:pt modelId="{002216F9-0A21-4B5D-9D86-13AFD6A0FE38}" type="parTrans" cxnId="{1ECED8FF-6A62-4794-B72A-84449F1435B8}">
      <dgm:prSet/>
      <dgm:spPr/>
      <dgm:t>
        <a:bodyPr/>
        <a:lstStyle/>
        <a:p>
          <a:endParaRPr lang="en-US"/>
        </a:p>
      </dgm:t>
    </dgm:pt>
    <dgm:pt modelId="{0BA6AE5F-C993-4F45-969B-035D3A320B61}" type="sibTrans" cxnId="{1ECED8FF-6A62-4794-B72A-84449F1435B8}">
      <dgm:prSet/>
      <dgm:spPr/>
      <dgm:t>
        <a:bodyPr/>
        <a:lstStyle/>
        <a:p>
          <a:endParaRPr lang="en-US"/>
        </a:p>
      </dgm:t>
    </dgm:pt>
    <dgm:pt modelId="{A3DC5728-B521-4FA9-A854-B2CB3D47860B}">
      <dgm:prSet/>
      <dgm:spPr/>
      <dgm:t>
        <a:bodyPr/>
        <a:lstStyle/>
        <a:p>
          <a:r>
            <a:rPr lang="en-US"/>
            <a:t>How information and property rights are challenged?</a:t>
          </a:r>
        </a:p>
      </dgm:t>
    </dgm:pt>
    <dgm:pt modelId="{41107188-4AC5-4A79-AF11-5B79A76B18DA}" type="parTrans" cxnId="{D1F28E38-3A21-4912-9E40-451ADB4296B5}">
      <dgm:prSet/>
      <dgm:spPr/>
      <dgm:t>
        <a:bodyPr/>
        <a:lstStyle/>
        <a:p>
          <a:endParaRPr lang="en-US"/>
        </a:p>
      </dgm:t>
    </dgm:pt>
    <dgm:pt modelId="{B2CE7234-E606-4996-8E30-B2E1B03BDF31}" type="sibTrans" cxnId="{D1F28E38-3A21-4912-9E40-451ADB4296B5}">
      <dgm:prSet/>
      <dgm:spPr/>
      <dgm:t>
        <a:bodyPr/>
        <a:lstStyle/>
        <a:p>
          <a:endParaRPr lang="en-US"/>
        </a:p>
      </dgm:t>
    </dgm:pt>
    <dgm:pt modelId="{97644B0F-0991-48A6-8495-95F86914A6FE}">
      <dgm:prSet/>
      <dgm:spPr/>
      <dgm:t>
        <a:bodyPr/>
        <a:lstStyle/>
        <a:p>
          <a:r>
            <a:rPr lang="en-US"/>
            <a:t>Apply the knowledge and skills in individual privacy and intellectual property</a:t>
          </a:r>
        </a:p>
      </dgm:t>
    </dgm:pt>
    <dgm:pt modelId="{DFF1FB41-2795-495A-9E83-B7B069590449}" type="parTrans" cxnId="{401ECCBA-558F-4E32-A4C5-27A6D75932CF}">
      <dgm:prSet/>
      <dgm:spPr/>
      <dgm:t>
        <a:bodyPr/>
        <a:lstStyle/>
        <a:p>
          <a:endParaRPr lang="en-US"/>
        </a:p>
      </dgm:t>
    </dgm:pt>
    <dgm:pt modelId="{C4505D73-9334-43A0-8898-79BA1EBA453F}" type="sibTrans" cxnId="{401ECCBA-558F-4E32-A4C5-27A6D75932CF}">
      <dgm:prSet/>
      <dgm:spPr/>
      <dgm:t>
        <a:bodyPr/>
        <a:lstStyle/>
        <a:p>
          <a:endParaRPr lang="en-US"/>
        </a:p>
      </dgm:t>
    </dgm:pt>
    <dgm:pt modelId="{9033D43B-C2D6-454B-8909-62B7BC699026}" type="pres">
      <dgm:prSet presAssocID="{81FB49CD-ED25-4B70-A1FB-161C29A2B194}" presName="diagram" presStyleCnt="0">
        <dgm:presLayoutVars>
          <dgm:dir/>
          <dgm:resizeHandles val="exact"/>
        </dgm:presLayoutVars>
      </dgm:prSet>
      <dgm:spPr/>
    </dgm:pt>
    <dgm:pt modelId="{4A6848E1-CB19-DD4D-8725-D9FD564B131B}" type="pres">
      <dgm:prSet presAssocID="{AF343967-8811-452B-BC3B-9378A4096EBF}" presName="node" presStyleLbl="node1" presStyleIdx="0" presStyleCnt="4">
        <dgm:presLayoutVars>
          <dgm:bulletEnabled val="1"/>
        </dgm:presLayoutVars>
      </dgm:prSet>
      <dgm:spPr/>
    </dgm:pt>
    <dgm:pt modelId="{50510388-58BF-E048-951C-2DC2DDD1604C}" type="pres">
      <dgm:prSet presAssocID="{FB188E2B-9F75-4706-806E-4200A45207A1}" presName="sibTrans" presStyleCnt="0"/>
      <dgm:spPr/>
    </dgm:pt>
    <dgm:pt modelId="{A54B287A-C0D0-7744-B924-4A614C6A13FB}" type="pres">
      <dgm:prSet presAssocID="{680A0DF2-9697-4214-93BA-F38A644D07C8}" presName="node" presStyleLbl="node1" presStyleIdx="1" presStyleCnt="4">
        <dgm:presLayoutVars>
          <dgm:bulletEnabled val="1"/>
        </dgm:presLayoutVars>
      </dgm:prSet>
      <dgm:spPr/>
    </dgm:pt>
    <dgm:pt modelId="{2DB497B8-2088-9548-9AB4-EDA5290BDFD8}" type="pres">
      <dgm:prSet presAssocID="{0BA6AE5F-C993-4F45-969B-035D3A320B61}" presName="sibTrans" presStyleCnt="0"/>
      <dgm:spPr/>
    </dgm:pt>
    <dgm:pt modelId="{27DB49D6-0730-5543-AB10-B406A463BC61}" type="pres">
      <dgm:prSet presAssocID="{A3DC5728-B521-4FA9-A854-B2CB3D47860B}" presName="node" presStyleLbl="node1" presStyleIdx="2" presStyleCnt="4">
        <dgm:presLayoutVars>
          <dgm:bulletEnabled val="1"/>
        </dgm:presLayoutVars>
      </dgm:prSet>
      <dgm:spPr/>
    </dgm:pt>
    <dgm:pt modelId="{E503269A-C513-8242-BB50-689EA4277319}" type="pres">
      <dgm:prSet presAssocID="{B2CE7234-E606-4996-8E30-B2E1B03BDF31}" presName="sibTrans" presStyleCnt="0"/>
      <dgm:spPr/>
    </dgm:pt>
    <dgm:pt modelId="{12184BCA-1052-AE47-9826-3DCFDEA8B89F}" type="pres">
      <dgm:prSet presAssocID="{97644B0F-0991-48A6-8495-95F86914A6FE}" presName="node" presStyleLbl="node1" presStyleIdx="3" presStyleCnt="4">
        <dgm:presLayoutVars>
          <dgm:bulletEnabled val="1"/>
        </dgm:presLayoutVars>
      </dgm:prSet>
      <dgm:spPr/>
    </dgm:pt>
  </dgm:ptLst>
  <dgm:cxnLst>
    <dgm:cxn modelId="{7BBD8015-3029-D948-8BFC-5D6B81A69BA1}" type="presOf" srcId="{97644B0F-0991-48A6-8495-95F86914A6FE}" destId="{12184BCA-1052-AE47-9826-3DCFDEA8B89F}" srcOrd="0" destOrd="0" presId="urn:microsoft.com/office/officeart/2005/8/layout/default"/>
    <dgm:cxn modelId="{5156BF24-A806-4D41-8363-D4E2DDFE4D4B}" type="presOf" srcId="{AF343967-8811-452B-BC3B-9378A4096EBF}" destId="{4A6848E1-CB19-DD4D-8725-D9FD564B131B}" srcOrd="0" destOrd="0" presId="urn:microsoft.com/office/officeart/2005/8/layout/default"/>
    <dgm:cxn modelId="{D1F28E38-3A21-4912-9E40-451ADB4296B5}" srcId="{81FB49CD-ED25-4B70-A1FB-161C29A2B194}" destId="{A3DC5728-B521-4FA9-A854-B2CB3D47860B}" srcOrd="2" destOrd="0" parTransId="{41107188-4AC5-4A79-AF11-5B79A76B18DA}" sibTransId="{B2CE7234-E606-4996-8E30-B2E1B03BDF31}"/>
    <dgm:cxn modelId="{31306F6E-7A96-4BDD-93F8-86AFD0C123F7}" srcId="{81FB49CD-ED25-4B70-A1FB-161C29A2B194}" destId="{AF343967-8811-452B-BC3B-9378A4096EBF}" srcOrd="0" destOrd="0" parTransId="{9B5C8E55-C6C0-4D07-BCCB-5345337E58C8}" sibTransId="{FB188E2B-9F75-4706-806E-4200A45207A1}"/>
    <dgm:cxn modelId="{9A4D288D-B878-7B42-9BC6-82C1BDD54FF6}" type="presOf" srcId="{A3DC5728-B521-4FA9-A854-B2CB3D47860B}" destId="{27DB49D6-0730-5543-AB10-B406A463BC61}" srcOrd="0" destOrd="0" presId="urn:microsoft.com/office/officeart/2005/8/layout/default"/>
    <dgm:cxn modelId="{76974899-4D17-BE41-8808-D508FEDE1300}" type="presOf" srcId="{81FB49CD-ED25-4B70-A1FB-161C29A2B194}" destId="{9033D43B-C2D6-454B-8909-62B7BC699026}" srcOrd="0" destOrd="0" presId="urn:microsoft.com/office/officeart/2005/8/layout/default"/>
    <dgm:cxn modelId="{652201B5-1143-6049-AAF2-995A768EB359}" type="presOf" srcId="{680A0DF2-9697-4214-93BA-F38A644D07C8}" destId="{A54B287A-C0D0-7744-B924-4A614C6A13FB}" srcOrd="0" destOrd="0" presId="urn:microsoft.com/office/officeart/2005/8/layout/default"/>
    <dgm:cxn modelId="{401ECCBA-558F-4E32-A4C5-27A6D75932CF}" srcId="{81FB49CD-ED25-4B70-A1FB-161C29A2B194}" destId="{97644B0F-0991-48A6-8495-95F86914A6FE}" srcOrd="3" destOrd="0" parTransId="{DFF1FB41-2795-495A-9E83-B7B069590449}" sibTransId="{C4505D73-9334-43A0-8898-79BA1EBA453F}"/>
    <dgm:cxn modelId="{1ECED8FF-6A62-4794-B72A-84449F1435B8}" srcId="{81FB49CD-ED25-4B70-A1FB-161C29A2B194}" destId="{680A0DF2-9697-4214-93BA-F38A644D07C8}" srcOrd="1" destOrd="0" parTransId="{002216F9-0A21-4B5D-9D86-13AFD6A0FE38}" sibTransId="{0BA6AE5F-C993-4F45-969B-035D3A320B61}"/>
    <dgm:cxn modelId="{6F13618B-6303-594B-868D-720FF89A3EEA}" type="presParOf" srcId="{9033D43B-C2D6-454B-8909-62B7BC699026}" destId="{4A6848E1-CB19-DD4D-8725-D9FD564B131B}" srcOrd="0" destOrd="0" presId="urn:microsoft.com/office/officeart/2005/8/layout/default"/>
    <dgm:cxn modelId="{B1170709-2537-6A46-828F-B40FBCBF6CE0}" type="presParOf" srcId="{9033D43B-C2D6-454B-8909-62B7BC699026}" destId="{50510388-58BF-E048-951C-2DC2DDD1604C}" srcOrd="1" destOrd="0" presId="urn:microsoft.com/office/officeart/2005/8/layout/default"/>
    <dgm:cxn modelId="{0210898B-7ACE-2E48-8B19-91847235A4C7}" type="presParOf" srcId="{9033D43B-C2D6-454B-8909-62B7BC699026}" destId="{A54B287A-C0D0-7744-B924-4A614C6A13FB}" srcOrd="2" destOrd="0" presId="urn:microsoft.com/office/officeart/2005/8/layout/default"/>
    <dgm:cxn modelId="{5A267469-677A-1B42-A476-62C2F2F07162}" type="presParOf" srcId="{9033D43B-C2D6-454B-8909-62B7BC699026}" destId="{2DB497B8-2088-9548-9AB4-EDA5290BDFD8}" srcOrd="3" destOrd="0" presId="urn:microsoft.com/office/officeart/2005/8/layout/default"/>
    <dgm:cxn modelId="{8899D7C8-57E8-544D-B475-13156521D5EB}" type="presParOf" srcId="{9033D43B-C2D6-454B-8909-62B7BC699026}" destId="{27DB49D6-0730-5543-AB10-B406A463BC61}" srcOrd="4" destOrd="0" presId="urn:microsoft.com/office/officeart/2005/8/layout/default"/>
    <dgm:cxn modelId="{292995CA-32E5-144C-BFFD-AF7FA69D4F38}" type="presParOf" srcId="{9033D43B-C2D6-454B-8909-62B7BC699026}" destId="{E503269A-C513-8242-BB50-689EA4277319}" srcOrd="5" destOrd="0" presId="urn:microsoft.com/office/officeart/2005/8/layout/default"/>
    <dgm:cxn modelId="{CD081B8E-0345-BA4F-A0D0-F781A36B409B}" type="presParOf" srcId="{9033D43B-C2D6-454B-8909-62B7BC699026}" destId="{12184BCA-1052-AE47-9826-3DCFDEA8B89F}"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848E1-CB19-DD4D-8725-D9FD564B131B}">
      <dsp:nvSpPr>
        <dsp:cNvPr id="0" name=""/>
        <dsp:cNvSpPr/>
      </dsp:nvSpPr>
      <dsp:spPr>
        <a:xfrm>
          <a:off x="763" y="592881"/>
          <a:ext cx="2977235" cy="17863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What are the ethical and social issues in information system?</a:t>
          </a:r>
        </a:p>
      </dsp:txBody>
      <dsp:txXfrm>
        <a:off x="763" y="592881"/>
        <a:ext cx="2977235" cy="1786341"/>
      </dsp:txXfrm>
    </dsp:sp>
    <dsp:sp modelId="{A54B287A-C0D0-7744-B924-4A614C6A13FB}">
      <dsp:nvSpPr>
        <dsp:cNvPr id="0" name=""/>
        <dsp:cNvSpPr/>
      </dsp:nvSpPr>
      <dsp:spPr>
        <a:xfrm>
          <a:off x="3275722" y="592881"/>
          <a:ext cx="2977235" cy="1786341"/>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What are the basic concept of ethical?</a:t>
          </a:r>
        </a:p>
      </dsp:txBody>
      <dsp:txXfrm>
        <a:off x="3275722" y="592881"/>
        <a:ext cx="2977235" cy="1786341"/>
      </dsp:txXfrm>
    </dsp:sp>
    <dsp:sp modelId="{27DB49D6-0730-5543-AB10-B406A463BC61}">
      <dsp:nvSpPr>
        <dsp:cNvPr id="0" name=""/>
        <dsp:cNvSpPr/>
      </dsp:nvSpPr>
      <dsp:spPr>
        <a:xfrm>
          <a:off x="763" y="2676946"/>
          <a:ext cx="2977235" cy="1786341"/>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How information and property rights are challenged?</a:t>
          </a:r>
        </a:p>
      </dsp:txBody>
      <dsp:txXfrm>
        <a:off x="763" y="2676946"/>
        <a:ext cx="2977235" cy="1786341"/>
      </dsp:txXfrm>
    </dsp:sp>
    <dsp:sp modelId="{12184BCA-1052-AE47-9826-3DCFDEA8B89F}">
      <dsp:nvSpPr>
        <dsp:cNvPr id="0" name=""/>
        <dsp:cNvSpPr/>
      </dsp:nvSpPr>
      <dsp:spPr>
        <a:xfrm>
          <a:off x="3275722" y="2676946"/>
          <a:ext cx="2977235" cy="1786341"/>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Apply the knowledge and skills in individual privacy and intellectual property</a:t>
          </a:r>
        </a:p>
      </dsp:txBody>
      <dsp:txXfrm>
        <a:off x="3275722" y="2676946"/>
        <a:ext cx="2977235" cy="178634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D6727-5D72-9F45-AA07-B524F04C13E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32B20FF-3AC5-6747-88A3-428B8E7958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937738A-7F27-CC42-BF9E-6B5E92CB34A7}"/>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5" name="Footer Placeholder 4">
            <a:extLst>
              <a:ext uri="{FF2B5EF4-FFF2-40B4-BE49-F238E27FC236}">
                <a16:creationId xmlns:a16="http://schemas.microsoft.com/office/drawing/2014/main" id="{4820386A-0EDE-044B-8849-E996DFAB25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25CFC9-3AF8-B543-A827-8152FF01560C}"/>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209488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99C74-9BA6-984E-8BE8-BB419F5F434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3B8E2C4-1CB8-C94E-80E5-1714E0AF63A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7390F0D-3241-5641-97B4-3981FB802771}"/>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5" name="Footer Placeholder 4">
            <a:extLst>
              <a:ext uri="{FF2B5EF4-FFF2-40B4-BE49-F238E27FC236}">
                <a16:creationId xmlns:a16="http://schemas.microsoft.com/office/drawing/2014/main" id="{4579D038-FE99-C248-BA19-13B189BDA0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815AE5-F2B3-C646-AFE5-C1825CB4291B}"/>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2290718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AF189-A70E-EC4A-92FF-428165F8F1E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8D26638-FAF1-B341-B21C-50BD9AD3FE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C80EE52-9820-2F48-8914-6CAD2ABF7924}"/>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5" name="Footer Placeholder 4">
            <a:extLst>
              <a:ext uri="{FF2B5EF4-FFF2-40B4-BE49-F238E27FC236}">
                <a16:creationId xmlns:a16="http://schemas.microsoft.com/office/drawing/2014/main" id="{1244C3C7-95BF-1145-BA01-C12F8A2130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3EBEE2-E4A6-2142-A2FA-3AB00BC23EEC}"/>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2207298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6C059-808E-B646-A924-384E079F936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C9BB2BF-25A5-6347-BE61-9720C620843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36D53C4-E1EB-2946-8094-3C8E456A97A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1332416-5C50-854B-905F-CAEA7779402F}"/>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6" name="Footer Placeholder 5">
            <a:extLst>
              <a:ext uri="{FF2B5EF4-FFF2-40B4-BE49-F238E27FC236}">
                <a16:creationId xmlns:a16="http://schemas.microsoft.com/office/drawing/2014/main" id="{760CB034-D479-DA48-9412-4664E98994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85F876-3C57-D945-BB32-F772780324A2}"/>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981099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EA63A-4C11-FA49-B3F7-9EF1EC90086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8C4CF30-F623-1D44-AB40-F2E36BBA98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EA99C15-1609-9C4F-A15A-7F28CCABBAE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C6CDCC0-E38F-A948-8B7C-4CA80D2506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ACA3BFB-C7F8-4849-96AC-371CE85EA41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9363927-8CBE-984B-A784-849D0A78F25A}"/>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8" name="Footer Placeholder 7">
            <a:extLst>
              <a:ext uri="{FF2B5EF4-FFF2-40B4-BE49-F238E27FC236}">
                <a16:creationId xmlns:a16="http://schemas.microsoft.com/office/drawing/2014/main" id="{11493AC5-DFC7-F646-8F08-7386D3558B8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638A6B4-315E-034A-B980-C5AD1B8C29CE}"/>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381375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1072D-5231-EF4E-ADA8-852437831D9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0EAAF04-19D3-FE4A-84BC-455BCDAEC8DD}"/>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4" name="Footer Placeholder 3">
            <a:extLst>
              <a:ext uri="{FF2B5EF4-FFF2-40B4-BE49-F238E27FC236}">
                <a16:creationId xmlns:a16="http://schemas.microsoft.com/office/drawing/2014/main" id="{32C4B306-582A-3B46-83ED-186E63C90E1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AD7B64-97BA-3547-B647-BA7673A278E9}"/>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3434379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CC63CC-4E4E-DC42-AAB4-8079626CA91E}"/>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3" name="Footer Placeholder 2">
            <a:extLst>
              <a:ext uri="{FF2B5EF4-FFF2-40B4-BE49-F238E27FC236}">
                <a16:creationId xmlns:a16="http://schemas.microsoft.com/office/drawing/2014/main" id="{D9FF3D44-5234-3842-92E9-15BDDFC2CE7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428B56-EA70-C94E-9AE6-EE3671EF606B}"/>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730900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3E865-EB34-2044-B17B-143D42A0F2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445F1BD-24C3-8440-B975-5D943C2936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09366D2-19DA-C745-A6D4-BBE180B88B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8FB9E0A-CD77-304C-ACEA-1F2FD456AE8D}"/>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6" name="Footer Placeholder 5">
            <a:extLst>
              <a:ext uri="{FF2B5EF4-FFF2-40B4-BE49-F238E27FC236}">
                <a16:creationId xmlns:a16="http://schemas.microsoft.com/office/drawing/2014/main" id="{5185EB09-ADAC-A245-B238-2DD0C5C6A0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B1BC23-F70C-454B-98C2-028B4EE4DB0A}"/>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4082982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5B34C-F11A-044F-9B2A-6B229102418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AABDE63-1BBF-244E-950B-459F5D4325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B3D937-4CB3-2A43-97F0-9E58D864A0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6502EEB-922D-CA42-9734-90988ABF01D2}"/>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6" name="Footer Placeholder 5">
            <a:extLst>
              <a:ext uri="{FF2B5EF4-FFF2-40B4-BE49-F238E27FC236}">
                <a16:creationId xmlns:a16="http://schemas.microsoft.com/office/drawing/2014/main" id="{5CD10C82-BD2F-5542-BB58-2A73223A1E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652E74-6E83-1D42-8F54-EEEFCE3896B7}"/>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1937574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E9CE7-258C-0F4E-81DB-6BA9A862D60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5136E8E-C1DE-AF40-9792-811EE554AE1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1F375CB-7884-5F48-B3A3-8D84C7722C58}"/>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5" name="Footer Placeholder 4">
            <a:extLst>
              <a:ext uri="{FF2B5EF4-FFF2-40B4-BE49-F238E27FC236}">
                <a16:creationId xmlns:a16="http://schemas.microsoft.com/office/drawing/2014/main" id="{F06EE5C4-9AB2-2443-BD62-2920E7055F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4496BF-4880-DC46-94C8-EADBEDEC8723}"/>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3535226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6ACBFD-2A08-F342-AC78-05B98A419E3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879518B-BC32-5247-B4F7-E8EF9F8EC09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537101-CD37-7F43-97AE-A1879B991DF6}"/>
              </a:ext>
            </a:extLst>
          </p:cNvPr>
          <p:cNvSpPr>
            <a:spLocks noGrp="1"/>
          </p:cNvSpPr>
          <p:nvPr>
            <p:ph type="dt" sz="half" idx="10"/>
          </p:nvPr>
        </p:nvSpPr>
        <p:spPr/>
        <p:txBody>
          <a:bodyPr/>
          <a:lstStyle/>
          <a:p>
            <a:fld id="{71F58D6B-AF14-8848-A16E-41B19F309CBE}" type="datetimeFigureOut">
              <a:rPr lang="en-US" smtClean="0"/>
              <a:t>4/14/22</a:t>
            </a:fld>
            <a:endParaRPr lang="en-US"/>
          </a:p>
        </p:txBody>
      </p:sp>
      <p:sp>
        <p:nvSpPr>
          <p:cNvPr id="5" name="Footer Placeholder 4">
            <a:extLst>
              <a:ext uri="{FF2B5EF4-FFF2-40B4-BE49-F238E27FC236}">
                <a16:creationId xmlns:a16="http://schemas.microsoft.com/office/drawing/2014/main" id="{83DF4C0D-A024-2347-94F1-C478A70684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EFE196-7B16-DA4D-9691-AB0F45A40117}"/>
              </a:ext>
            </a:extLst>
          </p:cNvPr>
          <p:cNvSpPr>
            <a:spLocks noGrp="1"/>
          </p:cNvSpPr>
          <p:nvPr>
            <p:ph type="sldNum" sz="quarter" idx="12"/>
          </p:nvPr>
        </p:nvSpPr>
        <p:spPr/>
        <p:txBody>
          <a:bodyPr/>
          <a:lstStyle/>
          <a:p>
            <a:fld id="{88382CE4-1955-F94D-866E-01F009A5A60C}" type="slidenum">
              <a:rPr lang="en-US" smtClean="0"/>
              <a:t>‹#›</a:t>
            </a:fld>
            <a:endParaRPr lang="en-US"/>
          </a:p>
        </p:txBody>
      </p:sp>
    </p:spTree>
    <p:extLst>
      <p:ext uri="{BB962C8B-B14F-4D97-AF65-F5344CB8AC3E}">
        <p14:creationId xmlns:p14="http://schemas.microsoft.com/office/powerpoint/2010/main" val="1948815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285E6C-9D3E-5042-96D7-49D7C89A73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3627C3-EB5E-034B-BB8F-D6C867F1A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425B87-7248-1E4E-BC0D-A00696AD82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58D6B-AF14-8848-A16E-41B19F309CBE}" type="datetimeFigureOut">
              <a:rPr lang="en-US" smtClean="0"/>
              <a:t>4/14/22</a:t>
            </a:fld>
            <a:endParaRPr lang="en-US"/>
          </a:p>
        </p:txBody>
      </p:sp>
      <p:sp>
        <p:nvSpPr>
          <p:cNvPr id="5" name="Footer Placeholder 4">
            <a:extLst>
              <a:ext uri="{FF2B5EF4-FFF2-40B4-BE49-F238E27FC236}">
                <a16:creationId xmlns:a16="http://schemas.microsoft.com/office/drawing/2014/main" id="{D41DB40A-E9E0-044B-A00B-E2E188AA38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01073B9-F4C1-0042-8D77-388E2D63B4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82CE4-1955-F94D-866E-01F009A5A60C}" type="slidenum">
              <a:rPr lang="en-US" smtClean="0"/>
              <a:t>‹#›</a:t>
            </a:fld>
            <a:endParaRPr lang="en-US"/>
          </a:p>
        </p:txBody>
      </p:sp>
    </p:spTree>
    <p:extLst>
      <p:ext uri="{BB962C8B-B14F-4D97-AF65-F5344CB8AC3E}">
        <p14:creationId xmlns:p14="http://schemas.microsoft.com/office/powerpoint/2010/main" val="736633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statista.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p shot of a representation of networks with stick figures.">
            <a:extLst>
              <a:ext uri="{FF2B5EF4-FFF2-40B4-BE49-F238E27FC236}">
                <a16:creationId xmlns:a16="http://schemas.microsoft.com/office/drawing/2014/main" id="{39D3FD6D-D05D-0656-E257-407423614731}"/>
              </a:ext>
            </a:extLst>
          </p:cNvPr>
          <p:cNvPicPr>
            <a:picLocks noChangeAspect="1"/>
          </p:cNvPicPr>
          <p:nvPr/>
        </p:nvPicPr>
        <p:blipFill rotWithShape="1">
          <a:blip r:embed="rId2">
            <a:alphaModFix amt="45000"/>
          </a:blip>
          <a:srcRect t="8776" b="6637"/>
          <a:stretch/>
        </p:blipFill>
        <p:spPr>
          <a:xfrm>
            <a:off x="20" y="1"/>
            <a:ext cx="12191980" cy="6857999"/>
          </a:xfrm>
          <a:prstGeom prst="rect">
            <a:avLst/>
          </a:prstGeom>
        </p:spPr>
      </p:pic>
      <p:sp>
        <p:nvSpPr>
          <p:cNvPr id="20" name="Rectangle 19">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noFill/>
          <a:ln w="9525" cap="sq" cmpd="sng" algn="ctr">
            <a:solidFill>
              <a:schemeClr val="tx1">
                <a:lumMod val="75000"/>
                <a:lumOff val="25000"/>
              </a:schemeClr>
            </a:solidFill>
            <a:prstDash val="solid"/>
            <a:miter lim="800000"/>
          </a:ln>
          <a:effectLst>
            <a:softEdge rad="0"/>
          </a:effectLst>
        </p:spPr>
      </p:sp>
      <p:sp>
        <p:nvSpPr>
          <p:cNvPr id="2" name="Title 1">
            <a:extLst>
              <a:ext uri="{FF2B5EF4-FFF2-40B4-BE49-F238E27FC236}">
                <a16:creationId xmlns:a16="http://schemas.microsoft.com/office/drawing/2014/main" id="{462F6F1D-1B89-824D-B735-CC9ED4E97956}"/>
              </a:ext>
            </a:extLst>
          </p:cNvPr>
          <p:cNvSpPr>
            <a:spLocks noGrp="1"/>
          </p:cNvSpPr>
          <p:nvPr>
            <p:ph type="ctrTitle"/>
          </p:nvPr>
        </p:nvSpPr>
        <p:spPr>
          <a:xfrm>
            <a:off x="1769532" y="1695576"/>
            <a:ext cx="8652938" cy="2857191"/>
          </a:xfrm>
        </p:spPr>
        <p:txBody>
          <a:bodyPr anchor="ctr">
            <a:normAutofit/>
          </a:bodyPr>
          <a:lstStyle/>
          <a:p>
            <a:r>
              <a:rPr lang="en-US" sz="6200" b="1"/>
              <a:t>Chapter 5</a:t>
            </a:r>
            <a:br>
              <a:rPr lang="en-US" sz="6200" b="1"/>
            </a:br>
            <a:r>
              <a:rPr lang="en-US" sz="6200" b="1"/>
              <a:t>Ethical and social issues in information system</a:t>
            </a:r>
          </a:p>
        </p:txBody>
      </p:sp>
      <p:sp>
        <p:nvSpPr>
          <p:cNvPr id="3" name="Subtitle 2">
            <a:extLst>
              <a:ext uri="{FF2B5EF4-FFF2-40B4-BE49-F238E27FC236}">
                <a16:creationId xmlns:a16="http://schemas.microsoft.com/office/drawing/2014/main" id="{63B20B74-A833-C449-9D3E-22CA0BCE8B96}"/>
              </a:ext>
            </a:extLst>
          </p:cNvPr>
          <p:cNvSpPr>
            <a:spLocks noGrp="1"/>
          </p:cNvSpPr>
          <p:nvPr>
            <p:ph type="subTitle" idx="1"/>
          </p:nvPr>
        </p:nvSpPr>
        <p:spPr>
          <a:xfrm>
            <a:off x="1769532" y="4623127"/>
            <a:ext cx="8655200" cy="457201"/>
          </a:xfrm>
        </p:spPr>
        <p:txBody>
          <a:bodyPr>
            <a:normAutofit/>
          </a:bodyPr>
          <a:lstStyle/>
          <a:p>
            <a:r>
              <a:rPr lang="en-US"/>
              <a:t>Lecturer: Dr. Gakwaya Nkundimana Joel</a:t>
            </a:r>
          </a:p>
        </p:txBody>
      </p:sp>
      <p:sp>
        <p:nvSpPr>
          <p:cNvPr id="22" name="Rectangle 21">
            <a:extLst>
              <a:ext uri="{FF2B5EF4-FFF2-40B4-BE49-F238E27FC236}">
                <a16:creationId xmlns:a16="http://schemas.microsoft.com/office/drawing/2014/main" id="{9325F979-D3F9-4926-81B7-7ACCB31A5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9525" cap="sq" cmpd="sng" algn="ctr">
            <a:solidFill>
              <a:schemeClr val="tx1">
                <a:lumMod val="75000"/>
                <a:lumOff val="25000"/>
                <a:alpha val="80000"/>
              </a:schemeClr>
            </a:solidFill>
            <a:prstDash val="solid"/>
            <a:miter lim="800000"/>
          </a:ln>
          <a:effectLst/>
        </p:spPr>
      </p:sp>
    </p:spTree>
    <p:extLst>
      <p:ext uri="{BB962C8B-B14F-4D97-AF65-F5344CB8AC3E}">
        <p14:creationId xmlns:p14="http://schemas.microsoft.com/office/powerpoint/2010/main" val="204883334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A3EFF7B1-6CB7-47D1-AD37-B870CA2B2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7FA2962B-21B6-4689-A95D-A8FF6ADE4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A745280D-ED36-41FE-8EB1-CE597C99CF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117348" y="774914"/>
            <a:ext cx="304800" cy="429768"/>
            <a:chOff x="215328" y="-46937"/>
            <a:chExt cx="304800" cy="2773841"/>
          </a:xfrm>
        </p:grpSpPr>
        <p:cxnSp>
          <p:nvCxnSpPr>
            <p:cNvPr id="34" name="Straight Connector 33">
              <a:extLst>
                <a:ext uri="{FF2B5EF4-FFF2-40B4-BE49-F238E27FC236}">
                  <a16:creationId xmlns:a16="http://schemas.microsoft.com/office/drawing/2014/main" id="{3D26CEB3-5AE4-4088-AD63-396DB50F28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AA9279A-AD34-474C-834E-6BF658144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3589559-7D9A-4ECD-90BB-A5565E2DAE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01B1A71-DCEA-4EB2-8133-98A2CD6F09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80E95A5C-1E97-41C3-9DEC-245FF6DEBF1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40" name="Oval 39">
              <a:extLst>
                <a:ext uri="{FF2B5EF4-FFF2-40B4-BE49-F238E27FC236}">
                  <a16:creationId xmlns:a16="http://schemas.microsoft.com/office/drawing/2014/main" id="{8D3C3374-C720-4FCD-B6CD-AEF1D1A6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7639E2EF-4D23-4EA3-B29E-D6362FF72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730820A4-6CEA-4BF7-8DE4-F5B2D2EB2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F320E002-8AED-4D4F-A104-0585FFFB9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a:extLst>
                <a:ext uri="{FF2B5EF4-FFF2-40B4-BE49-F238E27FC236}">
                  <a16:creationId xmlns:a16="http://schemas.microsoft.com/office/drawing/2014/main" id="{6A0BF3F3-3A09-42CE-9483-114BD01DD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B233BD5C-DFC7-4EB7-B348-7C9B5B8D0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Rectangle 46">
            <a:extLst>
              <a:ext uri="{FF2B5EF4-FFF2-40B4-BE49-F238E27FC236}">
                <a16:creationId xmlns:a16="http://schemas.microsoft.com/office/drawing/2014/main" id="{A00D2CE1-35C1-46E6-BD59-CEE668BD9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A58DCE86-9AE1-46D1-96D6-04B8B3EDF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50" name="Straight Connector 49">
              <a:extLst>
                <a:ext uri="{FF2B5EF4-FFF2-40B4-BE49-F238E27FC236}">
                  <a16:creationId xmlns:a16="http://schemas.microsoft.com/office/drawing/2014/main" id="{89B74739-D423-4F25-A976-0A6CD86D17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6018E700-FF08-42AA-9237-24E7A74AD3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6B3488A-8A55-403E-B9C9-75AFA0CF53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5089B9D-BA8D-4A64-B95F-33940D9D6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5" name="Rectangle 54">
            <a:extLst>
              <a:ext uri="{FF2B5EF4-FFF2-40B4-BE49-F238E27FC236}">
                <a16:creationId xmlns:a16="http://schemas.microsoft.com/office/drawing/2014/main" id="{E18403B7-F2C7-4C07-8522-21C319109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a:extLst>
              <a:ext uri="{FF2B5EF4-FFF2-40B4-BE49-F238E27FC236}">
                <a16:creationId xmlns:a16="http://schemas.microsoft.com/office/drawing/2014/main" id="{23B58CC6-A99E-43AF-A467-256F19287F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58" name="Straight Connector 57">
              <a:extLst>
                <a:ext uri="{FF2B5EF4-FFF2-40B4-BE49-F238E27FC236}">
                  <a16:creationId xmlns:a16="http://schemas.microsoft.com/office/drawing/2014/main" id="{8FE97852-3A18-4317-B17E-8C45174F96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F9D0BC6E-6D0B-4589-B1BF-372BAA383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530B892E-E062-4B0A-B79E-E55D36EC9A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D1A4DF9-C28A-4C0A-B273-702F0C4880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731B0C13-3152-CE49-BCFB-25B00E025487}"/>
              </a:ext>
            </a:extLst>
          </p:cNvPr>
          <p:cNvSpPr>
            <a:spLocks noGrp="1"/>
          </p:cNvSpPr>
          <p:nvPr>
            <p:ph type="title"/>
          </p:nvPr>
        </p:nvSpPr>
        <p:spPr>
          <a:xfrm>
            <a:off x="630936" y="495992"/>
            <a:ext cx="4195140" cy="5638831"/>
          </a:xfrm>
          <a:noFill/>
        </p:spPr>
        <p:txBody>
          <a:bodyPr anchor="ctr">
            <a:normAutofit/>
          </a:bodyPr>
          <a:lstStyle/>
          <a:p>
            <a:r>
              <a:rPr lang="en-US" sz="4800" b="1"/>
              <a:t>Objective </a:t>
            </a:r>
          </a:p>
        </p:txBody>
      </p:sp>
      <p:graphicFrame>
        <p:nvGraphicFramePr>
          <p:cNvPr id="5" name="Content Placeholder 2">
            <a:extLst>
              <a:ext uri="{FF2B5EF4-FFF2-40B4-BE49-F238E27FC236}">
                <a16:creationId xmlns:a16="http://schemas.microsoft.com/office/drawing/2014/main" id="{0A839534-9FDE-988E-9DA8-0DB91A6CB744}"/>
              </a:ext>
            </a:extLst>
          </p:cNvPr>
          <p:cNvGraphicFramePr>
            <a:graphicFrameLocks noGrp="1"/>
          </p:cNvGraphicFramePr>
          <p:nvPr>
            <p:ph idx="1"/>
            <p:extLst>
              <p:ext uri="{D42A27DB-BD31-4B8C-83A1-F6EECF244321}">
                <p14:modId xmlns:p14="http://schemas.microsoft.com/office/powerpoint/2010/main" val="248270064"/>
              </p:ext>
            </p:extLst>
          </p:nvPr>
        </p:nvGraphicFramePr>
        <p:xfrm>
          <a:off x="4915947" y="866585"/>
          <a:ext cx="6253722" cy="5056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817920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FF95D29A-C857-9B4A-0A68-8055A343BECC}"/>
              </a:ext>
            </a:extLst>
          </p:cNvPr>
          <p:cNvPicPr>
            <a:picLocks noChangeAspect="1"/>
          </p:cNvPicPr>
          <p:nvPr/>
        </p:nvPicPr>
        <p:blipFill rotWithShape="1">
          <a:blip r:embed="rId2">
            <a:alphaModFix amt="35000"/>
          </a:blip>
          <a:srcRect t="14449"/>
          <a:stretch/>
        </p:blipFill>
        <p:spPr>
          <a:xfrm>
            <a:off x="20" y="1"/>
            <a:ext cx="12191980" cy="6857999"/>
          </a:xfrm>
          <a:prstGeom prst="rect">
            <a:avLst/>
          </a:prstGeom>
        </p:spPr>
      </p:pic>
      <p:sp>
        <p:nvSpPr>
          <p:cNvPr id="2" name="Title 1">
            <a:extLst>
              <a:ext uri="{FF2B5EF4-FFF2-40B4-BE49-F238E27FC236}">
                <a16:creationId xmlns:a16="http://schemas.microsoft.com/office/drawing/2014/main" id="{B6DD3C12-7DB0-7541-9155-D463120C03FD}"/>
              </a:ext>
            </a:extLst>
          </p:cNvPr>
          <p:cNvSpPr>
            <a:spLocks noGrp="1"/>
          </p:cNvSpPr>
          <p:nvPr>
            <p:ph type="title"/>
          </p:nvPr>
        </p:nvSpPr>
        <p:spPr>
          <a:xfrm>
            <a:off x="838201" y="1065862"/>
            <a:ext cx="3313164" cy="4726276"/>
          </a:xfrm>
        </p:spPr>
        <p:txBody>
          <a:bodyPr>
            <a:normAutofit/>
          </a:bodyPr>
          <a:lstStyle/>
          <a:p>
            <a:pPr algn="r"/>
            <a:r>
              <a:rPr lang="en-US" sz="4000">
                <a:solidFill>
                  <a:srgbClr val="FFFFFF"/>
                </a:solidFill>
              </a:rPr>
              <a:t>What is ethics?</a:t>
            </a:r>
          </a:p>
        </p:txBody>
      </p:sp>
      <p:cxnSp>
        <p:nvCxnSpPr>
          <p:cNvPr id="11" name="Straight Connector 1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A89244-1ECC-7B47-8BCA-EDDDE7FE9D5C}"/>
              </a:ext>
            </a:extLst>
          </p:cNvPr>
          <p:cNvSpPr>
            <a:spLocks noGrp="1"/>
          </p:cNvSpPr>
          <p:nvPr>
            <p:ph idx="1"/>
          </p:nvPr>
        </p:nvSpPr>
        <p:spPr>
          <a:xfrm>
            <a:off x="5155379" y="1065862"/>
            <a:ext cx="5744685" cy="4726276"/>
          </a:xfrm>
        </p:spPr>
        <p:txBody>
          <a:bodyPr anchor="ctr">
            <a:normAutofit/>
          </a:bodyPr>
          <a:lstStyle/>
          <a:p>
            <a:r>
              <a:rPr lang="en-IN" sz="2000" b="1">
                <a:solidFill>
                  <a:srgbClr val="FFFFFF"/>
                </a:solidFill>
              </a:rPr>
              <a:t>Principles of right and wrong that individuals, acting as free moral agents, use to make choices to guide their behaviors </a:t>
            </a:r>
            <a:endParaRPr lang="en-IN" sz="2000">
              <a:solidFill>
                <a:srgbClr val="FFFFFF"/>
              </a:solidFill>
              <a:effectLst/>
            </a:endParaRPr>
          </a:p>
          <a:p>
            <a:endParaRPr lang="en-US" sz="2000">
              <a:solidFill>
                <a:srgbClr val="FFFFFF"/>
              </a:solidFill>
            </a:endParaRPr>
          </a:p>
        </p:txBody>
      </p:sp>
    </p:spTree>
    <p:extLst>
      <p:ext uri="{BB962C8B-B14F-4D97-AF65-F5344CB8AC3E}">
        <p14:creationId xmlns:p14="http://schemas.microsoft.com/office/powerpoint/2010/main" val="191638687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8E89D5E-1885-4160-AC77-CC471DD1D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89A1D1-686A-A44C-A50E-995B2AFDD058}"/>
              </a:ext>
            </a:extLst>
          </p:cNvPr>
          <p:cNvSpPr>
            <a:spLocks noGrp="1"/>
          </p:cNvSpPr>
          <p:nvPr>
            <p:ph type="title"/>
          </p:nvPr>
        </p:nvSpPr>
        <p:spPr>
          <a:xfrm>
            <a:off x="943277" y="712269"/>
            <a:ext cx="3370998" cy="5502264"/>
          </a:xfrm>
        </p:spPr>
        <p:txBody>
          <a:bodyPr>
            <a:normAutofit/>
          </a:bodyPr>
          <a:lstStyle/>
          <a:p>
            <a:r>
              <a:rPr lang="en-US" b="1"/>
              <a:t>Recent examples of failed ethical judgment by senior managers</a:t>
            </a:r>
          </a:p>
        </p:txBody>
      </p:sp>
      <p:cxnSp>
        <p:nvCxnSpPr>
          <p:cNvPr id="24" name="Straight Connector 23">
            <a:extLst>
              <a:ext uri="{FF2B5EF4-FFF2-40B4-BE49-F238E27FC236}">
                <a16:creationId xmlns:a16="http://schemas.microsoft.com/office/drawing/2014/main" id="{EC15C128-8E68-44BD-BF94-FBA9CA4B03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304" y="2395983"/>
            <a:ext cx="0" cy="2228850"/>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F46667D0-1943-5D43-A6E4-001CAD12A9E8}"/>
              </a:ext>
            </a:extLst>
          </p:cNvPr>
          <p:cNvGraphicFramePr>
            <a:graphicFrameLocks noGrp="1"/>
          </p:cNvGraphicFramePr>
          <p:nvPr>
            <p:ph idx="1"/>
            <p:extLst>
              <p:ext uri="{D42A27DB-BD31-4B8C-83A1-F6EECF244321}">
                <p14:modId xmlns:p14="http://schemas.microsoft.com/office/powerpoint/2010/main" val="3174933728"/>
              </p:ext>
            </p:extLst>
          </p:nvPr>
        </p:nvGraphicFramePr>
        <p:xfrm>
          <a:off x="5280025" y="790638"/>
          <a:ext cx="6269038" cy="5276729"/>
        </p:xfrm>
        <a:graphic>
          <a:graphicData uri="http://schemas.openxmlformats.org/drawingml/2006/table">
            <a:tbl>
              <a:tblPr firstRow="1" bandRow="1">
                <a:tableStyleId>{5C22544A-7EE6-4342-B048-85BDC9FD1C3A}</a:tableStyleId>
              </a:tblPr>
              <a:tblGrid>
                <a:gridCol w="2786372">
                  <a:extLst>
                    <a:ext uri="{9D8B030D-6E8A-4147-A177-3AD203B41FA5}">
                      <a16:colId xmlns:a16="http://schemas.microsoft.com/office/drawing/2014/main" val="862704950"/>
                    </a:ext>
                  </a:extLst>
                </a:gridCol>
                <a:gridCol w="3482666">
                  <a:extLst>
                    <a:ext uri="{9D8B030D-6E8A-4147-A177-3AD203B41FA5}">
                      <a16:colId xmlns:a16="http://schemas.microsoft.com/office/drawing/2014/main" val="275045862"/>
                    </a:ext>
                  </a:extLst>
                </a:gridCol>
              </a:tblGrid>
              <a:tr h="386287">
                <a:tc>
                  <a:txBody>
                    <a:bodyPr/>
                    <a:lstStyle/>
                    <a:p>
                      <a:endParaRPr lang="en-US" sz="1500"/>
                    </a:p>
                  </a:txBody>
                  <a:tcPr marL="78249" marR="78249" marT="39124" marB="39124"/>
                </a:tc>
                <a:tc>
                  <a:txBody>
                    <a:bodyPr/>
                    <a:lstStyle/>
                    <a:p>
                      <a:endParaRPr lang="en-US" sz="1500"/>
                    </a:p>
                  </a:txBody>
                  <a:tcPr marL="78249" marR="78249" marT="39124" marB="39124"/>
                </a:tc>
                <a:extLst>
                  <a:ext uri="{0D108BD9-81ED-4DB2-BD59-A6C34878D82A}">
                    <a16:rowId xmlns:a16="http://schemas.microsoft.com/office/drawing/2014/main" val="2874963530"/>
                  </a:ext>
                </a:extLst>
              </a:tr>
              <a:tr h="1501385">
                <a:tc>
                  <a:txBody>
                    <a:bodyPr/>
                    <a:lstStyle/>
                    <a:p>
                      <a:r>
                        <a:rPr lang="en-US" sz="1500"/>
                        <a:t>Volskwagen (2015)</a:t>
                      </a:r>
                    </a:p>
                  </a:txBody>
                  <a:tcPr marL="78249" marR="78249" marT="39124" marB="39124"/>
                </a:tc>
                <a:tc>
                  <a:txBody>
                    <a:bodyPr/>
                    <a:lstStyle/>
                    <a:p>
                      <a:r>
                        <a:rPr lang="en-US" sz="1500"/>
                        <a:t>Vollkswagen agrees to pay $14.7 billion to consumers and agencies in the U.S and replace nearly 500,000 diesel  car with  faulty emission software. Face additional fine worldwide</a:t>
                      </a:r>
                    </a:p>
                  </a:txBody>
                  <a:tcPr marL="78249" marR="78249" marT="39124" marB="39124"/>
                </a:tc>
                <a:extLst>
                  <a:ext uri="{0D108BD9-81ED-4DB2-BD59-A6C34878D82A}">
                    <a16:rowId xmlns:a16="http://schemas.microsoft.com/office/drawing/2014/main" val="3194579607"/>
                  </a:ext>
                </a:extLst>
              </a:tr>
              <a:tr h="1501385">
                <a:tc>
                  <a:txBody>
                    <a:bodyPr/>
                    <a:lstStyle/>
                    <a:p>
                      <a:r>
                        <a:rPr lang="en-US" sz="1500"/>
                        <a:t>General Motors Inc.(2015)</a:t>
                      </a:r>
                    </a:p>
                  </a:txBody>
                  <a:tcPr marL="78249" marR="78249" marT="39124" marB="39124"/>
                </a:tc>
                <a:tc>
                  <a:txBody>
                    <a:bodyPr/>
                    <a:lstStyle/>
                    <a:p>
                      <a:r>
                        <a:rPr lang="en-US" sz="1500"/>
                        <a:t>General Motor  CEO admits the firm covered up faulty ignition switches for more than a decade, resulting in the deaths of at least 114 customers. More than 100 million vehicles worldwide need to be replaced</a:t>
                      </a:r>
                    </a:p>
                  </a:txBody>
                  <a:tcPr marL="78249" marR="78249" marT="39124" marB="39124"/>
                </a:tc>
                <a:extLst>
                  <a:ext uri="{0D108BD9-81ED-4DB2-BD59-A6C34878D82A}">
                    <a16:rowId xmlns:a16="http://schemas.microsoft.com/office/drawing/2014/main" val="3399389084"/>
                  </a:ext>
                </a:extLst>
              </a:tr>
              <a:tr h="1501385">
                <a:tc>
                  <a:txBody>
                    <a:bodyPr/>
                    <a:lstStyle/>
                    <a:p>
                      <a:r>
                        <a:rPr lang="en-US" sz="1500"/>
                        <a:t>McKinsey &amp; Company (2012)</a:t>
                      </a:r>
                    </a:p>
                  </a:txBody>
                  <a:tcPr marL="78249" marR="78249" marT="39124" marB="39124"/>
                </a:tc>
                <a:tc>
                  <a:txBody>
                    <a:bodyPr/>
                    <a:lstStyle/>
                    <a:p>
                      <a:r>
                        <a:rPr lang="en-US" sz="1500"/>
                        <a:t>CEO Rajat Gupta Heard on tape leaking insider information. The former CEO of prestigious management consulting firm McKinsey &amp; Company was found guilty in 2012 and sentenced to two years in prison</a:t>
                      </a:r>
                    </a:p>
                  </a:txBody>
                  <a:tcPr marL="78249" marR="78249" marT="39124" marB="39124"/>
                </a:tc>
                <a:extLst>
                  <a:ext uri="{0D108BD9-81ED-4DB2-BD59-A6C34878D82A}">
                    <a16:rowId xmlns:a16="http://schemas.microsoft.com/office/drawing/2014/main" val="3019594351"/>
                  </a:ext>
                </a:extLst>
              </a:tr>
              <a:tr h="386287">
                <a:tc>
                  <a:txBody>
                    <a:bodyPr/>
                    <a:lstStyle/>
                    <a:p>
                      <a:endParaRPr lang="en-US" sz="1500"/>
                    </a:p>
                  </a:txBody>
                  <a:tcPr marL="78249" marR="78249" marT="39124" marB="39124"/>
                </a:tc>
                <a:tc>
                  <a:txBody>
                    <a:bodyPr/>
                    <a:lstStyle/>
                    <a:p>
                      <a:endParaRPr lang="en-US" sz="1500"/>
                    </a:p>
                  </a:txBody>
                  <a:tcPr marL="78249" marR="78249" marT="39124" marB="39124"/>
                </a:tc>
                <a:extLst>
                  <a:ext uri="{0D108BD9-81ED-4DB2-BD59-A6C34878D82A}">
                    <a16:rowId xmlns:a16="http://schemas.microsoft.com/office/drawing/2014/main" val="514776266"/>
                  </a:ext>
                </a:extLst>
              </a:tr>
            </a:tbl>
          </a:graphicData>
        </a:graphic>
      </p:graphicFrame>
    </p:spTree>
    <p:extLst>
      <p:ext uri="{BB962C8B-B14F-4D97-AF65-F5344CB8AC3E}">
        <p14:creationId xmlns:p14="http://schemas.microsoft.com/office/powerpoint/2010/main" val="420569523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76B14-8864-8B46-A81C-4C509BB3485A}"/>
              </a:ext>
            </a:extLst>
          </p:cNvPr>
          <p:cNvSpPr>
            <a:spLocks noGrp="1"/>
          </p:cNvSpPr>
          <p:nvPr>
            <p:ph type="title"/>
          </p:nvPr>
        </p:nvSpPr>
        <p:spPr>
          <a:xfrm>
            <a:off x="838200" y="963877"/>
            <a:ext cx="3494362" cy="4930246"/>
          </a:xfrm>
        </p:spPr>
        <p:txBody>
          <a:bodyPr>
            <a:normAutofit/>
          </a:bodyPr>
          <a:lstStyle/>
          <a:p>
            <a:pPr algn="r"/>
            <a:r>
              <a:rPr lang="en-IN" b="1" dirty="0"/>
              <a:t>Information systems and ethics</a:t>
            </a:r>
            <a:br>
              <a:rPr lang="en-IN" b="1" dirty="0"/>
            </a:br>
            <a:br>
              <a:rPr lang="en-IN" dirty="0">
                <a:effectLst/>
              </a:rPr>
            </a:b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01C074F-382F-B14D-BAB9-6500ADA8DB04}"/>
              </a:ext>
            </a:extLst>
          </p:cNvPr>
          <p:cNvSpPr>
            <a:spLocks noGrp="1"/>
          </p:cNvSpPr>
          <p:nvPr>
            <p:ph idx="1"/>
          </p:nvPr>
        </p:nvSpPr>
        <p:spPr>
          <a:xfrm>
            <a:off x="4976031" y="963877"/>
            <a:ext cx="6377769" cy="4930246"/>
          </a:xfrm>
        </p:spPr>
        <p:txBody>
          <a:bodyPr anchor="ctr">
            <a:normAutofit/>
          </a:bodyPr>
          <a:lstStyle/>
          <a:p>
            <a:r>
              <a:rPr lang="en-US" sz="2400"/>
              <a:t>Because information systems create opportunities for: </a:t>
            </a:r>
          </a:p>
          <a:p>
            <a:r>
              <a:rPr lang="en-US" sz="2400"/>
              <a:t>• Intense social change, </a:t>
            </a:r>
          </a:p>
          <a:p>
            <a:r>
              <a:rPr lang="en-US" sz="2400"/>
              <a:t>Threatening</a:t>
            </a:r>
          </a:p>
          <a:p>
            <a:r>
              <a:rPr lang="en-US" sz="2400"/>
              <a:t> existing distributions of power, money, rights, and obligations,</a:t>
            </a:r>
          </a:p>
          <a:p>
            <a:pPr marL="0" indent="0">
              <a:buNone/>
            </a:pPr>
            <a:r>
              <a:rPr lang="en-US" sz="2400"/>
              <a:t> They raise new ethical questions. </a:t>
            </a:r>
          </a:p>
          <a:p>
            <a:r>
              <a:rPr lang="en-US" sz="2400"/>
              <a:t>New types of criminal activity</a:t>
            </a:r>
          </a:p>
        </p:txBody>
      </p:sp>
    </p:spTree>
    <p:extLst>
      <p:ext uri="{BB962C8B-B14F-4D97-AF65-F5344CB8AC3E}">
        <p14:creationId xmlns:p14="http://schemas.microsoft.com/office/powerpoint/2010/main" val="181403200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9B03FD-AB1A-234E-B08F-012CDFCACE25}"/>
              </a:ext>
            </a:extLst>
          </p:cNvPr>
          <p:cNvSpPr>
            <a:spLocks noGrp="1"/>
          </p:cNvSpPr>
          <p:nvPr>
            <p:ph type="title"/>
          </p:nvPr>
        </p:nvSpPr>
        <p:spPr>
          <a:xfrm>
            <a:off x="838200" y="963877"/>
            <a:ext cx="3494362" cy="4930246"/>
          </a:xfrm>
        </p:spPr>
        <p:txBody>
          <a:bodyPr>
            <a:normAutofit/>
          </a:bodyPr>
          <a:lstStyle/>
          <a:p>
            <a:pPr algn="r"/>
            <a:r>
              <a:rPr lang="en-IN" b="1" dirty="0"/>
              <a:t>Five moral dimensions of the information age </a:t>
            </a:r>
            <a:br>
              <a:rPr lang="en-IN" dirty="0">
                <a:effectLst/>
              </a:rPr>
            </a:b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34354F2-B9F3-CC42-AFDB-28215ACBABE2}"/>
              </a:ext>
            </a:extLst>
          </p:cNvPr>
          <p:cNvSpPr>
            <a:spLocks noGrp="1"/>
          </p:cNvSpPr>
          <p:nvPr>
            <p:ph idx="1"/>
          </p:nvPr>
        </p:nvSpPr>
        <p:spPr>
          <a:xfrm>
            <a:off x="4976031" y="963877"/>
            <a:ext cx="6377769" cy="4930246"/>
          </a:xfrm>
        </p:spPr>
        <p:txBody>
          <a:bodyPr anchor="ctr">
            <a:normAutofit/>
          </a:bodyPr>
          <a:lstStyle/>
          <a:p>
            <a:r>
              <a:rPr lang="en-IN" sz="2400" b="1"/>
              <a:t>Information rights and obligations </a:t>
            </a:r>
          </a:p>
          <a:p>
            <a:r>
              <a:rPr lang="en-IN" sz="2400" b="1"/>
              <a:t>Property rights and obligation</a:t>
            </a:r>
          </a:p>
          <a:p>
            <a:r>
              <a:rPr lang="en-IN" sz="2400" b="1"/>
              <a:t>Accountability and control</a:t>
            </a:r>
          </a:p>
          <a:p>
            <a:r>
              <a:rPr lang="en-IN" sz="2400" b="1"/>
              <a:t>System quality </a:t>
            </a:r>
            <a:endParaRPr lang="en-IN" sz="2400">
              <a:effectLst/>
            </a:endParaRPr>
          </a:p>
          <a:p>
            <a:r>
              <a:rPr lang="en-IN" sz="2400" b="1"/>
              <a:t>Quality of life </a:t>
            </a:r>
            <a:endParaRPr lang="en-IN" sz="2400">
              <a:effectLst/>
            </a:endParaRPr>
          </a:p>
          <a:p>
            <a:endParaRPr lang="en-US" sz="2400"/>
          </a:p>
        </p:txBody>
      </p:sp>
    </p:spTree>
    <p:extLst>
      <p:ext uri="{BB962C8B-B14F-4D97-AF65-F5344CB8AC3E}">
        <p14:creationId xmlns:p14="http://schemas.microsoft.com/office/powerpoint/2010/main" val="422580913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1AE42-6B4E-C247-BEEE-6EBCF74D6888}"/>
              </a:ext>
            </a:extLst>
          </p:cNvPr>
          <p:cNvSpPr>
            <a:spLocks noGrp="1"/>
          </p:cNvSpPr>
          <p:nvPr>
            <p:ph type="title"/>
          </p:nvPr>
        </p:nvSpPr>
        <p:spPr>
          <a:xfrm>
            <a:off x="838200" y="963877"/>
            <a:ext cx="3494362" cy="4930246"/>
          </a:xfrm>
        </p:spPr>
        <p:txBody>
          <a:bodyPr>
            <a:normAutofit/>
          </a:bodyPr>
          <a:lstStyle/>
          <a:p>
            <a:pPr algn="r"/>
            <a:r>
              <a:rPr lang="en-IN" b="1" dirty="0"/>
              <a:t>Key technology trends that raise ethical issues </a:t>
            </a:r>
            <a:br>
              <a:rPr lang="en-IN" dirty="0">
                <a:effectLst/>
              </a:rPr>
            </a:b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AC6130-7E7E-0F4C-8BA2-09833050DAA2}"/>
              </a:ext>
            </a:extLst>
          </p:cNvPr>
          <p:cNvSpPr>
            <a:spLocks noGrp="1"/>
          </p:cNvSpPr>
          <p:nvPr>
            <p:ph idx="1"/>
          </p:nvPr>
        </p:nvSpPr>
        <p:spPr>
          <a:xfrm>
            <a:off x="4976031" y="963877"/>
            <a:ext cx="6377769" cy="4930246"/>
          </a:xfrm>
        </p:spPr>
        <p:txBody>
          <a:bodyPr anchor="ctr">
            <a:normAutofit/>
          </a:bodyPr>
          <a:lstStyle/>
          <a:p>
            <a:pPr marL="0" indent="0">
              <a:buNone/>
            </a:pPr>
            <a:r>
              <a:rPr lang="en-US" sz="2400"/>
              <a:t>Doubling of computer power</a:t>
            </a:r>
          </a:p>
          <a:p>
            <a:pPr marL="0" indent="0">
              <a:buNone/>
            </a:pPr>
            <a:r>
              <a:rPr lang="en-US" sz="2400"/>
              <a:t>Rapidly declining data storage costs</a:t>
            </a:r>
          </a:p>
          <a:p>
            <a:pPr marL="0" indent="0">
              <a:buNone/>
            </a:pPr>
            <a:r>
              <a:rPr lang="en-US" sz="2400"/>
              <a:t>Networking advanced and internet</a:t>
            </a:r>
          </a:p>
          <a:p>
            <a:pPr marL="0" indent="0">
              <a:buNone/>
            </a:pPr>
            <a:r>
              <a:rPr lang="en-US" sz="2400"/>
              <a:t>data analysis advances</a:t>
            </a:r>
          </a:p>
          <a:p>
            <a:pPr marL="0" indent="0">
              <a:buNone/>
            </a:pPr>
            <a:r>
              <a:rPr lang="en-US" sz="2400"/>
              <a:t>Mobile devices growth impact</a:t>
            </a:r>
          </a:p>
          <a:p>
            <a:pPr marL="0" indent="0">
              <a:buNone/>
            </a:pPr>
            <a:endParaRPr lang="en-US" sz="2400"/>
          </a:p>
        </p:txBody>
      </p:sp>
    </p:spTree>
    <p:extLst>
      <p:ext uri="{BB962C8B-B14F-4D97-AF65-F5344CB8AC3E}">
        <p14:creationId xmlns:p14="http://schemas.microsoft.com/office/powerpoint/2010/main" val="181812786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DBD3D7-8C11-F142-94BB-6FFAECD8F949}"/>
              </a:ext>
            </a:extLst>
          </p:cNvPr>
          <p:cNvSpPr>
            <a:spLocks noGrp="1"/>
          </p:cNvSpPr>
          <p:nvPr>
            <p:ph type="title"/>
          </p:nvPr>
        </p:nvSpPr>
        <p:spPr>
          <a:xfrm>
            <a:off x="838200" y="963877"/>
            <a:ext cx="3494362" cy="4930246"/>
          </a:xfrm>
        </p:spPr>
        <p:txBody>
          <a:bodyPr>
            <a:normAutofit/>
          </a:bodyPr>
          <a:lstStyle/>
          <a:p>
            <a:pPr algn="r"/>
            <a:r>
              <a:rPr lang="en-US" dirty="0"/>
              <a:t>Conti’</a:t>
            </a: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8953973-5106-1E4F-94DF-54962523EF4B}"/>
              </a:ext>
            </a:extLst>
          </p:cNvPr>
          <p:cNvSpPr>
            <a:spLocks noGrp="1"/>
          </p:cNvSpPr>
          <p:nvPr>
            <p:ph idx="1"/>
          </p:nvPr>
        </p:nvSpPr>
        <p:spPr>
          <a:xfrm>
            <a:off x="4976031" y="963877"/>
            <a:ext cx="6377769" cy="4930246"/>
          </a:xfrm>
        </p:spPr>
        <p:txBody>
          <a:bodyPr anchor="ctr">
            <a:normAutofit/>
          </a:bodyPr>
          <a:lstStyle/>
          <a:p>
            <a:pPr marL="0" indent="0">
              <a:buNone/>
            </a:pPr>
            <a:r>
              <a:rPr lang="en-US" sz="2400" b="1"/>
              <a:t>doubling of computer power </a:t>
            </a:r>
            <a:br>
              <a:rPr lang="en-US" sz="2400"/>
            </a:br>
            <a:endParaRPr lang="en-US" sz="2400"/>
          </a:p>
          <a:p>
            <a:r>
              <a:rPr lang="en-US" sz="2400"/>
              <a:t>More firms are relying on computer systems for key activities, which has resulted in a double increase in computer power. </a:t>
            </a:r>
          </a:p>
          <a:p>
            <a:r>
              <a:rPr lang="en-US" sz="2400"/>
              <a:t>Computer becomes more vulnerable as they increases</a:t>
            </a:r>
          </a:p>
          <a:p>
            <a:endParaRPr lang="en-US" sz="2400"/>
          </a:p>
        </p:txBody>
      </p:sp>
    </p:spTree>
    <p:extLst>
      <p:ext uri="{BB962C8B-B14F-4D97-AF65-F5344CB8AC3E}">
        <p14:creationId xmlns:p14="http://schemas.microsoft.com/office/powerpoint/2010/main" val="2884813431"/>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C869A7-D886-334F-921A-72DD15606626}"/>
              </a:ext>
            </a:extLst>
          </p:cNvPr>
          <p:cNvSpPr>
            <a:spLocks noGrp="1"/>
          </p:cNvSpPr>
          <p:nvPr>
            <p:ph type="title"/>
          </p:nvPr>
        </p:nvSpPr>
        <p:spPr>
          <a:xfrm>
            <a:off x="838200" y="963877"/>
            <a:ext cx="3494362" cy="4930246"/>
          </a:xfrm>
        </p:spPr>
        <p:txBody>
          <a:bodyPr>
            <a:normAutofit/>
          </a:bodyPr>
          <a:lstStyle/>
          <a:p>
            <a:pPr algn="r"/>
            <a:br>
              <a:rPr lang="en-US" b="1" dirty="0"/>
            </a:br>
            <a:r>
              <a:rPr lang="en-US" b="1" dirty="0" err="1"/>
              <a:t>cont</a:t>
            </a:r>
            <a:r>
              <a:rPr lang="en-US" b="1" dirty="0"/>
              <a:t>’</a:t>
            </a:r>
            <a:endParaRPr lang="en-US" b="1"/>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B68F3F9-E394-6844-BAED-617D7B0AAC73}"/>
              </a:ext>
            </a:extLst>
          </p:cNvPr>
          <p:cNvSpPr>
            <a:spLocks noGrp="1"/>
          </p:cNvSpPr>
          <p:nvPr>
            <p:ph idx="1"/>
          </p:nvPr>
        </p:nvSpPr>
        <p:spPr>
          <a:xfrm>
            <a:off x="4976031" y="963877"/>
            <a:ext cx="6377769" cy="4930246"/>
          </a:xfrm>
        </p:spPr>
        <p:txBody>
          <a:bodyPr anchor="ctr">
            <a:normAutofit/>
          </a:bodyPr>
          <a:lstStyle/>
          <a:p>
            <a:pPr marL="0" indent="0">
              <a:buNone/>
            </a:pPr>
            <a:r>
              <a:rPr lang="en-US" sz="2400" b="1"/>
              <a:t>rapidly declining data storage costs</a:t>
            </a:r>
            <a:endParaRPr lang="en-US" sz="2400"/>
          </a:p>
          <a:p>
            <a:r>
              <a:rPr lang="en-US" sz="2400"/>
              <a:t>Organizations can readily keep detailed databases on individuals due to rapidly dropping data storage costs. </a:t>
            </a:r>
          </a:p>
          <a:p>
            <a:endParaRPr lang="en-US" sz="2400"/>
          </a:p>
          <a:p>
            <a:r>
              <a:rPr lang="en-US" sz="2400"/>
              <a:t>There are no limits on the data collected about you</a:t>
            </a:r>
          </a:p>
        </p:txBody>
      </p:sp>
    </p:spTree>
    <p:extLst>
      <p:ext uri="{BB962C8B-B14F-4D97-AF65-F5344CB8AC3E}">
        <p14:creationId xmlns:p14="http://schemas.microsoft.com/office/powerpoint/2010/main" val="182780785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4B20C2-4A56-BB42-B227-65E1FC386BE3}"/>
              </a:ext>
            </a:extLst>
          </p:cNvPr>
          <p:cNvSpPr>
            <a:spLocks noGrp="1"/>
          </p:cNvSpPr>
          <p:nvPr>
            <p:ph type="title"/>
          </p:nvPr>
        </p:nvSpPr>
        <p:spPr>
          <a:xfrm>
            <a:off x="838200" y="963877"/>
            <a:ext cx="3494362" cy="4930246"/>
          </a:xfrm>
        </p:spPr>
        <p:txBody>
          <a:bodyPr>
            <a:normAutofit/>
          </a:bodyPr>
          <a:lstStyle/>
          <a:p>
            <a:pPr algn="r"/>
            <a:r>
              <a:rPr lang="en-US" dirty="0"/>
              <a:t>Conti’</a:t>
            </a: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DFB7428-1200-154C-91AE-E9986477B550}"/>
              </a:ext>
            </a:extLst>
          </p:cNvPr>
          <p:cNvSpPr>
            <a:spLocks noGrp="1"/>
          </p:cNvSpPr>
          <p:nvPr>
            <p:ph idx="1"/>
          </p:nvPr>
        </p:nvSpPr>
        <p:spPr>
          <a:xfrm>
            <a:off x="4976031" y="963877"/>
            <a:ext cx="6377769" cy="4930246"/>
          </a:xfrm>
        </p:spPr>
        <p:txBody>
          <a:bodyPr anchor="ctr">
            <a:normAutofit/>
          </a:bodyPr>
          <a:lstStyle/>
          <a:p>
            <a:pPr marL="0" indent="0">
              <a:buNone/>
            </a:pPr>
            <a:r>
              <a:rPr lang="en-US" sz="2400" b="1"/>
              <a:t>Networking advances and the internet</a:t>
            </a:r>
          </a:p>
          <a:p>
            <a:pPr marL="0" indent="0">
              <a:buNone/>
            </a:pPr>
            <a:r>
              <a:rPr lang="en-US" sz="2400"/>
              <a:t> Copying data from one area to another and accessing personal data from remote locations are more easier thanks to networking improvements and the Internet.</a:t>
            </a:r>
          </a:p>
          <a:p>
            <a:endParaRPr lang="en-US" sz="2400"/>
          </a:p>
          <a:p>
            <a:r>
              <a:rPr lang="en-US" sz="2400"/>
              <a:t>As of January 2022</a:t>
            </a:r>
          </a:p>
          <a:p>
            <a:pPr lvl="1"/>
            <a:r>
              <a:rPr lang="en-US" dirty="0"/>
              <a:t>Number of internet users worldwide 4.9bn</a:t>
            </a:r>
          </a:p>
          <a:p>
            <a:pPr lvl="1"/>
            <a:r>
              <a:rPr lang="en-US" dirty="0"/>
              <a:t>Country with biggest number of internet users: China with 1.02b</a:t>
            </a:r>
          </a:p>
          <a:p>
            <a:pPr lvl="1"/>
            <a:r>
              <a:rPr lang="en-US" dirty="0"/>
              <a:t>Region with the highest internet penetration rate: </a:t>
            </a:r>
            <a:r>
              <a:rPr lang="en-US"/>
              <a:t>Northen</a:t>
            </a:r>
            <a:r>
              <a:rPr lang="en-US" dirty="0"/>
              <a:t> Europe 98%</a:t>
            </a:r>
          </a:p>
          <a:p>
            <a:pPr lvl="1"/>
            <a:endParaRPr lang="en-US" dirty="0"/>
          </a:p>
        </p:txBody>
      </p:sp>
    </p:spTree>
    <p:extLst>
      <p:ext uri="{BB962C8B-B14F-4D97-AF65-F5344CB8AC3E}">
        <p14:creationId xmlns:p14="http://schemas.microsoft.com/office/powerpoint/2010/main" val="2627606096"/>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99FED1-223C-574B-A28F-F9FAFF7AC4FA}"/>
              </a:ext>
            </a:extLst>
          </p:cNvPr>
          <p:cNvSpPr>
            <a:spLocks noGrp="1"/>
          </p:cNvSpPr>
          <p:nvPr>
            <p:ph type="title"/>
          </p:nvPr>
        </p:nvSpPr>
        <p:spPr>
          <a:xfrm>
            <a:off x="838200" y="963877"/>
            <a:ext cx="3494362" cy="4930246"/>
          </a:xfrm>
        </p:spPr>
        <p:txBody>
          <a:bodyPr>
            <a:normAutofit/>
          </a:bodyPr>
          <a:lstStyle/>
          <a:p>
            <a:pPr algn="r"/>
            <a:r>
              <a:rPr lang="en-US" dirty="0"/>
              <a:t>Conti’</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637C69D-EDB1-D347-81D0-8713736F8712}"/>
              </a:ext>
            </a:extLst>
          </p:cNvPr>
          <p:cNvSpPr>
            <a:spLocks noGrp="1"/>
          </p:cNvSpPr>
          <p:nvPr>
            <p:ph idx="1"/>
          </p:nvPr>
        </p:nvSpPr>
        <p:spPr>
          <a:xfrm>
            <a:off x="4976031" y="963877"/>
            <a:ext cx="6377769" cy="4930246"/>
          </a:xfrm>
        </p:spPr>
        <p:txBody>
          <a:bodyPr anchor="ctr">
            <a:normAutofit/>
          </a:bodyPr>
          <a:lstStyle/>
          <a:p>
            <a:pPr marL="0" indent="0">
              <a:buNone/>
            </a:pPr>
            <a:r>
              <a:rPr lang="en-US" sz="2400" b="1"/>
              <a:t>Mobile device growth impact</a:t>
            </a:r>
          </a:p>
          <a:p>
            <a:r>
              <a:rPr lang="en-US" sz="2400"/>
              <a:t> personal mobile can be tracked without user’s knowledge</a:t>
            </a:r>
          </a:p>
          <a:p>
            <a:r>
              <a:rPr lang="en-US" sz="2400"/>
              <a:t> nearest devices on wifi,Bluetooth, location enable become a tether</a:t>
            </a:r>
          </a:p>
        </p:txBody>
      </p:sp>
    </p:spTree>
    <p:extLst>
      <p:ext uri="{BB962C8B-B14F-4D97-AF65-F5344CB8AC3E}">
        <p14:creationId xmlns:p14="http://schemas.microsoft.com/office/powerpoint/2010/main" val="114933026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C1685E-F291-7C40-B609-B01B97073897}"/>
              </a:ext>
            </a:extLst>
          </p:cNvPr>
          <p:cNvSpPr>
            <a:spLocks noGrp="1"/>
          </p:cNvSpPr>
          <p:nvPr>
            <p:ph type="title"/>
          </p:nvPr>
        </p:nvSpPr>
        <p:spPr>
          <a:xfrm>
            <a:off x="943276" y="712268"/>
            <a:ext cx="10410524" cy="1193533"/>
          </a:xfrm>
        </p:spPr>
        <p:txBody>
          <a:bodyPr>
            <a:normAutofit/>
          </a:bodyPr>
          <a:lstStyle/>
          <a:p>
            <a:r>
              <a:rPr lang="en-IN" sz="3700" b="1">
                <a:solidFill>
                  <a:srgbClr val="FFFFFF"/>
                </a:solidFill>
              </a:rPr>
              <a:t>Basic concepts for ethical analysis </a:t>
            </a:r>
            <a:br>
              <a:rPr lang="en-IN" sz="3700">
                <a:solidFill>
                  <a:srgbClr val="FFFFFF"/>
                </a:solidFill>
                <a:effectLst/>
              </a:rPr>
            </a:br>
            <a:endParaRPr lang="en-US" sz="3700">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452F55B-000D-7A43-BEE3-8AE75DBC94AB}"/>
              </a:ext>
            </a:extLst>
          </p:cNvPr>
          <p:cNvSpPr>
            <a:spLocks noGrp="1"/>
          </p:cNvSpPr>
          <p:nvPr>
            <p:ph idx="1"/>
          </p:nvPr>
        </p:nvSpPr>
        <p:spPr>
          <a:xfrm>
            <a:off x="943276" y="2050181"/>
            <a:ext cx="10410524" cy="4126782"/>
          </a:xfrm>
        </p:spPr>
        <p:txBody>
          <a:bodyPr>
            <a:normAutofit/>
          </a:bodyPr>
          <a:lstStyle/>
          <a:p>
            <a:pPr marL="0" indent="0">
              <a:buNone/>
            </a:pPr>
            <a:r>
              <a:rPr lang="en-IN" sz="2400">
                <a:solidFill>
                  <a:srgbClr val="FFFFFF"/>
                </a:solidFill>
              </a:rPr>
              <a:t>– </a:t>
            </a:r>
            <a:r>
              <a:rPr lang="en-IN" sz="2400" b="1">
                <a:solidFill>
                  <a:srgbClr val="FFFFFF"/>
                </a:solidFill>
              </a:rPr>
              <a:t>Responsibility:</a:t>
            </a:r>
            <a:br>
              <a:rPr lang="en-IN" sz="2400" b="1">
                <a:solidFill>
                  <a:srgbClr val="FFFFFF"/>
                </a:solidFill>
              </a:rPr>
            </a:br>
            <a:r>
              <a:rPr lang="en-IN" sz="2400">
                <a:solidFill>
                  <a:srgbClr val="FFFFFF"/>
                </a:solidFill>
              </a:rPr>
              <a:t>• Accepting the potential costs, duties, and obligations for decisions you make</a:t>
            </a:r>
            <a:endParaRPr lang="en-IN" sz="2400">
              <a:solidFill>
                <a:srgbClr val="FFFFFF"/>
              </a:solidFill>
              <a:effectLst/>
            </a:endParaRPr>
          </a:p>
          <a:p>
            <a:pPr marL="0" indent="0">
              <a:buNone/>
            </a:pPr>
            <a:r>
              <a:rPr lang="en-IN" sz="2400">
                <a:solidFill>
                  <a:srgbClr val="FFFFFF"/>
                </a:solidFill>
              </a:rPr>
              <a:t>– </a:t>
            </a:r>
            <a:r>
              <a:rPr lang="en-IN" sz="2400" b="1">
                <a:solidFill>
                  <a:srgbClr val="FFFFFF"/>
                </a:solidFill>
              </a:rPr>
              <a:t>Accountability:</a:t>
            </a:r>
            <a:br>
              <a:rPr lang="en-IN" sz="2400" b="1">
                <a:solidFill>
                  <a:srgbClr val="FFFFFF"/>
                </a:solidFill>
              </a:rPr>
            </a:br>
            <a:r>
              <a:rPr lang="en-IN" sz="2400">
                <a:solidFill>
                  <a:srgbClr val="FFFFFF"/>
                </a:solidFill>
              </a:rPr>
              <a:t>• Mechanisms for identifying responsible parties of who took actions</a:t>
            </a:r>
            <a:endParaRPr lang="en-IN" sz="2400">
              <a:solidFill>
                <a:srgbClr val="FFFFFF"/>
              </a:solidFill>
              <a:effectLst/>
            </a:endParaRPr>
          </a:p>
          <a:p>
            <a:pPr marL="0" indent="0">
              <a:buNone/>
            </a:pPr>
            <a:r>
              <a:rPr lang="en-IN" sz="2400">
                <a:solidFill>
                  <a:srgbClr val="FFFFFF"/>
                </a:solidFill>
              </a:rPr>
              <a:t>– </a:t>
            </a:r>
            <a:r>
              <a:rPr lang="en-IN" sz="2400" b="1">
                <a:solidFill>
                  <a:srgbClr val="FFFFFF"/>
                </a:solidFill>
              </a:rPr>
              <a:t>Liability:</a:t>
            </a:r>
            <a:br>
              <a:rPr lang="en-IN" sz="2400" b="1">
                <a:solidFill>
                  <a:srgbClr val="FFFFFF"/>
                </a:solidFill>
              </a:rPr>
            </a:br>
            <a:r>
              <a:rPr lang="en-IN" sz="2400">
                <a:solidFill>
                  <a:srgbClr val="FFFFFF"/>
                </a:solidFill>
              </a:rPr>
              <a:t>• Permits individuals (and firms) to recover damages done to them in terms of law</a:t>
            </a:r>
            <a:endParaRPr lang="en-IN" sz="2400">
              <a:solidFill>
                <a:srgbClr val="FFFFFF"/>
              </a:solidFill>
              <a:effectLst/>
            </a:endParaRPr>
          </a:p>
          <a:p>
            <a:pPr marL="0" indent="0">
              <a:buNone/>
            </a:pPr>
            <a:r>
              <a:rPr lang="en-IN" sz="2400">
                <a:solidFill>
                  <a:srgbClr val="FFFFFF"/>
                </a:solidFill>
              </a:rPr>
              <a:t>– </a:t>
            </a:r>
            <a:r>
              <a:rPr lang="en-IN" sz="2400" b="1">
                <a:solidFill>
                  <a:srgbClr val="FFFFFF"/>
                </a:solidFill>
              </a:rPr>
              <a:t>Due process: </a:t>
            </a:r>
            <a:endParaRPr lang="en-IN" sz="2400">
              <a:solidFill>
                <a:srgbClr val="FFFFFF"/>
              </a:solidFill>
              <a:effectLst/>
            </a:endParaRPr>
          </a:p>
          <a:p>
            <a:pPr marL="0" indent="0">
              <a:buNone/>
            </a:pPr>
            <a:r>
              <a:rPr lang="en-IN" sz="2400">
                <a:solidFill>
                  <a:srgbClr val="FFFFFF"/>
                </a:solidFill>
              </a:rPr>
              <a:t>• Laws are well-known and understood, with an ability to appeal to higher authorities </a:t>
            </a:r>
            <a:endParaRPr lang="en-IN" sz="2400">
              <a:solidFill>
                <a:srgbClr val="FFFFFF"/>
              </a:solidFill>
              <a:effectLst/>
            </a:endParaRPr>
          </a:p>
          <a:p>
            <a:pPr marL="0" indent="0">
              <a:buNone/>
            </a:pPr>
            <a:endParaRPr lang="en-US" sz="2400">
              <a:solidFill>
                <a:srgbClr val="FFFFFF"/>
              </a:solidFill>
            </a:endParaRPr>
          </a:p>
        </p:txBody>
      </p:sp>
    </p:spTree>
    <p:extLst>
      <p:ext uri="{BB962C8B-B14F-4D97-AF65-F5344CB8AC3E}">
        <p14:creationId xmlns:p14="http://schemas.microsoft.com/office/powerpoint/2010/main" val="1139086341"/>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19E97A-351C-4C46-860C-D13CF1239258}"/>
              </a:ext>
            </a:extLst>
          </p:cNvPr>
          <p:cNvSpPr>
            <a:spLocks noGrp="1"/>
          </p:cNvSpPr>
          <p:nvPr>
            <p:ph type="title"/>
          </p:nvPr>
        </p:nvSpPr>
        <p:spPr>
          <a:xfrm>
            <a:off x="943276" y="712268"/>
            <a:ext cx="10410524" cy="1193533"/>
          </a:xfrm>
        </p:spPr>
        <p:txBody>
          <a:bodyPr>
            <a:normAutofit/>
          </a:bodyPr>
          <a:lstStyle/>
          <a:p>
            <a:r>
              <a:rPr lang="en-IN" sz="3700" b="1">
                <a:solidFill>
                  <a:srgbClr val="FFFFFF"/>
                </a:solidFill>
              </a:rPr>
              <a:t>Five-step ethical analysis </a:t>
            </a:r>
            <a:br>
              <a:rPr lang="en-IN" sz="3700">
                <a:solidFill>
                  <a:srgbClr val="FFFFFF"/>
                </a:solidFill>
                <a:effectLst/>
              </a:rPr>
            </a:br>
            <a:endParaRPr lang="en-US" sz="3700">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05963F3-725C-B34F-A101-C6A2C99CC825}"/>
              </a:ext>
            </a:extLst>
          </p:cNvPr>
          <p:cNvSpPr>
            <a:spLocks noGrp="1"/>
          </p:cNvSpPr>
          <p:nvPr>
            <p:ph idx="1"/>
          </p:nvPr>
        </p:nvSpPr>
        <p:spPr>
          <a:xfrm>
            <a:off x="943276" y="2050181"/>
            <a:ext cx="10410524" cy="4126782"/>
          </a:xfrm>
        </p:spPr>
        <p:txBody>
          <a:bodyPr>
            <a:normAutofit/>
          </a:bodyPr>
          <a:lstStyle/>
          <a:p>
            <a:r>
              <a:rPr lang="en-IN" sz="2400" b="1">
                <a:solidFill>
                  <a:srgbClr val="FFFFFF"/>
                </a:solidFill>
              </a:rPr>
              <a:t>Identify and clearly describe the facts. </a:t>
            </a:r>
          </a:p>
          <a:p>
            <a:r>
              <a:rPr lang="en-IN" sz="2400" b="1">
                <a:solidFill>
                  <a:srgbClr val="FFFFFF"/>
                </a:solidFill>
              </a:rPr>
              <a:t>Define the conflict or dilemma and identify the higher-order values involved. </a:t>
            </a:r>
          </a:p>
          <a:p>
            <a:r>
              <a:rPr lang="en-IN" sz="2400" b="1">
                <a:solidFill>
                  <a:srgbClr val="FFFFFF"/>
                </a:solidFill>
              </a:rPr>
              <a:t>Identify the stakeholders. </a:t>
            </a:r>
          </a:p>
          <a:p>
            <a:r>
              <a:rPr lang="en-IN" sz="2400" b="1">
                <a:solidFill>
                  <a:srgbClr val="FFFFFF"/>
                </a:solidFill>
              </a:rPr>
              <a:t>Identify the options that you can reasonably take. </a:t>
            </a:r>
          </a:p>
          <a:p>
            <a:r>
              <a:rPr lang="en-IN" sz="2400" b="1">
                <a:solidFill>
                  <a:srgbClr val="FFFFFF"/>
                </a:solidFill>
              </a:rPr>
              <a:t>Identify the potential consequences of your options. </a:t>
            </a:r>
          </a:p>
          <a:p>
            <a:pPr marL="0" indent="0">
              <a:buNone/>
            </a:pPr>
            <a:endParaRPr lang="en-US" sz="2400">
              <a:solidFill>
                <a:srgbClr val="FFFFFF"/>
              </a:solidFill>
            </a:endParaRPr>
          </a:p>
        </p:txBody>
      </p:sp>
    </p:spTree>
    <p:extLst>
      <p:ext uri="{BB962C8B-B14F-4D97-AF65-F5344CB8AC3E}">
        <p14:creationId xmlns:p14="http://schemas.microsoft.com/office/powerpoint/2010/main" val="2934284411"/>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46C0DB-11F2-354C-BA36-11E7868DAFA3}"/>
              </a:ext>
            </a:extLst>
          </p:cNvPr>
          <p:cNvSpPr>
            <a:spLocks noGrp="1"/>
          </p:cNvSpPr>
          <p:nvPr>
            <p:ph type="title"/>
          </p:nvPr>
        </p:nvSpPr>
        <p:spPr>
          <a:xfrm>
            <a:off x="838200" y="963877"/>
            <a:ext cx="3494362" cy="4930246"/>
          </a:xfrm>
        </p:spPr>
        <p:txBody>
          <a:bodyPr>
            <a:normAutofit/>
          </a:bodyPr>
          <a:lstStyle/>
          <a:p>
            <a:pPr algn="r"/>
            <a:r>
              <a:rPr lang="en-US"/>
              <a:t>Case study</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43B7B6D-A8D6-CE44-8342-CDD1930F8F76}"/>
              </a:ext>
            </a:extLst>
          </p:cNvPr>
          <p:cNvSpPr>
            <a:spLocks noGrp="1"/>
          </p:cNvSpPr>
          <p:nvPr>
            <p:ph idx="1"/>
          </p:nvPr>
        </p:nvSpPr>
        <p:spPr>
          <a:xfrm>
            <a:off x="4976031" y="963877"/>
            <a:ext cx="6377769" cy="4930246"/>
          </a:xfrm>
        </p:spPr>
        <p:txBody>
          <a:bodyPr anchor="ctr">
            <a:normAutofit/>
          </a:bodyPr>
          <a:lstStyle/>
          <a:p>
            <a:r>
              <a:rPr lang="en-IN" sz="2000" dirty="0"/>
              <a:t>Cybercrimes, involving digital transactions, have increased manifold as some novice account holders, who are not so tech savvy, had to switch to digital mode in the midst of the pandemic-induced restrictions. By doing so, they became soft targets of cyber criminals, who have forever been on the prowl for unsuspecting prey. Technology has made everything easy, even scamsters. </a:t>
            </a:r>
            <a:endParaRPr lang="en-IN" sz="2000" dirty="0">
              <a:effectLst/>
            </a:endParaRPr>
          </a:p>
          <a:p>
            <a:pPr algn="just"/>
            <a:r>
              <a:rPr lang="en-IN" sz="2000" dirty="0"/>
              <a:t>But behind the success of scamsters are several emotional vulnerabilities and </a:t>
            </a:r>
            <a:r>
              <a:rPr lang="en-IN" sz="2000" dirty="0" err="1"/>
              <a:t>behavior</a:t>
            </a:r>
            <a:r>
              <a:rPr lang="en-IN" sz="2000" dirty="0"/>
              <a:t> limitation that makes people easy target. A recent case of a stolen ATM card, in which the thief discovered the PIN information and took around Ninety Thousand dollars, has brought this issue to the forefront once more. In this case, the bank has been held liable for supporting the "thief" by giving account details. </a:t>
            </a:r>
          </a:p>
          <a:p>
            <a:endParaRPr lang="en-IN" sz="2000" dirty="0">
              <a:effectLst/>
            </a:endParaRPr>
          </a:p>
          <a:p>
            <a:endParaRPr lang="en-US" sz="2000" dirty="0"/>
          </a:p>
        </p:txBody>
      </p:sp>
    </p:spTree>
    <p:extLst>
      <p:ext uri="{BB962C8B-B14F-4D97-AF65-F5344CB8AC3E}">
        <p14:creationId xmlns:p14="http://schemas.microsoft.com/office/powerpoint/2010/main" val="258772329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77A990-02C1-3349-A1C6-134F00A601DA}"/>
              </a:ext>
            </a:extLst>
          </p:cNvPr>
          <p:cNvSpPr>
            <a:spLocks noGrp="1"/>
          </p:cNvSpPr>
          <p:nvPr>
            <p:ph type="title"/>
          </p:nvPr>
        </p:nvSpPr>
        <p:spPr>
          <a:xfrm>
            <a:off x="838200" y="963877"/>
            <a:ext cx="3494362" cy="4930246"/>
          </a:xfrm>
        </p:spPr>
        <p:txBody>
          <a:bodyPr>
            <a:normAutofit/>
          </a:bodyPr>
          <a:lstStyle/>
          <a:p>
            <a:pPr algn="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FA931D8-196C-D24A-A6AD-0023EBA7D5CF}"/>
              </a:ext>
            </a:extLst>
          </p:cNvPr>
          <p:cNvSpPr>
            <a:spLocks noGrp="1"/>
          </p:cNvSpPr>
          <p:nvPr>
            <p:ph idx="1"/>
          </p:nvPr>
        </p:nvSpPr>
        <p:spPr>
          <a:xfrm>
            <a:off x="4976031" y="963877"/>
            <a:ext cx="6377769" cy="4930246"/>
          </a:xfrm>
        </p:spPr>
        <p:txBody>
          <a:bodyPr anchor="ctr">
            <a:normAutofit/>
          </a:bodyPr>
          <a:lstStyle/>
          <a:p>
            <a:r>
              <a:rPr lang="en-IN" sz="2400" b="1" dirty="0"/>
              <a:t>Questions: </a:t>
            </a:r>
            <a:r>
              <a:rPr lang="en-IN" sz="2400" dirty="0"/>
              <a:t>Should producers of software-based services such as ATMs, be held liable for economic injuries suffered when their system fails? Why or why not explain </a:t>
            </a:r>
          </a:p>
          <a:p>
            <a:pPr marL="0" indent="0">
              <a:buNone/>
            </a:pPr>
            <a:endParaRPr lang="en-IN" sz="2400" dirty="0">
              <a:effectLst/>
            </a:endParaRPr>
          </a:p>
          <a:p>
            <a:pPr marL="0" indent="0">
              <a:buNone/>
            </a:pPr>
            <a:r>
              <a:rPr lang="en-IN" sz="2400" b="1" dirty="0"/>
              <a:t>Solution:</a:t>
            </a:r>
            <a:endParaRPr lang="en-US" sz="2400" dirty="0"/>
          </a:p>
        </p:txBody>
      </p:sp>
    </p:spTree>
    <p:extLst>
      <p:ext uri="{BB962C8B-B14F-4D97-AF65-F5344CB8AC3E}">
        <p14:creationId xmlns:p14="http://schemas.microsoft.com/office/powerpoint/2010/main" val="3414740919"/>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CCADCA-47CB-BC4C-BA99-21078F738F06}"/>
              </a:ext>
            </a:extLst>
          </p:cNvPr>
          <p:cNvSpPr>
            <a:spLocks noGrp="1"/>
          </p:cNvSpPr>
          <p:nvPr>
            <p:ph type="title"/>
          </p:nvPr>
        </p:nvSpPr>
        <p:spPr>
          <a:xfrm>
            <a:off x="943276" y="712268"/>
            <a:ext cx="10410524" cy="1193533"/>
          </a:xfrm>
        </p:spPr>
        <p:txBody>
          <a:bodyPr>
            <a:normAutofit/>
          </a:bodyPr>
          <a:lstStyle/>
          <a:p>
            <a:r>
              <a:rPr lang="en-IN" sz="3700" b="1">
                <a:solidFill>
                  <a:srgbClr val="FFFFFF"/>
                </a:solidFill>
              </a:rPr>
              <a:t>Candidate ethical principles </a:t>
            </a:r>
            <a:br>
              <a:rPr lang="en-IN" sz="3700">
                <a:solidFill>
                  <a:srgbClr val="FFFFFF"/>
                </a:solidFill>
                <a:effectLst/>
              </a:rPr>
            </a:br>
            <a:endParaRPr lang="en-US" sz="3700">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C69EC08-9BCD-9240-9C5A-B297F61F5B2E}"/>
              </a:ext>
            </a:extLst>
          </p:cNvPr>
          <p:cNvSpPr>
            <a:spLocks noGrp="1"/>
          </p:cNvSpPr>
          <p:nvPr>
            <p:ph idx="1"/>
          </p:nvPr>
        </p:nvSpPr>
        <p:spPr>
          <a:xfrm>
            <a:off x="943276" y="2050181"/>
            <a:ext cx="10410524" cy="4126782"/>
          </a:xfrm>
        </p:spPr>
        <p:txBody>
          <a:bodyPr>
            <a:normAutofit/>
          </a:bodyPr>
          <a:lstStyle/>
          <a:p>
            <a:pPr marL="0" indent="0">
              <a:buNone/>
            </a:pPr>
            <a:r>
              <a:rPr lang="en-IN" sz="2400" b="1">
                <a:solidFill>
                  <a:srgbClr val="FFFFFF"/>
                </a:solidFill>
              </a:rPr>
              <a:t>Golden Rule</a:t>
            </a:r>
            <a:br>
              <a:rPr lang="en-IN" sz="2400" b="1">
                <a:solidFill>
                  <a:srgbClr val="FFFFFF"/>
                </a:solidFill>
              </a:rPr>
            </a:br>
            <a:r>
              <a:rPr lang="en-IN" sz="2400">
                <a:solidFill>
                  <a:srgbClr val="FFFFFF"/>
                </a:solidFill>
              </a:rPr>
              <a:t>• Do unto others as you would have them do unto you. </a:t>
            </a:r>
            <a:endParaRPr lang="en-IN" sz="2400">
              <a:solidFill>
                <a:srgbClr val="FFFFFF"/>
              </a:solidFill>
              <a:effectLst/>
            </a:endParaRPr>
          </a:p>
          <a:p>
            <a:pPr marL="0" indent="0">
              <a:buNone/>
            </a:pPr>
            <a:r>
              <a:rPr lang="en-IN" sz="2400">
                <a:solidFill>
                  <a:srgbClr val="FFFFFF"/>
                </a:solidFill>
              </a:rPr>
              <a:t>– </a:t>
            </a:r>
            <a:r>
              <a:rPr lang="en-IN" sz="2400" b="1">
                <a:solidFill>
                  <a:srgbClr val="FFFFFF"/>
                </a:solidFill>
              </a:rPr>
              <a:t>Immanuel Kant’s Categorical Imperative</a:t>
            </a:r>
            <a:br>
              <a:rPr lang="en-IN" sz="2400" b="1">
                <a:solidFill>
                  <a:srgbClr val="FFFFFF"/>
                </a:solidFill>
              </a:rPr>
            </a:br>
            <a:r>
              <a:rPr lang="en-IN" sz="2400">
                <a:solidFill>
                  <a:srgbClr val="FFFFFF"/>
                </a:solidFill>
              </a:rPr>
              <a:t>• If an action is not right for everyone to take, it is not </a:t>
            </a:r>
            <a:endParaRPr lang="en-IN" sz="2400">
              <a:solidFill>
                <a:srgbClr val="FFFFFF"/>
              </a:solidFill>
              <a:effectLst/>
            </a:endParaRPr>
          </a:p>
          <a:p>
            <a:pPr marL="0" indent="0">
              <a:buNone/>
            </a:pPr>
            <a:r>
              <a:rPr lang="en-IN" sz="2400">
                <a:solidFill>
                  <a:srgbClr val="FFFFFF"/>
                </a:solidFill>
              </a:rPr>
              <a:t>right for anyone.</a:t>
            </a:r>
            <a:br>
              <a:rPr lang="en-IN" sz="2400">
                <a:solidFill>
                  <a:srgbClr val="FFFFFF"/>
                </a:solidFill>
              </a:rPr>
            </a:br>
            <a:r>
              <a:rPr lang="en-IN" sz="2400">
                <a:solidFill>
                  <a:srgbClr val="FFFFFF"/>
                </a:solidFill>
              </a:rPr>
              <a:t>– </a:t>
            </a:r>
            <a:r>
              <a:rPr lang="en-IN" sz="2400" b="1">
                <a:solidFill>
                  <a:srgbClr val="FFFFFF"/>
                </a:solidFill>
              </a:rPr>
              <a:t>Descartes’ Rule of Change </a:t>
            </a:r>
            <a:endParaRPr lang="en-IN" sz="2400">
              <a:solidFill>
                <a:srgbClr val="FFFFFF"/>
              </a:solidFill>
              <a:effectLst/>
            </a:endParaRPr>
          </a:p>
          <a:p>
            <a:pPr marL="0" indent="0">
              <a:buNone/>
            </a:pPr>
            <a:r>
              <a:rPr lang="en-IN" sz="2400">
                <a:solidFill>
                  <a:srgbClr val="FFFFFF"/>
                </a:solidFill>
              </a:rPr>
              <a:t>• If an action cannot be taken repeatedly, it is not right to take at all. </a:t>
            </a:r>
            <a:endParaRPr lang="en-IN" sz="2400">
              <a:solidFill>
                <a:srgbClr val="FFFFFF"/>
              </a:solidFill>
              <a:effectLst/>
            </a:endParaRPr>
          </a:p>
          <a:p>
            <a:pPr marL="0" indent="0">
              <a:buNone/>
            </a:pPr>
            <a:endParaRPr lang="en-US" sz="2400">
              <a:solidFill>
                <a:srgbClr val="FFFFFF"/>
              </a:solidFill>
            </a:endParaRPr>
          </a:p>
        </p:txBody>
      </p:sp>
    </p:spTree>
    <p:extLst>
      <p:ext uri="{BB962C8B-B14F-4D97-AF65-F5344CB8AC3E}">
        <p14:creationId xmlns:p14="http://schemas.microsoft.com/office/powerpoint/2010/main" val="201179688"/>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C26A5C-6393-8141-BCB0-D2D74B210AAE}"/>
              </a:ext>
            </a:extLst>
          </p:cNvPr>
          <p:cNvSpPr>
            <a:spLocks noGrp="1"/>
          </p:cNvSpPr>
          <p:nvPr>
            <p:ph type="title"/>
          </p:nvPr>
        </p:nvSpPr>
        <p:spPr>
          <a:xfrm>
            <a:off x="943276" y="712268"/>
            <a:ext cx="10410524" cy="1193533"/>
          </a:xfrm>
        </p:spPr>
        <p:txBody>
          <a:bodyPr>
            <a:normAutofit/>
          </a:bodyPr>
          <a:lstStyle/>
          <a:p>
            <a:endParaRPr lang="en-US">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E27B954-A13F-4D4A-9812-2C54EB13C8E5}"/>
              </a:ext>
            </a:extLst>
          </p:cNvPr>
          <p:cNvSpPr>
            <a:spLocks noGrp="1"/>
          </p:cNvSpPr>
          <p:nvPr>
            <p:ph idx="1"/>
          </p:nvPr>
        </p:nvSpPr>
        <p:spPr>
          <a:xfrm>
            <a:off x="943276" y="2050181"/>
            <a:ext cx="10410524" cy="4126782"/>
          </a:xfrm>
        </p:spPr>
        <p:txBody>
          <a:bodyPr>
            <a:normAutofit/>
          </a:bodyPr>
          <a:lstStyle/>
          <a:p>
            <a:pPr marL="0" indent="0">
              <a:buNone/>
            </a:pPr>
            <a:r>
              <a:rPr lang="en-IN" sz="2400" b="1">
                <a:solidFill>
                  <a:srgbClr val="FFFFFF"/>
                </a:solidFill>
              </a:rPr>
              <a:t>Utilitarian Principle </a:t>
            </a:r>
            <a:endParaRPr lang="en-IN" sz="2400">
              <a:solidFill>
                <a:srgbClr val="FFFFFF"/>
              </a:solidFill>
              <a:effectLst/>
            </a:endParaRPr>
          </a:p>
          <a:p>
            <a:pPr marL="0" indent="0">
              <a:buNone/>
            </a:pPr>
            <a:r>
              <a:rPr lang="en-IN" sz="2400">
                <a:solidFill>
                  <a:srgbClr val="FFFFFF"/>
                </a:solidFill>
              </a:rPr>
              <a:t>• Take the action that achieves the higher or greater value. </a:t>
            </a:r>
            <a:endParaRPr lang="en-IN" sz="2400">
              <a:solidFill>
                <a:srgbClr val="FFFFFF"/>
              </a:solidFill>
              <a:effectLst/>
            </a:endParaRPr>
          </a:p>
          <a:p>
            <a:pPr marL="0" indent="0">
              <a:buNone/>
            </a:pPr>
            <a:r>
              <a:rPr lang="en-IN" sz="2400">
                <a:solidFill>
                  <a:srgbClr val="FFFFFF"/>
                </a:solidFill>
              </a:rPr>
              <a:t>– </a:t>
            </a:r>
            <a:r>
              <a:rPr lang="en-IN" sz="2400" b="1">
                <a:solidFill>
                  <a:srgbClr val="FFFFFF"/>
                </a:solidFill>
              </a:rPr>
              <a:t>Risk Aversion Principle</a:t>
            </a:r>
            <a:br>
              <a:rPr lang="en-IN" sz="2400" b="1">
                <a:solidFill>
                  <a:srgbClr val="FFFFFF"/>
                </a:solidFill>
              </a:rPr>
            </a:br>
            <a:r>
              <a:rPr lang="en-IN" sz="2400">
                <a:solidFill>
                  <a:srgbClr val="FFFFFF"/>
                </a:solidFill>
              </a:rPr>
              <a:t>• Take the action that produces the least harm or </a:t>
            </a:r>
            <a:endParaRPr lang="en-IN" sz="2400">
              <a:solidFill>
                <a:srgbClr val="FFFFFF"/>
              </a:solidFill>
              <a:effectLst/>
            </a:endParaRPr>
          </a:p>
          <a:p>
            <a:pPr marL="0" indent="0">
              <a:buNone/>
            </a:pPr>
            <a:r>
              <a:rPr lang="en-IN" sz="2400">
                <a:solidFill>
                  <a:srgbClr val="FFFFFF"/>
                </a:solidFill>
              </a:rPr>
              <a:t>potential cost.</a:t>
            </a:r>
            <a:br>
              <a:rPr lang="en-IN" sz="2400">
                <a:solidFill>
                  <a:srgbClr val="FFFFFF"/>
                </a:solidFill>
              </a:rPr>
            </a:br>
            <a:r>
              <a:rPr lang="en-IN" sz="2400">
                <a:solidFill>
                  <a:srgbClr val="FFFFFF"/>
                </a:solidFill>
              </a:rPr>
              <a:t>– </a:t>
            </a:r>
            <a:r>
              <a:rPr lang="en-IN" sz="2400" b="1">
                <a:solidFill>
                  <a:srgbClr val="FFFFFF"/>
                </a:solidFill>
              </a:rPr>
              <a:t>Ethical “No Free Lunch” Rule </a:t>
            </a:r>
            <a:endParaRPr lang="en-IN" sz="2400">
              <a:solidFill>
                <a:srgbClr val="FFFFFF"/>
              </a:solidFill>
              <a:effectLst/>
            </a:endParaRPr>
          </a:p>
          <a:p>
            <a:pPr marL="0" indent="0">
              <a:buNone/>
            </a:pPr>
            <a:r>
              <a:rPr lang="en-IN" sz="2400">
                <a:solidFill>
                  <a:srgbClr val="FFFFFF"/>
                </a:solidFill>
              </a:rPr>
              <a:t>• Assume that virtually all tangible and intangible objects are owned by someone unless there is a specific declaration otherwise. </a:t>
            </a:r>
            <a:endParaRPr lang="en-IN" sz="2400">
              <a:solidFill>
                <a:srgbClr val="FFFFFF"/>
              </a:solidFill>
              <a:effectLst/>
            </a:endParaRPr>
          </a:p>
          <a:p>
            <a:pPr marL="0" indent="0">
              <a:buNone/>
            </a:pPr>
            <a:endParaRPr lang="en-US" sz="2400">
              <a:solidFill>
                <a:srgbClr val="FFFFFF"/>
              </a:solidFill>
            </a:endParaRPr>
          </a:p>
        </p:txBody>
      </p:sp>
    </p:spTree>
    <p:extLst>
      <p:ext uri="{BB962C8B-B14F-4D97-AF65-F5344CB8AC3E}">
        <p14:creationId xmlns:p14="http://schemas.microsoft.com/office/powerpoint/2010/main" val="3893888141"/>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317C96-BD56-AC49-A1CC-42909008EBE9}"/>
              </a:ext>
            </a:extLst>
          </p:cNvPr>
          <p:cNvSpPr>
            <a:spLocks noGrp="1"/>
          </p:cNvSpPr>
          <p:nvPr>
            <p:ph type="title"/>
          </p:nvPr>
        </p:nvSpPr>
        <p:spPr>
          <a:xfrm>
            <a:off x="943276" y="712268"/>
            <a:ext cx="10410524" cy="1193533"/>
          </a:xfrm>
        </p:spPr>
        <p:txBody>
          <a:bodyPr>
            <a:normAutofit/>
          </a:bodyPr>
          <a:lstStyle/>
          <a:p>
            <a:r>
              <a:rPr lang="en-IN" sz="3700" b="1">
                <a:solidFill>
                  <a:srgbClr val="FFFFFF"/>
                </a:solidFill>
              </a:rPr>
              <a:t>Real-world ethical dilemmas </a:t>
            </a:r>
            <a:br>
              <a:rPr lang="en-IN" sz="3700">
                <a:solidFill>
                  <a:srgbClr val="FFFFFF"/>
                </a:solidFill>
                <a:effectLst/>
              </a:rPr>
            </a:br>
            <a:endParaRPr lang="en-US" sz="3700">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8DBAB2D-89BE-5D4B-BBBA-97B01AD30306}"/>
              </a:ext>
            </a:extLst>
          </p:cNvPr>
          <p:cNvSpPr>
            <a:spLocks noGrp="1"/>
          </p:cNvSpPr>
          <p:nvPr>
            <p:ph idx="1"/>
          </p:nvPr>
        </p:nvSpPr>
        <p:spPr>
          <a:xfrm>
            <a:off x="943276" y="2050181"/>
            <a:ext cx="10410524" cy="4126782"/>
          </a:xfrm>
        </p:spPr>
        <p:txBody>
          <a:bodyPr>
            <a:normAutofit/>
          </a:bodyPr>
          <a:lstStyle/>
          <a:p>
            <a:pPr marL="0" indent="0">
              <a:buNone/>
            </a:pPr>
            <a:r>
              <a:rPr lang="en-IN" sz="2400" b="1">
                <a:solidFill>
                  <a:srgbClr val="FFFFFF"/>
                </a:solidFill>
              </a:rPr>
              <a:t>One set of interests pitted against another </a:t>
            </a:r>
            <a:endParaRPr lang="en-IN" sz="2400">
              <a:solidFill>
                <a:srgbClr val="FFFFFF"/>
              </a:solidFill>
              <a:effectLst/>
            </a:endParaRPr>
          </a:p>
          <a:p>
            <a:pPr marL="0" indent="0">
              <a:buNone/>
            </a:pPr>
            <a:r>
              <a:rPr lang="en-IN" sz="2400">
                <a:solidFill>
                  <a:srgbClr val="FFFFFF"/>
                </a:solidFill>
              </a:rPr>
              <a:t>• Example: right of company to maximize productivity of workers versus workers right to use Internet for short personal tasks </a:t>
            </a:r>
            <a:endParaRPr lang="en-IN" sz="2400">
              <a:solidFill>
                <a:srgbClr val="FFFFFF"/>
              </a:solidFill>
              <a:effectLst/>
            </a:endParaRPr>
          </a:p>
          <a:p>
            <a:pPr marL="0" indent="0">
              <a:buNone/>
            </a:pPr>
            <a:endParaRPr lang="en-US" sz="2400">
              <a:solidFill>
                <a:srgbClr val="FFFFFF"/>
              </a:solidFill>
            </a:endParaRPr>
          </a:p>
        </p:txBody>
      </p:sp>
    </p:spTree>
    <p:extLst>
      <p:ext uri="{BB962C8B-B14F-4D97-AF65-F5344CB8AC3E}">
        <p14:creationId xmlns:p14="http://schemas.microsoft.com/office/powerpoint/2010/main" val="2304095266"/>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02DE83-1B28-3948-B63E-40C122732885}"/>
              </a:ext>
            </a:extLst>
          </p:cNvPr>
          <p:cNvSpPr>
            <a:spLocks noGrp="1"/>
          </p:cNvSpPr>
          <p:nvPr>
            <p:ph type="title"/>
          </p:nvPr>
        </p:nvSpPr>
        <p:spPr>
          <a:xfrm>
            <a:off x="943276" y="712268"/>
            <a:ext cx="10410524" cy="1193533"/>
          </a:xfrm>
        </p:spPr>
        <p:txBody>
          <a:bodyPr>
            <a:normAutofit/>
          </a:bodyPr>
          <a:lstStyle/>
          <a:p>
            <a:r>
              <a:rPr lang="en-US">
                <a:solidFill>
                  <a:srgbClr val="FFFFFF"/>
                </a:solidFill>
              </a:rPr>
              <a:t>Property rights: intellectual property</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09BB8A2-1F66-5B43-9293-E666467FFDA6}"/>
              </a:ext>
            </a:extLst>
          </p:cNvPr>
          <p:cNvSpPr>
            <a:spLocks noGrp="1"/>
          </p:cNvSpPr>
          <p:nvPr>
            <p:ph idx="1"/>
          </p:nvPr>
        </p:nvSpPr>
        <p:spPr>
          <a:xfrm>
            <a:off x="943276" y="2050181"/>
            <a:ext cx="10410524" cy="4126782"/>
          </a:xfrm>
        </p:spPr>
        <p:txBody>
          <a:bodyPr>
            <a:normAutofit/>
          </a:bodyPr>
          <a:lstStyle/>
          <a:p>
            <a:r>
              <a:rPr lang="en-US" sz="2400">
                <a:solidFill>
                  <a:srgbClr val="FFFFFF"/>
                </a:solidFill>
              </a:rPr>
              <a:t>Intellectual property is considered to be tangible and intangible products of the mind created by individuals  or corporation</a:t>
            </a:r>
          </a:p>
          <a:p>
            <a:endParaRPr lang="en-US" sz="2400">
              <a:solidFill>
                <a:srgbClr val="FFFFFF"/>
              </a:solidFill>
            </a:endParaRPr>
          </a:p>
          <a:p>
            <a:r>
              <a:rPr lang="en-US" sz="2400">
                <a:solidFill>
                  <a:srgbClr val="FFFFFF"/>
                </a:solidFill>
              </a:rPr>
              <a:t>Intellectual property is protected under three legal traditions:</a:t>
            </a:r>
          </a:p>
          <a:p>
            <a:pPr lvl="1"/>
            <a:r>
              <a:rPr lang="en-US">
                <a:solidFill>
                  <a:srgbClr val="FFFFFF"/>
                </a:solidFill>
              </a:rPr>
              <a:t>Trade secret</a:t>
            </a:r>
          </a:p>
          <a:p>
            <a:pPr lvl="1"/>
            <a:r>
              <a:rPr lang="en-US">
                <a:solidFill>
                  <a:srgbClr val="FFFFFF"/>
                </a:solidFill>
              </a:rPr>
              <a:t>Copyright</a:t>
            </a:r>
          </a:p>
          <a:p>
            <a:pPr lvl="1"/>
            <a:r>
              <a:rPr lang="en-US">
                <a:solidFill>
                  <a:srgbClr val="FFFFFF"/>
                </a:solidFill>
              </a:rPr>
              <a:t>Patent law</a:t>
            </a:r>
          </a:p>
        </p:txBody>
      </p:sp>
    </p:spTree>
    <p:extLst>
      <p:ext uri="{BB962C8B-B14F-4D97-AF65-F5344CB8AC3E}">
        <p14:creationId xmlns:p14="http://schemas.microsoft.com/office/powerpoint/2010/main" val="2573019662"/>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FC0CBE-B512-B840-802E-31E5ADEFC24E}"/>
              </a:ext>
            </a:extLst>
          </p:cNvPr>
          <p:cNvSpPr>
            <a:spLocks noGrp="1"/>
          </p:cNvSpPr>
          <p:nvPr>
            <p:ph type="title"/>
          </p:nvPr>
        </p:nvSpPr>
        <p:spPr>
          <a:xfrm>
            <a:off x="943276" y="712268"/>
            <a:ext cx="10410524" cy="1193533"/>
          </a:xfrm>
        </p:spPr>
        <p:txBody>
          <a:bodyPr>
            <a:normAutofit/>
          </a:bodyPr>
          <a:lstStyle/>
          <a:p>
            <a:r>
              <a:rPr lang="en-US">
                <a:solidFill>
                  <a:srgbClr val="FFFFFF"/>
                </a:solidFill>
              </a:rPr>
              <a:t>Trade secrets</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48676AD-C955-B642-B802-2ACE20A1E885}"/>
              </a:ext>
            </a:extLst>
          </p:cNvPr>
          <p:cNvSpPr>
            <a:spLocks noGrp="1"/>
          </p:cNvSpPr>
          <p:nvPr>
            <p:ph idx="1"/>
          </p:nvPr>
        </p:nvSpPr>
        <p:spPr>
          <a:xfrm>
            <a:off x="943276" y="2050181"/>
            <a:ext cx="10410524" cy="4126782"/>
          </a:xfrm>
        </p:spPr>
        <p:txBody>
          <a:bodyPr>
            <a:normAutofit/>
          </a:bodyPr>
          <a:lstStyle/>
          <a:p>
            <a:r>
              <a:rPr lang="en-US" sz="2400">
                <a:solidFill>
                  <a:srgbClr val="FFFFFF"/>
                </a:solidFill>
              </a:rPr>
              <a:t>Trade secrets are any intellectual work product such a formula, device, pattern, method of manufacture or compilation of data used for a business purpose </a:t>
            </a:r>
          </a:p>
          <a:p>
            <a:r>
              <a:rPr lang="en-US" sz="2400">
                <a:solidFill>
                  <a:srgbClr val="FFFFFF"/>
                </a:solidFill>
              </a:rPr>
              <a:t>Trade secret protects these properties in laws grant a monopoly on the ideas behind a work product</a:t>
            </a:r>
          </a:p>
          <a:p>
            <a:pPr lvl="1"/>
            <a:r>
              <a:rPr lang="en-US">
                <a:solidFill>
                  <a:srgbClr val="FFFFFF"/>
                </a:solidFill>
              </a:rPr>
              <a:t>Prevent the secret from falling into the public domain</a:t>
            </a:r>
          </a:p>
        </p:txBody>
      </p:sp>
    </p:spTree>
    <p:extLst>
      <p:ext uri="{BB962C8B-B14F-4D97-AF65-F5344CB8AC3E}">
        <p14:creationId xmlns:p14="http://schemas.microsoft.com/office/powerpoint/2010/main" val="3138849590"/>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2337E-94AF-E94E-9C58-7FE83793D4CE}"/>
              </a:ext>
            </a:extLst>
          </p:cNvPr>
          <p:cNvSpPr>
            <a:spLocks noGrp="1"/>
          </p:cNvSpPr>
          <p:nvPr>
            <p:ph type="title"/>
          </p:nvPr>
        </p:nvSpPr>
        <p:spPr>
          <a:xfrm>
            <a:off x="943276" y="712268"/>
            <a:ext cx="10410524" cy="1193533"/>
          </a:xfrm>
        </p:spPr>
        <p:txBody>
          <a:bodyPr>
            <a:normAutofit/>
          </a:bodyPr>
          <a:lstStyle/>
          <a:p>
            <a:r>
              <a:rPr lang="en-US" b="1">
                <a:solidFill>
                  <a:srgbClr val="FFFFFF"/>
                </a:solidFill>
              </a:rPr>
              <a:t>Copyright </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13D6A25-0E4F-CF48-A57F-6D843B97E259}"/>
              </a:ext>
            </a:extLst>
          </p:cNvPr>
          <p:cNvSpPr>
            <a:spLocks noGrp="1"/>
          </p:cNvSpPr>
          <p:nvPr>
            <p:ph idx="1"/>
          </p:nvPr>
        </p:nvSpPr>
        <p:spPr>
          <a:xfrm>
            <a:off x="943276" y="2050181"/>
            <a:ext cx="10410524" cy="4126782"/>
          </a:xfrm>
        </p:spPr>
        <p:txBody>
          <a:bodyPr>
            <a:normAutofit/>
          </a:bodyPr>
          <a:lstStyle/>
          <a:p>
            <a:r>
              <a:rPr lang="en-US" sz="2400">
                <a:solidFill>
                  <a:srgbClr val="FFFFFF"/>
                </a:solidFill>
              </a:rPr>
              <a:t>Copyright is law that protects creators of intellectual property from having their work copied by other for any purpose during life of the author plus an 70 years after the author’s death. </a:t>
            </a:r>
          </a:p>
          <a:p>
            <a:endParaRPr lang="en-US" sz="2400">
              <a:solidFill>
                <a:srgbClr val="FFFFFF"/>
              </a:solidFill>
            </a:endParaRPr>
          </a:p>
          <a:p>
            <a:r>
              <a:rPr lang="en-US" sz="2400">
                <a:solidFill>
                  <a:srgbClr val="FFFFFF"/>
                </a:solidFill>
              </a:rPr>
              <a:t>For any company the copyright protection lasts for 95 years after their initial creation</a:t>
            </a:r>
          </a:p>
          <a:p>
            <a:endParaRPr lang="en-US" sz="2400">
              <a:solidFill>
                <a:srgbClr val="FFFFFF"/>
              </a:solidFill>
            </a:endParaRPr>
          </a:p>
          <a:p>
            <a:r>
              <a:rPr lang="en-US" sz="2400">
                <a:solidFill>
                  <a:srgbClr val="FFFFFF"/>
                </a:solidFill>
              </a:rPr>
              <a:t>The intent of copyright laws has been to encourage creativity and authorship by ensuring the creative people receive the financial and other benefits of their work</a:t>
            </a:r>
          </a:p>
        </p:txBody>
      </p:sp>
    </p:spTree>
    <p:extLst>
      <p:ext uri="{BB962C8B-B14F-4D97-AF65-F5344CB8AC3E}">
        <p14:creationId xmlns:p14="http://schemas.microsoft.com/office/powerpoint/2010/main" val="533895086"/>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EA4C57-00E1-8C41-9570-DDB11862297C}"/>
              </a:ext>
            </a:extLst>
          </p:cNvPr>
          <p:cNvSpPr>
            <a:spLocks noGrp="1"/>
          </p:cNvSpPr>
          <p:nvPr>
            <p:ph type="title"/>
          </p:nvPr>
        </p:nvSpPr>
        <p:spPr>
          <a:xfrm>
            <a:off x="943276" y="712268"/>
            <a:ext cx="10410524" cy="1193533"/>
          </a:xfrm>
        </p:spPr>
        <p:txBody>
          <a:bodyPr>
            <a:normAutofit/>
          </a:bodyPr>
          <a:lstStyle/>
          <a:p>
            <a:r>
              <a:rPr lang="en-US">
                <a:solidFill>
                  <a:srgbClr val="FFFFFF"/>
                </a:solidFill>
              </a:rPr>
              <a:t>Challenges to the intellectual property rights</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4B5BD79-6892-A44D-A743-96E541A0FC40}"/>
              </a:ext>
            </a:extLst>
          </p:cNvPr>
          <p:cNvSpPr>
            <a:spLocks noGrp="1"/>
          </p:cNvSpPr>
          <p:nvPr>
            <p:ph idx="1"/>
          </p:nvPr>
        </p:nvSpPr>
        <p:spPr>
          <a:xfrm>
            <a:off x="943276" y="2050181"/>
            <a:ext cx="10410524" cy="4126782"/>
          </a:xfrm>
        </p:spPr>
        <p:txBody>
          <a:bodyPr>
            <a:normAutofit/>
          </a:bodyPr>
          <a:lstStyle/>
          <a:p>
            <a:r>
              <a:rPr lang="en-US" sz="2400">
                <a:solidFill>
                  <a:srgbClr val="FFFFFF"/>
                </a:solidFill>
              </a:rPr>
              <a:t>Use of digital media as means of transmission result in </a:t>
            </a:r>
          </a:p>
          <a:p>
            <a:pPr lvl="1"/>
            <a:r>
              <a:rPr lang="en-US">
                <a:solidFill>
                  <a:srgbClr val="FFFFFF"/>
                </a:solidFill>
              </a:rPr>
              <a:t>Ease of alteration and replication</a:t>
            </a:r>
          </a:p>
          <a:p>
            <a:pPr lvl="1"/>
            <a:r>
              <a:rPr lang="en-US">
                <a:solidFill>
                  <a:srgbClr val="FFFFFF"/>
                </a:solidFill>
              </a:rPr>
              <a:t>Difficult in establishing uniqueness</a:t>
            </a:r>
          </a:p>
          <a:p>
            <a:r>
              <a:rPr lang="en-US" sz="2400">
                <a:solidFill>
                  <a:srgbClr val="FFFFFF"/>
                </a:solidFill>
              </a:rPr>
              <a:t>Internet has made it difficult to protect intellectual property</a:t>
            </a:r>
          </a:p>
          <a:p>
            <a:r>
              <a:rPr lang="en-US" sz="2400">
                <a:solidFill>
                  <a:srgbClr val="FFFFFF"/>
                </a:solidFill>
              </a:rPr>
              <a:t>Internet was designed to transmit information freely around the world</a:t>
            </a:r>
          </a:p>
        </p:txBody>
      </p:sp>
    </p:spTree>
    <p:extLst>
      <p:ext uri="{BB962C8B-B14F-4D97-AF65-F5344CB8AC3E}">
        <p14:creationId xmlns:p14="http://schemas.microsoft.com/office/powerpoint/2010/main" val="3514266927"/>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03F0C2-1E5B-C147-92FD-C9A10046EA62}"/>
              </a:ext>
            </a:extLst>
          </p:cNvPr>
          <p:cNvSpPr>
            <a:spLocks noGrp="1"/>
          </p:cNvSpPr>
          <p:nvPr>
            <p:ph type="title"/>
          </p:nvPr>
        </p:nvSpPr>
        <p:spPr>
          <a:xfrm>
            <a:off x="943276" y="712268"/>
            <a:ext cx="10410524" cy="1193533"/>
          </a:xfrm>
        </p:spPr>
        <p:txBody>
          <a:bodyPr>
            <a:normAutofit/>
          </a:bodyPr>
          <a:lstStyle/>
          <a:p>
            <a:r>
              <a:rPr lang="en-US">
                <a:solidFill>
                  <a:srgbClr val="FFFFFF"/>
                </a:solidFill>
              </a:rPr>
              <a:t>Latest solution to intellectual property right</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3EAB49B-BCCF-6D4D-9CE3-C2887E31B608}"/>
              </a:ext>
            </a:extLst>
          </p:cNvPr>
          <p:cNvSpPr>
            <a:spLocks noGrp="1"/>
          </p:cNvSpPr>
          <p:nvPr>
            <p:ph idx="1"/>
          </p:nvPr>
        </p:nvSpPr>
        <p:spPr>
          <a:xfrm>
            <a:off x="943276" y="2050181"/>
            <a:ext cx="10410524" cy="4126782"/>
          </a:xfrm>
        </p:spPr>
        <p:txBody>
          <a:bodyPr>
            <a:normAutofit/>
          </a:bodyPr>
          <a:lstStyle/>
          <a:p>
            <a:r>
              <a:rPr lang="en-US" sz="2400">
                <a:solidFill>
                  <a:srgbClr val="FFFFFF"/>
                </a:solidFill>
              </a:rPr>
              <a:t>For streaming on internet</a:t>
            </a:r>
          </a:p>
          <a:p>
            <a:pPr lvl="1"/>
            <a:r>
              <a:rPr lang="en-US">
                <a:solidFill>
                  <a:srgbClr val="FFFFFF"/>
                </a:solidFill>
              </a:rPr>
              <a:t>Spotify </a:t>
            </a:r>
          </a:p>
          <a:p>
            <a:pPr lvl="1"/>
            <a:r>
              <a:rPr lang="en-US">
                <a:solidFill>
                  <a:srgbClr val="FFFFFF"/>
                </a:solidFill>
              </a:rPr>
              <a:t>Netflix</a:t>
            </a:r>
          </a:p>
          <a:p>
            <a:pPr lvl="1"/>
            <a:r>
              <a:rPr lang="en-US">
                <a:solidFill>
                  <a:srgbClr val="FFFFFF"/>
                </a:solidFill>
              </a:rPr>
              <a:t>iTunes</a:t>
            </a:r>
          </a:p>
          <a:p>
            <a:pPr lvl="1"/>
            <a:r>
              <a:rPr lang="en-US">
                <a:solidFill>
                  <a:srgbClr val="FFFFFF"/>
                </a:solidFill>
              </a:rPr>
              <a:t>Amazon kindle </a:t>
            </a:r>
          </a:p>
          <a:p>
            <a:r>
              <a:rPr lang="en-US" sz="2400">
                <a:solidFill>
                  <a:srgbClr val="FFFFFF"/>
                </a:solidFill>
              </a:rPr>
              <a:t>All these above platform protect the properties to be copied or stored on local divices </a:t>
            </a:r>
          </a:p>
        </p:txBody>
      </p:sp>
    </p:spTree>
    <p:extLst>
      <p:ext uri="{BB962C8B-B14F-4D97-AF65-F5344CB8AC3E}">
        <p14:creationId xmlns:p14="http://schemas.microsoft.com/office/powerpoint/2010/main" val="3684268212"/>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3AD3A0-F02D-CB48-BE74-9ABD19E01894}"/>
              </a:ext>
            </a:extLst>
          </p:cNvPr>
          <p:cNvSpPr>
            <a:spLocks noGrp="1"/>
          </p:cNvSpPr>
          <p:nvPr>
            <p:ph type="title"/>
          </p:nvPr>
        </p:nvSpPr>
        <p:spPr>
          <a:xfrm>
            <a:off x="943276" y="712268"/>
            <a:ext cx="10410524" cy="1193533"/>
          </a:xfrm>
        </p:spPr>
        <p:txBody>
          <a:bodyPr>
            <a:normAutofit/>
          </a:bodyPr>
          <a:lstStyle/>
          <a:p>
            <a:r>
              <a:rPr lang="en-IN" sz="3700" b="1">
                <a:solidFill>
                  <a:srgbClr val="FFFFFF"/>
                </a:solidFill>
              </a:rPr>
              <a:t>Internet challenges to privacy </a:t>
            </a:r>
            <a:br>
              <a:rPr lang="en-IN" sz="3700">
                <a:solidFill>
                  <a:srgbClr val="FFFFFF"/>
                </a:solidFill>
                <a:effectLst/>
              </a:rPr>
            </a:br>
            <a:endParaRPr lang="en-US" sz="3700">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137751A-D433-3B45-9F6F-3BF94D2854C7}"/>
              </a:ext>
            </a:extLst>
          </p:cNvPr>
          <p:cNvSpPr>
            <a:spLocks noGrp="1"/>
          </p:cNvSpPr>
          <p:nvPr>
            <p:ph idx="1"/>
          </p:nvPr>
        </p:nvSpPr>
        <p:spPr>
          <a:xfrm>
            <a:off x="943276" y="2050181"/>
            <a:ext cx="10410524" cy="4126782"/>
          </a:xfrm>
        </p:spPr>
        <p:txBody>
          <a:bodyPr>
            <a:normAutofit/>
          </a:bodyPr>
          <a:lstStyle/>
          <a:p>
            <a:pPr marL="0" indent="0">
              <a:buNone/>
            </a:pPr>
            <a:r>
              <a:rPr lang="en-IN" sz="2400" b="1">
                <a:solidFill>
                  <a:srgbClr val="FFFFFF"/>
                </a:solidFill>
              </a:rPr>
              <a:t>Cookies </a:t>
            </a:r>
            <a:endParaRPr lang="en-IN" sz="2400">
              <a:solidFill>
                <a:srgbClr val="FFFFFF"/>
              </a:solidFill>
              <a:effectLst/>
            </a:endParaRPr>
          </a:p>
          <a:p>
            <a:pPr marL="0" indent="0">
              <a:buNone/>
            </a:pPr>
            <a:r>
              <a:rPr lang="en-IN" sz="2400">
                <a:solidFill>
                  <a:srgbClr val="FFFFFF"/>
                </a:solidFill>
              </a:rPr>
              <a:t>• Identify browser and track visits to site </a:t>
            </a:r>
          </a:p>
          <a:p>
            <a:pPr marL="0" indent="0">
              <a:buNone/>
            </a:pPr>
            <a:r>
              <a:rPr lang="en-IN" sz="2400">
                <a:solidFill>
                  <a:srgbClr val="FFFFFF"/>
                </a:solidFill>
              </a:rPr>
              <a:t>• Super cookies (Flash cookies) </a:t>
            </a:r>
            <a:endParaRPr lang="en-IN" sz="2400">
              <a:solidFill>
                <a:srgbClr val="FFFFFF"/>
              </a:solidFill>
              <a:effectLst/>
            </a:endParaRPr>
          </a:p>
          <a:p>
            <a:pPr marL="0" indent="0">
              <a:buNone/>
            </a:pPr>
            <a:r>
              <a:rPr lang="en-IN" sz="2400" b="1">
                <a:solidFill>
                  <a:srgbClr val="FFFFFF"/>
                </a:solidFill>
              </a:rPr>
              <a:t>Web beacons (Web bugs) </a:t>
            </a:r>
            <a:endParaRPr lang="en-IN" sz="2400">
              <a:solidFill>
                <a:srgbClr val="FFFFFF"/>
              </a:solidFill>
              <a:effectLst/>
            </a:endParaRPr>
          </a:p>
          <a:p>
            <a:pPr marL="0" indent="0">
              <a:buNone/>
            </a:pPr>
            <a:r>
              <a:rPr lang="en-IN" sz="2400">
                <a:solidFill>
                  <a:srgbClr val="FFFFFF"/>
                </a:solidFill>
              </a:rPr>
              <a:t>• Tiny graphics embedded in e-mails and Web pages</a:t>
            </a:r>
            <a:br>
              <a:rPr lang="en-IN" sz="2400">
                <a:solidFill>
                  <a:srgbClr val="FFFFFF"/>
                </a:solidFill>
              </a:rPr>
            </a:br>
            <a:r>
              <a:rPr lang="en-IN" sz="2400">
                <a:solidFill>
                  <a:srgbClr val="FFFFFF"/>
                </a:solidFill>
              </a:rPr>
              <a:t>• Monitor who is reading e-mail message or visiting site </a:t>
            </a:r>
            <a:endParaRPr lang="en-IN" sz="2400">
              <a:solidFill>
                <a:srgbClr val="FFFFFF"/>
              </a:solidFill>
              <a:effectLst/>
            </a:endParaRPr>
          </a:p>
          <a:p>
            <a:pPr marL="0" indent="0">
              <a:buNone/>
            </a:pPr>
            <a:r>
              <a:rPr lang="en-IN" sz="2400" b="1">
                <a:solidFill>
                  <a:srgbClr val="FFFFFF"/>
                </a:solidFill>
              </a:rPr>
              <a:t>Spyware </a:t>
            </a:r>
            <a:endParaRPr lang="en-IN" sz="2400">
              <a:solidFill>
                <a:srgbClr val="FFFFFF"/>
              </a:solidFill>
              <a:effectLst/>
            </a:endParaRPr>
          </a:p>
          <a:p>
            <a:pPr marL="0" indent="0">
              <a:buNone/>
            </a:pPr>
            <a:r>
              <a:rPr lang="en-IN" sz="2400">
                <a:solidFill>
                  <a:srgbClr val="FFFFFF"/>
                </a:solidFill>
              </a:rPr>
              <a:t>• Surreptitiously installed on user’s computer</a:t>
            </a:r>
            <a:br>
              <a:rPr lang="en-IN" sz="2400">
                <a:solidFill>
                  <a:srgbClr val="FFFFFF"/>
                </a:solidFill>
              </a:rPr>
            </a:br>
            <a:r>
              <a:rPr lang="en-IN" sz="2400">
                <a:solidFill>
                  <a:srgbClr val="FFFFFF"/>
                </a:solidFill>
              </a:rPr>
              <a:t>• May transmit user’s keystrokes or display unwanted ads </a:t>
            </a:r>
            <a:endParaRPr lang="en-IN" sz="2400">
              <a:solidFill>
                <a:srgbClr val="FFFFFF"/>
              </a:solidFill>
              <a:effectLst/>
            </a:endParaRPr>
          </a:p>
          <a:p>
            <a:pPr marL="0" indent="0">
              <a:buNone/>
            </a:pPr>
            <a:endParaRPr lang="en-US" sz="2400">
              <a:solidFill>
                <a:srgbClr val="FFFFFF"/>
              </a:solidFill>
            </a:endParaRPr>
          </a:p>
        </p:txBody>
      </p:sp>
    </p:spTree>
    <p:extLst>
      <p:ext uri="{BB962C8B-B14F-4D97-AF65-F5344CB8AC3E}">
        <p14:creationId xmlns:p14="http://schemas.microsoft.com/office/powerpoint/2010/main" val="2420291475"/>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4" name="Rectangle 19">
            <a:extLst>
              <a:ext uri="{FF2B5EF4-FFF2-40B4-BE49-F238E27FC236}">
                <a16:creationId xmlns:a16="http://schemas.microsoft.com/office/drawing/2014/main" id="{8537B233-9CDD-4A90-AABB-A8963DEE4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875806EF-4C6E-E341-BC5B-92DF6F494C5C}"/>
              </a:ext>
            </a:extLst>
          </p:cNvPr>
          <p:cNvSpPr>
            <a:spLocks noGrp="1"/>
          </p:cNvSpPr>
          <p:nvPr>
            <p:ph type="title"/>
          </p:nvPr>
        </p:nvSpPr>
        <p:spPr>
          <a:xfrm>
            <a:off x="841248" y="818457"/>
            <a:ext cx="3322317" cy="2975876"/>
          </a:xfrm>
        </p:spPr>
        <p:txBody>
          <a:bodyPr vert="horz" lIns="91440" tIns="45720" rIns="91440" bIns="45720" rtlCol="0" anchor="b">
            <a:normAutofit/>
          </a:bodyPr>
          <a:lstStyle/>
          <a:p>
            <a:r>
              <a:rPr lang="en-US" b="1" kern="1200">
                <a:solidFill>
                  <a:schemeClr val="tx1"/>
                </a:solidFill>
                <a:latin typeface="+mj-lt"/>
                <a:ea typeface="+mj-ea"/>
                <a:cs typeface="+mj-cs"/>
              </a:rPr>
              <a:t>Behavior targeting </a:t>
            </a:r>
          </a:p>
        </p:txBody>
      </p:sp>
      <p:sp>
        <p:nvSpPr>
          <p:cNvPr id="9" name="Content Placeholder 8">
            <a:extLst>
              <a:ext uri="{FF2B5EF4-FFF2-40B4-BE49-F238E27FC236}">
                <a16:creationId xmlns:a16="http://schemas.microsoft.com/office/drawing/2014/main" id="{9AEF97B1-A50A-2EE3-F118-EBD10D46F762}"/>
              </a:ext>
            </a:extLst>
          </p:cNvPr>
          <p:cNvSpPr>
            <a:spLocks noGrp="1"/>
          </p:cNvSpPr>
          <p:nvPr>
            <p:ph idx="1"/>
          </p:nvPr>
        </p:nvSpPr>
        <p:spPr>
          <a:xfrm>
            <a:off x="841248" y="3948158"/>
            <a:ext cx="3322316" cy="1692066"/>
          </a:xfrm>
        </p:spPr>
        <p:txBody>
          <a:bodyPr vert="horz" lIns="91440" tIns="45720" rIns="91440" bIns="45720" rtlCol="0" anchor="t">
            <a:normAutofit/>
          </a:bodyPr>
          <a:lstStyle/>
          <a:p>
            <a:pPr marL="0" indent="0">
              <a:buNone/>
            </a:pPr>
            <a:r>
              <a:rPr lang="en-US" sz="2000" kern="1200">
                <a:solidFill>
                  <a:schemeClr val="tx1"/>
                </a:solidFill>
                <a:latin typeface="+mn-lt"/>
                <a:ea typeface="+mn-ea"/>
                <a:cs typeface="+mn-cs"/>
              </a:rPr>
              <a:t>Visit a website and being suggested the content which you didn’t plan to buy</a:t>
            </a:r>
          </a:p>
        </p:txBody>
      </p:sp>
      <p:cxnSp>
        <p:nvCxnSpPr>
          <p:cNvPr id="25" name="Straight Connector 21">
            <a:extLst>
              <a:ext uri="{FF2B5EF4-FFF2-40B4-BE49-F238E27FC236}">
                <a16:creationId xmlns:a16="http://schemas.microsoft.com/office/drawing/2014/main" id="{040575EE-C594-4566-BC00-663004E52A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63566"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Content Placeholder 4" descr="Diagram&#10;&#10;Description automatically generated with low confidence">
            <a:extLst>
              <a:ext uri="{FF2B5EF4-FFF2-40B4-BE49-F238E27FC236}">
                <a16:creationId xmlns:a16="http://schemas.microsoft.com/office/drawing/2014/main" id="{A4DE8EC7-FF10-954D-B298-6827BF325B5D}"/>
              </a:ext>
            </a:extLst>
          </p:cNvPr>
          <p:cNvPicPr>
            <a:picLocks noChangeAspect="1"/>
          </p:cNvPicPr>
          <p:nvPr/>
        </p:nvPicPr>
        <p:blipFill>
          <a:blip r:embed="rId2"/>
          <a:stretch>
            <a:fillRect/>
          </a:stretch>
        </p:blipFill>
        <p:spPr>
          <a:xfrm>
            <a:off x="5344678" y="663579"/>
            <a:ext cx="6436548" cy="5530842"/>
          </a:xfrm>
          <a:prstGeom prst="rect">
            <a:avLst/>
          </a:prstGeom>
        </p:spPr>
      </p:pic>
    </p:spTree>
    <p:extLst>
      <p:ext uri="{BB962C8B-B14F-4D97-AF65-F5344CB8AC3E}">
        <p14:creationId xmlns:p14="http://schemas.microsoft.com/office/powerpoint/2010/main" val="2670641031"/>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B5273C-D966-444D-A6D1-9F31919A96B1}"/>
              </a:ext>
            </a:extLst>
          </p:cNvPr>
          <p:cNvSpPr>
            <a:spLocks noGrp="1"/>
          </p:cNvSpPr>
          <p:nvPr>
            <p:ph type="title"/>
          </p:nvPr>
        </p:nvSpPr>
        <p:spPr>
          <a:xfrm>
            <a:off x="943276" y="712268"/>
            <a:ext cx="10410524" cy="1193533"/>
          </a:xfrm>
        </p:spPr>
        <p:txBody>
          <a:bodyPr>
            <a:normAutofit/>
          </a:bodyPr>
          <a:lstStyle/>
          <a:p>
            <a:r>
              <a:rPr lang="en-IN" sz="3700" b="1">
                <a:solidFill>
                  <a:srgbClr val="FFFFFF"/>
                </a:solidFill>
              </a:rPr>
              <a:t>Fair information practices </a:t>
            </a:r>
            <a:br>
              <a:rPr lang="en-IN" sz="3700">
                <a:solidFill>
                  <a:srgbClr val="FFFFFF"/>
                </a:solidFill>
                <a:effectLst/>
              </a:rPr>
            </a:br>
            <a:endParaRPr lang="en-US" sz="3700">
              <a:solidFill>
                <a:srgbClr val="FFFFFF"/>
              </a:solidFill>
            </a:endParaRP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1897B3F-6514-ED41-9611-00793291944B}"/>
              </a:ext>
            </a:extLst>
          </p:cNvPr>
          <p:cNvSpPr>
            <a:spLocks noGrp="1"/>
          </p:cNvSpPr>
          <p:nvPr>
            <p:ph idx="1"/>
          </p:nvPr>
        </p:nvSpPr>
        <p:spPr>
          <a:xfrm>
            <a:off x="943276" y="2050181"/>
            <a:ext cx="10410524" cy="4126782"/>
          </a:xfrm>
        </p:spPr>
        <p:txBody>
          <a:bodyPr>
            <a:normAutofit/>
          </a:bodyPr>
          <a:lstStyle/>
          <a:p>
            <a:pPr marL="0" indent="0">
              <a:buNone/>
            </a:pPr>
            <a:r>
              <a:rPr lang="en-IN" sz="2400" b="1">
                <a:solidFill>
                  <a:srgbClr val="FFFFFF"/>
                </a:solidFill>
              </a:rPr>
              <a:t>Set of principles governing the collection and use of information </a:t>
            </a:r>
            <a:endParaRPr lang="en-IN" sz="2400">
              <a:solidFill>
                <a:srgbClr val="FFFFFF"/>
              </a:solidFill>
              <a:effectLst/>
            </a:endParaRPr>
          </a:p>
          <a:p>
            <a:pPr marL="0" indent="0">
              <a:buNone/>
            </a:pPr>
            <a:r>
              <a:rPr lang="en-IN" sz="2400">
                <a:solidFill>
                  <a:srgbClr val="FFFFFF"/>
                </a:solidFill>
              </a:rPr>
              <a:t>• Basis of most U.S. and European privacy laws </a:t>
            </a:r>
            <a:endParaRPr lang="en-IN" sz="2400">
              <a:solidFill>
                <a:srgbClr val="FFFFFF"/>
              </a:solidFill>
              <a:effectLst/>
            </a:endParaRPr>
          </a:p>
          <a:p>
            <a:pPr marL="0" indent="0" fontAlgn="auto">
              <a:buNone/>
            </a:pPr>
            <a:r>
              <a:rPr lang="en-IN" sz="2400">
                <a:solidFill>
                  <a:srgbClr val="FFFFFF"/>
                </a:solidFill>
              </a:rPr>
              <a:t>• Based on mutuality of interest between record holder and individual </a:t>
            </a:r>
          </a:p>
          <a:p>
            <a:pPr marL="0" indent="0" fontAlgn="auto">
              <a:buNone/>
            </a:pPr>
            <a:r>
              <a:rPr lang="en-IN" sz="2400">
                <a:solidFill>
                  <a:srgbClr val="FFFFFF"/>
                </a:solidFill>
              </a:rPr>
              <a:t>• Restated and extended by FTC in 1998 to provide guidelines for   protecting online privacy </a:t>
            </a:r>
          </a:p>
          <a:p>
            <a:pPr marL="0" indent="0">
              <a:buNone/>
            </a:pPr>
            <a:endParaRPr lang="en-US" sz="2400">
              <a:solidFill>
                <a:srgbClr val="FFFFFF"/>
              </a:solidFill>
            </a:endParaRPr>
          </a:p>
        </p:txBody>
      </p:sp>
    </p:spTree>
    <p:extLst>
      <p:ext uri="{BB962C8B-B14F-4D97-AF65-F5344CB8AC3E}">
        <p14:creationId xmlns:p14="http://schemas.microsoft.com/office/powerpoint/2010/main" val="1434349503"/>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514339-C9ED-5C43-94E5-A22EAC831688}"/>
              </a:ext>
            </a:extLst>
          </p:cNvPr>
          <p:cNvSpPr>
            <a:spLocks noGrp="1"/>
          </p:cNvSpPr>
          <p:nvPr>
            <p:ph type="title"/>
          </p:nvPr>
        </p:nvSpPr>
        <p:spPr>
          <a:xfrm>
            <a:off x="943276" y="712268"/>
            <a:ext cx="10410524" cy="1193533"/>
          </a:xfrm>
        </p:spPr>
        <p:txBody>
          <a:bodyPr>
            <a:normAutofit/>
          </a:bodyPr>
          <a:lstStyle/>
          <a:p>
            <a:r>
              <a:rPr lang="en-US" b="1">
                <a:solidFill>
                  <a:srgbClr val="FFFFFF"/>
                </a:solidFill>
              </a:rPr>
              <a:t>FTC FIP guidelines</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EE12F8D-7CD7-4840-AB13-5DD522CD2CB1}"/>
              </a:ext>
            </a:extLst>
          </p:cNvPr>
          <p:cNvSpPr>
            <a:spLocks noGrp="1"/>
          </p:cNvSpPr>
          <p:nvPr>
            <p:ph idx="1"/>
          </p:nvPr>
        </p:nvSpPr>
        <p:spPr>
          <a:xfrm>
            <a:off x="943276" y="2050181"/>
            <a:ext cx="10410524" cy="4126782"/>
          </a:xfrm>
        </p:spPr>
        <p:txBody>
          <a:bodyPr>
            <a:normAutofit/>
          </a:bodyPr>
          <a:lstStyle/>
          <a:p>
            <a:r>
              <a:rPr lang="en-US" sz="2400">
                <a:solidFill>
                  <a:srgbClr val="FFFFFF"/>
                </a:solidFill>
              </a:rPr>
              <a:t>FTC FIP are Guidelines that represent widely the principles that concerns fair information in Electronic marketplace.</a:t>
            </a:r>
          </a:p>
          <a:p>
            <a:pPr lvl="1"/>
            <a:r>
              <a:rPr lang="en-US">
                <a:solidFill>
                  <a:srgbClr val="FFFFFF"/>
                </a:solidFill>
              </a:rPr>
              <a:t>FTC stands for Federal Trade Commission</a:t>
            </a:r>
          </a:p>
          <a:p>
            <a:pPr lvl="1"/>
            <a:r>
              <a:rPr lang="en-US">
                <a:solidFill>
                  <a:srgbClr val="FFFFFF"/>
                </a:solidFill>
              </a:rPr>
              <a:t>FIP stands for Fair Information Practices</a:t>
            </a:r>
          </a:p>
          <a:p>
            <a:endParaRPr lang="en-US" sz="2400">
              <a:solidFill>
                <a:srgbClr val="FFFFFF"/>
              </a:solidFill>
            </a:endParaRPr>
          </a:p>
          <a:p>
            <a:r>
              <a:rPr lang="en-US" sz="2400">
                <a:solidFill>
                  <a:srgbClr val="FFFFFF"/>
                </a:solidFill>
              </a:rPr>
              <a:t>FTC ensures that online entities collected, and use of personal information are fair used</a:t>
            </a:r>
          </a:p>
        </p:txBody>
      </p:sp>
    </p:spTree>
    <p:extLst>
      <p:ext uri="{BB962C8B-B14F-4D97-AF65-F5344CB8AC3E}">
        <p14:creationId xmlns:p14="http://schemas.microsoft.com/office/powerpoint/2010/main" val="629486955"/>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40B188-F8D4-5B47-8CDB-32AE5A09AC0F}"/>
              </a:ext>
            </a:extLst>
          </p:cNvPr>
          <p:cNvSpPr>
            <a:spLocks noGrp="1"/>
          </p:cNvSpPr>
          <p:nvPr>
            <p:ph type="title"/>
          </p:nvPr>
        </p:nvSpPr>
        <p:spPr>
          <a:xfrm>
            <a:off x="943276" y="712268"/>
            <a:ext cx="10410524" cy="1193533"/>
          </a:xfrm>
        </p:spPr>
        <p:txBody>
          <a:bodyPr>
            <a:normAutofit/>
          </a:bodyPr>
          <a:lstStyle/>
          <a:p>
            <a:r>
              <a:rPr lang="en-US" b="1">
                <a:solidFill>
                  <a:srgbClr val="FFFFFF"/>
                </a:solidFill>
              </a:rPr>
              <a:t>FTC FIP principles</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8310C1F-7CE3-A340-9667-4E95678C4EAA}"/>
              </a:ext>
            </a:extLst>
          </p:cNvPr>
          <p:cNvSpPr>
            <a:spLocks noGrp="1"/>
          </p:cNvSpPr>
          <p:nvPr>
            <p:ph idx="1"/>
          </p:nvPr>
        </p:nvSpPr>
        <p:spPr>
          <a:xfrm>
            <a:off x="943276" y="2050181"/>
            <a:ext cx="10410524" cy="4126782"/>
          </a:xfrm>
        </p:spPr>
        <p:txBody>
          <a:bodyPr>
            <a:normAutofit/>
          </a:bodyPr>
          <a:lstStyle/>
          <a:p>
            <a:pPr marL="0" indent="0">
              <a:buNone/>
            </a:pPr>
            <a:r>
              <a:rPr lang="en-IN" sz="2400" b="1">
                <a:solidFill>
                  <a:srgbClr val="FFFFFF"/>
                </a:solidFill>
              </a:rPr>
              <a:t>Notice/awareness (core principle)</a:t>
            </a:r>
            <a:br>
              <a:rPr lang="en-IN" sz="2400" b="1">
                <a:solidFill>
                  <a:srgbClr val="FFFFFF"/>
                </a:solidFill>
              </a:rPr>
            </a:br>
            <a:r>
              <a:rPr lang="en-IN" sz="2400">
                <a:solidFill>
                  <a:srgbClr val="FFFFFF"/>
                </a:solidFill>
              </a:rPr>
              <a:t>• Web sites must disclose practices before collecting </a:t>
            </a:r>
            <a:endParaRPr lang="en-IN" sz="2400">
              <a:solidFill>
                <a:srgbClr val="FFFFFF"/>
              </a:solidFill>
              <a:effectLst/>
            </a:endParaRPr>
          </a:p>
          <a:p>
            <a:pPr marL="0" indent="0">
              <a:buNone/>
            </a:pPr>
            <a:r>
              <a:rPr lang="en-IN" sz="2400">
                <a:solidFill>
                  <a:srgbClr val="FFFFFF"/>
                </a:solidFill>
              </a:rPr>
              <a:t>data.</a:t>
            </a:r>
            <a:br>
              <a:rPr lang="en-IN" sz="2400">
                <a:solidFill>
                  <a:srgbClr val="FFFFFF"/>
                </a:solidFill>
              </a:rPr>
            </a:br>
            <a:r>
              <a:rPr lang="en-IN" sz="2400">
                <a:solidFill>
                  <a:srgbClr val="FFFFFF"/>
                </a:solidFill>
              </a:rPr>
              <a:t>– </a:t>
            </a:r>
            <a:r>
              <a:rPr lang="en-IN" sz="2400" b="1">
                <a:solidFill>
                  <a:srgbClr val="FFFFFF"/>
                </a:solidFill>
              </a:rPr>
              <a:t>Choice/consent (core principle) </a:t>
            </a:r>
            <a:endParaRPr lang="en-IN" sz="2400">
              <a:solidFill>
                <a:srgbClr val="FFFFFF"/>
              </a:solidFill>
              <a:effectLst/>
            </a:endParaRPr>
          </a:p>
          <a:p>
            <a:pPr marL="0" indent="0">
              <a:buNone/>
            </a:pPr>
            <a:r>
              <a:rPr lang="en-IN" sz="2400">
                <a:solidFill>
                  <a:srgbClr val="FFFFFF"/>
                </a:solidFill>
              </a:rPr>
              <a:t>• Consumers must be able to choose how information is used for secondary purposes. </a:t>
            </a:r>
            <a:endParaRPr lang="en-IN" sz="2400">
              <a:solidFill>
                <a:srgbClr val="FFFFFF"/>
              </a:solidFill>
              <a:effectLst/>
            </a:endParaRPr>
          </a:p>
          <a:p>
            <a:pPr marL="0" indent="0">
              <a:buNone/>
            </a:pPr>
            <a:r>
              <a:rPr lang="en-IN" sz="2400">
                <a:solidFill>
                  <a:srgbClr val="FFFFFF"/>
                </a:solidFill>
              </a:rPr>
              <a:t>– </a:t>
            </a:r>
            <a:r>
              <a:rPr lang="en-IN" sz="2400" b="1">
                <a:solidFill>
                  <a:srgbClr val="FFFFFF"/>
                </a:solidFill>
              </a:rPr>
              <a:t>Access/participation </a:t>
            </a:r>
            <a:endParaRPr lang="en-IN" sz="2400">
              <a:solidFill>
                <a:srgbClr val="FFFFFF"/>
              </a:solidFill>
              <a:effectLst/>
            </a:endParaRPr>
          </a:p>
          <a:p>
            <a:pPr marL="0" indent="0">
              <a:buNone/>
            </a:pPr>
            <a:r>
              <a:rPr lang="en-IN" sz="2400">
                <a:solidFill>
                  <a:srgbClr val="FFFFFF"/>
                </a:solidFill>
              </a:rPr>
              <a:t>• Consumers must be able to review and contest accuracy of personal data. </a:t>
            </a:r>
            <a:endParaRPr lang="en-IN" sz="2400">
              <a:solidFill>
                <a:srgbClr val="FFFFFF"/>
              </a:solidFill>
              <a:effectLst/>
            </a:endParaRPr>
          </a:p>
          <a:p>
            <a:pPr marL="0" indent="0">
              <a:buNone/>
            </a:pPr>
            <a:endParaRPr lang="en-US" sz="2400">
              <a:solidFill>
                <a:srgbClr val="FFFFFF"/>
              </a:solidFill>
            </a:endParaRPr>
          </a:p>
        </p:txBody>
      </p:sp>
    </p:spTree>
    <p:extLst>
      <p:ext uri="{BB962C8B-B14F-4D97-AF65-F5344CB8AC3E}">
        <p14:creationId xmlns:p14="http://schemas.microsoft.com/office/powerpoint/2010/main" val="1243482026"/>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8BC402-6A36-7743-B068-9C5C4AE6F190}"/>
              </a:ext>
            </a:extLst>
          </p:cNvPr>
          <p:cNvSpPr>
            <a:spLocks noGrp="1"/>
          </p:cNvSpPr>
          <p:nvPr>
            <p:ph type="title"/>
          </p:nvPr>
        </p:nvSpPr>
        <p:spPr>
          <a:xfrm>
            <a:off x="838200" y="963877"/>
            <a:ext cx="3494362" cy="4930246"/>
          </a:xfrm>
        </p:spPr>
        <p:txBody>
          <a:bodyPr>
            <a:normAutofit/>
          </a:bodyPr>
          <a:lstStyle/>
          <a:p>
            <a:pPr algn="r"/>
            <a:r>
              <a:rPr lang="en-US" dirty="0"/>
              <a:t>Cont.</a:t>
            </a: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7BA792C-C557-DF4D-A844-AA891FAB15E7}"/>
              </a:ext>
            </a:extLst>
          </p:cNvPr>
          <p:cNvSpPr>
            <a:spLocks noGrp="1"/>
          </p:cNvSpPr>
          <p:nvPr>
            <p:ph idx="1"/>
          </p:nvPr>
        </p:nvSpPr>
        <p:spPr>
          <a:xfrm>
            <a:off x="4976031" y="963877"/>
            <a:ext cx="6377769" cy="4930246"/>
          </a:xfrm>
        </p:spPr>
        <p:txBody>
          <a:bodyPr anchor="ctr">
            <a:normAutofit/>
          </a:bodyPr>
          <a:lstStyle/>
          <a:p>
            <a:pPr marL="0" indent="0">
              <a:buNone/>
            </a:pPr>
            <a:r>
              <a:rPr lang="en-IN" sz="2400" b="1"/>
              <a:t>Security</a:t>
            </a:r>
            <a:br>
              <a:rPr lang="en-IN" sz="2400" b="1"/>
            </a:br>
            <a:r>
              <a:rPr lang="en-IN" sz="2400"/>
              <a:t>• Data collectors must take steps to ensure accuracy, </a:t>
            </a:r>
            <a:endParaRPr lang="en-IN" sz="2400">
              <a:effectLst/>
            </a:endParaRPr>
          </a:p>
          <a:p>
            <a:pPr marL="0" indent="0">
              <a:buNone/>
            </a:pPr>
            <a:r>
              <a:rPr lang="en-IN" sz="2400"/>
              <a:t>security of personal data. – </a:t>
            </a:r>
          </a:p>
          <a:p>
            <a:pPr marL="0" indent="0">
              <a:buNone/>
            </a:pPr>
            <a:r>
              <a:rPr lang="en-IN" sz="2400" b="1"/>
              <a:t>Enforcement </a:t>
            </a:r>
            <a:endParaRPr lang="en-IN" sz="2400">
              <a:effectLst/>
            </a:endParaRPr>
          </a:p>
          <a:p>
            <a:pPr marL="0" indent="0">
              <a:buNone/>
            </a:pPr>
            <a:r>
              <a:rPr lang="en-IN" sz="2400"/>
              <a:t>• Must be mechanism to enforce FIP principles. </a:t>
            </a:r>
            <a:endParaRPr lang="en-IN" sz="2400">
              <a:effectLst/>
            </a:endParaRPr>
          </a:p>
          <a:p>
            <a:pPr marL="0" indent="0">
              <a:buNone/>
            </a:pPr>
            <a:endParaRPr lang="en-US" sz="2400"/>
          </a:p>
        </p:txBody>
      </p:sp>
    </p:spTree>
    <p:extLst>
      <p:ext uri="{BB962C8B-B14F-4D97-AF65-F5344CB8AC3E}">
        <p14:creationId xmlns:p14="http://schemas.microsoft.com/office/powerpoint/2010/main" val="3117835141"/>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61A297-40D6-9345-AABA-404BD6C19ABE}"/>
              </a:ext>
            </a:extLst>
          </p:cNvPr>
          <p:cNvSpPr>
            <a:spLocks noGrp="1"/>
          </p:cNvSpPr>
          <p:nvPr>
            <p:ph type="title"/>
          </p:nvPr>
        </p:nvSpPr>
        <p:spPr>
          <a:xfrm>
            <a:off x="943276" y="712268"/>
            <a:ext cx="10410524" cy="1193533"/>
          </a:xfrm>
        </p:spPr>
        <p:txBody>
          <a:bodyPr>
            <a:normAutofit fontScale="90000"/>
          </a:bodyPr>
          <a:lstStyle/>
          <a:p>
            <a:r>
              <a:rPr lang="en-US" b="1" dirty="0">
                <a:solidFill>
                  <a:srgbClr val="FFFFFF"/>
                </a:solidFill>
              </a:rPr>
              <a:t>System quality: data quality and system errors</a:t>
            </a:r>
          </a:p>
        </p:txBody>
      </p:sp>
      <p:cxnSp>
        <p:nvCxnSpPr>
          <p:cNvPr id="10" name="Straight Connector 9">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7292935-4FE2-E64E-97EA-C87F51247C67}"/>
              </a:ext>
            </a:extLst>
          </p:cNvPr>
          <p:cNvSpPr>
            <a:spLocks noGrp="1"/>
          </p:cNvSpPr>
          <p:nvPr>
            <p:ph idx="1"/>
          </p:nvPr>
        </p:nvSpPr>
        <p:spPr>
          <a:xfrm>
            <a:off x="943276" y="2050181"/>
            <a:ext cx="10410524" cy="4126782"/>
          </a:xfrm>
        </p:spPr>
        <p:txBody>
          <a:bodyPr>
            <a:normAutofit/>
          </a:bodyPr>
          <a:lstStyle/>
          <a:p>
            <a:pPr marL="0" indent="0">
              <a:buNone/>
            </a:pPr>
            <a:r>
              <a:rPr lang="en-US" sz="2400" b="1" dirty="0">
                <a:solidFill>
                  <a:srgbClr val="FFFFFF"/>
                </a:solidFill>
              </a:rPr>
              <a:t>Will there be any point in which manager says “ stop testing we’ve done all we can do to perfect this software.”?</a:t>
            </a:r>
          </a:p>
          <a:p>
            <a:pPr marL="0" indent="0">
              <a:buNone/>
            </a:pPr>
            <a:endParaRPr lang="en-US" sz="2400" b="1" dirty="0">
              <a:solidFill>
                <a:srgbClr val="FFFFFF"/>
              </a:solidFill>
            </a:endParaRPr>
          </a:p>
          <a:p>
            <a:pPr marL="0" indent="0">
              <a:buNone/>
            </a:pPr>
            <a:r>
              <a:rPr lang="en-IN" sz="2400" b="1" dirty="0">
                <a:solidFill>
                  <a:srgbClr val="FFFFFF"/>
                </a:solidFill>
              </a:rPr>
              <a:t>What is an acceptable, technologically feasible level of system quality? </a:t>
            </a:r>
            <a:endParaRPr lang="en-IN" sz="2400" dirty="0">
              <a:solidFill>
                <a:srgbClr val="FFFFFF"/>
              </a:solidFill>
              <a:effectLst/>
            </a:endParaRPr>
          </a:p>
          <a:p>
            <a:pPr marL="0" indent="0">
              <a:buNone/>
            </a:pPr>
            <a:r>
              <a:rPr lang="en-IN" sz="2400" dirty="0">
                <a:solidFill>
                  <a:srgbClr val="FFFFFF"/>
                </a:solidFill>
              </a:rPr>
              <a:t>• Flawless software is economically unfeasible.</a:t>
            </a:r>
            <a:br>
              <a:rPr lang="en-IN" sz="2400" dirty="0">
                <a:solidFill>
                  <a:srgbClr val="FFFFFF"/>
                </a:solidFill>
              </a:rPr>
            </a:br>
            <a:endParaRPr lang="en-IN" sz="2400" dirty="0">
              <a:solidFill>
                <a:srgbClr val="FFFFFF"/>
              </a:solidFill>
              <a:effectLst/>
            </a:endParaRPr>
          </a:p>
          <a:p>
            <a:pPr marL="0" indent="0">
              <a:buNone/>
            </a:pPr>
            <a:endParaRPr lang="en-US" sz="2400" dirty="0">
              <a:solidFill>
                <a:srgbClr val="FFFFFF"/>
              </a:solidFill>
            </a:endParaRPr>
          </a:p>
        </p:txBody>
      </p:sp>
    </p:spTree>
    <p:extLst>
      <p:ext uri="{BB962C8B-B14F-4D97-AF65-F5344CB8AC3E}">
        <p14:creationId xmlns:p14="http://schemas.microsoft.com/office/powerpoint/2010/main" val="483615011"/>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3DF370-ECFF-CD49-ADBF-639668281F59}"/>
              </a:ext>
            </a:extLst>
          </p:cNvPr>
          <p:cNvSpPr>
            <a:spLocks noGrp="1"/>
          </p:cNvSpPr>
          <p:nvPr>
            <p:ph type="title"/>
          </p:nvPr>
        </p:nvSpPr>
        <p:spPr>
          <a:xfrm>
            <a:off x="838200" y="963877"/>
            <a:ext cx="3494362" cy="4930246"/>
          </a:xfrm>
        </p:spPr>
        <p:txBody>
          <a:bodyPr>
            <a:normAutofit/>
          </a:bodyPr>
          <a:lstStyle/>
          <a:p>
            <a:pPr algn="r"/>
            <a:r>
              <a:rPr lang="en-US"/>
              <a:t>Conti’</a:t>
            </a:r>
          </a:p>
        </p:txBody>
      </p:sp>
      <p:cxnSp>
        <p:nvCxnSpPr>
          <p:cNvPr id="13"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E2AEEB3-1E1D-ED4B-BA4F-69F3B5440E2C}"/>
              </a:ext>
            </a:extLst>
          </p:cNvPr>
          <p:cNvSpPr>
            <a:spLocks noGrp="1"/>
          </p:cNvSpPr>
          <p:nvPr>
            <p:ph idx="1"/>
          </p:nvPr>
        </p:nvSpPr>
        <p:spPr>
          <a:xfrm>
            <a:off x="4976031" y="963877"/>
            <a:ext cx="6377769" cy="4930246"/>
          </a:xfrm>
        </p:spPr>
        <p:txBody>
          <a:bodyPr anchor="ctr">
            <a:normAutofit/>
          </a:bodyPr>
          <a:lstStyle/>
          <a:p>
            <a:pPr marL="0" indent="0" fontAlgn="auto">
              <a:buNone/>
            </a:pPr>
            <a:r>
              <a:rPr lang="en-IN" sz="2400" b="1"/>
              <a:t>Three principal sources of poor system performance</a:t>
            </a:r>
            <a:endParaRPr lang="en-IN" sz="2400"/>
          </a:p>
          <a:p>
            <a:pPr fontAlgn="auto"/>
            <a:r>
              <a:rPr lang="en-IN" sz="2400"/>
              <a:t>Software ugs, errors </a:t>
            </a:r>
          </a:p>
          <a:p>
            <a:pPr fontAlgn="auto"/>
            <a:r>
              <a:rPr lang="en-IN" sz="2400"/>
              <a:t>Hardware or facility failures </a:t>
            </a:r>
          </a:p>
          <a:p>
            <a:pPr fontAlgn="auto"/>
            <a:r>
              <a:rPr lang="en-IN" sz="2400"/>
              <a:t>Poor input data quality (most common source of business system failure) </a:t>
            </a:r>
          </a:p>
          <a:p>
            <a:endParaRPr lang="en-US" sz="2400"/>
          </a:p>
        </p:txBody>
      </p:sp>
    </p:spTree>
    <p:extLst>
      <p:ext uri="{BB962C8B-B14F-4D97-AF65-F5344CB8AC3E}">
        <p14:creationId xmlns:p14="http://schemas.microsoft.com/office/powerpoint/2010/main" val="228394734"/>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17B17D-B997-EA43-B107-FD3157A7A788}"/>
              </a:ext>
            </a:extLst>
          </p:cNvPr>
          <p:cNvSpPr>
            <a:spLocks noGrp="1"/>
          </p:cNvSpPr>
          <p:nvPr>
            <p:ph type="title"/>
          </p:nvPr>
        </p:nvSpPr>
        <p:spPr>
          <a:xfrm>
            <a:off x="838200" y="963877"/>
            <a:ext cx="3494362" cy="4930246"/>
          </a:xfrm>
        </p:spPr>
        <p:txBody>
          <a:bodyPr>
            <a:normAutofit/>
          </a:bodyPr>
          <a:lstStyle/>
          <a:p>
            <a:pPr algn="r"/>
            <a:r>
              <a:rPr lang="en-US" dirty="0"/>
              <a:t>reference</a:t>
            </a:r>
            <a:endParaRPr lang="en-US"/>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FDFE810-DE9A-6348-9F4F-BE076B8BB0D4}"/>
              </a:ext>
            </a:extLst>
          </p:cNvPr>
          <p:cNvSpPr>
            <a:spLocks noGrp="1"/>
          </p:cNvSpPr>
          <p:nvPr>
            <p:ph idx="1"/>
          </p:nvPr>
        </p:nvSpPr>
        <p:spPr>
          <a:xfrm>
            <a:off x="4976031" y="963877"/>
            <a:ext cx="6377769" cy="4930246"/>
          </a:xfrm>
        </p:spPr>
        <p:txBody>
          <a:bodyPr anchor="ctr">
            <a:normAutofit/>
          </a:bodyPr>
          <a:lstStyle/>
          <a:p>
            <a:r>
              <a:rPr lang="en-US" sz="2400"/>
              <a:t>Kenneth C. Laudon and Jane P. Laudon “Management Information System”, 15ed, 2017</a:t>
            </a:r>
          </a:p>
          <a:p>
            <a:r>
              <a:rPr lang="en-US" sz="2400"/>
              <a:t>ITU Survey on anti-spam legislation worldwide” www.itu.int(2016) </a:t>
            </a:r>
          </a:p>
          <a:p>
            <a:r>
              <a:rPr lang="en-US" sz="2400">
                <a:hlinkClick r:id="rId2"/>
              </a:rPr>
              <a:t>www.statista.com</a:t>
            </a:r>
            <a:endParaRPr lang="en-US" sz="2400"/>
          </a:p>
          <a:p>
            <a:r>
              <a:rPr lang="en-US" sz="2400"/>
              <a:t>https://www.ironpaper.com</a:t>
            </a:r>
          </a:p>
        </p:txBody>
      </p:sp>
    </p:spTree>
    <p:extLst>
      <p:ext uri="{BB962C8B-B14F-4D97-AF65-F5344CB8AC3E}">
        <p14:creationId xmlns:p14="http://schemas.microsoft.com/office/powerpoint/2010/main" val="626364358"/>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TotalTime>
  <Words>1566</Words>
  <Application>Microsoft Macintosh PowerPoint</Application>
  <PresentationFormat>Widescreen</PresentationFormat>
  <Paragraphs>164</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Tw Cen MT</vt:lpstr>
      <vt:lpstr>Office Theme</vt:lpstr>
      <vt:lpstr>Chapter 5 Ethical and social issues in information system</vt:lpstr>
      <vt:lpstr>Objective </vt:lpstr>
      <vt:lpstr>What is ethics?</vt:lpstr>
      <vt:lpstr>Recent examples of failed ethical judgment by senior managers</vt:lpstr>
      <vt:lpstr>Information systems and ethics  </vt:lpstr>
      <vt:lpstr>Five moral dimensions of the information age  </vt:lpstr>
      <vt:lpstr>Key technology trends that raise ethical issues  </vt:lpstr>
      <vt:lpstr>Conti’</vt:lpstr>
      <vt:lpstr> cont’</vt:lpstr>
      <vt:lpstr>Conti’</vt:lpstr>
      <vt:lpstr>Conti’</vt:lpstr>
      <vt:lpstr>Basic concepts for ethical analysis  </vt:lpstr>
      <vt:lpstr>Five-step ethical analysis  </vt:lpstr>
      <vt:lpstr>Case study</vt:lpstr>
      <vt:lpstr>PowerPoint Presentation</vt:lpstr>
      <vt:lpstr>Candidate ethical principles  </vt:lpstr>
      <vt:lpstr>PowerPoint Presentation</vt:lpstr>
      <vt:lpstr>Real-world ethical dilemmas  </vt:lpstr>
      <vt:lpstr>Property rights: intellectual property</vt:lpstr>
      <vt:lpstr>Trade secrets</vt:lpstr>
      <vt:lpstr>Copyright </vt:lpstr>
      <vt:lpstr>Challenges to the intellectual property rights</vt:lpstr>
      <vt:lpstr>Latest solution to intellectual property right</vt:lpstr>
      <vt:lpstr>Internet challenges to privacy  </vt:lpstr>
      <vt:lpstr>Behavior targeting </vt:lpstr>
      <vt:lpstr>Fair information practices  </vt:lpstr>
      <vt:lpstr>FTC FIP guidelines</vt:lpstr>
      <vt:lpstr>FTC FIP principles</vt:lpstr>
      <vt:lpstr>Cont.</vt:lpstr>
      <vt:lpstr>System quality: data quality and system errors</vt:lpstr>
      <vt:lpstr>Conti’</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5 Ethical and social issues in information system</dc:title>
  <dc:creator>Gakwaya Nkundimana Joel</dc:creator>
  <cp:lastModifiedBy>Gakwaya Nkundimana Joel</cp:lastModifiedBy>
  <cp:revision>13</cp:revision>
  <dcterms:created xsi:type="dcterms:W3CDTF">2022-04-14T06:40:45Z</dcterms:created>
  <dcterms:modified xsi:type="dcterms:W3CDTF">2022-04-14T11:08:02Z</dcterms:modified>
</cp:coreProperties>
</file>