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44" r:id="rId6"/>
    <p:sldMasterId id="2147483756" r:id="rId7"/>
  </p:sldMasterIdLst>
  <p:notesMasterIdLst>
    <p:notesMasterId r:id="rId28"/>
  </p:notesMasterIdLst>
  <p:sldIdLst>
    <p:sldId id="282" r:id="rId8"/>
    <p:sldId id="285" r:id="rId9"/>
    <p:sldId id="281" r:id="rId10"/>
    <p:sldId id="258" r:id="rId11"/>
    <p:sldId id="257" r:id="rId12"/>
    <p:sldId id="271" r:id="rId13"/>
    <p:sldId id="283" r:id="rId14"/>
    <p:sldId id="261" r:id="rId15"/>
    <p:sldId id="284" r:id="rId16"/>
    <p:sldId id="267" r:id="rId17"/>
    <p:sldId id="272" r:id="rId18"/>
    <p:sldId id="273" r:id="rId19"/>
    <p:sldId id="274" r:id="rId20"/>
    <p:sldId id="275" r:id="rId21"/>
    <p:sldId id="268" r:id="rId22"/>
    <p:sldId id="270" r:id="rId23"/>
    <p:sldId id="269" r:id="rId24"/>
    <p:sldId id="266" r:id="rId25"/>
    <p:sldId id="286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2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60E6A-32FE-48AC-95E4-39091A72B24C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A6B3FF-4F45-4A65-B606-6AE3E539E23E}">
      <dgm:prSet phldrT="[Text]"/>
      <dgm:spPr>
        <a:xfrm>
          <a:off x="0" y="1458070"/>
          <a:ext cx="622756" cy="622756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B2DDB06-3D1A-4FCE-AC49-BD1A6EBC6361}" type="parTrans" cxnId="{3A26792C-A297-4C3E-A9BC-0E8E86495127}">
      <dgm:prSet/>
      <dgm:spPr/>
      <dgm:t>
        <a:bodyPr/>
        <a:lstStyle/>
        <a:p>
          <a:endParaRPr lang="en-US"/>
        </a:p>
      </dgm:t>
    </dgm:pt>
    <dgm:pt modelId="{5B45AF98-023A-4CB5-B5FB-3C9B293BB299}" type="sibTrans" cxnId="{3A26792C-A297-4C3E-A9BC-0E8E86495127}">
      <dgm:prSet/>
      <dgm:spPr/>
      <dgm:t>
        <a:bodyPr/>
        <a:lstStyle/>
        <a:p>
          <a:endParaRPr lang="en-US"/>
        </a:p>
      </dgm:t>
    </dgm:pt>
    <dgm:pt modelId="{E4300E4C-7DEA-4EF2-BCDF-206CCA40508E}">
      <dgm:prSet phldrT="[Text]" custT="1"/>
      <dgm:spPr>
        <a:xfrm>
          <a:off x="178936" y="1215351"/>
          <a:ext cx="1647551" cy="1088734"/>
        </a:xfr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Incentives</a:t>
          </a:r>
        </a:p>
      </dgm:t>
    </dgm:pt>
    <dgm:pt modelId="{338F06F8-EF64-4A7F-8640-A389AD94D99F}" type="parTrans" cxnId="{FE8EF56C-5546-48B1-9188-426D6347B6E1}">
      <dgm:prSet/>
      <dgm:spPr/>
      <dgm:t>
        <a:bodyPr/>
        <a:lstStyle/>
        <a:p>
          <a:endParaRPr lang="en-US"/>
        </a:p>
      </dgm:t>
    </dgm:pt>
    <dgm:pt modelId="{2953A9E7-6062-49CE-AE77-4898B44E5C9D}" type="sibTrans" cxnId="{FE8EF56C-5546-48B1-9188-426D6347B6E1}">
      <dgm:prSet/>
      <dgm:spPr/>
      <dgm:t>
        <a:bodyPr/>
        <a:lstStyle/>
        <a:p>
          <a:endParaRPr lang="en-US"/>
        </a:p>
      </dgm:t>
    </dgm:pt>
    <dgm:pt modelId="{6E883E81-324F-4B71-B59C-5A876F040E94}">
      <dgm:prSet phldrT="[Text]"/>
      <dgm:spPr>
        <a:xfrm>
          <a:off x="1836664" y="1450746"/>
          <a:ext cx="622756" cy="622756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A737754-EBBF-4129-A6CD-D0DCA496BE14}" type="parTrans" cxnId="{A9DB0310-0000-4448-8F44-51FC1865BBA3}">
      <dgm:prSet/>
      <dgm:spPr/>
      <dgm:t>
        <a:bodyPr/>
        <a:lstStyle/>
        <a:p>
          <a:endParaRPr lang="en-US"/>
        </a:p>
      </dgm:t>
    </dgm:pt>
    <dgm:pt modelId="{59B25B3B-19D0-4519-9120-8D01710EE79A}" type="sibTrans" cxnId="{A9DB0310-0000-4448-8F44-51FC1865BBA3}">
      <dgm:prSet/>
      <dgm:spPr/>
      <dgm:t>
        <a:bodyPr/>
        <a:lstStyle/>
        <a:p>
          <a:endParaRPr lang="en-US"/>
        </a:p>
      </dgm:t>
    </dgm:pt>
    <dgm:pt modelId="{D776554A-7657-4A1A-825A-19048677E442}">
      <dgm:prSet phldrT="[Text]" custT="1"/>
      <dgm:spPr>
        <a:xfrm>
          <a:off x="2148042" y="1217757"/>
          <a:ext cx="1245512" cy="1088734"/>
        </a:xfr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Needs</a:t>
          </a:r>
        </a:p>
      </dgm:t>
    </dgm:pt>
    <dgm:pt modelId="{63974FC5-2BC1-4385-A502-DEC3F4854DEF}" type="parTrans" cxnId="{5356C34D-B1C7-4924-A52E-32CE2D5F4E26}">
      <dgm:prSet/>
      <dgm:spPr/>
      <dgm:t>
        <a:bodyPr/>
        <a:lstStyle/>
        <a:p>
          <a:endParaRPr lang="en-US"/>
        </a:p>
      </dgm:t>
    </dgm:pt>
    <dgm:pt modelId="{92FAF15C-0739-461E-805E-C69E9B70D1CB}" type="sibTrans" cxnId="{5356C34D-B1C7-4924-A52E-32CE2D5F4E26}">
      <dgm:prSet/>
      <dgm:spPr/>
      <dgm:t>
        <a:bodyPr/>
        <a:lstStyle/>
        <a:p>
          <a:endParaRPr lang="en-US"/>
        </a:p>
      </dgm:t>
    </dgm:pt>
    <dgm:pt modelId="{1476C175-CA58-4F96-84C5-1A143C955174}">
      <dgm:prSet phldrT="[Text]" custT="1"/>
      <dgm:spPr>
        <a:xfrm>
          <a:off x="3782778" y="1217757"/>
          <a:ext cx="1245512" cy="1088734"/>
        </a:xfr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Drives</a:t>
          </a:r>
        </a:p>
      </dgm:t>
    </dgm:pt>
    <dgm:pt modelId="{DFE3282F-1E8C-45E5-8E5E-AF73D318274C}" type="parTrans" cxnId="{010E96B4-9880-4093-A9A0-57FBCF512359}">
      <dgm:prSet/>
      <dgm:spPr/>
      <dgm:t>
        <a:bodyPr/>
        <a:lstStyle/>
        <a:p>
          <a:endParaRPr lang="en-US"/>
        </a:p>
      </dgm:t>
    </dgm:pt>
    <dgm:pt modelId="{3272BE8A-AAE5-4E47-B001-88E2933369F6}" type="sibTrans" cxnId="{010E96B4-9880-4093-A9A0-57FBCF512359}">
      <dgm:prSet/>
      <dgm:spPr/>
      <dgm:t>
        <a:bodyPr/>
        <a:lstStyle/>
        <a:p>
          <a:endParaRPr lang="en-US"/>
        </a:p>
      </dgm:t>
    </dgm:pt>
    <dgm:pt modelId="{25DA23EC-8AC8-40FB-8B4D-299EC44BE4C6}">
      <dgm:prSet phldrT="[Text]"/>
      <dgm:spPr>
        <a:xfrm>
          <a:off x="3471399" y="1450746"/>
          <a:ext cx="622756" cy="622756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en-US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    </a:t>
          </a:r>
        </a:p>
      </dgm:t>
    </dgm:pt>
    <dgm:pt modelId="{71E9C25F-48F4-432A-8863-64DF291E4A0C}" type="sibTrans" cxnId="{5DC7997E-35FF-450C-8512-04A8097F6AAA}">
      <dgm:prSet/>
      <dgm:spPr/>
      <dgm:t>
        <a:bodyPr/>
        <a:lstStyle/>
        <a:p>
          <a:endParaRPr lang="en-US"/>
        </a:p>
      </dgm:t>
    </dgm:pt>
    <dgm:pt modelId="{FE23D076-359F-4183-8C60-0AE127E1C2AF}" type="parTrans" cxnId="{5DC7997E-35FF-450C-8512-04A8097F6AAA}">
      <dgm:prSet/>
      <dgm:spPr/>
      <dgm:t>
        <a:bodyPr/>
        <a:lstStyle/>
        <a:p>
          <a:endParaRPr lang="en-US"/>
        </a:p>
      </dgm:t>
    </dgm:pt>
    <dgm:pt modelId="{784C6389-C555-4E92-A0A6-BF9293713E89}" type="pres">
      <dgm:prSet presAssocID="{DF560E6A-32FE-48AC-95E4-39091A72B24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5CD5E1-D7B5-4F3D-ABDD-61841052B931}" type="pres">
      <dgm:prSet presAssocID="{44A6B3FF-4F45-4A65-B606-6AE3E539E23E}" presName="compNode" presStyleCnt="0"/>
      <dgm:spPr/>
    </dgm:pt>
    <dgm:pt modelId="{62CB8E77-2733-428A-B102-87DD83F4C0D9}" type="pres">
      <dgm:prSet presAssocID="{44A6B3FF-4F45-4A65-B606-6AE3E539E23E}" presName="noGeometry" presStyleCnt="0"/>
      <dgm:spPr/>
    </dgm:pt>
    <dgm:pt modelId="{711FCFBF-349D-4D41-A888-65BEAFB1D1FF}" type="pres">
      <dgm:prSet presAssocID="{44A6B3FF-4F45-4A65-B606-6AE3E539E23E}" presName="childTextVisible" presStyleLbl="bgAccFollowNode1" presStyleIdx="0" presStyleCnt="3" custScaleX="132279" custLinFactNeighborX="5433" custLinFactNeighborY="-221">
        <dgm:presLayoutVars>
          <dgm:bulletEnabled val="1"/>
        </dgm:presLayoutVars>
      </dgm:prSet>
      <dgm:spPr>
        <a:prstGeom prst="rightArrow">
          <a:avLst>
            <a:gd name="adj1" fmla="val 70000"/>
            <a:gd name="adj2" fmla="val 50000"/>
          </a:avLst>
        </a:prstGeom>
      </dgm:spPr>
      <dgm:t>
        <a:bodyPr/>
        <a:lstStyle/>
        <a:p>
          <a:endParaRPr lang="en-US"/>
        </a:p>
      </dgm:t>
    </dgm:pt>
    <dgm:pt modelId="{664F76F3-E27D-487F-936A-3DE450CE9D1E}" type="pres">
      <dgm:prSet presAssocID="{44A6B3FF-4F45-4A65-B606-6AE3E539E23E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FB8EAF7B-3DE9-48ED-91DE-FF1EC82F4B04}" type="pres">
      <dgm:prSet presAssocID="{44A6B3FF-4F45-4A65-B606-6AE3E539E23E}" presName="parentText" presStyleLbl="node1" presStyleIdx="0" presStyleCnt="3" custLinFactNeighborX="-28567" custLinFactNeighborY="1176">
        <dgm:presLayoutVars>
          <dgm:chMax val="1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FC65A8D9-B5BE-43AB-B506-C3A8CCE4F82A}" type="pres">
      <dgm:prSet presAssocID="{44A6B3FF-4F45-4A65-B606-6AE3E539E23E}" presName="aSpace" presStyleCnt="0"/>
      <dgm:spPr/>
    </dgm:pt>
    <dgm:pt modelId="{C0EE7FAE-AE20-4F3B-9F93-4820DC880315}" type="pres">
      <dgm:prSet presAssocID="{6E883E81-324F-4B71-B59C-5A876F040E94}" presName="compNode" presStyleCnt="0"/>
      <dgm:spPr/>
    </dgm:pt>
    <dgm:pt modelId="{D2905821-11AF-4853-B71A-7FCA3CC2CABA}" type="pres">
      <dgm:prSet presAssocID="{6E883E81-324F-4B71-B59C-5A876F040E94}" presName="noGeometry" presStyleCnt="0"/>
      <dgm:spPr/>
    </dgm:pt>
    <dgm:pt modelId="{9749871E-6FA7-40C5-B3F5-CCC72D0525DA}" type="pres">
      <dgm:prSet presAssocID="{6E883E81-324F-4B71-B59C-5A876F040E94}" presName="childTextVisible" presStyleLbl="bgAccFollowNode1" presStyleIdx="1" presStyleCnt="3">
        <dgm:presLayoutVars>
          <dgm:bulletEnabled val="1"/>
        </dgm:presLayoutVars>
      </dgm:prSet>
      <dgm:spPr>
        <a:prstGeom prst="rightArrow">
          <a:avLst>
            <a:gd name="adj1" fmla="val 70000"/>
            <a:gd name="adj2" fmla="val 50000"/>
          </a:avLst>
        </a:prstGeom>
      </dgm:spPr>
      <dgm:t>
        <a:bodyPr/>
        <a:lstStyle/>
        <a:p>
          <a:endParaRPr lang="en-US"/>
        </a:p>
      </dgm:t>
    </dgm:pt>
    <dgm:pt modelId="{9F4FD092-F067-461A-909E-472D7BF4142F}" type="pres">
      <dgm:prSet presAssocID="{6E883E81-324F-4B71-B59C-5A876F040E94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68925B36-8259-4B43-B8E5-7183977649A8}" type="pres">
      <dgm:prSet presAssocID="{6E883E81-324F-4B71-B59C-5A876F040E94}" presName="parentText" presStyleLbl="node1" presStyleIdx="1" presStyleCnt="3">
        <dgm:presLayoutVars>
          <dgm:chMax val="1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86674174-6E8E-4019-89E9-E2E6B9F60C9B}" type="pres">
      <dgm:prSet presAssocID="{6E883E81-324F-4B71-B59C-5A876F040E94}" presName="aSpace" presStyleCnt="0"/>
      <dgm:spPr/>
    </dgm:pt>
    <dgm:pt modelId="{F167ECF3-2803-4C3B-BDB8-B5EA06AC2925}" type="pres">
      <dgm:prSet presAssocID="{25DA23EC-8AC8-40FB-8B4D-299EC44BE4C6}" presName="compNode" presStyleCnt="0"/>
      <dgm:spPr/>
    </dgm:pt>
    <dgm:pt modelId="{F192E31F-CE8A-4D1F-83D5-54EECDC133BE}" type="pres">
      <dgm:prSet presAssocID="{25DA23EC-8AC8-40FB-8B4D-299EC44BE4C6}" presName="noGeometry" presStyleCnt="0"/>
      <dgm:spPr/>
    </dgm:pt>
    <dgm:pt modelId="{9B86D5D7-4168-4242-B1BB-3D06C588A0E1}" type="pres">
      <dgm:prSet presAssocID="{25DA23EC-8AC8-40FB-8B4D-299EC44BE4C6}" presName="childTextVisible" presStyleLbl="bgAccFollowNode1" presStyleIdx="2" presStyleCnt="3" custLinFactNeighborX="6191" custLinFactNeighborY="5593">
        <dgm:presLayoutVars>
          <dgm:bulletEnabled val="1"/>
        </dgm:presLayoutVars>
      </dgm:prSet>
      <dgm:spPr>
        <a:prstGeom prst="rightArrow">
          <a:avLst>
            <a:gd name="adj1" fmla="val 70000"/>
            <a:gd name="adj2" fmla="val 50000"/>
          </a:avLst>
        </a:prstGeom>
      </dgm:spPr>
      <dgm:t>
        <a:bodyPr/>
        <a:lstStyle/>
        <a:p>
          <a:endParaRPr lang="en-US"/>
        </a:p>
      </dgm:t>
    </dgm:pt>
    <dgm:pt modelId="{88B4E7B2-CD70-4175-9C2B-849CE4E1B450}" type="pres">
      <dgm:prSet presAssocID="{25DA23EC-8AC8-40FB-8B4D-299EC44BE4C6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4ECE741F-524D-49F5-BEB9-CD82FF3A7056}" type="pres">
      <dgm:prSet presAssocID="{25DA23EC-8AC8-40FB-8B4D-299EC44BE4C6}" presName="parentText" presStyleLbl="node1" presStyleIdx="2" presStyleCnt="3">
        <dgm:presLayoutVars>
          <dgm:chMax val="1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</dgm:ptLst>
  <dgm:cxnLst>
    <dgm:cxn modelId="{5DC7997E-35FF-450C-8512-04A8097F6AAA}" srcId="{DF560E6A-32FE-48AC-95E4-39091A72B24C}" destId="{25DA23EC-8AC8-40FB-8B4D-299EC44BE4C6}" srcOrd="2" destOrd="0" parTransId="{FE23D076-359F-4183-8C60-0AE127E1C2AF}" sibTransId="{71E9C25F-48F4-432A-8863-64DF291E4A0C}"/>
    <dgm:cxn modelId="{6D71CD3A-A248-4387-A4FA-5A058058CF0C}" type="presOf" srcId="{D776554A-7657-4A1A-825A-19048677E442}" destId="{9F4FD092-F067-461A-909E-472D7BF4142F}" srcOrd="1" destOrd="0" presId="urn:microsoft.com/office/officeart/2005/8/layout/hProcess6"/>
    <dgm:cxn modelId="{FE8EF56C-5546-48B1-9188-426D6347B6E1}" srcId="{44A6B3FF-4F45-4A65-B606-6AE3E539E23E}" destId="{E4300E4C-7DEA-4EF2-BCDF-206CCA40508E}" srcOrd="0" destOrd="0" parTransId="{338F06F8-EF64-4A7F-8640-A389AD94D99F}" sibTransId="{2953A9E7-6062-49CE-AE77-4898B44E5C9D}"/>
    <dgm:cxn modelId="{3A26792C-A297-4C3E-A9BC-0E8E86495127}" srcId="{DF560E6A-32FE-48AC-95E4-39091A72B24C}" destId="{44A6B3FF-4F45-4A65-B606-6AE3E539E23E}" srcOrd="0" destOrd="0" parTransId="{DB2DDB06-3D1A-4FCE-AC49-BD1A6EBC6361}" sibTransId="{5B45AF98-023A-4CB5-B5FB-3C9B293BB299}"/>
    <dgm:cxn modelId="{A9DB0310-0000-4448-8F44-51FC1865BBA3}" srcId="{DF560E6A-32FE-48AC-95E4-39091A72B24C}" destId="{6E883E81-324F-4B71-B59C-5A876F040E94}" srcOrd="1" destOrd="0" parTransId="{0A737754-EBBF-4129-A6CD-D0DCA496BE14}" sibTransId="{59B25B3B-19D0-4519-9120-8D01710EE79A}"/>
    <dgm:cxn modelId="{A657310B-2BF3-40A1-82EA-D6E92DCC71F9}" type="presOf" srcId="{E4300E4C-7DEA-4EF2-BCDF-206CCA40508E}" destId="{664F76F3-E27D-487F-936A-3DE450CE9D1E}" srcOrd="1" destOrd="0" presId="urn:microsoft.com/office/officeart/2005/8/layout/hProcess6"/>
    <dgm:cxn modelId="{5356C34D-B1C7-4924-A52E-32CE2D5F4E26}" srcId="{6E883E81-324F-4B71-B59C-5A876F040E94}" destId="{D776554A-7657-4A1A-825A-19048677E442}" srcOrd="0" destOrd="0" parTransId="{63974FC5-2BC1-4385-A502-DEC3F4854DEF}" sibTransId="{92FAF15C-0739-461E-805E-C69E9B70D1CB}"/>
    <dgm:cxn modelId="{010E96B4-9880-4093-A9A0-57FBCF512359}" srcId="{25DA23EC-8AC8-40FB-8B4D-299EC44BE4C6}" destId="{1476C175-CA58-4F96-84C5-1A143C955174}" srcOrd="0" destOrd="0" parTransId="{DFE3282F-1E8C-45E5-8E5E-AF73D318274C}" sibTransId="{3272BE8A-AAE5-4E47-B001-88E2933369F6}"/>
    <dgm:cxn modelId="{CA2A9805-3D37-40DA-8A6B-40BB9EDA823C}" type="presOf" srcId="{44A6B3FF-4F45-4A65-B606-6AE3E539E23E}" destId="{FB8EAF7B-3DE9-48ED-91DE-FF1EC82F4B04}" srcOrd="0" destOrd="0" presId="urn:microsoft.com/office/officeart/2005/8/layout/hProcess6"/>
    <dgm:cxn modelId="{BD039FC9-3855-4DEF-855B-C747D404A5CC}" type="presOf" srcId="{DF560E6A-32FE-48AC-95E4-39091A72B24C}" destId="{784C6389-C555-4E92-A0A6-BF9293713E89}" srcOrd="0" destOrd="0" presId="urn:microsoft.com/office/officeart/2005/8/layout/hProcess6"/>
    <dgm:cxn modelId="{4390F0C8-E3D0-44FD-B7E7-FA928A038246}" type="presOf" srcId="{E4300E4C-7DEA-4EF2-BCDF-206CCA40508E}" destId="{711FCFBF-349D-4D41-A888-65BEAFB1D1FF}" srcOrd="0" destOrd="0" presId="urn:microsoft.com/office/officeart/2005/8/layout/hProcess6"/>
    <dgm:cxn modelId="{34A3E03B-7D35-4BCC-B009-B290E1F9DCD7}" type="presOf" srcId="{1476C175-CA58-4F96-84C5-1A143C955174}" destId="{88B4E7B2-CD70-4175-9C2B-849CE4E1B450}" srcOrd="1" destOrd="0" presId="urn:microsoft.com/office/officeart/2005/8/layout/hProcess6"/>
    <dgm:cxn modelId="{BCC7219A-7D91-43EF-88B8-DBDBC9E05D69}" type="presOf" srcId="{D776554A-7657-4A1A-825A-19048677E442}" destId="{9749871E-6FA7-40C5-B3F5-CCC72D0525DA}" srcOrd="0" destOrd="0" presId="urn:microsoft.com/office/officeart/2005/8/layout/hProcess6"/>
    <dgm:cxn modelId="{3F8EA4FB-220E-4B4D-9B02-ECBBD9812504}" type="presOf" srcId="{25DA23EC-8AC8-40FB-8B4D-299EC44BE4C6}" destId="{4ECE741F-524D-49F5-BEB9-CD82FF3A7056}" srcOrd="0" destOrd="0" presId="urn:microsoft.com/office/officeart/2005/8/layout/hProcess6"/>
    <dgm:cxn modelId="{89065194-E101-40C3-8323-7829E759B950}" type="presOf" srcId="{6E883E81-324F-4B71-B59C-5A876F040E94}" destId="{68925B36-8259-4B43-B8E5-7183977649A8}" srcOrd="0" destOrd="0" presId="urn:microsoft.com/office/officeart/2005/8/layout/hProcess6"/>
    <dgm:cxn modelId="{D84455A0-A5F9-4A8C-AA90-0D377CD9B0AD}" type="presOf" srcId="{1476C175-CA58-4F96-84C5-1A143C955174}" destId="{9B86D5D7-4168-4242-B1BB-3D06C588A0E1}" srcOrd="0" destOrd="0" presId="urn:microsoft.com/office/officeart/2005/8/layout/hProcess6"/>
    <dgm:cxn modelId="{A093D98F-B897-466F-8484-C264F9B21A32}" type="presParOf" srcId="{784C6389-C555-4E92-A0A6-BF9293713E89}" destId="{845CD5E1-D7B5-4F3D-ABDD-61841052B931}" srcOrd="0" destOrd="0" presId="urn:microsoft.com/office/officeart/2005/8/layout/hProcess6"/>
    <dgm:cxn modelId="{2E4B162E-DB5D-4A74-B571-335419041C2F}" type="presParOf" srcId="{845CD5E1-D7B5-4F3D-ABDD-61841052B931}" destId="{62CB8E77-2733-428A-B102-87DD83F4C0D9}" srcOrd="0" destOrd="0" presId="urn:microsoft.com/office/officeart/2005/8/layout/hProcess6"/>
    <dgm:cxn modelId="{2874D117-6468-4A5A-A28A-29BB0CE440B0}" type="presParOf" srcId="{845CD5E1-D7B5-4F3D-ABDD-61841052B931}" destId="{711FCFBF-349D-4D41-A888-65BEAFB1D1FF}" srcOrd="1" destOrd="0" presId="urn:microsoft.com/office/officeart/2005/8/layout/hProcess6"/>
    <dgm:cxn modelId="{BC926B46-7B52-4CE1-B092-4C4D54F8D04D}" type="presParOf" srcId="{845CD5E1-D7B5-4F3D-ABDD-61841052B931}" destId="{664F76F3-E27D-487F-936A-3DE450CE9D1E}" srcOrd="2" destOrd="0" presId="urn:microsoft.com/office/officeart/2005/8/layout/hProcess6"/>
    <dgm:cxn modelId="{58108383-DC8B-46B8-A46E-783877351567}" type="presParOf" srcId="{845CD5E1-D7B5-4F3D-ABDD-61841052B931}" destId="{FB8EAF7B-3DE9-48ED-91DE-FF1EC82F4B04}" srcOrd="3" destOrd="0" presId="urn:microsoft.com/office/officeart/2005/8/layout/hProcess6"/>
    <dgm:cxn modelId="{2F31DB13-8735-4814-B76D-D0DD558248D0}" type="presParOf" srcId="{784C6389-C555-4E92-A0A6-BF9293713E89}" destId="{FC65A8D9-B5BE-43AB-B506-C3A8CCE4F82A}" srcOrd="1" destOrd="0" presId="urn:microsoft.com/office/officeart/2005/8/layout/hProcess6"/>
    <dgm:cxn modelId="{147A1824-72EF-4B08-ABA1-6D3AE3EBD961}" type="presParOf" srcId="{784C6389-C555-4E92-A0A6-BF9293713E89}" destId="{C0EE7FAE-AE20-4F3B-9F93-4820DC880315}" srcOrd="2" destOrd="0" presId="urn:microsoft.com/office/officeart/2005/8/layout/hProcess6"/>
    <dgm:cxn modelId="{4FB8991B-FA30-4233-98B2-A4D6BE27203C}" type="presParOf" srcId="{C0EE7FAE-AE20-4F3B-9F93-4820DC880315}" destId="{D2905821-11AF-4853-B71A-7FCA3CC2CABA}" srcOrd="0" destOrd="0" presId="urn:microsoft.com/office/officeart/2005/8/layout/hProcess6"/>
    <dgm:cxn modelId="{6C95662C-A66B-4B1B-B209-9105BAFEAF47}" type="presParOf" srcId="{C0EE7FAE-AE20-4F3B-9F93-4820DC880315}" destId="{9749871E-6FA7-40C5-B3F5-CCC72D0525DA}" srcOrd="1" destOrd="0" presId="urn:microsoft.com/office/officeart/2005/8/layout/hProcess6"/>
    <dgm:cxn modelId="{70E487BD-3091-4106-988A-8899E5FF3C58}" type="presParOf" srcId="{C0EE7FAE-AE20-4F3B-9F93-4820DC880315}" destId="{9F4FD092-F067-461A-909E-472D7BF4142F}" srcOrd="2" destOrd="0" presId="urn:microsoft.com/office/officeart/2005/8/layout/hProcess6"/>
    <dgm:cxn modelId="{79B6A609-9D72-48DA-A20D-C45EAC03BA3F}" type="presParOf" srcId="{C0EE7FAE-AE20-4F3B-9F93-4820DC880315}" destId="{68925B36-8259-4B43-B8E5-7183977649A8}" srcOrd="3" destOrd="0" presId="urn:microsoft.com/office/officeart/2005/8/layout/hProcess6"/>
    <dgm:cxn modelId="{A30948C8-2B93-4156-A43A-14239E068764}" type="presParOf" srcId="{784C6389-C555-4E92-A0A6-BF9293713E89}" destId="{86674174-6E8E-4019-89E9-E2E6B9F60C9B}" srcOrd="3" destOrd="0" presId="urn:microsoft.com/office/officeart/2005/8/layout/hProcess6"/>
    <dgm:cxn modelId="{4F49D99B-57FF-4B85-A37E-9F9DF1296FDD}" type="presParOf" srcId="{784C6389-C555-4E92-A0A6-BF9293713E89}" destId="{F167ECF3-2803-4C3B-BDB8-B5EA06AC2925}" srcOrd="4" destOrd="0" presId="urn:microsoft.com/office/officeart/2005/8/layout/hProcess6"/>
    <dgm:cxn modelId="{BDC1F7D5-0CA3-4808-8CC3-18691F8E9E1D}" type="presParOf" srcId="{F167ECF3-2803-4C3B-BDB8-B5EA06AC2925}" destId="{F192E31F-CE8A-4D1F-83D5-54EECDC133BE}" srcOrd="0" destOrd="0" presId="urn:microsoft.com/office/officeart/2005/8/layout/hProcess6"/>
    <dgm:cxn modelId="{14A7B95D-0033-46B7-A66C-A23EFCC29DFD}" type="presParOf" srcId="{F167ECF3-2803-4C3B-BDB8-B5EA06AC2925}" destId="{9B86D5D7-4168-4242-B1BB-3D06C588A0E1}" srcOrd="1" destOrd="0" presId="urn:microsoft.com/office/officeart/2005/8/layout/hProcess6"/>
    <dgm:cxn modelId="{4ADDA753-3F07-4210-AC0D-D2F91CC76C36}" type="presParOf" srcId="{F167ECF3-2803-4C3B-BDB8-B5EA06AC2925}" destId="{88B4E7B2-CD70-4175-9C2B-849CE4E1B450}" srcOrd="2" destOrd="0" presId="urn:microsoft.com/office/officeart/2005/8/layout/hProcess6"/>
    <dgm:cxn modelId="{5EE00BE8-CFA2-48C4-A7DE-14D504923F76}" type="presParOf" srcId="{F167ECF3-2803-4C3B-BDB8-B5EA06AC2925}" destId="{4ECE741F-524D-49F5-BEB9-CD82FF3A705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1FCFBF-349D-4D41-A888-65BEAFB1D1FF}">
      <dsp:nvSpPr>
        <dsp:cNvPr id="0" name=""/>
        <dsp:cNvSpPr/>
      </dsp:nvSpPr>
      <dsp:spPr>
        <a:xfrm>
          <a:off x="178936" y="710868"/>
          <a:ext cx="1647551" cy="1088734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Incentives</a:t>
          </a:r>
        </a:p>
      </dsp:txBody>
      <dsp:txXfrm>
        <a:off x="590824" y="874178"/>
        <a:ext cx="854606" cy="762114"/>
      </dsp:txXfrm>
    </dsp:sp>
    <dsp:sp modelId="{FB8EAF7B-3DE9-48ED-91DE-FF1EC82F4B04}">
      <dsp:nvSpPr>
        <dsp:cNvPr id="0" name=""/>
        <dsp:cNvSpPr/>
      </dsp:nvSpPr>
      <dsp:spPr>
        <a:xfrm>
          <a:off x="0" y="953587"/>
          <a:ext cx="622756" cy="622756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91201" y="1044788"/>
        <a:ext cx="440354" cy="440354"/>
      </dsp:txXfrm>
    </dsp:sp>
    <dsp:sp modelId="{9749871E-6FA7-40C5-B3F5-CCC72D0525DA}">
      <dsp:nvSpPr>
        <dsp:cNvPr id="0" name=""/>
        <dsp:cNvSpPr/>
      </dsp:nvSpPr>
      <dsp:spPr>
        <a:xfrm>
          <a:off x="2148042" y="713275"/>
          <a:ext cx="1245512" cy="1088734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Needs</a:t>
          </a:r>
        </a:p>
      </dsp:txBody>
      <dsp:txXfrm>
        <a:off x="2459420" y="876585"/>
        <a:ext cx="607187" cy="762114"/>
      </dsp:txXfrm>
    </dsp:sp>
    <dsp:sp modelId="{68925B36-8259-4B43-B8E5-7183977649A8}">
      <dsp:nvSpPr>
        <dsp:cNvPr id="0" name=""/>
        <dsp:cNvSpPr/>
      </dsp:nvSpPr>
      <dsp:spPr>
        <a:xfrm>
          <a:off x="1836664" y="946264"/>
          <a:ext cx="622756" cy="622756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27865" y="1037465"/>
        <a:ext cx="440354" cy="440354"/>
      </dsp:txXfrm>
    </dsp:sp>
    <dsp:sp modelId="{9B86D5D7-4168-4242-B1BB-3D06C588A0E1}">
      <dsp:nvSpPr>
        <dsp:cNvPr id="0" name=""/>
        <dsp:cNvSpPr/>
      </dsp:nvSpPr>
      <dsp:spPr>
        <a:xfrm>
          <a:off x="3783687" y="774167"/>
          <a:ext cx="1245512" cy="1088734"/>
        </a:xfrm>
        <a:prstGeom prst="rightArrow">
          <a:avLst>
            <a:gd name="adj1" fmla="val 70000"/>
            <a:gd name="adj2" fmla="val 50000"/>
          </a:avLst>
        </a:prstGeom>
        <a:solidFill>
          <a:srgbClr val="4F81B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1524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Drives</a:t>
          </a:r>
        </a:p>
      </dsp:txBody>
      <dsp:txXfrm>
        <a:off x="4095065" y="937477"/>
        <a:ext cx="607187" cy="762114"/>
      </dsp:txXfrm>
    </dsp:sp>
    <dsp:sp modelId="{4ECE741F-524D-49F5-BEB9-CD82FF3A7056}">
      <dsp:nvSpPr>
        <dsp:cNvPr id="0" name=""/>
        <dsp:cNvSpPr/>
      </dsp:nvSpPr>
      <dsp:spPr>
        <a:xfrm>
          <a:off x="3471399" y="946264"/>
          <a:ext cx="622756" cy="622756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    </a:t>
          </a:r>
        </a:p>
      </dsp:txBody>
      <dsp:txXfrm>
        <a:off x="3562600" y="1037465"/>
        <a:ext cx="440354" cy="440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6CDA7-4FE7-406B-813E-90ABECF1273B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5C0BAE-6BF1-46DC-A4FE-62DAD2B15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209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144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F3F3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Needs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F3F3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Necessary for motivation and can be biologically, socially, psychologically, cognitively, or environmentally based</a:t>
            </a:r>
          </a:p>
          <a:p>
            <a:pPr marL="9144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F3F3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Drives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F3F3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:the tension and uneasiness that result when we experience a need</a:t>
            </a:r>
          </a:p>
          <a:p>
            <a:pPr marL="9144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3F3F3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9144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3F3F3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3F3F3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2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3F3F3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C0BAE-6BF1-46DC-A4FE-62DAD2B1542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30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48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875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755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07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26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49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61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06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875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11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54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2" y="1406021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5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130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73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697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60"/>
            <a:ext cx="3646967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5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93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9601"/>
            <a:ext cx="3615735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1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860677"/>
            <a:ext cx="3638551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6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5" y="2860677"/>
            <a:ext cx="3651251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2641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4"/>
            <a:ext cx="1828800" cy="365125"/>
          </a:xfrm>
        </p:spPr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600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956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2" y="1920877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6426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920876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933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0075"/>
            <a:ext cx="2074863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3" y="1651000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1" y="614364"/>
            <a:ext cx="3741739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3918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1" y="1554481"/>
            <a:ext cx="4222308" cy="3886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404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7446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2" y="1406021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5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619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8290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843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60"/>
            <a:ext cx="3646967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5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4200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9601"/>
            <a:ext cx="3615735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1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860677"/>
            <a:ext cx="3638551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6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5" y="2860677"/>
            <a:ext cx="3651251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8900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4"/>
            <a:ext cx="1828800" cy="365125"/>
          </a:xfrm>
        </p:spPr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270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0105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2" y="1920877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6426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920876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2676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0075"/>
            <a:ext cx="2074863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3" y="1651000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1" y="614364"/>
            <a:ext cx="3741739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062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1" y="1554481"/>
            <a:ext cx="4222308" cy="3886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7744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1536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2" y="1406021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5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7404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1560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850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60"/>
            <a:ext cx="3646967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5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019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9601"/>
            <a:ext cx="3615735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1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860677"/>
            <a:ext cx="3638551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6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5" y="2860677"/>
            <a:ext cx="3651251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9636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4"/>
            <a:ext cx="1828800" cy="365125"/>
          </a:xfrm>
        </p:spPr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8017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3761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2" y="1920877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6426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920876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84749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0075"/>
            <a:ext cx="2074863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3" y="1651000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1" y="614364"/>
            <a:ext cx="3741739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8409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1" y="1554481"/>
            <a:ext cx="4222308" cy="3886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3505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983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2" y="1406021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5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602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02164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23668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60"/>
            <a:ext cx="3646967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5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0216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9601"/>
            <a:ext cx="3615735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1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860677"/>
            <a:ext cx="3638551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6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5" y="2860677"/>
            <a:ext cx="3651251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475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4"/>
            <a:ext cx="1828800" cy="365125"/>
          </a:xfrm>
        </p:spPr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251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57060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2" y="1920877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6426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920876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222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7" y="600075"/>
            <a:ext cx="2074863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3" y="1651000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1" y="614364"/>
            <a:ext cx="3741739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1"/>
            <a:ext cx="5102352" cy="365125"/>
          </a:xfrm>
        </p:spPr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1283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1" y="1554481"/>
            <a:ext cx="4222308" cy="3886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2612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5364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5498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36666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1039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1609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2963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44271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5040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30622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2704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75626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6925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7009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2293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76421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3358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33973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04183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65721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85055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69920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03303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32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398CA-DDD5-4193-B04C-2874CD350E1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11CE2-73BA-4088-ADD4-8980763A7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3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9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1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9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1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3" y="6356351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64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9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1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9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1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3" y="6356351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78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9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1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9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1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3" y="6356351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652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9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1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9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63243-5314-4E2B-AAD3-C2FB02F31580}" type="datetimeFigureOut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3/28/2022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1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rgbClr val="3F3F3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3" y="6356351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D3AAF-D122-47C8-80C3-373B097C822B}" type="slidenum">
              <a:rPr lang="en-US" smtClean="0">
                <a:solidFill>
                  <a:srgbClr val="3F3F3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3F3F3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1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274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64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887" y="1676400"/>
            <a:ext cx="8229600" cy="3706656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Organizational Behavior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Lecturer: HABUMUREMYI Faustin, MTourMgt.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       Lecture  </a:t>
            </a:r>
            <a:r>
              <a:rPr lang="en-US" sz="2800" dirty="0" smtClean="0">
                <a:solidFill>
                  <a:prstClr val="black"/>
                </a:solidFill>
                <a:ea typeface="SimSun"/>
                <a:cs typeface="Times New Roman"/>
              </a:rPr>
              <a:t>2: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/>
              <a:t>Personality and Individual </a:t>
            </a:r>
            <a:r>
              <a:rPr lang="en-US" sz="2800" dirty="0" smtClean="0"/>
              <a:t>Differences,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/>
              <a:t>Motivation </a:t>
            </a:r>
            <a:r>
              <a:rPr lang="en-US" sz="2800" dirty="0"/>
              <a:t>and Rewards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553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2951947"/>
            <a:ext cx="6934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ea typeface="+mj-ea"/>
                <a:cs typeface="+mj-cs"/>
              </a:rPr>
              <a:t>Personality and Individual Differences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365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83" y="152401"/>
            <a:ext cx="7772400" cy="1470025"/>
          </a:xfrm>
        </p:spPr>
        <p:txBody>
          <a:bodyPr/>
          <a:lstStyle/>
          <a:p>
            <a:r>
              <a:rPr lang="en-US" b="1" dirty="0" smtClean="0"/>
              <a:t>PERSONALITY 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95400"/>
            <a:ext cx="8686800" cy="4800600"/>
          </a:xfrm>
        </p:spPr>
        <p:txBody>
          <a:bodyPr>
            <a:noAutofit/>
          </a:bodyPr>
          <a:lstStyle/>
          <a:p>
            <a:pPr marL="457200" indent="-457200" algn="l">
              <a:buFont typeface="Wingdings" pitchFamily="2" charset="2"/>
              <a:buChar char="q"/>
            </a:pPr>
            <a:endParaRPr lang="en-U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</a:rPr>
              <a:t>Individual differences can be divided into personality and ability differences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</a:rPr>
              <a:t>Understanding the nature, determinants, and consequences of individual differences is essential for managing organizational behavior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42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6" y="304801"/>
            <a:ext cx="8762999" cy="655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902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Big Five Model of Personality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Personality is typically described in terms of </a:t>
            </a:r>
            <a:r>
              <a:rPr lang="en-US" sz="3600" b="1" dirty="0" smtClean="0"/>
              <a:t>traits</a:t>
            </a:r>
            <a:r>
              <a:rPr lang="en-US" sz="3600" dirty="0" smtClean="0"/>
              <a:t>. </a:t>
            </a:r>
          </a:p>
          <a:p>
            <a:r>
              <a:rPr lang="en-US" sz="3600" dirty="0" smtClean="0"/>
              <a:t>A trait is a specific component of a personality that describes the particular tendencies a person has </a:t>
            </a:r>
            <a:r>
              <a:rPr lang="en-US" sz="3600" b="1" dirty="0" smtClean="0"/>
              <a:t>to feel, think, and act </a:t>
            </a:r>
            <a:r>
              <a:rPr lang="en-US" sz="3600" dirty="0" smtClean="0"/>
              <a:t>in a certain way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071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9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2"/>
            <a:ext cx="91440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16285"/>
            <a:ext cx="899160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prstClr val="black"/>
                </a:solidFill>
                <a:ea typeface="SimSun"/>
                <a:cs typeface="Times New Roman"/>
              </a:rPr>
              <a:t>Model of how Big Five Traits Influence OB Criteria</a:t>
            </a:r>
          </a:p>
        </p:txBody>
      </p:sp>
    </p:spTree>
    <p:extLst>
      <p:ext uri="{BB962C8B-B14F-4D97-AF65-F5344CB8AC3E}">
        <p14:creationId xmlns:p14="http://schemas.microsoft.com/office/powerpoint/2010/main" val="9888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958735"/>
            <a:ext cx="9143999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66620"/>
            <a:ext cx="861060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ea typeface="SimSun"/>
                <a:cs typeface="Times New Roman"/>
              </a:rPr>
              <a:t>Model of how Big Five Traits Influence OB Criteria</a:t>
            </a:r>
          </a:p>
        </p:txBody>
      </p:sp>
    </p:spTree>
    <p:extLst>
      <p:ext uri="{BB962C8B-B14F-4D97-AF65-F5344CB8AC3E}">
        <p14:creationId xmlns:p14="http://schemas.microsoft.com/office/powerpoint/2010/main" val="67103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3135074"/>
            <a:ext cx="716280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j-ea"/>
                <a:cs typeface="+mj-cs"/>
              </a:rPr>
              <a:t>Motivation and Rewards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5858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1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</a:t>
            </a:r>
            <a:r>
              <a:rPr lang="en-US" sz="2800" b="1" dirty="0" smtClean="0"/>
              <a:t>MOTIVATION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71796" y="1295400"/>
            <a:ext cx="8686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Definitions: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 Organizations need motivated employees to maintain an effective workforce that is willing to achieve strategic organizational goals. 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Motivation can be defined as “</a:t>
            </a:r>
            <a:r>
              <a:rPr lang="en-US" sz="3200" b="1" dirty="0" smtClean="0"/>
              <a:t>a set of energetic forces that originate both within as well as beyond an individual’s being to initiate work-related behavior, and determine its form, direction, intensity, and duration”</a:t>
            </a:r>
            <a:r>
              <a:rPr lang="en-US" sz="3200" dirty="0" smtClean="0"/>
              <a:t> (Pinder, </a:t>
            </a:r>
            <a:r>
              <a:rPr lang="en-US" sz="3200" dirty="0" smtClean="0"/>
              <a:t>2019</a:t>
            </a:r>
            <a:r>
              <a:rPr lang="en-US" sz="3200" dirty="0" smtClean="0"/>
              <a:t>, </a:t>
            </a:r>
            <a:r>
              <a:rPr lang="en-US" sz="3200" dirty="0" smtClean="0"/>
              <a:t>p. 8).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640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"/>
            <a:ext cx="91440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Motivation?</a:t>
            </a:r>
          </a:p>
          <a:p>
            <a:endParaRPr lang="en-US" sz="3200" b="1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Motivation</a:t>
            </a:r>
            <a:r>
              <a:rPr lang="en-US" sz="3200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an internal state that directs and guides our behavior to attain a goal through processes shaped by cultural norms, values, and practices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en-US" sz="32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Motivation works like a push pull toy. It can pull or push you and the choice is dependent upon the situation’s motivating factors</a:t>
            </a:r>
          </a:p>
          <a:p>
            <a:endParaRPr lang="en-US" sz="3200" dirty="0">
              <a:solidFill>
                <a:srgbClr val="3F3F3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rgbClr val="3F3F3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6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304801"/>
            <a:ext cx="5059363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74106940"/>
              </p:ext>
            </p:extLst>
          </p:nvPr>
        </p:nvGraphicFramePr>
        <p:xfrm>
          <a:off x="1828800" y="3675965"/>
          <a:ext cx="5029200" cy="2515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600200" y="2667000"/>
            <a:ext cx="18257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Internal bodily states </a:t>
            </a:r>
          </a:p>
          <a:p>
            <a:r>
              <a:rPr lang="en-US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linked to </a:t>
            </a:r>
          </a:p>
        </p:txBody>
      </p:sp>
      <p:sp>
        <p:nvSpPr>
          <p:cNvPr id="6" name="Rectangle 5"/>
          <p:cNvSpPr/>
          <p:nvPr/>
        </p:nvSpPr>
        <p:spPr>
          <a:xfrm>
            <a:off x="3581401" y="2667000"/>
            <a:ext cx="1601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Reduce tension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1600201" y="5562601"/>
            <a:ext cx="34031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External factors that motivate us to act to fulfill our needs and reduce our drives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9201" y="3886201"/>
            <a:ext cx="647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The pull to motivate comes from incentives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1" y="1094877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The push to motivate comes from needs</a:t>
            </a:r>
          </a:p>
        </p:txBody>
      </p:sp>
    </p:spTree>
    <p:extLst>
      <p:ext uri="{BB962C8B-B14F-4D97-AF65-F5344CB8AC3E}">
        <p14:creationId xmlns:p14="http://schemas.microsoft.com/office/powerpoint/2010/main" val="271104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3200" b="1" dirty="0" smtClean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Two Different </a:t>
            </a:r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types of motivation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en-US" sz="28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371600" lvl="2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Extrinsic motivation</a:t>
            </a:r>
            <a:r>
              <a:rPr lang="en-US" sz="3200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shapes our behavior through external forces and rewards that are pleasant like verbal praise, money, or awards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en-US" sz="32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371600" lvl="2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Intrinsic motivation</a:t>
            </a:r>
            <a:r>
              <a:rPr lang="en-US" sz="3200" dirty="0">
                <a:solidFill>
                  <a:srgbClr val="3F3F3F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shapes our behavior through internal forces such as enjoyment, interest, or personal satisfaction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en-US" sz="28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1"/>
            <a:endParaRPr lang="en-US" sz="2800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800" dirty="0">
              <a:solidFill>
                <a:srgbClr val="3F3F3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800" dirty="0">
              <a:solidFill>
                <a:srgbClr val="3F3F3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b="1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3F3F3F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8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1" y="2029291"/>
            <a:ext cx="4307151" cy="3685709"/>
          </a:xfrm>
          <a:prstGeom prst="rect">
            <a:avLst/>
          </a:prstGeom>
        </p:spPr>
      </p:pic>
      <p:pic>
        <p:nvPicPr>
          <p:cNvPr id="1026" name="Picture 2" descr="C:\Users\Robyn\AppData\Local\Microsoft\Windows\INetCache\IE\TAIJPRS7\GreatJob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29291"/>
            <a:ext cx="4724400" cy="345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381001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3F3F3F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Extrinsic and Intrinsic Motivation</a:t>
            </a:r>
          </a:p>
        </p:txBody>
      </p:sp>
    </p:spTree>
    <p:extLst>
      <p:ext uri="{BB962C8B-B14F-4D97-AF65-F5344CB8AC3E}">
        <p14:creationId xmlns:p14="http://schemas.microsoft.com/office/powerpoint/2010/main" val="62877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1"/>
            <a:ext cx="8991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Rewards can be used to influence motivation. By no means are financial rewards the only way to motivate, as there are many HRM practices that aim to motivate.</a:t>
            </a:r>
          </a:p>
          <a:p>
            <a:endParaRPr lang="en-US" sz="3200" dirty="0" smtClean="0"/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A reward system consists of the policies and mechanisms by which organizations administer employee rewards, for example, by annual pay increases.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62925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278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3716" y="1981201"/>
            <a:ext cx="8686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q"/>
            </a:pPr>
            <a:r>
              <a:rPr lang="en-US" sz="3200" dirty="0">
                <a:solidFill>
                  <a:prstClr val="black"/>
                </a:solidFill>
              </a:rPr>
              <a:t>A reward system should satisfy the goals associated with the strategy of an organization, while at the same time be attractive, cost effective, and fair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3" y="0"/>
            <a:ext cx="8162925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92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571" y="1371601"/>
            <a:ext cx="8839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Within a particular system, it is important to consider two aspects: First, </a:t>
            </a:r>
            <a:r>
              <a:rPr lang="en-US" sz="3200" b="1" dirty="0" smtClean="0"/>
              <a:t>the reward type</a:t>
            </a:r>
            <a:r>
              <a:rPr lang="en-US" sz="3200" dirty="0" smtClean="0"/>
              <a:t>, the nature of the reward itself that may be financial or not, and fixed or contingent on a certain criterion. 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3200" dirty="0" smtClean="0"/>
          </a:p>
          <a:p>
            <a:pPr marL="457200" indent="-457200">
              <a:buFont typeface="Wingdings" pitchFamily="2" charset="2"/>
              <a:buChar char="q"/>
            </a:pPr>
            <a:endParaRPr lang="en-US" sz="32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3200" dirty="0" smtClean="0"/>
              <a:t>Second, </a:t>
            </a:r>
            <a:r>
              <a:rPr lang="en-US" sz="3200" b="1" dirty="0" smtClean="0"/>
              <a:t>the reward criteria</a:t>
            </a:r>
            <a:r>
              <a:rPr lang="en-US" sz="3200" dirty="0" smtClean="0"/>
              <a:t>, the norms and principles on which rewards are allocated, for example, individual or team performance</a:t>
            </a:r>
            <a:endParaRPr lang="en-US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8162925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405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16" y="851948"/>
            <a:ext cx="76454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111" y="1648027"/>
            <a:ext cx="1401763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4009" y="5028565"/>
            <a:ext cx="7558087" cy="1068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spAutoFit/>
          </a:bodyPr>
          <a:lstStyle>
            <a:lvl1pPr marL="365125" indent="-365125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90000"/>
              <a:buFont typeface="Wingdings" pitchFamily="2" charset="2"/>
              <a:buChar char="l"/>
              <a:defRPr sz="3000">
                <a:solidFill>
                  <a:srgbClr val="2A386C"/>
                </a:solidFill>
                <a:latin typeface="+mn-lt"/>
                <a:ea typeface="+mn-ea"/>
                <a:cs typeface="+mn-cs"/>
              </a:defRPr>
            </a:lvl1pPr>
            <a:lvl2pPr marL="898525" indent="-354013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FF9900"/>
              </a:buClr>
              <a:buSzPct val="100000"/>
              <a:buFont typeface="Verdana" pitchFamily="34" charset="0"/>
              <a:buChar char="●"/>
              <a:defRPr sz="2800">
                <a:solidFill>
                  <a:srgbClr val="2A386C"/>
                </a:solidFill>
                <a:latin typeface="+mn-lt"/>
              </a:defRPr>
            </a:lvl2pPr>
            <a:lvl3pPr marL="1431925" indent="-354013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Font typeface="Wingdings" pitchFamily="2" charset="2"/>
              <a:buChar char="§"/>
              <a:defRPr sz="2400">
                <a:solidFill>
                  <a:srgbClr val="2A386C"/>
                </a:solidFill>
                <a:latin typeface="+mn-lt"/>
              </a:defRPr>
            </a:lvl3pPr>
            <a:lvl4pPr marL="1884363" indent="-273050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25000"/>
              <a:buFont typeface="Times New Roman" pitchFamily="18" charset="0"/>
              <a:buChar char="–"/>
              <a:defRPr sz="2000">
                <a:solidFill>
                  <a:srgbClr val="2A386C"/>
                </a:solidFill>
                <a:latin typeface="+mn-lt"/>
              </a:defRPr>
            </a:lvl4pPr>
            <a:lvl5pPr marL="2332038" indent="-268288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Char char="•"/>
              <a:defRPr sz="2000">
                <a:solidFill>
                  <a:srgbClr val="2A386C"/>
                </a:solidFill>
                <a:latin typeface="+mn-lt"/>
              </a:defRPr>
            </a:lvl5pPr>
            <a:lvl6pPr marL="2789238" indent="-268288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Char char="•"/>
              <a:defRPr sz="2000">
                <a:solidFill>
                  <a:srgbClr val="2A386C"/>
                </a:solidFill>
                <a:latin typeface="+mn-lt"/>
              </a:defRPr>
            </a:lvl6pPr>
            <a:lvl7pPr marL="3246438" indent="-268288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Char char="•"/>
              <a:defRPr sz="2000">
                <a:solidFill>
                  <a:srgbClr val="2A386C"/>
                </a:solidFill>
                <a:latin typeface="+mn-lt"/>
              </a:defRPr>
            </a:lvl7pPr>
            <a:lvl8pPr marL="3703638" indent="-268288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Char char="•"/>
              <a:defRPr sz="2000">
                <a:solidFill>
                  <a:srgbClr val="2A386C"/>
                </a:solidFill>
                <a:latin typeface="+mn-lt"/>
              </a:defRPr>
            </a:lvl8pPr>
            <a:lvl9pPr marL="4160838" indent="-268288" algn="l" rtl="0" eaLnBrk="0" fontAlgn="base" hangingPunct="0"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100000"/>
              <a:buChar char="•"/>
              <a:defRPr sz="2000">
                <a:solidFill>
                  <a:srgbClr val="2A386C"/>
                </a:solidFill>
                <a:latin typeface="+mn-lt"/>
              </a:defRPr>
            </a:lvl9pPr>
          </a:lstStyle>
          <a:p>
            <a:pPr marL="365125" marR="0" lvl="0" indent="-365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90000"/>
              <a:buFont typeface="Wingdings" pitchFamily="2" charset="2"/>
              <a:buChar char="l"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2A386C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Higher productivity</a:t>
            </a:r>
          </a:p>
          <a:p>
            <a:pPr marL="365125" marR="0" lvl="0" indent="-365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Clr>
                <a:srgbClr val="2A386C"/>
              </a:buClr>
              <a:buSzPct val="90000"/>
              <a:buFont typeface="Wingdings" pitchFamily="2" charset="2"/>
              <a:buChar char="l"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2A386C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Improved customer service</a:t>
            </a:r>
            <a:r>
              <a:rPr kumimoji="0" lang="en-GB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2A386C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  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481" y="4856956"/>
            <a:ext cx="159702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3109" y="122518"/>
            <a:ext cx="813988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ea typeface="SimSun"/>
                <a:cs typeface="Times New Roman"/>
              </a:rPr>
              <a:t>What does motivation deliver?</a:t>
            </a:r>
          </a:p>
        </p:txBody>
      </p:sp>
    </p:spTree>
    <p:extLst>
      <p:ext uri="{BB962C8B-B14F-4D97-AF65-F5344CB8AC3E}">
        <p14:creationId xmlns:p14="http://schemas.microsoft.com/office/powerpoint/2010/main" val="132006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275" y="1524000"/>
            <a:ext cx="8229600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US" sz="3200" dirty="0">
                <a:solidFill>
                  <a:prstClr val="black"/>
                </a:solidFill>
              </a:rPr>
              <a:t>Robbins, P., Timothy, A. &amp; Katherine ,E., (2018) Essentials of organizational </a:t>
            </a:r>
            <a:r>
              <a:rPr lang="en-US" sz="3200" dirty="0" smtClean="0">
                <a:solidFill>
                  <a:prstClr val="black"/>
                </a:solidFill>
              </a:rPr>
              <a:t>behavior, </a:t>
            </a:r>
            <a:r>
              <a:rPr lang="en-US" sz="3200" dirty="0">
                <a:solidFill>
                  <a:prstClr val="black"/>
                </a:solidFill>
              </a:rPr>
              <a:t>p </a:t>
            </a:r>
            <a:r>
              <a:rPr lang="en-US" sz="3200" dirty="0" smtClean="0">
                <a:solidFill>
                  <a:prstClr val="black"/>
                </a:solidFill>
              </a:rPr>
              <a:t>82-90, </a:t>
            </a:r>
            <a:r>
              <a:rPr lang="en-US" sz="3200" dirty="0">
                <a:solidFill>
                  <a:prstClr val="black"/>
                </a:solidFill>
              </a:rPr>
              <a:t>https://www.pdfdrive.com/essentials-of-organizational-behaviour-e176364014.html</a:t>
            </a:r>
          </a:p>
          <a:p>
            <a:pPr algn="ctr" fontAlgn="ctr"/>
            <a:endParaRPr lang="nl-NL" dirty="0" smtClean="0"/>
          </a:p>
          <a:p>
            <a:pPr algn="ctr" fontAlgn="ctr"/>
            <a:r>
              <a:rPr lang="nl-NL" sz="3200" dirty="0" smtClean="0"/>
              <a:t>Wendelien </a:t>
            </a:r>
            <a:r>
              <a:rPr lang="nl-NL" sz="3200" dirty="0"/>
              <a:t>Van </a:t>
            </a:r>
            <a:r>
              <a:rPr lang="nl-NL" sz="3200" dirty="0" smtClean="0"/>
              <a:t>Eerde  (2015)</a:t>
            </a:r>
            <a:r>
              <a:rPr lang="nl-NL" sz="3200" dirty="0"/>
              <a:t> </a:t>
            </a:r>
            <a:r>
              <a:rPr lang="en-US" sz="3200" dirty="0" smtClean="0"/>
              <a:t>Motivation </a:t>
            </a:r>
            <a:r>
              <a:rPr lang="en-US" sz="3200" dirty="0"/>
              <a:t>and Reward Systems</a:t>
            </a:r>
          </a:p>
          <a:p>
            <a:pPr algn="ctr"/>
            <a:r>
              <a:rPr lang="en-US" sz="3200" dirty="0" smtClean="0"/>
              <a:t>http</a:t>
            </a:r>
            <a:r>
              <a:rPr lang="en-US" sz="3200" dirty="0"/>
              <a:t>://dx.doi.org/10.1002/9781118785317.weom060146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4600" y="228600"/>
            <a:ext cx="24806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prstClr val="black"/>
                </a:solidFill>
                <a:ea typeface="+mj-ea"/>
                <a:cs typeface="+mj-cs"/>
              </a:rPr>
              <a:t>Reference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16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219201"/>
            <a:ext cx="8382000" cy="40031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Thank you!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Next </a:t>
            </a: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lecture: </a:t>
            </a:r>
            <a:r>
              <a:rPr lang="en-US" sz="3200" dirty="0"/>
              <a:t>Intrinsic Motivation and Job Redesign</a:t>
            </a: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Lecturer :Faustin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Email:hfaus84@gmail.com</a:t>
            </a:r>
            <a:endParaRPr lang="en-US" sz="32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2753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adeshow">
  <a:themeElements>
    <a:clrScheme name="Custom 1">
      <a:dk1>
        <a:srgbClr val="3F3F3F"/>
      </a:dk1>
      <a:lt1>
        <a:srgbClr val="3F3F3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radeshow">
  <a:themeElements>
    <a:clrScheme name="Custom 1">
      <a:dk1>
        <a:srgbClr val="3F3F3F"/>
      </a:dk1>
      <a:lt1>
        <a:srgbClr val="3F3F3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radeshow">
  <a:themeElements>
    <a:clrScheme name="Custom 1">
      <a:dk1>
        <a:srgbClr val="3F3F3F"/>
      </a:dk1>
      <a:lt1>
        <a:srgbClr val="3F3F3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radeshow">
  <a:themeElements>
    <a:clrScheme name="Custom 1">
      <a:dk1>
        <a:srgbClr val="3F3F3F"/>
      </a:dk1>
      <a:lt1>
        <a:srgbClr val="3F3F3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2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566</Words>
  <Application>Microsoft Office PowerPoint</Application>
  <PresentationFormat>On-screen Show (4:3)</PresentationFormat>
  <Paragraphs>78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Office Theme</vt:lpstr>
      <vt:lpstr>Tradeshow</vt:lpstr>
      <vt:lpstr>1_Tradeshow</vt:lpstr>
      <vt:lpstr>2_Tradeshow</vt:lpstr>
      <vt:lpstr>3_Tradeshow</vt:lpstr>
      <vt:lpstr>12_Office Theme</vt:lpstr>
      <vt:lpstr>1_Office Theme</vt:lpstr>
      <vt:lpstr>PowerPoint Presentation</vt:lpstr>
      <vt:lpstr>PowerPoint Presentation</vt:lpstr>
      <vt:lpstr>PERSONALITY </vt:lpstr>
      <vt:lpstr>PowerPoint Presentation</vt:lpstr>
      <vt:lpstr>The Big Five Model of Personality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</dc:title>
  <dc:creator>Hp</dc:creator>
  <cp:lastModifiedBy>Hp</cp:lastModifiedBy>
  <cp:revision>23</cp:revision>
  <dcterms:created xsi:type="dcterms:W3CDTF">2022-03-26T08:52:35Z</dcterms:created>
  <dcterms:modified xsi:type="dcterms:W3CDTF">2022-03-28T09:21:06Z</dcterms:modified>
</cp:coreProperties>
</file>