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7"/>
  </p:notesMasterIdLst>
  <p:sldIdLst>
    <p:sldId id="280" r:id="rId4"/>
    <p:sldId id="279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2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68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3F316A-0A1A-4B73-A767-C1873F306409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A87E33-9850-444D-8F55-5D122DC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582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87E33-9850-444D-8F55-5D122DCA751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773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87E33-9850-444D-8F55-5D122DCA751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535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83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398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93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180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737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453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440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630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70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406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023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8291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8258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0129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3329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7513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8641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6710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4825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1172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7104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8249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3753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0846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8866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9937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9145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1340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6424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4251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577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8037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643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22AA3-9829-4465-B48A-276BA9AAFC0C}" type="datetimeFigureOut">
              <a:rPr lang="en-US" smtClean="0"/>
              <a:t>3/28/2022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CB3B8-3D77-4B35-A95D-6DBC6A5AE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49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237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3/28/2022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933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bfi.uchicago.edu/wp-content/uploads/2021/04/BFI_WP_2021-47.pdf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1886" y="1676400"/>
            <a:ext cx="8229600" cy="3082895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Organizational Behavior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Lecturer: HABUMUREMYI Faustin, MTourMgt.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800" dirty="0">
              <a:solidFill>
                <a:prstClr val="black"/>
              </a:solidFill>
              <a:ea typeface="SimSu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prstClr val="black"/>
                </a:solidFill>
                <a:ea typeface="SimSun"/>
                <a:cs typeface="Times New Roman"/>
              </a:rPr>
              <a:t>       Lecture  </a:t>
            </a:r>
            <a:r>
              <a:rPr lang="en-US" sz="2800" dirty="0" smtClean="0">
                <a:solidFill>
                  <a:prstClr val="black"/>
                </a:solidFill>
                <a:ea typeface="SimSun"/>
                <a:cs typeface="Times New Roman"/>
              </a:rPr>
              <a:t>3: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/>
              <a:t>Intrinsic Motivation and Job Redesign</a:t>
            </a:r>
            <a:endParaRPr lang="en-US" sz="2800" dirty="0">
              <a:solidFill>
                <a:prstClr val="black"/>
              </a:solidFill>
              <a:ea typeface="SimSu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1021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0"/>
            <a:ext cx="7772400" cy="1470025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prstClr val="black"/>
                </a:solidFill>
                <a:latin typeface="Georgia" panose="02040502050405020303" pitchFamily="18" charset="0"/>
              </a:rPr>
              <a:t>Motivating by Job Design:</a:t>
            </a:r>
            <a:br>
              <a:rPr lang="en-US" sz="4200" b="1" dirty="0">
                <a:solidFill>
                  <a:prstClr val="black"/>
                </a:solidFill>
                <a:latin typeface="Georgia" panose="02040502050405020303" pitchFamily="18" charset="0"/>
              </a:rPr>
            </a:br>
            <a:r>
              <a:rPr lang="en-US" sz="4200" b="1" dirty="0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905000"/>
            <a:ext cx="8991600" cy="4800600"/>
          </a:xfrm>
        </p:spPr>
        <p:txBody>
          <a:bodyPr>
            <a:noAutofit/>
          </a:bodyPr>
          <a:lstStyle/>
          <a:p>
            <a:pPr marL="434340" lvl="0" indent="-457200" algn="l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4200" b="1" dirty="0">
                <a:solidFill>
                  <a:prstClr val="black"/>
                </a:solidFill>
                <a:latin typeface="Georgia" pitchFamily="18" charset="0"/>
                <a:ea typeface="+mj-ea"/>
                <a:cs typeface="+mj-cs"/>
              </a:rPr>
              <a:t>The Job Characteristics Model</a:t>
            </a:r>
            <a:endParaRPr lang="en-US" b="1" dirty="0" smtClean="0">
              <a:solidFill>
                <a:prstClr val="black"/>
              </a:solidFill>
              <a:latin typeface="Georgia" pitchFamily="18" charset="0"/>
            </a:endParaRPr>
          </a:p>
          <a:p>
            <a:pPr marL="434340" lvl="0" indent="-457200" algn="l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itchFamily="18" charset="0"/>
              </a:rPr>
              <a:t>J</a:t>
            </a:r>
            <a:r>
              <a:rPr lang="en-US" dirty="0" smtClean="0">
                <a:solidFill>
                  <a:prstClr val="black"/>
                </a:solidFill>
                <a:latin typeface="Georgia" pitchFamily="18" charset="0"/>
              </a:rPr>
              <a:t>obs </a:t>
            </a:r>
            <a:r>
              <a:rPr lang="en-US" dirty="0">
                <a:solidFill>
                  <a:prstClr val="black"/>
                </a:solidFill>
                <a:latin typeface="Georgia" pitchFamily="18" charset="0"/>
              </a:rPr>
              <a:t>are described in terms of five core dimensions:</a:t>
            </a:r>
          </a:p>
          <a:p>
            <a:pPr marL="754380" lvl="1" indent="-457200" algn="l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200" dirty="0">
                <a:solidFill>
                  <a:prstClr val="black"/>
                </a:solidFill>
                <a:latin typeface="Georgia" pitchFamily="18" charset="0"/>
              </a:rPr>
              <a:t>Skill variety</a:t>
            </a:r>
          </a:p>
          <a:p>
            <a:pPr marL="754380" lvl="1" indent="-457200" algn="l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200" dirty="0">
                <a:solidFill>
                  <a:prstClr val="black"/>
                </a:solidFill>
                <a:latin typeface="Georgia" pitchFamily="18" charset="0"/>
              </a:rPr>
              <a:t>Task </a:t>
            </a:r>
            <a:r>
              <a:rPr lang="en-US" sz="3200" dirty="0" smtClean="0">
                <a:solidFill>
                  <a:prstClr val="black"/>
                </a:solidFill>
                <a:latin typeface="Georgia" pitchFamily="18" charset="0"/>
              </a:rPr>
              <a:t>identity</a:t>
            </a:r>
            <a:endParaRPr lang="en-US" sz="3200" dirty="0">
              <a:solidFill>
                <a:prstClr val="black"/>
              </a:solidFill>
              <a:latin typeface="Georgia" pitchFamily="18" charset="0"/>
            </a:endParaRPr>
          </a:p>
          <a:p>
            <a:pPr marL="754380" lvl="1" indent="-457200" algn="l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200" dirty="0">
                <a:solidFill>
                  <a:prstClr val="black"/>
                </a:solidFill>
                <a:latin typeface="Georgia" pitchFamily="18" charset="0"/>
              </a:rPr>
              <a:t>Task significance</a:t>
            </a:r>
          </a:p>
          <a:p>
            <a:pPr marL="754380" lvl="1" indent="-457200" algn="l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200" dirty="0">
                <a:solidFill>
                  <a:prstClr val="black"/>
                </a:solidFill>
                <a:latin typeface="Georgia" pitchFamily="18" charset="0"/>
              </a:rPr>
              <a:t>Autonomy</a:t>
            </a:r>
          </a:p>
          <a:p>
            <a:pPr marL="754380" lvl="1" indent="-457200" algn="l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200" dirty="0">
                <a:solidFill>
                  <a:prstClr val="black"/>
                </a:solidFill>
                <a:latin typeface="Georgia" pitchFamily="18" charset="0"/>
              </a:rPr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224911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prstClr val="black"/>
                </a:solidFill>
                <a:latin typeface="Georgia" pitchFamily="18" charset="0"/>
              </a:rPr>
              <a:t>The Job Characteristics Model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538" y="1610514"/>
            <a:ext cx="7510923" cy="4505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354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Designing Motivational Jobs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20040" lvl="0" indent="-320040">
              <a:spcBef>
                <a:spcPts val="700"/>
              </a:spcBef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JCM-designed jobs give internal rewards</a:t>
            </a:r>
          </a:p>
          <a:p>
            <a:pPr marL="320040" lvl="0" indent="-320040">
              <a:spcBef>
                <a:spcPts val="700"/>
              </a:spcBef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Individual’s growth needs are moderating factors</a:t>
            </a:r>
          </a:p>
          <a:p>
            <a:pPr marL="320040" lvl="0" indent="-32004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Motivating jobs must:</a:t>
            </a:r>
          </a:p>
          <a:p>
            <a:pPr marL="640080" lvl="1" indent="-274320">
              <a:spcBef>
                <a:spcPts val="55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Be autonomous</a:t>
            </a:r>
          </a:p>
          <a:p>
            <a:pPr marL="640080" lvl="1" indent="-274320">
              <a:spcBef>
                <a:spcPts val="55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Provide feedback </a:t>
            </a:r>
          </a:p>
          <a:p>
            <a:pPr marL="640080" lvl="1" indent="-274320">
              <a:spcBef>
                <a:spcPts val="55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Be meaningful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66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How Can Jobs Be Redesigned?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20040" lvl="0" indent="-320040">
              <a:lnSpc>
                <a:spcPct val="90000"/>
              </a:lnSpc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b="1" dirty="0">
                <a:solidFill>
                  <a:prstClr val="black"/>
                </a:solidFill>
                <a:latin typeface="Georgia" panose="02040502050405020303" pitchFamily="18" charset="0"/>
              </a:rPr>
              <a:t>Job Rotation </a:t>
            </a:r>
          </a:p>
          <a:p>
            <a:pPr marL="857250" lvl="1" indent="-457200">
              <a:lnSpc>
                <a:spcPct val="90000"/>
              </a:lnSpc>
              <a:spcBef>
                <a:spcPts val="550"/>
              </a:spcBef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  <a:t>The periodic shifting of an employee from one task to another</a:t>
            </a:r>
          </a:p>
          <a:p>
            <a:pPr marL="320040" lvl="0" indent="-320040">
              <a:lnSpc>
                <a:spcPct val="90000"/>
              </a:lnSpc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b="1" dirty="0">
                <a:solidFill>
                  <a:prstClr val="black"/>
                </a:solidFill>
                <a:latin typeface="Georgia" panose="02040502050405020303" pitchFamily="18" charset="0"/>
              </a:rPr>
              <a:t>Job Enrichment </a:t>
            </a:r>
          </a:p>
          <a:p>
            <a:pPr marL="857250" lvl="1" indent="-457200">
              <a:lnSpc>
                <a:spcPct val="90000"/>
              </a:lnSpc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  <a:t>Increasing the degree to which the worker controls the planning, execution, and evaluation of the work</a:t>
            </a:r>
          </a:p>
          <a:p>
            <a:pPr marL="1131570" lvl="2" indent="-457200">
              <a:lnSpc>
                <a:spcPct val="90000"/>
              </a:lnSpc>
              <a:spcBef>
                <a:spcPts val="5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  <a:t>Enrichment reduces turnover and absenteeism while increasing satisfaction</a:t>
            </a:r>
          </a:p>
        </p:txBody>
      </p:sp>
    </p:spTree>
    <p:extLst>
      <p:ext uri="{BB962C8B-B14F-4D97-AF65-F5344CB8AC3E}">
        <p14:creationId xmlns:p14="http://schemas.microsoft.com/office/powerpoint/2010/main" val="131872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Guidelines for Enriching a Job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828800"/>
            <a:ext cx="8229600" cy="413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02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How Can Jobs Be Redesigned?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20040" lvl="0" indent="-320040">
              <a:lnSpc>
                <a:spcPct val="90000"/>
              </a:lnSpc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Relational Job Design</a:t>
            </a:r>
          </a:p>
          <a:p>
            <a:pPr marL="857250" lvl="1" indent="-457200">
              <a:lnSpc>
                <a:spcPct val="90000"/>
              </a:lnSpc>
              <a:spcBef>
                <a:spcPts val="550"/>
              </a:spcBef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200" dirty="0">
                <a:solidFill>
                  <a:prstClr val="black"/>
                </a:solidFill>
                <a:latin typeface="Georgia" panose="02040502050405020303" pitchFamily="18" charset="0"/>
              </a:rPr>
              <a:t>Designing work so employees are motivated to promote the well-being of the organization’s beneficiaries</a:t>
            </a:r>
          </a:p>
          <a:p>
            <a:pPr marL="1131570" lvl="2" indent="-457200">
              <a:lnSpc>
                <a:spcPct val="90000"/>
              </a:lnSpc>
              <a:spcBef>
                <a:spcPts val="5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  <a:t>Relate stories from customers who have benefited from the company’s products or services</a:t>
            </a:r>
          </a:p>
          <a:p>
            <a:pPr marL="1131570" lvl="2" indent="-457200">
              <a:lnSpc>
                <a:spcPct val="90000"/>
              </a:lnSpc>
              <a:spcBef>
                <a:spcPts val="5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  <a:t>Connect employees directly with beneficiaries</a:t>
            </a:r>
          </a:p>
        </p:txBody>
      </p:sp>
    </p:spTree>
    <p:extLst>
      <p:ext uri="{BB962C8B-B14F-4D97-AF65-F5344CB8AC3E}">
        <p14:creationId xmlns:p14="http://schemas.microsoft.com/office/powerpoint/2010/main" val="154445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How Can Jobs Be Redesigned?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20040" lvl="0" indent="-32004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Alternative Work Arrangements</a:t>
            </a:r>
          </a:p>
          <a:p>
            <a:pPr marL="777240" lvl="1" indent="-45720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Flextime</a:t>
            </a: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</a:p>
          <a:p>
            <a:pPr marL="982980" lvl="2" indent="-342900">
              <a:spcBef>
                <a:spcPts val="5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Some discretion over when worker starts and leaves</a:t>
            </a:r>
          </a:p>
          <a:p>
            <a:pPr marL="777240" lvl="1" indent="-45720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Job Sharing</a:t>
            </a:r>
          </a:p>
          <a:p>
            <a:pPr marL="982980" lvl="2" indent="-342900">
              <a:spcBef>
                <a:spcPts val="5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Two or more individuals split a traditional job</a:t>
            </a:r>
          </a:p>
          <a:p>
            <a:pPr marL="777240" lvl="1" indent="-45720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Telecommuting</a:t>
            </a: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</a:p>
          <a:p>
            <a:pPr marL="982980" lvl="2" indent="-342900">
              <a:spcBef>
                <a:spcPts val="5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Work remotely at least two days per week</a:t>
            </a:r>
          </a:p>
        </p:txBody>
      </p:sp>
    </p:spTree>
    <p:extLst>
      <p:ext uri="{BB962C8B-B14F-4D97-AF65-F5344CB8AC3E}">
        <p14:creationId xmlns:p14="http://schemas.microsoft.com/office/powerpoint/2010/main" val="241916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Employee Involvement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34340" lvl="0" indent="-45720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tabLst>
                <a:tab pos="117475" algn="l"/>
              </a:tabLst>
              <a:defRPr/>
            </a:pPr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Employee involvement: </a:t>
            </a: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A participative process that uses the input of employees to increase their commitment to the organization’s success</a:t>
            </a:r>
          </a:p>
          <a:p>
            <a:pPr marL="434340" lvl="0" indent="-45720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tabLst>
                <a:tab pos="117475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Two types:</a:t>
            </a:r>
          </a:p>
          <a:p>
            <a:pPr marL="811530" lvl="1" indent="-514350">
              <a:spcBef>
                <a:spcPts val="550"/>
              </a:spcBef>
              <a:buClr>
                <a:srgbClr val="FF0000"/>
              </a:buClr>
              <a:buSzPct val="100000"/>
              <a:buFont typeface="+mj-lt"/>
              <a:buAutoNum type="arabicPeriod"/>
              <a:tabLst>
                <a:tab pos="117475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Participative management</a:t>
            </a:r>
          </a:p>
          <a:p>
            <a:pPr marL="811530" lvl="1" indent="-514350">
              <a:spcBef>
                <a:spcPts val="550"/>
              </a:spcBef>
              <a:buClr>
                <a:srgbClr val="FF0000"/>
              </a:buClr>
              <a:buSzPct val="100000"/>
              <a:buFont typeface="+mj-lt"/>
              <a:buAutoNum type="arabicPeriod"/>
              <a:tabLst>
                <a:tab pos="117475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Representative participation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68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Participative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20040" lvl="0" indent="-32004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2800" b="1" dirty="0">
                <a:solidFill>
                  <a:prstClr val="black"/>
                </a:solidFill>
                <a:latin typeface="Georgia" panose="02040502050405020303" pitchFamily="18" charset="0"/>
              </a:rPr>
              <a:t>Participative management: </a:t>
            </a: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Subordinates share a significant degree of decision-making power with superiors</a:t>
            </a:r>
          </a:p>
          <a:p>
            <a:pPr marL="640080" lvl="1" indent="-27432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To be effective: </a:t>
            </a:r>
          </a:p>
          <a:p>
            <a:pPr marL="1051560" lvl="2" indent="-45720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Followers must have confidence and trust in leaders</a:t>
            </a:r>
          </a:p>
          <a:p>
            <a:pPr marL="1051560" lvl="2" indent="-45720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Leaders should avoid coercion and stress organizational consequences of decisions</a:t>
            </a:r>
          </a:p>
          <a:p>
            <a:pPr marL="640080" lvl="1" indent="-27432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Only a modest influence on productivity, motivation, and job satisfaction</a:t>
            </a:r>
            <a:r>
              <a:rPr lang="en-US" sz="2600" dirty="0">
                <a:solidFill>
                  <a:srgbClr val="FF0000">
                    <a:lumMod val="50000"/>
                  </a:srgbClr>
                </a:solidFill>
                <a:latin typeface="Tw Cen MT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19859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Representative Participation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20040" lvl="0" indent="-32004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Representative participation: </a:t>
            </a: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Workers are represented by a small group of employees who participate in decisions affecting personnel</a:t>
            </a:r>
          </a:p>
          <a:p>
            <a:pPr marL="640080" lvl="1" indent="-27432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Works councils</a:t>
            </a:r>
          </a:p>
          <a:p>
            <a:pPr marL="640080" lvl="1" indent="-27432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Board membership</a:t>
            </a:r>
          </a:p>
          <a:p>
            <a:pPr marL="320040" lvl="0" indent="-32004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Redistribute power within an organization</a:t>
            </a:r>
          </a:p>
          <a:p>
            <a:pPr marL="320040" lvl="0" indent="-32004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Does not appear to be very motivational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20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prstClr val="black"/>
                </a:solidFill>
                <a:latin typeface="Georgia" panose="02040502050405020303" pitchFamily="18" charset="0"/>
              </a:rPr>
              <a:t>Employee Involvement Programs and Motivation Theories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20040" lvl="0" indent="-32004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Theory Y: consistent with participative management</a:t>
            </a:r>
          </a:p>
          <a:p>
            <a:pPr marL="320040" lvl="0" indent="-32004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Theory X: consistent with the more autocratic style of managing </a:t>
            </a:r>
          </a:p>
          <a:p>
            <a:pPr marL="320040" lvl="0" indent="-32004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Two-factor theory: employee involvement programs could provide intrinsic motivation by increasing opportunities for growth, responsibility, and involvement in the work itself</a:t>
            </a:r>
          </a:p>
        </p:txBody>
      </p:sp>
    </p:spTree>
    <p:extLst>
      <p:ext uri="{BB962C8B-B14F-4D97-AF65-F5344CB8AC3E}">
        <p14:creationId xmlns:p14="http://schemas.microsoft.com/office/powerpoint/2010/main" val="100695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prstClr val="black"/>
                </a:solidFill>
                <a:latin typeface="Georgia" panose="02040502050405020303" pitchFamily="18" charset="0"/>
              </a:rPr>
              <a:t>Using Pay to Motivate Employees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34340" lvl="0" indent="-45720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Major strategic rewards decisions:</a:t>
            </a:r>
          </a:p>
          <a:p>
            <a:pPr marL="971550" lvl="1" indent="-51435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  <a:t>What to pay employees</a:t>
            </a:r>
          </a:p>
          <a:p>
            <a:pPr marL="971550" lvl="1" indent="-51435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  <a:t>How to pay individual employees</a:t>
            </a:r>
          </a:p>
          <a:p>
            <a:pPr marL="971550" lvl="1" indent="-51435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  <a:t>What benefits to offer</a:t>
            </a:r>
          </a:p>
          <a:p>
            <a:pPr marL="971550" lvl="1" indent="-51435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  <a:t>How to construct employee </a:t>
            </a:r>
            <a:b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</a:br>
            <a:r>
              <a:rPr lang="en-US" sz="3000" dirty="0">
                <a:solidFill>
                  <a:prstClr val="black"/>
                </a:solidFill>
                <a:latin typeface="Georgia" panose="02040502050405020303" pitchFamily="18" charset="0"/>
              </a:rPr>
              <a:t>recognition programs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7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What to Pay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20040" lvl="0" indent="-32004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Establishing a pay structure</a:t>
            </a:r>
          </a:p>
          <a:p>
            <a:pPr marL="640080" lvl="1" indent="-27432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Balance between:</a:t>
            </a:r>
          </a:p>
          <a:p>
            <a:pPr marL="914400" lvl="2">
              <a:spcBef>
                <a:spcPts val="5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Internal equity – the worth of the job to the organization</a:t>
            </a:r>
          </a:p>
          <a:p>
            <a:pPr marL="914400" lvl="2">
              <a:spcBef>
                <a:spcPts val="5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External equity – the external competitiveness of an organization’s pay relative to pay elsewhere in its industry</a:t>
            </a:r>
          </a:p>
          <a:p>
            <a:pPr marL="640080" lvl="1" indent="-27432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A strategic decision with trade-offs</a:t>
            </a:r>
          </a:p>
        </p:txBody>
      </p:sp>
    </p:spTree>
    <p:extLst>
      <p:ext uri="{BB962C8B-B14F-4D97-AF65-F5344CB8AC3E}">
        <p14:creationId xmlns:p14="http://schemas.microsoft.com/office/powerpoint/2010/main" val="202727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How to Pay </a:t>
            </a:r>
            <a:r>
              <a:rPr lang="en-US" sz="4000" b="1" dirty="0">
                <a:solidFill>
                  <a:prstClr val="black"/>
                </a:solidFill>
                <a:latin typeface="Georgia" panose="02040502050405020303" pitchFamily="18" charset="0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20040" lvl="0" indent="-32004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3000" b="1" dirty="0">
                <a:solidFill>
                  <a:prstClr val="black"/>
                </a:solidFill>
                <a:latin typeface="Georgia" panose="02040502050405020303" pitchFamily="18" charset="0"/>
              </a:rPr>
              <a:t>Variable-Pay Programs</a:t>
            </a:r>
          </a:p>
          <a:p>
            <a:pPr marL="777240" lvl="1" indent="-45720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Base a portion of the pay on a given measure of performance</a:t>
            </a:r>
          </a:p>
          <a:p>
            <a:pPr marL="777240" lvl="1" indent="-45720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Seven types: </a:t>
            </a:r>
          </a:p>
          <a:p>
            <a:pPr marL="1108710" lvl="2" indent="-514350">
              <a:spcBef>
                <a:spcPts val="5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Piece-rate pay plan</a:t>
            </a:r>
          </a:p>
          <a:p>
            <a:pPr marL="1108710" lvl="2" indent="-514350">
              <a:spcBef>
                <a:spcPts val="5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Merit-based pay</a:t>
            </a:r>
          </a:p>
          <a:p>
            <a:pPr marL="1108710" lvl="2" indent="-514350">
              <a:spcBef>
                <a:spcPts val="5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Bonuses</a:t>
            </a:r>
          </a:p>
          <a:p>
            <a:pPr marL="1108710" lvl="2" indent="-514350">
              <a:spcBef>
                <a:spcPts val="5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Skill-based pay</a:t>
            </a:r>
          </a:p>
          <a:p>
            <a:pPr marL="1108710" lvl="2" indent="-514350">
              <a:spcBef>
                <a:spcPts val="5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Profit-sharing plans</a:t>
            </a:r>
          </a:p>
          <a:p>
            <a:pPr marL="1108710" lvl="2" indent="-514350">
              <a:spcBef>
                <a:spcPts val="5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600" dirty="0" err="1">
                <a:solidFill>
                  <a:prstClr val="black"/>
                </a:solidFill>
                <a:latin typeface="Georgia" panose="02040502050405020303" pitchFamily="18" charset="0"/>
              </a:rPr>
              <a:t>Gainsharing</a:t>
            </a:r>
            <a:endParaRPr lang="en-US" sz="2600" dirty="0">
              <a:solidFill>
                <a:prstClr val="black"/>
              </a:solidFill>
              <a:latin typeface="Georgia" panose="02040502050405020303" pitchFamily="18" charset="0"/>
            </a:endParaRPr>
          </a:p>
          <a:p>
            <a:pPr marL="1108710" lvl="2" indent="-514350">
              <a:spcBef>
                <a:spcPts val="5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Employee-stock ownership plan (ESOP)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71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Variable-Pay Programs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60070" lvl="0" indent="-514350">
              <a:spcBef>
                <a:spcPts val="7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800" b="1" dirty="0">
                <a:solidFill>
                  <a:prstClr val="black"/>
                </a:solidFill>
                <a:latin typeface="Georgia" panose="02040502050405020303" pitchFamily="18" charset="0"/>
              </a:rPr>
              <a:t>Piece-Rate Pay:</a:t>
            </a: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 workers are paid a fixed sum for each unit of production completed</a:t>
            </a:r>
          </a:p>
          <a:p>
            <a:pPr marL="560070" lvl="0" indent="-514350">
              <a:spcBef>
                <a:spcPts val="7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800" b="1" dirty="0">
                <a:solidFill>
                  <a:prstClr val="black"/>
                </a:solidFill>
                <a:latin typeface="Georgia" panose="02040502050405020303" pitchFamily="18" charset="0"/>
              </a:rPr>
              <a:t>Merit-Based Pay:</a:t>
            </a: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 pay is based on individual performance appraisal ratings</a:t>
            </a:r>
          </a:p>
          <a:p>
            <a:pPr marL="560070" lvl="0" indent="-514350">
              <a:spcBef>
                <a:spcPts val="7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800" b="1" dirty="0">
                <a:solidFill>
                  <a:prstClr val="black"/>
                </a:solidFill>
                <a:latin typeface="Georgia" panose="02040502050405020303" pitchFamily="18" charset="0"/>
              </a:rPr>
              <a:t>Bonuses:</a:t>
            </a: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 rewards employees for recent performance</a:t>
            </a:r>
          </a:p>
          <a:p>
            <a:pPr marL="560070" lvl="0" indent="-514350">
              <a:spcBef>
                <a:spcPts val="700"/>
              </a:spcBef>
              <a:buClr>
                <a:srgbClr val="FF0000"/>
              </a:buClr>
              <a:buSzPct val="100000"/>
              <a:buFont typeface="+mj-lt"/>
              <a:buAutoNum type="arabicPeriod"/>
              <a:defRPr/>
            </a:pPr>
            <a:r>
              <a:rPr lang="en-US" sz="2800" b="1" dirty="0">
                <a:solidFill>
                  <a:prstClr val="black"/>
                </a:solidFill>
                <a:latin typeface="Georgia" panose="02040502050405020303" pitchFamily="18" charset="0"/>
              </a:rPr>
              <a:t>Skill-Based Pay:</a:t>
            </a:r>
            <a:r>
              <a:rPr lang="en-US" sz="2800" dirty="0">
                <a:solidFill>
                  <a:prstClr val="black"/>
                </a:solidFill>
                <a:latin typeface="Georgia" panose="02040502050405020303" pitchFamily="18" charset="0"/>
              </a:rPr>
              <a:t> pay is based on skills acquired instead of job title or rank – doesn’t address the level of performance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23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Variable Pay Programs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spcBef>
                <a:spcPts val="0"/>
              </a:spcBef>
              <a:buClr>
                <a:srgbClr val="FF0000"/>
              </a:buClr>
              <a:buSzPct val="100000"/>
              <a:buFont typeface="+mj-lt"/>
              <a:buAutoNum type="arabicPeriod" startAt="5"/>
              <a:defRPr/>
            </a:pPr>
            <a:endParaRPr lang="en-US" sz="2600" b="1" dirty="0" smtClean="0">
              <a:solidFill>
                <a:prstClr val="black"/>
              </a:solidFill>
              <a:latin typeface="Georgia" panose="02040502050405020303" pitchFamily="18" charset="0"/>
            </a:endParaRPr>
          </a:p>
          <a:p>
            <a:pPr marL="457200" lvl="0" indent="-457200">
              <a:spcBef>
                <a:spcPts val="0"/>
              </a:spcBef>
              <a:buClr>
                <a:srgbClr val="FF0000"/>
              </a:buClr>
              <a:buSzPct val="100000"/>
              <a:buFont typeface="+mj-lt"/>
              <a:buAutoNum type="arabicPeriod" startAt="5"/>
              <a:defRPr/>
            </a:pPr>
            <a:endParaRPr lang="en-US" sz="2600" b="1" dirty="0">
              <a:solidFill>
                <a:prstClr val="black"/>
              </a:solidFill>
              <a:latin typeface="Georgia" panose="02040502050405020303" pitchFamily="18" charset="0"/>
            </a:endParaRPr>
          </a:p>
          <a:p>
            <a:pPr marL="457200" lvl="0" indent="-457200">
              <a:spcBef>
                <a:spcPts val="0"/>
              </a:spcBef>
              <a:buClr>
                <a:srgbClr val="FF0000"/>
              </a:buClr>
              <a:buSzPct val="100000"/>
              <a:buFont typeface="+mj-lt"/>
              <a:buAutoNum type="arabicPeriod" startAt="5"/>
              <a:defRPr/>
            </a:pPr>
            <a:r>
              <a:rPr lang="en-US" sz="2600" b="1" dirty="0" smtClean="0">
                <a:solidFill>
                  <a:prstClr val="black"/>
                </a:solidFill>
                <a:latin typeface="Georgia" panose="02040502050405020303" pitchFamily="18" charset="0"/>
              </a:rPr>
              <a:t>Profit-Sharing </a:t>
            </a:r>
            <a:r>
              <a:rPr lang="en-US" sz="2600" b="1" dirty="0">
                <a:solidFill>
                  <a:prstClr val="black"/>
                </a:solidFill>
                <a:latin typeface="Georgia" panose="02040502050405020303" pitchFamily="18" charset="0"/>
              </a:rPr>
              <a:t>Plans </a:t>
            </a: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– organization-wide programs that distribute compensation based on an established formula designed around profitability</a:t>
            </a:r>
          </a:p>
          <a:p>
            <a:pPr marL="457200" lvl="0" indent="-457200">
              <a:spcBef>
                <a:spcPts val="0"/>
              </a:spcBef>
              <a:buClr>
                <a:srgbClr val="FF0000"/>
              </a:buClr>
              <a:buSzPct val="100000"/>
              <a:buFont typeface="+mj-lt"/>
              <a:buAutoNum type="arabicPeriod" startAt="5"/>
              <a:defRPr/>
            </a:pPr>
            <a:r>
              <a:rPr lang="en-US" sz="2600" b="1" dirty="0" smtClean="0">
                <a:solidFill>
                  <a:prstClr val="black"/>
                </a:solidFill>
                <a:latin typeface="Georgia" panose="02040502050405020303" pitchFamily="18" charset="0"/>
              </a:rPr>
              <a:t>Gain sharing</a:t>
            </a:r>
            <a:r>
              <a:rPr lang="en-US" sz="2600" dirty="0" smtClean="0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– compensation based on sharing of gains from improved productivity</a:t>
            </a:r>
          </a:p>
          <a:p>
            <a:pPr marL="457200" lvl="0" indent="-457200">
              <a:spcBef>
                <a:spcPts val="0"/>
              </a:spcBef>
              <a:buClr>
                <a:srgbClr val="FF0000"/>
              </a:buClr>
              <a:buSzPct val="100000"/>
              <a:buFont typeface="+mj-lt"/>
              <a:buAutoNum type="arabicPeriod" startAt="5"/>
              <a:defRPr/>
            </a:pPr>
            <a:r>
              <a:rPr lang="en-US" sz="2600" b="1" dirty="0">
                <a:solidFill>
                  <a:prstClr val="black"/>
                </a:solidFill>
                <a:latin typeface="Georgia" panose="02040502050405020303" pitchFamily="18" charset="0"/>
              </a:rPr>
              <a:t>Employee Stock Ownership Plans (ESOPs) </a:t>
            </a:r>
            <a:r>
              <a:rPr lang="en-US" sz="2600" dirty="0">
                <a:solidFill>
                  <a:prstClr val="black"/>
                </a:solidFill>
                <a:latin typeface="Georgia" panose="02040502050405020303" pitchFamily="18" charset="0"/>
              </a:rPr>
              <a:t>– plans in which employees acquire stock, often at below-market prices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09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Using Benefits to Motivate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20040" lvl="0">
              <a:spcBef>
                <a:spcPts val="7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Benefits are both an employee provision and an employee motivator</a:t>
            </a:r>
          </a:p>
          <a:p>
            <a:pPr marL="320040" lvl="0">
              <a:spcBef>
                <a:spcPts val="7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Individual employees value the components of benefits packages differently</a:t>
            </a:r>
          </a:p>
          <a:p>
            <a:pPr marL="320040" lvl="0">
              <a:spcBef>
                <a:spcPts val="7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A flexible benefits program turns the benefits package into a motivational tool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32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800" b="1" dirty="0">
                <a:solidFill>
                  <a:prstClr val="black"/>
                </a:solidFill>
                <a:latin typeface="Georgia" panose="02040502050405020303" pitchFamily="18" charset="0"/>
              </a:rPr>
              <a:t>Using Intrinsic Rewards to Motivate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34340" lvl="0" indent="-457200">
              <a:spcBef>
                <a:spcPts val="7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Employee recognition programs</a:t>
            </a:r>
          </a:p>
          <a:p>
            <a:pPr marL="640080" lvl="1" indent="-27432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Can be as simple as a spontaneous comment</a:t>
            </a:r>
          </a:p>
          <a:p>
            <a:pPr marL="640080" lvl="1" indent="-27432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Can be formalized in a program</a:t>
            </a:r>
          </a:p>
          <a:p>
            <a:pPr marL="754380" lvl="1" indent="-457200">
              <a:spcBef>
                <a:spcPts val="55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Recognition is the most powerful workplace motivator – and the least expensive – but fairness is important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86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prstClr val="black"/>
                </a:solidFill>
                <a:latin typeface="Georgia" panose="02040502050405020303" pitchFamily="18" charset="0"/>
              </a:rPr>
              <a:t>Implications for Managers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20040" lvl="0" indent="-32004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Recognize individual differences</a:t>
            </a:r>
          </a:p>
          <a:p>
            <a:pPr marL="320040" lvl="0" indent="-32004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Use goals and feedback</a:t>
            </a:r>
          </a:p>
          <a:p>
            <a:pPr marL="320040" lvl="0" indent="-32004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Allow employees to participate in decisions that affect them</a:t>
            </a:r>
          </a:p>
          <a:p>
            <a:pPr marL="320040" lvl="0" indent="-32004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Link rewards to performance</a:t>
            </a:r>
          </a:p>
          <a:p>
            <a:pPr marL="320040" lvl="0" indent="-32004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Check the reward system for equity</a:t>
            </a:r>
          </a:p>
        </p:txBody>
      </p:sp>
    </p:spTree>
    <p:extLst>
      <p:ext uri="{BB962C8B-B14F-4D97-AF65-F5344CB8AC3E}">
        <p14:creationId xmlns:p14="http://schemas.microsoft.com/office/powerpoint/2010/main" val="183804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>
                <a:solidFill>
                  <a:prstClr val="black"/>
                </a:solidFill>
                <a:latin typeface="Georgia" panose="02040502050405020303" pitchFamily="18" charset="0"/>
              </a:rPr>
              <a:t>Keep in Mind…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34340" lvl="0" indent="-45720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Most people respond to the intrinsic job characteristics of the JCM</a:t>
            </a:r>
          </a:p>
          <a:p>
            <a:pPr marL="434340" lvl="0" indent="-45720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It is not clear that employee involvement programs work – use caution!</a:t>
            </a:r>
          </a:p>
          <a:p>
            <a:pPr marL="434340" lvl="0" indent="-457200">
              <a:spcBef>
                <a:spcPts val="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en-US" dirty="0">
                <a:solidFill>
                  <a:prstClr val="black"/>
                </a:solidFill>
                <a:latin typeface="Georgia" panose="02040502050405020303" pitchFamily="18" charset="0"/>
              </a:rPr>
              <a:t>Variable-pay plans can enhance motivation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32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8392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Michael Gibbs.,(2021) Job Design, Learning &amp; Intrinsic </a:t>
            </a:r>
            <a:r>
              <a:rPr lang="en-US" dirty="0" smtClean="0"/>
              <a:t>Motivation</a:t>
            </a:r>
            <a:endParaRPr lang="en-US" dirty="0">
              <a:solidFill>
                <a:srgbClr val="1A0DAB"/>
              </a:solidFill>
              <a:latin typeface="arial"/>
              <a:hlinkClick r:id="rId2"/>
            </a:endParaRPr>
          </a:p>
          <a:p>
            <a:pPr marL="0" indent="0" algn="ctr">
              <a:buNone/>
            </a:pPr>
            <a:r>
              <a:rPr lang="en-US" dirty="0">
                <a:solidFill>
                  <a:srgbClr val="202124"/>
                </a:solidFill>
                <a:hlinkClick r:id="rId2"/>
              </a:rPr>
              <a:t>https://bfi.uchicago.edu</a:t>
            </a:r>
            <a:r>
              <a:rPr lang="en-US" dirty="0">
                <a:solidFill>
                  <a:srgbClr val="5F6368"/>
                </a:solidFill>
                <a:hlinkClick r:id="rId2"/>
              </a:rPr>
              <a:t> › </a:t>
            </a:r>
            <a:r>
              <a:rPr lang="en-US" dirty="0" smtClean="0">
                <a:solidFill>
                  <a:srgbClr val="5F6368"/>
                </a:solidFill>
                <a:hlinkClick r:id="rId2"/>
              </a:rPr>
              <a:t>BFI_WP_2021-47</a:t>
            </a:r>
            <a:endParaRPr lang="en-US" dirty="0">
              <a:solidFill>
                <a:srgbClr val="1A0DAB"/>
              </a:solidFill>
              <a:hlinkClick r:id="rId2"/>
            </a:endParaRPr>
          </a:p>
          <a:p>
            <a:pPr marL="0" indent="0" algn="ctr">
              <a:buNone/>
            </a:pPr>
            <a:r>
              <a:rPr lang="en-US" dirty="0">
                <a:solidFill>
                  <a:srgbClr val="4D5156"/>
                </a:solidFill>
                <a:latin typeface="arial"/>
              </a:rPr>
              <a:t/>
            </a:r>
            <a:br>
              <a:rPr lang="en-US" dirty="0">
                <a:solidFill>
                  <a:srgbClr val="4D5156"/>
                </a:solidFill>
                <a:latin typeface="arial"/>
              </a:rPr>
            </a:b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81000" y="4038600"/>
            <a:ext cx="8763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/>
          </a:p>
          <a:p>
            <a:pPr algn="ctr"/>
            <a:r>
              <a:rPr lang="en-US" sz="3200" dirty="0">
                <a:latin typeface="Roboto"/>
              </a:rPr>
              <a:t>John </a:t>
            </a:r>
            <a:r>
              <a:rPr lang="en-US" sz="3200" dirty="0" smtClean="0">
                <a:latin typeface="Roboto"/>
              </a:rPr>
              <a:t>Slocum.,(1981) </a:t>
            </a:r>
            <a:r>
              <a:rPr lang="en-US" sz="3200" dirty="0" smtClean="0">
                <a:solidFill>
                  <a:srgbClr val="111111"/>
                </a:solidFill>
                <a:latin typeface="Roboto"/>
              </a:rPr>
              <a:t>Job </a:t>
            </a:r>
            <a:r>
              <a:rPr lang="en-US" sz="3200" dirty="0">
                <a:solidFill>
                  <a:srgbClr val="111111"/>
                </a:solidFill>
                <a:latin typeface="Roboto"/>
              </a:rPr>
              <a:t>Redesign: Improving the Quality of Work Life</a:t>
            </a:r>
          </a:p>
          <a:p>
            <a:pPr algn="ctr"/>
            <a:r>
              <a:rPr lang="en-US" sz="3200" dirty="0" smtClean="0"/>
              <a:t>https</a:t>
            </a:r>
            <a:r>
              <a:rPr lang="en-US" sz="3200" dirty="0"/>
              <a:t>://</a:t>
            </a:r>
            <a:r>
              <a:rPr lang="en-US" sz="3200" dirty="0" smtClean="0"/>
              <a:t>www.researchgate.net/publication/242154040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07696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219200"/>
            <a:ext cx="8382000" cy="400314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Thank you!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prstClr val="black"/>
                </a:solidFill>
                <a:ea typeface="SimSun"/>
                <a:cs typeface="Times New Roman"/>
              </a:rPr>
              <a:t>Next </a:t>
            </a: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lecture: </a:t>
            </a:r>
            <a:r>
              <a:rPr lang="en-US" sz="3200" dirty="0"/>
              <a:t>Perception, Cognition and Decision Making</a:t>
            </a: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Lecturer :Faustin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solidFill>
                  <a:prstClr val="black"/>
                </a:solidFill>
                <a:ea typeface="SimSun"/>
                <a:cs typeface="Times New Roman"/>
              </a:rPr>
              <a:t>Email:hfaus84@gmail.com</a:t>
            </a:r>
            <a:endParaRPr lang="en-US" sz="3200" dirty="0">
              <a:solidFill>
                <a:prstClr val="black"/>
              </a:solidFill>
              <a:ea typeface="SimSu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9787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2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752</Words>
  <Application>Microsoft Office PowerPoint</Application>
  <PresentationFormat>On-screen Show (4:3)</PresentationFormat>
  <Paragraphs>129</Paragraphs>
  <Slides>23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Office Theme</vt:lpstr>
      <vt:lpstr>1_Office Theme</vt:lpstr>
      <vt:lpstr>12_Office Theme</vt:lpstr>
      <vt:lpstr>PowerPoint Presentation</vt:lpstr>
      <vt:lpstr>Motivating by Job Design:  </vt:lpstr>
      <vt:lpstr>The Job Characteristics Model</vt:lpstr>
      <vt:lpstr>Designing Motivational Jobs</vt:lpstr>
      <vt:lpstr>How Can Jobs Be Redesigned?</vt:lpstr>
      <vt:lpstr>Guidelines for Enriching a Job</vt:lpstr>
      <vt:lpstr>How Can Jobs Be Redesigned?</vt:lpstr>
      <vt:lpstr>How Can Jobs Be Redesigned?</vt:lpstr>
      <vt:lpstr>Employee Involvement</vt:lpstr>
      <vt:lpstr>Participative Management</vt:lpstr>
      <vt:lpstr>Representative Participation</vt:lpstr>
      <vt:lpstr>Employee Involvement Programs and Motivation Theories</vt:lpstr>
      <vt:lpstr>Using Pay to Motivate Employees</vt:lpstr>
      <vt:lpstr>What to Pay</vt:lpstr>
      <vt:lpstr>How to Pay  </vt:lpstr>
      <vt:lpstr>Variable-Pay Programs </vt:lpstr>
      <vt:lpstr>Variable Pay Programs</vt:lpstr>
      <vt:lpstr>Using Benefits to Motivate</vt:lpstr>
      <vt:lpstr>Using Intrinsic Rewards to Motivate</vt:lpstr>
      <vt:lpstr>Implications for Managers</vt:lpstr>
      <vt:lpstr>Keep in Mind…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Job Characteristics Model</dc:title>
  <dc:creator>Hp</dc:creator>
  <cp:lastModifiedBy>Hp</cp:lastModifiedBy>
  <cp:revision>10</cp:revision>
  <dcterms:created xsi:type="dcterms:W3CDTF">2022-03-27T09:00:54Z</dcterms:created>
  <dcterms:modified xsi:type="dcterms:W3CDTF">2022-03-28T09:20:56Z</dcterms:modified>
</cp:coreProperties>
</file>