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0" r:id="rId1"/>
    <p:sldMasterId id="2147483702" r:id="rId2"/>
    <p:sldMasterId id="2147483714" r:id="rId3"/>
    <p:sldMasterId id="2147483726" r:id="rId4"/>
  </p:sldMasterIdLst>
  <p:sldIdLst>
    <p:sldId id="302" r:id="rId5"/>
    <p:sldId id="303" r:id="rId6"/>
    <p:sldId id="301" r:id="rId7"/>
    <p:sldId id="258" r:id="rId8"/>
    <p:sldId id="259" r:id="rId9"/>
    <p:sldId id="306" r:id="rId10"/>
    <p:sldId id="260" r:id="rId11"/>
    <p:sldId id="261" r:id="rId12"/>
    <p:sldId id="262" r:id="rId13"/>
    <p:sldId id="296" r:id="rId14"/>
    <p:sldId id="266" r:id="rId15"/>
    <p:sldId id="297" r:id="rId16"/>
    <p:sldId id="298" r:id="rId17"/>
    <p:sldId id="269" r:id="rId18"/>
    <p:sldId id="299" r:id="rId19"/>
    <p:sldId id="270" r:id="rId20"/>
    <p:sldId id="271" r:id="rId21"/>
    <p:sldId id="272" r:id="rId22"/>
    <p:sldId id="275" r:id="rId23"/>
    <p:sldId id="300" r:id="rId24"/>
    <p:sldId id="305" r:id="rId25"/>
    <p:sldId id="304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>
      <p:cViewPr>
        <p:scale>
          <a:sx n="71" d="100"/>
          <a:sy n="71" d="100"/>
        </p:scale>
        <p:origin x="-7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3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40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5227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1941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1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653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8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016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5999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868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000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6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610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9651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240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785600" y="274653"/>
            <a:ext cx="36576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800" y="274653"/>
            <a:ext cx="107696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88394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6676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8379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9207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282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292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0012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0881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6073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8912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0037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5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5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22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40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947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8657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1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2619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8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80283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91210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01127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2921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6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25821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4527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9015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785600" y="274653"/>
            <a:ext cx="36576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800" y="274653"/>
            <a:ext cx="107696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2558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72862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0844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90245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638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7790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58493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27524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42298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52794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66259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360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6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4/11/2022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65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6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2782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 defTabSz="914400"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80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6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4/11/2022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65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6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967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 defTabSz="914400"/>
              <a:t>4/11/2022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492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2515" y="1676403"/>
            <a:ext cx="10972800" cy="3153684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algn="ctr" defTabSz="914400">
              <a:lnSpc>
                <a:spcPct val="115000"/>
              </a:lnSpc>
              <a:spcAft>
                <a:spcPts val="1000"/>
              </a:spcAft>
            </a:pPr>
            <a:r>
              <a:rPr lang="en-US" sz="2800" dirty="0">
                <a:solidFill>
                  <a:prstClr val="black"/>
                </a:solidFill>
                <a:ea typeface="SimSun"/>
                <a:cs typeface="Times New Roman"/>
              </a:rPr>
              <a:t>Organizational Behavior</a:t>
            </a:r>
          </a:p>
          <a:p>
            <a:pPr algn="ctr" defTabSz="914400">
              <a:lnSpc>
                <a:spcPct val="115000"/>
              </a:lnSpc>
              <a:spcAft>
                <a:spcPts val="1000"/>
              </a:spcAft>
            </a:pPr>
            <a:r>
              <a:rPr lang="en-US" sz="2800" dirty="0">
                <a:solidFill>
                  <a:prstClr val="black"/>
                </a:solidFill>
                <a:ea typeface="SimSun"/>
                <a:cs typeface="Times New Roman"/>
              </a:rPr>
              <a:t>Lecturer: HABUMUREMYI Faustin, MTourMgt.</a:t>
            </a:r>
          </a:p>
          <a:p>
            <a:pPr algn="ctr" defTabSz="914400">
              <a:lnSpc>
                <a:spcPct val="115000"/>
              </a:lnSpc>
              <a:spcAft>
                <a:spcPts val="1000"/>
              </a:spcAft>
            </a:pPr>
            <a:endParaRPr lang="en-US" sz="2800" dirty="0">
              <a:solidFill>
                <a:prstClr val="black"/>
              </a:solidFill>
              <a:ea typeface="SimSun"/>
              <a:cs typeface="Times New Roman"/>
            </a:endParaRPr>
          </a:p>
          <a:p>
            <a:pPr algn="ctr" defTabSz="914400">
              <a:lnSpc>
                <a:spcPct val="115000"/>
              </a:lnSpc>
              <a:spcAft>
                <a:spcPts val="1000"/>
              </a:spcAft>
            </a:pPr>
            <a:r>
              <a:rPr lang="en-US" sz="2800" dirty="0">
                <a:solidFill>
                  <a:prstClr val="black"/>
                </a:solidFill>
                <a:ea typeface="SimSun"/>
                <a:cs typeface="Times New Roman"/>
              </a:rPr>
              <a:t>       Lecture  4</a:t>
            </a:r>
            <a:r>
              <a:rPr lang="en-US" sz="2800" dirty="0" smtClean="0">
                <a:solidFill>
                  <a:prstClr val="black"/>
                </a:solidFill>
                <a:ea typeface="SimSun"/>
                <a:cs typeface="Times New Roman"/>
              </a:rPr>
              <a:t>:</a:t>
            </a:r>
          </a:p>
          <a:p>
            <a:pPr algn="ctr" defTabSz="914400">
              <a:lnSpc>
                <a:spcPct val="115000"/>
              </a:lnSpc>
              <a:spcAft>
                <a:spcPts val="1000"/>
              </a:spcAft>
            </a:pPr>
            <a:r>
              <a:rPr lang="en-US" sz="3200" dirty="0">
                <a:solidFill>
                  <a:prstClr val="black"/>
                </a:solidFill>
                <a:ea typeface="+mn-ea"/>
                <a:cs typeface="+mn-cs"/>
              </a:rPr>
              <a:t>Perception, Cognition and Decision Making</a:t>
            </a:r>
            <a:endParaRPr lang="en-US" sz="2800" dirty="0">
              <a:solidFill>
                <a:prstClr val="black"/>
              </a:solidFill>
              <a:ea typeface="SimSu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98310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xmlns="" id="{C8643778-7F6C-4E8D-84D1-D5CDB992819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8950659B-5E95-49DD-880F-865C1C822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PERCEPTION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Content Placeholder 2">
            <a:extLst>
              <a:ext uri="{FF2B5EF4-FFF2-40B4-BE49-F238E27FC236}">
                <a16:creationId xmlns:a16="http://schemas.microsoft.com/office/drawing/2014/main" xmlns="" id="{8B16C4C2-B45F-481E-BCFF-B046405E62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641" y="1798027"/>
            <a:ext cx="10990729" cy="393429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process by which individuals organize and interpret their sensory impressions in order to give meaning to their </a:t>
            </a:r>
            <a:r>
              <a:rPr lang="en-I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</a:t>
            </a:r>
          </a:p>
          <a:p>
            <a:pPr marL="0" indent="0">
              <a:buNone/>
            </a:pP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People’s behaviour is based on their Perception of what reality is, not on reality itself</a:t>
            </a:r>
          </a:p>
          <a:p>
            <a:pPr marL="0" indent="0">
              <a:buNone/>
            </a:pPr>
            <a:endParaRPr lang="en-IN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7586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1704" y="1774516"/>
            <a:ext cx="11698941" cy="3052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§"/>
            </a:pPr>
            <a:r>
              <a:rPr lang="en-US" sz="3200" dirty="0" smtClean="0">
                <a:latin typeface="Times New Roman"/>
                <a:ea typeface="SimSun"/>
                <a:cs typeface="Times New Roman"/>
              </a:rPr>
              <a:t>The </a:t>
            </a:r>
            <a:r>
              <a:rPr lang="en-US" sz="3200" dirty="0">
                <a:latin typeface="Times New Roman"/>
                <a:ea typeface="SimSun"/>
                <a:cs typeface="Times New Roman"/>
              </a:rPr>
              <a:t>process by which humans select and process information from world around them, introduces further distortions.</a:t>
            </a:r>
            <a:endParaRPr lang="en-US" sz="3200" dirty="0">
              <a:ea typeface="SimSun"/>
              <a:cs typeface="Times New Roman"/>
            </a:endParaRPr>
          </a:p>
          <a:p>
            <a:pPr marL="457200" indent="-457200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§"/>
            </a:pPr>
            <a:r>
              <a:rPr lang="en-US" sz="3200" dirty="0">
                <a:latin typeface="Times New Roman"/>
                <a:ea typeface="SimSun"/>
                <a:cs typeface="Times New Roman"/>
              </a:rPr>
              <a:t>Decision makers have a cognitive map that combines </a:t>
            </a:r>
            <a:r>
              <a:rPr lang="en-US" sz="3200" b="1" dirty="0">
                <a:latin typeface="Times New Roman"/>
                <a:ea typeface="SimSun"/>
                <a:cs typeface="Times New Roman"/>
              </a:rPr>
              <a:t>perception, biases and understanding of historical lessons</a:t>
            </a:r>
            <a:r>
              <a:rPr lang="en-US" sz="3200" dirty="0">
                <a:latin typeface="Times New Roman"/>
                <a:ea typeface="SimSun"/>
                <a:cs typeface="Times New Roman"/>
              </a:rPr>
              <a:t> which they apply in decision making.</a:t>
            </a:r>
            <a:endParaRPr lang="en-US" sz="3200" dirty="0">
              <a:ea typeface="SimSun"/>
              <a:cs typeface="Times New Roman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51850" y="343032"/>
            <a:ext cx="5198859" cy="6586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 smtClean="0">
                <a:solidFill>
                  <a:prstClr val="black"/>
                </a:solidFill>
                <a:latin typeface="Times New Roman"/>
                <a:ea typeface="SimSun"/>
                <a:cs typeface="Times New Roman"/>
              </a:rPr>
              <a:t>…..Then, what is Cognition?</a:t>
            </a:r>
            <a:endParaRPr lang="en-US" sz="3200" dirty="0">
              <a:solidFill>
                <a:prstClr val="black"/>
              </a:solidFill>
              <a:ea typeface="SimSu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32111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Content Placeholder 3">
            <a:extLst>
              <a:ext uri="{FF2B5EF4-FFF2-40B4-BE49-F238E27FC236}">
                <a16:creationId xmlns:a16="http://schemas.microsoft.com/office/drawing/2014/main" xmlns="" id="{3F32A6F8-4471-4A38-9BB9-E714FE9993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1425389" y="1129553"/>
            <a:ext cx="8659907" cy="5348884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98B37AC9-EA55-4AB0-A55C-863AF0E69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5551" y="153276"/>
            <a:ext cx="6856256" cy="814921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  Influencing Perception</a:t>
            </a: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198564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08F94D66-27EC-4CB8-8226-D7F41C161863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1A53964C-7D93-4C48-A4A6-C4C2C393C59D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9C944EEC-539E-4389-8785-58E65D04E8DC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9">
              <a:extLst>
                <a:ext uri="{FF2B5EF4-FFF2-40B4-BE49-F238E27FC236}">
                  <a16:creationId xmlns:a16="http://schemas.microsoft.com/office/drawing/2014/main" xmlns="" id="{7836EB7E-895C-4D68-B92E-312B371CBDBF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10">
              <a:extLst>
                <a:ext uri="{FF2B5EF4-FFF2-40B4-BE49-F238E27FC236}">
                  <a16:creationId xmlns:a16="http://schemas.microsoft.com/office/drawing/2014/main" xmlns="" id="{0F29242B-8CE7-4636-B326-4BEE42EB6D6F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xmlns="" id="{4D0B8E9A-7727-4AD9-974E-8815F0B20EB4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2">
              <a:extLst>
                <a:ext uri="{FF2B5EF4-FFF2-40B4-BE49-F238E27FC236}">
                  <a16:creationId xmlns:a16="http://schemas.microsoft.com/office/drawing/2014/main" xmlns="" id="{1CD6C65C-71BE-4549-926A-1C1135FD06DF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xmlns="" id="{E58348C3-6249-4952-AA86-C63DB35EA9F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125A8B-FB79-4C46-A076-5473AFF4A2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589" y="133880"/>
            <a:ext cx="7294851" cy="1198032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 Perception making judgement about others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F02CBF-D9E1-4B6D-8E61-8EA9E60FC2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93233" y="1613211"/>
            <a:ext cx="3735563" cy="69426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r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Attribution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Theory</a:t>
            </a:r>
            <a:r>
              <a:rPr lang="en-US" sz="10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783AB7C-DB09-4A6C-B894-777941B41284}"/>
              </a:ext>
            </a:extLst>
          </p:cNvPr>
          <p:cNvSpPr/>
          <p:nvPr/>
        </p:nvSpPr>
        <p:spPr>
          <a:xfrm>
            <a:off x="546101" y="2719347"/>
            <a:ext cx="1078977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Individuals observe behavior, they attempt to determine whether it is internally or externally caused.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7BD80FD2-837F-4C9E-94CD-7120034F0FA5}"/>
              </a:ext>
            </a:extLst>
          </p:cNvPr>
          <p:cNvSpPr/>
          <p:nvPr/>
        </p:nvSpPr>
        <p:spPr>
          <a:xfrm>
            <a:off x="546103" y="4184039"/>
            <a:ext cx="116459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-Distinctiveness: Shows different behaviors in different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situations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Consensus : Response is the same as others to same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situation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-Consistency: Response in the same way over time.</a:t>
            </a:r>
          </a:p>
        </p:txBody>
      </p:sp>
    </p:spTree>
    <p:extLst>
      <p:ext uri="{BB962C8B-B14F-4D97-AF65-F5344CB8AC3E}">
        <p14:creationId xmlns:p14="http://schemas.microsoft.com/office/powerpoint/2010/main" val="17268980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1582400" cy="760786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/>
              <a:t>D</a:t>
            </a:r>
            <a:r>
              <a:rPr lang="en-US" dirty="0" smtClean="0"/>
              <a:t>ifferences </a:t>
            </a:r>
            <a:r>
              <a:rPr lang="en-US" dirty="0"/>
              <a:t>between internal and external </a:t>
            </a:r>
            <a:r>
              <a:rPr lang="en-US" dirty="0" smtClean="0"/>
              <a:t>causation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10235"/>
            <a:ext cx="10972800" cy="5190565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Internally caused behaviours are those an observer believes to be under the personal control of another individual.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Externally </a:t>
            </a:r>
            <a:r>
              <a:rPr lang="en-US" dirty="0"/>
              <a:t>caused behaviour is what we imagine the situation forced the individual to do.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For </a:t>
            </a:r>
            <a:r>
              <a:rPr lang="en-US" dirty="0"/>
              <a:t>example, if one of your employees is late for work, you might attribute that to his </a:t>
            </a:r>
            <a:r>
              <a:rPr lang="en-US" b="1" dirty="0"/>
              <a:t>overnight partying </a:t>
            </a:r>
            <a:r>
              <a:rPr lang="en-US" dirty="0"/>
              <a:t>and subsequent </a:t>
            </a:r>
            <a:r>
              <a:rPr lang="en-US" b="1" dirty="0"/>
              <a:t>oversleeping.</a:t>
            </a:r>
            <a:r>
              <a:rPr lang="en-US" dirty="0"/>
              <a:t> This is an internal attribution. But if you attribute his tardiness to </a:t>
            </a:r>
            <a:r>
              <a:rPr lang="en-US" b="1" dirty="0"/>
              <a:t>an automobile accident that tied up traffic</a:t>
            </a:r>
            <a:r>
              <a:rPr lang="en-US" dirty="0"/>
              <a:t>, you are making an external attribution</a:t>
            </a:r>
          </a:p>
        </p:txBody>
      </p:sp>
    </p:spTree>
    <p:extLst>
      <p:ext uri="{BB962C8B-B14F-4D97-AF65-F5344CB8AC3E}">
        <p14:creationId xmlns:p14="http://schemas.microsoft.com/office/powerpoint/2010/main" val="161537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75F3764F-BEE7-483A-9B24-E21CA7094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8615" y="212043"/>
            <a:ext cx="9731999" cy="854765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Attribution theory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xmlns="" id="{AAF80FFE-932F-4F8D-9FAF-1BEA13AD4B8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573310" y="963533"/>
            <a:ext cx="9520519" cy="5450714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D5EC8B9-52F8-452E-9A25-56EF8F73C5B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4908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xmlns="" id="{B572D8D7-2593-47A2-B73E-F47231655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510990"/>
            <a:ext cx="7476565" cy="86061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shortcuts in judging others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88C8A99-879C-4E9D-9FCB-8396E80AEB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57417" y="1618130"/>
            <a:ext cx="8923715" cy="198568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Selective perception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selectively interpret what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see on the basis of their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interests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background experience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attitudes</a:t>
            </a: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xmlns="" id="{9917F361-A8DA-46E4-ABC6-A33B2AB24B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85054" y="3612776"/>
            <a:ext cx="8928847" cy="2169460"/>
          </a:xfrm>
        </p:spPr>
        <p:txBody>
          <a:bodyPr>
            <a:norm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Halo Effect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	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Drawing a general impression about an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the basis of single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810120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CAAC571-6E23-432A-9317-2A0C138E63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63073" y="947854"/>
            <a:ext cx="10717307" cy="2422809"/>
          </a:xfrm>
        </p:spPr>
        <p:txBody>
          <a:bodyPr>
            <a:norm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Contrast Effect :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Evaluation of person’s characteristics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affected by comparisons with 	other people recently encountered who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rank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or lower on the same 	characteristics.</a:t>
            </a:r>
          </a:p>
        </p:txBody>
      </p:sp>
      <p:sp>
        <p:nvSpPr>
          <p:cNvPr id="2" name="Rectangle 1"/>
          <p:cNvSpPr/>
          <p:nvPr/>
        </p:nvSpPr>
        <p:spPr>
          <a:xfrm>
            <a:off x="815788" y="4"/>
            <a:ext cx="73869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Common shortcuts in judging others</a:t>
            </a:r>
            <a:endParaRPr lang="en-US" b="1" dirty="0"/>
          </a:p>
        </p:txBody>
      </p:sp>
      <p:sp>
        <p:nvSpPr>
          <p:cNvPr id="8" name="Rectangle 7"/>
          <p:cNvSpPr/>
          <p:nvPr/>
        </p:nvSpPr>
        <p:spPr>
          <a:xfrm>
            <a:off x="345146" y="3344051"/>
            <a:ext cx="105604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800" b="1" dirty="0" smtClean="0">
                <a:solidFill>
                  <a:prstClr val="black"/>
                </a:solidFill>
                <a:ea typeface="+mj-ea"/>
                <a:cs typeface="+mj-cs"/>
              </a:rPr>
              <a:t>Stereotyping</a:t>
            </a:r>
            <a:endParaRPr lang="en-US" sz="2800" dirty="0" smtClean="0">
              <a:solidFill>
                <a:prstClr val="black"/>
              </a:solidFill>
              <a:ea typeface="+mj-ea"/>
              <a:cs typeface="+mj-cs"/>
            </a:endParaRPr>
          </a:p>
          <a:p>
            <a:r>
              <a:rPr lang="en-US" sz="28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ea typeface="+mj-ea"/>
                <a:cs typeface="+mj-cs"/>
              </a:rPr>
              <a:t>-Judging </a:t>
            </a:r>
            <a:r>
              <a:rPr lang="en-US" sz="2800" dirty="0">
                <a:solidFill>
                  <a:prstClr val="black"/>
                </a:solidFill>
                <a:ea typeface="+mj-ea"/>
                <a:cs typeface="+mj-cs"/>
              </a:rPr>
              <a:t>someone on the basis of one’s perception group to which that person belongs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1088364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7889" y="2196828"/>
            <a:ext cx="1144344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3200" dirty="0">
                <a:solidFill>
                  <a:prstClr val="black"/>
                </a:solidFill>
              </a:rPr>
              <a:t>Individuals make decisions, choices from among two or more alternatives. Ideally, </a:t>
            </a:r>
            <a:r>
              <a:rPr lang="en-US" sz="3200" dirty="0" smtClean="0">
                <a:solidFill>
                  <a:prstClr val="black"/>
                </a:solidFill>
              </a:rPr>
              <a:t>decision </a:t>
            </a:r>
            <a:r>
              <a:rPr lang="en-US" sz="3200" dirty="0">
                <a:solidFill>
                  <a:prstClr val="black"/>
                </a:solidFill>
              </a:rPr>
              <a:t>making would be an objective process, but the way individuals make decisions and the quality of their choices are largely influenced by their perceptions.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xmlns="" id="{11591C00-7C13-475D-90B9-82428E1F8882}"/>
              </a:ext>
            </a:extLst>
          </p:cNvPr>
          <p:cNvSpPr txBox="1">
            <a:spLocks/>
          </p:cNvSpPr>
          <p:nvPr/>
        </p:nvSpPr>
        <p:spPr>
          <a:xfrm>
            <a:off x="403418" y="761087"/>
            <a:ext cx="11080375" cy="1187726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link between Perception and Individual decision making </a:t>
            </a:r>
            <a:endParaRPr lang="en-US" sz="3200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95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1591C00-7C13-475D-90B9-82428E1F8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2661" y="313561"/>
            <a:ext cx="10811435" cy="1187726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link between Perception and Individual decision making </a:t>
            </a:r>
            <a:endParaRPr lang="en-US" sz="3200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17A4F736-E191-4669-BB0F-FA5D8015FDF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045061" y="1996024"/>
            <a:ext cx="7833203" cy="3821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5834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5EE455-D1FC-4D7E-82CE-F05BD0FDAC31}"/>
              </a:ext>
            </a:extLst>
          </p:cNvPr>
          <p:cNvSpPr txBox="1">
            <a:spLocks/>
          </p:cNvSpPr>
          <p:nvPr/>
        </p:nvSpPr>
        <p:spPr>
          <a:xfrm>
            <a:off x="1484316" y="228600"/>
            <a:ext cx="10018713" cy="8382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in organizations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" y="1660307"/>
            <a:ext cx="1219199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2800" dirty="0"/>
              <a:t>In OB, there are generally accepted constructs of decision making each of us employ to make determinations: rational decision making, bounded rationality, and intuition. </a:t>
            </a:r>
            <a:endParaRPr lang="en-US" sz="2800" dirty="0" smtClean="0"/>
          </a:p>
          <a:p>
            <a:pPr marL="457200" indent="-457200">
              <a:buFont typeface="Wingdings" pitchFamily="2" charset="2"/>
              <a:buChar char="q"/>
            </a:pPr>
            <a:endParaRPr lang="en-US" sz="2800" dirty="0"/>
          </a:p>
          <a:p>
            <a:pPr marL="457200" indent="-457200">
              <a:buFont typeface="Wingdings" pitchFamily="2" charset="2"/>
              <a:buChar char="q"/>
            </a:pPr>
            <a:r>
              <a:rPr lang="en-US" sz="2800" dirty="0" smtClean="0"/>
              <a:t>Though </a:t>
            </a:r>
            <a:r>
              <a:rPr lang="en-US" sz="2800" dirty="0"/>
              <a:t>their processes make sense, they may not lead to the most accurate (or best) decisions. More importantly, there are times when one strategy may lead to a better outcome than another in a given situation</a:t>
            </a:r>
          </a:p>
        </p:txBody>
      </p:sp>
    </p:spTree>
    <p:extLst>
      <p:ext uri="{BB962C8B-B14F-4D97-AF65-F5344CB8AC3E}">
        <p14:creationId xmlns:p14="http://schemas.microsoft.com/office/powerpoint/2010/main" val="799113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1" y="1094166"/>
            <a:ext cx="1163170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The rational decision-making model assumes that the decision maker has complete information, is able to identify all the relevant options in an unbiased manner, and chooses the option with the highest utility.</a:t>
            </a:r>
          </a:p>
        </p:txBody>
      </p:sp>
      <p:sp>
        <p:nvSpPr>
          <p:cNvPr id="3" name="Rectangle 2"/>
          <p:cNvSpPr/>
          <p:nvPr/>
        </p:nvSpPr>
        <p:spPr>
          <a:xfrm>
            <a:off x="248105" y="618714"/>
            <a:ext cx="49081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/>
              <a:t>1. </a:t>
            </a:r>
            <a:r>
              <a:rPr lang="en-US" sz="3200" b="1" dirty="0" smtClean="0"/>
              <a:t>Rational </a:t>
            </a:r>
            <a:r>
              <a:rPr lang="en-US" sz="3200" b="1" dirty="0"/>
              <a:t>Decision Making</a:t>
            </a:r>
          </a:p>
        </p:txBody>
      </p:sp>
      <p:sp>
        <p:nvSpPr>
          <p:cNvPr id="4" name="Rectangle 3"/>
          <p:cNvSpPr/>
          <p:nvPr/>
        </p:nvSpPr>
        <p:spPr>
          <a:xfrm>
            <a:off x="1757083" y="2479165"/>
            <a:ext cx="6096000" cy="362560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914400">
              <a:spcBef>
                <a:spcPct val="20000"/>
              </a:spcBef>
              <a:buSzPct val="90000"/>
            </a:pPr>
            <a:r>
              <a:rPr 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Steps of rational decision making</a:t>
            </a:r>
          </a:p>
          <a:p>
            <a:pPr marL="457200" lvl="0" indent="-457200" defTabSz="914400">
              <a:spcBef>
                <a:spcPct val="20000"/>
              </a:spcBef>
              <a:buSzPct val="90000"/>
              <a:buFont typeface="+mj-lt"/>
              <a:buAutoNum type="arabicPeriod"/>
            </a:pP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Define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problem.</a:t>
            </a:r>
          </a:p>
          <a:p>
            <a:pPr marL="457200" lvl="0" indent="-457200" defTabSz="914400">
              <a:spcBef>
                <a:spcPct val="20000"/>
              </a:spcBef>
              <a:buSzPct val="90000"/>
              <a:buFont typeface="+mj-lt"/>
              <a:buAutoNum type="arabicPeriod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decision criteria.</a:t>
            </a:r>
          </a:p>
          <a:p>
            <a:pPr marL="457200" lvl="0" indent="-457200" defTabSz="914400">
              <a:spcBef>
                <a:spcPct val="20000"/>
              </a:spcBef>
              <a:buSzPct val="90000"/>
              <a:buFont typeface="+mj-lt"/>
              <a:buAutoNum type="arabicPeriod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Allocate weights to the criteria.</a:t>
            </a:r>
          </a:p>
          <a:p>
            <a:pPr marL="457200" lvl="0" indent="-457200" defTabSz="914400">
              <a:spcBef>
                <a:spcPct val="20000"/>
              </a:spcBef>
              <a:buSzPct val="90000"/>
              <a:buFont typeface="+mj-lt"/>
              <a:buAutoNum type="arabicPeriod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 the alternatives.</a:t>
            </a:r>
          </a:p>
          <a:p>
            <a:pPr marL="457200" lvl="0" indent="-457200" defTabSz="914400">
              <a:spcBef>
                <a:spcPct val="20000"/>
              </a:spcBef>
              <a:buSzPct val="90000"/>
              <a:buFont typeface="+mj-lt"/>
              <a:buAutoNum type="arabicPeriod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Evaluate the alternatives.</a:t>
            </a:r>
          </a:p>
          <a:p>
            <a:pPr marL="457200" lvl="0" indent="-457200" defTabSz="914400">
              <a:spcBef>
                <a:spcPct val="20000"/>
              </a:spcBef>
              <a:buSzPct val="90000"/>
              <a:buFont typeface="+mj-lt"/>
              <a:buAutoNum type="arabicPeriod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 the best alternative.</a:t>
            </a:r>
          </a:p>
        </p:txBody>
      </p:sp>
      <p:sp>
        <p:nvSpPr>
          <p:cNvPr id="5" name="Rectangle 4"/>
          <p:cNvSpPr/>
          <p:nvPr/>
        </p:nvSpPr>
        <p:spPr>
          <a:xfrm>
            <a:off x="103875" y="4"/>
            <a:ext cx="63238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in organizations</a:t>
            </a:r>
          </a:p>
        </p:txBody>
      </p:sp>
    </p:spTree>
    <p:extLst>
      <p:ext uri="{BB962C8B-B14F-4D97-AF65-F5344CB8AC3E}">
        <p14:creationId xmlns:p14="http://schemas.microsoft.com/office/powerpoint/2010/main" val="1719039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286C7F1-8A37-4295-B54B-2F46C853AA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80885" y="1586758"/>
            <a:ext cx="8982635" cy="458544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decisions by constructing simplified models that extract the essential features from problems without capturing all their complexity.</a:t>
            </a:r>
          </a:p>
        </p:txBody>
      </p:sp>
      <p:sp>
        <p:nvSpPr>
          <p:cNvPr id="2" name="Rectangle 1"/>
          <p:cNvSpPr/>
          <p:nvPr/>
        </p:nvSpPr>
        <p:spPr>
          <a:xfrm>
            <a:off x="1667437" y="3610662"/>
            <a:ext cx="85388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en-US" sz="2800" dirty="0" smtClean="0"/>
              <a:t>They tend </a:t>
            </a:r>
            <a:r>
              <a:rPr lang="en-US" sz="2800" dirty="0"/>
              <a:t>to reduce </a:t>
            </a:r>
            <a:r>
              <a:rPr lang="en-US" sz="2800" dirty="0" smtClean="0"/>
              <a:t>complex </a:t>
            </a:r>
            <a:r>
              <a:rPr lang="en-US" sz="2800" dirty="0"/>
              <a:t>problems to a level  </a:t>
            </a:r>
            <a:r>
              <a:rPr lang="en-US" sz="2800" dirty="0" smtClean="0"/>
              <a:t>they  </a:t>
            </a:r>
            <a:r>
              <a:rPr lang="en-US" sz="2800" dirty="0"/>
              <a:t>can readily </a:t>
            </a:r>
            <a:r>
              <a:rPr lang="en-US" sz="2800" dirty="0" smtClean="0"/>
              <a:t>understand</a:t>
            </a:r>
          </a:p>
          <a:p>
            <a:endParaRPr lang="en-US" sz="2800" dirty="0" smtClean="0"/>
          </a:p>
          <a:p>
            <a:pPr marL="457200" indent="-457200">
              <a:buFont typeface="Wingdings" pitchFamily="2" charset="2"/>
              <a:buChar char="§"/>
            </a:pPr>
            <a:r>
              <a:rPr lang="en-US" sz="2800" dirty="0" smtClean="0"/>
              <a:t>They </a:t>
            </a:r>
            <a:r>
              <a:rPr lang="en-US" sz="2800" dirty="0"/>
              <a:t>seek solutions that are “satisfactory and </a:t>
            </a:r>
            <a:r>
              <a:rPr lang="en-US" sz="2800" dirty="0" smtClean="0"/>
              <a:t>sufficient”.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1793726" y="643229"/>
            <a:ext cx="38667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Bounded 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rationality</a:t>
            </a:r>
            <a:endParaRPr lang="en-US" sz="3200" dirty="0"/>
          </a:p>
        </p:txBody>
      </p:sp>
      <p:sp>
        <p:nvSpPr>
          <p:cNvPr id="5" name="Rectangle 4"/>
          <p:cNvSpPr/>
          <p:nvPr/>
        </p:nvSpPr>
        <p:spPr>
          <a:xfrm>
            <a:off x="1399959" y="8"/>
            <a:ext cx="60083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in organizations</a:t>
            </a:r>
          </a:p>
        </p:txBody>
      </p:sp>
    </p:spTree>
    <p:extLst>
      <p:ext uri="{BB962C8B-B14F-4D97-AF65-F5344CB8AC3E}">
        <p14:creationId xmlns:p14="http://schemas.microsoft.com/office/powerpoint/2010/main" val="8480798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5841" y="2189352"/>
            <a:ext cx="1145689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en-US" sz="2800" dirty="0"/>
              <a:t>a non-conscious process created from distilled </a:t>
            </a:r>
            <a:r>
              <a:rPr lang="en-US" sz="2800" dirty="0" smtClean="0"/>
              <a:t>experience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2800" dirty="0"/>
              <a:t>Intuitive decision making occurs outside conscious thought; </a:t>
            </a:r>
            <a:endParaRPr lang="en-US" sz="2800" dirty="0" smtClean="0"/>
          </a:p>
          <a:p>
            <a:pPr marL="457200" indent="-457200">
              <a:buFont typeface="Wingdings" pitchFamily="2" charset="2"/>
              <a:buChar char="§"/>
            </a:pPr>
            <a:r>
              <a:rPr lang="en-US" sz="2800" dirty="0" smtClean="0"/>
              <a:t>relies </a:t>
            </a:r>
            <a:r>
              <a:rPr lang="en-US" sz="2800" dirty="0"/>
              <a:t>on holistic associations, or links between disparate pieces of information; </a:t>
            </a:r>
            <a:endParaRPr lang="en-US" sz="2800" dirty="0" smtClean="0"/>
          </a:p>
          <a:p>
            <a:pPr marL="457200" indent="-457200">
              <a:buFont typeface="Wingdings" pitchFamily="2" charset="2"/>
              <a:buChar char="§"/>
            </a:pPr>
            <a:r>
              <a:rPr lang="en-US" sz="2800" dirty="0" smtClean="0"/>
              <a:t>is </a:t>
            </a:r>
            <a:r>
              <a:rPr lang="en-US" sz="2800" dirty="0"/>
              <a:t>fast; and is affectively charged, meaning it engages the emotions.</a:t>
            </a:r>
          </a:p>
        </p:txBody>
      </p:sp>
      <p:sp>
        <p:nvSpPr>
          <p:cNvPr id="3" name="Rectangle 2"/>
          <p:cNvSpPr/>
          <p:nvPr/>
        </p:nvSpPr>
        <p:spPr>
          <a:xfrm>
            <a:off x="769830" y="1110671"/>
            <a:ext cx="20676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/>
              <a:t>3. Intuition</a:t>
            </a:r>
            <a:endParaRPr lang="en-US" sz="3200" b="1" dirty="0"/>
          </a:p>
        </p:txBody>
      </p:sp>
      <p:sp>
        <p:nvSpPr>
          <p:cNvPr id="4" name="Rectangle 3"/>
          <p:cNvSpPr/>
          <p:nvPr/>
        </p:nvSpPr>
        <p:spPr>
          <a:xfrm>
            <a:off x="388412" y="45105"/>
            <a:ext cx="60083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in organizations</a:t>
            </a:r>
          </a:p>
        </p:txBody>
      </p:sp>
    </p:spTree>
    <p:extLst>
      <p:ext uri="{BB962C8B-B14F-4D97-AF65-F5344CB8AC3E}">
        <p14:creationId xmlns:p14="http://schemas.microsoft.com/office/powerpoint/2010/main" val="140838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33ADBBA-D8AE-4AD8-858E-9295E9FCD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952" y="140709"/>
            <a:ext cx="10018713" cy="679174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B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iased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Errors in Decision Making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D8BFB07-2011-4CCE-9912-42ECC5088B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8230" y="1129558"/>
            <a:ext cx="11443447" cy="5499847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Overconfidence bias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Believing too much in our own ability to make good decisions.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Anchoring bias</a:t>
            </a:r>
            <a:r>
              <a:rPr lang="en-US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early , first received information as the basis for making subsequent judgements.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Confirmation bias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	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only the facts that support our decision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dirty="0" smtClean="0"/>
              <a:t>-Seek out information that reaffirms the past choices, and discount information that contradicts them.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088133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9D79AE-34E4-4316-BD4D-23CDA5B955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83782" y="848140"/>
            <a:ext cx="11716871" cy="5888836"/>
          </a:xfrm>
        </p:spPr>
        <p:txBody>
          <a:bodyPr>
            <a:normAutofit fontScale="92500" lnSpcReduction="10000"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Availability bias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information that is most readily at hand.</a:t>
            </a:r>
          </a:p>
          <a:p>
            <a:pPr marL="0" indent="0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/>
              <a:t>Escalation of commitment </a:t>
            </a:r>
            <a:r>
              <a:rPr lang="en-US" sz="3200" dirty="0" smtClean="0"/>
              <a:t>refers to our staying with a decision even if there is clear evidence it’s wrong. </a:t>
            </a:r>
          </a:p>
          <a:p>
            <a:r>
              <a:rPr lang="en-US" sz="3200" dirty="0" smtClean="0"/>
              <a:t>Consider a friend who has been dating someone for several years. Although he admits things aren’t going too well, he says he is still going to marry her. His justification: “I have a lot invested in the relationship!”</a:t>
            </a:r>
            <a:endPara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3782" y="4"/>
            <a:ext cx="918882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Common Biased and Errors in Decision Making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9988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D35CE6B-B1B8-4771-8CD4-1842DABD02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881879" y="861399"/>
            <a:ext cx="9223444" cy="4943063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§"/>
            </a:pPr>
            <a:r>
              <a:rPr lang="en-US" b="1" dirty="0" smtClean="0"/>
              <a:t>Risk Aversion</a:t>
            </a:r>
          </a:p>
          <a:p>
            <a:pPr marL="0" lvl="0" indent="0">
              <a:buNone/>
            </a:pPr>
            <a:r>
              <a:rPr lang="en-US" dirty="0" smtClean="0"/>
              <a:t>This tendency to prefer a sure thing over a risky outcome </a:t>
            </a:r>
            <a:endParaRPr lang="en-US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Hindsight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Bias: </a:t>
            </a:r>
          </a:p>
          <a:p>
            <a:pPr marL="0" indent="0">
              <a:buNone/>
            </a:pPr>
            <a:r>
              <a:rPr lang="en-US" dirty="0" smtClean="0"/>
              <a:t>-</a:t>
            </a:r>
            <a:r>
              <a:rPr lang="en-US" dirty="0"/>
              <a:t>T</a:t>
            </a:r>
            <a:r>
              <a:rPr lang="en-US" dirty="0" smtClean="0"/>
              <a:t>he tendency to believe falsely, after the outcome is known,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Looking back, once the outcome has occurred, and believing that you accurately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predicted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outcome  of an event 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77910" y="4"/>
            <a:ext cx="103452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Biased and Errors in Decision Making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4797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E075257-EECC-45FF-B6A7-F3282935A0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" y="0"/>
            <a:ext cx="10018713" cy="766482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constraints on decision makers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01192DE-F22F-4365-B4F8-FA15EBD301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260" y="900953"/>
            <a:ext cx="11806517" cy="5271248"/>
          </a:xfrm>
        </p:spPr>
        <p:txBody>
          <a:bodyPr>
            <a:normAutofit fontScale="62500" lnSpcReduction="20000"/>
          </a:bodyPr>
          <a:lstStyle/>
          <a:p>
            <a:endParaRPr lang="en-US" sz="5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5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Evaluation</a:t>
            </a:r>
          </a:p>
          <a:p>
            <a:pPr marL="0" indent="0">
              <a:buNone/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Evaluation criteria influence the choices of actions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5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5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Reward </a:t>
            </a:r>
            <a:r>
              <a:rPr lang="en-US" sz="5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systems</a:t>
            </a:r>
          </a:p>
          <a:p>
            <a:pPr marL="0" indent="0">
              <a:buNone/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makers make actions choices that are favored by the organization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5100" b="1" dirty="0"/>
          </a:p>
          <a:p>
            <a:pPr marL="0" indent="0">
              <a:buNone/>
            </a:pPr>
            <a:endParaRPr lang="en-US" sz="5100" dirty="0"/>
          </a:p>
          <a:p>
            <a:pPr marL="0" indent="0">
              <a:buNone/>
            </a:pPr>
            <a:r>
              <a:rPr lang="en-US" sz="5100" dirty="0"/>
              <a:t>  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933969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2734" y="882816"/>
            <a:ext cx="11577919" cy="55061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defTabSz="9144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5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Formal regulations</a:t>
            </a:r>
          </a:p>
          <a:p>
            <a:pPr lvl="0" defTabSz="914400">
              <a:spcBef>
                <a:spcPct val="20000"/>
              </a:spcBef>
            </a:pP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rules and policies limit the alternatives choices of decision makers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defTabSz="914400">
              <a:spcBef>
                <a:spcPct val="20000"/>
              </a:spcBef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defTabSz="914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System-imposed 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constraints</a:t>
            </a:r>
          </a:p>
          <a:p>
            <a:pPr lvl="0" defTabSz="914400">
              <a:spcBef>
                <a:spcPct val="20000"/>
              </a:spcBef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requires decisions by the specific deadlines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defTabSz="914400">
              <a:spcBef>
                <a:spcPct val="20000"/>
              </a:spcBef>
            </a:pP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defTabSz="914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Historical 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Precedents </a:t>
            </a:r>
          </a:p>
          <a:p>
            <a:pPr lvl="0" defTabSz="914400">
              <a:spcBef>
                <a:spcPct val="2000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 decisions influence current decisions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116541" y="147195"/>
            <a:ext cx="104931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Organizational constraints on decision makers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24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r>
              <a:rPr lang="en-US" dirty="0">
                <a:solidFill>
                  <a:prstClr val="black"/>
                </a:solidFill>
              </a:rPr>
              <a:t>Robbins, P., Timothy, A. &amp; Katherine ,E., (2018) Essentials of organizational behavior, p </a:t>
            </a:r>
            <a:r>
              <a:rPr lang="en-US" dirty="0" smtClean="0">
                <a:solidFill>
                  <a:prstClr val="black"/>
                </a:solidFill>
              </a:rPr>
              <a:t>106-125, </a:t>
            </a:r>
            <a:r>
              <a:rPr lang="en-US" dirty="0">
                <a:solidFill>
                  <a:prstClr val="black"/>
                </a:solidFill>
              </a:rPr>
              <a:t>https://www.pdfdrive.com/essentials-of-organizational-behaviour-e176364014.html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328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1219202"/>
            <a:ext cx="11176000" cy="34368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914400">
              <a:lnSpc>
                <a:spcPct val="115000"/>
              </a:lnSpc>
              <a:spcAft>
                <a:spcPts val="1000"/>
              </a:spcAft>
            </a:pPr>
            <a:r>
              <a:rPr lang="en-US" sz="3200" dirty="0">
                <a:solidFill>
                  <a:prstClr val="black"/>
                </a:solidFill>
                <a:ea typeface="SimSun"/>
                <a:cs typeface="Times New Roman"/>
              </a:rPr>
              <a:t>Thank you!</a:t>
            </a:r>
          </a:p>
          <a:p>
            <a:pPr algn="ctr" defTabSz="914400">
              <a:lnSpc>
                <a:spcPct val="115000"/>
              </a:lnSpc>
              <a:spcAft>
                <a:spcPts val="1000"/>
              </a:spcAft>
            </a:pPr>
            <a:r>
              <a:rPr lang="en-US" sz="3200" dirty="0">
                <a:solidFill>
                  <a:prstClr val="black"/>
                </a:solidFill>
                <a:ea typeface="SimSun"/>
                <a:cs typeface="Times New Roman"/>
              </a:rPr>
              <a:t> </a:t>
            </a:r>
          </a:p>
          <a:p>
            <a:pPr algn="ctr" defTabSz="914400">
              <a:lnSpc>
                <a:spcPct val="115000"/>
              </a:lnSpc>
              <a:spcAft>
                <a:spcPts val="1000"/>
              </a:spcAft>
            </a:pPr>
            <a:r>
              <a:rPr lang="en-US" sz="3200" dirty="0">
                <a:solidFill>
                  <a:prstClr val="black"/>
                </a:solidFill>
                <a:ea typeface="SimSun"/>
                <a:cs typeface="Times New Roman"/>
              </a:rPr>
              <a:t>Next </a:t>
            </a:r>
            <a:r>
              <a:rPr lang="en-US" sz="3200" dirty="0" smtClean="0">
                <a:solidFill>
                  <a:prstClr val="black"/>
                </a:solidFill>
                <a:ea typeface="SimSun"/>
                <a:cs typeface="Times New Roman"/>
              </a:rPr>
              <a:t>lecture: .</a:t>
            </a:r>
            <a:r>
              <a:rPr lang="en-US" sz="3200" dirty="0"/>
              <a:t> Well-being at Work</a:t>
            </a:r>
            <a:endParaRPr lang="en-US" sz="3200" dirty="0" smtClean="0">
              <a:solidFill>
                <a:prstClr val="black"/>
              </a:solidFill>
              <a:ea typeface="SimSun"/>
              <a:cs typeface="Times New Roman"/>
            </a:endParaRPr>
          </a:p>
          <a:p>
            <a:pPr algn="ctr" defTabSz="914400">
              <a:lnSpc>
                <a:spcPct val="115000"/>
              </a:lnSpc>
              <a:spcAft>
                <a:spcPts val="1000"/>
              </a:spcAft>
            </a:pPr>
            <a:r>
              <a:rPr lang="en-US" sz="3200" dirty="0" smtClean="0">
                <a:solidFill>
                  <a:prstClr val="black"/>
                </a:solidFill>
                <a:ea typeface="SimSun"/>
                <a:cs typeface="Times New Roman"/>
              </a:rPr>
              <a:t>Lecturer :Faustin</a:t>
            </a:r>
          </a:p>
          <a:p>
            <a:pPr algn="ctr" defTabSz="914400">
              <a:lnSpc>
                <a:spcPct val="115000"/>
              </a:lnSpc>
              <a:spcAft>
                <a:spcPts val="1000"/>
              </a:spcAft>
            </a:pPr>
            <a:r>
              <a:rPr lang="en-US" sz="3200" dirty="0" smtClean="0">
                <a:solidFill>
                  <a:prstClr val="black"/>
                </a:solidFill>
                <a:ea typeface="SimSun"/>
                <a:cs typeface="Times New Roman"/>
              </a:rPr>
              <a:t>Email:hfaus84@gmail.com</a:t>
            </a:r>
            <a:endParaRPr lang="en-US" sz="3200" dirty="0">
              <a:solidFill>
                <a:prstClr val="black"/>
              </a:solidFill>
              <a:ea typeface="SimSu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5793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2_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1752</TotalTime>
  <Words>904</Words>
  <Application>Microsoft Office PowerPoint</Application>
  <PresentationFormat>Custom</PresentationFormat>
  <Paragraphs>123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Office Theme</vt:lpstr>
      <vt:lpstr>1_Office Theme</vt:lpstr>
      <vt:lpstr>2_Office Theme</vt:lpstr>
      <vt:lpstr>12_Office Theme</vt:lpstr>
      <vt:lpstr>PowerPoint Presentation</vt:lpstr>
      <vt:lpstr>PERCEPTION</vt:lpstr>
      <vt:lpstr>PowerPoint Presentation</vt:lpstr>
      <vt:lpstr>Factors  Influencing Perception </vt:lpstr>
      <vt:lpstr>Person Perception making judgement about others</vt:lpstr>
      <vt:lpstr>Differences between internal and external causation</vt:lpstr>
      <vt:lpstr>Attribution theory</vt:lpstr>
      <vt:lpstr>Common shortcuts in judging others</vt:lpstr>
      <vt:lpstr>PowerPoint Presentation</vt:lpstr>
      <vt:lpstr>PowerPoint Presentation</vt:lpstr>
      <vt:lpstr>The link between Perception and Individual decision making </vt:lpstr>
      <vt:lpstr>PowerPoint Presentation</vt:lpstr>
      <vt:lpstr>PowerPoint Presentation</vt:lpstr>
      <vt:lpstr>PowerPoint Presentation</vt:lpstr>
      <vt:lpstr>PowerPoint Presentation</vt:lpstr>
      <vt:lpstr>Common Biased and Errors in Decision Making</vt:lpstr>
      <vt:lpstr>PowerPoint Presentation</vt:lpstr>
      <vt:lpstr>PowerPoint Presentation</vt:lpstr>
      <vt:lpstr>Organizational constraints on decision makers</vt:lpstr>
      <vt:lpstr>PowerPoint Presentation</vt:lpstr>
      <vt:lpstr>Reference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PERCEPTION &amp; INDIVIDUAL DECISION MAKING</dc:title>
  <dc:creator>tilak t gowda</dc:creator>
  <cp:lastModifiedBy>Hp</cp:lastModifiedBy>
  <cp:revision>83</cp:revision>
  <dcterms:created xsi:type="dcterms:W3CDTF">2018-03-17T10:49:00Z</dcterms:created>
  <dcterms:modified xsi:type="dcterms:W3CDTF">2022-04-11T08:30:47Z</dcterms:modified>
</cp:coreProperties>
</file>