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80" r:id="rId5"/>
    <p:sldId id="281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9" r:id="rId28"/>
    <p:sldId id="28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68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500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953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924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895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14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194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42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987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634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632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922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053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244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6026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819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774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1253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0176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4260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236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7821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2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1383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5600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32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8349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9073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2481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9776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4622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5499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6377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4885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2321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5658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8452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6845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1437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6461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9072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0548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2557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1787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1577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263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AD570-71E7-460E-9FA7-ED1AF443175E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7AA6-160D-4BBC-B858-8FEB76BC3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694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406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AD570-71E7-460E-9FA7-ED1AF44317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7AA6-160D-4BBC-B858-8FEB76BC308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513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018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26954395_EMPLOYEE_WELLBEING_-_EFFECTIVENESS_ON_MOTIVATION_AND_ORGANIZATIONAL_PERFORMANCE" TargetMode="External"/><Relationship Id="rId2" Type="http://schemas.openxmlformats.org/officeDocument/2006/relationships/hyperlink" Target="https://www.google.com/url?sa=t&amp;rct=j&amp;q=&amp;esrc=s&amp;source=web&amp;cd=&amp;cad=rja&amp;uact=8&amp;ved=2ahUKEwjJiI_W2YH3AhUL16QKHR1QCYcQFnoECAIQAQ&amp;url=https://www.researchgate.net/publication/356001595_IMPACT_OF_EMPLOYEE_WELL_BEING_ON_ORGANIZATIONAL_PERFORMANCE_IN_WORKPLACE/download&amp;usg=AOvVaw2ssaf5meNolm3yd9KpzOHl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1886" y="1676409"/>
            <a:ext cx="8229600" cy="308289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Organizational Behavior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Lecturer: HABUMUREMYI Faustin, MTourMgt.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       Lecture  </a:t>
            </a:r>
            <a:r>
              <a:rPr lang="en-US" sz="2800" dirty="0" smtClean="0">
                <a:solidFill>
                  <a:prstClr val="black"/>
                </a:solidFill>
                <a:ea typeface="SimSun"/>
                <a:cs typeface="Times New Roman"/>
              </a:rPr>
              <a:t>5:</a:t>
            </a: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/>
              <a:t>Well-being at Work</a:t>
            </a: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6770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033"/>
            <a:ext cx="8915400" cy="113096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Understanding employee wellbeing concept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295400"/>
            <a:ext cx="8610600" cy="5257800"/>
          </a:xfrm>
        </p:spPr>
        <p:txBody>
          <a:bodyPr>
            <a:noAutofit/>
          </a:bodyPr>
          <a:lstStyle/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 smtClean="0">
                <a:solidFill>
                  <a:schemeClr val="tx1"/>
                </a:solidFill>
              </a:rPr>
              <a:t>Employee wellbeing is a one of the main problem that the business strives to tackle in order </a:t>
            </a:r>
            <a:r>
              <a:rPr lang="en-US" sz="2800" b="1" dirty="0" smtClean="0">
                <a:solidFill>
                  <a:schemeClr val="tx1"/>
                </a:solidFill>
              </a:rPr>
              <a:t>to keep a healthy relationship and also keep their staff content and interested at the job </a:t>
            </a:r>
            <a:r>
              <a:rPr lang="en-US" sz="2800" dirty="0" smtClean="0">
                <a:solidFill>
                  <a:schemeClr val="tx1"/>
                </a:solidFill>
              </a:rPr>
              <a:t>(Wilson et al., 2004). </a:t>
            </a:r>
          </a:p>
          <a:p>
            <a:pPr algn="just"/>
            <a:endParaRPr lang="en-US" sz="2800" dirty="0">
              <a:solidFill>
                <a:schemeClr val="tx1"/>
              </a:solidFill>
            </a:endParaRPr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 smtClean="0">
                <a:solidFill>
                  <a:schemeClr val="tx1"/>
                </a:solidFill>
              </a:rPr>
              <a:t>Employee well-being is something that covers the </a:t>
            </a:r>
            <a:r>
              <a:rPr lang="en-US" sz="2800" b="1" dirty="0" smtClean="0">
                <a:solidFill>
                  <a:schemeClr val="tx1"/>
                </a:solidFill>
              </a:rPr>
              <a:t>entire organization</a:t>
            </a:r>
            <a:r>
              <a:rPr lang="en-US" sz="2800" dirty="0" smtClean="0">
                <a:solidFill>
                  <a:schemeClr val="tx1"/>
                </a:solidFill>
              </a:rPr>
              <a:t>, so we need to involve everyone from the </a:t>
            </a:r>
            <a:r>
              <a:rPr lang="en-US" sz="2800" b="1" dirty="0" smtClean="0">
                <a:solidFill>
                  <a:schemeClr val="tx1"/>
                </a:solidFill>
              </a:rPr>
              <a:t>managing director to human resource, marketing, finance, equipment and IT </a:t>
            </a:r>
            <a:r>
              <a:rPr lang="en-US" sz="2800" dirty="0" smtClean="0">
                <a:solidFill>
                  <a:schemeClr val="tx1"/>
                </a:solidFill>
              </a:rPr>
              <a:t>to effectively introduce a fresh cross-division initiative.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3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981206"/>
            <a:ext cx="8839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/>
          </a:p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Corporeal well-being includes </a:t>
            </a:r>
            <a:r>
              <a:rPr lang="en-US" sz="3200" b="1" dirty="0" smtClean="0"/>
              <a:t>biophilic</a:t>
            </a:r>
            <a:r>
              <a:rPr lang="en-US" sz="3200" dirty="0" smtClean="0"/>
              <a:t> aspects such as </a:t>
            </a:r>
            <a:r>
              <a:rPr lang="en-US" sz="3200" b="1" dirty="0" smtClean="0"/>
              <a:t>access to lighting, ventilation and temperature control</a:t>
            </a:r>
            <a:r>
              <a:rPr lang="en-US" sz="3200" dirty="0" smtClean="0"/>
              <a:t>, mainly things that affect our body directly. </a:t>
            </a:r>
          </a:p>
          <a:p>
            <a:pPr marL="457200" indent="-457200">
              <a:buFont typeface="Wingdings" pitchFamily="2" charset="2"/>
              <a:buChar char="q"/>
            </a:pPr>
            <a:endParaRPr lang="en-US" sz="3200" dirty="0"/>
          </a:p>
          <a:p>
            <a:r>
              <a:rPr lang="en-US" sz="3200" dirty="0" smtClean="0"/>
              <a:t>. 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152400" y="152400"/>
            <a:ext cx="8763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solidFill>
                  <a:prstClr val="black"/>
                </a:solidFill>
              </a:rPr>
              <a:t>corporeal and cerebral </a:t>
            </a:r>
            <a:r>
              <a:rPr lang="en-US" sz="3200" b="1" dirty="0" smtClean="0">
                <a:solidFill>
                  <a:prstClr val="black"/>
                </a:solidFill>
              </a:rPr>
              <a:t>condition for employee wellbeing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072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4905" y="1828802"/>
            <a:ext cx="86106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>
                <a:solidFill>
                  <a:prstClr val="black"/>
                </a:solidFill>
              </a:rPr>
              <a:t>Equally essential is </a:t>
            </a:r>
            <a:r>
              <a:rPr lang="en-US" sz="3200" b="1" dirty="0">
                <a:solidFill>
                  <a:prstClr val="black"/>
                </a:solidFill>
              </a:rPr>
              <a:t>mental wellness assistance, by offering appropriate breakout zone for relaxation or by having an unofficial meet up you’re your colleague</a:t>
            </a:r>
            <a:r>
              <a:rPr lang="en-US" sz="3200" dirty="0" smtClean="0">
                <a:solidFill>
                  <a:prstClr val="black"/>
                </a:solidFill>
              </a:rPr>
              <a:t>.</a:t>
            </a:r>
          </a:p>
          <a:p>
            <a:r>
              <a:rPr lang="en-US" sz="3200" dirty="0" smtClean="0">
                <a:solidFill>
                  <a:prstClr val="black"/>
                </a:solidFill>
              </a:rPr>
              <a:t>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>
                <a:solidFill>
                  <a:prstClr val="black"/>
                </a:solidFill>
              </a:rPr>
              <a:t>Through </a:t>
            </a:r>
            <a:r>
              <a:rPr lang="en-US" sz="3200" dirty="0">
                <a:solidFill>
                  <a:prstClr val="black"/>
                </a:solidFill>
              </a:rPr>
              <a:t>office design, supporting corporeal and cerebral well-being can assistance build </a:t>
            </a:r>
            <a:r>
              <a:rPr lang="en-US" sz="3200" b="1" dirty="0">
                <a:solidFill>
                  <a:prstClr val="black"/>
                </a:solidFill>
              </a:rPr>
              <a:t>a healthy, productivity workforce</a:t>
            </a:r>
            <a:endParaRPr lang="en-US" b="1" dirty="0"/>
          </a:p>
        </p:txBody>
      </p:sp>
      <p:sp>
        <p:nvSpPr>
          <p:cNvPr id="3" name="Rectangle 2"/>
          <p:cNvSpPr/>
          <p:nvPr/>
        </p:nvSpPr>
        <p:spPr>
          <a:xfrm>
            <a:off x="78208" y="152400"/>
            <a:ext cx="86847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3200" b="1" dirty="0">
                <a:solidFill>
                  <a:prstClr val="black"/>
                </a:solidFill>
              </a:rPr>
              <a:t>corporeal and cerebral condition for employee wellbeing</a:t>
            </a:r>
            <a:endParaRPr lang="en-US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53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219200"/>
            <a:ext cx="8610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Employees are one of the most significant assets of the organization. </a:t>
            </a:r>
          </a:p>
          <a:p>
            <a:pPr marL="457200" indent="-457200">
              <a:buFont typeface="Wingdings" pitchFamily="2" charset="2"/>
              <a:buChar char="q"/>
            </a:pPr>
            <a:endParaRPr lang="en-US" sz="3200" dirty="0"/>
          </a:p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The value of </a:t>
            </a:r>
            <a:r>
              <a:rPr lang="en-US" sz="3200" b="1" dirty="0" smtClean="0"/>
              <a:t>employee’s assets </a:t>
            </a:r>
            <a:r>
              <a:rPr lang="en-US" sz="3200" dirty="0" smtClean="0"/>
              <a:t>can be made greater in size considerably by </a:t>
            </a:r>
            <a:r>
              <a:rPr lang="en-US" sz="3200" b="1" dirty="0" smtClean="0"/>
              <a:t>investing in the training and well-being activities. </a:t>
            </a:r>
          </a:p>
          <a:p>
            <a:pPr marL="457200" indent="-457200">
              <a:buFont typeface="Wingdings" pitchFamily="2" charset="2"/>
              <a:buChar char="q"/>
            </a:pPr>
            <a:endParaRPr lang="en-US" sz="3200" dirty="0"/>
          </a:p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The main logic behind providing the well-being schemes is </a:t>
            </a:r>
            <a:r>
              <a:rPr lang="en-US" sz="3200" b="1" dirty="0" smtClean="0"/>
              <a:t>to loyal, create efficient, healthy and satisfied labor force for organization. </a:t>
            </a:r>
            <a:endParaRPr lang="en-US" sz="3200" b="1" dirty="0"/>
          </a:p>
        </p:txBody>
      </p:sp>
      <p:sp>
        <p:nvSpPr>
          <p:cNvPr id="3" name="Rectangle 2"/>
          <p:cNvSpPr/>
          <p:nvPr/>
        </p:nvSpPr>
        <p:spPr>
          <a:xfrm>
            <a:off x="304800" y="152401"/>
            <a:ext cx="845820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ea typeface="SimSun"/>
                <a:cs typeface="Times New Roman"/>
              </a:rPr>
              <a:t>Employee’s value within organization</a:t>
            </a:r>
          </a:p>
        </p:txBody>
      </p:sp>
    </p:spTree>
    <p:extLst>
      <p:ext uri="{BB962C8B-B14F-4D97-AF65-F5344CB8AC3E}">
        <p14:creationId xmlns:p14="http://schemas.microsoft.com/office/powerpoint/2010/main" val="290041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828808"/>
            <a:ext cx="8686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If the employees are very much satisfied with the wellbeing that the organization is providing to them, </a:t>
            </a:r>
            <a:r>
              <a:rPr lang="en-US" sz="3200" b="1" dirty="0" smtClean="0"/>
              <a:t>will have no other distraction and can perform well at their work place </a:t>
            </a:r>
            <a:r>
              <a:rPr lang="en-US" sz="3200" dirty="0" smtClean="0"/>
              <a:t>(</a:t>
            </a:r>
            <a:r>
              <a:rPr lang="en-US" sz="3200" dirty="0" err="1" smtClean="0"/>
              <a:t>Gillert</a:t>
            </a:r>
            <a:r>
              <a:rPr lang="en-US" sz="3200" dirty="0" smtClean="0"/>
              <a:t> et al., 2012).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685800" y="228600"/>
            <a:ext cx="807720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solidFill>
                  <a:prstClr val="black"/>
                </a:solidFill>
                <a:ea typeface="SimSun"/>
                <a:cs typeface="Times New Roman"/>
              </a:rPr>
              <a:t>Employee’s value within organization</a:t>
            </a:r>
          </a:p>
        </p:txBody>
      </p:sp>
    </p:spTree>
    <p:extLst>
      <p:ext uri="{BB962C8B-B14F-4D97-AF65-F5344CB8AC3E}">
        <p14:creationId xmlns:p14="http://schemas.microsoft.com/office/powerpoint/2010/main" val="109406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8758" y="1600203"/>
            <a:ext cx="8610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3200" dirty="0" smtClean="0"/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3200" dirty="0" smtClean="0"/>
              <a:t>There are many types of well-being which will help the employees to perform better in their workplace. </a:t>
            </a:r>
          </a:p>
          <a:p>
            <a:pPr marL="457200" indent="-457200" algn="just">
              <a:buFont typeface="Wingdings" pitchFamily="2" charset="2"/>
              <a:buChar char="q"/>
            </a:pPr>
            <a:endParaRPr lang="en-US" sz="3200" dirty="0"/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3200" dirty="0" smtClean="0"/>
              <a:t>The organization should provide all the well-being such as </a:t>
            </a:r>
            <a:r>
              <a:rPr lang="en-US" sz="3200" b="1" dirty="0" smtClean="0"/>
              <a:t>emotional well-being, physical well-being, social well-being, workplace well-being</a:t>
            </a:r>
            <a:endParaRPr lang="en-US" sz="3200" b="1" dirty="0"/>
          </a:p>
        </p:txBody>
      </p:sp>
      <p:sp>
        <p:nvSpPr>
          <p:cNvPr id="3" name="Rectangle 2"/>
          <p:cNvSpPr/>
          <p:nvPr/>
        </p:nvSpPr>
        <p:spPr>
          <a:xfrm>
            <a:off x="288759" y="205598"/>
            <a:ext cx="8169442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solidFill>
                  <a:prstClr val="black"/>
                </a:solidFill>
                <a:ea typeface="SimSun"/>
                <a:cs typeface="Times New Roman"/>
              </a:rPr>
              <a:t>Employee’s value within organization</a:t>
            </a:r>
          </a:p>
        </p:txBody>
      </p:sp>
    </p:spTree>
    <p:extLst>
      <p:ext uri="{BB962C8B-B14F-4D97-AF65-F5344CB8AC3E}">
        <p14:creationId xmlns:p14="http://schemas.microsoft.com/office/powerpoint/2010/main" val="304022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909521"/>
            <a:ext cx="8610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q"/>
            </a:pPr>
            <a:r>
              <a:rPr lang="en-US" sz="3200" dirty="0">
                <a:solidFill>
                  <a:prstClr val="black"/>
                </a:solidFill>
              </a:rPr>
              <a:t>The organization should provide all the well-being such as </a:t>
            </a:r>
            <a:r>
              <a:rPr lang="en-US" sz="3200" b="1" dirty="0">
                <a:solidFill>
                  <a:prstClr val="black"/>
                </a:solidFill>
              </a:rPr>
              <a:t>emotional well-being, physical well-being, social well-being, </a:t>
            </a:r>
            <a:r>
              <a:rPr lang="en-US" sz="3200" b="1" dirty="0" smtClean="0">
                <a:solidFill>
                  <a:prstClr val="black"/>
                </a:solidFill>
              </a:rPr>
              <a:t>workplace </a:t>
            </a:r>
            <a:r>
              <a:rPr lang="en-US" sz="3200" b="1" dirty="0" smtClean="0"/>
              <a:t>well-being and societal well-being </a:t>
            </a:r>
            <a:r>
              <a:rPr lang="en-US" sz="3200" dirty="0" smtClean="0"/>
              <a:t>so that the employees have </a:t>
            </a:r>
            <a:r>
              <a:rPr lang="en-US" sz="3200" b="1" dirty="0" smtClean="0">
                <a:solidFill>
                  <a:srgbClr val="0070C0"/>
                </a:solidFill>
              </a:rPr>
              <a:t>a peace of mind and can work better for the organization and can increase the productivity too. 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152400"/>
            <a:ext cx="861060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solidFill>
                  <a:prstClr val="black"/>
                </a:solidFill>
                <a:ea typeface="SimSun"/>
                <a:cs typeface="Times New Roman"/>
              </a:rPr>
              <a:t>Employee’s value within organization</a:t>
            </a:r>
          </a:p>
        </p:txBody>
      </p:sp>
    </p:spTree>
    <p:extLst>
      <p:ext uri="{BB962C8B-B14F-4D97-AF65-F5344CB8AC3E}">
        <p14:creationId xmlns:p14="http://schemas.microsoft.com/office/powerpoint/2010/main" val="98415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371604"/>
            <a:ext cx="8686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The development in working environment are recommended to progress the effectiveness of the employee wellbeing measures </a:t>
            </a:r>
            <a:r>
              <a:rPr lang="en-US" sz="3200" b="1" dirty="0" smtClean="0"/>
              <a:t>like medical facilities, rest rooms, spittoons, children education facilities, canteen facility, drinking water, travelling facility, housing facilities and recreation facilities</a:t>
            </a:r>
            <a:r>
              <a:rPr lang="en-US" sz="3200" dirty="0" smtClean="0"/>
              <a:t> which will turn to build the morale and improve the efficiency of the employees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304800" y="228604"/>
            <a:ext cx="8382000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ea typeface="SimSun"/>
                <a:cs typeface="Times New Roman"/>
              </a:rPr>
              <a:t>Examples of </a:t>
            </a:r>
            <a:r>
              <a:rPr lang="en-US" sz="3200" b="1" dirty="0" smtClean="0">
                <a:ea typeface="SimSun"/>
                <a:cs typeface="Times New Roman"/>
              </a:rPr>
              <a:t>actions </a:t>
            </a:r>
            <a:r>
              <a:rPr lang="en-US" sz="3200" b="1" dirty="0">
                <a:ea typeface="SimSun"/>
                <a:cs typeface="Times New Roman"/>
              </a:rPr>
              <a:t>to increase employees’ wellbeing</a:t>
            </a:r>
          </a:p>
        </p:txBody>
      </p:sp>
    </p:spTree>
    <p:extLst>
      <p:ext uri="{BB962C8B-B14F-4D97-AF65-F5344CB8AC3E}">
        <p14:creationId xmlns:p14="http://schemas.microsoft.com/office/powerpoint/2010/main" val="12036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561100"/>
            <a:ext cx="7239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Three Dimensions of Employee Wellbeing</a:t>
            </a:r>
            <a:endParaRPr lang="en-US" sz="3200" b="1" dirty="0"/>
          </a:p>
        </p:txBody>
      </p:sp>
      <p:sp>
        <p:nvSpPr>
          <p:cNvPr id="3" name="Rectangle 2"/>
          <p:cNvSpPr/>
          <p:nvPr/>
        </p:nvSpPr>
        <p:spPr>
          <a:xfrm>
            <a:off x="152400" y="1447800"/>
            <a:ext cx="8839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/>
              <a:t>1. Happiness: </a:t>
            </a:r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3200" dirty="0" smtClean="0"/>
              <a:t>Employee happiness is interconnecting with the psychological wellbeing of the employees. </a:t>
            </a:r>
          </a:p>
          <a:p>
            <a:pPr marL="457200" indent="-457200" algn="just">
              <a:buFont typeface="Wingdings" pitchFamily="2" charset="2"/>
              <a:buChar char="q"/>
            </a:pPr>
            <a:endParaRPr lang="en-US" sz="3200" dirty="0"/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3200" dirty="0" smtClean="0"/>
              <a:t>Psychologists identified two components of psychological well-being:</a:t>
            </a:r>
            <a:r>
              <a:rPr lang="en-US" sz="3200" b="1" dirty="0" smtClean="0"/>
              <a:t>hedonic and eudemonic </a:t>
            </a:r>
            <a:r>
              <a:rPr lang="en-US" sz="3200" dirty="0" smtClean="0"/>
              <a:t>(Ryan &amp; </a:t>
            </a:r>
            <a:r>
              <a:rPr lang="en-US" sz="3200" dirty="0" err="1" smtClean="0"/>
              <a:t>Deci</a:t>
            </a:r>
            <a:r>
              <a:rPr lang="en-US" sz="3200" dirty="0" smtClean="0"/>
              <a:t>, 2001).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9244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2828840"/>
            <a:ext cx="8077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The hedonic component is concerned with subjective experiences of </a:t>
            </a:r>
            <a:r>
              <a:rPr lang="en-US" sz="3200" b="1" dirty="0" smtClean="0"/>
              <a:t>pleasure, or the balance of positive and negative thoughts and feelings in individuals' judgments</a:t>
            </a:r>
            <a:endParaRPr lang="en-US" sz="3200" b="1" dirty="0"/>
          </a:p>
        </p:txBody>
      </p:sp>
      <p:sp>
        <p:nvSpPr>
          <p:cNvPr id="3" name="Rectangle 2"/>
          <p:cNvSpPr/>
          <p:nvPr/>
        </p:nvSpPr>
        <p:spPr>
          <a:xfrm>
            <a:off x="685804" y="1828800"/>
            <a:ext cx="19351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prstClr val="black"/>
                </a:solidFill>
              </a:rPr>
              <a:t>Hedonic</a:t>
            </a:r>
            <a:endParaRPr lang="en-US" sz="4000" b="1" dirty="0"/>
          </a:p>
        </p:txBody>
      </p:sp>
      <p:sp>
        <p:nvSpPr>
          <p:cNvPr id="4" name="Rectangle 3"/>
          <p:cNvSpPr/>
          <p:nvPr/>
        </p:nvSpPr>
        <p:spPr>
          <a:xfrm>
            <a:off x="334948" y="152400"/>
            <a:ext cx="84280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</a:rPr>
              <a:t>Three Dimensions of Employee Wellbeing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4114800" y="1069942"/>
            <a:ext cx="4008456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ea typeface="SimSun"/>
                <a:cs typeface="Times New Roman"/>
              </a:rPr>
              <a:t>……….</a:t>
            </a:r>
            <a:r>
              <a:rPr lang="en-US" sz="3200" b="1" dirty="0" smtClean="0">
                <a:ea typeface="SimSun"/>
                <a:cs typeface="Times New Roman"/>
              </a:rPr>
              <a:t>Happiness</a:t>
            </a:r>
            <a:r>
              <a:rPr lang="en-US" sz="3200" dirty="0" smtClean="0">
                <a:ea typeface="SimSun"/>
                <a:cs typeface="Times New Roman"/>
              </a:rPr>
              <a:t>……….</a:t>
            </a:r>
            <a:endParaRPr lang="en-US" sz="3200" dirty="0"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828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2690341"/>
            <a:ext cx="838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/>
              <a:t>The eudemonic components totally focus on the </a:t>
            </a:r>
            <a:r>
              <a:rPr lang="en-US" sz="3200" b="1" dirty="0" smtClean="0"/>
              <a:t>fulfillment and realization of human potentials meaning</a:t>
            </a:r>
            <a:r>
              <a:rPr lang="en-US" sz="3200" dirty="0" smtClean="0"/>
              <a:t> is defined in terms of employees' feelings of fulfillment and purpose in their efforts (Wrzesniewski et al, 2003) 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1066804" y="1447800"/>
            <a:ext cx="2077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</a:rPr>
              <a:t>Eudemonic</a:t>
            </a:r>
            <a:endParaRPr lang="en-US" sz="3200" b="1" dirty="0"/>
          </a:p>
        </p:txBody>
      </p:sp>
      <p:sp>
        <p:nvSpPr>
          <p:cNvPr id="4" name="Rectangle 3"/>
          <p:cNvSpPr/>
          <p:nvPr/>
        </p:nvSpPr>
        <p:spPr>
          <a:xfrm>
            <a:off x="4114800" y="1069942"/>
            <a:ext cx="4008456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ea typeface="SimSun"/>
                <a:cs typeface="Times New Roman"/>
              </a:rPr>
              <a:t>……….</a:t>
            </a:r>
            <a:r>
              <a:rPr lang="en-US" sz="3200" b="1" dirty="0" smtClean="0">
                <a:ea typeface="SimSun"/>
                <a:cs typeface="Times New Roman"/>
              </a:rPr>
              <a:t>Happiness</a:t>
            </a:r>
            <a:r>
              <a:rPr lang="en-US" sz="3200" dirty="0" smtClean="0">
                <a:ea typeface="SimSun"/>
                <a:cs typeface="Times New Roman"/>
              </a:rPr>
              <a:t>……….</a:t>
            </a:r>
            <a:endParaRPr lang="en-US" sz="3200" dirty="0">
              <a:ea typeface="SimSun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4948" y="152400"/>
            <a:ext cx="84280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</a:rPr>
              <a:t>Three Dimensions of Employee Wellbeing</a:t>
            </a:r>
          </a:p>
        </p:txBody>
      </p:sp>
    </p:spTree>
    <p:extLst>
      <p:ext uri="{BB962C8B-B14F-4D97-AF65-F5344CB8AC3E}">
        <p14:creationId xmlns:p14="http://schemas.microsoft.com/office/powerpoint/2010/main" val="135754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1547" y="1524001"/>
            <a:ext cx="20249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/>
              <a:t>2. Health </a:t>
            </a:r>
            <a:endParaRPr lang="en-US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228600" y="2828840"/>
            <a:ext cx="8686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Healthcare researchers use the term health to describe "</a:t>
            </a:r>
            <a:r>
              <a:rPr lang="en-US" sz="3200" b="1" dirty="0" smtClean="0"/>
              <a:t>A state of complete physical, mental and social wellbeing and not merely the absence of disease or infirmity"</a:t>
            </a:r>
            <a:r>
              <a:rPr lang="en-US" sz="3200" dirty="0" smtClean="0"/>
              <a:t> (World Health Organization, 1946)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334948" y="152400"/>
            <a:ext cx="84280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</a:rPr>
              <a:t>Three Dimensions of Employee Wellbeing</a:t>
            </a:r>
          </a:p>
        </p:txBody>
      </p:sp>
    </p:spTree>
    <p:extLst>
      <p:ext uri="{BB962C8B-B14F-4D97-AF65-F5344CB8AC3E}">
        <p14:creationId xmlns:p14="http://schemas.microsoft.com/office/powerpoint/2010/main" val="144648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7805" y="1219208"/>
            <a:ext cx="28755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3. Relationships</a:t>
            </a:r>
            <a:endParaRPr lang="en-US" sz="3200" b="1" dirty="0"/>
          </a:p>
        </p:txBody>
      </p:sp>
      <p:sp>
        <p:nvSpPr>
          <p:cNvPr id="3" name="Rectangle 2"/>
          <p:cNvSpPr/>
          <p:nvPr/>
        </p:nvSpPr>
        <p:spPr>
          <a:xfrm>
            <a:off x="152400" y="2828840"/>
            <a:ext cx="8763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Relationship is mainly talk about the </a:t>
            </a:r>
            <a:r>
              <a:rPr lang="en-US" sz="3200" b="1" dirty="0" smtClean="0"/>
              <a:t>communication aspect of the individuals and the connection between employees and employers of the organization </a:t>
            </a:r>
            <a:r>
              <a:rPr lang="en-US" sz="3200" dirty="0" smtClean="0"/>
              <a:t>(Grant 2007).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334948" y="152400"/>
            <a:ext cx="84280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</a:rPr>
              <a:t>Three Dimensions of Employee Wellbeing</a:t>
            </a:r>
          </a:p>
        </p:txBody>
      </p:sp>
    </p:spTree>
    <p:extLst>
      <p:ext uri="{BB962C8B-B14F-4D97-AF65-F5344CB8AC3E}">
        <p14:creationId xmlns:p14="http://schemas.microsoft.com/office/powerpoint/2010/main" val="111655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947" y="304804"/>
            <a:ext cx="8610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0" dirty="0" smtClean="0">
                <a:effectLst/>
                <a:latin typeface="Poppins"/>
              </a:rPr>
              <a:t>Two rare known statistics of the employee wellbeing</a:t>
            </a:r>
            <a:endParaRPr lang="en-US" sz="3200" b="1" i="0" dirty="0"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1158" y="1981204"/>
            <a:ext cx="8077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Only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2 out of 5 </a:t>
            </a: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employees are productive at </a:t>
            </a: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work (ILO,2017)</a:t>
            </a:r>
            <a:endParaRPr lang="en-US" sz="3200" b="0" i="0" dirty="0" smtClean="0">
              <a:solidFill>
                <a:srgbClr val="181818"/>
              </a:solidFill>
              <a:effectLst/>
              <a:latin typeface="Poppins"/>
            </a:endParaRPr>
          </a:p>
          <a:p>
            <a:endParaRPr lang="en-US" sz="3200" b="0" i="0" dirty="0" smtClean="0">
              <a:solidFill>
                <a:srgbClr val="181818"/>
              </a:solidFill>
              <a:effectLst/>
              <a:latin typeface="Poppins"/>
            </a:endParaRPr>
          </a:p>
          <a:p>
            <a:pPr marL="285750" indent="-285750">
              <a:buFont typeface="Wingdings" pitchFamily="2" charset="2"/>
              <a:buChar char="q"/>
            </a:pPr>
            <a:endParaRPr lang="en-US" sz="3200" dirty="0">
              <a:solidFill>
                <a:srgbClr val="181818"/>
              </a:solidFill>
              <a:latin typeface="Poppins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Mental Health Care costs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$1 trillion per year </a:t>
            </a:r>
            <a:r>
              <a:rPr lang="en-US" sz="3200" i="0" dirty="0" smtClean="0">
                <a:solidFill>
                  <a:srgbClr val="181818"/>
                </a:solidFill>
                <a:effectLst/>
                <a:latin typeface="Poppins"/>
              </a:rPr>
              <a:t>(</a:t>
            </a:r>
            <a:r>
              <a:rPr lang="en-US" sz="3200" i="0" dirty="0" smtClean="0">
                <a:solidFill>
                  <a:srgbClr val="181818"/>
                </a:solidFill>
                <a:effectLst/>
                <a:latin typeface="Poppins"/>
              </a:rPr>
              <a:t>WHO,2021)</a:t>
            </a:r>
            <a:endParaRPr lang="en-US" sz="3200" i="0" dirty="0" smtClean="0">
              <a:solidFill>
                <a:srgbClr val="181818"/>
              </a:solidFill>
              <a:effectLst/>
              <a:latin typeface="Poppins"/>
            </a:endParaRPr>
          </a:p>
          <a:p>
            <a:pPr marL="285750" indent="-285750">
              <a:buFont typeface="Wingdings" pitchFamily="2" charset="2"/>
              <a:buChar char="q"/>
            </a:pPr>
            <a:endParaRPr lang="en-US" sz="3200" b="0" i="0" dirty="0">
              <a:solidFill>
                <a:srgbClr val="181818"/>
              </a:solidFill>
              <a:effectLst/>
              <a:latin typeface="Poppins"/>
            </a:endParaRPr>
          </a:p>
        </p:txBody>
      </p:sp>
    </p:spTree>
    <p:extLst>
      <p:ext uri="{BB962C8B-B14F-4D97-AF65-F5344CB8AC3E}">
        <p14:creationId xmlns:p14="http://schemas.microsoft.com/office/powerpoint/2010/main" val="285656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457208"/>
            <a:ext cx="838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0" dirty="0" smtClean="0">
                <a:effectLst/>
                <a:latin typeface="Poppins"/>
              </a:rPr>
              <a:t>Three factors driving employee wellbeing</a:t>
            </a:r>
            <a:endParaRPr lang="en-US" sz="3200" b="1" i="0" dirty="0"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1447800"/>
            <a:ext cx="35317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1. Social Support</a:t>
            </a:r>
            <a:endParaRPr lang="en-US" sz="3200" b="1" i="0" dirty="0">
              <a:solidFill>
                <a:srgbClr val="181818"/>
              </a:solidFill>
              <a:effectLst/>
              <a:latin typeface="Poppin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2690341"/>
            <a:ext cx="8610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q"/>
            </a:pPr>
            <a:r>
              <a:rPr lang="en-US" sz="3200" b="0" i="0" u="none" strike="noStrike" dirty="0" smtClean="0">
                <a:effectLst/>
                <a:latin typeface="Poppins"/>
              </a:rPr>
              <a:t>Research</a:t>
            </a:r>
            <a:r>
              <a:rPr lang="en-US" sz="3200" b="0" i="0" dirty="0" smtClean="0">
                <a:effectLst/>
                <a:latin typeface="Poppins"/>
              </a:rPr>
              <a:t> shows that social connections can have a direct link to </a:t>
            </a:r>
            <a:r>
              <a:rPr lang="en-US" sz="3200" b="1" i="0" dirty="0" smtClean="0">
                <a:effectLst/>
                <a:latin typeface="Poppins"/>
              </a:rPr>
              <a:t>psycho-social stress, including work-life stress</a:t>
            </a:r>
            <a:r>
              <a:rPr lang="en-US" sz="3200" b="0" i="0" dirty="0" smtClean="0">
                <a:effectLst/>
                <a:latin typeface="Poppins"/>
              </a:rPr>
              <a:t> that can affect health. Supportive </a:t>
            </a:r>
            <a:r>
              <a:rPr lang="en-US" sz="3200" b="1" i="0" dirty="0" smtClean="0">
                <a:effectLst/>
                <a:latin typeface="Poppins"/>
              </a:rPr>
              <a:t>relationships</a:t>
            </a:r>
            <a:r>
              <a:rPr lang="en-US" sz="3200" b="0" i="0" dirty="0" smtClean="0">
                <a:effectLst/>
                <a:latin typeface="Poppins"/>
              </a:rPr>
              <a:t> are crucial for the employees' wellbeing. 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5934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295408"/>
            <a:ext cx="44422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2. Security and Safety</a:t>
            </a:r>
            <a:endParaRPr lang="en-US" sz="3200" b="1" i="0" dirty="0">
              <a:solidFill>
                <a:srgbClr val="181818"/>
              </a:solidFill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2828836"/>
            <a:ext cx="8610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q"/>
            </a:pPr>
            <a:r>
              <a:rPr lang="en-US" sz="3600" b="0" i="0" dirty="0" smtClean="0">
                <a:effectLst/>
                <a:latin typeface="Poppins"/>
              </a:rPr>
              <a:t>Enhancing the </a:t>
            </a:r>
            <a:r>
              <a:rPr lang="en-US" sz="3600" b="1" i="0" dirty="0" smtClean="0">
                <a:effectLst/>
                <a:latin typeface="Poppins"/>
              </a:rPr>
              <a:t>feeling of safety and security </a:t>
            </a:r>
            <a:r>
              <a:rPr lang="en-US" sz="3600" b="0" i="0" dirty="0" smtClean="0">
                <a:effectLst/>
                <a:latin typeface="Poppins"/>
              </a:rPr>
              <a:t>among employees is a must factor for schemes like employee wellbeing programs</a:t>
            </a:r>
            <a:r>
              <a:rPr lang="en-US" b="0" i="0" dirty="0" smtClean="0">
                <a:effectLst/>
                <a:latin typeface="Poppins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23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4" y="1066808"/>
            <a:ext cx="42071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3. Work-Life Balance</a:t>
            </a:r>
            <a:endParaRPr lang="en-US" sz="3200" b="1" i="0" dirty="0">
              <a:solidFill>
                <a:srgbClr val="181818"/>
              </a:solidFill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2967335"/>
            <a:ext cx="8458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b="0" i="0" dirty="0" smtClean="0">
                <a:effectLst/>
                <a:latin typeface="Poppins"/>
              </a:rPr>
              <a:t>The balance of life </a:t>
            </a:r>
            <a:r>
              <a:rPr lang="en-US" sz="3200" b="1" i="0" dirty="0" smtClean="0">
                <a:effectLst/>
                <a:latin typeface="Poppins"/>
              </a:rPr>
              <a:t>within and outside </a:t>
            </a:r>
            <a:r>
              <a:rPr lang="en-US" sz="3200" b="0" i="0" dirty="0" smtClean="0">
                <a:effectLst/>
                <a:latin typeface="Poppins"/>
              </a:rPr>
              <a:t>of the office has a significant effect on employees' overall wellbeing.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9225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33408"/>
            <a:ext cx="8153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Poppins"/>
              </a:rPr>
              <a:t>B</a:t>
            </a:r>
            <a:r>
              <a:rPr lang="en-US" sz="3200" b="1" i="0" dirty="0" smtClean="0">
                <a:effectLst/>
                <a:latin typeface="Poppins"/>
              </a:rPr>
              <a:t>enefits of employee wellbeing at work</a:t>
            </a:r>
            <a:endParaRPr lang="en-US" sz="3200" b="1" i="0" dirty="0"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0500" y="2438401"/>
            <a:ext cx="8534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Improve Employee Health and Wellness</a:t>
            </a:r>
          </a:p>
          <a:p>
            <a:endParaRPr lang="en-US" sz="3200" b="0" i="0" dirty="0" smtClean="0">
              <a:solidFill>
                <a:srgbClr val="4C5267"/>
              </a:solidFill>
              <a:effectLst/>
              <a:latin typeface="Poppins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sz="3200" b="0" i="0" dirty="0" smtClean="0">
                <a:effectLst/>
                <a:latin typeface="Poppins"/>
              </a:rPr>
              <a:t>Healthy habits help in lowering </a:t>
            </a:r>
            <a:r>
              <a:rPr lang="en-US" sz="3200" b="1" i="0" dirty="0" smtClean="0">
                <a:effectLst/>
                <a:latin typeface="Poppins"/>
              </a:rPr>
              <a:t>absenteeism and workplace stress</a:t>
            </a:r>
            <a:endParaRPr lang="en-US" sz="3200" b="1" i="0" dirty="0">
              <a:effectLst/>
              <a:latin typeface="Poppins"/>
            </a:endParaRPr>
          </a:p>
        </p:txBody>
      </p:sp>
    </p:spTree>
    <p:extLst>
      <p:ext uri="{BB962C8B-B14F-4D97-AF65-F5344CB8AC3E}">
        <p14:creationId xmlns:p14="http://schemas.microsoft.com/office/powerpoint/2010/main" val="423272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447800"/>
            <a:ext cx="84582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2. Reduce Health Care Costs</a:t>
            </a:r>
          </a:p>
          <a:p>
            <a:pPr algn="just"/>
            <a:endParaRPr lang="en-US" sz="3200" b="1" i="0" dirty="0" smtClean="0">
              <a:solidFill>
                <a:srgbClr val="181818"/>
              </a:solidFill>
              <a:effectLst/>
              <a:latin typeface="Poppins"/>
            </a:endParaRPr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3200" b="0" i="0" dirty="0" smtClean="0">
                <a:effectLst/>
                <a:latin typeface="Poppins"/>
              </a:rPr>
              <a:t>Employers are now enrolling their employees in wellness programs that promote health and wellness.</a:t>
            </a:r>
          </a:p>
          <a:p>
            <a:pPr marL="457200" indent="-457200" algn="just">
              <a:buFont typeface="Wingdings" pitchFamily="2" charset="2"/>
              <a:buChar char="q"/>
            </a:pPr>
            <a:endParaRPr lang="en-US" sz="3200" b="0" i="0" dirty="0" smtClean="0">
              <a:effectLst/>
              <a:latin typeface="Poppins"/>
            </a:endParaRPr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3200" b="0" i="0" dirty="0" smtClean="0">
                <a:effectLst/>
                <a:latin typeface="Poppins"/>
              </a:rPr>
              <a:t>It helps in avoiding </a:t>
            </a:r>
            <a:r>
              <a:rPr lang="en-US" sz="3200" b="1" i="0" dirty="0" smtClean="0">
                <a:effectLst/>
                <a:latin typeface="Poppins"/>
              </a:rPr>
              <a:t>preventable diseases </a:t>
            </a:r>
            <a:r>
              <a:rPr lang="en-US" sz="3200" b="0" i="0" dirty="0" smtClean="0">
                <a:effectLst/>
                <a:latin typeface="Poppins"/>
              </a:rPr>
              <a:t>right before starting</a:t>
            </a:r>
            <a:endParaRPr lang="en-US" sz="3200" b="0" i="0" dirty="0"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533408"/>
            <a:ext cx="8153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Poppins"/>
              </a:rPr>
              <a:t>B</a:t>
            </a:r>
            <a:r>
              <a:rPr lang="en-US" sz="3200" b="1" i="0" dirty="0" smtClean="0">
                <a:effectLst/>
                <a:latin typeface="Poppins"/>
              </a:rPr>
              <a:t>enefits of employee wellbeing at work</a:t>
            </a:r>
            <a:endParaRPr lang="en-US" sz="3200" b="1" i="0" dirty="0">
              <a:effectLst/>
              <a:latin typeface="Poppins"/>
            </a:endParaRPr>
          </a:p>
        </p:txBody>
      </p:sp>
    </p:spTree>
    <p:extLst>
      <p:ext uri="{BB962C8B-B14F-4D97-AF65-F5344CB8AC3E}">
        <p14:creationId xmlns:p14="http://schemas.microsoft.com/office/powerpoint/2010/main" val="399450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1368" y="1524008"/>
            <a:ext cx="84702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3. Better Employee Engagements</a:t>
            </a:r>
          </a:p>
          <a:p>
            <a:endParaRPr lang="en-US" sz="3200" b="0" i="0" dirty="0" smtClean="0">
              <a:solidFill>
                <a:srgbClr val="4C5267"/>
              </a:solidFill>
              <a:effectLst/>
              <a:latin typeface="Poppins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sz="3200" b="0" i="0" dirty="0" smtClean="0">
                <a:effectLst/>
                <a:latin typeface="Poppins"/>
              </a:rPr>
              <a:t>Offering quality wellness programs will include all the requirements for a fruitful </a:t>
            </a:r>
            <a:r>
              <a:rPr lang="en-US" sz="3200" b="1" i="0" u="none" strike="noStrike" dirty="0" smtClean="0">
                <a:effectLst/>
                <a:latin typeface="Poppins"/>
              </a:rPr>
              <a:t>employee engagement</a:t>
            </a:r>
            <a:r>
              <a:rPr lang="en-US" sz="3200" b="1" dirty="0">
                <a:latin typeface="Poppins"/>
              </a:rPr>
              <a:t>.</a:t>
            </a:r>
            <a:endParaRPr lang="en-US" sz="3200" b="1" i="0" dirty="0"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533408"/>
            <a:ext cx="8153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Poppins"/>
              </a:rPr>
              <a:t>B</a:t>
            </a:r>
            <a:r>
              <a:rPr lang="en-US" sz="3200" b="1" i="0" dirty="0" smtClean="0">
                <a:effectLst/>
                <a:latin typeface="Poppins"/>
              </a:rPr>
              <a:t>enefits of employee wellbeing at work</a:t>
            </a:r>
            <a:endParaRPr lang="en-US" sz="3200" b="1" i="0" dirty="0">
              <a:effectLst/>
              <a:latin typeface="Poppins"/>
            </a:endParaRPr>
          </a:p>
        </p:txBody>
      </p:sp>
    </p:spTree>
    <p:extLst>
      <p:ext uri="{BB962C8B-B14F-4D97-AF65-F5344CB8AC3E}">
        <p14:creationId xmlns:p14="http://schemas.microsoft.com/office/powerpoint/2010/main" val="121175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219208"/>
            <a:ext cx="58769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4. Improve Productivity Level</a:t>
            </a:r>
            <a:endParaRPr lang="en-US" sz="3200" b="1" i="0" dirty="0">
              <a:solidFill>
                <a:srgbClr val="181818"/>
              </a:solidFill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2828840"/>
            <a:ext cx="8534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b="0" i="0" dirty="0" smtClean="0">
                <a:effectLst/>
                <a:latin typeface="Poppins"/>
              </a:rPr>
              <a:t>employee wellbeing programs include various </a:t>
            </a:r>
            <a:r>
              <a:rPr lang="en-US" sz="3200" b="1" i="0" dirty="0" smtClean="0">
                <a:effectLst/>
                <a:latin typeface="Poppins"/>
              </a:rPr>
              <a:t>sports activities, personalized sessions, campaigns that help improve employees' quality of life</a:t>
            </a:r>
            <a:endParaRPr lang="en-US" sz="3200" b="1" dirty="0"/>
          </a:p>
        </p:txBody>
      </p:sp>
      <p:sp>
        <p:nvSpPr>
          <p:cNvPr id="4" name="Rectangle 3"/>
          <p:cNvSpPr/>
          <p:nvPr/>
        </p:nvSpPr>
        <p:spPr>
          <a:xfrm>
            <a:off x="160421" y="276353"/>
            <a:ext cx="8915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Poppins"/>
              </a:rPr>
              <a:t>Four B</a:t>
            </a:r>
            <a:r>
              <a:rPr lang="en-US" sz="3200" b="1" i="0" dirty="0" smtClean="0">
                <a:effectLst/>
                <a:latin typeface="Poppins"/>
              </a:rPr>
              <a:t>enefits of employee wellbeing at work</a:t>
            </a:r>
            <a:endParaRPr lang="en-US" sz="3200" b="1" i="0" dirty="0">
              <a:effectLst/>
              <a:latin typeface="Poppins"/>
            </a:endParaRPr>
          </a:p>
        </p:txBody>
      </p:sp>
    </p:spTree>
    <p:extLst>
      <p:ext uri="{BB962C8B-B14F-4D97-AF65-F5344CB8AC3E}">
        <p14:creationId xmlns:p14="http://schemas.microsoft.com/office/powerpoint/2010/main" val="131796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4"/>
            <a:ext cx="8763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0" dirty="0" smtClean="0">
                <a:effectLst/>
                <a:latin typeface="Poppins"/>
              </a:rPr>
              <a:t>Seven ways you can promote employee wellbeing</a:t>
            </a:r>
            <a:endParaRPr lang="en-US" sz="3200" b="1" i="0" dirty="0">
              <a:effectLst/>
              <a:latin typeface="Poppin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1524007"/>
            <a:ext cx="8458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Promoting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Cycle to Work Regimes</a:t>
            </a:r>
          </a:p>
          <a:p>
            <a:pPr marL="342900" indent="-342900">
              <a:buAutoNum type="arabicPeriod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Corporate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Health Checkup Policies</a:t>
            </a:r>
          </a:p>
          <a:p>
            <a:pPr marL="342900" indent="-342900">
              <a:buAutoNum type="arabicPeriod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Checking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Workplace Ergonomics </a:t>
            </a:r>
          </a:p>
          <a:p>
            <a:pPr marL="342900" indent="-342900">
              <a:buAutoNum type="arabicPeriod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Contributing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Gym Memberships </a:t>
            </a:r>
          </a:p>
          <a:p>
            <a:pPr marL="342900" indent="-342900">
              <a:buAutoNum type="arabicPeriod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Introducing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Health and Fitness Apps</a:t>
            </a:r>
          </a:p>
          <a:p>
            <a:pPr marL="342900" indent="-342900">
              <a:buAutoNum type="arabicPeriod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Encourage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Short Breaks</a:t>
            </a:r>
          </a:p>
          <a:p>
            <a:pPr marL="342900" indent="-342900">
              <a:buAutoNum type="arabicPeriod"/>
            </a:pPr>
            <a:r>
              <a:rPr lang="en-US" sz="3200" b="0" i="0" dirty="0" smtClean="0">
                <a:solidFill>
                  <a:srgbClr val="181818"/>
                </a:solidFill>
                <a:effectLst/>
                <a:latin typeface="Poppins"/>
              </a:rPr>
              <a:t>Establishing </a:t>
            </a:r>
            <a:r>
              <a:rPr lang="en-US" sz="3200" b="1" i="0" dirty="0" smtClean="0">
                <a:solidFill>
                  <a:srgbClr val="181818"/>
                </a:solidFill>
                <a:effectLst/>
                <a:latin typeface="Poppins"/>
              </a:rPr>
              <a:t>Peer Recognition Culture</a:t>
            </a:r>
          </a:p>
          <a:p>
            <a:endParaRPr lang="en-US" sz="3200" b="0" i="0" dirty="0" smtClean="0">
              <a:solidFill>
                <a:srgbClr val="181818"/>
              </a:solidFill>
              <a:effectLst/>
              <a:latin typeface="Poppins"/>
            </a:endParaRPr>
          </a:p>
          <a:p>
            <a:endParaRPr lang="en-US" sz="3200" b="0" i="0" dirty="0" smtClean="0">
              <a:solidFill>
                <a:srgbClr val="181818"/>
              </a:solidFill>
              <a:effectLst/>
              <a:latin typeface="Poppins"/>
            </a:endParaRPr>
          </a:p>
        </p:txBody>
      </p:sp>
    </p:spTree>
    <p:extLst>
      <p:ext uri="{BB962C8B-B14F-4D97-AF65-F5344CB8AC3E}">
        <p14:creationId xmlns:p14="http://schemas.microsoft.com/office/powerpoint/2010/main" val="376087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ff4"/>
              </a:rPr>
              <a:t>Harshitha. L ( 2021) Impact of employee well being on organizational performance in </a:t>
            </a:r>
          </a:p>
          <a:p>
            <a:pPr marL="0" indent="0" algn="ctr">
              <a:buNone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ff4"/>
              </a:rPr>
              <a:t>workplace ,</a:t>
            </a:r>
            <a:r>
              <a:rPr lang="en-US" b="0" i="0" u="none" strike="noStrike" dirty="0" smtClean="0">
                <a:solidFill>
                  <a:srgbClr val="202124"/>
                </a:solidFill>
                <a:effectLst/>
                <a:latin typeface="arial"/>
                <a:hlinkClick r:id="rId2"/>
              </a:rPr>
              <a:t>https://www.researchgate.net</a:t>
            </a:r>
            <a:r>
              <a:rPr lang="en-US" b="0" i="0" u="none" strike="noStrike" dirty="0" smtClean="0">
                <a:solidFill>
                  <a:srgbClr val="5F6368"/>
                </a:solidFill>
                <a:effectLst/>
                <a:latin typeface="arial"/>
                <a:hlinkClick r:id="rId2"/>
              </a:rPr>
              <a:t> ›</a:t>
            </a:r>
            <a:endParaRPr lang="en-US" b="0" i="0" u="none" strike="noStrike" dirty="0" smtClean="0">
              <a:solidFill>
                <a:srgbClr val="1A0DAB"/>
              </a:solidFill>
              <a:effectLst/>
              <a:latin typeface="arial"/>
              <a:hlinkClick r:id="rId2"/>
            </a:endParaRPr>
          </a:p>
          <a:p>
            <a:pPr marL="0" indent="0" algn="ctr">
              <a:buNone/>
            </a:pPr>
            <a:endParaRPr lang="en-US" dirty="0">
              <a:solidFill>
                <a:srgbClr val="000000"/>
              </a:solidFill>
              <a:latin typeface="ff4"/>
            </a:endParaRPr>
          </a:p>
          <a:p>
            <a:pPr marL="0" indent="0" algn="ctr">
              <a:buNone/>
            </a:pPr>
            <a:r>
              <a:rPr lang="en-US" dirty="0" smtClean="0"/>
              <a:t>P.D.D.M. Krishantha (2018) Employee wellbeing - effectiveness on motivation and organizational performance,</a:t>
            </a:r>
            <a:r>
              <a:rPr lang="en-US" b="0" i="0" u="none" strike="noStrike" dirty="0" smtClean="0">
                <a:solidFill>
                  <a:srgbClr val="1A0DAB"/>
                </a:solidFill>
                <a:effectLst/>
                <a:latin typeface="arial"/>
                <a:hlinkClick r:id="rId3"/>
              </a:rPr>
              <a:t> </a:t>
            </a:r>
            <a:r>
              <a:rPr lang="en-US" b="0" i="0" u="none" strike="noStrike" dirty="0" smtClean="0">
                <a:solidFill>
                  <a:srgbClr val="202124"/>
                </a:solidFill>
                <a:effectLst/>
                <a:latin typeface="arial"/>
                <a:hlinkClick r:id="rId3"/>
              </a:rPr>
              <a:t>https://www.researchgate.net</a:t>
            </a:r>
            <a:r>
              <a:rPr lang="en-US" b="0" i="0" u="none" strike="noStrike" dirty="0" smtClean="0">
                <a:solidFill>
                  <a:srgbClr val="5F6368"/>
                </a:solidFill>
                <a:effectLst/>
                <a:latin typeface="arial"/>
                <a:hlinkClick r:id="rId3"/>
              </a:rPr>
              <a:t> ›</a:t>
            </a:r>
            <a:endParaRPr lang="en-US" b="0" i="0" u="none" strike="noStrike" dirty="0" smtClean="0">
              <a:solidFill>
                <a:srgbClr val="1A0DAB"/>
              </a:solidFill>
              <a:effectLst/>
              <a:latin typeface="arial"/>
              <a:hlinkClick r:id="rId3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45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219202"/>
            <a:ext cx="8382000" cy="34368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Thank you!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Next lecture: </a:t>
            </a:r>
            <a:r>
              <a:rPr lang="en-US" sz="3200" dirty="0" smtClean="0"/>
              <a:t>Psychological Contracts</a:t>
            </a:r>
            <a:endParaRPr lang="en-US" sz="3200" dirty="0">
              <a:solidFill>
                <a:prstClr val="black"/>
              </a:solidFill>
              <a:ea typeface="SimSu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Lecturer :Faustin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Email:hfaus84@gmail.com</a:t>
            </a:r>
          </a:p>
        </p:txBody>
      </p:sp>
    </p:spTree>
    <p:extLst>
      <p:ext uri="{BB962C8B-B14F-4D97-AF65-F5344CB8AC3E}">
        <p14:creationId xmlns:p14="http://schemas.microsoft.com/office/powerpoint/2010/main" val="121265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2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894</Words>
  <Application>Microsoft Office PowerPoint</Application>
  <PresentationFormat>On-screen Show (4:3)</PresentationFormat>
  <Paragraphs>101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Office Theme</vt:lpstr>
      <vt:lpstr>1_Office Theme</vt:lpstr>
      <vt:lpstr>2_Office Theme</vt:lpstr>
      <vt:lpstr>12_Office Theme</vt:lpstr>
      <vt:lpstr>PowerPoint Presentation</vt:lpstr>
      <vt:lpstr>Understanding employee wellbeing concept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16</cp:revision>
  <dcterms:created xsi:type="dcterms:W3CDTF">2022-04-07T07:49:14Z</dcterms:created>
  <dcterms:modified xsi:type="dcterms:W3CDTF">2022-04-11T10:38:20Z</dcterms:modified>
</cp:coreProperties>
</file>