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  <p:sldMasterId id="2147483660" r:id="rId5"/>
    <p:sldMasterId id="2147483672" r:id="rId6"/>
    <p:sldMasterId id="2147483684" r:id="rId7"/>
  </p:sldMasterIdLst>
  <p:notesMasterIdLst>
    <p:notesMasterId r:id="rId8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</p:sldIdLst>
  <p:sldSz cy="6858000" cx="9144000"/>
  <p:notesSz cx="6858000" cy="9144000"/>
  <p:embeddedFontLst>
    <p:embeddedFont>
      <p:font typeface="Roboto"/>
      <p:regular r:id="rId32"/>
      <p:bold r:id="rId33"/>
      <p:italic r:id="rId34"/>
      <p:boldItalic r:id="rId35"/>
    </p:embeddedFont>
    <p:embeddedFont>
      <p:font typeface="Open Sans"/>
      <p:regular r:id="rId36"/>
      <p:bold r:id="rId37"/>
      <p:italic r:id="rId38"/>
      <p:boldItalic r:id="rId3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40" roundtripDataSignature="AMtx7mhmY8jJtR6LIva5Z3QEFDp35rC6/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customschemas.google.com/relationships/presentationmetadata" Target="metadata"/><Relationship Id="rId20" Type="http://schemas.openxmlformats.org/officeDocument/2006/relationships/slide" Target="slides/slide12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4" Type="http://schemas.openxmlformats.org/officeDocument/2006/relationships/slide" Target="slides/slide16.xml"/><Relationship Id="rId23" Type="http://schemas.openxmlformats.org/officeDocument/2006/relationships/slide" Target="slides/slide15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26" Type="http://schemas.openxmlformats.org/officeDocument/2006/relationships/slide" Target="slides/slide18.xml"/><Relationship Id="rId25" Type="http://schemas.openxmlformats.org/officeDocument/2006/relationships/slide" Target="slides/slide17.xml"/><Relationship Id="rId28" Type="http://schemas.openxmlformats.org/officeDocument/2006/relationships/slide" Target="slides/slide20.xml"/><Relationship Id="rId27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29" Type="http://schemas.openxmlformats.org/officeDocument/2006/relationships/slide" Target="slides/slide21.xml"/><Relationship Id="rId7" Type="http://schemas.openxmlformats.org/officeDocument/2006/relationships/slideMaster" Target="slideMasters/slideMaster4.xml"/><Relationship Id="rId8" Type="http://schemas.openxmlformats.org/officeDocument/2006/relationships/notesMaster" Target="notesMasters/notesMaster1.xml"/><Relationship Id="rId31" Type="http://schemas.openxmlformats.org/officeDocument/2006/relationships/slide" Target="slides/slide23.xml"/><Relationship Id="rId30" Type="http://schemas.openxmlformats.org/officeDocument/2006/relationships/slide" Target="slides/slide22.xml"/><Relationship Id="rId11" Type="http://schemas.openxmlformats.org/officeDocument/2006/relationships/slide" Target="slides/slide3.xml"/><Relationship Id="rId33" Type="http://schemas.openxmlformats.org/officeDocument/2006/relationships/font" Target="fonts/Roboto-bold.fntdata"/><Relationship Id="rId10" Type="http://schemas.openxmlformats.org/officeDocument/2006/relationships/slide" Target="slides/slide2.xml"/><Relationship Id="rId32" Type="http://schemas.openxmlformats.org/officeDocument/2006/relationships/font" Target="fonts/Roboto-regular.fntdata"/><Relationship Id="rId13" Type="http://schemas.openxmlformats.org/officeDocument/2006/relationships/slide" Target="slides/slide5.xml"/><Relationship Id="rId35" Type="http://schemas.openxmlformats.org/officeDocument/2006/relationships/font" Target="fonts/Roboto-boldItalic.fntdata"/><Relationship Id="rId12" Type="http://schemas.openxmlformats.org/officeDocument/2006/relationships/slide" Target="slides/slide4.xml"/><Relationship Id="rId34" Type="http://schemas.openxmlformats.org/officeDocument/2006/relationships/font" Target="fonts/Roboto-italic.fntdata"/><Relationship Id="rId15" Type="http://schemas.openxmlformats.org/officeDocument/2006/relationships/slide" Target="slides/slide7.xml"/><Relationship Id="rId37" Type="http://schemas.openxmlformats.org/officeDocument/2006/relationships/font" Target="fonts/OpenSans-bold.fntdata"/><Relationship Id="rId14" Type="http://schemas.openxmlformats.org/officeDocument/2006/relationships/slide" Target="slides/slide6.xml"/><Relationship Id="rId36" Type="http://schemas.openxmlformats.org/officeDocument/2006/relationships/font" Target="fonts/OpenSans-regular.fntdata"/><Relationship Id="rId17" Type="http://schemas.openxmlformats.org/officeDocument/2006/relationships/slide" Target="slides/slide9.xml"/><Relationship Id="rId39" Type="http://schemas.openxmlformats.org/officeDocument/2006/relationships/font" Target="fonts/OpenSans-boldItalic.fntdata"/><Relationship Id="rId16" Type="http://schemas.openxmlformats.org/officeDocument/2006/relationships/slide" Target="slides/slide8.xml"/><Relationship Id="rId38" Type="http://schemas.openxmlformats.org/officeDocument/2006/relationships/font" Target="fonts/OpenSans-italic.fntdata"/><Relationship Id="rId19" Type="http://schemas.openxmlformats.org/officeDocument/2006/relationships/slide" Target="slides/slide11.xml"/><Relationship Id="rId18" Type="http://schemas.openxmlformats.org/officeDocument/2006/relationships/slide" Target="slides/slide10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5" name="Google Shape;32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1" name="Google Shape;331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" name="Google Shape;33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1" name="Google Shape;35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" name="Google Shape;35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4" name="Google Shape;364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1" name="Google Shape;371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8" name="Google Shape;37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5" name="Google Shape;385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1" name="Google Shape;391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7" name="Google Shape;397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3" name="Google Shape;403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0" name="Google Shape;410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6" name="Google Shape;416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3" name="Google Shape;423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9" name="Google Shape;429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5" name="Google Shape;435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1" name="Google Shape;441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7" name="Google Shape;447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5"/>
          <p:cNvSpPr txBox="1"/>
          <p:nvPr>
            <p:ph idx="10" type="dt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5"/>
          <p:cNvSpPr txBox="1"/>
          <p:nvPr>
            <p:ph idx="11" type="ftr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5"/>
          <p:cNvSpPr txBox="1"/>
          <p:nvPr>
            <p:ph idx="12" type="sldNum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/>
          <p:nvPr>
            <p:ph type="ctrTitle"/>
          </p:nvPr>
        </p:nvSpPr>
        <p:spPr>
          <a:xfrm>
            <a:off x="685800" y="2130439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42"/>
          <p:cNvSpPr txBox="1"/>
          <p:nvPr>
            <p:ph idx="10" type="dt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2"/>
          <p:cNvSpPr txBox="1"/>
          <p:nvPr>
            <p:ph idx="11" type="ftr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2"/>
          <p:cNvSpPr txBox="1"/>
          <p:nvPr>
            <p:ph idx="12" type="sldNum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3"/>
          <p:cNvSpPr txBox="1"/>
          <p:nvPr>
            <p:ph idx="1" type="body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3"/>
          <p:cNvSpPr txBox="1"/>
          <p:nvPr>
            <p:ph idx="10" type="dt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3"/>
          <p:cNvSpPr txBox="1"/>
          <p:nvPr>
            <p:ph idx="11" type="ftr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3"/>
          <p:cNvSpPr txBox="1"/>
          <p:nvPr>
            <p:ph idx="12" type="sldNum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4"/>
          <p:cNvSpPr txBox="1"/>
          <p:nvPr>
            <p:ph type="title"/>
          </p:nvPr>
        </p:nvSpPr>
        <p:spPr>
          <a:xfrm>
            <a:off x="722313" y="4406914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44"/>
          <p:cNvSpPr txBox="1"/>
          <p:nvPr>
            <p:ph idx="10" type="dt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4"/>
          <p:cNvSpPr txBox="1"/>
          <p:nvPr>
            <p:ph idx="11" type="ftr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4"/>
          <p:cNvSpPr txBox="1"/>
          <p:nvPr>
            <p:ph idx="12" type="sldNum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5"/>
          <p:cNvSpPr txBox="1"/>
          <p:nvPr>
            <p:ph idx="1" type="body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45"/>
          <p:cNvSpPr txBox="1"/>
          <p:nvPr>
            <p:ph idx="2" type="body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45"/>
          <p:cNvSpPr txBox="1"/>
          <p:nvPr>
            <p:ph idx="10" type="dt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5"/>
          <p:cNvSpPr txBox="1"/>
          <p:nvPr>
            <p:ph idx="11" type="ftr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5"/>
          <p:cNvSpPr txBox="1"/>
          <p:nvPr>
            <p:ph idx="12" type="sldNum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4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46"/>
          <p:cNvSpPr txBox="1"/>
          <p:nvPr>
            <p:ph idx="3" type="body"/>
          </p:nvPr>
        </p:nvSpPr>
        <p:spPr>
          <a:xfrm>
            <a:off x="4645032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46"/>
          <p:cNvSpPr txBox="1"/>
          <p:nvPr>
            <p:ph idx="4" type="body"/>
          </p:nvPr>
        </p:nvSpPr>
        <p:spPr>
          <a:xfrm>
            <a:off x="4645032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46"/>
          <p:cNvSpPr txBox="1"/>
          <p:nvPr>
            <p:ph idx="10" type="dt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6"/>
          <p:cNvSpPr txBox="1"/>
          <p:nvPr>
            <p:ph idx="11" type="ftr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6"/>
          <p:cNvSpPr txBox="1"/>
          <p:nvPr>
            <p:ph idx="12" type="sldNum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7"/>
          <p:cNvSpPr txBox="1"/>
          <p:nvPr>
            <p:ph idx="10" type="dt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7"/>
          <p:cNvSpPr txBox="1"/>
          <p:nvPr>
            <p:ph idx="11" type="ftr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7"/>
          <p:cNvSpPr txBox="1"/>
          <p:nvPr>
            <p:ph idx="12" type="sldNum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8"/>
          <p:cNvSpPr txBox="1"/>
          <p:nvPr>
            <p:ph type="title"/>
          </p:nvPr>
        </p:nvSpPr>
        <p:spPr>
          <a:xfrm>
            <a:off x="457202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8"/>
          <p:cNvSpPr txBox="1"/>
          <p:nvPr>
            <p:ph idx="1" type="body"/>
          </p:nvPr>
        </p:nvSpPr>
        <p:spPr>
          <a:xfrm>
            <a:off x="3575050" y="273064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8"/>
          <p:cNvSpPr txBox="1"/>
          <p:nvPr>
            <p:ph idx="2" type="body"/>
          </p:nvPr>
        </p:nvSpPr>
        <p:spPr>
          <a:xfrm>
            <a:off x="457202" y="1435103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48"/>
          <p:cNvSpPr txBox="1"/>
          <p:nvPr>
            <p:ph idx="10" type="dt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8"/>
          <p:cNvSpPr txBox="1"/>
          <p:nvPr>
            <p:ph idx="11" type="ftr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8"/>
          <p:cNvSpPr txBox="1"/>
          <p:nvPr>
            <p:ph idx="12" type="sldNum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9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9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9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49"/>
          <p:cNvSpPr txBox="1"/>
          <p:nvPr>
            <p:ph idx="10" type="dt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9"/>
          <p:cNvSpPr txBox="1"/>
          <p:nvPr>
            <p:ph idx="11" type="ftr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9"/>
          <p:cNvSpPr txBox="1"/>
          <p:nvPr>
            <p:ph idx="12" type="sldNum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50"/>
          <p:cNvSpPr txBox="1"/>
          <p:nvPr>
            <p:ph idx="1" type="body"/>
          </p:nvPr>
        </p:nvSpPr>
        <p:spPr>
          <a:xfrm rot="5400000">
            <a:off x="2309019" y="-251612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50"/>
          <p:cNvSpPr txBox="1"/>
          <p:nvPr>
            <p:ph idx="10" type="dt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50"/>
          <p:cNvSpPr txBox="1"/>
          <p:nvPr>
            <p:ph idx="11" type="ftr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50"/>
          <p:cNvSpPr txBox="1"/>
          <p:nvPr>
            <p:ph idx="12" type="sldNum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1"/>
          <p:cNvSpPr txBox="1"/>
          <p:nvPr>
            <p:ph type="title"/>
          </p:nvPr>
        </p:nvSpPr>
        <p:spPr>
          <a:xfrm rot="5400000">
            <a:off x="4732338" y="2171715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51"/>
          <p:cNvSpPr txBox="1"/>
          <p:nvPr>
            <p:ph idx="1" type="body"/>
          </p:nvPr>
        </p:nvSpPr>
        <p:spPr>
          <a:xfrm rot="5400000">
            <a:off x="541338" y="190514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51"/>
          <p:cNvSpPr txBox="1"/>
          <p:nvPr>
            <p:ph idx="10" type="dt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51"/>
          <p:cNvSpPr txBox="1"/>
          <p:nvPr>
            <p:ph idx="11" type="ftr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51"/>
          <p:cNvSpPr txBox="1"/>
          <p:nvPr>
            <p:ph idx="12" type="sldNum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7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89" name="Google Shape;89;p2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5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5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5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5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5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53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53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1" name="Google Shape;101;p5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5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5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54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107" name="Google Shape;107;p54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108" name="Google Shape;108;p5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5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5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55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14" name="Google Shape;114;p55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115" name="Google Shape;115;p55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16" name="Google Shape;116;p55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117" name="Google Shape;117;p5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5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5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5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5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4" name="Google Shape;124;p5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5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5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5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8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58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32" name="Google Shape;132;p58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33" name="Google Shape;133;p5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5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5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59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59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139" name="Google Shape;139;p59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140" name="Google Shape;140;p5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5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5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6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60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6" name="Google Shape;146;p6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6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6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61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61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2" name="Google Shape;152;p6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3" name="Google Shape;153;p6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6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3" name="Google Shape;163;p29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64" name="Google Shape;164;p2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5" name="Google Shape;165;p2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6" name="Google Shape;166;p2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9" name="Google Shape;169;p30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70" name="Google Shape;170;p30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171" name="Google Shape;171;p30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72" name="Google Shape;172;p30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173" name="Google Shape;173;p3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4" name="Google Shape;174;p3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5" name="Google Shape;175;p3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8" name="Google Shape;178;p31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179" name="Google Shape;179;p31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180" name="Google Shape;180;p3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1" name="Google Shape;181;p3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2" name="Google Shape;182;p3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3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5" name="Google Shape;185;p3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6" name="Google Shape;186;p3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5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9" name="Google Shape;189;p35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90" name="Google Shape;190;p3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1" name="Google Shape;191;p3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2" name="Google Shape;192;p3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6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5" name="Google Shape;195;p36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96" name="Google Shape;196;p3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7" name="Google Shape;197;p3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8" name="Google Shape;198;p3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1" name="Google Shape;201;p3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2" name="Google Shape;202;p3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3" name="Google Shape;203;p3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8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6" name="Google Shape;206;p38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207" name="Google Shape;207;p38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208" name="Google Shape;208;p3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9" name="Google Shape;209;p3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0" name="Google Shape;210;p3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9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3" name="Google Shape;213;p39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214" name="Google Shape;214;p39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215" name="Google Shape;215;p3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6" name="Google Shape;216;p3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7" name="Google Shape;217;p3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4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0" name="Google Shape;220;p40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21" name="Google Shape;221;p4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2" name="Google Shape;222;p4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3" name="Google Shape;223;p4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41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6" name="Google Shape;226;p41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27" name="Google Shape;227;p4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8" name="Google Shape;228;p4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9" name="Google Shape;229;p4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4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8" name="Google Shape;238;p34"/>
          <p:cNvSpPr txBox="1"/>
          <p:nvPr>
            <p:ph idx="11" type="ftr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9" name="Google Shape;239;p34"/>
          <p:cNvSpPr txBox="1"/>
          <p:nvPr>
            <p:ph idx="12" type="sldNum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62"/>
          <p:cNvSpPr txBox="1"/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2" name="Google Shape;242;p6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43" name="Google Shape;243;p62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4" name="Google Shape;244;p62"/>
          <p:cNvSpPr txBox="1"/>
          <p:nvPr>
            <p:ph idx="11" type="ftr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5" name="Google Shape;245;p62"/>
          <p:cNvSpPr txBox="1"/>
          <p:nvPr>
            <p:ph idx="12" type="sldNum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6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8" name="Google Shape;248;p63"/>
          <p:cNvSpPr txBox="1"/>
          <p:nvPr>
            <p:ph idx="1" type="body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9" name="Google Shape;249;p63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0" name="Google Shape;250;p63"/>
          <p:cNvSpPr txBox="1"/>
          <p:nvPr>
            <p:ph idx="11" type="ftr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1" name="Google Shape;251;p63"/>
          <p:cNvSpPr txBox="1"/>
          <p:nvPr>
            <p:ph idx="12" type="sldNum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64"/>
          <p:cNvSpPr txBox="1"/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4" name="Google Shape;254;p6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55" name="Google Shape;255;p64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6" name="Google Shape;256;p64"/>
          <p:cNvSpPr txBox="1"/>
          <p:nvPr>
            <p:ph idx="11" type="ftr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7" name="Google Shape;257;p64"/>
          <p:cNvSpPr txBox="1"/>
          <p:nvPr>
            <p:ph idx="12" type="sldNum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6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0" name="Google Shape;260;p65"/>
          <p:cNvSpPr txBox="1"/>
          <p:nvPr>
            <p:ph idx="1" type="body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61" name="Google Shape;261;p65"/>
          <p:cNvSpPr txBox="1"/>
          <p:nvPr>
            <p:ph idx="2" type="body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62" name="Google Shape;262;p65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3" name="Google Shape;263;p65"/>
          <p:cNvSpPr txBox="1"/>
          <p:nvPr>
            <p:ph idx="11" type="ftr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4" name="Google Shape;264;p65"/>
          <p:cNvSpPr txBox="1"/>
          <p:nvPr>
            <p:ph idx="12" type="sldNum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6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7" name="Google Shape;267;p6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268" name="Google Shape;268;p6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269" name="Google Shape;269;p66"/>
          <p:cNvSpPr txBox="1"/>
          <p:nvPr>
            <p:ph idx="3" type="body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270" name="Google Shape;270;p66"/>
          <p:cNvSpPr txBox="1"/>
          <p:nvPr>
            <p:ph idx="4" type="body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271" name="Google Shape;271;p66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2" name="Google Shape;272;p66"/>
          <p:cNvSpPr txBox="1"/>
          <p:nvPr>
            <p:ph idx="11" type="ftr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3" name="Google Shape;273;p66"/>
          <p:cNvSpPr txBox="1"/>
          <p:nvPr>
            <p:ph idx="12" type="sldNum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6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6" name="Google Shape;276;p67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7" name="Google Shape;277;p67"/>
          <p:cNvSpPr txBox="1"/>
          <p:nvPr>
            <p:ph idx="11" type="ftr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8" name="Google Shape;278;p67"/>
          <p:cNvSpPr txBox="1"/>
          <p:nvPr>
            <p:ph idx="12" type="sldNum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68"/>
          <p:cNvSpPr txBox="1"/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1" name="Google Shape;281;p68"/>
          <p:cNvSpPr txBox="1"/>
          <p:nvPr>
            <p:ph idx="1" type="body"/>
          </p:nvPr>
        </p:nvSpPr>
        <p:spPr>
          <a:xfrm>
            <a:off x="3575050" y="273052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282" name="Google Shape;282;p68"/>
          <p:cNvSpPr txBox="1"/>
          <p:nvPr>
            <p:ph idx="2" type="body"/>
          </p:nvPr>
        </p:nvSpPr>
        <p:spPr>
          <a:xfrm>
            <a:off x="457201" y="1435102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283" name="Google Shape;283;p68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4" name="Google Shape;284;p68"/>
          <p:cNvSpPr txBox="1"/>
          <p:nvPr>
            <p:ph idx="11" type="ftr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5" name="Google Shape;285;p68"/>
          <p:cNvSpPr txBox="1"/>
          <p:nvPr>
            <p:ph idx="12" type="sldNum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69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8" name="Google Shape;288;p69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289" name="Google Shape;289;p69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290" name="Google Shape;290;p69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1" name="Google Shape;291;p69"/>
          <p:cNvSpPr txBox="1"/>
          <p:nvPr>
            <p:ph idx="11" type="ftr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2" name="Google Shape;292;p69"/>
          <p:cNvSpPr txBox="1"/>
          <p:nvPr>
            <p:ph idx="12" type="sldNum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7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5" name="Google Shape;295;p70"/>
          <p:cNvSpPr txBox="1"/>
          <p:nvPr>
            <p:ph idx="1" type="body"/>
          </p:nvPr>
        </p:nvSpPr>
        <p:spPr>
          <a:xfrm rot="5400000">
            <a:off x="2309019" y="-251617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6" name="Google Shape;296;p70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7" name="Google Shape;297;p70"/>
          <p:cNvSpPr txBox="1"/>
          <p:nvPr>
            <p:ph idx="11" type="ftr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8" name="Google Shape;298;p70"/>
          <p:cNvSpPr txBox="1"/>
          <p:nvPr>
            <p:ph idx="12" type="sldNum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71"/>
          <p:cNvSpPr txBox="1"/>
          <p:nvPr>
            <p:ph type="title"/>
          </p:nvPr>
        </p:nvSpPr>
        <p:spPr>
          <a:xfrm rot="5400000">
            <a:off x="4732338" y="2171703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1" name="Google Shape;301;p71"/>
          <p:cNvSpPr txBox="1"/>
          <p:nvPr>
            <p:ph idx="1" type="body"/>
          </p:nvPr>
        </p:nvSpPr>
        <p:spPr>
          <a:xfrm rot="5400000">
            <a:off x="541338" y="190502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2" name="Google Shape;302;p71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3" name="Google Shape;303;p71"/>
          <p:cNvSpPr txBox="1"/>
          <p:nvPr>
            <p:ph idx="11" type="ftr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4" name="Google Shape;304;p71"/>
          <p:cNvSpPr txBox="1"/>
          <p:nvPr>
            <p:ph idx="12" type="sldNum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5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4"/>
          <p:cNvSpPr txBox="1"/>
          <p:nvPr>
            <p:ph idx="1" type="body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4"/>
          <p:cNvSpPr txBox="1"/>
          <p:nvPr>
            <p:ph idx="10" type="dt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4"/>
          <p:cNvSpPr txBox="1"/>
          <p:nvPr>
            <p:ph idx="11" type="ftr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4"/>
          <p:cNvSpPr txBox="1"/>
          <p:nvPr>
            <p:ph idx="12" type="sldNum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chemeClr val="lt1"/>
            </a:gs>
            <a:gs pos="100000">
              <a:srgbClr val="939393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2" name="Google Shape;82;p2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3" name="Google Shape;83;p2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4" name="Google Shape;84;p2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5" name="Google Shape;85;p2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chemeClr val="lt1"/>
            </a:gs>
            <a:gs pos="100000">
              <a:srgbClr val="939393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57" name="Google Shape;157;p28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8" name="Google Shape;158;p2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9" name="Google Shape;159;p2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0" name="Google Shape;160;p2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32" name="Google Shape;232;p33"/>
          <p:cNvSpPr txBox="1"/>
          <p:nvPr>
            <p:ph idx="1" type="body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3" name="Google Shape;233;p33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4" name="Google Shape;234;p33"/>
          <p:cNvSpPr txBox="1"/>
          <p:nvPr>
            <p:ph idx="11" type="ftr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5" name="Google Shape;235;p33"/>
          <p:cNvSpPr txBox="1"/>
          <p:nvPr>
            <p:ph idx="12" type="sldNum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2.xml"/><Relationship Id="rId3" Type="http://schemas.openxmlformats.org/officeDocument/2006/relationships/hyperlink" Target="https://books.google.com/books/about/Work_Psychology.html?id=3BXgICHVpkUC" TargetMode="External"/><Relationship Id="rId4" Type="http://schemas.openxmlformats.org/officeDocument/2006/relationships/hyperlink" Target="https://books.google.com/books/about/Work_Psychology.html?id=3BXgICHVpkUC" TargetMode="External"/><Relationship Id="rId5" Type="http://schemas.openxmlformats.org/officeDocument/2006/relationships/hyperlink" Target="https://books.google.com/books/about/Work_Psychology.html?id=3BXgICHVpkUC" TargetMode="Externa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4.xml"/><Relationship Id="rId2" Type="http://schemas.openxmlformats.org/officeDocument/2006/relationships/notesSlide" Target="../notesSlides/notesSlide2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"/>
          <p:cNvSpPr/>
          <p:nvPr/>
        </p:nvSpPr>
        <p:spPr>
          <a:xfrm>
            <a:off x="391886" y="1676409"/>
            <a:ext cx="8229600" cy="3153684"/>
          </a:xfrm>
          <a:prstGeom prst="rect">
            <a:avLst/>
          </a:prstGeom>
          <a:gradFill>
            <a:gsLst>
              <a:gs pos="0">
                <a:schemeClr val="lt1"/>
              </a:gs>
              <a:gs pos="40000">
                <a:srgbClr val="FDFDFD"/>
              </a:gs>
              <a:gs pos="100000">
                <a:srgbClr val="7A7A7A"/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Organizational Behavior</a:t>
            </a:r>
            <a:endParaRPr/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Lecturer: HABUMUREMYI Faustin, MTourMgt.</a:t>
            </a:r>
            <a:endParaRPr/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b="0" i="0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Lecture  6:</a:t>
            </a:r>
            <a:endParaRPr b="0" i="0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Psychological Contracts</a:t>
            </a:r>
            <a:endParaRPr b="0" i="0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"/>
          <p:cNvSpPr txBox="1"/>
          <p:nvPr>
            <p:ph type="ctrTitle"/>
          </p:nvPr>
        </p:nvSpPr>
        <p:spPr>
          <a:xfrm>
            <a:off x="228600" y="304800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US"/>
              <a:t>Psychological contract</a:t>
            </a:r>
            <a:endParaRPr b="1"/>
          </a:p>
        </p:txBody>
      </p:sp>
      <p:sp>
        <p:nvSpPr>
          <p:cNvPr id="315" name="Google Shape;315;p2"/>
          <p:cNvSpPr txBox="1"/>
          <p:nvPr>
            <p:ph idx="1" type="subTitle"/>
          </p:nvPr>
        </p:nvSpPr>
        <p:spPr>
          <a:xfrm>
            <a:off x="152400" y="1752600"/>
            <a:ext cx="8839200" cy="441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en-US">
                <a:solidFill>
                  <a:schemeClr val="dk1"/>
                </a:solidFill>
              </a:rPr>
              <a:t>A relationship between employer and employee</a:t>
            </a:r>
            <a:endParaRPr/>
          </a:p>
          <a:p>
            <a:pPr indent="-457200" lvl="0" marL="457200" rtl="0" algn="just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en-US">
                <a:solidFill>
                  <a:schemeClr val="dk1"/>
                </a:solidFill>
              </a:rPr>
              <a:t>Set of mutual expectations (often unstated)</a:t>
            </a:r>
            <a:endParaRPr/>
          </a:p>
          <a:p>
            <a:pPr indent="-457200" lvl="0" marL="457200" rtl="0" algn="just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en-US">
                <a:solidFill>
                  <a:schemeClr val="dk1"/>
                </a:solidFill>
              </a:rPr>
              <a:t>Relationship continues when “</a:t>
            </a:r>
            <a:r>
              <a:rPr b="1" lang="en-US">
                <a:solidFill>
                  <a:schemeClr val="dk1"/>
                </a:solidFill>
              </a:rPr>
              <a:t>contributions</a:t>
            </a:r>
            <a:r>
              <a:rPr lang="en-US">
                <a:solidFill>
                  <a:schemeClr val="dk1"/>
                </a:solidFill>
              </a:rPr>
              <a:t>” are met by both employer and employee:</a:t>
            </a:r>
            <a:endParaRPr/>
          </a:p>
          <a:p>
            <a:pPr indent="0" lvl="0" marL="0" rtl="0" algn="just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-457200" lvl="0" marL="457200" rtl="0" algn="just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urier New"/>
              <a:buChar char="o"/>
            </a:pPr>
            <a:r>
              <a:rPr b="1" lang="en-US">
                <a:solidFill>
                  <a:schemeClr val="dk1"/>
                </a:solidFill>
              </a:rPr>
              <a:t>Employee</a:t>
            </a:r>
            <a:r>
              <a:rPr lang="en-US">
                <a:solidFill>
                  <a:schemeClr val="dk1"/>
                </a:solidFill>
              </a:rPr>
              <a:t>: performance</a:t>
            </a:r>
            <a:endParaRPr/>
          </a:p>
          <a:p>
            <a:pPr indent="-457200" lvl="0" marL="457200" rtl="0" algn="just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urier New"/>
              <a:buChar char="o"/>
            </a:pPr>
            <a:r>
              <a:rPr b="1" lang="en-US">
                <a:solidFill>
                  <a:schemeClr val="dk1"/>
                </a:solidFill>
              </a:rPr>
              <a:t>Employer</a:t>
            </a:r>
            <a:r>
              <a:rPr lang="en-US">
                <a:solidFill>
                  <a:schemeClr val="dk1"/>
                </a:solidFill>
              </a:rPr>
              <a:t>: pay, benefits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US"/>
              <a:t>Social exchange theory</a:t>
            </a:r>
            <a:endParaRPr b="1"/>
          </a:p>
        </p:txBody>
      </p:sp>
      <p:sp>
        <p:nvSpPr>
          <p:cNvPr id="321" name="Google Shape;321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People enter into relationship in which not only economic, but also </a:t>
            </a:r>
            <a:r>
              <a:rPr b="1" lang="en-US"/>
              <a:t>social obligations</a:t>
            </a:r>
            <a:r>
              <a:rPr lang="en-US"/>
              <a:t> play a role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People are most comfortable when the exchange is </a:t>
            </a:r>
            <a:r>
              <a:rPr b="1" lang="en-US"/>
              <a:t>balanced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/>
              <a:t>                      Psychological contract</a:t>
            </a:r>
            <a:endParaRPr b="1"/>
          </a:p>
        </p:txBody>
      </p:sp>
      <p:sp>
        <p:nvSpPr>
          <p:cNvPr id="322" name="Google Shape;322;p3"/>
          <p:cNvSpPr/>
          <p:nvPr/>
        </p:nvSpPr>
        <p:spPr>
          <a:xfrm>
            <a:off x="4572000" y="4343400"/>
            <a:ext cx="533400" cy="1066800"/>
          </a:xfrm>
          <a:prstGeom prst="downArrow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2D5C97"/>
              </a:gs>
              <a:gs pos="80000">
                <a:srgbClr val="3C7AC5"/>
              </a:gs>
              <a:gs pos="100000">
                <a:srgbClr val="397BC9"/>
              </a:gs>
            </a:gsLst>
            <a:lin ang="16200000" scaled="0"/>
          </a:gradFill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b="1" lang="en-US"/>
              <a:t>Importance of psychological contracts</a:t>
            </a:r>
            <a:endParaRPr b="1"/>
          </a:p>
        </p:txBody>
      </p:sp>
      <p:sp>
        <p:nvSpPr>
          <p:cNvPr id="328" name="Google Shape;328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❑"/>
            </a:pPr>
            <a:r>
              <a:rPr lang="en-US"/>
              <a:t>Link individuals to organizations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❑"/>
            </a:pPr>
            <a:r>
              <a:rPr lang="en-US"/>
              <a:t>Reflect the trust that is a fundamental feature of the employment relationship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❑"/>
            </a:pPr>
            <a:r>
              <a:rPr lang="en-US"/>
              <a:t>Motivate individuals to fulfill their obligations( if they believe the other party will do the same)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5"/>
          <p:cNvSpPr txBox="1"/>
          <p:nvPr>
            <p:ph type="title"/>
          </p:nvPr>
        </p:nvSpPr>
        <p:spPr>
          <a:xfrm>
            <a:off x="152400" y="76200"/>
            <a:ext cx="82296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b="1" lang="en-US"/>
              <a:t>Psychological vs. Employee contract</a:t>
            </a:r>
            <a:endParaRPr b="1"/>
          </a:p>
        </p:txBody>
      </p:sp>
      <p:sp>
        <p:nvSpPr>
          <p:cNvPr id="334" name="Google Shape;334;p5"/>
          <p:cNvSpPr txBox="1"/>
          <p:nvPr>
            <p:ph idx="2" type="body"/>
          </p:nvPr>
        </p:nvSpPr>
        <p:spPr>
          <a:xfrm>
            <a:off x="20053" y="990600"/>
            <a:ext cx="4344988" cy="586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</a:pPr>
            <a:r>
              <a:rPr b="1" lang="en-US" sz="3200">
                <a:solidFill>
                  <a:srgbClr val="000000"/>
                </a:solidFill>
              </a:rPr>
              <a:t>Psychological contracts     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Char char="⮚"/>
            </a:pPr>
            <a:r>
              <a:rPr lang="en-US" sz="3200">
                <a:solidFill>
                  <a:srgbClr val="000000"/>
                </a:solidFill>
              </a:rPr>
              <a:t>Dynamic relationship            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</a:pPr>
            <a:r>
              <a:rPr lang="en-US" sz="3200">
                <a:solidFill>
                  <a:srgbClr val="000000"/>
                </a:solidFill>
              </a:rPr>
              <a:t>defining employee’s 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</a:pPr>
            <a:r>
              <a:rPr lang="en-US" sz="3200">
                <a:solidFill>
                  <a:srgbClr val="000000"/>
                </a:solidFill>
              </a:rPr>
              <a:t>psychological     involvement with employer.</a:t>
            </a:r>
            <a:endParaRPr sz="3200">
              <a:solidFill>
                <a:srgbClr val="000000"/>
              </a:solidFill>
            </a:endParaRPr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Char char="⮚"/>
            </a:pPr>
            <a:r>
              <a:rPr lang="en-US" sz="3200">
                <a:solidFill>
                  <a:srgbClr val="000000"/>
                </a:solidFill>
              </a:rPr>
              <a:t>Reflect perceptions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</a:pPr>
            <a:r>
              <a:rPr lang="en-US" sz="3200">
                <a:solidFill>
                  <a:srgbClr val="000000"/>
                </a:solidFill>
              </a:rPr>
              <a:t>of expectations.</a:t>
            </a:r>
            <a:endParaRPr sz="3200">
              <a:solidFill>
                <a:srgbClr val="000000"/>
              </a:solidFill>
            </a:endParaRPr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Char char="⮚"/>
            </a:pPr>
            <a:r>
              <a:rPr lang="en-US" sz="3200">
                <a:solidFill>
                  <a:srgbClr val="000000"/>
                </a:solidFill>
              </a:rPr>
              <a:t>Interpretations 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</a:pPr>
            <a:r>
              <a:rPr lang="en-US" sz="3200">
                <a:solidFill>
                  <a:srgbClr val="000000"/>
                </a:solidFill>
              </a:rPr>
              <a:t>may not be similar.</a:t>
            </a:r>
            <a:endParaRPr sz="3200">
              <a:solidFill>
                <a:srgbClr val="000000"/>
              </a:solidFill>
            </a:endParaRPr>
          </a:p>
        </p:txBody>
      </p:sp>
      <p:sp>
        <p:nvSpPr>
          <p:cNvPr id="335" name="Google Shape;335;p5"/>
          <p:cNvSpPr txBox="1"/>
          <p:nvPr>
            <p:ph idx="4" type="body"/>
          </p:nvPr>
        </p:nvSpPr>
        <p:spPr>
          <a:xfrm>
            <a:off x="4267200" y="1066800"/>
            <a:ext cx="4724400" cy="4373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 sz="3200"/>
              <a:t>Employee contracts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en-US" sz="3200"/>
              <a:t>Formal contract that specifies </a:t>
            </a:r>
            <a:r>
              <a:rPr b="1" lang="en-US" sz="3200"/>
              <a:t>agreements such as hours and type of work in return for compensation and benefits</a:t>
            </a:r>
            <a:endParaRPr b="1" sz="32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US"/>
              <a:t>Sources of experienced violation</a:t>
            </a:r>
            <a:endParaRPr b="1"/>
          </a:p>
        </p:txBody>
      </p:sp>
      <p:sp>
        <p:nvSpPr>
          <p:cNvPr id="341" name="Google Shape;341;p6"/>
          <p:cNvSpPr txBox="1"/>
          <p:nvPr>
            <p:ph idx="1" type="body"/>
          </p:nvPr>
        </p:nvSpPr>
        <p:spPr>
          <a:xfrm>
            <a:off x="152400" y="1295400"/>
            <a:ext cx="3581400" cy="54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❑"/>
            </a:pPr>
            <a:r>
              <a:rPr b="1" lang="en-US" sz="3200"/>
              <a:t>Inadvertent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❑"/>
            </a:pPr>
            <a:r>
              <a:rPr b="1" lang="en-US" sz="3200"/>
              <a:t>Disruption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 sz="3200"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❑"/>
            </a:pPr>
            <a:r>
              <a:rPr b="1" lang="en-US" sz="3200"/>
              <a:t>Breach of contract</a:t>
            </a:r>
            <a:endParaRPr b="1" sz="3200"/>
          </a:p>
        </p:txBody>
      </p:sp>
      <p:sp>
        <p:nvSpPr>
          <p:cNvPr id="342" name="Google Shape;342;p6"/>
          <p:cNvSpPr txBox="1"/>
          <p:nvPr>
            <p:ph idx="2" type="body"/>
          </p:nvPr>
        </p:nvSpPr>
        <p:spPr>
          <a:xfrm>
            <a:off x="4267200" y="1219200"/>
            <a:ext cx="4419600" cy="54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3200"/>
              <a:t>Able and willing (divergent interpretations made in good faith)</a:t>
            </a:r>
            <a:endParaRPr/>
          </a:p>
          <a:p>
            <a:pPr indent="0" lvl="0" marL="0" rtl="0" algn="l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200"/>
          </a:p>
          <a:p>
            <a:pPr indent="0" lvl="0" marL="0" rtl="0" algn="l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3200"/>
              <a:t>Willing but unable (inability to fulfill contract)</a:t>
            </a:r>
            <a:endParaRPr/>
          </a:p>
          <a:p>
            <a:pPr indent="0" lvl="0" marL="0" rtl="0" algn="l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200"/>
          </a:p>
          <a:p>
            <a:pPr indent="0" lvl="0" marL="0" rtl="0" algn="l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3200"/>
          </a:p>
          <a:p>
            <a:pPr indent="0" lvl="0" marL="0" rtl="0" algn="l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3200"/>
              <a:t>Able but unwilling(reneging</a:t>
            </a:r>
            <a:r>
              <a:rPr lang="en-US"/>
              <a:t>)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US"/>
              <a:t>Consequences of Broken Contracts</a:t>
            </a:r>
            <a:endParaRPr b="1"/>
          </a:p>
        </p:txBody>
      </p:sp>
      <p:sp>
        <p:nvSpPr>
          <p:cNvPr id="348" name="Google Shape;348;p7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39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en-US"/>
              <a:t>Outrage,shock,resentment,anger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en-US"/>
              <a:t>Decreased trust and good faith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en-US"/>
              <a:t>Decreased job satisfaction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en-US"/>
              <a:t>Decreased productivity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en-US"/>
              <a:t>Decreased attendance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en-US"/>
              <a:t>turnover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8"/>
          <p:cNvSpPr txBox="1"/>
          <p:nvPr>
            <p:ph type="title"/>
          </p:nvPr>
        </p:nvSpPr>
        <p:spPr>
          <a:xfrm>
            <a:off x="36095" y="0"/>
            <a:ext cx="8229600" cy="6397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b="1" lang="en-US"/>
              <a:t>Responses to contract violation</a:t>
            </a:r>
            <a:endParaRPr b="1"/>
          </a:p>
        </p:txBody>
      </p:sp>
      <p:sp>
        <p:nvSpPr>
          <p:cNvPr id="354" name="Google Shape;354;p8"/>
          <p:cNvSpPr txBox="1"/>
          <p:nvPr>
            <p:ph idx="1" type="body"/>
          </p:nvPr>
        </p:nvSpPr>
        <p:spPr>
          <a:xfrm>
            <a:off x="24062" y="685800"/>
            <a:ext cx="9119937" cy="617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US"/>
              <a:t>1. Exit Response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en-US"/>
              <a:t>Active response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en-US"/>
              <a:t>Break in the relationship: </a:t>
            </a:r>
            <a:r>
              <a:rPr b="1" lang="en-US"/>
              <a:t>Termination, Resignation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b="1" lang="en-US"/>
              <a:t>Most likely: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/>
              <a:t>Transactional contract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/>
              <a:t>Other potential jobs or potential employees available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/>
              <a:t>Brief relationship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/>
              <a:t>Other employees exiting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/>
              <a:t>Previous violations go unresolved or failed solutions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9"/>
          <p:cNvSpPr txBox="1"/>
          <p:nvPr>
            <p:ph type="title"/>
          </p:nvPr>
        </p:nvSpPr>
        <p:spPr>
          <a:xfrm>
            <a:off x="56146" y="765430"/>
            <a:ext cx="8229600" cy="8683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US"/>
              <a:t>2. Voice Response</a:t>
            </a:r>
            <a:endParaRPr b="1"/>
          </a:p>
        </p:txBody>
      </p:sp>
      <p:sp>
        <p:nvSpPr>
          <p:cNvPr id="360" name="Google Shape;360;p9"/>
          <p:cNvSpPr txBox="1"/>
          <p:nvPr>
            <p:ph idx="1" type="body"/>
          </p:nvPr>
        </p:nvSpPr>
        <p:spPr>
          <a:xfrm>
            <a:off x="76200" y="1600200"/>
            <a:ext cx="8915400" cy="502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Active response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Attempts to remedy the violation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Focus :</a:t>
            </a:r>
            <a:r>
              <a:rPr b="1" lang="en-US"/>
              <a:t>restore trust, minimize losses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b="1" lang="en-US"/>
              <a:t>Most likely: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Positive relationship and existence of trust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Voice channels exist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Other employees using “voice "response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Employees belief they can influence compliance</a:t>
            </a:r>
            <a:endParaRPr/>
          </a:p>
        </p:txBody>
      </p:sp>
      <p:sp>
        <p:nvSpPr>
          <p:cNvPr id="361" name="Google Shape;361;p9"/>
          <p:cNvSpPr/>
          <p:nvPr/>
        </p:nvSpPr>
        <p:spPr>
          <a:xfrm>
            <a:off x="56146" y="-4011"/>
            <a:ext cx="8783053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Responses to contract violation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10"/>
          <p:cNvSpPr txBox="1"/>
          <p:nvPr>
            <p:ph idx="1" type="body"/>
          </p:nvPr>
        </p:nvSpPr>
        <p:spPr>
          <a:xfrm>
            <a:off x="76200" y="1600200"/>
            <a:ext cx="8915400" cy="51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en-US"/>
              <a:t>Passive response or no response: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en-US"/>
              <a:t>Avoidance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en-US"/>
              <a:t>Loyalty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en-US"/>
              <a:t>Willingness to endure or accept circumstances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b="1" lang="en-US"/>
              <a:t>Most likely: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/>
              <a:t>Ineffective voice channels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/>
              <a:t>No voice channels or established ways to communicate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/>
              <a:t>Lack of alternative opportunities</a:t>
            </a:r>
            <a:endParaRPr/>
          </a:p>
        </p:txBody>
      </p:sp>
      <p:sp>
        <p:nvSpPr>
          <p:cNvPr id="367" name="Google Shape;367;p10"/>
          <p:cNvSpPr/>
          <p:nvPr/>
        </p:nvSpPr>
        <p:spPr>
          <a:xfrm>
            <a:off x="228600" y="609600"/>
            <a:ext cx="7772400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3. Loyalty Response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10"/>
          <p:cNvSpPr txBox="1"/>
          <p:nvPr>
            <p:ph type="title"/>
          </p:nvPr>
        </p:nvSpPr>
        <p:spPr>
          <a:xfrm>
            <a:off x="28074" y="0"/>
            <a:ext cx="82296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</a:pPr>
            <a:r>
              <a:rPr b="1" lang="en-US" sz="4400">
                <a:solidFill>
                  <a:srgbClr val="000000"/>
                </a:solidFill>
              </a:rPr>
              <a:t>Responses to contract violation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11"/>
          <p:cNvSpPr txBox="1"/>
          <p:nvPr>
            <p:ph type="title"/>
          </p:nvPr>
        </p:nvSpPr>
        <p:spPr>
          <a:xfrm>
            <a:off x="24063" y="838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US"/>
              <a:t>4. Destructive /Neglect Response</a:t>
            </a:r>
            <a:endParaRPr b="1"/>
          </a:p>
        </p:txBody>
      </p:sp>
      <p:sp>
        <p:nvSpPr>
          <p:cNvPr id="374" name="Google Shape;374;p11"/>
          <p:cNvSpPr txBox="1"/>
          <p:nvPr>
            <p:ph idx="1" type="body"/>
          </p:nvPr>
        </p:nvSpPr>
        <p:spPr>
          <a:xfrm>
            <a:off x="609600" y="1981200"/>
            <a:ext cx="8077200" cy="4144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Active response: </a:t>
            </a:r>
            <a:r>
              <a:rPr b="1" lang="en-US"/>
              <a:t>Destruction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Passive response: </a:t>
            </a:r>
            <a:r>
              <a:rPr b="1" lang="en-US"/>
              <a:t>Neglect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Erosion of the relationship</a:t>
            </a:r>
            <a:endParaRPr/>
          </a:p>
        </p:txBody>
      </p:sp>
      <p:sp>
        <p:nvSpPr>
          <p:cNvPr id="375" name="Google Shape;375;p11"/>
          <p:cNvSpPr/>
          <p:nvPr/>
        </p:nvSpPr>
        <p:spPr>
          <a:xfrm>
            <a:off x="56146" y="-4011"/>
            <a:ext cx="8783053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Responses to contract violation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12"/>
          <p:cNvSpPr txBox="1"/>
          <p:nvPr>
            <p:ph type="title"/>
          </p:nvPr>
        </p:nvSpPr>
        <p:spPr>
          <a:xfrm>
            <a:off x="0" y="76200"/>
            <a:ext cx="8534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None/>
            </a:pPr>
            <a:r>
              <a:rPr b="1" lang="en-US" sz="4000">
                <a:solidFill>
                  <a:srgbClr val="000000"/>
                </a:solidFill>
              </a:rPr>
              <a:t>Business-Related changes impacting psychological contracts</a:t>
            </a:r>
            <a:endParaRPr b="1"/>
          </a:p>
        </p:txBody>
      </p:sp>
      <p:sp>
        <p:nvSpPr>
          <p:cNvPr id="381" name="Google Shape;381;p12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Technological change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Rate of change in the business environment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Global economy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Changing economic conditions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Uncertainty for workers</a:t>
            </a:r>
            <a:endParaRPr sz="3200"/>
          </a:p>
        </p:txBody>
      </p:sp>
      <p:sp>
        <p:nvSpPr>
          <p:cNvPr id="382" name="Google Shape;382;p12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Demands for performance, flexibility and innovation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Reengineering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Downsizing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Mergers and acquisitions</a:t>
            </a:r>
            <a:endParaRPr sz="32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1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US" sz="3600"/>
              <a:t>Job-Related changes impacting Psychological contracts</a:t>
            </a:r>
            <a:endParaRPr b="1" sz="3600"/>
          </a:p>
        </p:txBody>
      </p:sp>
      <p:sp>
        <p:nvSpPr>
          <p:cNvPr id="388" name="Google Shape;388;p1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Outsourcing, off-shoring, subcontracting of work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Contingent and temporary employment for peripheral employees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Fewer full-time jobs and core employees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Relatively low union representation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Less job security</a:t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  <a:p>
            <a:pPr indent="-139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14"/>
          <p:cNvSpPr txBox="1"/>
          <p:nvPr>
            <p:ph type="title"/>
          </p:nvPr>
        </p:nvSpPr>
        <p:spPr>
          <a:xfrm>
            <a:off x="457200" y="274638"/>
            <a:ext cx="8534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US" sz="3600"/>
              <a:t>External Factors that Impact Psychological Contracts</a:t>
            </a:r>
            <a:endParaRPr b="1" sz="3600"/>
          </a:p>
        </p:txBody>
      </p:sp>
      <p:sp>
        <p:nvSpPr>
          <p:cNvPr id="394" name="Google Shape;394;p1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Demographics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Swings in environment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Nomadic nature of the workplace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Changing complexion of the workplace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Changing value trends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15"/>
          <p:cNvSpPr/>
          <p:nvPr/>
        </p:nvSpPr>
        <p:spPr>
          <a:xfrm>
            <a:off x="8" y="5684464"/>
            <a:ext cx="9144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Bakertilly., (2019) The five Generation Workplace </a:t>
            </a:r>
            <a:endParaRPr sz="800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https://www.bakertillymooneymoore.co.uk/wp-content/uploads/2019/05/models_02.19-6-1024x675.jpg</a:t>
            </a:r>
            <a:endParaRPr sz="800"/>
          </a:p>
        </p:txBody>
      </p:sp>
      <p:pic>
        <p:nvPicPr>
          <p:cNvPr id="400" name="Google Shape;400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" y="76201"/>
            <a:ext cx="8839200" cy="5653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16"/>
          <p:cNvSpPr txBox="1"/>
          <p:nvPr>
            <p:ph type="title"/>
          </p:nvPr>
        </p:nvSpPr>
        <p:spPr>
          <a:xfrm>
            <a:off x="76200" y="274638"/>
            <a:ext cx="8991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US" sz="3600"/>
              <a:t>The Shamrock Organization</a:t>
            </a:r>
            <a:br>
              <a:rPr b="1" lang="en-US" sz="3600"/>
            </a:br>
            <a:r>
              <a:rPr b="1" lang="en-US" sz="3600" u="sng"/>
              <a:t>(</a:t>
            </a:r>
            <a:r>
              <a:rPr lang="en-US" sz="3600" u="sng"/>
              <a:t>Charles Handy, The age of Unreason</a:t>
            </a:r>
            <a:r>
              <a:rPr b="1" lang="en-US" sz="3600" u="sng"/>
              <a:t>)</a:t>
            </a:r>
            <a:endParaRPr b="1" sz="3600" u="sng"/>
          </a:p>
        </p:txBody>
      </p:sp>
      <p:sp>
        <p:nvSpPr>
          <p:cNvPr id="406" name="Google Shape;406;p16"/>
          <p:cNvSpPr txBox="1"/>
          <p:nvPr>
            <p:ph idx="1" type="body"/>
          </p:nvPr>
        </p:nvSpPr>
        <p:spPr>
          <a:xfrm>
            <a:off x="0" y="1600200"/>
            <a:ext cx="8991600" cy="51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b="1" lang="en-US"/>
              <a:t>The first leaf:  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/>
              <a:t>core workers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/>
              <a:t>Professionals,technicians,managers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/>
              <a:t> Have organizational knowledge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b="1" lang="en-US"/>
              <a:t>The second leaf</a:t>
            </a:r>
            <a:r>
              <a:rPr lang="en-US"/>
              <a:t>: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/>
              <a:t>Specialized knowledge and services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✔"/>
            </a:pPr>
            <a:r>
              <a:rPr lang="en-US"/>
              <a:t>Not part of core technology and competence of the organization</a:t>
            </a:r>
            <a:endParaRPr/>
          </a:p>
        </p:txBody>
      </p:sp>
      <p:pic>
        <p:nvPicPr>
          <p:cNvPr id="407" name="Google Shape;407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26868" y="1524000"/>
            <a:ext cx="2488532" cy="205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None/>
            </a:pPr>
            <a:r>
              <a:rPr b="1" lang="en-US" sz="3600">
                <a:solidFill>
                  <a:srgbClr val="000000"/>
                </a:solidFill>
              </a:rPr>
              <a:t>The Shamrock Organization</a:t>
            </a:r>
            <a:br>
              <a:rPr b="1" lang="en-US" sz="3600">
                <a:solidFill>
                  <a:srgbClr val="000000"/>
                </a:solidFill>
              </a:rPr>
            </a:br>
            <a:r>
              <a:rPr b="1" lang="en-US" sz="3600">
                <a:solidFill>
                  <a:srgbClr val="000000"/>
                </a:solidFill>
              </a:rPr>
              <a:t>(</a:t>
            </a:r>
            <a:r>
              <a:rPr lang="en-US" sz="3600" u="sng">
                <a:solidFill>
                  <a:srgbClr val="000000"/>
                </a:solidFill>
              </a:rPr>
              <a:t>Charles Handy, The age of Unreason</a:t>
            </a:r>
            <a:r>
              <a:rPr b="1" lang="en-US" sz="3600" u="sng">
                <a:solidFill>
                  <a:srgbClr val="000000"/>
                </a:solidFill>
              </a:rPr>
              <a:t>)</a:t>
            </a:r>
            <a:endParaRPr u="sng"/>
          </a:p>
        </p:txBody>
      </p:sp>
      <p:sp>
        <p:nvSpPr>
          <p:cNvPr id="413" name="Google Shape;413;p17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None/>
            </a:pPr>
            <a:r>
              <a:rPr b="1" lang="en-US">
                <a:solidFill>
                  <a:srgbClr val="000000"/>
                </a:solidFill>
              </a:rPr>
              <a:t>The third leaf:</a:t>
            </a:r>
            <a:endParaRPr b="1">
              <a:solidFill>
                <a:srgbClr val="000000"/>
              </a:solidFill>
            </a:endParaRPr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Char char="✔"/>
            </a:pPr>
            <a:r>
              <a:rPr lang="en-US">
                <a:solidFill>
                  <a:srgbClr val="000000"/>
                </a:solidFill>
              </a:rPr>
              <a:t>Pert-time and temporary workers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Noto Sans Symbols"/>
              <a:buChar char="✔"/>
            </a:pPr>
            <a:r>
              <a:rPr lang="en-US">
                <a:solidFill>
                  <a:srgbClr val="000000"/>
                </a:solidFill>
              </a:rPr>
              <a:t>Fast growing sector of work population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18"/>
          <p:cNvSpPr/>
          <p:nvPr/>
        </p:nvSpPr>
        <p:spPr>
          <a:xfrm>
            <a:off x="28074" y="5284420"/>
            <a:ext cx="8991600" cy="147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Sam Lubbe., al.,(2000) </a:t>
            </a:r>
            <a:r>
              <a:rPr lang="en-US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Some ad hoc information system issues in South Africa for the new millennium and suggestions as to how to deal with them</a:t>
            </a: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endParaRPr sz="600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https://www.researchgate.net/profile/Sam-Lubbe/publication/228853196/figure/fig2/AS:651113816674306@1532249039489/The-Shamrock-organisation.png</a:t>
            </a:r>
            <a:endParaRPr sz="600"/>
          </a:p>
        </p:txBody>
      </p:sp>
      <p:sp>
        <p:nvSpPr>
          <p:cNvPr id="419" name="Google Shape;419;p18"/>
          <p:cNvSpPr/>
          <p:nvPr/>
        </p:nvSpPr>
        <p:spPr>
          <a:xfrm>
            <a:off x="697832" y="-108070"/>
            <a:ext cx="3025292" cy="6254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Shamrock Leaf</a:t>
            </a:r>
            <a:endParaRPr/>
          </a:p>
        </p:txBody>
      </p:sp>
      <p:pic>
        <p:nvPicPr>
          <p:cNvPr id="420" name="Google Shape;420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517359"/>
            <a:ext cx="8305800" cy="47670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1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en-US"/>
              <a:t>Employee commitment</a:t>
            </a:r>
            <a:endParaRPr b="1"/>
          </a:p>
        </p:txBody>
      </p:sp>
      <p:sp>
        <p:nvSpPr>
          <p:cNvPr id="426" name="Google Shape;426;p19"/>
          <p:cNvSpPr txBox="1"/>
          <p:nvPr>
            <p:ph idx="1" type="body"/>
          </p:nvPr>
        </p:nvSpPr>
        <p:spPr>
          <a:xfrm>
            <a:off x="152400" y="1600200"/>
            <a:ext cx="8839200" cy="51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Emotional attachment to, involvement in, and identification with organization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Strong belief in and acceptance of organization’s goals and values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Willingness to exert considerable effort on behalf of organization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Strong desire to remain in organization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2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b="1" lang="en-US"/>
              <a:t>Advantages of committed Employees:</a:t>
            </a:r>
            <a:endParaRPr b="1"/>
          </a:p>
        </p:txBody>
      </p:sp>
      <p:sp>
        <p:nvSpPr>
          <p:cNvPr id="432" name="Google Shape;432;p20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High performance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High job satisfaction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Adapt better to unforeseen circumstances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Stay with company longer</a:t>
            </a:r>
            <a:endParaRPr/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More organizational citizenship behavior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21"/>
          <p:cNvSpPr txBox="1"/>
          <p:nvPr>
            <p:ph type="title"/>
          </p:nvPr>
        </p:nvSpPr>
        <p:spPr>
          <a:xfrm>
            <a:off x="457200" y="12032"/>
            <a:ext cx="8229600" cy="563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b="1" lang="en-US"/>
              <a:t>Organizational citizenship </a:t>
            </a:r>
            <a:endParaRPr b="1"/>
          </a:p>
        </p:txBody>
      </p:sp>
      <p:sp>
        <p:nvSpPr>
          <p:cNvPr id="438" name="Google Shape;438;p21"/>
          <p:cNvSpPr txBox="1"/>
          <p:nvPr>
            <p:ph idx="1" type="body"/>
          </p:nvPr>
        </p:nvSpPr>
        <p:spPr>
          <a:xfrm>
            <a:off x="0" y="762000"/>
            <a:ext cx="8991600" cy="53641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rgbClr val="3E4449"/>
              </a:buClr>
              <a:buSzPts val="3200"/>
              <a:buChar char="•"/>
            </a:pPr>
            <a:r>
              <a:rPr b="0" i="0" lang="en-US">
                <a:solidFill>
                  <a:srgbClr val="3E4449"/>
                </a:solidFill>
                <a:latin typeface="Open Sans"/>
                <a:ea typeface="Open Sans"/>
                <a:cs typeface="Open Sans"/>
                <a:sym typeface="Open Sans"/>
              </a:rPr>
              <a:t>Organizational citizenship behavior </a:t>
            </a:r>
            <a:r>
              <a:rPr b="1" i="0" lang="en-US">
                <a:solidFill>
                  <a:srgbClr val="3E4449"/>
                </a:solidFill>
                <a:latin typeface="Open Sans"/>
                <a:ea typeface="Open Sans"/>
                <a:cs typeface="Open Sans"/>
                <a:sym typeface="Open Sans"/>
              </a:rPr>
              <a:t>(OCB)</a:t>
            </a:r>
            <a:r>
              <a:rPr b="0" i="0" lang="en-US">
                <a:solidFill>
                  <a:srgbClr val="3E4449"/>
                </a:solidFill>
                <a:latin typeface="Open Sans"/>
                <a:ea typeface="Open Sans"/>
                <a:cs typeface="Open Sans"/>
                <a:sym typeface="Open Sans"/>
              </a:rPr>
              <a:t> is a term that’s used to describe </a:t>
            </a:r>
            <a:r>
              <a:rPr b="1" i="0" lang="en-US">
                <a:solidFill>
                  <a:srgbClr val="3E4449"/>
                </a:solidFill>
                <a:latin typeface="Open Sans"/>
                <a:ea typeface="Open Sans"/>
                <a:cs typeface="Open Sans"/>
                <a:sym typeface="Open Sans"/>
              </a:rPr>
              <a:t>all the positive and constructive employee actions </a:t>
            </a:r>
            <a:r>
              <a:rPr b="0" i="0" lang="en-US">
                <a:solidFill>
                  <a:srgbClr val="3E4449"/>
                </a:solidFill>
                <a:latin typeface="Open Sans"/>
                <a:ea typeface="Open Sans"/>
                <a:cs typeface="Open Sans"/>
                <a:sym typeface="Open Sans"/>
              </a:rPr>
              <a:t>and </a:t>
            </a:r>
            <a:r>
              <a:rPr b="1" i="0" lang="en-US">
                <a:solidFill>
                  <a:srgbClr val="3E4449"/>
                </a:solidFill>
                <a:latin typeface="Open Sans"/>
                <a:ea typeface="Open Sans"/>
                <a:cs typeface="Open Sans"/>
                <a:sym typeface="Open Sans"/>
              </a:rPr>
              <a:t>behaviors</a:t>
            </a:r>
            <a:r>
              <a:rPr b="0" i="0" lang="en-US">
                <a:solidFill>
                  <a:srgbClr val="3E4449"/>
                </a:solidFill>
                <a:latin typeface="Open Sans"/>
                <a:ea typeface="Open Sans"/>
                <a:cs typeface="Open Sans"/>
                <a:sym typeface="Open Sans"/>
              </a:rPr>
              <a:t> that aren’t part of their formal job description. </a:t>
            </a:r>
            <a:endParaRPr/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b="0" i="0">
              <a:solidFill>
                <a:srgbClr val="3E4449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342900" rtl="0" algn="l">
              <a:spcBef>
                <a:spcPts val="640"/>
              </a:spcBef>
              <a:spcAft>
                <a:spcPts val="0"/>
              </a:spcAft>
              <a:buClr>
                <a:srgbClr val="3E4449"/>
              </a:buClr>
              <a:buSzPts val="3200"/>
              <a:buChar char="•"/>
            </a:pPr>
            <a:r>
              <a:rPr b="0" i="0" lang="en-US">
                <a:solidFill>
                  <a:srgbClr val="3E4449"/>
                </a:solidFill>
                <a:latin typeface="Open Sans"/>
                <a:ea typeface="Open Sans"/>
                <a:cs typeface="Open Sans"/>
                <a:sym typeface="Open Sans"/>
              </a:rPr>
              <a:t>It’s anything that employees do, out of their own free will, that supports their colleagues and benefits the organization as a whole.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22"/>
          <p:cNvSpPr txBox="1"/>
          <p:nvPr>
            <p:ph type="title"/>
          </p:nvPr>
        </p:nvSpPr>
        <p:spPr>
          <a:xfrm>
            <a:off x="457200" y="0"/>
            <a:ext cx="82296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Reference</a:t>
            </a:r>
            <a:endParaRPr/>
          </a:p>
        </p:txBody>
      </p:sp>
      <p:sp>
        <p:nvSpPr>
          <p:cNvPr id="444" name="Google Shape;444;p22"/>
          <p:cNvSpPr txBox="1"/>
          <p:nvPr>
            <p:ph idx="1" type="body"/>
          </p:nvPr>
        </p:nvSpPr>
        <p:spPr>
          <a:xfrm>
            <a:off x="152400" y="914400"/>
            <a:ext cx="8763000" cy="57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</a:pPr>
            <a:r>
              <a:rPr lang="en-US">
                <a:solidFill>
                  <a:srgbClr val="000000"/>
                </a:solidFill>
              </a:rPr>
              <a:t>John Arnold., Joanne.S al.,( 2005) </a:t>
            </a:r>
            <a:r>
              <a:rPr lang="en-US"/>
              <a:t>Work Psychology, Understanding Human Behavior in the Workplace, </a:t>
            </a:r>
            <a:r>
              <a:rPr b="0" i="0" lang="en-US" u="sng" strike="noStrik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https://books.google.com </a:t>
            </a:r>
            <a:endParaRPr/>
          </a:p>
          <a:p>
            <a:pPr indent="-139700" lvl="0" marL="34290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u="sng">
              <a:solidFill>
                <a:srgbClr val="5F6368"/>
              </a:solidFill>
              <a:latin typeface="arial"/>
              <a:ea typeface="arial"/>
              <a:cs typeface="arial"/>
              <a:sym typeface="arial"/>
              <a:hlinkClick r:id="rId4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-342900" lvl="0" marL="34290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Hadi AL-Abrrow., al. (2019) Psychological contract and organizational misbehavior: Exploring the moderating and mediating effects of organizational health and psychological contract breach in Iraqi oil tanks company,</a:t>
            </a:r>
            <a:endParaRPr/>
          </a:p>
          <a:p>
            <a:pPr indent="0" lvl="0" marL="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/>
              <a:t>https://www.researchgate.net/publication/337169885</a:t>
            </a:r>
            <a:endParaRPr b="0" i="0" u="sng" strike="noStrike">
              <a:solidFill>
                <a:srgbClr val="1A0DAB"/>
              </a:solidFill>
              <a:latin typeface="arial"/>
              <a:ea typeface="arial"/>
              <a:cs typeface="arial"/>
              <a:sym typeface="arial"/>
              <a:hlinkClick r:id="rId5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23"/>
          <p:cNvSpPr/>
          <p:nvPr/>
        </p:nvSpPr>
        <p:spPr>
          <a:xfrm>
            <a:off x="457200" y="1219202"/>
            <a:ext cx="8382000" cy="3436838"/>
          </a:xfrm>
          <a:prstGeom prst="rect">
            <a:avLst/>
          </a:prstGeom>
          <a:gradFill>
            <a:gsLst>
              <a:gs pos="0">
                <a:srgbClr val="8EB5FF"/>
              </a:gs>
              <a:gs pos="35000">
                <a:srgbClr val="B1C9FF"/>
              </a:gs>
              <a:gs pos="100000">
                <a:srgbClr val="E0EBFF"/>
              </a:gs>
            </a:gsLst>
            <a:lin ang="16200000" scaled="0"/>
          </a:gradFill>
          <a:ln cap="flat" cmpd="sng" w="9525">
            <a:solidFill>
              <a:srgbClr val="096CC5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Thank you!</a:t>
            </a:r>
            <a:endParaRPr/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Next lecture:</a:t>
            </a: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Group Dynamics and Teams</a:t>
            </a:r>
            <a:endParaRPr sz="32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Lecturer :Faustin</a:t>
            </a:r>
            <a:endParaRPr/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Email:hfaus84@gmail.com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2_Office Theme">
  <a:themeElements>
    <a:clrScheme name="Flow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Office Theme">
  <a:themeElements>
    <a:clrScheme name="Flow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2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2022-04-09T07:42:49Z</dcterms:created>
  <dc:creator>Hp</dc:creator>
</cp:coreProperties>
</file>