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0" roundtripDataSignature="AMtx7mg+NPWTSV4mCGdm9+eIFM4KZ74TT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2" name="Google Shape;39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8" name="Google Shape;438;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5" name="Google Shape;465;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3" name="Google Shape;473;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2" name="Google Shape;482;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5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5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5"/>
          <p:cNvSpPr/>
          <p:nvPr>
            <p:ph idx="2" type="pic"/>
          </p:nvPr>
        </p:nvSpPr>
        <p:spPr>
          <a:xfrm>
            <a:off x="5183188" y="987425"/>
            <a:ext cx="6172200" cy="4873625"/>
          </a:xfrm>
          <a:prstGeom prst="rect">
            <a:avLst/>
          </a:prstGeom>
          <a:noFill/>
          <a:ln>
            <a:noFill/>
          </a:ln>
        </p:spPr>
      </p:sp>
      <p:sp>
        <p:nvSpPr>
          <p:cNvPr id="68" name="Google Shape;68;p5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mailto:josebulinda@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hyperlink" Target="about:blank"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14.png"/><Relationship Id="rId5" Type="http://schemas.openxmlformats.org/officeDocument/2006/relationships/image" Target="../media/image1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2.jpg"/><Relationship Id="rId4" Type="http://schemas.openxmlformats.org/officeDocument/2006/relationships/image" Target="../media/image11.png"/><Relationship Id="rId5" Type="http://schemas.openxmlformats.org/officeDocument/2006/relationships/image" Target="../media/image1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8.png"/><Relationship Id="rId4" Type="http://schemas.openxmlformats.org/officeDocument/2006/relationships/image" Target="../media/image10.png"/><Relationship Id="rId5" Type="http://schemas.openxmlformats.org/officeDocument/2006/relationships/image" Target="../media/image3.png"/><Relationship Id="rId6" Type="http://schemas.openxmlformats.org/officeDocument/2006/relationships/image" Target="../media/image6.png"/><Relationship Id="rId7" Type="http://schemas.openxmlformats.org/officeDocument/2006/relationships/image" Target="../media/image13.png"/><Relationship Id="rId8" Type="http://schemas.openxmlformats.org/officeDocument/2006/relationships/image" Target="../media/image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hyperlink" Target="https://www.orientsoftware.com/technologies/java/" TargetMode="Externa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hyperlink" Target="https://www.orientsoftware.com/technologies/java/" TargetMode="External"/><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2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4.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1415512" y="238959"/>
            <a:ext cx="9473738" cy="1421332"/>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alibri"/>
              <a:buNone/>
            </a:pPr>
            <a:r>
              <a:rPr lang="en-US"/>
              <a:t>Object Oriented Programing 1</a:t>
            </a:r>
            <a:endParaRPr/>
          </a:p>
        </p:txBody>
      </p:sp>
      <p:sp>
        <p:nvSpPr>
          <p:cNvPr id="89" name="Google Shape;89;p1"/>
          <p:cNvSpPr txBox="1"/>
          <p:nvPr>
            <p:ph idx="1" type="subTitle"/>
          </p:nvPr>
        </p:nvSpPr>
        <p:spPr>
          <a:xfrm>
            <a:off x="1580381" y="2564406"/>
            <a:ext cx="9144000" cy="313389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90000"/>
              </a:lnSpc>
              <a:spcBef>
                <a:spcPts val="0"/>
              </a:spcBef>
              <a:spcAft>
                <a:spcPts val="0"/>
              </a:spcAft>
              <a:buClr>
                <a:schemeClr val="dk1"/>
              </a:buClr>
              <a:buSzPct val="100000"/>
              <a:buNone/>
            </a:pPr>
            <a:r>
              <a:rPr lang="en-US"/>
              <a:t>Lecture 1: Course Overview and Introduction to Object Oriented programing</a:t>
            </a:r>
            <a:endParaRPr/>
          </a:p>
          <a:p>
            <a:pPr indent="0" lvl="0" marL="0" rtl="0" algn="ctr">
              <a:lnSpc>
                <a:spcPct val="90000"/>
              </a:lnSpc>
              <a:spcBef>
                <a:spcPts val="100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rPr lang="en-US"/>
              <a:t>By</a:t>
            </a:r>
            <a:endParaRPr/>
          </a:p>
          <a:p>
            <a:pPr indent="0" lvl="0" marL="0" rtl="0" algn="ctr">
              <a:lnSpc>
                <a:spcPct val="90000"/>
              </a:lnSpc>
              <a:spcBef>
                <a:spcPts val="1000"/>
              </a:spcBef>
              <a:spcAft>
                <a:spcPts val="0"/>
              </a:spcAft>
              <a:buClr>
                <a:schemeClr val="dk1"/>
              </a:buClr>
              <a:buSzPct val="100000"/>
              <a:buNone/>
            </a:pPr>
            <a:r>
              <a:rPr lang="en-US"/>
              <a:t>Elubu Joseph</a:t>
            </a:r>
            <a:endParaRPr/>
          </a:p>
          <a:p>
            <a:pPr indent="0" lvl="0" marL="0" rtl="0" algn="ctr">
              <a:lnSpc>
                <a:spcPct val="90000"/>
              </a:lnSpc>
              <a:spcBef>
                <a:spcPts val="1000"/>
              </a:spcBef>
              <a:spcAft>
                <a:spcPts val="0"/>
              </a:spcAft>
              <a:buClr>
                <a:schemeClr val="dk1"/>
              </a:buClr>
              <a:buSzPct val="100000"/>
              <a:buNone/>
            </a:pPr>
            <a:r>
              <a:rPr lang="en-US"/>
              <a:t>MSci.IS</a:t>
            </a:r>
            <a:endParaRPr/>
          </a:p>
          <a:p>
            <a:pPr indent="0" lvl="0" marL="0" rtl="0" algn="ctr">
              <a:lnSpc>
                <a:spcPct val="90000"/>
              </a:lnSpc>
              <a:spcBef>
                <a:spcPts val="1000"/>
              </a:spcBef>
              <a:spcAft>
                <a:spcPts val="0"/>
              </a:spcAft>
              <a:buClr>
                <a:schemeClr val="dk1"/>
              </a:buClr>
              <a:buSzPct val="100000"/>
              <a:buNone/>
            </a:pPr>
            <a:r>
              <a:rPr lang="en-US"/>
              <a:t>Email: </a:t>
            </a:r>
            <a:r>
              <a:rPr lang="en-US" u="sng">
                <a:solidFill>
                  <a:schemeClr val="hlink"/>
                </a:solidFill>
                <a:hlinkClick r:id="rId3"/>
              </a:rPr>
              <a:t>josebulinda@gmail.com</a:t>
            </a:r>
            <a:endParaRPr/>
          </a:p>
          <a:p>
            <a:pPr indent="0" lvl="0" marL="0" rtl="0" algn="ctr">
              <a:lnSpc>
                <a:spcPct val="90000"/>
              </a:lnSpc>
              <a:spcBef>
                <a:spcPts val="1000"/>
              </a:spcBef>
              <a:spcAft>
                <a:spcPts val="0"/>
              </a:spcAft>
              <a:buClr>
                <a:schemeClr val="dk1"/>
              </a:buClr>
              <a:buSzPct val="100000"/>
              <a:buNone/>
            </a:pPr>
            <a:r>
              <a:rPr lang="en-US"/>
              <a:t>or</a:t>
            </a:r>
            <a:endParaRPr/>
          </a:p>
          <a:p>
            <a:pPr indent="0" lvl="0" marL="0" rtl="0" algn="ctr">
              <a:lnSpc>
                <a:spcPct val="90000"/>
              </a:lnSpc>
              <a:spcBef>
                <a:spcPts val="1000"/>
              </a:spcBef>
              <a:spcAft>
                <a:spcPts val="0"/>
              </a:spcAft>
              <a:buClr>
                <a:schemeClr val="dk1"/>
              </a:buClr>
              <a:buSzPct val="100000"/>
              <a:buNone/>
            </a:pPr>
            <a:r>
              <a:rPr lang="en-US"/>
              <a:t>jose@kumiuniversity.ac.ug</a:t>
            </a:r>
            <a:endParaRPr/>
          </a:p>
        </p:txBody>
      </p:sp>
      <p:sp>
        <p:nvSpPr>
          <p:cNvPr id="90" name="Google Shape;90;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91" name="Google Shape;91;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Agenda</a:t>
            </a:r>
            <a:endParaRPr/>
          </a:p>
        </p:txBody>
      </p:sp>
      <p:sp>
        <p:nvSpPr>
          <p:cNvPr id="97" name="Google Shape;97;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685800" lvl="0" marL="742950" rtl="0" algn="l">
              <a:lnSpc>
                <a:spcPct val="90000"/>
              </a:lnSpc>
              <a:spcBef>
                <a:spcPts val="0"/>
              </a:spcBef>
              <a:spcAft>
                <a:spcPts val="0"/>
              </a:spcAft>
              <a:buClr>
                <a:schemeClr val="dk1"/>
              </a:buClr>
              <a:buSzPts val="3900"/>
              <a:buFont typeface="Calibri"/>
              <a:buAutoNum type="arabicPeriod"/>
            </a:pPr>
            <a:r>
              <a:rPr lang="en-US" sz="3900">
                <a:latin typeface="Arial"/>
                <a:ea typeface="Arial"/>
                <a:cs typeface="Arial"/>
                <a:sym typeface="Arial"/>
              </a:rPr>
              <a:t>Course Overview</a:t>
            </a:r>
            <a:endParaRPr sz="1900"/>
          </a:p>
          <a:p>
            <a:pPr indent="-457200" lvl="0" marL="514350" rtl="0" algn="l">
              <a:lnSpc>
                <a:spcPct val="90000"/>
              </a:lnSpc>
              <a:spcBef>
                <a:spcPts val="1000"/>
              </a:spcBef>
              <a:spcAft>
                <a:spcPts val="0"/>
              </a:spcAft>
              <a:buClr>
                <a:schemeClr val="dk1"/>
              </a:buClr>
              <a:buSzPts val="3900"/>
              <a:buFont typeface="Calibri"/>
              <a:buAutoNum type="arabicPeriod"/>
            </a:pPr>
            <a:r>
              <a:rPr lang="en-US" sz="3900">
                <a:latin typeface="Arial"/>
                <a:ea typeface="Arial"/>
                <a:cs typeface="Arial"/>
                <a:sym typeface="Arial"/>
              </a:rPr>
              <a:t> Introduction to Object Oriented programing</a:t>
            </a:r>
            <a:endParaRPr sz="1900"/>
          </a:p>
        </p:txBody>
      </p:sp>
      <p:sp>
        <p:nvSpPr>
          <p:cNvPr id="98" name="Google Shape;98;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99" name="Google Shape;99;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Course Overview</a:t>
            </a:r>
            <a:br>
              <a:rPr lang="en-US"/>
            </a:br>
            <a:endParaRPr/>
          </a:p>
        </p:txBody>
      </p:sp>
      <p:sp>
        <p:nvSpPr>
          <p:cNvPr id="105" name="Google Shape;105;p3"/>
          <p:cNvSpPr txBox="1"/>
          <p:nvPr>
            <p:ph idx="1" type="body"/>
          </p:nvPr>
        </p:nvSpPr>
        <p:spPr>
          <a:xfrm>
            <a:off x="838200" y="1393364"/>
            <a:ext cx="10515600" cy="4351338"/>
          </a:xfrm>
          <a:prstGeom prst="rect">
            <a:avLst/>
          </a:prstGeom>
          <a:noFill/>
          <a:ln>
            <a:noFill/>
          </a:ln>
        </p:spPr>
        <p:txBody>
          <a:bodyPr anchorCtr="0" anchor="t" bIns="45700" lIns="91425" spcFirstLastPara="1" rIns="91425" wrap="square" tIns="45700">
            <a:normAutofit fontScale="77500" lnSpcReduction="20000"/>
          </a:bodyPr>
          <a:lstStyle/>
          <a:p>
            <a:pPr indent="-708660" lvl="0" marL="742950" rtl="0" algn="l">
              <a:lnSpc>
                <a:spcPct val="90000"/>
              </a:lnSpc>
              <a:spcBef>
                <a:spcPts val="0"/>
              </a:spcBef>
              <a:spcAft>
                <a:spcPts val="0"/>
              </a:spcAft>
              <a:buClr>
                <a:schemeClr val="dk1"/>
              </a:buClr>
              <a:buSzPct val="100000"/>
              <a:buFont typeface="Calibri"/>
              <a:buAutoNum type="arabicPeriod"/>
            </a:pPr>
            <a:r>
              <a:rPr lang="en-US" sz="3600">
                <a:latin typeface="Arial"/>
                <a:ea typeface="Arial"/>
                <a:cs typeface="Arial"/>
                <a:sym typeface="Arial"/>
              </a:rPr>
              <a:t>Course Description</a:t>
            </a:r>
            <a:endParaRPr/>
          </a:p>
          <a:p>
            <a:pPr indent="-712470" lvl="0" marL="742950" rtl="0" algn="l">
              <a:lnSpc>
                <a:spcPct val="90000"/>
              </a:lnSpc>
              <a:spcBef>
                <a:spcPts val="1000"/>
              </a:spcBef>
              <a:spcAft>
                <a:spcPts val="0"/>
              </a:spcAft>
              <a:buClr>
                <a:schemeClr val="dk1"/>
              </a:buClr>
              <a:buSzPct val="100000"/>
              <a:buFont typeface="Calibri"/>
              <a:buAutoNum type="arabicPeriod"/>
            </a:pPr>
            <a:r>
              <a:rPr lang="en-US" sz="3200">
                <a:latin typeface="Arial"/>
                <a:ea typeface="Arial"/>
                <a:cs typeface="Arial"/>
                <a:sym typeface="Arial"/>
              </a:rPr>
              <a:t>           Course objectives</a:t>
            </a:r>
            <a:endParaRPr/>
          </a:p>
          <a:p>
            <a:pPr indent="-708660" lvl="0" marL="742950" rtl="0" algn="l">
              <a:lnSpc>
                <a:spcPct val="90000"/>
              </a:lnSpc>
              <a:spcBef>
                <a:spcPts val="1000"/>
              </a:spcBef>
              <a:spcAft>
                <a:spcPts val="0"/>
              </a:spcAft>
              <a:buClr>
                <a:schemeClr val="dk1"/>
              </a:buClr>
              <a:buSzPct val="100000"/>
              <a:buFont typeface="Calibri"/>
              <a:buAutoNum type="arabicPeriod"/>
            </a:pPr>
            <a:r>
              <a:rPr lang="en-US" sz="3600">
                <a:latin typeface="Arial"/>
                <a:ea typeface="Arial"/>
                <a:cs typeface="Arial"/>
                <a:sym typeface="Arial"/>
              </a:rPr>
              <a:t>                     Learning outcomes</a:t>
            </a:r>
            <a:endParaRPr/>
          </a:p>
          <a:p>
            <a:pPr indent="-708660" lvl="0" marL="742950" rtl="0" algn="l">
              <a:lnSpc>
                <a:spcPct val="90000"/>
              </a:lnSpc>
              <a:spcBef>
                <a:spcPts val="1000"/>
              </a:spcBef>
              <a:spcAft>
                <a:spcPts val="0"/>
              </a:spcAft>
              <a:buClr>
                <a:schemeClr val="dk1"/>
              </a:buClr>
              <a:buSzPct val="100000"/>
              <a:buFont typeface="Calibri"/>
              <a:buAutoNum type="arabicPeriod"/>
            </a:pPr>
            <a:r>
              <a:rPr lang="en-US" sz="3600">
                <a:latin typeface="Arial"/>
                <a:ea typeface="Arial"/>
                <a:cs typeface="Arial"/>
                <a:sym typeface="Arial"/>
              </a:rPr>
              <a:t>                                        Course Calendar/Content</a:t>
            </a:r>
            <a:endParaRPr/>
          </a:p>
          <a:p>
            <a:pPr indent="-708660" lvl="0" marL="742950" rtl="0" algn="l">
              <a:lnSpc>
                <a:spcPct val="90000"/>
              </a:lnSpc>
              <a:spcBef>
                <a:spcPts val="1000"/>
              </a:spcBef>
              <a:spcAft>
                <a:spcPts val="0"/>
              </a:spcAft>
              <a:buClr>
                <a:schemeClr val="dk1"/>
              </a:buClr>
              <a:buSzPct val="100000"/>
              <a:buFont typeface="Calibri"/>
              <a:buAutoNum type="arabicPeriod"/>
            </a:pPr>
            <a:r>
              <a:rPr lang="en-US" sz="3600">
                <a:latin typeface="Arial"/>
                <a:ea typeface="Arial"/>
                <a:cs typeface="Arial"/>
                <a:sym typeface="Arial"/>
              </a:rPr>
              <a:t>                                          Mode of Delivery</a:t>
            </a:r>
            <a:endParaRPr/>
          </a:p>
          <a:p>
            <a:pPr indent="-708660" lvl="0" marL="742950" rtl="0" algn="l">
              <a:lnSpc>
                <a:spcPct val="90000"/>
              </a:lnSpc>
              <a:spcBef>
                <a:spcPts val="1000"/>
              </a:spcBef>
              <a:spcAft>
                <a:spcPts val="0"/>
              </a:spcAft>
              <a:buClr>
                <a:schemeClr val="dk1"/>
              </a:buClr>
              <a:buSzPct val="100000"/>
              <a:buFont typeface="Calibri"/>
              <a:buAutoNum type="arabicPeriod"/>
            </a:pPr>
            <a:r>
              <a:rPr lang="en-US" sz="3600">
                <a:latin typeface="Arial"/>
                <a:ea typeface="Arial"/>
                <a:cs typeface="Arial"/>
                <a:sym typeface="Arial"/>
              </a:rPr>
              <a:t>                     Course Requirements</a:t>
            </a:r>
            <a:endParaRPr/>
          </a:p>
          <a:p>
            <a:pPr indent="-708660" lvl="0" marL="742950" rtl="0" algn="l">
              <a:lnSpc>
                <a:spcPct val="90000"/>
              </a:lnSpc>
              <a:spcBef>
                <a:spcPts val="1000"/>
              </a:spcBef>
              <a:spcAft>
                <a:spcPts val="0"/>
              </a:spcAft>
              <a:buClr>
                <a:schemeClr val="dk1"/>
              </a:buClr>
              <a:buSzPct val="100000"/>
              <a:buFont typeface="Calibri"/>
              <a:buAutoNum type="arabicPeriod"/>
            </a:pPr>
            <a:r>
              <a:rPr lang="en-US" sz="3600">
                <a:latin typeface="Arial"/>
                <a:ea typeface="Arial"/>
                <a:cs typeface="Arial"/>
                <a:sym typeface="Arial"/>
              </a:rPr>
              <a:t>          Assessments Criteria</a:t>
            </a:r>
            <a:endParaRPr sz="3600">
              <a:latin typeface="Arial"/>
              <a:ea typeface="Arial"/>
              <a:cs typeface="Arial"/>
              <a:sym typeface="Arial"/>
            </a:endParaRPr>
          </a:p>
          <a:p>
            <a:pPr indent="-708660" lvl="0" marL="742950" rtl="0" algn="l">
              <a:lnSpc>
                <a:spcPct val="90000"/>
              </a:lnSpc>
              <a:spcBef>
                <a:spcPts val="1000"/>
              </a:spcBef>
              <a:spcAft>
                <a:spcPts val="0"/>
              </a:spcAft>
              <a:buClr>
                <a:schemeClr val="dk1"/>
              </a:buClr>
              <a:buSzPct val="100000"/>
              <a:buFont typeface="Calibri"/>
              <a:buAutoNum type="arabicPeriod"/>
            </a:pPr>
            <a:r>
              <a:rPr lang="en-US" sz="3600">
                <a:latin typeface="Arial"/>
                <a:ea typeface="Arial"/>
                <a:cs typeface="Arial"/>
                <a:sym typeface="Arial"/>
              </a:rPr>
              <a:t>Text Books and References</a:t>
            </a:r>
            <a:endParaRPr/>
          </a:p>
          <a:p>
            <a:pPr indent="-531495" lvl="0" marL="742950" rtl="0" algn="l">
              <a:lnSpc>
                <a:spcPct val="90000"/>
              </a:lnSpc>
              <a:spcBef>
                <a:spcPts val="1000"/>
              </a:spcBef>
              <a:spcAft>
                <a:spcPts val="0"/>
              </a:spcAft>
              <a:buClr>
                <a:schemeClr val="dk1"/>
              </a:buClr>
              <a:buSzPct val="100000"/>
              <a:buFont typeface="Calibri"/>
              <a:buNone/>
            </a:pPr>
            <a:r>
              <a:t/>
            </a:r>
            <a:endParaRPr sz="3600">
              <a:latin typeface="Arial"/>
              <a:ea typeface="Arial"/>
              <a:cs typeface="Arial"/>
              <a:sym typeface="Arial"/>
            </a:endParaRPr>
          </a:p>
          <a:p>
            <a:pPr indent="0" lvl="0" marL="0" rtl="0" algn="l">
              <a:lnSpc>
                <a:spcPct val="90000"/>
              </a:lnSpc>
              <a:spcBef>
                <a:spcPts val="1000"/>
              </a:spcBef>
              <a:spcAft>
                <a:spcPts val="0"/>
              </a:spcAft>
              <a:buClr>
                <a:schemeClr val="dk1"/>
              </a:buClr>
              <a:buSzPct val="100000"/>
              <a:buNone/>
            </a:pPr>
            <a:r>
              <a:t/>
            </a:r>
            <a:endParaRPr sz="3600">
              <a:latin typeface="Arial"/>
              <a:ea typeface="Arial"/>
              <a:cs typeface="Arial"/>
              <a:sym typeface="Arial"/>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5">
                                            <p:txEl>
                                              <p:pRg end="9" st="9"/>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Course Description</a:t>
            </a:r>
            <a:br>
              <a:rPr lang="en-US"/>
            </a:br>
            <a:endParaRPr/>
          </a:p>
        </p:txBody>
      </p:sp>
      <p:sp>
        <p:nvSpPr>
          <p:cNvPr id="113" name="Google Shape;113;p4"/>
          <p:cNvSpPr txBox="1"/>
          <p:nvPr>
            <p:ph idx="1" type="body"/>
          </p:nvPr>
        </p:nvSpPr>
        <p:spPr>
          <a:xfrm>
            <a:off x="907942" y="1253331"/>
            <a:ext cx="9979617" cy="4351338"/>
          </a:xfrm>
          <a:prstGeom prst="rect">
            <a:avLst/>
          </a:prstGeom>
          <a:noFill/>
          <a:ln>
            <a:noFill/>
          </a:ln>
        </p:spPr>
        <p:txBody>
          <a:bodyPr anchorCtr="0" anchor="t" bIns="45700" lIns="91425" spcFirstLastPara="1" rIns="91425" wrap="square" tIns="45700">
            <a:normAutofit/>
          </a:bodyPr>
          <a:lstStyle/>
          <a:p>
            <a:pPr indent="0" lvl="0" marL="0" rtl="0" algn="just">
              <a:lnSpc>
                <a:spcPct val="80000"/>
              </a:lnSpc>
              <a:spcBef>
                <a:spcPts val="0"/>
              </a:spcBef>
              <a:spcAft>
                <a:spcPts val="0"/>
              </a:spcAft>
              <a:buClr>
                <a:schemeClr val="dk1"/>
              </a:buClr>
              <a:buSzPts val="3330"/>
              <a:buNone/>
            </a:pPr>
            <a:r>
              <a:rPr lang="en-US" sz="2930">
                <a:latin typeface="Arial"/>
                <a:ea typeface="Arial"/>
                <a:cs typeface="Arial"/>
                <a:sym typeface="Arial"/>
              </a:rPr>
              <a:t>Object Oriented programming is a term loosely applied to mean any kind of programming that uses a programming language with some object oriented constructs or programming in an environment where some object oriented principles are followed. </a:t>
            </a:r>
            <a:endParaRPr sz="2190"/>
          </a:p>
          <a:p>
            <a:pPr indent="0" lvl="0" marL="0" rtl="0" algn="just">
              <a:lnSpc>
                <a:spcPct val="80000"/>
              </a:lnSpc>
              <a:spcBef>
                <a:spcPts val="1000"/>
              </a:spcBef>
              <a:spcAft>
                <a:spcPts val="0"/>
              </a:spcAft>
              <a:buClr>
                <a:schemeClr val="dk1"/>
              </a:buClr>
              <a:buSzPts val="3330"/>
              <a:buNone/>
            </a:pPr>
            <a:r>
              <a:rPr lang="en-US" sz="2930">
                <a:latin typeface="Arial"/>
                <a:ea typeface="Arial"/>
                <a:cs typeface="Arial"/>
                <a:sym typeface="Arial"/>
              </a:rPr>
              <a:t>Compared to procedural programming, a superficial examination of codes written in both styles would reveal that object oriented codes tends to be broken down into vast numbers of small pieces, with the hope that each piece will be trivially verifiable.</a:t>
            </a:r>
            <a:endParaRPr sz="2190"/>
          </a:p>
        </p:txBody>
      </p:sp>
      <p:sp>
        <p:nvSpPr>
          <p:cNvPr id="114" name="Google Shape;114;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15" name="Google Shape;115;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Course Description +</a:t>
            </a:r>
            <a:endParaRPr/>
          </a:p>
        </p:txBody>
      </p:sp>
      <p:sp>
        <p:nvSpPr>
          <p:cNvPr id="121" name="Google Shape;121;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None/>
            </a:pPr>
            <a:r>
              <a:rPr lang="en-US" sz="4000">
                <a:latin typeface="Arial"/>
                <a:ea typeface="Arial"/>
                <a:cs typeface="Arial"/>
                <a:sym typeface="Arial"/>
              </a:rPr>
              <a:t>Object Oriented programming 1 course is therefore, designed to build up a learner   with a capability of developing systems based on object oriented concepts/constructs.</a:t>
            </a:r>
            <a:endParaRPr/>
          </a:p>
        </p:txBody>
      </p:sp>
      <p:sp>
        <p:nvSpPr>
          <p:cNvPr id="122" name="Google Shape;122;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23" name="Google Shape;123;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Course Objectives </a:t>
            </a:r>
            <a:endParaRPr/>
          </a:p>
        </p:txBody>
      </p:sp>
      <p:sp>
        <p:nvSpPr>
          <p:cNvPr id="129" name="Google Shape;129;p6"/>
          <p:cNvSpPr txBox="1"/>
          <p:nvPr>
            <p:ph idx="1" type="body"/>
          </p:nvPr>
        </p:nvSpPr>
        <p:spPr>
          <a:xfrm>
            <a:off x="838200" y="1825625"/>
            <a:ext cx="10165597" cy="283161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latin typeface="Arial"/>
                <a:ea typeface="Arial"/>
                <a:cs typeface="Arial"/>
                <a:sym typeface="Arial"/>
              </a:rPr>
              <a:t>❖ To develop an understanding of the principles of the object-oriented paradigm. </a:t>
            </a:r>
            <a:endParaRPr/>
          </a:p>
          <a:p>
            <a:pPr indent="0" lvl="0" marL="0" rtl="0" algn="l">
              <a:lnSpc>
                <a:spcPct val="90000"/>
              </a:lnSpc>
              <a:spcBef>
                <a:spcPts val="1000"/>
              </a:spcBef>
              <a:spcAft>
                <a:spcPts val="0"/>
              </a:spcAft>
              <a:buClr>
                <a:schemeClr val="dk1"/>
              </a:buClr>
              <a:buSzPts val="3200"/>
              <a:buNone/>
            </a:pPr>
            <a:r>
              <a:rPr lang="en-US" sz="3200">
                <a:latin typeface="Arial"/>
                <a:ea typeface="Arial"/>
                <a:cs typeface="Arial"/>
                <a:sym typeface="Arial"/>
              </a:rPr>
              <a:t>❖ To discuss approaches to object-oriented analysis and design </a:t>
            </a:r>
            <a:endParaRPr/>
          </a:p>
          <a:p>
            <a:pPr indent="0" lvl="0" marL="0" rtl="0" algn="l">
              <a:lnSpc>
                <a:spcPct val="90000"/>
              </a:lnSpc>
              <a:spcBef>
                <a:spcPts val="1000"/>
              </a:spcBef>
              <a:spcAft>
                <a:spcPts val="0"/>
              </a:spcAft>
              <a:buClr>
                <a:schemeClr val="dk1"/>
              </a:buClr>
              <a:buSzPts val="3200"/>
              <a:buNone/>
            </a:pPr>
            <a:r>
              <a:rPr lang="en-US" sz="3200">
                <a:latin typeface="Arial"/>
                <a:ea typeface="Arial"/>
                <a:cs typeface="Arial"/>
                <a:sym typeface="Arial"/>
              </a:rPr>
              <a:t>❖ To introduce a learner to syntax, class hierarchy</a:t>
            </a:r>
            <a:endParaRPr/>
          </a:p>
        </p:txBody>
      </p:sp>
      <p:sp>
        <p:nvSpPr>
          <p:cNvPr id="130" name="Google Shape;130;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31" name="Google Shape;131;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Learning Outcomes</a:t>
            </a:r>
            <a:endParaRPr/>
          </a:p>
        </p:txBody>
      </p:sp>
      <p:sp>
        <p:nvSpPr>
          <p:cNvPr id="137" name="Google Shape;137;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600"/>
              <a:buNone/>
            </a:pPr>
            <a:r>
              <a:rPr lang="en-US" sz="3200">
                <a:latin typeface="Arial"/>
                <a:ea typeface="Arial"/>
                <a:cs typeface="Arial"/>
                <a:sym typeface="Arial"/>
              </a:rPr>
              <a:t>On successful completion of this unit, learners should be able to: </a:t>
            </a:r>
            <a:endParaRPr sz="2400"/>
          </a:p>
          <a:p>
            <a:pPr indent="0" lvl="0" marL="0" rtl="0" algn="just">
              <a:lnSpc>
                <a:spcPct val="90000"/>
              </a:lnSpc>
              <a:spcBef>
                <a:spcPts val="1000"/>
              </a:spcBef>
              <a:spcAft>
                <a:spcPts val="0"/>
              </a:spcAft>
              <a:buClr>
                <a:schemeClr val="dk1"/>
              </a:buClr>
              <a:buSzPts val="3600"/>
              <a:buNone/>
            </a:pPr>
            <a:r>
              <a:rPr lang="en-US" sz="3200">
                <a:latin typeface="Arial"/>
                <a:ea typeface="Arial"/>
                <a:cs typeface="Arial"/>
                <a:sym typeface="Arial"/>
              </a:rPr>
              <a:t>▪ Understand the principles of the object-oriented paradigm and the advantages of this approach. </a:t>
            </a:r>
            <a:endParaRPr sz="2400"/>
          </a:p>
          <a:p>
            <a:pPr indent="0" lvl="0" marL="0" rtl="0" algn="just">
              <a:lnSpc>
                <a:spcPct val="90000"/>
              </a:lnSpc>
              <a:spcBef>
                <a:spcPts val="1000"/>
              </a:spcBef>
              <a:spcAft>
                <a:spcPts val="0"/>
              </a:spcAft>
              <a:buClr>
                <a:schemeClr val="dk1"/>
              </a:buClr>
              <a:buSzPts val="3600"/>
              <a:buNone/>
            </a:pPr>
            <a:r>
              <a:rPr lang="en-US" sz="3200">
                <a:latin typeface="Arial"/>
                <a:ea typeface="Arial"/>
                <a:cs typeface="Arial"/>
                <a:sym typeface="Arial"/>
              </a:rPr>
              <a:t>▪ Explain and apply an object-oriented analysis and design process to create industry standard object modeling notation. </a:t>
            </a:r>
            <a:endParaRPr sz="2400"/>
          </a:p>
          <a:p>
            <a:pPr indent="0" lvl="0" marL="0" rtl="0" algn="just">
              <a:lnSpc>
                <a:spcPct val="90000"/>
              </a:lnSpc>
              <a:spcBef>
                <a:spcPts val="1000"/>
              </a:spcBef>
              <a:spcAft>
                <a:spcPts val="0"/>
              </a:spcAft>
              <a:buClr>
                <a:schemeClr val="dk1"/>
              </a:buClr>
              <a:buSzPts val="3600"/>
              <a:buNone/>
            </a:pPr>
            <a:r>
              <a:rPr lang="en-US" sz="3200">
                <a:latin typeface="Arial"/>
                <a:ea typeface="Arial"/>
                <a:cs typeface="Arial"/>
                <a:sym typeface="Arial"/>
              </a:rPr>
              <a:t>▪ Use an object-oriented programming language to build simple applications.</a:t>
            </a:r>
            <a:endParaRPr sz="2400"/>
          </a:p>
        </p:txBody>
      </p:sp>
      <p:sp>
        <p:nvSpPr>
          <p:cNvPr id="138" name="Google Shape;13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39" name="Google Shape;13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Course Calendar/Content</a:t>
            </a:r>
            <a:endParaRPr/>
          </a:p>
        </p:txBody>
      </p:sp>
      <p:sp>
        <p:nvSpPr>
          <p:cNvPr id="145" name="Google Shape;145;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None/>
            </a:pPr>
            <a:r>
              <a:rPr lang="en-US" sz="4400">
                <a:latin typeface="Arial"/>
                <a:ea typeface="Arial"/>
                <a:cs typeface="Arial"/>
                <a:sym typeface="Arial"/>
              </a:rPr>
              <a:t>The main content of this course is organized in weeks as seen in the </a:t>
            </a:r>
            <a:r>
              <a:rPr lang="en-US" sz="4400" u="sng">
                <a:solidFill>
                  <a:schemeClr val="hlink"/>
                </a:solidFill>
                <a:latin typeface="Arial"/>
                <a:ea typeface="Arial"/>
                <a:cs typeface="Arial"/>
                <a:sym typeface="Arial"/>
                <a:hlinkClick r:id="rId3"/>
              </a:rPr>
              <a:t>course syllabus</a:t>
            </a:r>
            <a:r>
              <a:rPr lang="en-US" sz="4400">
                <a:latin typeface="Arial"/>
                <a:ea typeface="Arial"/>
                <a:cs typeface="Arial"/>
                <a:sym typeface="Arial"/>
              </a:rPr>
              <a:t>. </a:t>
            </a:r>
            <a:endParaRPr/>
          </a:p>
        </p:txBody>
      </p:sp>
      <p:sp>
        <p:nvSpPr>
          <p:cNvPr id="146" name="Google Shape;146;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47" name="Google Shape;147;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Mode of delivery</a:t>
            </a:r>
            <a:endParaRPr/>
          </a:p>
        </p:txBody>
      </p:sp>
      <p:sp>
        <p:nvSpPr>
          <p:cNvPr id="153" name="Google Shape;153;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None/>
            </a:pPr>
            <a:r>
              <a:rPr lang="en-US" sz="5400">
                <a:latin typeface="Arial"/>
                <a:ea typeface="Arial"/>
                <a:cs typeface="Arial"/>
                <a:sym typeface="Arial"/>
              </a:rPr>
              <a:t>Teaching will be by lectures through Lecture text- material and video tutorials </a:t>
            </a:r>
            <a:endParaRPr/>
          </a:p>
          <a:p>
            <a:pPr indent="0" lvl="0" marL="0" rtl="0" algn="l">
              <a:lnSpc>
                <a:spcPct val="90000"/>
              </a:lnSpc>
              <a:spcBef>
                <a:spcPts val="1000"/>
              </a:spcBef>
              <a:spcAft>
                <a:spcPts val="0"/>
              </a:spcAft>
              <a:buClr>
                <a:schemeClr val="dk1"/>
              </a:buClr>
              <a:buSzPts val="2800"/>
              <a:buNone/>
            </a:pPr>
            <a:r>
              <a:t/>
            </a:r>
            <a:endParaRPr/>
          </a:p>
        </p:txBody>
      </p:sp>
      <p:sp>
        <p:nvSpPr>
          <p:cNvPr id="154" name="Google Shape;154;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55" name="Google Shape;155;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Requirements</a:t>
            </a:r>
            <a:endParaRPr/>
          </a:p>
        </p:txBody>
      </p:sp>
      <p:sp>
        <p:nvSpPr>
          <p:cNvPr id="161" name="Google Shape;161;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600"/>
              <a:buNone/>
            </a:pPr>
            <a:r>
              <a:rPr lang="en-US" sz="3400">
                <a:latin typeface="Arial"/>
                <a:ea typeface="Arial"/>
                <a:cs typeface="Arial"/>
                <a:sym typeface="Arial"/>
              </a:rPr>
              <a:t>This course is designed to build up from Programing Methodology using C programing language. However, its not a must for one to have C programing language to be able to carry on with this course, although having that knowledge would be an added advantage for quicker absorption of the OOP concepts.</a:t>
            </a:r>
            <a:endParaRPr sz="2600"/>
          </a:p>
          <a:p>
            <a:pPr indent="0" lvl="0" marL="0" rtl="0" algn="l">
              <a:lnSpc>
                <a:spcPct val="90000"/>
              </a:lnSpc>
              <a:spcBef>
                <a:spcPts val="1000"/>
              </a:spcBef>
              <a:spcAft>
                <a:spcPts val="0"/>
              </a:spcAft>
              <a:buClr>
                <a:schemeClr val="dk1"/>
              </a:buClr>
              <a:buSzPts val="2800"/>
              <a:buNone/>
            </a:pPr>
            <a:r>
              <a:t/>
            </a:r>
            <a:endParaRPr/>
          </a:p>
        </p:txBody>
      </p:sp>
      <p:sp>
        <p:nvSpPr>
          <p:cNvPr id="162" name="Google Shape;162;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63" name="Google Shape;163;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Mode of Assessment</a:t>
            </a:r>
            <a:endParaRPr/>
          </a:p>
        </p:txBody>
      </p:sp>
      <p:sp>
        <p:nvSpPr>
          <p:cNvPr id="169" name="Google Shape;169;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488950" lvl="0" marL="514350" rtl="0" algn="l">
              <a:lnSpc>
                <a:spcPct val="90000"/>
              </a:lnSpc>
              <a:spcBef>
                <a:spcPts val="0"/>
              </a:spcBef>
              <a:spcAft>
                <a:spcPts val="0"/>
              </a:spcAft>
              <a:buClr>
                <a:schemeClr val="dk1"/>
              </a:buClr>
              <a:buSzPts val="4000"/>
              <a:buFont typeface="Calibri"/>
              <a:buAutoNum type="arabicPeriod"/>
            </a:pPr>
            <a:r>
              <a:rPr lang="en-US" sz="4000">
                <a:latin typeface="Arial"/>
                <a:ea typeface="Arial"/>
                <a:cs typeface="Arial"/>
                <a:sym typeface="Arial"/>
              </a:rPr>
              <a:t>Tests and / Assignments 30% </a:t>
            </a:r>
            <a:endParaRPr sz="2400"/>
          </a:p>
          <a:p>
            <a:pPr indent="-488950" lvl="0" marL="514350" rtl="0" algn="l">
              <a:lnSpc>
                <a:spcPct val="90000"/>
              </a:lnSpc>
              <a:spcBef>
                <a:spcPts val="1000"/>
              </a:spcBef>
              <a:spcAft>
                <a:spcPts val="0"/>
              </a:spcAft>
              <a:buClr>
                <a:schemeClr val="dk1"/>
              </a:buClr>
              <a:buSzPts val="4000"/>
              <a:buFont typeface="Calibri"/>
              <a:buAutoNum type="arabicPeriod"/>
            </a:pPr>
            <a:r>
              <a:rPr lang="en-US" sz="4000">
                <a:latin typeface="Arial"/>
                <a:ea typeface="Arial"/>
                <a:cs typeface="Arial"/>
                <a:sym typeface="Arial"/>
              </a:rPr>
              <a:t>Final examination 70% </a:t>
            </a:r>
            <a:endParaRPr sz="2400"/>
          </a:p>
          <a:p>
            <a:pPr indent="-514350" lvl="0" marL="514350" rtl="0" algn="l">
              <a:lnSpc>
                <a:spcPct val="90000"/>
              </a:lnSpc>
              <a:spcBef>
                <a:spcPts val="1000"/>
              </a:spcBef>
              <a:spcAft>
                <a:spcPts val="0"/>
              </a:spcAft>
              <a:buClr>
                <a:schemeClr val="dk1"/>
              </a:buClr>
              <a:buSzPts val="4400"/>
              <a:buFont typeface="Calibri"/>
              <a:buAutoNum type="arabicPeriod"/>
            </a:pPr>
            <a:r>
              <a:rPr lang="en-US" sz="4000">
                <a:latin typeface="Arial"/>
                <a:ea typeface="Arial"/>
                <a:cs typeface="Arial"/>
                <a:sym typeface="Arial"/>
              </a:rPr>
              <a:t>Final Total 100%</a:t>
            </a:r>
            <a:br>
              <a:rPr lang="en-US"/>
            </a:br>
            <a:endParaRPr/>
          </a:p>
        </p:txBody>
      </p:sp>
      <p:sp>
        <p:nvSpPr>
          <p:cNvPr id="170" name="Google Shape;170;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71" name="Google Shape;171;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9">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2"/>
          <p:cNvSpPr txBox="1"/>
          <p:nvPr>
            <p:ph type="title"/>
          </p:nvPr>
        </p:nvSpPr>
        <p:spPr>
          <a:xfrm>
            <a:off x="768458" y="1365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Text Books</a:t>
            </a:r>
            <a:endParaRPr/>
          </a:p>
        </p:txBody>
      </p:sp>
      <p:sp>
        <p:nvSpPr>
          <p:cNvPr id="177" name="Google Shape;177;p12"/>
          <p:cNvSpPr txBox="1"/>
          <p:nvPr>
            <p:ph idx="1" type="body"/>
          </p:nvPr>
        </p:nvSpPr>
        <p:spPr>
          <a:xfrm>
            <a:off x="838200" y="1462088"/>
            <a:ext cx="10515600" cy="4351338"/>
          </a:xfrm>
          <a:prstGeom prst="rect">
            <a:avLst/>
          </a:prstGeom>
          <a:noFill/>
          <a:ln>
            <a:noFill/>
          </a:ln>
        </p:spPr>
        <p:txBody>
          <a:bodyPr anchorCtr="0" anchor="t" bIns="45700" lIns="91425" spcFirstLastPara="1" rIns="91425" wrap="square" tIns="45700">
            <a:normAutofit/>
          </a:bodyPr>
          <a:lstStyle/>
          <a:p>
            <a:pPr indent="-501650" lvl="0" marL="514350" rtl="0" algn="just">
              <a:lnSpc>
                <a:spcPct val="90000"/>
              </a:lnSpc>
              <a:spcBef>
                <a:spcPts val="0"/>
              </a:spcBef>
              <a:spcAft>
                <a:spcPts val="0"/>
              </a:spcAft>
              <a:buClr>
                <a:schemeClr val="dk1"/>
              </a:buClr>
              <a:buSzPts val="3000"/>
              <a:buFont typeface="Calibri"/>
              <a:buAutoNum type="arabicPeriod"/>
            </a:pPr>
            <a:r>
              <a:rPr lang="en-US" sz="3000">
                <a:latin typeface="Arial"/>
                <a:ea typeface="Arial"/>
                <a:cs typeface="Arial"/>
                <a:sym typeface="Arial"/>
              </a:rPr>
              <a:t>Beginning Programming with Java for Dummies (3th Edition), Burd,B. (2012), John Wiley &amp; Sons. </a:t>
            </a:r>
            <a:endParaRPr sz="2600"/>
          </a:p>
          <a:p>
            <a:pPr indent="-501650" lvl="0" marL="514350" rtl="0" algn="just">
              <a:lnSpc>
                <a:spcPct val="90000"/>
              </a:lnSpc>
              <a:spcBef>
                <a:spcPts val="1000"/>
              </a:spcBef>
              <a:spcAft>
                <a:spcPts val="0"/>
              </a:spcAft>
              <a:buClr>
                <a:schemeClr val="dk1"/>
              </a:buClr>
              <a:buSzPts val="3000"/>
              <a:buFont typeface="Calibri"/>
              <a:buAutoNum type="arabicPeriod"/>
            </a:pPr>
            <a:r>
              <a:rPr lang="en-US" sz="3000">
                <a:latin typeface="Arial"/>
                <a:ea typeface="Arial"/>
                <a:cs typeface="Arial"/>
                <a:sym typeface="Arial"/>
              </a:rPr>
              <a:t>Beginning Java Programming: The Object-Oriented Approach, Deepak, V. Et al (2015), John Wiley &amp; Sons. </a:t>
            </a:r>
            <a:endParaRPr sz="2600"/>
          </a:p>
          <a:p>
            <a:pPr indent="-501650" lvl="0" marL="514350" rtl="0" algn="just">
              <a:lnSpc>
                <a:spcPct val="90000"/>
              </a:lnSpc>
              <a:spcBef>
                <a:spcPts val="1000"/>
              </a:spcBef>
              <a:spcAft>
                <a:spcPts val="0"/>
              </a:spcAft>
              <a:buClr>
                <a:schemeClr val="dk1"/>
              </a:buClr>
              <a:buSzPts val="3000"/>
              <a:buFont typeface="Calibri"/>
              <a:buAutoNum type="arabicPeriod"/>
            </a:pPr>
            <a:r>
              <a:rPr lang="en-US" sz="3000">
                <a:latin typeface="Arial"/>
                <a:ea typeface="Arial"/>
                <a:cs typeface="Arial"/>
                <a:sym typeface="Arial"/>
              </a:rPr>
              <a:t>Object Oriented Computer Systems Engineering, Derrick, M. et al(2012), Springer Science &amp; Business Media. </a:t>
            </a:r>
            <a:endParaRPr sz="2600"/>
          </a:p>
          <a:p>
            <a:pPr indent="-501650" lvl="0" marL="514350" rtl="0" algn="just">
              <a:lnSpc>
                <a:spcPct val="90000"/>
              </a:lnSpc>
              <a:spcBef>
                <a:spcPts val="1000"/>
              </a:spcBef>
              <a:spcAft>
                <a:spcPts val="0"/>
              </a:spcAft>
              <a:buClr>
                <a:schemeClr val="dk1"/>
              </a:buClr>
              <a:buSzPts val="3000"/>
              <a:buFont typeface="Calibri"/>
              <a:buAutoNum type="arabicPeriod"/>
            </a:pPr>
            <a:r>
              <a:rPr lang="en-US" sz="3000">
                <a:latin typeface="Arial"/>
                <a:ea typeface="Arial"/>
                <a:cs typeface="Arial"/>
                <a:sym typeface="Arial"/>
              </a:rPr>
              <a:t>Java Programming (8th Edition), Joyce ,F.l (2015), Cengage Learning, ISBN:</a:t>
            </a:r>
            <a:endParaRPr sz="2600"/>
          </a:p>
        </p:txBody>
      </p:sp>
      <p:sp>
        <p:nvSpPr>
          <p:cNvPr id="178" name="Google Shape;1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79" name="Google Shape;1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7">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7">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3"/>
          <p:cNvSpPr txBox="1"/>
          <p:nvPr>
            <p:ph type="title"/>
          </p:nvPr>
        </p:nvSpPr>
        <p:spPr>
          <a:xfrm rot="-1602875">
            <a:off x="2500746" y="2559685"/>
            <a:ext cx="748283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a:buNone/>
            </a:pPr>
            <a:r>
              <a:rPr lang="en-US">
                <a:latin typeface="Arial"/>
                <a:ea typeface="Arial"/>
                <a:cs typeface="Arial"/>
                <a:sym typeface="Arial"/>
              </a:rPr>
              <a:t>Introduction to Object Oriented programing</a:t>
            </a:r>
            <a:endParaRPr/>
          </a:p>
        </p:txBody>
      </p:sp>
      <p:sp>
        <p:nvSpPr>
          <p:cNvPr id="185" name="Google Shape;185;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86" name="Google Shape;186;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a:buNone/>
            </a:pPr>
            <a:r>
              <a:rPr lang="en-US">
                <a:latin typeface="Arial"/>
                <a:ea typeface="Arial"/>
                <a:cs typeface="Arial"/>
                <a:sym typeface="Arial"/>
              </a:rPr>
              <a:t>I</a:t>
            </a:r>
            <a:r>
              <a:rPr lang="en-US" sz="3700">
                <a:latin typeface="Arial"/>
                <a:ea typeface="Arial"/>
                <a:cs typeface="Arial"/>
                <a:sym typeface="Arial"/>
              </a:rPr>
              <a:t>ntroduction to Object Oriented programing-OOP</a:t>
            </a:r>
            <a:endParaRPr sz="3700"/>
          </a:p>
        </p:txBody>
      </p:sp>
      <p:sp>
        <p:nvSpPr>
          <p:cNvPr id="192" name="Google Shape;192;p14"/>
          <p:cNvSpPr txBox="1"/>
          <p:nvPr>
            <p:ph idx="1" type="body"/>
          </p:nvPr>
        </p:nvSpPr>
        <p:spPr>
          <a:xfrm>
            <a:off x="838200" y="1616398"/>
            <a:ext cx="10367075"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lang="en-US" sz="2900">
                <a:latin typeface="Arial"/>
                <a:ea typeface="Arial"/>
                <a:cs typeface="Arial"/>
                <a:sym typeface="Arial"/>
              </a:rPr>
              <a:t>OOP is a programming approach which uses real world approach to solve real life problems based on the help of real world algorithms. Object oriented technique offers better and easy way to write program than procedural programming techniques offered by languages such as ALGOL, PASCAL and C etc.</a:t>
            </a:r>
            <a:endParaRPr sz="2500"/>
          </a:p>
          <a:p>
            <a:pPr indent="0" lvl="0" marL="0" rtl="0" algn="just">
              <a:lnSpc>
                <a:spcPct val="90000"/>
              </a:lnSpc>
              <a:spcBef>
                <a:spcPts val="1000"/>
              </a:spcBef>
              <a:spcAft>
                <a:spcPts val="0"/>
              </a:spcAft>
              <a:buClr>
                <a:schemeClr val="dk1"/>
              </a:buClr>
              <a:buSzPts val="700"/>
              <a:buNone/>
            </a:pPr>
            <a:r>
              <a:t/>
            </a:r>
            <a:endParaRPr sz="400">
              <a:latin typeface="Arial"/>
              <a:ea typeface="Arial"/>
              <a:cs typeface="Arial"/>
              <a:sym typeface="Arial"/>
            </a:endParaRPr>
          </a:p>
          <a:p>
            <a:pPr indent="0" lvl="0" marL="0" rtl="0" algn="just">
              <a:lnSpc>
                <a:spcPct val="90000"/>
              </a:lnSpc>
              <a:spcBef>
                <a:spcPts val="1000"/>
              </a:spcBef>
              <a:spcAft>
                <a:spcPts val="0"/>
              </a:spcAft>
              <a:buClr>
                <a:schemeClr val="dk1"/>
              </a:buClr>
              <a:buSzPts val="3200"/>
              <a:buNone/>
            </a:pPr>
            <a:r>
              <a:rPr lang="en-US" sz="2900">
                <a:latin typeface="Arial"/>
                <a:ea typeface="Arial"/>
                <a:cs typeface="Arial"/>
                <a:sym typeface="Arial"/>
              </a:rPr>
              <a:t>OOP is a programing style which is associated with the concept of Class, Objects and various other concepts like Inheritance, polymorphism, Abstraction and Encapsulation.</a:t>
            </a:r>
            <a:endParaRPr sz="2500"/>
          </a:p>
        </p:txBody>
      </p:sp>
      <p:sp>
        <p:nvSpPr>
          <p:cNvPr id="193" name="Google Shape;193;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194" name="Google Shape;194;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5"/>
          <p:cNvSpPr txBox="1"/>
          <p:nvPr>
            <p:ph type="title"/>
          </p:nvPr>
        </p:nvSpPr>
        <p:spPr>
          <a:xfrm>
            <a:off x="838200" y="365126"/>
            <a:ext cx="10515600" cy="8282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Major Features/Concepts of OOP</a:t>
            </a:r>
            <a:endParaRPr/>
          </a:p>
        </p:txBody>
      </p:sp>
      <p:sp>
        <p:nvSpPr>
          <p:cNvPr id="200" name="Google Shape;200;p15"/>
          <p:cNvSpPr txBox="1"/>
          <p:nvPr>
            <p:ph idx="1" type="body"/>
          </p:nvPr>
        </p:nvSpPr>
        <p:spPr>
          <a:xfrm>
            <a:off x="838200" y="1445916"/>
            <a:ext cx="9925373" cy="4351338"/>
          </a:xfrm>
          <a:prstGeom prst="rect">
            <a:avLst/>
          </a:prstGeom>
          <a:noFill/>
          <a:ln>
            <a:noFill/>
          </a:ln>
        </p:spPr>
        <p:txBody>
          <a:bodyPr anchorCtr="0" anchor="t" bIns="45700" lIns="91425" spcFirstLastPara="1" rIns="91425" wrap="square" tIns="45700">
            <a:normAutofit lnSpcReduction="10000"/>
          </a:bodyPr>
          <a:lstStyle/>
          <a:p>
            <a:pPr indent="-537210" lvl="0" marL="514350" rtl="0" algn="l">
              <a:lnSpc>
                <a:spcPct val="90000"/>
              </a:lnSpc>
              <a:spcBef>
                <a:spcPts val="0"/>
              </a:spcBef>
              <a:spcAft>
                <a:spcPts val="0"/>
              </a:spcAft>
              <a:buClr>
                <a:schemeClr val="dk1"/>
              </a:buClr>
              <a:buSzPts val="4800"/>
              <a:buFont typeface="Calibri"/>
              <a:buAutoNum type="arabicPeriod"/>
            </a:pPr>
            <a:r>
              <a:rPr lang="en-US" sz="4800">
                <a:latin typeface="Arial"/>
                <a:ea typeface="Arial"/>
                <a:cs typeface="Arial"/>
                <a:sym typeface="Arial"/>
              </a:rPr>
              <a:t>Object </a:t>
            </a:r>
            <a:endParaRPr/>
          </a:p>
          <a:p>
            <a:pPr indent="-537210" lvl="0" marL="514350" rtl="0" algn="l">
              <a:lnSpc>
                <a:spcPct val="90000"/>
              </a:lnSpc>
              <a:spcBef>
                <a:spcPts val="1000"/>
              </a:spcBef>
              <a:spcAft>
                <a:spcPts val="0"/>
              </a:spcAft>
              <a:buClr>
                <a:schemeClr val="dk1"/>
              </a:buClr>
              <a:buSzPts val="4800"/>
              <a:buFont typeface="Calibri"/>
              <a:buAutoNum type="arabicPeriod"/>
            </a:pPr>
            <a:r>
              <a:rPr lang="en-US" sz="4800">
                <a:latin typeface="Arial"/>
                <a:ea typeface="Arial"/>
                <a:cs typeface="Arial"/>
                <a:sym typeface="Arial"/>
              </a:rPr>
              <a:t>      Class</a:t>
            </a:r>
            <a:endParaRPr/>
          </a:p>
          <a:p>
            <a:pPr indent="-537210" lvl="0" marL="514350" rtl="0" algn="l">
              <a:lnSpc>
                <a:spcPct val="90000"/>
              </a:lnSpc>
              <a:spcBef>
                <a:spcPts val="1000"/>
              </a:spcBef>
              <a:spcAft>
                <a:spcPts val="0"/>
              </a:spcAft>
              <a:buClr>
                <a:schemeClr val="dk1"/>
              </a:buClr>
              <a:buSzPts val="4800"/>
              <a:buFont typeface="Calibri"/>
              <a:buAutoNum type="arabicPeriod"/>
            </a:pPr>
            <a:r>
              <a:rPr lang="en-US" sz="4800">
                <a:latin typeface="Arial"/>
                <a:ea typeface="Arial"/>
                <a:cs typeface="Arial"/>
                <a:sym typeface="Arial"/>
              </a:rPr>
              <a:t>                 Inheritance</a:t>
            </a:r>
            <a:endParaRPr/>
          </a:p>
          <a:p>
            <a:pPr indent="-537210" lvl="0" marL="514350" rtl="0" algn="l">
              <a:lnSpc>
                <a:spcPct val="90000"/>
              </a:lnSpc>
              <a:spcBef>
                <a:spcPts val="1000"/>
              </a:spcBef>
              <a:spcAft>
                <a:spcPts val="0"/>
              </a:spcAft>
              <a:buClr>
                <a:schemeClr val="dk1"/>
              </a:buClr>
              <a:buSzPts val="4800"/>
              <a:buFont typeface="Calibri"/>
              <a:buAutoNum type="arabicPeriod"/>
            </a:pPr>
            <a:r>
              <a:rPr lang="en-US" sz="4800">
                <a:latin typeface="Arial"/>
                <a:ea typeface="Arial"/>
                <a:cs typeface="Arial"/>
                <a:sym typeface="Arial"/>
              </a:rPr>
              <a:t>                 Polymorphism</a:t>
            </a:r>
            <a:endParaRPr sz="4800">
              <a:latin typeface="Arial"/>
              <a:ea typeface="Arial"/>
              <a:cs typeface="Arial"/>
              <a:sym typeface="Arial"/>
            </a:endParaRPr>
          </a:p>
          <a:p>
            <a:pPr indent="0" lvl="0" marL="0" rtl="0" algn="l">
              <a:lnSpc>
                <a:spcPct val="90000"/>
              </a:lnSpc>
              <a:spcBef>
                <a:spcPts val="1000"/>
              </a:spcBef>
              <a:spcAft>
                <a:spcPts val="0"/>
              </a:spcAft>
              <a:buNone/>
            </a:pPr>
            <a:r>
              <a:rPr lang="en-US" sz="4800">
                <a:latin typeface="Arial"/>
                <a:ea typeface="Arial"/>
                <a:cs typeface="Arial"/>
                <a:sym typeface="Arial"/>
              </a:rPr>
              <a:t>5.      </a:t>
            </a:r>
            <a:r>
              <a:rPr lang="en-US" sz="4800">
                <a:latin typeface="Arial"/>
                <a:ea typeface="Arial"/>
                <a:cs typeface="Arial"/>
                <a:sym typeface="Arial"/>
              </a:rPr>
              <a:t>Encapsulation</a:t>
            </a:r>
            <a:endParaRPr/>
          </a:p>
          <a:p>
            <a:pPr indent="0" lvl="0" marL="0" rtl="0" algn="l">
              <a:lnSpc>
                <a:spcPct val="90000"/>
              </a:lnSpc>
              <a:spcBef>
                <a:spcPts val="1000"/>
              </a:spcBef>
              <a:spcAft>
                <a:spcPts val="0"/>
              </a:spcAft>
              <a:buNone/>
            </a:pPr>
            <a:r>
              <a:rPr lang="en-US" sz="4800">
                <a:latin typeface="Arial"/>
                <a:ea typeface="Arial"/>
                <a:cs typeface="Arial"/>
                <a:sym typeface="Arial"/>
              </a:rPr>
              <a:t>6. </a:t>
            </a:r>
            <a:r>
              <a:rPr lang="en-US" sz="4800">
                <a:latin typeface="Arial"/>
                <a:ea typeface="Arial"/>
                <a:cs typeface="Arial"/>
                <a:sym typeface="Arial"/>
              </a:rPr>
              <a:t>Abstraction</a:t>
            </a:r>
            <a:r>
              <a:rPr lang="en-US" sz="4800">
                <a:latin typeface="Arial"/>
                <a:ea typeface="Arial"/>
                <a:cs typeface="Arial"/>
                <a:sym typeface="Arial"/>
              </a:rPr>
              <a:t>                                                                                        </a:t>
            </a:r>
            <a:endParaRPr/>
          </a:p>
        </p:txBody>
      </p:sp>
      <p:sp>
        <p:nvSpPr>
          <p:cNvPr id="201" name="Google Shape;201;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02" name="Google Shape;202;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0">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0">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0">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0">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6"/>
          <p:cNvSpPr txBox="1"/>
          <p:nvPr>
            <p:ph type="title"/>
          </p:nvPr>
        </p:nvSpPr>
        <p:spPr>
          <a:xfrm>
            <a:off x="838200" y="365126"/>
            <a:ext cx="10515600" cy="79010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Understanding OOP</a:t>
            </a:r>
            <a:endParaRPr/>
          </a:p>
        </p:txBody>
      </p:sp>
      <p:sp>
        <p:nvSpPr>
          <p:cNvPr id="208" name="Google Shape;208;p16"/>
          <p:cNvSpPr txBox="1"/>
          <p:nvPr>
            <p:ph idx="1" type="body"/>
          </p:nvPr>
        </p:nvSpPr>
        <p:spPr>
          <a:xfrm>
            <a:off x="915691" y="1371580"/>
            <a:ext cx="10515600" cy="428530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latin typeface="Arial"/>
                <a:ea typeface="Arial"/>
                <a:cs typeface="Arial"/>
                <a:sym typeface="Arial"/>
              </a:rPr>
              <a:t>To understand this concepts lets take analogy of a human being, when God created human beings He created them Male and female</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rPr lang="en-US">
                <a:latin typeface="Arial"/>
                <a:ea typeface="Arial"/>
                <a:cs typeface="Arial"/>
                <a:sym typeface="Arial"/>
              </a:rPr>
              <a:t>with common and unique features in both.  </a:t>
            </a:r>
            <a:r>
              <a:rPr b="1" lang="en-US">
                <a:latin typeface="Arial"/>
                <a:ea typeface="Arial"/>
                <a:cs typeface="Arial"/>
                <a:sym typeface="Arial"/>
              </a:rPr>
              <a:t>For Example</a:t>
            </a:r>
            <a:r>
              <a:rPr lang="en-US">
                <a:latin typeface="Arial"/>
                <a:ea typeface="Arial"/>
                <a:cs typeface="Arial"/>
                <a:sym typeface="Arial"/>
              </a:rPr>
              <a:t>, All humans have Hands, Legs, eyes, Head etc.</a:t>
            </a:r>
            <a:endParaRPr/>
          </a:p>
          <a:p>
            <a:pPr indent="0" lvl="0" marL="0" rtl="0" algn="l">
              <a:lnSpc>
                <a:spcPct val="90000"/>
              </a:lnSpc>
              <a:spcBef>
                <a:spcPts val="1000"/>
              </a:spcBef>
              <a:spcAft>
                <a:spcPts val="0"/>
              </a:spcAft>
              <a:buClr>
                <a:schemeClr val="dk1"/>
              </a:buClr>
              <a:buSzPts val="2800"/>
              <a:buNone/>
            </a:pPr>
            <a:r>
              <a:t/>
            </a:r>
            <a:endParaRPr>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t/>
            </a:r>
            <a:endParaRPr>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rPr lang="en-US">
                <a:latin typeface="Arial"/>
                <a:ea typeface="Arial"/>
                <a:cs typeface="Arial"/>
                <a:sym typeface="Arial"/>
              </a:rPr>
              <a:t>But there are unique features/functions for male or female only, name them?</a:t>
            </a:r>
            <a:endParaRPr/>
          </a:p>
        </p:txBody>
      </p:sp>
      <p:grpSp>
        <p:nvGrpSpPr>
          <p:cNvPr id="209" name="Google Shape;209;p16"/>
          <p:cNvGrpSpPr/>
          <p:nvPr/>
        </p:nvGrpSpPr>
        <p:grpSpPr>
          <a:xfrm>
            <a:off x="2288815" y="2224145"/>
            <a:ext cx="1454727" cy="1136411"/>
            <a:chOff x="1180407" y="3343948"/>
            <a:chExt cx="1454727" cy="1136411"/>
          </a:xfrm>
        </p:grpSpPr>
        <p:pic>
          <p:nvPicPr>
            <p:cNvPr descr="Female male Images, Stock Photos &amp; Vectors | Shutterstock" id="210" name="Google Shape;210;p16"/>
            <p:cNvPicPr preferRelativeResize="0"/>
            <p:nvPr/>
          </p:nvPicPr>
          <p:blipFill rotWithShape="1">
            <a:blip r:embed="rId3">
              <a:alphaModFix/>
            </a:blip>
            <a:srcRect b="12453" l="11203" r="56571" t="0"/>
            <a:stretch/>
          </p:blipFill>
          <p:spPr>
            <a:xfrm>
              <a:off x="1180407" y="3343948"/>
              <a:ext cx="457200" cy="1136411"/>
            </a:xfrm>
            <a:prstGeom prst="rect">
              <a:avLst/>
            </a:prstGeom>
            <a:noFill/>
            <a:ln>
              <a:noFill/>
            </a:ln>
          </p:spPr>
        </p:pic>
        <p:sp>
          <p:nvSpPr>
            <p:cNvPr id="211" name="Google Shape;211;p16"/>
            <p:cNvSpPr txBox="1"/>
            <p:nvPr/>
          </p:nvSpPr>
          <p:spPr>
            <a:xfrm>
              <a:off x="1637607" y="4111027"/>
              <a:ext cx="99752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Calibri"/>
                  <a:ea typeface="Calibri"/>
                  <a:cs typeface="Calibri"/>
                  <a:sym typeface="Calibri"/>
                </a:rPr>
                <a:t>Male</a:t>
              </a:r>
              <a:endParaRPr/>
            </a:p>
          </p:txBody>
        </p:sp>
      </p:grpSp>
      <p:grpSp>
        <p:nvGrpSpPr>
          <p:cNvPr id="212" name="Google Shape;212;p16"/>
          <p:cNvGrpSpPr/>
          <p:nvPr/>
        </p:nvGrpSpPr>
        <p:grpSpPr>
          <a:xfrm>
            <a:off x="4038607" y="2297847"/>
            <a:ext cx="1496290" cy="989013"/>
            <a:chOff x="4567150" y="3506787"/>
            <a:chExt cx="1496290" cy="989013"/>
          </a:xfrm>
        </p:grpSpPr>
        <p:pic>
          <p:nvPicPr>
            <p:cNvPr descr="Female male Images, Stock Photos &amp; Vectors | Shutterstock" id="213" name="Google Shape;213;p16"/>
            <p:cNvPicPr preferRelativeResize="0"/>
            <p:nvPr/>
          </p:nvPicPr>
          <p:blipFill rotWithShape="1">
            <a:blip r:embed="rId4">
              <a:alphaModFix/>
            </a:blip>
            <a:srcRect b="12453" l="54530" r="10932" t="5886"/>
            <a:stretch/>
          </p:blipFill>
          <p:spPr>
            <a:xfrm>
              <a:off x="4567150" y="3506787"/>
              <a:ext cx="457200" cy="989013"/>
            </a:xfrm>
            <a:prstGeom prst="rect">
              <a:avLst/>
            </a:prstGeom>
            <a:noFill/>
            <a:ln>
              <a:noFill/>
            </a:ln>
          </p:spPr>
        </p:pic>
        <p:sp>
          <p:nvSpPr>
            <p:cNvPr id="214" name="Google Shape;214;p16"/>
            <p:cNvSpPr txBox="1"/>
            <p:nvPr/>
          </p:nvSpPr>
          <p:spPr>
            <a:xfrm>
              <a:off x="5065913" y="4111027"/>
              <a:ext cx="99752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Female</a:t>
              </a:r>
              <a:endParaRPr/>
            </a:p>
          </p:txBody>
        </p:sp>
      </p:grpSp>
      <p:pic>
        <p:nvPicPr>
          <p:cNvPr id="215" name="Google Shape;215;p16"/>
          <p:cNvPicPr preferRelativeResize="0"/>
          <p:nvPr/>
        </p:nvPicPr>
        <p:blipFill rotWithShape="1">
          <a:blip r:embed="rId5">
            <a:alphaModFix/>
          </a:blip>
          <a:srcRect b="0" l="0" r="0" t="0"/>
          <a:stretch/>
        </p:blipFill>
        <p:spPr>
          <a:xfrm>
            <a:off x="1122640" y="4554060"/>
            <a:ext cx="3638550" cy="676275"/>
          </a:xfrm>
          <a:prstGeom prst="rect">
            <a:avLst/>
          </a:prstGeom>
          <a:noFill/>
          <a:ln>
            <a:noFill/>
          </a:ln>
        </p:spPr>
      </p:pic>
      <p:sp>
        <p:nvSpPr>
          <p:cNvPr id="216" name="Google Shape;216;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17" name="Google Shape;217;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7"/>
          <p:cNvSpPr txBox="1"/>
          <p:nvPr>
            <p:ph type="title"/>
          </p:nvPr>
        </p:nvSpPr>
        <p:spPr>
          <a:xfrm>
            <a:off x="838200" y="365125"/>
            <a:ext cx="10515600" cy="62676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Body functions</a:t>
            </a:r>
            <a:endParaRPr/>
          </a:p>
        </p:txBody>
      </p:sp>
      <p:sp>
        <p:nvSpPr>
          <p:cNvPr id="223" name="Google Shape;223;p17"/>
          <p:cNvSpPr txBox="1"/>
          <p:nvPr>
            <p:ph idx="1" type="body"/>
          </p:nvPr>
        </p:nvSpPr>
        <p:spPr>
          <a:xfrm>
            <a:off x="892444" y="1253331"/>
            <a:ext cx="10188844" cy="4351338"/>
          </a:xfrm>
          <a:prstGeom prst="rect">
            <a:avLst/>
          </a:prstGeom>
          <a:noFill/>
          <a:ln>
            <a:noFill/>
          </a:ln>
        </p:spPr>
        <p:txBody>
          <a:bodyPr anchorCtr="0" anchor="t" bIns="45700" lIns="91425" spcFirstLastPara="1" rIns="91425" wrap="square" tIns="45700">
            <a:noAutofit/>
          </a:bodyPr>
          <a:lstStyle/>
          <a:p>
            <a:pPr indent="0" lvl="0" marL="0" rtl="0" algn="just">
              <a:lnSpc>
                <a:spcPct val="80000"/>
              </a:lnSpc>
              <a:spcBef>
                <a:spcPts val="0"/>
              </a:spcBef>
              <a:spcAft>
                <a:spcPts val="0"/>
              </a:spcAft>
              <a:buClr>
                <a:schemeClr val="dk1"/>
              </a:buClr>
              <a:buSzPts val="3200"/>
              <a:buNone/>
            </a:pPr>
            <a:r>
              <a:rPr lang="en-US" sz="3000">
                <a:latin typeface="Arial"/>
                <a:ea typeface="Arial"/>
                <a:cs typeface="Arial"/>
                <a:sym typeface="Arial"/>
              </a:rPr>
              <a:t>There are some functions shared between male and female e.g. Eating, Drinking, Breathing etc. </a:t>
            </a:r>
            <a:endParaRPr sz="2600"/>
          </a:p>
          <a:p>
            <a:pPr indent="0" lvl="0" marL="0" rtl="0" algn="just">
              <a:lnSpc>
                <a:spcPct val="80000"/>
              </a:lnSpc>
              <a:spcBef>
                <a:spcPts val="1000"/>
              </a:spcBef>
              <a:spcAft>
                <a:spcPts val="0"/>
              </a:spcAft>
              <a:buClr>
                <a:schemeClr val="dk1"/>
              </a:buClr>
              <a:buSzPts val="3200"/>
              <a:buNone/>
            </a:pPr>
            <a:r>
              <a:rPr lang="en-US" sz="3000">
                <a:latin typeface="Arial"/>
                <a:ea typeface="Arial"/>
                <a:cs typeface="Arial"/>
                <a:sym typeface="Arial"/>
              </a:rPr>
              <a:t>But there are some functions that females perform that males don’t. </a:t>
            </a:r>
            <a:r>
              <a:rPr b="1" lang="en-US" sz="3000">
                <a:latin typeface="Arial"/>
                <a:ea typeface="Arial"/>
                <a:cs typeface="Arial"/>
                <a:sym typeface="Arial"/>
              </a:rPr>
              <a:t>E.g.</a:t>
            </a:r>
            <a:r>
              <a:rPr lang="en-US" sz="3000">
                <a:latin typeface="Arial"/>
                <a:ea typeface="Arial"/>
                <a:cs typeface="Arial"/>
                <a:sym typeface="Arial"/>
              </a:rPr>
              <a:t> pregnancy, giving birth, Ministration Periods etc. This analogy should make us realize that a class can be a Human being, Male,  or  Female</a:t>
            </a:r>
            <a:endParaRPr sz="2600"/>
          </a:p>
          <a:p>
            <a:pPr indent="0" lvl="0" marL="0" rtl="0" algn="just">
              <a:lnSpc>
                <a:spcPct val="80000"/>
              </a:lnSpc>
              <a:spcBef>
                <a:spcPts val="1000"/>
              </a:spcBef>
              <a:spcAft>
                <a:spcPts val="0"/>
              </a:spcAft>
              <a:buClr>
                <a:schemeClr val="dk1"/>
              </a:buClr>
              <a:buSzPts val="3200"/>
              <a:buNone/>
            </a:pPr>
            <a:r>
              <a:rPr b="1" lang="en-US" sz="3000">
                <a:latin typeface="Arial"/>
                <a:ea typeface="Arial"/>
                <a:cs typeface="Arial"/>
                <a:sym typeface="Arial"/>
              </a:rPr>
              <a:t>Note. </a:t>
            </a:r>
            <a:endParaRPr sz="2600"/>
          </a:p>
          <a:p>
            <a:pPr indent="0" lvl="0" marL="0" rtl="0" algn="just">
              <a:lnSpc>
                <a:spcPct val="80000"/>
              </a:lnSpc>
              <a:spcBef>
                <a:spcPts val="1000"/>
              </a:spcBef>
              <a:spcAft>
                <a:spcPts val="0"/>
              </a:spcAft>
              <a:buClr>
                <a:schemeClr val="dk1"/>
              </a:buClr>
              <a:buSzPts val="3200"/>
              <a:buNone/>
            </a:pPr>
            <a:r>
              <a:rPr lang="en-US" sz="3000">
                <a:latin typeface="Arial"/>
                <a:ea typeface="Arial"/>
                <a:cs typeface="Arial"/>
                <a:sym typeface="Arial"/>
              </a:rPr>
              <a:t>Human class should have features that both Male and Female classes share in common, otherwise Male and Female classes will take care of their unique features/functions but borrow common features from Human class.</a:t>
            </a:r>
            <a:endParaRPr sz="2600"/>
          </a:p>
        </p:txBody>
      </p:sp>
      <p:sp>
        <p:nvSpPr>
          <p:cNvPr id="224" name="Google Shape;22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25" name="Google Shape;22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How to access Anything from God</a:t>
            </a:r>
            <a:endParaRPr/>
          </a:p>
        </p:txBody>
      </p:sp>
      <p:sp>
        <p:nvSpPr>
          <p:cNvPr id="231" name="Google Shape;231;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20000"/>
          </a:bodyPr>
          <a:lstStyle/>
          <a:p>
            <a:pPr indent="0" lvl="0" marL="0" rtl="0" algn="just">
              <a:lnSpc>
                <a:spcPct val="90000"/>
              </a:lnSpc>
              <a:spcBef>
                <a:spcPts val="0"/>
              </a:spcBef>
              <a:spcAft>
                <a:spcPts val="0"/>
              </a:spcAft>
              <a:buClr>
                <a:schemeClr val="dk1"/>
              </a:buClr>
              <a:buSzPts val="2800"/>
              <a:buNone/>
            </a:pPr>
            <a:r>
              <a:rPr lang="en-US" sz="2700">
                <a:latin typeface="Arial"/>
                <a:ea typeface="Arial"/>
                <a:cs typeface="Arial"/>
                <a:sym typeface="Arial"/>
              </a:rPr>
              <a:t>To access anything from God, One has to ask in the name of Jesus, </a:t>
            </a:r>
            <a:r>
              <a:rPr b="1" lang="en-US" sz="2700">
                <a:latin typeface="Arial"/>
                <a:ea typeface="Arial"/>
                <a:cs typeface="Arial"/>
                <a:sym typeface="Arial"/>
              </a:rPr>
              <a:t>John 16: 23</a:t>
            </a:r>
            <a:endParaRPr sz="2700"/>
          </a:p>
          <a:p>
            <a:pPr indent="0" lvl="0" marL="0" rtl="0" algn="just">
              <a:lnSpc>
                <a:spcPct val="90000"/>
              </a:lnSpc>
              <a:spcBef>
                <a:spcPts val="1000"/>
              </a:spcBef>
              <a:spcAft>
                <a:spcPts val="0"/>
              </a:spcAft>
              <a:buClr>
                <a:schemeClr val="dk1"/>
              </a:buClr>
              <a:buSzPts val="2800"/>
              <a:buNone/>
            </a:pPr>
            <a:r>
              <a:rPr lang="en-US" sz="2700">
                <a:latin typeface="Arial"/>
                <a:ea typeface="Arial"/>
                <a:cs typeface="Arial"/>
                <a:sym typeface="Arial"/>
              </a:rPr>
              <a:t>“On that day, you won’t ask me for anything. Truly, I tell all of you emphatically, whatever you ask the Father for in my name, he will give it to you.”</a:t>
            </a:r>
            <a:endParaRPr sz="2700"/>
          </a:p>
          <a:p>
            <a:pPr indent="0" lvl="0" marL="0" rtl="0" algn="just">
              <a:lnSpc>
                <a:spcPct val="90000"/>
              </a:lnSpc>
              <a:spcBef>
                <a:spcPts val="1000"/>
              </a:spcBef>
              <a:spcAft>
                <a:spcPts val="0"/>
              </a:spcAft>
              <a:buClr>
                <a:schemeClr val="dk1"/>
              </a:buClr>
              <a:buSzPts val="2800"/>
              <a:buNone/>
            </a:pPr>
            <a:r>
              <a:rPr b="1" lang="en-US" sz="2700">
                <a:latin typeface="Arial"/>
                <a:ea typeface="Arial"/>
                <a:cs typeface="Arial"/>
                <a:sym typeface="Arial"/>
              </a:rPr>
              <a:t>Or </a:t>
            </a:r>
            <a:endParaRPr sz="2700"/>
          </a:p>
          <a:p>
            <a:pPr indent="0" lvl="0" marL="0" rtl="0" algn="just">
              <a:lnSpc>
                <a:spcPct val="90000"/>
              </a:lnSpc>
              <a:spcBef>
                <a:spcPts val="1000"/>
              </a:spcBef>
              <a:spcAft>
                <a:spcPts val="0"/>
              </a:spcAft>
              <a:buClr>
                <a:schemeClr val="dk1"/>
              </a:buClr>
              <a:buSzPts val="2800"/>
              <a:buNone/>
            </a:pPr>
            <a:r>
              <a:rPr lang="en-US" sz="2700">
                <a:latin typeface="Arial"/>
                <a:ea typeface="Arial"/>
                <a:cs typeface="Arial"/>
                <a:sym typeface="Arial"/>
              </a:rPr>
              <a:t>To go to God, one has to believe in Jesus Christ first, </a:t>
            </a:r>
            <a:r>
              <a:rPr b="1" lang="en-US" sz="2700">
                <a:latin typeface="Arial"/>
                <a:ea typeface="Arial"/>
                <a:cs typeface="Arial"/>
                <a:sym typeface="Arial"/>
              </a:rPr>
              <a:t>John 14:5-6</a:t>
            </a:r>
            <a:endParaRPr sz="2700"/>
          </a:p>
          <a:p>
            <a:pPr indent="0" lvl="0" marL="0" rtl="0" algn="just">
              <a:lnSpc>
                <a:spcPct val="90000"/>
              </a:lnSpc>
              <a:spcBef>
                <a:spcPts val="1000"/>
              </a:spcBef>
              <a:spcAft>
                <a:spcPts val="0"/>
              </a:spcAft>
              <a:buClr>
                <a:schemeClr val="dk1"/>
              </a:buClr>
              <a:buSzPts val="2800"/>
              <a:buNone/>
            </a:pPr>
            <a:r>
              <a:rPr lang="en-US" sz="2700">
                <a:latin typeface="Arial"/>
                <a:ea typeface="Arial"/>
                <a:cs typeface="Arial"/>
                <a:sym typeface="Arial"/>
              </a:rPr>
              <a:t>5 Thomas asked him, “Lord, we don’t know where you are going, so how can we know the way?” 6  Jesus told him, “I am the way, the truth, and the life. No one comes to the Father except through me.</a:t>
            </a:r>
            <a:endParaRPr sz="2700"/>
          </a:p>
          <a:p>
            <a:pPr indent="0" lvl="0" marL="0" rtl="0" algn="just">
              <a:lnSpc>
                <a:spcPct val="90000"/>
              </a:lnSpc>
              <a:spcBef>
                <a:spcPts val="1000"/>
              </a:spcBef>
              <a:spcAft>
                <a:spcPts val="0"/>
              </a:spcAft>
              <a:buClr>
                <a:schemeClr val="dk1"/>
              </a:buClr>
              <a:buSzPts val="2800"/>
              <a:buNone/>
            </a:pPr>
            <a:r>
              <a:rPr lang="en-US">
                <a:latin typeface="Arial"/>
                <a:ea typeface="Arial"/>
                <a:cs typeface="Arial"/>
                <a:sym typeface="Arial"/>
              </a:rPr>
              <a:t>We see that Jesus is object of God Class(es).</a:t>
            </a:r>
            <a:endParaRPr/>
          </a:p>
        </p:txBody>
      </p:sp>
      <p:sp>
        <p:nvSpPr>
          <p:cNvPr id="232" name="Google Shape;232;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33" name="Google Shape;23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9"/>
          <p:cNvSpPr txBox="1"/>
          <p:nvPr>
            <p:ph type="title"/>
          </p:nvPr>
        </p:nvSpPr>
        <p:spPr>
          <a:xfrm>
            <a:off x="838200" y="294468"/>
            <a:ext cx="10515600" cy="104935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Object</a:t>
            </a:r>
            <a:endParaRPr/>
          </a:p>
        </p:txBody>
      </p:sp>
      <p:sp>
        <p:nvSpPr>
          <p:cNvPr id="239" name="Google Shape;239;p19"/>
          <p:cNvSpPr txBox="1"/>
          <p:nvPr>
            <p:ph idx="1" type="body"/>
          </p:nvPr>
        </p:nvSpPr>
        <p:spPr>
          <a:xfrm>
            <a:off x="924923" y="1343818"/>
            <a:ext cx="10515600"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lang="en-US" sz="3200">
                <a:latin typeface="Arial"/>
                <a:ea typeface="Arial"/>
                <a:cs typeface="Arial"/>
                <a:sym typeface="Arial"/>
              </a:rPr>
              <a:t>A</a:t>
            </a:r>
            <a:r>
              <a:rPr lang="en-US" sz="2700">
                <a:latin typeface="Arial"/>
                <a:ea typeface="Arial"/>
                <a:cs typeface="Arial"/>
                <a:sym typeface="Arial"/>
              </a:rPr>
              <a:t>n object is a real world entity. An entity has properties and tasks.</a:t>
            </a:r>
            <a:endParaRPr sz="2300"/>
          </a:p>
          <a:p>
            <a:pPr indent="0" lvl="0" marL="0" rtl="0" algn="just">
              <a:lnSpc>
                <a:spcPct val="90000"/>
              </a:lnSpc>
              <a:spcBef>
                <a:spcPts val="1000"/>
              </a:spcBef>
              <a:spcAft>
                <a:spcPts val="0"/>
              </a:spcAft>
              <a:buClr>
                <a:schemeClr val="dk1"/>
              </a:buClr>
              <a:buSzPts val="3200"/>
              <a:buNone/>
            </a:pPr>
            <a:r>
              <a:rPr lang="en-US" sz="2700">
                <a:latin typeface="Arial"/>
                <a:ea typeface="Arial"/>
                <a:cs typeface="Arial"/>
                <a:sym typeface="Arial"/>
              </a:rPr>
              <a:t>For Example a Human being is an object with properties such as Name, Colour, height, weight etc. And tasks such as Read, write, dance etc.</a:t>
            </a:r>
            <a:endParaRPr sz="2300"/>
          </a:p>
          <a:p>
            <a:pPr indent="0" lvl="0" marL="0" rtl="0" algn="just">
              <a:lnSpc>
                <a:spcPct val="90000"/>
              </a:lnSpc>
              <a:spcBef>
                <a:spcPts val="1000"/>
              </a:spcBef>
              <a:spcAft>
                <a:spcPts val="0"/>
              </a:spcAft>
              <a:buClr>
                <a:schemeClr val="dk1"/>
              </a:buClr>
              <a:buSzPts val="3200"/>
              <a:buNone/>
            </a:pPr>
            <a:r>
              <a:rPr lang="en-US" sz="2700">
                <a:latin typeface="Arial"/>
                <a:ea typeface="Arial"/>
                <a:cs typeface="Arial"/>
                <a:sym typeface="Arial"/>
              </a:rPr>
              <a:t>or</a:t>
            </a:r>
            <a:endParaRPr sz="2300"/>
          </a:p>
          <a:p>
            <a:pPr indent="0" lvl="0" marL="0" rtl="0" algn="just">
              <a:lnSpc>
                <a:spcPct val="90000"/>
              </a:lnSpc>
              <a:spcBef>
                <a:spcPts val="1000"/>
              </a:spcBef>
              <a:spcAft>
                <a:spcPts val="0"/>
              </a:spcAft>
              <a:buClr>
                <a:schemeClr val="dk1"/>
              </a:buClr>
              <a:buSzPts val="3200"/>
              <a:buNone/>
            </a:pPr>
            <a:r>
              <a:rPr lang="en-US" sz="2700">
                <a:latin typeface="Arial"/>
                <a:ea typeface="Arial"/>
                <a:cs typeface="Arial"/>
                <a:sym typeface="Arial"/>
              </a:rPr>
              <a:t>Object is an instance of a class which has physical existence. </a:t>
            </a:r>
            <a:r>
              <a:rPr b="1" lang="en-US" sz="2700">
                <a:latin typeface="Arial"/>
                <a:ea typeface="Arial"/>
                <a:cs typeface="Arial"/>
                <a:sym typeface="Arial"/>
              </a:rPr>
              <a:t>E.g. </a:t>
            </a:r>
            <a:r>
              <a:rPr lang="en-US" sz="2700">
                <a:latin typeface="Arial"/>
                <a:ea typeface="Arial"/>
                <a:cs typeface="Arial"/>
                <a:sym typeface="Arial"/>
              </a:rPr>
              <a:t>A man called Joseph exists physically and is an instance of Male class.</a:t>
            </a:r>
            <a:endParaRPr sz="2300"/>
          </a:p>
          <a:p>
            <a:pPr indent="0" lvl="0" marL="0" rtl="0" algn="just">
              <a:lnSpc>
                <a:spcPct val="90000"/>
              </a:lnSpc>
              <a:spcBef>
                <a:spcPts val="1000"/>
              </a:spcBef>
              <a:spcAft>
                <a:spcPts val="0"/>
              </a:spcAft>
              <a:buClr>
                <a:schemeClr val="dk1"/>
              </a:buClr>
              <a:buSzPts val="1400"/>
              <a:buNone/>
            </a:pPr>
            <a:r>
              <a:t/>
            </a:r>
            <a:endParaRPr sz="900">
              <a:latin typeface="Arial"/>
              <a:ea typeface="Arial"/>
              <a:cs typeface="Arial"/>
              <a:sym typeface="Arial"/>
            </a:endParaRPr>
          </a:p>
          <a:p>
            <a:pPr indent="0" lvl="0" marL="0" rtl="0" algn="just">
              <a:lnSpc>
                <a:spcPct val="90000"/>
              </a:lnSpc>
              <a:spcBef>
                <a:spcPts val="1000"/>
              </a:spcBef>
              <a:spcAft>
                <a:spcPts val="0"/>
              </a:spcAft>
              <a:buClr>
                <a:schemeClr val="dk1"/>
              </a:buClr>
              <a:buSzPts val="3200"/>
              <a:buNone/>
            </a:pPr>
            <a:r>
              <a:rPr lang="en-US" sz="2700">
                <a:latin typeface="Arial"/>
                <a:ea typeface="Arial"/>
                <a:cs typeface="Arial"/>
                <a:sym typeface="Arial"/>
              </a:rPr>
              <a:t>An object represents the class and consists of </a:t>
            </a:r>
            <a:r>
              <a:rPr b="1" lang="en-US" sz="2700">
                <a:latin typeface="Arial"/>
                <a:ea typeface="Arial"/>
                <a:cs typeface="Arial"/>
                <a:sym typeface="Arial"/>
              </a:rPr>
              <a:t>properties</a:t>
            </a:r>
            <a:r>
              <a:rPr lang="en-US" sz="2700">
                <a:latin typeface="Arial"/>
                <a:ea typeface="Arial"/>
                <a:cs typeface="Arial"/>
                <a:sym typeface="Arial"/>
              </a:rPr>
              <a:t> and </a:t>
            </a:r>
            <a:r>
              <a:rPr b="1" lang="en-US" sz="2700">
                <a:latin typeface="Arial"/>
                <a:ea typeface="Arial"/>
                <a:cs typeface="Arial"/>
                <a:sym typeface="Arial"/>
              </a:rPr>
              <a:t>behavior</a:t>
            </a:r>
            <a:r>
              <a:rPr lang="en-US" sz="2700">
                <a:latin typeface="Arial"/>
                <a:ea typeface="Arial"/>
                <a:cs typeface="Arial"/>
                <a:sym typeface="Arial"/>
              </a:rPr>
              <a:t> While a class is a logical definition.</a:t>
            </a:r>
            <a:endParaRPr sz="2300"/>
          </a:p>
          <a:p>
            <a:pPr indent="0" lvl="0" marL="0" rtl="0" algn="l">
              <a:lnSpc>
                <a:spcPct val="90000"/>
              </a:lnSpc>
              <a:spcBef>
                <a:spcPts val="1000"/>
              </a:spcBef>
              <a:spcAft>
                <a:spcPts val="0"/>
              </a:spcAft>
              <a:buClr>
                <a:schemeClr val="dk1"/>
              </a:buClr>
              <a:buSzPts val="3200"/>
              <a:buNone/>
            </a:pPr>
            <a:r>
              <a:t/>
            </a:r>
            <a:endParaRPr sz="2700">
              <a:latin typeface="Arial"/>
              <a:ea typeface="Arial"/>
              <a:cs typeface="Arial"/>
              <a:sym typeface="Arial"/>
            </a:endParaRPr>
          </a:p>
        </p:txBody>
      </p:sp>
      <p:sp>
        <p:nvSpPr>
          <p:cNvPr id="240" name="Google Shape;240;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41" name="Google Shape;241;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0"/>
          <p:cNvSpPr txBox="1"/>
          <p:nvPr>
            <p:ph type="title"/>
          </p:nvPr>
        </p:nvSpPr>
        <p:spPr>
          <a:xfrm>
            <a:off x="838200" y="365126"/>
            <a:ext cx="10515600" cy="774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So what is a class</a:t>
            </a:r>
            <a:endParaRPr/>
          </a:p>
        </p:txBody>
      </p:sp>
      <p:sp>
        <p:nvSpPr>
          <p:cNvPr id="247" name="Google Shape;247;p20"/>
          <p:cNvSpPr txBox="1"/>
          <p:nvPr>
            <p:ph idx="1" type="body"/>
          </p:nvPr>
        </p:nvSpPr>
        <p:spPr>
          <a:xfrm>
            <a:off x="892445" y="1391673"/>
            <a:ext cx="10515600" cy="4351338"/>
          </a:xfrm>
          <a:prstGeom prst="rect">
            <a:avLst/>
          </a:prstGeom>
          <a:noFill/>
          <a:ln>
            <a:noFill/>
          </a:ln>
        </p:spPr>
        <p:txBody>
          <a:bodyPr anchorCtr="0" anchor="t" bIns="45700" lIns="91425" spcFirstLastPara="1" rIns="91425" wrap="square" tIns="45700">
            <a:noAutofit/>
          </a:bodyPr>
          <a:lstStyle/>
          <a:p>
            <a:pPr indent="0" lvl="0" marL="0" rtl="0" algn="just">
              <a:lnSpc>
                <a:spcPct val="80000"/>
              </a:lnSpc>
              <a:spcBef>
                <a:spcPts val="0"/>
              </a:spcBef>
              <a:spcAft>
                <a:spcPts val="0"/>
              </a:spcAft>
              <a:buClr>
                <a:schemeClr val="dk1"/>
              </a:buClr>
              <a:buSzPts val="3600"/>
              <a:buNone/>
            </a:pPr>
            <a:r>
              <a:rPr lang="en-US" sz="3400">
                <a:latin typeface="Arial"/>
                <a:ea typeface="Arial"/>
                <a:cs typeface="Arial"/>
                <a:sym typeface="Arial"/>
              </a:rPr>
              <a:t>A class is  a blueprint of an entity, which defines the properties/features and functions of that given entity.</a:t>
            </a:r>
            <a:endParaRPr sz="2600"/>
          </a:p>
          <a:p>
            <a:pPr indent="0" lvl="0" marL="0" rtl="0" algn="just">
              <a:lnSpc>
                <a:spcPct val="80000"/>
              </a:lnSpc>
              <a:spcBef>
                <a:spcPts val="1000"/>
              </a:spcBef>
              <a:spcAft>
                <a:spcPts val="0"/>
              </a:spcAft>
              <a:buClr>
                <a:schemeClr val="dk1"/>
              </a:buClr>
              <a:buSzPts val="1200"/>
              <a:buNone/>
            </a:pPr>
            <a:r>
              <a:t/>
            </a:r>
            <a:endParaRPr sz="1000">
              <a:latin typeface="Arial"/>
              <a:ea typeface="Arial"/>
              <a:cs typeface="Arial"/>
              <a:sym typeface="Arial"/>
            </a:endParaRPr>
          </a:p>
          <a:p>
            <a:pPr indent="0" lvl="0" marL="0" rtl="0" algn="just">
              <a:lnSpc>
                <a:spcPct val="80000"/>
              </a:lnSpc>
              <a:spcBef>
                <a:spcPts val="1000"/>
              </a:spcBef>
              <a:spcAft>
                <a:spcPts val="0"/>
              </a:spcAft>
              <a:buClr>
                <a:schemeClr val="dk1"/>
              </a:buClr>
              <a:buSzPts val="3600"/>
              <a:buNone/>
            </a:pPr>
            <a:r>
              <a:rPr lang="en-US" sz="3400">
                <a:latin typeface="Arial"/>
                <a:ea typeface="Arial"/>
                <a:cs typeface="Arial"/>
                <a:sym typeface="Arial"/>
              </a:rPr>
              <a:t>Like we said above male class is a blueprint of male being which defines the body parts and functions of the male. </a:t>
            </a:r>
            <a:endParaRPr sz="2600"/>
          </a:p>
          <a:p>
            <a:pPr indent="0" lvl="0" marL="0" rtl="0" algn="just">
              <a:lnSpc>
                <a:spcPct val="80000"/>
              </a:lnSpc>
              <a:spcBef>
                <a:spcPts val="1000"/>
              </a:spcBef>
              <a:spcAft>
                <a:spcPts val="0"/>
              </a:spcAft>
              <a:buClr>
                <a:schemeClr val="dk1"/>
              </a:buClr>
              <a:buSzPts val="1200"/>
              <a:buNone/>
            </a:pPr>
            <a:r>
              <a:t/>
            </a:r>
            <a:endParaRPr sz="1000">
              <a:latin typeface="Arial"/>
              <a:ea typeface="Arial"/>
              <a:cs typeface="Arial"/>
              <a:sym typeface="Arial"/>
            </a:endParaRPr>
          </a:p>
          <a:p>
            <a:pPr indent="0" lvl="0" marL="0" rtl="0" algn="just">
              <a:lnSpc>
                <a:spcPct val="80000"/>
              </a:lnSpc>
              <a:spcBef>
                <a:spcPts val="1000"/>
              </a:spcBef>
              <a:spcAft>
                <a:spcPts val="0"/>
              </a:spcAft>
              <a:buClr>
                <a:schemeClr val="dk1"/>
              </a:buClr>
              <a:buSzPts val="3600"/>
              <a:buNone/>
            </a:pPr>
            <a:r>
              <a:rPr lang="en-US" sz="3400">
                <a:latin typeface="Arial"/>
                <a:ea typeface="Arial"/>
                <a:cs typeface="Arial"/>
                <a:sym typeface="Arial"/>
              </a:rPr>
              <a:t>Its important to note that a class is a design where everything is defined. Or we can also say it is a type or classification of real world entities. Human beings could be a type of Gods creation, Male Humans could be a subtype of Human beings.</a:t>
            </a:r>
            <a:endParaRPr sz="2600"/>
          </a:p>
        </p:txBody>
      </p:sp>
      <p:sp>
        <p:nvSpPr>
          <p:cNvPr id="248" name="Google Shape;24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49" name="Google Shape;24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7">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7">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7">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21"/>
          <p:cNvSpPr txBox="1"/>
          <p:nvPr>
            <p:ph type="title"/>
          </p:nvPr>
        </p:nvSpPr>
        <p:spPr>
          <a:xfrm>
            <a:off x="838200" y="365125"/>
            <a:ext cx="10515600" cy="71481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Inheritance </a:t>
            </a:r>
            <a:endParaRPr/>
          </a:p>
        </p:txBody>
      </p:sp>
      <p:sp>
        <p:nvSpPr>
          <p:cNvPr id="255" name="Google Shape;255;p21"/>
          <p:cNvSpPr txBox="1"/>
          <p:nvPr>
            <p:ph idx="1" type="body"/>
          </p:nvPr>
        </p:nvSpPr>
        <p:spPr>
          <a:xfrm>
            <a:off x="839584" y="1383923"/>
            <a:ext cx="3991495" cy="1382524"/>
          </a:xfrm>
          <a:prstGeom prst="rect">
            <a:avLst/>
          </a:prstGeom>
          <a:noFill/>
          <a:ln>
            <a:noFill/>
          </a:ln>
        </p:spPr>
        <p:txBody>
          <a:bodyPr anchorCtr="0" anchor="t" bIns="45700" lIns="91425" spcFirstLastPara="1" rIns="91425" wrap="square" tIns="45700">
            <a:normAutofit fontScale="77500" lnSpcReduction="10000"/>
          </a:bodyPr>
          <a:lstStyle/>
          <a:p>
            <a:pPr indent="0" lvl="0" marL="0" rtl="0" algn="l">
              <a:lnSpc>
                <a:spcPct val="90000"/>
              </a:lnSpc>
              <a:spcBef>
                <a:spcPts val="0"/>
              </a:spcBef>
              <a:spcAft>
                <a:spcPts val="0"/>
              </a:spcAft>
              <a:buClr>
                <a:schemeClr val="dk1"/>
              </a:buClr>
              <a:buSzPct val="107708"/>
              <a:buNone/>
            </a:pPr>
            <a:r>
              <a:rPr lang="en-US" sz="2970">
                <a:latin typeface="Arial"/>
                <a:ea typeface="Arial"/>
                <a:cs typeface="Arial"/>
                <a:sym typeface="Arial"/>
              </a:rPr>
              <a:t>Considering a Human class that holds all body parts that is shared </a:t>
            </a:r>
            <a:r>
              <a:rPr lang="en-US" sz="3200">
                <a:latin typeface="Arial"/>
                <a:ea typeface="Arial"/>
                <a:cs typeface="Arial"/>
                <a:sym typeface="Arial"/>
              </a:rPr>
              <a:t>between Males and Females,</a:t>
            </a:r>
            <a:endParaRPr/>
          </a:p>
        </p:txBody>
      </p:sp>
      <p:sp>
        <p:nvSpPr>
          <p:cNvPr id="256" name="Google Shape;256;p21"/>
          <p:cNvSpPr txBox="1"/>
          <p:nvPr/>
        </p:nvSpPr>
        <p:spPr>
          <a:xfrm>
            <a:off x="6844144" y="1207022"/>
            <a:ext cx="3208714" cy="2031325"/>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accent1"/>
                </a:solidFill>
                <a:latin typeface="Calibri"/>
                <a:ea typeface="Calibri"/>
                <a:cs typeface="Calibri"/>
                <a:sym typeface="Calibri"/>
              </a:rPr>
              <a:t>Female Class</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Will take care of only  unique body parts and functions that dose not belong to Male class but inherit every other part and function from Human Class</a:t>
            </a:r>
            <a:endParaRPr/>
          </a:p>
        </p:txBody>
      </p:sp>
      <p:sp>
        <p:nvSpPr>
          <p:cNvPr id="257" name="Google Shape;257;p21"/>
          <p:cNvSpPr txBox="1"/>
          <p:nvPr/>
        </p:nvSpPr>
        <p:spPr>
          <a:xfrm>
            <a:off x="6844144" y="3630516"/>
            <a:ext cx="3208714" cy="2031325"/>
          </a:xfrm>
          <a:prstGeom prst="rect">
            <a:avLst/>
          </a:prstGeom>
          <a:noFill/>
          <a:ln cap="flat" cmpd="sng" w="9525">
            <a:solidFill>
              <a:srgbClr val="BF9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accent4"/>
                </a:solidFill>
                <a:latin typeface="Calibri"/>
                <a:ea typeface="Calibri"/>
                <a:cs typeface="Calibri"/>
                <a:sym typeface="Calibri"/>
              </a:rPr>
              <a:t>Male Class</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Will take care of only  unique body parts and functions that dose not belong to Female class but inherit every other part and function from Human Class</a:t>
            </a:r>
            <a:endParaRPr/>
          </a:p>
        </p:txBody>
      </p:sp>
      <p:sp>
        <p:nvSpPr>
          <p:cNvPr id="258" name="Google Shape;258;p21"/>
          <p:cNvSpPr/>
          <p:nvPr/>
        </p:nvSpPr>
        <p:spPr>
          <a:xfrm>
            <a:off x="4743793" y="2766447"/>
            <a:ext cx="1928553" cy="1879732"/>
          </a:xfrm>
          <a:prstGeom prst="rightBrace">
            <a:avLst>
              <a:gd fmla="val 8333" name="adj1"/>
              <a:gd fmla="val 15703" name="adj2"/>
            </a:avLst>
          </a:prstGeom>
          <a:no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59" name="Google Shape;259;p21"/>
          <p:cNvSpPr/>
          <p:nvPr/>
        </p:nvSpPr>
        <p:spPr>
          <a:xfrm>
            <a:off x="4815850" y="3238347"/>
            <a:ext cx="1941008" cy="2140527"/>
          </a:xfrm>
          <a:prstGeom prst="rightBrace">
            <a:avLst>
              <a:gd fmla="val 8333" name="adj1"/>
              <a:gd fmla="val 41473" name="adj2"/>
            </a:avLst>
          </a:prstGeom>
          <a:noFill/>
          <a:ln cap="flat" cmpd="sng" w="9525">
            <a:solidFill>
              <a:srgbClr val="BF9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60" name="Google Shape;260;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61" name="Google Shape;261;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62" name="Google Shape;262;p21"/>
          <p:cNvSpPr txBox="1"/>
          <p:nvPr/>
        </p:nvSpPr>
        <p:spPr>
          <a:xfrm>
            <a:off x="839584" y="2652638"/>
            <a:ext cx="3904209" cy="2971017"/>
          </a:xfrm>
          <a:prstGeom prst="rect">
            <a:avLst/>
          </a:prstGeom>
          <a:noFill/>
          <a:ln cap="flat" cmpd="sng" w="9525">
            <a:solidFill>
              <a:srgbClr val="548135"/>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80000"/>
              </a:lnSpc>
              <a:spcBef>
                <a:spcPts val="0"/>
              </a:spcBef>
              <a:spcAft>
                <a:spcPts val="0"/>
              </a:spcAft>
              <a:buClr>
                <a:srgbClr val="548135"/>
              </a:buClr>
              <a:buSzPts val="3200"/>
              <a:buFont typeface="Arial"/>
              <a:buNone/>
            </a:pPr>
            <a:r>
              <a:rPr b="1" lang="en-US" sz="2500">
                <a:solidFill>
                  <a:srgbClr val="548135"/>
                </a:solidFill>
                <a:latin typeface="Arial"/>
                <a:ea typeface="Arial"/>
                <a:cs typeface="Arial"/>
                <a:sym typeface="Arial"/>
              </a:rPr>
              <a:t>Human class</a:t>
            </a:r>
            <a:endParaRPr sz="700"/>
          </a:p>
          <a:p>
            <a:pPr indent="0" lvl="0" marL="0" marR="0" rtl="0" algn="l">
              <a:lnSpc>
                <a:spcPct val="80000"/>
              </a:lnSpc>
              <a:spcBef>
                <a:spcPts val="1000"/>
              </a:spcBef>
              <a:spcAft>
                <a:spcPts val="0"/>
              </a:spcAft>
              <a:buClr>
                <a:schemeClr val="dk1"/>
              </a:buClr>
              <a:buSzPts val="3200"/>
              <a:buFont typeface="Arial"/>
              <a:buNone/>
            </a:pPr>
            <a:r>
              <a:rPr b="1" lang="en-US" sz="2500">
                <a:solidFill>
                  <a:schemeClr val="dk1"/>
                </a:solidFill>
                <a:latin typeface="Arial"/>
                <a:ea typeface="Arial"/>
                <a:cs typeface="Arial"/>
                <a:sym typeface="Arial"/>
              </a:rPr>
              <a:t>Body parts such as: -</a:t>
            </a:r>
            <a:endParaRPr sz="700"/>
          </a:p>
          <a:p>
            <a:pPr indent="0" lvl="0" marL="0" marR="0" rtl="0" algn="l">
              <a:lnSpc>
                <a:spcPct val="80000"/>
              </a:lnSpc>
              <a:spcBef>
                <a:spcPts val="1000"/>
              </a:spcBef>
              <a:spcAft>
                <a:spcPts val="0"/>
              </a:spcAft>
              <a:buClr>
                <a:schemeClr val="dk1"/>
              </a:buClr>
              <a:buSzPts val="3200"/>
              <a:buFont typeface="Arial"/>
              <a:buNone/>
            </a:pPr>
            <a:r>
              <a:rPr lang="en-US" sz="2500">
                <a:solidFill>
                  <a:schemeClr val="dk1"/>
                </a:solidFill>
                <a:latin typeface="Arial"/>
                <a:ea typeface="Arial"/>
                <a:cs typeface="Arial"/>
                <a:sym typeface="Arial"/>
              </a:rPr>
              <a:t>Hands, legs, Eyes, Hears etc.</a:t>
            </a:r>
            <a:endParaRPr sz="700"/>
          </a:p>
          <a:p>
            <a:pPr indent="0" lvl="0" marL="0" marR="0" rtl="0" algn="l">
              <a:lnSpc>
                <a:spcPct val="80000"/>
              </a:lnSpc>
              <a:spcBef>
                <a:spcPts val="1000"/>
              </a:spcBef>
              <a:spcAft>
                <a:spcPts val="0"/>
              </a:spcAft>
              <a:buClr>
                <a:schemeClr val="dk1"/>
              </a:buClr>
              <a:buSzPts val="300"/>
              <a:buFont typeface="Arial"/>
              <a:buNone/>
            </a:pPr>
            <a:r>
              <a:t/>
            </a:r>
            <a:endParaRPr sz="100">
              <a:solidFill>
                <a:schemeClr val="dk1"/>
              </a:solidFill>
              <a:latin typeface="Arial"/>
              <a:ea typeface="Arial"/>
              <a:cs typeface="Arial"/>
              <a:sym typeface="Arial"/>
            </a:endParaRPr>
          </a:p>
          <a:p>
            <a:pPr indent="0" lvl="0" marL="0" marR="0" rtl="0" algn="l">
              <a:lnSpc>
                <a:spcPct val="80000"/>
              </a:lnSpc>
              <a:spcBef>
                <a:spcPts val="1000"/>
              </a:spcBef>
              <a:spcAft>
                <a:spcPts val="0"/>
              </a:spcAft>
              <a:buClr>
                <a:schemeClr val="dk1"/>
              </a:buClr>
              <a:buSzPts val="3200"/>
              <a:buFont typeface="Arial"/>
              <a:buNone/>
            </a:pPr>
            <a:r>
              <a:rPr b="1" lang="en-US" sz="2500">
                <a:solidFill>
                  <a:schemeClr val="dk1"/>
                </a:solidFill>
                <a:latin typeface="Arial"/>
                <a:ea typeface="Arial"/>
                <a:cs typeface="Arial"/>
                <a:sym typeface="Arial"/>
              </a:rPr>
              <a:t>Common body functions such as: </a:t>
            </a:r>
            <a:endParaRPr sz="700"/>
          </a:p>
          <a:p>
            <a:pPr indent="0" lvl="0" marL="0" marR="0" rtl="0" algn="l">
              <a:lnSpc>
                <a:spcPct val="80000"/>
              </a:lnSpc>
              <a:spcBef>
                <a:spcPts val="1000"/>
              </a:spcBef>
              <a:spcAft>
                <a:spcPts val="0"/>
              </a:spcAft>
              <a:buClr>
                <a:schemeClr val="dk1"/>
              </a:buClr>
              <a:buSzPts val="3200"/>
              <a:buFont typeface="Arial"/>
              <a:buNone/>
            </a:pPr>
            <a:r>
              <a:rPr lang="en-US" sz="2500">
                <a:solidFill>
                  <a:schemeClr val="dk1"/>
                </a:solidFill>
                <a:latin typeface="Arial"/>
                <a:ea typeface="Arial"/>
                <a:cs typeface="Arial"/>
                <a:sym typeface="Arial"/>
              </a:rPr>
              <a:t>Walk, talk, see, sleep, etc</a:t>
            </a:r>
            <a:endParaRPr sz="25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2"/>
          <p:cNvSpPr txBox="1"/>
          <p:nvPr>
            <p:ph idx="1" type="body"/>
          </p:nvPr>
        </p:nvSpPr>
        <p:spPr>
          <a:xfrm>
            <a:off x="838200" y="880228"/>
            <a:ext cx="9150458"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4000"/>
              <a:buNone/>
            </a:pPr>
            <a:r>
              <a:rPr b="1" lang="en-US" sz="4000">
                <a:latin typeface="Arial"/>
                <a:ea typeface="Arial"/>
                <a:cs typeface="Arial"/>
                <a:sym typeface="Arial"/>
              </a:rPr>
              <a:t>Note. </a:t>
            </a:r>
            <a:endParaRPr/>
          </a:p>
          <a:p>
            <a:pPr indent="0" lvl="0" marL="0" rtl="0" algn="just">
              <a:lnSpc>
                <a:spcPct val="90000"/>
              </a:lnSpc>
              <a:spcBef>
                <a:spcPts val="1000"/>
              </a:spcBef>
              <a:spcAft>
                <a:spcPts val="0"/>
              </a:spcAft>
              <a:buClr>
                <a:schemeClr val="dk1"/>
              </a:buClr>
              <a:buSzPts val="4000"/>
              <a:buNone/>
            </a:pPr>
            <a:r>
              <a:rPr lang="en-US" sz="4000">
                <a:latin typeface="Arial"/>
                <a:ea typeface="Arial"/>
                <a:cs typeface="Arial"/>
                <a:sym typeface="Arial"/>
              </a:rPr>
              <a:t>Human class should have features that both Male and Female classes share in common otherwise Male and Female classes will take care of their unique features/functions but borrow common features form Human class.</a:t>
            </a:r>
            <a:endParaRPr/>
          </a:p>
          <a:p>
            <a:pPr indent="0" lvl="0" marL="0" rtl="0" algn="l">
              <a:lnSpc>
                <a:spcPct val="90000"/>
              </a:lnSpc>
              <a:spcBef>
                <a:spcPts val="1000"/>
              </a:spcBef>
              <a:spcAft>
                <a:spcPts val="0"/>
              </a:spcAft>
              <a:buClr>
                <a:schemeClr val="dk1"/>
              </a:buClr>
              <a:buSzPts val="4000"/>
              <a:buNone/>
            </a:pPr>
            <a:r>
              <a:t/>
            </a:r>
            <a:endParaRPr sz="4000"/>
          </a:p>
        </p:txBody>
      </p:sp>
      <p:sp>
        <p:nvSpPr>
          <p:cNvPr id="268" name="Google Shape;26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69" name="Google Shape;26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23"/>
          <p:cNvSpPr txBox="1"/>
          <p:nvPr>
            <p:ph type="title"/>
          </p:nvPr>
        </p:nvSpPr>
        <p:spPr>
          <a:xfrm>
            <a:off x="838200" y="365126"/>
            <a:ext cx="10515600" cy="79724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Abstraction</a:t>
            </a:r>
            <a:endParaRPr/>
          </a:p>
        </p:txBody>
      </p:sp>
      <p:sp>
        <p:nvSpPr>
          <p:cNvPr id="275" name="Google Shape;275;p23"/>
          <p:cNvSpPr txBox="1"/>
          <p:nvPr>
            <p:ph idx="1" type="body"/>
          </p:nvPr>
        </p:nvSpPr>
        <p:spPr>
          <a:xfrm>
            <a:off x="892444" y="1476914"/>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lang="en-US" sz="3200">
                <a:latin typeface="Arial"/>
                <a:ea typeface="Arial"/>
                <a:cs typeface="Arial"/>
                <a:sym typeface="Arial"/>
              </a:rPr>
              <a:t>Abstraction means hiding the details from the outside world, while showing only necessary information.</a:t>
            </a:r>
            <a:endParaRPr/>
          </a:p>
          <a:p>
            <a:pPr indent="0" lvl="0" marL="0" rtl="0" algn="just">
              <a:lnSpc>
                <a:spcPct val="90000"/>
              </a:lnSpc>
              <a:spcBef>
                <a:spcPts val="1000"/>
              </a:spcBef>
              <a:spcAft>
                <a:spcPts val="0"/>
              </a:spcAft>
              <a:buClr>
                <a:schemeClr val="dk1"/>
              </a:buClr>
              <a:buSzPts val="1000"/>
              <a:buNone/>
            </a:pPr>
            <a:r>
              <a:t/>
            </a:r>
            <a:endParaRPr sz="1000">
              <a:latin typeface="Arial"/>
              <a:ea typeface="Arial"/>
              <a:cs typeface="Arial"/>
              <a:sym typeface="Arial"/>
            </a:endParaRPr>
          </a:p>
          <a:p>
            <a:pPr indent="0" lvl="0" marL="0" rtl="0" algn="just">
              <a:lnSpc>
                <a:spcPct val="90000"/>
              </a:lnSpc>
              <a:spcBef>
                <a:spcPts val="1000"/>
              </a:spcBef>
              <a:spcAft>
                <a:spcPts val="0"/>
              </a:spcAft>
              <a:buClr>
                <a:schemeClr val="dk1"/>
              </a:buClr>
              <a:buSzPts val="3200"/>
              <a:buNone/>
            </a:pPr>
            <a:r>
              <a:rPr lang="en-US" sz="3200">
                <a:latin typeface="Arial"/>
                <a:ea typeface="Arial"/>
                <a:cs typeface="Arial"/>
                <a:sym typeface="Arial"/>
              </a:rPr>
              <a:t>Abstraction is a technique used in OOPs to  hide the details of a given class from the outside world.</a:t>
            </a:r>
            <a:endParaRPr/>
          </a:p>
          <a:p>
            <a:pPr indent="0" lvl="0" marL="0" rtl="0" algn="just">
              <a:lnSpc>
                <a:spcPct val="90000"/>
              </a:lnSpc>
              <a:spcBef>
                <a:spcPts val="1000"/>
              </a:spcBef>
              <a:spcAft>
                <a:spcPts val="0"/>
              </a:spcAft>
              <a:buClr>
                <a:schemeClr val="dk1"/>
              </a:buClr>
              <a:buSzPts val="700"/>
              <a:buNone/>
            </a:pPr>
            <a:r>
              <a:t/>
            </a:r>
            <a:endParaRPr sz="700">
              <a:latin typeface="Arial"/>
              <a:ea typeface="Arial"/>
              <a:cs typeface="Arial"/>
              <a:sym typeface="Arial"/>
            </a:endParaRPr>
          </a:p>
          <a:p>
            <a:pPr indent="0" lvl="0" marL="0" rtl="0" algn="just">
              <a:lnSpc>
                <a:spcPct val="90000"/>
              </a:lnSpc>
              <a:spcBef>
                <a:spcPts val="1000"/>
              </a:spcBef>
              <a:spcAft>
                <a:spcPts val="0"/>
              </a:spcAft>
              <a:buClr>
                <a:schemeClr val="dk1"/>
              </a:buClr>
              <a:buSzPts val="3200"/>
              <a:buNone/>
            </a:pPr>
            <a:r>
              <a:rPr b="1" lang="en-US" sz="3200">
                <a:latin typeface="Arial"/>
                <a:ea typeface="Arial"/>
                <a:cs typeface="Arial"/>
                <a:sym typeface="Arial"/>
              </a:rPr>
              <a:t>E.g.</a:t>
            </a:r>
            <a:r>
              <a:rPr lang="en-US" sz="3200">
                <a:latin typeface="Arial"/>
                <a:ea typeface="Arial"/>
                <a:cs typeface="Arial"/>
                <a:sym typeface="Arial"/>
              </a:rPr>
              <a:t> the mechanism used by the mouth to be able to eat, Nose to be able to breath and smell is hidden away from us. All we know is that the mouth is used for eating but the code behind it is not fully clear to Human beings.</a:t>
            </a:r>
            <a:endParaRPr/>
          </a:p>
          <a:p>
            <a:pPr indent="0" lvl="0" marL="0" rtl="0" algn="l">
              <a:lnSpc>
                <a:spcPct val="90000"/>
              </a:lnSpc>
              <a:spcBef>
                <a:spcPts val="1000"/>
              </a:spcBef>
              <a:spcAft>
                <a:spcPts val="0"/>
              </a:spcAft>
              <a:buClr>
                <a:schemeClr val="dk1"/>
              </a:buClr>
              <a:buSzPts val="2800"/>
              <a:buNone/>
            </a:pPr>
            <a:r>
              <a:t/>
            </a:r>
            <a:endParaRPr/>
          </a:p>
        </p:txBody>
      </p:sp>
      <p:sp>
        <p:nvSpPr>
          <p:cNvPr id="276" name="Google Shape;27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77" name="Google Shape;27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4"/>
          <p:cNvSpPr txBox="1"/>
          <p:nvPr>
            <p:ph type="title"/>
          </p:nvPr>
        </p:nvSpPr>
        <p:spPr>
          <a:xfrm>
            <a:off x="838200" y="365125"/>
            <a:ext cx="10515600" cy="69650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Polymorphism</a:t>
            </a:r>
            <a:endParaRPr/>
          </a:p>
        </p:txBody>
      </p:sp>
      <p:sp>
        <p:nvSpPr>
          <p:cNvPr id="283" name="Google Shape;283;p24"/>
          <p:cNvSpPr txBox="1"/>
          <p:nvPr>
            <p:ph idx="1" type="body"/>
          </p:nvPr>
        </p:nvSpPr>
        <p:spPr>
          <a:xfrm>
            <a:off x="838200" y="1337428"/>
            <a:ext cx="10515600" cy="4351338"/>
          </a:xfrm>
          <a:prstGeom prst="rect">
            <a:avLst/>
          </a:prstGeom>
          <a:noFill/>
          <a:ln>
            <a:noFill/>
          </a:ln>
        </p:spPr>
        <p:txBody>
          <a:bodyPr anchorCtr="0" anchor="t" bIns="45700" lIns="91425" spcFirstLastPara="1" rIns="91425" wrap="square" tIns="45700">
            <a:normAutofit lnSpcReduction="20000"/>
          </a:bodyPr>
          <a:lstStyle/>
          <a:p>
            <a:pPr indent="0" lvl="0" marL="0" rtl="0" algn="just">
              <a:lnSpc>
                <a:spcPct val="90000"/>
              </a:lnSpc>
              <a:spcBef>
                <a:spcPts val="0"/>
              </a:spcBef>
              <a:spcAft>
                <a:spcPts val="0"/>
              </a:spcAft>
              <a:buClr>
                <a:schemeClr val="dk1"/>
              </a:buClr>
              <a:buSzPts val="3600"/>
              <a:buNone/>
            </a:pPr>
            <a:r>
              <a:rPr lang="en-US" sz="3300">
                <a:latin typeface="Arial"/>
                <a:ea typeface="Arial"/>
                <a:cs typeface="Arial"/>
                <a:sym typeface="Arial"/>
              </a:rPr>
              <a:t>Is a concept used to define various ways through which tasks can be performed.</a:t>
            </a:r>
            <a:endParaRPr sz="2500"/>
          </a:p>
          <a:p>
            <a:pPr indent="0" lvl="0" marL="0" rtl="0" algn="just">
              <a:lnSpc>
                <a:spcPct val="90000"/>
              </a:lnSpc>
              <a:spcBef>
                <a:spcPts val="1000"/>
              </a:spcBef>
              <a:spcAft>
                <a:spcPts val="0"/>
              </a:spcAft>
              <a:buClr>
                <a:schemeClr val="dk1"/>
              </a:buClr>
              <a:buSzPts val="3600"/>
              <a:buNone/>
            </a:pPr>
            <a:r>
              <a:rPr lang="en-US" sz="3300">
                <a:latin typeface="Arial"/>
                <a:ea typeface="Arial"/>
                <a:cs typeface="Arial"/>
                <a:sym typeface="Arial"/>
              </a:rPr>
              <a:t>This is the concept that allow us to redefine how something is done either by using a different process for it or by using a different part to do it.</a:t>
            </a:r>
            <a:endParaRPr sz="2500"/>
          </a:p>
          <a:p>
            <a:pPr indent="0" lvl="0" marL="0" rtl="0" algn="just">
              <a:lnSpc>
                <a:spcPct val="90000"/>
              </a:lnSpc>
              <a:spcBef>
                <a:spcPts val="1000"/>
              </a:spcBef>
              <a:spcAft>
                <a:spcPts val="0"/>
              </a:spcAft>
              <a:buClr>
                <a:schemeClr val="dk1"/>
              </a:buClr>
              <a:buSzPts val="900"/>
              <a:buNone/>
            </a:pPr>
            <a:r>
              <a:t/>
            </a:r>
            <a:endParaRPr sz="600">
              <a:latin typeface="Arial"/>
              <a:ea typeface="Arial"/>
              <a:cs typeface="Arial"/>
              <a:sym typeface="Arial"/>
            </a:endParaRPr>
          </a:p>
          <a:p>
            <a:pPr indent="0" lvl="0" marL="0" rtl="0" algn="just">
              <a:lnSpc>
                <a:spcPct val="90000"/>
              </a:lnSpc>
              <a:spcBef>
                <a:spcPts val="1000"/>
              </a:spcBef>
              <a:spcAft>
                <a:spcPts val="0"/>
              </a:spcAft>
              <a:buClr>
                <a:schemeClr val="dk1"/>
              </a:buClr>
              <a:buSzPts val="3600"/>
              <a:buNone/>
            </a:pPr>
            <a:r>
              <a:rPr b="1" lang="en-US" sz="3300">
                <a:latin typeface="Arial"/>
                <a:ea typeface="Arial"/>
                <a:cs typeface="Arial"/>
                <a:sym typeface="Arial"/>
              </a:rPr>
              <a:t>E.g. </a:t>
            </a:r>
            <a:r>
              <a:rPr lang="en-US" sz="3300">
                <a:latin typeface="Arial"/>
                <a:ea typeface="Arial"/>
                <a:cs typeface="Arial"/>
                <a:sym typeface="Arial"/>
              </a:rPr>
              <a:t>Human class has a body part called the nose which is specifically used to smell and breath but sometimes it can be used for feeding a sick person using a tube most especially when the mouth can no longer process food. </a:t>
            </a:r>
            <a:r>
              <a:rPr lang="en-US" sz="3600">
                <a:latin typeface="Arial"/>
                <a:ea typeface="Arial"/>
                <a:cs typeface="Arial"/>
                <a:sym typeface="Arial"/>
              </a:rPr>
              <a:t>  </a:t>
            </a:r>
            <a:endParaRPr/>
          </a:p>
        </p:txBody>
      </p:sp>
      <p:sp>
        <p:nvSpPr>
          <p:cNvPr id="284" name="Google Shape;284;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85" name="Google Shape;285;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Polymorphism +</a:t>
            </a:r>
            <a:endParaRPr/>
          </a:p>
        </p:txBody>
      </p:sp>
      <p:sp>
        <p:nvSpPr>
          <p:cNvPr id="291" name="Google Shape;291;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None/>
            </a:pPr>
            <a:r>
              <a:rPr lang="en-US" sz="4400">
                <a:latin typeface="Arial"/>
                <a:ea typeface="Arial"/>
                <a:cs typeface="Arial"/>
                <a:sym typeface="Arial"/>
              </a:rPr>
              <a:t>To accomplish its capabilities, polymorphism uses key concepts that is: -</a:t>
            </a:r>
            <a:endParaRPr/>
          </a:p>
          <a:p>
            <a:pPr indent="-514350" lvl="0" marL="514350" rtl="0" algn="l">
              <a:lnSpc>
                <a:spcPct val="90000"/>
              </a:lnSpc>
              <a:spcBef>
                <a:spcPts val="1000"/>
              </a:spcBef>
              <a:spcAft>
                <a:spcPts val="0"/>
              </a:spcAft>
              <a:buClr>
                <a:schemeClr val="dk1"/>
              </a:buClr>
              <a:buSzPts val="4400"/>
              <a:buFont typeface="Calibri"/>
              <a:buAutoNum type="arabicPeriod"/>
            </a:pPr>
            <a:r>
              <a:rPr lang="en-US" sz="4400">
                <a:latin typeface="Arial"/>
                <a:ea typeface="Arial"/>
                <a:cs typeface="Arial"/>
                <a:sym typeface="Arial"/>
              </a:rPr>
              <a:t>Overriding </a:t>
            </a:r>
            <a:endParaRPr/>
          </a:p>
          <a:p>
            <a:pPr indent="-514350" lvl="0" marL="514350" rtl="0" algn="l">
              <a:lnSpc>
                <a:spcPct val="90000"/>
              </a:lnSpc>
              <a:spcBef>
                <a:spcPts val="1000"/>
              </a:spcBef>
              <a:spcAft>
                <a:spcPts val="0"/>
              </a:spcAft>
              <a:buClr>
                <a:schemeClr val="dk1"/>
              </a:buClr>
              <a:buSzPts val="4400"/>
              <a:buFont typeface="Calibri"/>
              <a:buAutoNum type="arabicPeriod"/>
            </a:pPr>
            <a:r>
              <a:rPr lang="en-US" sz="4400">
                <a:latin typeface="Arial"/>
                <a:ea typeface="Arial"/>
                <a:cs typeface="Arial"/>
                <a:sym typeface="Arial"/>
              </a:rPr>
              <a:t>Overloading</a:t>
            </a:r>
            <a:endParaRPr/>
          </a:p>
        </p:txBody>
      </p:sp>
      <p:sp>
        <p:nvSpPr>
          <p:cNvPr id="292" name="Google Shape;292;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293" name="Google Shape;293;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Overriding</a:t>
            </a:r>
            <a:endParaRPr/>
          </a:p>
        </p:txBody>
      </p:sp>
      <p:sp>
        <p:nvSpPr>
          <p:cNvPr id="299" name="Google Shape;299;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latin typeface="Arial"/>
                <a:ea typeface="Arial"/>
                <a:cs typeface="Arial"/>
                <a:sym typeface="Arial"/>
              </a:rPr>
              <a:t>Considering Human Class which has Legs, used for working forward, when we force the legs to work backward we would have overridden the functions of the legs</a:t>
            </a:r>
            <a:endParaRPr/>
          </a:p>
        </p:txBody>
      </p:sp>
      <p:pic>
        <p:nvPicPr>
          <p:cNvPr id="300" name="Google Shape;300;p26"/>
          <p:cNvPicPr preferRelativeResize="0"/>
          <p:nvPr/>
        </p:nvPicPr>
        <p:blipFill rotWithShape="1">
          <a:blip r:embed="rId3">
            <a:alphaModFix/>
          </a:blip>
          <a:srcRect b="0" l="0" r="64887" t="0"/>
          <a:stretch/>
        </p:blipFill>
        <p:spPr>
          <a:xfrm>
            <a:off x="838212" y="3704158"/>
            <a:ext cx="3033464" cy="2266950"/>
          </a:xfrm>
          <a:prstGeom prst="rect">
            <a:avLst/>
          </a:prstGeom>
          <a:noFill/>
          <a:ln>
            <a:noFill/>
          </a:ln>
        </p:spPr>
      </p:pic>
      <p:sp>
        <p:nvSpPr>
          <p:cNvPr id="301" name="Google Shape;301;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02" name="Google Shape;302;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03" name="Google Shape;303;p26"/>
          <p:cNvPicPr preferRelativeResize="0"/>
          <p:nvPr/>
        </p:nvPicPr>
        <p:blipFill rotWithShape="1">
          <a:blip r:embed="rId4">
            <a:alphaModFix/>
          </a:blip>
          <a:srcRect b="51254" l="37740" r="0" t="0"/>
          <a:stretch/>
        </p:blipFill>
        <p:spPr>
          <a:xfrm>
            <a:off x="3961513" y="3704158"/>
            <a:ext cx="5378732" cy="1105050"/>
          </a:xfrm>
          <a:prstGeom prst="rect">
            <a:avLst/>
          </a:prstGeom>
          <a:noFill/>
          <a:ln>
            <a:noFill/>
          </a:ln>
        </p:spPr>
      </p:pic>
      <p:pic>
        <p:nvPicPr>
          <p:cNvPr id="304" name="Google Shape;304;p26"/>
          <p:cNvPicPr preferRelativeResize="0"/>
          <p:nvPr/>
        </p:nvPicPr>
        <p:blipFill rotWithShape="1">
          <a:blip r:embed="rId5">
            <a:alphaModFix/>
          </a:blip>
          <a:srcRect b="0" l="37740" r="0" t="51254"/>
          <a:stretch/>
        </p:blipFill>
        <p:spPr>
          <a:xfrm>
            <a:off x="3947863" y="4866058"/>
            <a:ext cx="5378732" cy="11050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7"/>
          <p:cNvSpPr txBox="1"/>
          <p:nvPr>
            <p:ph type="title"/>
          </p:nvPr>
        </p:nvSpPr>
        <p:spPr>
          <a:xfrm>
            <a:off x="838200" y="365125"/>
            <a:ext cx="10515600" cy="7008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Overloading</a:t>
            </a:r>
            <a:endParaRPr/>
          </a:p>
        </p:txBody>
      </p:sp>
      <p:sp>
        <p:nvSpPr>
          <p:cNvPr id="310" name="Google Shape;310;p27"/>
          <p:cNvSpPr txBox="1"/>
          <p:nvPr>
            <p:ph idx="1" type="body"/>
          </p:nvPr>
        </p:nvSpPr>
        <p:spPr>
          <a:xfrm>
            <a:off x="4656242" y="1221560"/>
            <a:ext cx="6381584" cy="2416796"/>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lang="en-US" sz="2900">
                <a:latin typeface="Arial"/>
                <a:ea typeface="Arial"/>
                <a:cs typeface="Arial"/>
                <a:sym typeface="Arial"/>
              </a:rPr>
              <a:t>Still considering Human class, which has a body part called the nose which is specifically used to smell and breath, but sometimes it can be used for feeding a sick person using a tube most especially when the mouth can no longer process food.  This is overloading.</a:t>
            </a:r>
            <a:endParaRPr sz="2500"/>
          </a:p>
          <a:p>
            <a:pPr indent="0" lvl="0" marL="0" rtl="0" algn="l">
              <a:lnSpc>
                <a:spcPct val="90000"/>
              </a:lnSpc>
              <a:spcBef>
                <a:spcPts val="1000"/>
              </a:spcBef>
              <a:spcAft>
                <a:spcPts val="0"/>
              </a:spcAft>
              <a:buClr>
                <a:schemeClr val="dk1"/>
              </a:buClr>
              <a:buSzPts val="2800"/>
              <a:buNone/>
            </a:pPr>
            <a:r>
              <a:t/>
            </a:r>
            <a:endParaRPr sz="2500"/>
          </a:p>
        </p:txBody>
      </p:sp>
      <p:pic>
        <p:nvPicPr>
          <p:cNvPr descr="29 Feeding Tube Illustrations &amp; Clip Art - iStock" id="311" name="Google Shape;311;p27"/>
          <p:cNvPicPr preferRelativeResize="0"/>
          <p:nvPr/>
        </p:nvPicPr>
        <p:blipFill rotWithShape="1">
          <a:blip r:embed="rId3">
            <a:alphaModFix/>
          </a:blip>
          <a:srcRect b="0" l="0" r="0" t="0"/>
          <a:stretch/>
        </p:blipFill>
        <p:spPr>
          <a:xfrm>
            <a:off x="1154174" y="1221560"/>
            <a:ext cx="2976729" cy="2976729"/>
          </a:xfrm>
          <a:prstGeom prst="rect">
            <a:avLst/>
          </a:prstGeom>
          <a:noFill/>
          <a:ln>
            <a:noFill/>
          </a:ln>
        </p:spPr>
      </p:pic>
      <p:sp>
        <p:nvSpPr>
          <p:cNvPr id="312" name="Google Shape;312;p27"/>
          <p:cNvSpPr txBox="1"/>
          <p:nvPr/>
        </p:nvSpPr>
        <p:spPr>
          <a:xfrm>
            <a:off x="838200" y="4514001"/>
            <a:ext cx="4006200" cy="1794300"/>
          </a:xfrm>
          <a:prstGeom prst="rect">
            <a:avLst/>
          </a:prstGeom>
          <a:noFill/>
          <a:ln>
            <a:noFill/>
          </a:ln>
        </p:spPr>
        <p:txBody>
          <a:bodyPr anchorCtr="0" anchor="t" bIns="45700" lIns="91425" spcFirstLastPara="1" rIns="91425" wrap="square" tIns="45700">
            <a:normAutofit fontScale="92500" lnSpcReduction="20000"/>
          </a:bodyPr>
          <a:lstStyle/>
          <a:p>
            <a:pPr indent="0" lvl="0" marL="0" marR="0" rtl="0" algn="just">
              <a:lnSpc>
                <a:spcPct val="90000"/>
              </a:lnSpc>
              <a:spcBef>
                <a:spcPts val="0"/>
              </a:spcBef>
              <a:spcAft>
                <a:spcPts val="0"/>
              </a:spcAft>
              <a:buClr>
                <a:schemeClr val="dk1"/>
              </a:buClr>
              <a:buSzPct val="103496"/>
              <a:buFont typeface="Arial"/>
              <a:buNone/>
            </a:pPr>
            <a:r>
              <a:rPr lang="en-US" sz="3091">
                <a:solidFill>
                  <a:schemeClr val="dk1"/>
                </a:solidFill>
                <a:latin typeface="Arial"/>
                <a:ea typeface="Arial"/>
                <a:cs typeface="Arial"/>
                <a:sym typeface="Arial"/>
              </a:rPr>
              <a:t>Or consider using the hands to walk instead of the legs, in this case the Hand would have been overloaded.</a:t>
            </a:r>
            <a:endParaRPr sz="2800">
              <a:solidFill>
                <a:schemeClr val="dk1"/>
              </a:solidFill>
              <a:latin typeface="Calibri"/>
              <a:ea typeface="Calibri"/>
              <a:cs typeface="Calibri"/>
              <a:sym typeface="Calibri"/>
            </a:endParaRPr>
          </a:p>
        </p:txBody>
      </p:sp>
      <p:pic>
        <p:nvPicPr>
          <p:cNvPr id="313" name="Google Shape;313;p27"/>
          <p:cNvPicPr preferRelativeResize="0"/>
          <p:nvPr/>
        </p:nvPicPr>
        <p:blipFill rotWithShape="1">
          <a:blip r:embed="rId4">
            <a:alphaModFix/>
          </a:blip>
          <a:srcRect b="0" l="0" r="0" t="0"/>
          <a:stretch/>
        </p:blipFill>
        <p:spPr>
          <a:xfrm>
            <a:off x="4997008" y="4683422"/>
            <a:ext cx="1892760" cy="1196119"/>
          </a:xfrm>
          <a:prstGeom prst="rect">
            <a:avLst/>
          </a:prstGeom>
          <a:noFill/>
          <a:ln>
            <a:noFill/>
          </a:ln>
        </p:spPr>
      </p:pic>
      <p:pic>
        <p:nvPicPr>
          <p:cNvPr id="314" name="Google Shape;314;p27"/>
          <p:cNvPicPr preferRelativeResize="0"/>
          <p:nvPr/>
        </p:nvPicPr>
        <p:blipFill rotWithShape="1">
          <a:blip r:embed="rId5">
            <a:alphaModFix/>
          </a:blip>
          <a:srcRect b="0" l="0" r="0" t="0"/>
          <a:stretch/>
        </p:blipFill>
        <p:spPr>
          <a:xfrm>
            <a:off x="6889780" y="4683433"/>
            <a:ext cx="1296392" cy="1196119"/>
          </a:xfrm>
          <a:prstGeom prst="rect">
            <a:avLst/>
          </a:prstGeom>
          <a:noFill/>
          <a:ln>
            <a:noFill/>
          </a:ln>
        </p:spPr>
      </p:pic>
      <p:sp>
        <p:nvSpPr>
          <p:cNvPr id="315" name="Google Shape;315;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16" name="Google Shape;31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1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Encapsulation</a:t>
            </a:r>
            <a:endParaRPr/>
          </a:p>
        </p:txBody>
      </p:sp>
      <p:pic>
        <p:nvPicPr>
          <p:cNvPr id="322" name="Google Shape;322;p28"/>
          <p:cNvPicPr preferRelativeResize="0"/>
          <p:nvPr>
            <p:ph idx="1" type="body"/>
          </p:nvPr>
        </p:nvPicPr>
        <p:blipFill rotWithShape="1">
          <a:blip r:embed="rId3">
            <a:alphaModFix/>
          </a:blip>
          <a:srcRect b="0" l="0" r="58913" t="0"/>
          <a:stretch/>
        </p:blipFill>
        <p:spPr>
          <a:xfrm>
            <a:off x="930300" y="3618412"/>
            <a:ext cx="2439900" cy="1160700"/>
          </a:xfrm>
          <a:prstGeom prst="rect">
            <a:avLst/>
          </a:prstGeom>
          <a:noFill/>
          <a:ln>
            <a:noFill/>
          </a:ln>
        </p:spPr>
      </p:pic>
      <p:pic>
        <p:nvPicPr>
          <p:cNvPr id="323" name="Google Shape;323;p28"/>
          <p:cNvPicPr preferRelativeResize="0"/>
          <p:nvPr/>
        </p:nvPicPr>
        <p:blipFill rotWithShape="1">
          <a:blip r:embed="rId4">
            <a:alphaModFix/>
          </a:blip>
          <a:srcRect b="0" l="44412" r="43462" t="0"/>
          <a:stretch/>
        </p:blipFill>
        <p:spPr>
          <a:xfrm>
            <a:off x="3450000" y="3618399"/>
            <a:ext cx="770951" cy="1160700"/>
          </a:xfrm>
          <a:prstGeom prst="rect">
            <a:avLst/>
          </a:prstGeom>
          <a:noFill/>
          <a:ln>
            <a:noFill/>
          </a:ln>
        </p:spPr>
      </p:pic>
      <p:pic>
        <p:nvPicPr>
          <p:cNvPr id="324" name="Google Shape;324;p28"/>
          <p:cNvPicPr preferRelativeResize="0"/>
          <p:nvPr/>
        </p:nvPicPr>
        <p:blipFill rotWithShape="1">
          <a:blip r:embed="rId5">
            <a:alphaModFix/>
          </a:blip>
          <a:srcRect b="0" l="74185" r="0" t="0"/>
          <a:stretch/>
        </p:blipFill>
        <p:spPr>
          <a:xfrm>
            <a:off x="5298700" y="3618399"/>
            <a:ext cx="1594601" cy="1160700"/>
          </a:xfrm>
          <a:prstGeom prst="rect">
            <a:avLst/>
          </a:prstGeom>
          <a:noFill/>
          <a:ln>
            <a:noFill/>
          </a:ln>
        </p:spPr>
      </p:pic>
      <p:pic>
        <p:nvPicPr>
          <p:cNvPr id="325" name="Google Shape;325;p28"/>
          <p:cNvPicPr preferRelativeResize="0"/>
          <p:nvPr/>
        </p:nvPicPr>
        <p:blipFill rotWithShape="1">
          <a:blip r:embed="rId6">
            <a:alphaModFix/>
          </a:blip>
          <a:srcRect b="0" l="60078" r="27794" t="0"/>
          <a:stretch/>
        </p:blipFill>
        <p:spPr>
          <a:xfrm>
            <a:off x="4456275" y="3618400"/>
            <a:ext cx="770951" cy="1160700"/>
          </a:xfrm>
          <a:prstGeom prst="rect">
            <a:avLst/>
          </a:prstGeom>
          <a:noFill/>
          <a:ln>
            <a:noFill/>
          </a:ln>
        </p:spPr>
      </p:pic>
      <p:sp>
        <p:nvSpPr>
          <p:cNvPr id="326" name="Google Shape;326;p28"/>
          <p:cNvSpPr txBox="1"/>
          <p:nvPr/>
        </p:nvSpPr>
        <p:spPr>
          <a:xfrm>
            <a:off x="930303" y="1622066"/>
            <a:ext cx="8690775"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3200">
                <a:solidFill>
                  <a:schemeClr val="dk1"/>
                </a:solidFill>
                <a:latin typeface="Arial"/>
                <a:ea typeface="Arial"/>
                <a:cs typeface="Arial"/>
                <a:sym typeface="Arial"/>
              </a:rPr>
              <a:t>Is the concept used to bind Class properties to functions. E.g in the Human Class we have body parts that helps us to do different functions as seen below.</a:t>
            </a:r>
            <a:endParaRPr/>
          </a:p>
        </p:txBody>
      </p:sp>
      <p:sp>
        <p:nvSpPr>
          <p:cNvPr id="327" name="Google Shape;327;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28" name="Google Shape;328;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29" name="Google Shape;329;p28"/>
          <p:cNvSpPr txBox="1"/>
          <p:nvPr/>
        </p:nvSpPr>
        <p:spPr>
          <a:xfrm>
            <a:off x="1031671" y="4855312"/>
            <a:ext cx="9707363" cy="107721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1"/>
                </a:solidFill>
                <a:latin typeface="Arial"/>
                <a:ea typeface="Arial"/>
                <a:cs typeface="Arial"/>
                <a:sym typeface="Arial"/>
              </a:rPr>
              <a:t>We Shall see this features of OOPs in details with clear examples when we start coding.</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Advantages of OOPs</a:t>
            </a:r>
            <a:endParaRPr/>
          </a:p>
        </p:txBody>
      </p:sp>
      <p:sp>
        <p:nvSpPr>
          <p:cNvPr id="335" name="Google Shape;335;p29"/>
          <p:cNvSpPr txBox="1"/>
          <p:nvPr>
            <p:ph idx="1" type="body"/>
          </p:nvPr>
        </p:nvSpPr>
        <p:spPr>
          <a:xfrm>
            <a:off x="503696" y="1837924"/>
            <a:ext cx="10943094" cy="448627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latin typeface="Arial"/>
                <a:ea typeface="Arial"/>
                <a:cs typeface="Arial"/>
                <a:sym typeface="Arial"/>
              </a:rPr>
              <a:t>These days, most major software development is performed using OOP, due to the benefits that comes with this software development approach</a:t>
            </a:r>
            <a:r>
              <a:rPr lang="en-US">
                <a:latin typeface="Arial"/>
                <a:ea typeface="Arial"/>
                <a:cs typeface="Arial"/>
                <a:sym typeface="Arial"/>
              </a:rPr>
              <a:t>.</a:t>
            </a:r>
            <a:endParaRPr/>
          </a:p>
          <a:p>
            <a:pPr indent="0" lvl="0" marL="0" rtl="0" algn="l">
              <a:lnSpc>
                <a:spcPct val="90000"/>
              </a:lnSpc>
              <a:spcBef>
                <a:spcPts val="1000"/>
              </a:spcBef>
              <a:spcAft>
                <a:spcPts val="0"/>
              </a:spcAft>
              <a:buClr>
                <a:schemeClr val="dk1"/>
              </a:buClr>
              <a:buSzPts val="3200"/>
              <a:buNone/>
            </a:pPr>
            <a:r>
              <a:rPr lang="en-US" sz="3200">
                <a:latin typeface="Arial"/>
                <a:ea typeface="Arial"/>
                <a:cs typeface="Arial"/>
                <a:sym typeface="Arial"/>
              </a:rPr>
              <a:t>The benefits that this approach houses are : -</a:t>
            </a:r>
            <a:endParaRPr/>
          </a:p>
          <a:p>
            <a:pPr indent="-514350" lvl="0" marL="514350" rtl="0" algn="l">
              <a:lnSpc>
                <a:spcPct val="90000"/>
              </a:lnSpc>
              <a:spcBef>
                <a:spcPts val="1000"/>
              </a:spcBef>
              <a:spcAft>
                <a:spcPts val="0"/>
              </a:spcAft>
              <a:buClr>
                <a:schemeClr val="dk1"/>
              </a:buClr>
              <a:buSzPts val="3200"/>
              <a:buAutoNum type="arabicPeriod"/>
            </a:pPr>
            <a:r>
              <a:rPr b="1" lang="en-US" sz="3200">
                <a:latin typeface="Arial"/>
                <a:ea typeface="Arial"/>
                <a:cs typeface="Arial"/>
                <a:sym typeface="Arial"/>
              </a:rPr>
              <a:t>Modularity</a:t>
            </a:r>
            <a:r>
              <a:rPr lang="en-US" sz="3200">
                <a:latin typeface="Arial"/>
                <a:ea typeface="Arial"/>
                <a:cs typeface="Arial"/>
                <a:sym typeface="Arial"/>
              </a:rPr>
              <a:t> for easier troubleshooting</a:t>
            </a:r>
            <a:endParaRPr/>
          </a:p>
          <a:p>
            <a:pPr indent="-514350" lvl="0" marL="514350" rtl="0" algn="l">
              <a:lnSpc>
                <a:spcPct val="90000"/>
              </a:lnSpc>
              <a:spcBef>
                <a:spcPts val="1000"/>
              </a:spcBef>
              <a:spcAft>
                <a:spcPts val="0"/>
              </a:spcAft>
              <a:buClr>
                <a:schemeClr val="dk1"/>
              </a:buClr>
              <a:buSzPts val="3200"/>
              <a:buFont typeface="Arial"/>
              <a:buAutoNum type="arabicPeriod"/>
            </a:pPr>
            <a:r>
              <a:rPr b="1" lang="en-US" sz="3200">
                <a:latin typeface="Arial"/>
                <a:ea typeface="Arial"/>
                <a:cs typeface="Arial"/>
                <a:sym typeface="Arial"/>
              </a:rPr>
              <a:t>Reuse of code </a:t>
            </a:r>
            <a:r>
              <a:rPr lang="en-US" sz="3200">
                <a:latin typeface="Arial"/>
                <a:ea typeface="Arial"/>
                <a:cs typeface="Arial"/>
                <a:sym typeface="Arial"/>
              </a:rPr>
              <a:t>through inheritance</a:t>
            </a:r>
            <a:endParaRPr/>
          </a:p>
          <a:p>
            <a:pPr indent="-514350" lvl="0" marL="514350" rtl="0" algn="l">
              <a:lnSpc>
                <a:spcPct val="90000"/>
              </a:lnSpc>
              <a:spcBef>
                <a:spcPts val="1000"/>
              </a:spcBef>
              <a:spcAft>
                <a:spcPts val="0"/>
              </a:spcAft>
              <a:buClr>
                <a:schemeClr val="dk1"/>
              </a:buClr>
              <a:buSzPts val="3200"/>
              <a:buFont typeface="Arial"/>
              <a:buAutoNum type="arabicPeriod"/>
            </a:pPr>
            <a:r>
              <a:rPr b="1" lang="en-US" sz="3200">
                <a:latin typeface="Arial"/>
                <a:ea typeface="Arial"/>
                <a:cs typeface="Arial"/>
                <a:sym typeface="Arial"/>
              </a:rPr>
              <a:t>Flexibility</a:t>
            </a:r>
            <a:r>
              <a:rPr lang="en-US" sz="3200">
                <a:latin typeface="Arial"/>
                <a:ea typeface="Arial"/>
                <a:cs typeface="Arial"/>
                <a:sym typeface="Arial"/>
              </a:rPr>
              <a:t> through polymorphism</a:t>
            </a:r>
            <a:endParaRPr/>
          </a:p>
          <a:p>
            <a:pPr indent="-514350" lvl="0" marL="514350" rtl="0" algn="l">
              <a:lnSpc>
                <a:spcPct val="90000"/>
              </a:lnSpc>
              <a:spcBef>
                <a:spcPts val="1000"/>
              </a:spcBef>
              <a:spcAft>
                <a:spcPts val="0"/>
              </a:spcAft>
              <a:buClr>
                <a:schemeClr val="dk1"/>
              </a:buClr>
              <a:buSzPts val="3200"/>
              <a:buFont typeface="Arial"/>
              <a:buAutoNum type="arabicPeriod"/>
            </a:pPr>
            <a:r>
              <a:rPr lang="en-US" sz="3200">
                <a:latin typeface="Arial"/>
                <a:ea typeface="Arial"/>
                <a:cs typeface="Arial"/>
                <a:sym typeface="Arial"/>
              </a:rPr>
              <a:t>Effective problem solving</a:t>
            </a:r>
            <a:endParaRPr/>
          </a:p>
          <a:p>
            <a:pPr indent="-336550" lvl="0" marL="514350" rtl="0" algn="l">
              <a:lnSpc>
                <a:spcPct val="90000"/>
              </a:lnSpc>
              <a:spcBef>
                <a:spcPts val="1000"/>
              </a:spcBef>
              <a:spcAft>
                <a:spcPts val="0"/>
              </a:spcAft>
              <a:buClr>
                <a:schemeClr val="dk1"/>
              </a:buClr>
              <a:buSzPts val="2800"/>
              <a:buFont typeface="Arial"/>
              <a:buNone/>
            </a:pPr>
            <a:r>
              <a:t/>
            </a:r>
            <a:endParaRPr/>
          </a:p>
          <a:p>
            <a:pPr indent="-336550" lvl="0" marL="51435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336" name="Google Shape;336;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37" name="Google Shape;337;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0"/>
          <p:cNvSpPr txBox="1"/>
          <p:nvPr>
            <p:ph type="title"/>
          </p:nvPr>
        </p:nvSpPr>
        <p:spPr>
          <a:xfrm>
            <a:off x="838200" y="365125"/>
            <a:ext cx="10515600" cy="804997"/>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4400"/>
              <a:buFont typeface="Arial"/>
              <a:buNone/>
            </a:pPr>
            <a:r>
              <a:rPr lang="en-US">
                <a:latin typeface="Arial"/>
                <a:ea typeface="Arial"/>
                <a:cs typeface="Arial"/>
                <a:sym typeface="Arial"/>
              </a:rPr>
              <a:t>Modularity for easier troubleshooting</a:t>
            </a:r>
            <a:endParaRPr/>
          </a:p>
        </p:txBody>
      </p:sp>
      <p:sp>
        <p:nvSpPr>
          <p:cNvPr id="343" name="Google Shape;343;p30"/>
          <p:cNvSpPr txBox="1"/>
          <p:nvPr>
            <p:ph idx="1" type="body"/>
          </p:nvPr>
        </p:nvSpPr>
        <p:spPr>
          <a:xfrm>
            <a:off x="838200" y="1538207"/>
            <a:ext cx="10119102" cy="3781586"/>
          </a:xfrm>
          <a:prstGeom prst="rect">
            <a:avLst/>
          </a:prstGeom>
          <a:noFill/>
          <a:ln>
            <a:noFill/>
          </a:ln>
        </p:spPr>
        <p:txBody>
          <a:bodyPr anchorCtr="0" anchor="t" bIns="45700" lIns="91425" spcFirstLastPara="1" rIns="91425" wrap="square" tIns="45700">
            <a:normAutofit lnSpcReduction="10000"/>
          </a:bodyPr>
          <a:lstStyle/>
          <a:p>
            <a:pPr indent="-514350" lvl="0" marL="514350" rtl="0" algn="just">
              <a:lnSpc>
                <a:spcPct val="90000"/>
              </a:lnSpc>
              <a:spcBef>
                <a:spcPts val="0"/>
              </a:spcBef>
              <a:spcAft>
                <a:spcPts val="0"/>
              </a:spcAft>
              <a:buClr>
                <a:schemeClr val="dk1"/>
              </a:buClr>
              <a:buSzPts val="3500"/>
              <a:buAutoNum type="arabicPeriod"/>
            </a:pPr>
            <a:r>
              <a:rPr lang="en-US" sz="3500">
                <a:latin typeface="Arial"/>
                <a:ea typeface="Arial"/>
                <a:cs typeface="Arial"/>
                <a:sym typeface="Arial"/>
              </a:rPr>
              <a:t>Modularity makes one know exactly where to look when something goes wrong. “Oh, the car object broke down? </a:t>
            </a:r>
            <a:endParaRPr/>
          </a:p>
          <a:p>
            <a:pPr indent="0" lvl="0" marL="0" rtl="0" algn="just">
              <a:lnSpc>
                <a:spcPct val="90000"/>
              </a:lnSpc>
              <a:spcBef>
                <a:spcPts val="1000"/>
              </a:spcBef>
              <a:spcAft>
                <a:spcPts val="0"/>
              </a:spcAft>
              <a:buClr>
                <a:schemeClr val="dk1"/>
              </a:buClr>
              <a:buSzPts val="3500"/>
              <a:buNone/>
            </a:pPr>
            <a:r>
              <a:rPr lang="en-US" sz="3500">
                <a:latin typeface="Arial"/>
                <a:ea typeface="Arial"/>
                <a:cs typeface="Arial"/>
                <a:sym typeface="Arial"/>
              </a:rPr>
              <a:t>       The problem must be in the Car class!” You don’t have to go line-by-line through all your code. That’s the beauty of encapsulation. </a:t>
            </a:r>
            <a:endParaRPr/>
          </a:p>
          <a:p>
            <a:pPr indent="0" lvl="0" marL="0" rtl="0" algn="just">
              <a:lnSpc>
                <a:spcPct val="90000"/>
              </a:lnSpc>
              <a:spcBef>
                <a:spcPts val="1000"/>
              </a:spcBef>
              <a:spcAft>
                <a:spcPts val="0"/>
              </a:spcAft>
              <a:buClr>
                <a:schemeClr val="dk1"/>
              </a:buClr>
              <a:buSzPts val="1700"/>
              <a:buNone/>
            </a:pPr>
            <a:r>
              <a:t/>
            </a:r>
            <a:endParaRPr sz="1700">
              <a:latin typeface="Arial"/>
              <a:ea typeface="Arial"/>
              <a:cs typeface="Arial"/>
              <a:sym typeface="Arial"/>
            </a:endParaRPr>
          </a:p>
          <a:p>
            <a:pPr indent="0" lvl="0" marL="0" rtl="0" algn="just">
              <a:lnSpc>
                <a:spcPct val="90000"/>
              </a:lnSpc>
              <a:spcBef>
                <a:spcPts val="1000"/>
              </a:spcBef>
              <a:spcAft>
                <a:spcPts val="0"/>
              </a:spcAft>
              <a:buClr>
                <a:schemeClr val="dk1"/>
              </a:buClr>
              <a:buSzPts val="3500"/>
              <a:buNone/>
            </a:pPr>
            <a:r>
              <a:rPr lang="en-US" sz="3500">
                <a:latin typeface="Arial"/>
                <a:ea typeface="Arial"/>
                <a:cs typeface="Arial"/>
                <a:sym typeface="Arial"/>
              </a:rPr>
              <a:t>2.   Also, this modularity allows an IT team to work on multiple objects simultaneously while minimizing the chance that one person might duplicate someone else’s functionality.</a:t>
            </a:r>
            <a:endParaRPr/>
          </a:p>
          <a:p>
            <a:pPr indent="0" lvl="0" marL="0" rtl="0" algn="l">
              <a:lnSpc>
                <a:spcPct val="90000"/>
              </a:lnSpc>
              <a:spcBef>
                <a:spcPts val="1000"/>
              </a:spcBef>
              <a:spcAft>
                <a:spcPts val="0"/>
              </a:spcAft>
              <a:buClr>
                <a:schemeClr val="dk1"/>
              </a:buClr>
              <a:buSzPts val="2800"/>
              <a:buNone/>
            </a:pPr>
            <a:r>
              <a:t/>
            </a:r>
            <a:endParaRPr/>
          </a:p>
        </p:txBody>
      </p:sp>
      <p:sp>
        <p:nvSpPr>
          <p:cNvPr id="344" name="Google Shape;344;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45" name="Google Shape;345;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4400"/>
              <a:buFont typeface="Arial"/>
              <a:buNone/>
            </a:pPr>
            <a:r>
              <a:rPr lang="en-US">
                <a:latin typeface="Arial"/>
                <a:ea typeface="Arial"/>
                <a:cs typeface="Arial"/>
                <a:sym typeface="Arial"/>
              </a:rPr>
              <a:t>Reuse of code through inheritance</a:t>
            </a:r>
            <a:endParaRPr/>
          </a:p>
        </p:txBody>
      </p:sp>
      <p:sp>
        <p:nvSpPr>
          <p:cNvPr id="351" name="Google Shape;351;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2800"/>
              <a:buNone/>
            </a:pPr>
            <a:r>
              <a:rPr lang="en-US" sz="2500">
                <a:latin typeface="Arial"/>
                <a:ea typeface="Arial"/>
                <a:cs typeface="Arial"/>
                <a:sym typeface="Arial"/>
              </a:rPr>
              <a:t>OOP allows reuse of code through the use of inheritance. </a:t>
            </a:r>
            <a:endParaRPr sz="2500"/>
          </a:p>
          <a:p>
            <a:pPr indent="0" lvl="0" marL="0" rtl="0" algn="just">
              <a:lnSpc>
                <a:spcPct val="90000"/>
              </a:lnSpc>
              <a:spcBef>
                <a:spcPts val="1000"/>
              </a:spcBef>
              <a:spcAft>
                <a:spcPts val="0"/>
              </a:spcAft>
              <a:buClr>
                <a:schemeClr val="dk1"/>
              </a:buClr>
              <a:buSzPts val="2800"/>
              <a:buNone/>
            </a:pPr>
            <a:r>
              <a:rPr lang="en-US" sz="2500">
                <a:latin typeface="Arial"/>
                <a:ea typeface="Arial"/>
                <a:cs typeface="Arial"/>
                <a:sym typeface="Arial"/>
              </a:rPr>
              <a:t>E.g. Suppose that in addition to your Car object, one colleague needs a </a:t>
            </a:r>
            <a:r>
              <a:rPr b="1" lang="en-US" sz="2500">
                <a:latin typeface="Arial"/>
                <a:ea typeface="Arial"/>
                <a:cs typeface="Arial"/>
                <a:sym typeface="Arial"/>
              </a:rPr>
              <a:t>RaceCar object</a:t>
            </a:r>
            <a:r>
              <a:rPr lang="en-US" sz="2500">
                <a:latin typeface="Arial"/>
                <a:ea typeface="Arial"/>
                <a:cs typeface="Arial"/>
                <a:sym typeface="Arial"/>
              </a:rPr>
              <a:t>, and another needs a </a:t>
            </a:r>
            <a:r>
              <a:rPr b="1" lang="en-US" sz="2500">
                <a:latin typeface="Arial"/>
                <a:ea typeface="Arial"/>
                <a:cs typeface="Arial"/>
                <a:sym typeface="Arial"/>
              </a:rPr>
              <a:t>Limousine object</a:t>
            </a:r>
            <a:r>
              <a:rPr lang="en-US" sz="2500">
                <a:latin typeface="Arial"/>
                <a:ea typeface="Arial"/>
                <a:cs typeface="Arial"/>
                <a:sym typeface="Arial"/>
              </a:rPr>
              <a:t>. Everyone builds their objects separately but discover commonalities between them. </a:t>
            </a:r>
            <a:endParaRPr sz="2500"/>
          </a:p>
          <a:p>
            <a:pPr indent="0" lvl="0" marL="0" rtl="0" algn="just">
              <a:lnSpc>
                <a:spcPct val="90000"/>
              </a:lnSpc>
              <a:spcBef>
                <a:spcPts val="1000"/>
              </a:spcBef>
              <a:spcAft>
                <a:spcPts val="0"/>
              </a:spcAft>
              <a:buClr>
                <a:schemeClr val="dk1"/>
              </a:buClr>
              <a:buSzPts val="2800"/>
              <a:buNone/>
            </a:pPr>
            <a:r>
              <a:rPr b="1" lang="en-US" sz="2500">
                <a:latin typeface="Arial"/>
                <a:ea typeface="Arial"/>
                <a:cs typeface="Arial"/>
                <a:sym typeface="Arial"/>
              </a:rPr>
              <a:t>Note</a:t>
            </a:r>
            <a:r>
              <a:rPr lang="en-US" sz="2500">
                <a:latin typeface="Arial"/>
                <a:ea typeface="Arial"/>
                <a:cs typeface="Arial"/>
                <a:sym typeface="Arial"/>
              </a:rPr>
              <a:t>, each object above is a </a:t>
            </a:r>
            <a:r>
              <a:rPr i="1" lang="en-US" sz="2500">
                <a:latin typeface="Arial"/>
                <a:ea typeface="Arial"/>
                <a:cs typeface="Arial"/>
                <a:sym typeface="Arial"/>
              </a:rPr>
              <a:t>different kind of Cars</a:t>
            </a:r>
            <a:r>
              <a:rPr lang="en-US" sz="2500">
                <a:latin typeface="Arial"/>
                <a:ea typeface="Arial"/>
                <a:cs typeface="Arial"/>
                <a:sym typeface="Arial"/>
              </a:rPr>
              <a:t>. This is where the inheritance technique saves time: Create one generic class </a:t>
            </a:r>
            <a:r>
              <a:rPr b="1" lang="en-US" sz="2500">
                <a:latin typeface="Arial"/>
                <a:ea typeface="Arial"/>
                <a:cs typeface="Arial"/>
                <a:sym typeface="Arial"/>
              </a:rPr>
              <a:t>(Car), </a:t>
            </a:r>
            <a:r>
              <a:rPr lang="en-US" sz="2500">
                <a:latin typeface="Arial"/>
                <a:ea typeface="Arial"/>
                <a:cs typeface="Arial"/>
                <a:sym typeface="Arial"/>
              </a:rPr>
              <a:t>and then define the subclasses (RaceCar and Limousine) that are to inherit the generic class’s traits.</a:t>
            </a:r>
            <a:endParaRPr sz="2500"/>
          </a:p>
          <a:p>
            <a:pPr indent="0" lvl="0" marL="0" rtl="0" algn="just">
              <a:lnSpc>
                <a:spcPct val="90000"/>
              </a:lnSpc>
              <a:spcBef>
                <a:spcPts val="1000"/>
              </a:spcBef>
              <a:spcAft>
                <a:spcPts val="0"/>
              </a:spcAft>
              <a:buClr>
                <a:schemeClr val="dk1"/>
              </a:buClr>
              <a:buSzPts val="2800"/>
              <a:buNone/>
            </a:pPr>
            <a:br>
              <a:rPr lang="en-US" sz="2500"/>
            </a:br>
            <a:r>
              <a:rPr lang="en-US" sz="2500">
                <a:latin typeface="Arial"/>
                <a:ea typeface="Arial"/>
                <a:cs typeface="Arial"/>
                <a:sym typeface="Arial"/>
              </a:rPr>
              <a:t>Of course, Limousine  and RaceCar still have their unique attributes and functions.</a:t>
            </a:r>
            <a:endParaRPr sz="2500"/>
          </a:p>
        </p:txBody>
      </p:sp>
      <p:sp>
        <p:nvSpPr>
          <p:cNvPr id="352" name="Google Shape;35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53" name="Google Shape;353;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2"/>
          <p:cNvSpPr txBox="1"/>
          <p:nvPr>
            <p:ph type="title"/>
          </p:nvPr>
        </p:nvSpPr>
        <p:spPr>
          <a:xfrm>
            <a:off x="838200" y="365126"/>
            <a:ext cx="10515600" cy="81274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a:buNone/>
            </a:pPr>
            <a:r>
              <a:rPr lang="en-US">
                <a:latin typeface="Arial"/>
                <a:ea typeface="Arial"/>
                <a:cs typeface="Arial"/>
                <a:sym typeface="Arial"/>
              </a:rPr>
              <a:t>Flexibility through polymorphism</a:t>
            </a:r>
            <a:endParaRPr/>
          </a:p>
        </p:txBody>
      </p:sp>
      <p:sp>
        <p:nvSpPr>
          <p:cNvPr id="359" name="Google Shape;359;p32"/>
          <p:cNvSpPr txBox="1"/>
          <p:nvPr>
            <p:ph idx="1" type="body"/>
          </p:nvPr>
        </p:nvSpPr>
        <p:spPr>
          <a:xfrm>
            <a:off x="838200" y="1314175"/>
            <a:ext cx="10142400" cy="493110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3225"/>
              <a:buNone/>
            </a:pPr>
            <a:r>
              <a:rPr lang="en-US" sz="3100">
                <a:latin typeface="Arial"/>
                <a:ea typeface="Arial"/>
                <a:cs typeface="Arial"/>
                <a:sym typeface="Arial"/>
              </a:rPr>
              <a:t>Basing on the fact that polymorphism allow us overload and override functions/methods in different classes, you now need just a few functions, like “driveCar,” driveRaceCar” and “DriveLimousine.” RaceCar  functions share some traits with Limousine functions. </a:t>
            </a:r>
            <a:endParaRPr sz="2700"/>
          </a:p>
          <a:p>
            <a:pPr indent="0" lvl="0" marL="0" rtl="0" algn="just">
              <a:lnSpc>
                <a:spcPct val="90000"/>
              </a:lnSpc>
              <a:spcBef>
                <a:spcPts val="1000"/>
              </a:spcBef>
              <a:spcAft>
                <a:spcPts val="0"/>
              </a:spcAft>
              <a:buClr>
                <a:schemeClr val="dk1"/>
              </a:buClr>
              <a:buSzPct val="104347"/>
              <a:buNone/>
            </a:pPr>
            <a:r>
              <a:t/>
            </a:r>
            <a:endParaRPr sz="2300">
              <a:latin typeface="Arial"/>
              <a:ea typeface="Arial"/>
              <a:cs typeface="Arial"/>
              <a:sym typeface="Arial"/>
            </a:endParaRPr>
          </a:p>
          <a:p>
            <a:pPr indent="0" lvl="0" marL="0" rtl="0" algn="just">
              <a:lnSpc>
                <a:spcPct val="90000"/>
              </a:lnSpc>
              <a:spcBef>
                <a:spcPts val="1000"/>
              </a:spcBef>
              <a:spcAft>
                <a:spcPts val="0"/>
              </a:spcAft>
              <a:buClr>
                <a:schemeClr val="dk1"/>
              </a:buClr>
              <a:buSzPct val="103225"/>
              <a:buNone/>
            </a:pPr>
            <a:r>
              <a:rPr lang="en-US" sz="3100">
                <a:latin typeface="Arial"/>
                <a:ea typeface="Arial"/>
                <a:cs typeface="Arial"/>
                <a:sym typeface="Arial"/>
              </a:rPr>
              <a:t>This is where polymorphism comes into play. Because a single function can shape-shift to adapt to whichever class it’s in, you could create one function in the parent </a:t>
            </a:r>
            <a:r>
              <a:rPr b="1" lang="en-US" sz="3100">
                <a:latin typeface="Arial"/>
                <a:ea typeface="Arial"/>
                <a:cs typeface="Arial"/>
                <a:sym typeface="Arial"/>
              </a:rPr>
              <a:t>Car class </a:t>
            </a:r>
            <a:r>
              <a:rPr lang="en-US" sz="3100">
                <a:latin typeface="Arial"/>
                <a:ea typeface="Arial"/>
                <a:cs typeface="Arial"/>
                <a:sym typeface="Arial"/>
              </a:rPr>
              <a:t>called </a:t>
            </a:r>
            <a:r>
              <a:rPr b="1" lang="en-US" sz="3100">
                <a:latin typeface="Arial"/>
                <a:ea typeface="Arial"/>
                <a:cs typeface="Arial"/>
                <a:sym typeface="Arial"/>
              </a:rPr>
              <a:t>“drive” </a:t>
            </a:r>
            <a:r>
              <a:rPr lang="en-US" sz="3100">
                <a:latin typeface="Arial"/>
                <a:ea typeface="Arial"/>
                <a:cs typeface="Arial"/>
                <a:sym typeface="Arial"/>
              </a:rPr>
              <a:t>— not “driveCar” or “driveRaceCar,” but just “drive.” This one function would work with the RaceCar function, Limousine function and so on. </a:t>
            </a:r>
            <a:endParaRPr sz="2700"/>
          </a:p>
          <a:p>
            <a:pPr indent="0" lvl="0" marL="0" rtl="0" algn="l">
              <a:lnSpc>
                <a:spcPct val="90000"/>
              </a:lnSpc>
              <a:spcBef>
                <a:spcPts val="1000"/>
              </a:spcBef>
              <a:spcAft>
                <a:spcPts val="0"/>
              </a:spcAft>
              <a:buClr>
                <a:schemeClr val="dk1"/>
              </a:buClr>
              <a:buSzPct val="100000"/>
              <a:buNone/>
            </a:pPr>
            <a:r>
              <a:t/>
            </a:r>
            <a:endParaRPr/>
          </a:p>
        </p:txBody>
      </p:sp>
      <p:sp>
        <p:nvSpPr>
          <p:cNvPr id="360" name="Google Shape;360;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61" name="Google Shape;361;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3"/>
          <p:cNvSpPr txBox="1"/>
          <p:nvPr>
            <p:ph type="title"/>
          </p:nvPr>
        </p:nvSpPr>
        <p:spPr>
          <a:xfrm>
            <a:off x="838200" y="365126"/>
            <a:ext cx="10515600" cy="79724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a:buNone/>
            </a:pPr>
            <a:r>
              <a:rPr lang="en-US">
                <a:latin typeface="Arial"/>
                <a:ea typeface="Arial"/>
                <a:cs typeface="Arial"/>
                <a:sym typeface="Arial"/>
              </a:rPr>
              <a:t>Effective problem solving</a:t>
            </a:r>
            <a:endParaRPr/>
          </a:p>
        </p:txBody>
      </p:sp>
      <p:sp>
        <p:nvSpPr>
          <p:cNvPr id="367" name="Google Shape;367;p33"/>
          <p:cNvSpPr txBox="1"/>
          <p:nvPr>
            <p:ph idx="1" type="body"/>
          </p:nvPr>
        </p:nvSpPr>
        <p:spPr>
          <a:xfrm>
            <a:off x="838200" y="1546655"/>
            <a:ext cx="10057108" cy="331981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lang="en-US" sz="3200">
                <a:latin typeface="Arial"/>
                <a:ea typeface="Arial"/>
                <a:cs typeface="Arial"/>
                <a:sym typeface="Arial"/>
              </a:rPr>
              <a:t>OOP is ultimately about taking a huge problem and breaking it down to solvable chunks. For each mini-problem, you write a class that does what you require. And then — best of all — you can reuse those classes, which makes it even quicker to solve the next problem.</a:t>
            </a:r>
            <a:endParaRPr/>
          </a:p>
          <a:p>
            <a:pPr indent="0" lvl="0" marL="0" rtl="0" algn="just">
              <a:lnSpc>
                <a:spcPct val="90000"/>
              </a:lnSpc>
              <a:spcBef>
                <a:spcPts val="1000"/>
              </a:spcBef>
              <a:spcAft>
                <a:spcPts val="0"/>
              </a:spcAft>
              <a:buClr>
                <a:schemeClr val="dk1"/>
              </a:buClr>
              <a:buSzPts val="1200"/>
              <a:buNone/>
            </a:pPr>
            <a:r>
              <a:t/>
            </a:r>
            <a:endParaRPr sz="1200">
              <a:latin typeface="Arial"/>
              <a:ea typeface="Arial"/>
              <a:cs typeface="Arial"/>
              <a:sym typeface="Arial"/>
            </a:endParaRPr>
          </a:p>
          <a:p>
            <a:pPr indent="0" lvl="0" marL="0" rtl="0" algn="just">
              <a:lnSpc>
                <a:spcPct val="90000"/>
              </a:lnSpc>
              <a:spcBef>
                <a:spcPts val="1000"/>
              </a:spcBef>
              <a:spcAft>
                <a:spcPts val="0"/>
              </a:spcAft>
              <a:buClr>
                <a:schemeClr val="dk1"/>
              </a:buClr>
              <a:buSzPts val="3200"/>
              <a:buNone/>
            </a:pPr>
            <a:r>
              <a:rPr lang="en-US" sz="3200">
                <a:latin typeface="Arial"/>
                <a:ea typeface="Arial"/>
                <a:cs typeface="Arial"/>
                <a:sym typeface="Arial"/>
              </a:rPr>
              <a:t>This isn’t to say that OOP is the only way to write software. But there’s a reason that languages like C++, C#, python and Java are the go-to options for serious software development</a:t>
            </a:r>
            <a:r>
              <a:rPr lang="en-US" sz="2400">
                <a:latin typeface="Arial"/>
                <a:ea typeface="Arial"/>
                <a:cs typeface="Arial"/>
                <a:sym typeface="Arial"/>
              </a:rPr>
              <a:t>.</a:t>
            </a:r>
            <a:endParaRPr/>
          </a:p>
        </p:txBody>
      </p:sp>
      <p:sp>
        <p:nvSpPr>
          <p:cNvPr id="368" name="Google Shape;368;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69" name="Google Shape;369;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Top Six Object oriented Programing languages</a:t>
            </a:r>
            <a:endParaRPr/>
          </a:p>
        </p:txBody>
      </p:sp>
      <p:sp>
        <p:nvSpPr>
          <p:cNvPr id="375" name="Google Shape;375;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We will go through the six object-oriented programming languages commonly used today, including:-</a:t>
            </a:r>
            <a:endParaRPr/>
          </a:p>
        </p:txBody>
      </p:sp>
      <p:pic>
        <p:nvPicPr>
          <p:cNvPr id="376" name="Google Shape;376;p34"/>
          <p:cNvPicPr preferRelativeResize="0"/>
          <p:nvPr/>
        </p:nvPicPr>
        <p:blipFill rotWithShape="1">
          <a:blip r:embed="rId3">
            <a:alphaModFix/>
          </a:blip>
          <a:srcRect b="0" l="0" r="0" t="13191"/>
          <a:stretch/>
        </p:blipFill>
        <p:spPr>
          <a:xfrm>
            <a:off x="1539660" y="3270142"/>
            <a:ext cx="1583248" cy="1053885"/>
          </a:xfrm>
          <a:prstGeom prst="rect">
            <a:avLst/>
          </a:prstGeom>
          <a:noFill/>
          <a:ln>
            <a:noFill/>
          </a:ln>
        </p:spPr>
      </p:pic>
      <p:pic>
        <p:nvPicPr>
          <p:cNvPr id="377" name="Google Shape;377;p34"/>
          <p:cNvPicPr preferRelativeResize="0"/>
          <p:nvPr/>
        </p:nvPicPr>
        <p:blipFill rotWithShape="1">
          <a:blip r:embed="rId4">
            <a:alphaModFix/>
          </a:blip>
          <a:srcRect b="2576" l="7151" r="3164" t="3381"/>
          <a:stretch/>
        </p:blipFill>
        <p:spPr>
          <a:xfrm>
            <a:off x="3376211" y="3425199"/>
            <a:ext cx="862740" cy="959285"/>
          </a:xfrm>
          <a:prstGeom prst="rect">
            <a:avLst/>
          </a:prstGeom>
          <a:noFill/>
          <a:ln>
            <a:noFill/>
          </a:ln>
        </p:spPr>
      </p:pic>
      <p:pic>
        <p:nvPicPr>
          <p:cNvPr id="378" name="Google Shape;378;p34"/>
          <p:cNvPicPr preferRelativeResize="0"/>
          <p:nvPr/>
        </p:nvPicPr>
        <p:blipFill rotWithShape="1">
          <a:blip r:embed="rId5">
            <a:alphaModFix/>
          </a:blip>
          <a:srcRect b="0" l="0" r="0" t="0"/>
          <a:stretch/>
        </p:blipFill>
        <p:spPr>
          <a:xfrm>
            <a:off x="7729171" y="3425199"/>
            <a:ext cx="1858486" cy="1078381"/>
          </a:xfrm>
          <a:prstGeom prst="rect">
            <a:avLst/>
          </a:prstGeom>
          <a:noFill/>
          <a:ln>
            <a:noFill/>
          </a:ln>
        </p:spPr>
      </p:pic>
      <p:grpSp>
        <p:nvGrpSpPr>
          <p:cNvPr id="379" name="Google Shape;379;p34"/>
          <p:cNvGrpSpPr/>
          <p:nvPr/>
        </p:nvGrpSpPr>
        <p:grpSpPr>
          <a:xfrm>
            <a:off x="4492254" y="3225808"/>
            <a:ext cx="1482267" cy="1465470"/>
            <a:chOff x="4492254" y="3225808"/>
            <a:chExt cx="1482267" cy="1465470"/>
          </a:xfrm>
        </p:grpSpPr>
        <p:pic>
          <p:nvPicPr>
            <p:cNvPr id="380" name="Google Shape;380;p34"/>
            <p:cNvPicPr preferRelativeResize="0"/>
            <p:nvPr/>
          </p:nvPicPr>
          <p:blipFill rotWithShape="1">
            <a:blip r:embed="rId6">
              <a:alphaModFix/>
            </a:blip>
            <a:srcRect b="0" l="0" r="0" t="0"/>
            <a:stretch/>
          </p:blipFill>
          <p:spPr>
            <a:xfrm>
              <a:off x="4492254" y="3225808"/>
              <a:ext cx="1482267" cy="1465470"/>
            </a:xfrm>
            <a:prstGeom prst="rect">
              <a:avLst/>
            </a:prstGeom>
            <a:noFill/>
            <a:ln>
              <a:noFill/>
            </a:ln>
          </p:spPr>
        </p:pic>
        <p:sp>
          <p:nvSpPr>
            <p:cNvPr id="381" name="Google Shape;381;p34"/>
            <p:cNvSpPr txBox="1"/>
            <p:nvPr/>
          </p:nvSpPr>
          <p:spPr>
            <a:xfrm>
              <a:off x="4950495" y="4015153"/>
              <a:ext cx="96210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Python</a:t>
              </a:r>
              <a:endParaRPr/>
            </a:p>
          </p:txBody>
        </p:sp>
      </p:grpSp>
      <p:grpSp>
        <p:nvGrpSpPr>
          <p:cNvPr id="382" name="Google Shape;382;p34"/>
          <p:cNvGrpSpPr/>
          <p:nvPr/>
        </p:nvGrpSpPr>
        <p:grpSpPr>
          <a:xfrm>
            <a:off x="6227824" y="3085476"/>
            <a:ext cx="1501347" cy="1605802"/>
            <a:chOff x="6227824" y="3085476"/>
            <a:chExt cx="1501347" cy="1605802"/>
          </a:xfrm>
        </p:grpSpPr>
        <p:pic>
          <p:nvPicPr>
            <p:cNvPr id="383" name="Google Shape;383;p34"/>
            <p:cNvPicPr preferRelativeResize="0"/>
            <p:nvPr/>
          </p:nvPicPr>
          <p:blipFill rotWithShape="1">
            <a:blip r:embed="rId7">
              <a:alphaModFix/>
            </a:blip>
            <a:srcRect b="0" l="0" r="0" t="0"/>
            <a:stretch/>
          </p:blipFill>
          <p:spPr>
            <a:xfrm>
              <a:off x="6227824" y="3336216"/>
              <a:ext cx="1501347" cy="1355062"/>
            </a:xfrm>
            <a:prstGeom prst="rect">
              <a:avLst/>
            </a:prstGeom>
            <a:noFill/>
            <a:ln>
              <a:noFill/>
            </a:ln>
          </p:spPr>
        </p:pic>
        <p:sp>
          <p:nvSpPr>
            <p:cNvPr id="384" name="Google Shape;384;p34"/>
            <p:cNvSpPr txBox="1"/>
            <p:nvPr/>
          </p:nvSpPr>
          <p:spPr>
            <a:xfrm>
              <a:off x="6381759" y="3085476"/>
              <a:ext cx="96210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Ruby</a:t>
              </a:r>
              <a:endParaRPr sz="1800">
                <a:solidFill>
                  <a:schemeClr val="dk1"/>
                </a:solidFill>
                <a:latin typeface="Calibri"/>
                <a:ea typeface="Calibri"/>
                <a:cs typeface="Calibri"/>
                <a:sym typeface="Calibri"/>
              </a:endParaRPr>
            </a:p>
          </p:txBody>
        </p:sp>
      </p:grpSp>
      <p:grpSp>
        <p:nvGrpSpPr>
          <p:cNvPr id="385" name="Google Shape;385;p34"/>
          <p:cNvGrpSpPr/>
          <p:nvPr/>
        </p:nvGrpSpPr>
        <p:grpSpPr>
          <a:xfrm>
            <a:off x="9690937" y="3085476"/>
            <a:ext cx="1632893" cy="1471937"/>
            <a:chOff x="9690937" y="3085476"/>
            <a:chExt cx="1632893" cy="1471937"/>
          </a:xfrm>
        </p:grpSpPr>
        <p:pic>
          <p:nvPicPr>
            <p:cNvPr id="386" name="Google Shape;386;p34"/>
            <p:cNvPicPr preferRelativeResize="0"/>
            <p:nvPr/>
          </p:nvPicPr>
          <p:blipFill rotWithShape="1">
            <a:blip r:embed="rId8">
              <a:alphaModFix/>
            </a:blip>
            <a:srcRect b="0" l="0" r="0" t="0"/>
            <a:stretch/>
          </p:blipFill>
          <p:spPr>
            <a:xfrm>
              <a:off x="9690938" y="3425199"/>
              <a:ext cx="1632892" cy="1132214"/>
            </a:xfrm>
            <a:prstGeom prst="rect">
              <a:avLst/>
            </a:prstGeom>
            <a:noFill/>
            <a:ln>
              <a:noFill/>
            </a:ln>
          </p:spPr>
        </p:pic>
        <p:sp>
          <p:nvSpPr>
            <p:cNvPr id="387" name="Google Shape;387;p34"/>
            <p:cNvSpPr txBox="1"/>
            <p:nvPr/>
          </p:nvSpPr>
          <p:spPr>
            <a:xfrm>
              <a:off x="9690937" y="3085476"/>
              <a:ext cx="128961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TypeScript</a:t>
              </a:r>
              <a:endParaRPr sz="1800">
                <a:solidFill>
                  <a:schemeClr val="dk1"/>
                </a:solidFill>
                <a:latin typeface="Calibri"/>
                <a:ea typeface="Calibri"/>
                <a:cs typeface="Calibri"/>
                <a:sym typeface="Calibri"/>
              </a:endParaRPr>
            </a:p>
          </p:txBody>
        </p:sp>
      </p:grpSp>
      <p:sp>
        <p:nvSpPr>
          <p:cNvPr id="388" name="Google Shape;388;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89" name="Google Shape;389;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35"/>
          <p:cNvSpPr txBox="1"/>
          <p:nvPr>
            <p:ph type="title"/>
          </p:nvPr>
        </p:nvSpPr>
        <p:spPr>
          <a:xfrm>
            <a:off x="838200" y="365125"/>
            <a:ext cx="10515600" cy="67326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u="sng">
                <a:solidFill>
                  <a:schemeClr val="hlink"/>
                </a:solidFill>
                <a:hlinkClick r:id="rId3"/>
              </a:rPr>
              <a:t>Java</a:t>
            </a:r>
            <a:endParaRPr/>
          </a:p>
        </p:txBody>
      </p:sp>
      <p:sp>
        <p:nvSpPr>
          <p:cNvPr id="395" name="Google Shape;395;p35"/>
          <p:cNvSpPr txBox="1"/>
          <p:nvPr>
            <p:ph idx="1" type="body"/>
          </p:nvPr>
        </p:nvSpPr>
        <p:spPr>
          <a:xfrm>
            <a:off x="710501" y="1697065"/>
            <a:ext cx="10515600" cy="3254644"/>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dk1"/>
              </a:buClr>
              <a:buSzPts val="3200"/>
              <a:buNone/>
            </a:pPr>
            <a:r>
              <a:rPr lang="en-US" sz="3200">
                <a:latin typeface="Arial"/>
                <a:ea typeface="Arial"/>
                <a:cs typeface="Arial"/>
                <a:sym typeface="Arial"/>
              </a:rPr>
              <a:t> is one of the oldest, most popular, and well-known object-oriented languages. It was designed to be platform-independent and easy to learn, and it has become the primary language used for Android app development.</a:t>
            </a:r>
            <a:endParaRPr/>
          </a:p>
          <a:p>
            <a:pPr indent="0" lvl="0" marL="0" rtl="0" algn="just">
              <a:lnSpc>
                <a:spcPct val="90000"/>
              </a:lnSpc>
              <a:spcBef>
                <a:spcPts val="1000"/>
              </a:spcBef>
              <a:spcAft>
                <a:spcPts val="0"/>
              </a:spcAft>
              <a:buClr>
                <a:schemeClr val="dk1"/>
              </a:buClr>
              <a:buSzPts val="3200"/>
              <a:buNone/>
            </a:pPr>
            <a:r>
              <a:t/>
            </a:r>
            <a:endParaRPr sz="3200">
              <a:latin typeface="Arial"/>
              <a:ea typeface="Arial"/>
              <a:cs typeface="Arial"/>
              <a:sym typeface="Arial"/>
            </a:endParaRPr>
          </a:p>
          <a:p>
            <a:pPr indent="0" lvl="0" marL="0" rtl="0" algn="just">
              <a:lnSpc>
                <a:spcPct val="90000"/>
              </a:lnSpc>
              <a:spcBef>
                <a:spcPts val="1000"/>
              </a:spcBef>
              <a:spcAft>
                <a:spcPts val="0"/>
              </a:spcAft>
              <a:buClr>
                <a:schemeClr val="dk1"/>
              </a:buClr>
              <a:buSzPts val="3200"/>
              <a:buNone/>
            </a:pPr>
            <a:r>
              <a:rPr lang="en-US" sz="3200">
                <a:latin typeface="Arial"/>
                <a:ea typeface="Arial"/>
                <a:cs typeface="Arial"/>
                <a:sym typeface="Arial"/>
              </a:rPr>
              <a:t>Java also enjoys a strong following in the business world, thanks to its robustness and security features. This is a great programming language for beginners because it is simple to learn, but it can also be used for large projects where reliability is key.</a:t>
            </a:r>
            <a:endParaRPr/>
          </a:p>
        </p:txBody>
      </p:sp>
      <p:pic>
        <p:nvPicPr>
          <p:cNvPr id="396" name="Google Shape;396;p35"/>
          <p:cNvPicPr preferRelativeResize="0"/>
          <p:nvPr/>
        </p:nvPicPr>
        <p:blipFill rotWithShape="1">
          <a:blip r:embed="rId4">
            <a:alphaModFix/>
          </a:blip>
          <a:srcRect b="0" l="0" r="0" t="13191"/>
          <a:stretch/>
        </p:blipFill>
        <p:spPr>
          <a:xfrm>
            <a:off x="710501" y="92989"/>
            <a:ext cx="1583248" cy="1053885"/>
          </a:xfrm>
          <a:prstGeom prst="rect">
            <a:avLst/>
          </a:prstGeom>
          <a:noFill/>
          <a:ln>
            <a:noFill/>
          </a:ln>
        </p:spPr>
      </p:pic>
      <p:sp>
        <p:nvSpPr>
          <p:cNvPr id="397" name="Google Shape;397;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398" name="Google Shape;398;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36"/>
          <p:cNvSpPr txBox="1"/>
          <p:nvPr>
            <p:ph type="title"/>
          </p:nvPr>
        </p:nvSpPr>
        <p:spPr>
          <a:xfrm>
            <a:off x="838200" y="365125"/>
            <a:ext cx="10515600" cy="67326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u="sng">
                <a:solidFill>
                  <a:schemeClr val="hlink"/>
                </a:solidFill>
                <a:hlinkClick r:id="rId3"/>
              </a:rPr>
              <a:t>Java</a:t>
            </a:r>
            <a:endParaRPr/>
          </a:p>
        </p:txBody>
      </p:sp>
      <p:sp>
        <p:nvSpPr>
          <p:cNvPr id="404" name="Google Shape;404;p36"/>
          <p:cNvSpPr txBox="1"/>
          <p:nvPr>
            <p:ph idx="1" type="body"/>
          </p:nvPr>
        </p:nvSpPr>
        <p:spPr>
          <a:xfrm>
            <a:off x="710501" y="1728060"/>
            <a:ext cx="10515600" cy="333213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lnSpc>
                <a:spcPct val="90000"/>
              </a:lnSpc>
              <a:spcBef>
                <a:spcPts val="0"/>
              </a:spcBef>
              <a:spcAft>
                <a:spcPts val="0"/>
              </a:spcAft>
              <a:buClr>
                <a:schemeClr val="dk1"/>
              </a:buClr>
              <a:buSzPct val="102631"/>
              <a:buNone/>
            </a:pPr>
            <a:r>
              <a:rPr lang="en-US" sz="3800">
                <a:latin typeface="Arial"/>
                <a:ea typeface="Arial"/>
                <a:cs typeface="Arial"/>
                <a:sym typeface="Arial"/>
              </a:rPr>
              <a:t>Since its release in 1995, Java has gained immense popularity. </a:t>
            </a:r>
            <a:endParaRPr sz="2700"/>
          </a:p>
          <a:p>
            <a:pPr indent="-686593" lvl="0" marL="742950" rtl="0" algn="just">
              <a:lnSpc>
                <a:spcPct val="90000"/>
              </a:lnSpc>
              <a:spcBef>
                <a:spcPts val="1000"/>
              </a:spcBef>
              <a:spcAft>
                <a:spcPts val="0"/>
              </a:spcAft>
              <a:buClr>
                <a:schemeClr val="dk1"/>
              </a:buClr>
              <a:buSzPct val="100000"/>
              <a:buFont typeface="Calibri"/>
              <a:buAutoNum type="arabicPeriod"/>
            </a:pPr>
            <a:r>
              <a:rPr lang="en-US" sz="3500">
                <a:latin typeface="Arial"/>
                <a:ea typeface="Arial"/>
                <a:cs typeface="Arial"/>
                <a:sym typeface="Arial"/>
              </a:rPr>
              <a:t>It is now part of the CPU on Mac OS X and every Android device, </a:t>
            </a:r>
            <a:endParaRPr sz="2700"/>
          </a:p>
          <a:p>
            <a:pPr indent="-686593" lvl="0" marL="742950" rtl="0" algn="just">
              <a:lnSpc>
                <a:spcPct val="90000"/>
              </a:lnSpc>
              <a:spcBef>
                <a:spcPts val="1000"/>
              </a:spcBef>
              <a:spcAft>
                <a:spcPts val="0"/>
              </a:spcAft>
              <a:buClr>
                <a:schemeClr val="dk1"/>
              </a:buClr>
              <a:buSzPct val="100000"/>
              <a:buFont typeface="Calibri"/>
              <a:buAutoNum type="arabicPeriod"/>
            </a:pPr>
            <a:r>
              <a:rPr lang="en-US" sz="3500">
                <a:latin typeface="Arial"/>
                <a:ea typeface="Arial"/>
                <a:cs typeface="Arial"/>
                <a:sym typeface="Arial"/>
              </a:rPr>
              <a:t>It powers most websites that use content management systems like WordPress or Drupal, and</a:t>
            </a:r>
            <a:endParaRPr sz="2700"/>
          </a:p>
          <a:p>
            <a:pPr indent="-691515" lvl="0" marL="742950" rtl="0" algn="just">
              <a:lnSpc>
                <a:spcPct val="90000"/>
              </a:lnSpc>
              <a:spcBef>
                <a:spcPts val="1000"/>
              </a:spcBef>
              <a:spcAft>
                <a:spcPts val="0"/>
              </a:spcAft>
              <a:buClr>
                <a:schemeClr val="dk1"/>
              </a:buClr>
              <a:buSzPct val="102857"/>
              <a:buFont typeface="Calibri"/>
              <a:buAutoNum type="arabicPeriod"/>
            </a:pPr>
            <a:r>
              <a:rPr lang="en-US" sz="3500">
                <a:latin typeface="Arial"/>
                <a:ea typeface="Arial"/>
                <a:cs typeface="Arial"/>
                <a:sym typeface="Arial"/>
              </a:rPr>
              <a:t>It’s used to code everything from iPhone apps to video game consoles</a:t>
            </a:r>
            <a:r>
              <a:rPr lang="en-US" sz="3100">
                <a:latin typeface="Arial"/>
                <a:ea typeface="Arial"/>
                <a:cs typeface="Arial"/>
                <a:sym typeface="Arial"/>
              </a:rPr>
              <a:t>.</a:t>
            </a:r>
            <a:endParaRPr sz="2700"/>
          </a:p>
          <a:p>
            <a:pPr indent="0" lvl="0" marL="0" rtl="0" algn="l">
              <a:lnSpc>
                <a:spcPct val="90000"/>
              </a:lnSpc>
              <a:spcBef>
                <a:spcPts val="1000"/>
              </a:spcBef>
              <a:spcAft>
                <a:spcPts val="0"/>
              </a:spcAft>
              <a:buClr>
                <a:schemeClr val="dk1"/>
              </a:buClr>
              <a:buSzPct val="100000"/>
              <a:buNone/>
            </a:pPr>
            <a:r>
              <a:t/>
            </a:r>
            <a:endParaRPr/>
          </a:p>
        </p:txBody>
      </p:sp>
      <p:pic>
        <p:nvPicPr>
          <p:cNvPr id="405" name="Google Shape;405;p36"/>
          <p:cNvPicPr preferRelativeResize="0"/>
          <p:nvPr/>
        </p:nvPicPr>
        <p:blipFill rotWithShape="1">
          <a:blip r:embed="rId4">
            <a:alphaModFix/>
          </a:blip>
          <a:srcRect b="0" l="0" r="0" t="13191"/>
          <a:stretch/>
        </p:blipFill>
        <p:spPr>
          <a:xfrm>
            <a:off x="710501" y="92989"/>
            <a:ext cx="1583248" cy="1053885"/>
          </a:xfrm>
          <a:prstGeom prst="rect">
            <a:avLst/>
          </a:prstGeom>
          <a:noFill/>
          <a:ln>
            <a:noFill/>
          </a:ln>
        </p:spPr>
      </p:pic>
      <p:sp>
        <p:nvSpPr>
          <p:cNvPr id="406" name="Google Shape;40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07" name="Google Shape;40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37"/>
          <p:cNvSpPr txBox="1"/>
          <p:nvPr>
            <p:ph idx="1" type="body"/>
          </p:nvPr>
        </p:nvSpPr>
        <p:spPr>
          <a:xfrm>
            <a:off x="838200" y="1515659"/>
            <a:ext cx="10515600" cy="4351338"/>
          </a:xfrm>
          <a:prstGeom prst="rect">
            <a:avLst/>
          </a:prstGeom>
          <a:noFill/>
          <a:ln>
            <a:noFill/>
          </a:ln>
        </p:spPr>
        <p:txBody>
          <a:bodyPr anchorCtr="0" anchor="t" bIns="45700" lIns="91425" spcFirstLastPara="1" rIns="91425" wrap="square" tIns="45700">
            <a:noAutofit/>
          </a:bodyPr>
          <a:lstStyle/>
          <a:p>
            <a:pPr indent="0" lvl="0" marL="0" rtl="0" algn="just">
              <a:lnSpc>
                <a:spcPct val="80000"/>
              </a:lnSpc>
              <a:spcBef>
                <a:spcPts val="0"/>
              </a:spcBef>
              <a:spcAft>
                <a:spcPts val="0"/>
              </a:spcAft>
              <a:buClr>
                <a:schemeClr val="dk1"/>
              </a:buClr>
              <a:buSzPts val="3200"/>
              <a:buNone/>
            </a:pPr>
            <a:r>
              <a:rPr lang="en-US" sz="2700">
                <a:latin typeface="Arial"/>
                <a:ea typeface="Arial"/>
                <a:cs typeface="Arial"/>
                <a:sym typeface="Arial"/>
              </a:rPr>
              <a:t>C# is a multi-paradigm language developed by Microsoft. It is an OOP language that also supports functional, imperative, and generic programming paradigms. C# was developed in the early 2000s. It’s very similar to Java, but it has been designed with the .NET framework, making it a little easier to code for Microsoft platforms like ASP.</a:t>
            </a:r>
            <a:endParaRPr sz="2300"/>
          </a:p>
          <a:p>
            <a:pPr indent="0" lvl="0" marL="0" rtl="0" algn="just">
              <a:lnSpc>
                <a:spcPct val="80000"/>
              </a:lnSpc>
              <a:spcBef>
                <a:spcPts val="1000"/>
              </a:spcBef>
              <a:spcAft>
                <a:spcPts val="0"/>
              </a:spcAft>
              <a:buClr>
                <a:schemeClr val="dk1"/>
              </a:buClr>
              <a:buSzPts val="3200"/>
              <a:buNone/>
            </a:pPr>
            <a:r>
              <a:rPr lang="en-US" sz="2700">
                <a:latin typeface="Arial"/>
                <a:ea typeface="Arial"/>
                <a:cs typeface="Arial"/>
                <a:sym typeface="Arial"/>
              </a:rPr>
              <a:t>C# has been gaining importance in the OOP community due to its interoperability with .NET Framework. Furthermore, it can be used to develop Windows desktop applications and Android mobile apps.</a:t>
            </a:r>
            <a:endParaRPr sz="2300"/>
          </a:p>
          <a:p>
            <a:pPr indent="0" lvl="0" marL="0" rtl="0" algn="just">
              <a:lnSpc>
                <a:spcPct val="80000"/>
              </a:lnSpc>
              <a:spcBef>
                <a:spcPts val="1000"/>
              </a:spcBef>
              <a:spcAft>
                <a:spcPts val="0"/>
              </a:spcAft>
              <a:buClr>
                <a:schemeClr val="dk1"/>
              </a:buClr>
              <a:buSzPts val="3200"/>
              <a:buNone/>
            </a:pPr>
            <a:r>
              <a:rPr lang="en-US" sz="2700">
                <a:latin typeface="Arial"/>
                <a:ea typeface="Arial"/>
                <a:cs typeface="Arial"/>
                <a:sym typeface="Arial"/>
              </a:rPr>
              <a:t>This language is a good choice for beginners because it’s easy to learn and has strong support from the industry. Due to its popularity, many online resources makes learning this language easy.</a:t>
            </a:r>
            <a:endParaRPr sz="2300"/>
          </a:p>
        </p:txBody>
      </p:sp>
      <p:pic>
        <p:nvPicPr>
          <p:cNvPr id="413" name="Google Shape;413;p37"/>
          <p:cNvPicPr preferRelativeResize="0"/>
          <p:nvPr/>
        </p:nvPicPr>
        <p:blipFill rotWithShape="1">
          <a:blip r:embed="rId3">
            <a:alphaModFix/>
          </a:blip>
          <a:srcRect b="2576" l="7151" r="3164" t="3381"/>
          <a:stretch/>
        </p:blipFill>
        <p:spPr>
          <a:xfrm>
            <a:off x="970282" y="526944"/>
            <a:ext cx="680287" cy="694194"/>
          </a:xfrm>
          <a:prstGeom prst="rect">
            <a:avLst/>
          </a:prstGeom>
          <a:noFill/>
          <a:ln>
            <a:noFill/>
          </a:ln>
        </p:spPr>
      </p:pic>
      <p:sp>
        <p:nvSpPr>
          <p:cNvPr id="414" name="Google Shape;414;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15" name="Google Shape;415;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1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lang="en-US" sz="2700">
                <a:latin typeface="Arial"/>
                <a:ea typeface="Arial"/>
                <a:cs typeface="Arial"/>
                <a:sym typeface="Arial"/>
              </a:rPr>
              <a:t>is a high-level object-oriented programming language that is easy to learn and enables developers to work faster and integrate systems more effectively. It’s a dynamic, interpreted language that emphasizes code readability and supports multiple programming paradigms, including functional, object-oriented, procedural, and imperative.</a:t>
            </a:r>
            <a:endParaRPr sz="2300"/>
          </a:p>
          <a:p>
            <a:pPr indent="0" lvl="0" marL="0" rtl="0" algn="just">
              <a:lnSpc>
                <a:spcPct val="90000"/>
              </a:lnSpc>
              <a:spcBef>
                <a:spcPts val="1000"/>
              </a:spcBef>
              <a:spcAft>
                <a:spcPts val="0"/>
              </a:spcAft>
              <a:buClr>
                <a:schemeClr val="dk1"/>
              </a:buClr>
              <a:buSzPts val="700"/>
              <a:buNone/>
            </a:pPr>
            <a:r>
              <a:t/>
            </a:r>
            <a:endParaRPr sz="200">
              <a:latin typeface="Arial"/>
              <a:ea typeface="Arial"/>
              <a:cs typeface="Arial"/>
              <a:sym typeface="Arial"/>
            </a:endParaRPr>
          </a:p>
          <a:p>
            <a:pPr indent="0" lvl="0" marL="0" rtl="0" algn="just">
              <a:lnSpc>
                <a:spcPct val="90000"/>
              </a:lnSpc>
              <a:spcBef>
                <a:spcPts val="1000"/>
              </a:spcBef>
              <a:spcAft>
                <a:spcPts val="0"/>
              </a:spcAft>
              <a:buClr>
                <a:schemeClr val="dk1"/>
              </a:buClr>
              <a:buSzPts val="3200"/>
              <a:buNone/>
            </a:pPr>
            <a:r>
              <a:rPr lang="en-US" sz="2700">
                <a:latin typeface="Arial"/>
                <a:ea typeface="Arial"/>
                <a:cs typeface="Arial"/>
                <a:sym typeface="Arial"/>
              </a:rPr>
              <a:t>Python is a multi-paradigm programming language </a:t>
            </a:r>
            <a:r>
              <a:rPr b="1" lang="en-US" sz="2700">
                <a:latin typeface="Arial"/>
                <a:ea typeface="Arial"/>
                <a:cs typeface="Arial"/>
                <a:sym typeface="Arial"/>
              </a:rPr>
              <a:t>built by Guido van Rossum</a:t>
            </a:r>
            <a:r>
              <a:rPr lang="en-US" sz="2700">
                <a:latin typeface="Arial"/>
                <a:ea typeface="Arial"/>
                <a:cs typeface="Arial"/>
                <a:sym typeface="Arial"/>
              </a:rPr>
              <a:t>. Python is a good choice for beginners because it is easy to learn and read. It also has a strong community that produces a lot of great resources. It’s a versatile language that can be used for scripting, web development, scientific computing, and more.</a:t>
            </a:r>
            <a:endParaRPr sz="2300"/>
          </a:p>
          <a:p>
            <a:pPr indent="0" lvl="0" marL="0" rtl="0" algn="just">
              <a:lnSpc>
                <a:spcPct val="90000"/>
              </a:lnSpc>
              <a:spcBef>
                <a:spcPts val="1000"/>
              </a:spcBef>
              <a:spcAft>
                <a:spcPts val="0"/>
              </a:spcAft>
              <a:buClr>
                <a:schemeClr val="dk1"/>
              </a:buClr>
              <a:buSzPts val="3200"/>
              <a:buNone/>
            </a:pPr>
            <a:r>
              <a:t/>
            </a:r>
            <a:endParaRPr sz="2700">
              <a:latin typeface="Arial"/>
              <a:ea typeface="Arial"/>
              <a:cs typeface="Arial"/>
              <a:sym typeface="Arial"/>
            </a:endParaRPr>
          </a:p>
        </p:txBody>
      </p:sp>
      <p:grpSp>
        <p:nvGrpSpPr>
          <p:cNvPr id="421" name="Google Shape;421;p38"/>
          <p:cNvGrpSpPr/>
          <p:nvPr/>
        </p:nvGrpSpPr>
        <p:grpSpPr>
          <a:xfrm>
            <a:off x="741664" y="225218"/>
            <a:ext cx="1482267" cy="1465470"/>
            <a:chOff x="4492254" y="3225808"/>
            <a:chExt cx="1482267" cy="1465470"/>
          </a:xfrm>
        </p:grpSpPr>
        <p:pic>
          <p:nvPicPr>
            <p:cNvPr id="422" name="Google Shape;422;p38"/>
            <p:cNvPicPr preferRelativeResize="0"/>
            <p:nvPr/>
          </p:nvPicPr>
          <p:blipFill rotWithShape="1">
            <a:blip r:embed="rId3">
              <a:alphaModFix/>
            </a:blip>
            <a:srcRect b="0" l="0" r="0" t="0"/>
            <a:stretch/>
          </p:blipFill>
          <p:spPr>
            <a:xfrm>
              <a:off x="4492254" y="3225808"/>
              <a:ext cx="1482267" cy="1465470"/>
            </a:xfrm>
            <a:prstGeom prst="rect">
              <a:avLst/>
            </a:prstGeom>
            <a:noFill/>
            <a:ln>
              <a:noFill/>
            </a:ln>
          </p:spPr>
        </p:pic>
        <p:sp>
          <p:nvSpPr>
            <p:cNvPr id="423" name="Google Shape;423;p38"/>
            <p:cNvSpPr txBox="1"/>
            <p:nvPr/>
          </p:nvSpPr>
          <p:spPr>
            <a:xfrm>
              <a:off x="4950495" y="4015153"/>
              <a:ext cx="96210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Python</a:t>
              </a:r>
              <a:endParaRPr/>
            </a:p>
          </p:txBody>
        </p:sp>
      </p:grpSp>
      <p:sp>
        <p:nvSpPr>
          <p:cNvPr id="424" name="Google Shape;424;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25" name="Google Shape;425;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39"/>
          <p:cNvSpPr txBox="1"/>
          <p:nvPr>
            <p:ph idx="1" type="body"/>
          </p:nvPr>
        </p:nvSpPr>
        <p:spPr>
          <a:xfrm>
            <a:off x="802370" y="2151089"/>
            <a:ext cx="10515600" cy="3699521"/>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lnSpc>
                <a:spcPct val="90000"/>
              </a:lnSpc>
              <a:spcBef>
                <a:spcPts val="0"/>
              </a:spcBef>
              <a:spcAft>
                <a:spcPts val="0"/>
              </a:spcAft>
              <a:buClr>
                <a:schemeClr val="dk1"/>
              </a:buClr>
              <a:buSzPct val="100000"/>
              <a:buNone/>
            </a:pPr>
            <a:r>
              <a:rPr lang="en-US" sz="3200">
                <a:latin typeface="Arial"/>
                <a:ea typeface="Arial"/>
                <a:cs typeface="Arial"/>
                <a:sym typeface="Arial"/>
              </a:rPr>
              <a:t>i</a:t>
            </a:r>
            <a:r>
              <a:rPr lang="en-US" sz="3100">
                <a:latin typeface="Arial"/>
                <a:ea typeface="Arial"/>
                <a:cs typeface="Arial"/>
                <a:sym typeface="Arial"/>
              </a:rPr>
              <a:t>s a dynamic, open-source programming language focusing on productivity and simplicity. Developed in the 1990s by Yukihiro Matsumoto, Ruby has an elegant syntax that is natural to read and easy to write. Ruby has an extensive and comprehensive standard library, and its simple design makes it very reliable and portable.</a:t>
            </a:r>
            <a:endParaRPr sz="2700"/>
          </a:p>
          <a:p>
            <a:pPr indent="0" lvl="0" marL="0" rtl="0" algn="just">
              <a:lnSpc>
                <a:spcPct val="90000"/>
              </a:lnSpc>
              <a:spcBef>
                <a:spcPts val="1000"/>
              </a:spcBef>
              <a:spcAft>
                <a:spcPts val="0"/>
              </a:spcAft>
              <a:buClr>
                <a:schemeClr val="dk1"/>
              </a:buClr>
              <a:buSzPct val="109090"/>
              <a:buNone/>
            </a:pPr>
            <a:r>
              <a:t/>
            </a:r>
            <a:endParaRPr sz="1100">
              <a:latin typeface="Arial"/>
              <a:ea typeface="Arial"/>
              <a:cs typeface="Arial"/>
              <a:sym typeface="Arial"/>
            </a:endParaRPr>
          </a:p>
          <a:p>
            <a:pPr indent="0" lvl="0" marL="0" rtl="0" algn="just">
              <a:lnSpc>
                <a:spcPct val="90000"/>
              </a:lnSpc>
              <a:spcBef>
                <a:spcPts val="1000"/>
              </a:spcBef>
              <a:spcAft>
                <a:spcPts val="0"/>
              </a:spcAft>
              <a:buClr>
                <a:schemeClr val="dk1"/>
              </a:buClr>
              <a:buSzPct val="103225"/>
              <a:buNone/>
            </a:pPr>
            <a:r>
              <a:rPr lang="en-US" sz="3100">
                <a:latin typeface="Arial"/>
                <a:ea typeface="Arial"/>
                <a:cs typeface="Arial"/>
                <a:sym typeface="Arial"/>
              </a:rPr>
              <a:t>One of the best things about this OOP language is its community. The Ruby community is very active, and there are a lot of great resources available online. Safe, object-oriented, and expressive, Ruby is a powerful scripting language that feels natural to program in.</a:t>
            </a:r>
            <a:endParaRPr sz="2700"/>
          </a:p>
        </p:txBody>
      </p:sp>
      <p:grpSp>
        <p:nvGrpSpPr>
          <p:cNvPr id="431" name="Google Shape;431;p39"/>
          <p:cNvGrpSpPr/>
          <p:nvPr/>
        </p:nvGrpSpPr>
        <p:grpSpPr>
          <a:xfrm>
            <a:off x="873160" y="550190"/>
            <a:ext cx="1459335" cy="1449092"/>
            <a:chOff x="6227824" y="3085476"/>
            <a:chExt cx="1501347" cy="1605802"/>
          </a:xfrm>
        </p:grpSpPr>
        <p:pic>
          <p:nvPicPr>
            <p:cNvPr id="432" name="Google Shape;432;p39"/>
            <p:cNvPicPr preferRelativeResize="0"/>
            <p:nvPr/>
          </p:nvPicPr>
          <p:blipFill rotWithShape="1">
            <a:blip r:embed="rId3">
              <a:alphaModFix/>
            </a:blip>
            <a:srcRect b="0" l="0" r="0" t="0"/>
            <a:stretch/>
          </p:blipFill>
          <p:spPr>
            <a:xfrm>
              <a:off x="6227824" y="3336216"/>
              <a:ext cx="1501347" cy="1355062"/>
            </a:xfrm>
            <a:prstGeom prst="rect">
              <a:avLst/>
            </a:prstGeom>
            <a:noFill/>
            <a:ln>
              <a:noFill/>
            </a:ln>
          </p:spPr>
        </p:pic>
        <p:sp>
          <p:nvSpPr>
            <p:cNvPr id="433" name="Google Shape;433;p39"/>
            <p:cNvSpPr txBox="1"/>
            <p:nvPr/>
          </p:nvSpPr>
          <p:spPr>
            <a:xfrm>
              <a:off x="6381759" y="3085476"/>
              <a:ext cx="96210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Ruby</a:t>
              </a:r>
              <a:endParaRPr sz="1800">
                <a:solidFill>
                  <a:schemeClr val="dk1"/>
                </a:solidFill>
                <a:latin typeface="Calibri"/>
                <a:ea typeface="Calibri"/>
                <a:cs typeface="Calibri"/>
                <a:sym typeface="Calibri"/>
              </a:endParaRPr>
            </a:p>
          </p:txBody>
        </p:sp>
      </p:grpSp>
      <p:sp>
        <p:nvSpPr>
          <p:cNvPr id="434" name="Google Shape;434;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35" name="Google Shape;435;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40"/>
          <p:cNvSpPr txBox="1"/>
          <p:nvPr>
            <p:ph idx="1" type="body"/>
          </p:nvPr>
        </p:nvSpPr>
        <p:spPr>
          <a:xfrm>
            <a:off x="838200" y="1949611"/>
            <a:ext cx="10515600" cy="3668524"/>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600"/>
              <a:buNone/>
            </a:pPr>
            <a:r>
              <a:rPr lang="en-US" sz="3200">
                <a:latin typeface="Arial"/>
                <a:ea typeface="Arial"/>
                <a:cs typeface="Arial"/>
                <a:sym typeface="Arial"/>
              </a:rPr>
              <a:t>is one of the object-oriented programming languages most commonly used to create dynamic web pages and is also a popular programming language in general. Developed by Rasmus Lerdorf in 1995, PHP was designed for web development and is commonly used in conjunction with HTML and CSS.</a:t>
            </a:r>
            <a:endParaRPr sz="2400"/>
          </a:p>
          <a:p>
            <a:pPr indent="0" lvl="0" marL="0" rtl="0" algn="just">
              <a:lnSpc>
                <a:spcPct val="90000"/>
              </a:lnSpc>
              <a:spcBef>
                <a:spcPts val="1000"/>
              </a:spcBef>
              <a:spcAft>
                <a:spcPts val="0"/>
              </a:spcAft>
              <a:buClr>
                <a:schemeClr val="dk1"/>
              </a:buClr>
              <a:buSzPts val="1800"/>
              <a:buNone/>
            </a:pPr>
            <a:r>
              <a:t/>
            </a:r>
            <a:endParaRPr sz="1400">
              <a:latin typeface="Arial"/>
              <a:ea typeface="Arial"/>
              <a:cs typeface="Arial"/>
              <a:sym typeface="Arial"/>
            </a:endParaRPr>
          </a:p>
          <a:p>
            <a:pPr indent="0" lvl="0" marL="0" rtl="0" algn="just">
              <a:lnSpc>
                <a:spcPct val="90000"/>
              </a:lnSpc>
              <a:spcBef>
                <a:spcPts val="1000"/>
              </a:spcBef>
              <a:spcAft>
                <a:spcPts val="0"/>
              </a:spcAft>
              <a:buClr>
                <a:schemeClr val="dk1"/>
              </a:buClr>
              <a:buSzPts val="3600"/>
              <a:buNone/>
            </a:pPr>
            <a:r>
              <a:rPr lang="en-US" sz="3200">
                <a:latin typeface="Arial"/>
                <a:ea typeface="Arial"/>
                <a:cs typeface="Arial"/>
                <a:sym typeface="Arial"/>
              </a:rPr>
              <a:t>PHP is a good choice for beginners because it’s also easy to learn and has a strong community that produces great resources.</a:t>
            </a:r>
            <a:endParaRPr sz="2400"/>
          </a:p>
        </p:txBody>
      </p:sp>
      <p:pic>
        <p:nvPicPr>
          <p:cNvPr id="441" name="Google Shape;441;p40"/>
          <p:cNvPicPr preferRelativeResize="0"/>
          <p:nvPr/>
        </p:nvPicPr>
        <p:blipFill rotWithShape="1">
          <a:blip r:embed="rId3">
            <a:alphaModFix/>
          </a:blip>
          <a:srcRect b="0" l="0" r="0" t="0"/>
          <a:stretch/>
        </p:blipFill>
        <p:spPr>
          <a:xfrm>
            <a:off x="731687" y="558014"/>
            <a:ext cx="2029820" cy="1177797"/>
          </a:xfrm>
          <a:prstGeom prst="rect">
            <a:avLst/>
          </a:prstGeom>
          <a:noFill/>
          <a:ln>
            <a:noFill/>
          </a:ln>
        </p:spPr>
      </p:pic>
      <p:sp>
        <p:nvSpPr>
          <p:cNvPr id="442" name="Google Shape;44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43" name="Google Shape;44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41"/>
          <p:cNvSpPr txBox="1"/>
          <p:nvPr>
            <p:ph idx="1" type="body"/>
          </p:nvPr>
        </p:nvSpPr>
        <p:spPr>
          <a:xfrm>
            <a:off x="1109419" y="1802378"/>
            <a:ext cx="9909875" cy="3374056"/>
          </a:xfrm>
          <a:prstGeom prst="rect">
            <a:avLst/>
          </a:prstGeom>
          <a:noFill/>
          <a:ln>
            <a:noFill/>
          </a:ln>
        </p:spPr>
        <p:txBody>
          <a:bodyPr anchorCtr="0" anchor="t" bIns="45700" lIns="91425" spcFirstLastPara="1" rIns="91425" wrap="square" tIns="45700">
            <a:noAutofit/>
          </a:bodyPr>
          <a:lstStyle/>
          <a:p>
            <a:pPr indent="0" lvl="0" marL="0" rtl="0" algn="just">
              <a:lnSpc>
                <a:spcPct val="80000"/>
              </a:lnSpc>
              <a:spcBef>
                <a:spcPts val="0"/>
              </a:spcBef>
              <a:spcAft>
                <a:spcPts val="0"/>
              </a:spcAft>
              <a:buClr>
                <a:schemeClr val="dk1"/>
              </a:buClr>
              <a:buSzPts val="2800"/>
              <a:buNone/>
            </a:pPr>
            <a:r>
              <a:rPr lang="en-US" sz="2600">
                <a:latin typeface="Arial"/>
                <a:ea typeface="Arial"/>
                <a:cs typeface="Arial"/>
                <a:sym typeface="Arial"/>
              </a:rPr>
              <a:t>TypeScript is one of the OOP languages. It is a superset of JavaScript that provides optional static typing, interfaces, and classes. The syntactical additions to JavaScript can be beneficial when writing large-scale applications that are expected to function correctly. Moreover, TypeScript offers type inference, which helps one write code faster and with fewer errors. </a:t>
            </a:r>
            <a:endParaRPr sz="2600"/>
          </a:p>
          <a:p>
            <a:pPr indent="0" lvl="0" marL="0" rtl="0" algn="just">
              <a:lnSpc>
                <a:spcPct val="80000"/>
              </a:lnSpc>
              <a:spcBef>
                <a:spcPts val="1000"/>
              </a:spcBef>
              <a:spcAft>
                <a:spcPts val="0"/>
              </a:spcAft>
              <a:buClr>
                <a:schemeClr val="dk1"/>
              </a:buClr>
              <a:buSzPts val="1800"/>
              <a:buNone/>
            </a:pPr>
            <a:r>
              <a:t/>
            </a:r>
            <a:endParaRPr sz="1600">
              <a:latin typeface="Arial"/>
              <a:ea typeface="Arial"/>
              <a:cs typeface="Arial"/>
              <a:sym typeface="Arial"/>
            </a:endParaRPr>
          </a:p>
          <a:p>
            <a:pPr indent="0" lvl="0" marL="0" rtl="0" algn="just">
              <a:lnSpc>
                <a:spcPct val="80000"/>
              </a:lnSpc>
              <a:spcBef>
                <a:spcPts val="1000"/>
              </a:spcBef>
              <a:spcAft>
                <a:spcPts val="0"/>
              </a:spcAft>
              <a:buClr>
                <a:schemeClr val="dk1"/>
              </a:buClr>
              <a:buSzPts val="2800"/>
              <a:buNone/>
            </a:pPr>
            <a:r>
              <a:rPr lang="en-US" sz="2600">
                <a:latin typeface="Arial"/>
                <a:ea typeface="Arial"/>
                <a:cs typeface="Arial"/>
                <a:sym typeface="Arial"/>
              </a:rPr>
              <a:t>It also provides an alternate syntax for constructors and destructors. This syntax makes it easier to identify objects by name since they are always written first in the literal object. In addition, its open-source nature allows it to be quickly adopted into existing JavaScript projects or developed on its own.</a:t>
            </a:r>
            <a:endParaRPr sz="2600"/>
          </a:p>
          <a:p>
            <a:pPr indent="0" lvl="0" marL="0" rtl="0" algn="just">
              <a:lnSpc>
                <a:spcPct val="80000"/>
              </a:lnSpc>
              <a:spcBef>
                <a:spcPts val="1000"/>
              </a:spcBef>
              <a:spcAft>
                <a:spcPts val="0"/>
              </a:spcAft>
              <a:buClr>
                <a:schemeClr val="dk1"/>
              </a:buClr>
              <a:buSzPts val="2800"/>
              <a:buNone/>
            </a:pPr>
            <a:r>
              <a:t/>
            </a:r>
            <a:endParaRPr>
              <a:latin typeface="Arial"/>
              <a:ea typeface="Arial"/>
              <a:cs typeface="Arial"/>
              <a:sym typeface="Arial"/>
            </a:endParaRPr>
          </a:p>
        </p:txBody>
      </p:sp>
      <p:grpSp>
        <p:nvGrpSpPr>
          <p:cNvPr id="449" name="Google Shape;449;p41"/>
          <p:cNvGrpSpPr/>
          <p:nvPr/>
        </p:nvGrpSpPr>
        <p:grpSpPr>
          <a:xfrm>
            <a:off x="1109419" y="376689"/>
            <a:ext cx="1210515" cy="1175737"/>
            <a:chOff x="9690937" y="3085476"/>
            <a:chExt cx="1350812" cy="1363171"/>
          </a:xfrm>
        </p:grpSpPr>
        <p:pic>
          <p:nvPicPr>
            <p:cNvPr id="450" name="Google Shape;450;p41"/>
            <p:cNvPicPr preferRelativeResize="0"/>
            <p:nvPr/>
          </p:nvPicPr>
          <p:blipFill rotWithShape="1">
            <a:blip r:embed="rId3">
              <a:alphaModFix/>
            </a:blip>
            <a:srcRect b="0" l="0" r="0" t="0"/>
            <a:stretch/>
          </p:blipFill>
          <p:spPr>
            <a:xfrm>
              <a:off x="9751469" y="3553995"/>
              <a:ext cx="1290280" cy="894652"/>
            </a:xfrm>
            <a:prstGeom prst="rect">
              <a:avLst/>
            </a:prstGeom>
            <a:noFill/>
            <a:ln>
              <a:noFill/>
            </a:ln>
          </p:spPr>
        </p:pic>
        <p:sp>
          <p:nvSpPr>
            <p:cNvPr id="451" name="Google Shape;451;p41"/>
            <p:cNvSpPr txBox="1"/>
            <p:nvPr/>
          </p:nvSpPr>
          <p:spPr>
            <a:xfrm>
              <a:off x="9690937" y="3085476"/>
              <a:ext cx="128961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TypeScript</a:t>
              </a:r>
              <a:endParaRPr sz="1800">
                <a:solidFill>
                  <a:schemeClr val="dk1"/>
                </a:solidFill>
                <a:latin typeface="Calibri"/>
                <a:ea typeface="Calibri"/>
                <a:cs typeface="Calibri"/>
                <a:sym typeface="Calibri"/>
              </a:endParaRPr>
            </a:p>
          </p:txBody>
        </p:sp>
      </p:grpSp>
      <p:sp>
        <p:nvSpPr>
          <p:cNvPr id="452" name="Google Shape;45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53" name="Google Shape;45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Language of Choice for this course</a:t>
            </a:r>
            <a:endParaRPr/>
          </a:p>
        </p:txBody>
      </p:sp>
      <p:sp>
        <p:nvSpPr>
          <p:cNvPr id="459" name="Google Shape;459;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60" name="Google Shape;460;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61" name="Google Shape;461;p42"/>
          <p:cNvPicPr preferRelativeResize="0"/>
          <p:nvPr/>
        </p:nvPicPr>
        <p:blipFill rotWithShape="1">
          <a:blip r:embed="rId3">
            <a:alphaModFix/>
          </a:blip>
          <a:srcRect b="0" l="0" r="0" t="13191"/>
          <a:stretch/>
        </p:blipFill>
        <p:spPr>
          <a:xfrm>
            <a:off x="838199" y="2251128"/>
            <a:ext cx="1623995" cy="1081008"/>
          </a:xfrm>
          <a:prstGeom prst="rect">
            <a:avLst/>
          </a:prstGeom>
          <a:noFill/>
          <a:ln>
            <a:noFill/>
          </a:ln>
        </p:spPr>
      </p:pic>
      <p:sp>
        <p:nvSpPr>
          <p:cNvPr id="462" name="Google Shape;462;p42"/>
          <p:cNvSpPr txBox="1"/>
          <p:nvPr/>
        </p:nvSpPr>
        <p:spPr>
          <a:xfrm>
            <a:off x="2657959" y="3429000"/>
            <a:ext cx="7005234"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4400">
                <a:solidFill>
                  <a:schemeClr val="dk1"/>
                </a:solidFill>
                <a:latin typeface="Arial"/>
                <a:ea typeface="Arial"/>
                <a:cs typeface="Arial"/>
                <a:sym typeface="Arial"/>
              </a:rPr>
              <a:t>Is our Language of choice in this course</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Summary</a:t>
            </a:r>
            <a:endParaRPr/>
          </a:p>
        </p:txBody>
      </p:sp>
      <p:sp>
        <p:nvSpPr>
          <p:cNvPr id="468" name="Google Shape;468;p43"/>
          <p:cNvSpPr txBox="1"/>
          <p:nvPr>
            <p:ph idx="1" type="body"/>
          </p:nvPr>
        </p:nvSpPr>
        <p:spPr>
          <a:xfrm>
            <a:off x="838200" y="1825625"/>
            <a:ext cx="10515600" cy="3614280"/>
          </a:xfrm>
          <a:prstGeom prst="rect">
            <a:avLst/>
          </a:prstGeom>
          <a:noFill/>
          <a:ln>
            <a:noFill/>
          </a:ln>
        </p:spPr>
        <p:txBody>
          <a:bodyPr anchorCtr="0" anchor="t" bIns="45700" lIns="91425" spcFirstLastPara="1" rIns="91425" wrap="square" tIns="45700">
            <a:noAutofit/>
          </a:bodyPr>
          <a:lstStyle/>
          <a:p>
            <a:pPr indent="-514350" lvl="0" marL="514350" rtl="0" algn="l">
              <a:lnSpc>
                <a:spcPct val="80000"/>
              </a:lnSpc>
              <a:spcBef>
                <a:spcPts val="0"/>
              </a:spcBef>
              <a:spcAft>
                <a:spcPts val="0"/>
              </a:spcAft>
              <a:buClr>
                <a:schemeClr val="dk1"/>
              </a:buClr>
              <a:buSzPts val="4000"/>
              <a:buFont typeface="Calibri"/>
              <a:buAutoNum type="arabicPeriod"/>
            </a:pPr>
            <a:r>
              <a:rPr lang="en-US" sz="3300">
                <a:latin typeface="Arial"/>
                <a:ea typeface="Arial"/>
                <a:cs typeface="Arial"/>
                <a:sym typeface="Arial"/>
              </a:rPr>
              <a:t>Course Overview (</a:t>
            </a:r>
            <a:r>
              <a:rPr lang="en-US" sz="2500">
                <a:latin typeface="Arial"/>
                <a:ea typeface="Arial"/>
                <a:cs typeface="Arial"/>
                <a:sym typeface="Arial"/>
              </a:rPr>
              <a:t>Course Description, Course objectives, Learning outcomes, Course Calendar/Content, Mode of Delivery, Course Requirements, Assessments Criteria and Reference Books</a:t>
            </a:r>
            <a:r>
              <a:rPr lang="en-US" sz="3700">
                <a:latin typeface="Arial"/>
                <a:ea typeface="Arial"/>
                <a:cs typeface="Arial"/>
                <a:sym typeface="Arial"/>
              </a:rPr>
              <a:t>)</a:t>
            </a:r>
            <a:endParaRPr sz="2100"/>
          </a:p>
          <a:p>
            <a:pPr indent="-514350" lvl="0" marL="514350" rtl="0" algn="l">
              <a:lnSpc>
                <a:spcPct val="80000"/>
              </a:lnSpc>
              <a:spcBef>
                <a:spcPts val="1000"/>
              </a:spcBef>
              <a:spcAft>
                <a:spcPts val="0"/>
              </a:spcAft>
              <a:buClr>
                <a:schemeClr val="dk1"/>
              </a:buClr>
              <a:buSzPts val="4000"/>
              <a:buFont typeface="Calibri"/>
              <a:buAutoNum type="arabicPeriod"/>
            </a:pPr>
            <a:r>
              <a:rPr lang="en-US" sz="3300">
                <a:latin typeface="Arial"/>
                <a:ea typeface="Arial"/>
                <a:cs typeface="Arial"/>
                <a:sym typeface="Arial"/>
              </a:rPr>
              <a:t> Introduction to Object Oriented programing:- </a:t>
            </a:r>
            <a:r>
              <a:rPr lang="en-US" sz="2500">
                <a:latin typeface="Arial"/>
                <a:ea typeface="Arial"/>
                <a:cs typeface="Arial"/>
                <a:sym typeface="Arial"/>
              </a:rPr>
              <a:t>We looked at the Definition</a:t>
            </a:r>
            <a:r>
              <a:rPr lang="en-US" sz="3300">
                <a:latin typeface="Arial"/>
                <a:ea typeface="Arial"/>
                <a:cs typeface="Arial"/>
                <a:sym typeface="Arial"/>
              </a:rPr>
              <a:t>,  </a:t>
            </a:r>
            <a:r>
              <a:rPr lang="en-US" sz="2500">
                <a:latin typeface="Arial"/>
                <a:ea typeface="Arial"/>
                <a:cs typeface="Arial"/>
                <a:sym typeface="Arial"/>
              </a:rPr>
              <a:t>Major Features/Concepts of </a:t>
            </a:r>
            <a:r>
              <a:rPr lang="en-US" sz="1700">
                <a:latin typeface="Arial"/>
                <a:ea typeface="Arial"/>
                <a:cs typeface="Arial"/>
                <a:sym typeface="Arial"/>
              </a:rPr>
              <a:t>OOP(</a:t>
            </a:r>
            <a:r>
              <a:rPr lang="en-US" sz="2500">
                <a:latin typeface="Arial"/>
                <a:ea typeface="Arial"/>
                <a:cs typeface="Arial"/>
                <a:sym typeface="Arial"/>
              </a:rPr>
              <a:t>Class, Object, Inheritance, Polymorphism, Encapsulation and Abstraction), Advantages of OOP and finally looked at the Top six OOP languages.</a:t>
            </a:r>
            <a:endParaRPr sz="2100"/>
          </a:p>
        </p:txBody>
      </p:sp>
      <p:sp>
        <p:nvSpPr>
          <p:cNvPr id="469" name="Google Shape;46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70" name="Google Shape;47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44"/>
          <p:cNvSpPr txBox="1"/>
          <p:nvPr>
            <p:ph type="title"/>
          </p:nvPr>
        </p:nvSpPr>
        <p:spPr>
          <a:xfrm rot="-1775215">
            <a:off x="2157732" y="2807036"/>
            <a:ext cx="3004535" cy="123279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Thank you for Listening</a:t>
            </a:r>
            <a:endParaRPr/>
          </a:p>
        </p:txBody>
      </p:sp>
      <p:sp>
        <p:nvSpPr>
          <p:cNvPr id="476" name="Google Shape;476;p44"/>
          <p:cNvSpPr/>
          <p:nvPr/>
        </p:nvSpPr>
        <p:spPr>
          <a:xfrm>
            <a:off x="6435671" y="1657004"/>
            <a:ext cx="3200400" cy="3130660"/>
          </a:xfrm>
          <a:prstGeom prst="star32">
            <a:avLst>
              <a:gd fmla="val 10085" name="adj"/>
            </a:avLst>
          </a:prstGeom>
          <a:solidFill>
            <a:schemeClr val="accent1"/>
          </a:solidFill>
          <a:ln cap="flat" cmpd="sng" w="12700">
            <a:solidFill>
              <a:srgbClr val="00B05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7" name="Google Shape;477;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78" name="Google Shape;478;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79" name="Google Shape;479;p44"/>
          <p:cNvSpPr txBox="1"/>
          <p:nvPr/>
        </p:nvSpPr>
        <p:spPr>
          <a:xfrm>
            <a:off x="7694908" y="3037668"/>
            <a:ext cx="68192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FF00"/>
                </a:solidFill>
                <a:latin typeface="Arial"/>
                <a:ea typeface="Arial"/>
                <a:cs typeface="Arial"/>
                <a:sym typeface="Arial"/>
              </a:rPr>
              <a:t>Thanks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mph" presetID="8" presetSubtype="0">
                                  <p:stCondLst>
                                    <p:cond delay="0"/>
                                  </p:stCondLst>
                                  <p:childTnLst>
                                    <p:animRot by="-21600000">
                                      <p:cBhvr>
                                        <p:cTn dur="4000" fill="hold"/>
                                        <p:tgtEl>
                                          <p:spTgt spid="476"/>
                                        </p:tgtEl>
                                        <p:attrNameLst>
                                          <p:attrName>r</p:attrName>
                                        </p:attrNameLst>
                                      </p:cBhvr>
                                    </p:animRo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Reference</a:t>
            </a:r>
            <a:endParaRPr/>
          </a:p>
        </p:txBody>
      </p:sp>
      <p:sp>
        <p:nvSpPr>
          <p:cNvPr id="485" name="Google Shape;485;p45"/>
          <p:cNvSpPr txBox="1"/>
          <p:nvPr>
            <p:ph idx="1" type="body"/>
          </p:nvPr>
        </p:nvSpPr>
        <p:spPr>
          <a:xfrm>
            <a:off x="838199" y="1825625"/>
            <a:ext cx="10739035" cy="3931995"/>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800"/>
              <a:buNone/>
            </a:pPr>
            <a:r>
              <a:rPr lang="en-US" sz="2400">
                <a:latin typeface="Arial"/>
                <a:ea typeface="Arial"/>
                <a:cs typeface="Arial"/>
                <a:sym typeface="Arial"/>
              </a:rPr>
              <a:t>Half, R. (2021, December 4). </a:t>
            </a:r>
            <a:r>
              <a:rPr i="1" lang="en-US" sz="2400">
                <a:latin typeface="Arial"/>
                <a:ea typeface="Arial"/>
                <a:cs typeface="Arial"/>
                <a:sym typeface="Arial"/>
              </a:rPr>
              <a:t>4 advantages of object-oriented programming</a:t>
            </a:r>
            <a:r>
              <a:rPr lang="en-US" sz="2400">
                <a:latin typeface="Arial"/>
                <a:ea typeface="Arial"/>
                <a:cs typeface="Arial"/>
                <a:sym typeface="Arial"/>
              </a:rPr>
              <a:t>. 4 Advantages of OOP | Robert Half. Retrieved March 15, 2022, from https://www.roberthalf.com/blog/salaries-and-skills/4-advantages-of-object-oriented-programming</a:t>
            </a:r>
            <a:r>
              <a:rPr lang="en-US" sz="2400"/>
              <a:t> </a:t>
            </a:r>
            <a:endParaRPr sz="2400"/>
          </a:p>
          <a:p>
            <a:pPr indent="0" lvl="0" marL="0" rtl="0" algn="l">
              <a:lnSpc>
                <a:spcPct val="90000"/>
              </a:lnSpc>
              <a:spcBef>
                <a:spcPts val="1000"/>
              </a:spcBef>
              <a:spcAft>
                <a:spcPts val="0"/>
              </a:spcAft>
              <a:buClr>
                <a:schemeClr val="dk1"/>
              </a:buClr>
              <a:buSzPts val="400"/>
              <a:buNone/>
            </a:pPr>
            <a:r>
              <a:t/>
            </a:r>
            <a:endParaRPr sz="100"/>
          </a:p>
          <a:p>
            <a:pPr indent="0" lvl="0" marL="0" rtl="0" algn="l">
              <a:lnSpc>
                <a:spcPct val="90000"/>
              </a:lnSpc>
              <a:spcBef>
                <a:spcPts val="1000"/>
              </a:spcBef>
              <a:spcAft>
                <a:spcPts val="0"/>
              </a:spcAft>
              <a:buClr>
                <a:schemeClr val="dk1"/>
              </a:buClr>
              <a:buSzPts val="2800"/>
              <a:buNone/>
            </a:pPr>
            <a:r>
              <a:rPr lang="en-US" sz="2400">
                <a:latin typeface="Arial"/>
                <a:ea typeface="Arial"/>
                <a:cs typeface="Arial"/>
                <a:sym typeface="Arial"/>
              </a:rPr>
              <a:t>Tran, T. (2021, December 17). </a:t>
            </a:r>
            <a:r>
              <a:rPr i="1" lang="en-US" sz="2400">
                <a:latin typeface="Arial"/>
                <a:ea typeface="Arial"/>
                <a:cs typeface="Arial"/>
                <a:sym typeface="Arial"/>
              </a:rPr>
              <a:t>The list of object-oriented programming languages</a:t>
            </a:r>
            <a:r>
              <a:rPr lang="en-US" sz="2400">
                <a:latin typeface="Arial"/>
                <a:ea typeface="Arial"/>
                <a:cs typeface="Arial"/>
                <a:sym typeface="Arial"/>
              </a:rPr>
              <a:t>. The List of Object-oriented Programming Languages. Retrieved March 15, 2022, from https://www.orientsoftware.com/blog/list-of-object-oriented-programming-languages/ </a:t>
            </a:r>
            <a:endParaRPr sz="2400"/>
          </a:p>
          <a:p>
            <a:pPr indent="0" lvl="0" marL="0" rtl="0" algn="l">
              <a:lnSpc>
                <a:spcPct val="90000"/>
              </a:lnSpc>
              <a:spcBef>
                <a:spcPts val="1000"/>
              </a:spcBef>
              <a:spcAft>
                <a:spcPts val="0"/>
              </a:spcAft>
              <a:buClr>
                <a:schemeClr val="dk1"/>
              </a:buClr>
              <a:buSzPts val="300"/>
              <a:buNone/>
            </a:pPr>
            <a:r>
              <a:t/>
            </a:r>
            <a:endParaRPr sz="100">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rPr lang="en-US" sz="2400">
                <a:latin typeface="Arial"/>
                <a:ea typeface="Arial"/>
                <a:cs typeface="Arial"/>
                <a:sym typeface="Arial"/>
              </a:rPr>
              <a:t>What is oops. Studytonight.com. (n.d.). Retrieved March 7, 2022, from https://www.studytonight.com/java/object-and-classes.php </a:t>
            </a:r>
            <a:endParaRPr sz="2400"/>
          </a:p>
        </p:txBody>
      </p:sp>
      <p:sp>
        <p:nvSpPr>
          <p:cNvPr id="486" name="Google Shape;48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Object Oriented Programing 1</a:t>
            </a:r>
            <a:endParaRPr/>
          </a:p>
        </p:txBody>
      </p:sp>
      <p:sp>
        <p:nvSpPr>
          <p:cNvPr id="487" name="Google Shape;48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2022-03-10T07:06:06Z</dcterms:created>
  <dc:creator>Elubu Joseph Bulinda</dc:creator>
</cp:coreProperties>
</file>