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57" r:id="rId2"/>
    <p:sldId id="259" r:id="rId3"/>
    <p:sldId id="303" r:id="rId4"/>
    <p:sldId id="305" r:id="rId5"/>
    <p:sldId id="320" r:id="rId6"/>
    <p:sldId id="317" r:id="rId7"/>
    <p:sldId id="318" r:id="rId8"/>
    <p:sldId id="265" r:id="rId9"/>
    <p:sldId id="266" r:id="rId10"/>
    <p:sldId id="268" r:id="rId11"/>
    <p:sldId id="269" r:id="rId12"/>
    <p:sldId id="270" r:id="rId13"/>
    <p:sldId id="271" r:id="rId14"/>
    <p:sldId id="272" r:id="rId15"/>
    <p:sldId id="274" r:id="rId16"/>
    <p:sldId id="275" r:id="rId17"/>
    <p:sldId id="321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5" r:id="rId26"/>
    <p:sldId id="286" r:id="rId27"/>
    <p:sldId id="288" r:id="rId28"/>
    <p:sldId id="289" r:id="rId29"/>
    <p:sldId id="290" r:id="rId30"/>
    <p:sldId id="293" r:id="rId31"/>
    <p:sldId id="295" r:id="rId32"/>
    <p:sldId id="298" r:id="rId33"/>
    <p:sldId id="299" r:id="rId34"/>
    <p:sldId id="300" r:id="rId35"/>
    <p:sldId id="301" r:id="rId36"/>
    <p:sldId id="319" r:id="rId37"/>
    <p:sldId id="302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86861" autoAdjust="0"/>
  </p:normalViewPr>
  <p:slideViewPr>
    <p:cSldViewPr snapToGrid="0">
      <p:cViewPr varScale="1">
        <p:scale>
          <a:sx n="63" d="100"/>
          <a:sy n="63" d="100"/>
        </p:scale>
        <p:origin x="102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8F5B49-DF6D-4915-9308-44CDC85F863A}" type="datetimeFigureOut">
              <a:rPr lang="en-US" smtClean="0"/>
              <a:t>3/21/2022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091EB9-5DE5-4390-874E-18F53C391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404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DD800DD-06D6-4168-AD4A-544A937982C3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1118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E38BB24-AC22-412D-9908-6C2A2E1AA73A}" type="slidenum">
              <a:rPr lang="en-US" altLang="en-US"/>
              <a:pPr/>
              <a:t>2</a:t>
            </a:fld>
            <a:endParaRPr lang="en-US" altLang="en-US"/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1052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0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D3FF8D6-237D-41AD-8FF5-FD128A5FCF43}" type="slidenum">
              <a:rPr lang="en-US" altLang="en-US" smtClean="0"/>
              <a:pPr/>
              <a:t>5</a:t>
            </a:fld>
            <a:endParaRPr lang="en-US" altLang="en-US" smtClean="0"/>
          </a:p>
        </p:txBody>
      </p:sp>
      <p:sp>
        <p:nvSpPr>
          <p:cNvPr id="342019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D57BFD6-5496-45EC-A17A-2D204A26924E}" type="slidenum">
              <a:rPr lang="en-US" altLang="en-US" sz="1200"/>
              <a:pPr algn="r"/>
              <a:t>5</a:t>
            </a:fld>
            <a:endParaRPr lang="en-US" altLang="en-US" sz="1200"/>
          </a:p>
        </p:txBody>
      </p:sp>
      <p:sp>
        <p:nvSpPr>
          <p:cNvPr id="34202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202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42154909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5C88A603-8B21-4533-86C2-4773B7311D30}" type="slidenum">
              <a:rPr lang="en-US" altLang="en-US"/>
              <a:pPr/>
              <a:t>8</a:t>
            </a:fld>
            <a:endParaRPr lang="en-US" altLang="en-US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39076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B5A738E-1E7E-4783-B6A4-66F230945E2A}" type="slidenum">
              <a:rPr lang="en-US" altLang="en-US"/>
              <a:pPr/>
              <a:t>9</a:t>
            </a:fld>
            <a:endParaRPr lang="en-US" altLang="en-US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41187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429EE44-8101-4447-8BC4-B07EEC9B5C59}" type="slidenum">
              <a:rPr lang="en-US" altLang="en-US"/>
              <a:pPr/>
              <a:t>10</a:t>
            </a:fld>
            <a:endParaRPr lang="en-US" altLang="en-US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dirty="0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04933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53FD3AC-4B60-496E-80FD-A97996171647}" type="slidenum">
              <a:rPr lang="en-US" altLang="en-US"/>
              <a:pPr/>
              <a:t>11</a:t>
            </a:fld>
            <a:endParaRPr lang="en-US" altLang="en-US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66966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DF961D8-72E3-4A57-88E2-4FA7BED42485}" type="slidenum">
              <a:rPr lang="en-US" altLang="en-US"/>
              <a:pPr/>
              <a:t>12</a:t>
            </a:fld>
            <a:endParaRPr lang="en-US" altLang="en-US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85577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E9C8CD7-1347-46D4-AB0A-F94D27781190}" type="slidenum">
              <a:rPr lang="en-US" altLang="en-US"/>
              <a:pPr/>
              <a:t>13</a:t>
            </a:fld>
            <a:endParaRPr lang="en-US" altLang="en-US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11871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438D6AB-E8BD-449C-AAFB-575A7B6F50C2}" type="slidenum">
              <a:rPr lang="en-US" altLang="en-US"/>
              <a:pPr/>
              <a:t>14</a:t>
            </a:fld>
            <a:endParaRPr lang="en-US" altLang="en-US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50321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0BB67DC-08B2-4E20-9D2D-1EE2F76916D0}" type="slidenum">
              <a:rPr lang="en-US" altLang="en-US"/>
              <a:pPr/>
              <a:t>15</a:t>
            </a:fld>
            <a:endParaRPr lang="en-US" altLang="en-US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67409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17F9E07-B540-4645-9309-34F83803A38B}" type="slidenum">
              <a:rPr lang="en-US" altLang="en-US"/>
              <a:pPr/>
              <a:t>18</a:t>
            </a:fld>
            <a:endParaRPr lang="en-US" altLang="en-US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3884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EA64D01-1F9F-400E-AFB5-834D5E2D3E47}" type="slidenum">
              <a:rPr lang="en-US" altLang="en-US"/>
              <a:pPr/>
              <a:t>19</a:t>
            </a:fld>
            <a:endParaRPr lang="en-US" altLang="en-US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84063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9FCD21B-AC15-42C9-B1F7-A3E2A903447F}" type="slidenum">
              <a:rPr lang="en-US" altLang="en-US"/>
              <a:pPr/>
              <a:t>20</a:t>
            </a:fld>
            <a:endParaRPr lang="en-US" altLang="en-US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59662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2A26E9B-46BC-4DF2-8D49-C87DFC4AE273}" type="slidenum">
              <a:rPr lang="en-US" altLang="en-US"/>
              <a:pPr/>
              <a:t>21</a:t>
            </a:fld>
            <a:endParaRPr lang="en-US" altLang="en-US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74799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1270267-A6E9-4BAA-BD9E-F7943627587F}" type="slidenum">
              <a:rPr lang="en-US" altLang="en-US"/>
              <a:pPr/>
              <a:t>22</a:t>
            </a:fld>
            <a:endParaRPr lang="en-US" altLang="en-US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339357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914A7E9-8886-419E-9FBC-73F11E99C701}" type="slidenum">
              <a:rPr lang="en-US" altLang="en-US"/>
              <a:pPr/>
              <a:t>23</a:t>
            </a:fld>
            <a:endParaRPr lang="en-US" altLang="en-US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33369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45809D9-2FF4-4398-B2E2-5E8847019C58}" type="slidenum">
              <a:rPr lang="en-US" altLang="en-US"/>
              <a:pPr/>
              <a:t>24</a:t>
            </a:fld>
            <a:endParaRPr lang="en-US" altLang="en-US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183818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BABA49B-900D-4DF2-9002-64F8937B667B}" type="slidenum">
              <a:rPr lang="en-US" altLang="en-US"/>
              <a:pPr/>
              <a:t>25</a:t>
            </a:fld>
            <a:endParaRPr lang="en-US" altLang="en-US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297698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21A24DD-168B-4D8A-9D40-C807905FE1F5}" type="slidenum">
              <a:rPr lang="en-US" altLang="en-US"/>
              <a:pPr/>
              <a:t>26</a:t>
            </a:fld>
            <a:endParaRPr lang="en-US" altLang="en-US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24915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79F0D033-2756-4792-A27F-84F613642164}" type="slidenum">
              <a:rPr lang="en-US" altLang="en-US"/>
              <a:pPr/>
              <a:t>27</a:t>
            </a:fld>
            <a:endParaRPr lang="en-US" altLang="en-US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68759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10BD165-E5C9-40E0-B0F2-9A851E2E7FFE}" type="slidenum">
              <a:rPr lang="en-US" altLang="en-US"/>
              <a:pPr/>
              <a:t>28</a:t>
            </a:fld>
            <a:endParaRPr lang="en-US" altLang="en-US"/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817135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A6D2E9C-BF07-4C34-A1FA-3168911567FA}" type="slidenum">
              <a:rPr lang="en-US" altLang="en-US"/>
              <a:pPr/>
              <a:t>29</a:t>
            </a:fld>
            <a:endParaRPr lang="en-US" altLang="en-US"/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643475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4B99E28-FC46-4ADD-8CBC-FC3E5945CACF}" type="slidenum">
              <a:rPr lang="en-US" altLang="en-US"/>
              <a:pPr/>
              <a:t>30</a:t>
            </a:fld>
            <a:endParaRPr lang="en-US" altLang="en-US"/>
          </a:p>
        </p:txBody>
      </p:sp>
      <p:sp>
        <p:nvSpPr>
          <p:cNvPr id="78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280849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98CBECE-7544-4CAD-8371-259B553DD0AE}" type="slidenum">
              <a:rPr lang="en-US" altLang="en-US"/>
              <a:pPr/>
              <a:t>31</a:t>
            </a:fld>
            <a:endParaRPr lang="en-US" altLang="en-US"/>
          </a:p>
        </p:txBody>
      </p:sp>
      <p:sp>
        <p:nvSpPr>
          <p:cNvPr id="82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754875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5CB0F08-89A1-4534-92DD-F49C655D3B22}" type="slidenum">
              <a:rPr lang="en-US" altLang="en-US"/>
              <a:pPr/>
              <a:t>32</a:t>
            </a:fld>
            <a:endParaRPr lang="en-US" altLang="en-US"/>
          </a:p>
        </p:txBody>
      </p:sp>
      <p:sp>
        <p:nvSpPr>
          <p:cNvPr id="890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770694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31E9D91-DC9C-4DC9-80CE-A6B945320261}" type="slidenum">
              <a:rPr lang="en-US" altLang="en-US"/>
              <a:pPr/>
              <a:t>33</a:t>
            </a:fld>
            <a:endParaRPr lang="en-US" altLang="en-US"/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110103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2D9567C-5FE8-4A5C-BC6D-63327F0539F1}" type="slidenum">
              <a:rPr lang="en-US" altLang="en-US"/>
              <a:pPr/>
              <a:t>34</a:t>
            </a:fld>
            <a:endParaRPr lang="en-US" altLang="en-US"/>
          </a:p>
        </p:txBody>
      </p:sp>
      <p:sp>
        <p:nvSpPr>
          <p:cNvPr id="931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104600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7538F31-72B2-430A-9388-1BA5BA6C4418}" type="slidenum">
              <a:rPr lang="en-US" altLang="en-US"/>
              <a:pPr/>
              <a:t>35</a:t>
            </a:fld>
            <a:endParaRPr lang="en-US" altLang="en-US"/>
          </a:p>
        </p:txBody>
      </p:sp>
      <p:sp>
        <p:nvSpPr>
          <p:cNvPr id="952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57826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FF943-70C3-427E-8D20-5E302EBDC4A7}" type="datetime1">
              <a:rPr lang="en-US" smtClean="0"/>
              <a:t>3/21/2022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65876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30805-8646-4670-8454-729163EB2DD7}" type="datetime1">
              <a:rPr lang="en-US" smtClean="0"/>
              <a:t>3/21/2022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71793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4D68A-0583-484F-864E-9E6EF9935ABB}" type="datetime1">
              <a:rPr lang="en-US" smtClean="0"/>
              <a:t>3/21/2022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294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0445C-5DAB-42E2-8483-FC09A05165FC}" type="datetime1">
              <a:rPr lang="en-US" smtClean="0"/>
              <a:t>3/21/2022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838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983D7-70A5-4DF5-81CD-A7A0B0A9DD26}" type="datetime1">
              <a:rPr lang="en-US" smtClean="0"/>
              <a:t>3/21/2022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1735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B89A0-1046-40EC-8455-32EDAD0DC4FC}" type="datetime1">
              <a:rPr lang="en-US" smtClean="0"/>
              <a:t>3/21/2022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6909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D91BE-2D9E-4E3C-9353-F5248A769062}" type="datetime1">
              <a:rPr lang="en-US" smtClean="0"/>
              <a:t>3/21/2022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9029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A7CFC-7D20-4021-A631-A126F8625437}" type="datetime1">
              <a:rPr lang="en-US" smtClean="0"/>
              <a:t>3/21/2022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6466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DF763-51A3-48CF-BCBE-D7CB71826A1D}" type="datetime1">
              <a:rPr lang="en-US" smtClean="0"/>
              <a:t>3/21/2022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7643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60CE9-0FB0-4290-AD0A-8C5F558EB940}" type="datetime1">
              <a:rPr lang="en-US" smtClean="0"/>
              <a:t>3/21/2022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229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1B8C-ADDD-4E01-B487-6B7E7594352F}" type="datetime1">
              <a:rPr lang="en-US" smtClean="0"/>
              <a:t>3/21/2022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57757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2000" y="190500"/>
            <a:ext cx="9347200" cy="15271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sw-KE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032000" y="1905000"/>
            <a:ext cx="4572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w-K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7200" y="1905000"/>
            <a:ext cx="4572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w-K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659BAF48-D079-4AB6-ACC2-76565788675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20999226"/>
      </p:ext>
    </p:extLst>
  </p:cSld>
  <p:clrMapOvr>
    <a:masterClrMapping/>
  </p:clrMapOvr>
  <p:transition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326E5E-6927-4202-AFD6-97352E55E5D2}" type="datetime1">
              <a:rPr lang="en-US" smtClean="0"/>
              <a:t>3/21/2022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304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24000" y="1122363"/>
            <a:ext cx="9144000" cy="954631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sz="4400" b="1" dirty="0" smtClean="0"/>
              <a:t>Accounting Information Systems</a:t>
            </a:r>
            <a:r>
              <a:rPr lang="en-US" altLang="en-US" sz="4400" b="1" dirty="0"/>
              <a:t/>
            </a:r>
            <a:br>
              <a:rPr lang="en-US" altLang="en-US" sz="4400" b="1" dirty="0"/>
            </a:br>
            <a:endParaRPr lang="en-US" altLang="en-US" sz="4400" b="1" dirty="0"/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453640" y="3596640"/>
            <a:ext cx="7970520" cy="1981200"/>
          </a:xfrm>
        </p:spPr>
        <p:txBody>
          <a:bodyPr/>
          <a:lstStyle/>
          <a:p>
            <a:pPr eaLnBrk="1" hangingPunct="1"/>
            <a:r>
              <a:rPr lang="en-US" altLang="en-US" b="1" dirty="0" smtClean="0">
                <a:latin typeface="+mj-lt"/>
              </a:rPr>
              <a:t>Dr. David </a:t>
            </a:r>
            <a:r>
              <a:rPr lang="en-US" altLang="en-US" b="1" dirty="0" err="1" smtClean="0">
                <a:latin typeface="+mj-lt"/>
              </a:rPr>
              <a:t>Muchangi</a:t>
            </a:r>
            <a:r>
              <a:rPr lang="en-US" altLang="en-US" b="1" dirty="0" smtClean="0">
                <a:latin typeface="+mj-lt"/>
              </a:rPr>
              <a:t> </a:t>
            </a:r>
            <a:r>
              <a:rPr lang="en-US" altLang="en-US" b="1" dirty="0" err="1" smtClean="0">
                <a:latin typeface="+mj-lt"/>
              </a:rPr>
              <a:t>Mugo</a:t>
            </a:r>
            <a:r>
              <a:rPr lang="en-US" altLang="en-US" b="1" dirty="0" smtClean="0">
                <a:latin typeface="+mj-lt"/>
              </a:rPr>
              <a:t>, PhD, MSc, MBA, BSc (Hons) </a:t>
            </a:r>
          </a:p>
          <a:p>
            <a:pPr eaLnBrk="1" hangingPunct="1"/>
            <a:endParaRPr lang="en-US" altLang="en-US" sz="1200" b="1" i="1" dirty="0">
              <a:latin typeface="+mj-lt"/>
            </a:endParaRPr>
          </a:p>
          <a:p>
            <a:pPr eaLnBrk="1" hangingPunct="1"/>
            <a:endParaRPr lang="en-US" altLang="en-US" sz="1200" b="1" i="1" dirty="0">
              <a:latin typeface="+mj-lt"/>
            </a:endParaRPr>
          </a:p>
          <a:p>
            <a:pPr eaLnBrk="1" hangingPunct="1"/>
            <a:endParaRPr lang="en-US" altLang="en-US" sz="1200" b="1" i="1" dirty="0">
              <a:latin typeface="+mj-lt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689463" y="2065065"/>
            <a:ext cx="9144000" cy="95463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4000" b="1" dirty="0" smtClean="0"/>
              <a:t>Chapter 1: Introduction to Accounting Information Systems</a:t>
            </a:r>
            <a:br>
              <a:rPr lang="en-US" altLang="en-US" sz="4000" b="1" dirty="0" smtClean="0"/>
            </a:br>
            <a:endParaRPr lang="en-US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204991336"/>
      </p:ext>
    </p:extLst>
  </p:cSld>
  <p:clrMapOvr>
    <a:masterClrMapping/>
  </p:clrMapOvr>
  <p:transition advTm="1422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>
          <a:xfrm>
            <a:off x="1365069" y="304800"/>
            <a:ext cx="7467600" cy="1431925"/>
          </a:xfrm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Learning Objectives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1818685"/>
            <a:ext cx="8651966" cy="4114800"/>
          </a:xfrm>
          <a:noFill/>
        </p:spPr>
        <p:txBody>
          <a:bodyPr vert="horz" lIns="90488" tIns="44450" rIns="90488" bIns="44450" rtlCol="0">
            <a:normAutofit/>
          </a:bodyPr>
          <a:lstStyle/>
          <a:p>
            <a:pPr marL="609600" indent="-609600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en-GB" altLang="en-US" sz="2600" dirty="0" smtClean="0">
                <a:latin typeface="+mj-lt"/>
              </a:rPr>
              <a:t>Explain what system is and the components of a system </a:t>
            </a:r>
            <a:endParaRPr lang="en-US" altLang="en-US" sz="2600" dirty="0" smtClean="0">
              <a:latin typeface="+mj-lt"/>
            </a:endParaRPr>
          </a:p>
          <a:p>
            <a:pPr marL="609600" indent="-609600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en-US" altLang="en-US" sz="2600" dirty="0" smtClean="0">
                <a:latin typeface="+mj-lt"/>
              </a:rPr>
              <a:t>Explain </a:t>
            </a:r>
            <a:r>
              <a:rPr lang="en-US" altLang="en-US" sz="2600" dirty="0">
                <a:latin typeface="+mj-lt"/>
              </a:rPr>
              <a:t>what an accounting information system (AIS) is and describe the basic functions it performs.</a:t>
            </a:r>
          </a:p>
          <a:p>
            <a:pPr marL="609600" indent="-609600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en-US" altLang="en-US" sz="2600" dirty="0">
                <a:latin typeface="+mj-lt"/>
              </a:rPr>
              <a:t>Discuss why studying the design and management of an AIS is important.</a:t>
            </a:r>
          </a:p>
          <a:p>
            <a:pPr marL="609600" indent="-609600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en-US" altLang="en-US" sz="2600" dirty="0">
                <a:latin typeface="+mj-lt"/>
              </a:rPr>
              <a:t>Explain the role played by the AIS in a company’s value chain and discuss ways that the AIS can add value to a business.</a:t>
            </a:r>
          </a:p>
          <a:p>
            <a:pPr marL="609600" indent="-609600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en-US" altLang="en-US" sz="2600" dirty="0">
                <a:latin typeface="+mj-lt"/>
              </a:rPr>
              <a:t>Describe and contrast the basic strategies and strategic positions that a business can adopt.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endParaRPr lang="en-US" altLang="en-US" sz="2600" dirty="0">
              <a:latin typeface="+mj-lt"/>
            </a:endParaRPr>
          </a:p>
          <a:p>
            <a:pPr marL="609600" indent="-609600">
              <a:lnSpc>
                <a:spcPct val="80000"/>
              </a:lnSpc>
              <a:buNone/>
            </a:pPr>
            <a:endParaRPr lang="en-US" altLang="en-US" sz="2200" dirty="0">
              <a:latin typeface="+mj-l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2</a:t>
            </a:fld>
            <a:endParaRPr lang="en-US">
              <a:latin typeface="+mj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4553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96"/>
    </mc:Choice>
    <mc:Fallback xmlns="">
      <p:transition spd="slow" advTm="53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 cap="all" dirty="0" smtClean="0"/>
              <a:t>SYSTEM</a:t>
            </a:r>
            <a:endParaRPr lang="en-US" dirty="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260476"/>
            <a:ext cx="10515600" cy="491172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3200" dirty="0">
                <a:latin typeface="+mj-lt"/>
              </a:rPr>
              <a:t>The term “</a:t>
            </a:r>
            <a:r>
              <a:rPr lang="en-US" altLang="en-US" sz="3200" b="1" dirty="0">
                <a:latin typeface="+mj-lt"/>
              </a:rPr>
              <a:t>system</a:t>
            </a:r>
            <a:r>
              <a:rPr lang="en-US" altLang="en-US" sz="3200" dirty="0">
                <a:latin typeface="+mj-lt"/>
              </a:rPr>
              <a:t>” originates from the Greek term “</a:t>
            </a:r>
            <a:r>
              <a:rPr lang="en-US" altLang="en-US" sz="3200" dirty="0" err="1">
                <a:latin typeface="+mj-lt"/>
              </a:rPr>
              <a:t>systema</a:t>
            </a:r>
            <a:r>
              <a:rPr lang="en-US" altLang="en-US" sz="3200" dirty="0">
                <a:latin typeface="+mj-lt"/>
              </a:rPr>
              <a:t>” which means to “place together.” </a:t>
            </a:r>
            <a:endParaRPr lang="en-US" altLang="en-US" sz="3200" dirty="0" smtClean="0">
              <a:latin typeface="+mj-lt"/>
            </a:endParaRPr>
          </a:p>
          <a:p>
            <a:pPr>
              <a:defRPr/>
            </a:pPr>
            <a:r>
              <a:rPr lang="en-US" altLang="en-US" sz="3200" dirty="0">
                <a:latin typeface="+mj-lt"/>
              </a:rPr>
              <a:t>A system is an integrated set of inter-operable elements where;</a:t>
            </a:r>
          </a:p>
          <a:p>
            <a:pPr lvl="1">
              <a:defRPr/>
            </a:pPr>
            <a:r>
              <a:rPr lang="en-US" altLang="en-US" sz="3200" dirty="0">
                <a:latin typeface="+mj-lt"/>
              </a:rPr>
              <a:t>Each element has explicitly specified and bounded capabilities.</a:t>
            </a:r>
          </a:p>
          <a:p>
            <a:pPr lvl="1">
              <a:defRPr/>
            </a:pPr>
            <a:r>
              <a:rPr lang="en-US" altLang="en-US" sz="3200" dirty="0">
                <a:latin typeface="+mj-lt"/>
              </a:rPr>
              <a:t>The elements work synergistically to perform value-added processing.</a:t>
            </a:r>
          </a:p>
          <a:p>
            <a:pPr eaLnBrk="1" hangingPunct="1">
              <a:defRPr/>
            </a:pPr>
            <a:endParaRPr lang="en-US" altLang="en-US" sz="3200" dirty="0">
              <a:latin typeface="+mj-lt"/>
            </a:endParaRPr>
          </a:p>
          <a:p>
            <a:pPr eaLnBrk="1" hangingPunct="1">
              <a:defRPr/>
            </a:pPr>
            <a:endParaRPr lang="en-US" altLang="en-US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94676234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10515600" cy="960755"/>
          </a:xfrm>
        </p:spPr>
        <p:txBody>
          <a:bodyPr/>
          <a:lstStyle/>
          <a:p>
            <a:pPr eaLnBrk="1" hangingPunct="1">
              <a:defRPr/>
            </a:pPr>
            <a:r>
              <a:rPr lang="en-US" b="1" cap="all" dirty="0" smtClean="0"/>
              <a:t>SYSTEM</a:t>
            </a:r>
            <a:endParaRPr lang="en-US" dirty="0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206050"/>
            <a:ext cx="10515600" cy="4911725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US" sz="2100" dirty="0">
                <a:latin typeface="+mj-lt"/>
              </a:rPr>
              <a:t>Systems enable a User to satisfy mission-oriented operational needs in a</a:t>
            </a:r>
            <a:r>
              <a:rPr lang="en-US" sz="2100" dirty="0" smtClean="0">
                <a:latin typeface="+mj-lt"/>
              </a:rPr>
              <a:t>:</a:t>
            </a:r>
            <a:endParaRPr lang="en-US" sz="2100" dirty="0">
              <a:latin typeface="+mj-lt"/>
            </a:endParaRPr>
          </a:p>
          <a:p>
            <a:pPr lvl="1" eaLnBrk="1" hangingPunct="1">
              <a:defRPr/>
            </a:pPr>
            <a:r>
              <a:rPr lang="en-US" sz="2100" dirty="0">
                <a:latin typeface="+mj-lt"/>
              </a:rPr>
              <a:t>prescribed operating environment </a:t>
            </a:r>
          </a:p>
          <a:p>
            <a:pPr lvl="1" eaLnBrk="1" hangingPunct="1">
              <a:defRPr/>
            </a:pPr>
            <a:r>
              <a:rPr lang="en-US" sz="2100" dirty="0">
                <a:latin typeface="+mj-lt"/>
              </a:rPr>
              <a:t>with a specified (probabilistic or deterministic) outcome</a:t>
            </a:r>
          </a:p>
          <a:p>
            <a:pPr lvl="1" eaLnBrk="1" hangingPunct="1">
              <a:defRPr/>
            </a:pPr>
            <a:r>
              <a:rPr lang="en-US" sz="2100" dirty="0">
                <a:latin typeface="+mj-lt"/>
              </a:rPr>
              <a:t> in an acceptable level of success</a:t>
            </a:r>
            <a:r>
              <a:rPr lang="en-US" sz="2100" dirty="0" smtClean="0">
                <a:latin typeface="+mj-lt"/>
              </a:rPr>
              <a:t>.</a:t>
            </a:r>
          </a:p>
          <a:p>
            <a:pPr>
              <a:spcBef>
                <a:spcPct val="20000"/>
              </a:spcBef>
              <a:buClr>
                <a:schemeClr val="accent1"/>
              </a:buClr>
              <a:buSzPct val="65000"/>
              <a:defRPr/>
            </a:pPr>
            <a:r>
              <a:rPr lang="en-US" altLang="en-US" sz="2100" dirty="0">
                <a:latin typeface="+mj-lt"/>
              </a:rPr>
              <a:t>A System is a set of interacting or interdependent components forming an integrated whole. </a:t>
            </a:r>
          </a:p>
          <a:p>
            <a:pPr>
              <a:spcBef>
                <a:spcPct val="20000"/>
              </a:spcBef>
              <a:buClr>
                <a:schemeClr val="accent1"/>
              </a:buClr>
              <a:buSzPct val="65000"/>
              <a:defRPr/>
            </a:pPr>
            <a:endParaRPr lang="en-US" altLang="en-US" sz="2100" dirty="0">
              <a:latin typeface="+mj-lt"/>
            </a:endParaRPr>
          </a:p>
          <a:p>
            <a:pPr>
              <a:spcBef>
                <a:spcPct val="20000"/>
              </a:spcBef>
              <a:buClr>
                <a:schemeClr val="accent1"/>
              </a:buClr>
              <a:buSzPct val="65000"/>
              <a:defRPr/>
            </a:pPr>
            <a:r>
              <a:rPr lang="en-US" altLang="en-US" sz="2100" dirty="0">
                <a:latin typeface="+mj-lt"/>
              </a:rPr>
              <a:t>A </a:t>
            </a:r>
            <a:r>
              <a:rPr lang="en-US" altLang="en-US" sz="2100" i="1" dirty="0">
                <a:latin typeface="+mj-lt"/>
              </a:rPr>
              <a:t>System </a:t>
            </a:r>
            <a:r>
              <a:rPr lang="en-US" altLang="en-US" sz="2100" dirty="0">
                <a:latin typeface="+mj-lt"/>
              </a:rPr>
              <a:t>can also be defined as multiple parts working together for a common purpose or goal.</a:t>
            </a:r>
          </a:p>
          <a:p>
            <a:pPr>
              <a:spcBef>
                <a:spcPct val="20000"/>
              </a:spcBef>
              <a:buClr>
                <a:schemeClr val="accent1"/>
              </a:buClr>
              <a:buSzPct val="65000"/>
              <a:defRPr/>
            </a:pPr>
            <a:endParaRPr lang="en-US" altLang="en-US" sz="2100" dirty="0">
              <a:latin typeface="+mj-lt"/>
            </a:endParaRPr>
          </a:p>
          <a:p>
            <a:pPr>
              <a:spcBef>
                <a:spcPct val="20000"/>
              </a:spcBef>
              <a:buClr>
                <a:schemeClr val="accent1"/>
              </a:buClr>
              <a:buSzPct val="65000"/>
              <a:defRPr/>
            </a:pPr>
            <a:r>
              <a:rPr lang="en-US" altLang="en-US" sz="2100" dirty="0">
                <a:latin typeface="+mj-lt"/>
              </a:rPr>
              <a:t>A system is a collection of parts that interacts with each other to produce outcomes that are more than the sum of the parts alone.</a:t>
            </a:r>
          </a:p>
          <a:p>
            <a:pPr>
              <a:spcBef>
                <a:spcPct val="20000"/>
              </a:spcBef>
              <a:buClr>
                <a:schemeClr val="accent1"/>
              </a:buClr>
              <a:buSzPct val="65000"/>
              <a:defRPr/>
            </a:pPr>
            <a:endParaRPr lang="en-US" altLang="en-US" sz="2100" dirty="0">
              <a:latin typeface="+mj-lt"/>
            </a:endParaRPr>
          </a:p>
          <a:p>
            <a:pPr>
              <a:spcBef>
                <a:spcPct val="20000"/>
              </a:spcBef>
              <a:buClr>
                <a:schemeClr val="accent1"/>
              </a:buClr>
              <a:buSzPct val="65000"/>
              <a:defRPr/>
            </a:pPr>
            <a:r>
              <a:rPr lang="en-US" altLang="en-US" sz="2100" dirty="0">
                <a:latin typeface="+mj-lt"/>
              </a:rPr>
              <a:t> A system can also be broadly defined as an integrated set of elements that accomplish a pre-defined objective. </a:t>
            </a:r>
            <a:endParaRPr lang="en-US" altLang="en-US" sz="2100" dirty="0" smtClean="0">
              <a:latin typeface="+mj-lt"/>
            </a:endParaRPr>
          </a:p>
          <a:p>
            <a:pPr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n"/>
              <a:defRPr/>
            </a:pPr>
            <a:r>
              <a:rPr lang="en-US" altLang="en-US" sz="2100" dirty="0">
                <a:latin typeface="+mj-lt"/>
              </a:rPr>
              <a:t>All Systems have </a:t>
            </a:r>
            <a:r>
              <a:rPr lang="en-US" altLang="en-US" sz="2100" b="1" dirty="0">
                <a:latin typeface="+mj-lt"/>
              </a:rPr>
              <a:t>inputs</a:t>
            </a:r>
            <a:r>
              <a:rPr lang="en-US" altLang="en-US" sz="2100" dirty="0">
                <a:latin typeface="+mj-lt"/>
              </a:rPr>
              <a:t>, </a:t>
            </a:r>
            <a:r>
              <a:rPr lang="en-US" altLang="en-US" sz="2100" b="1" dirty="0">
                <a:latin typeface="+mj-lt"/>
              </a:rPr>
              <a:t>processes</a:t>
            </a:r>
            <a:r>
              <a:rPr lang="en-US" altLang="en-US" sz="2100" dirty="0">
                <a:latin typeface="+mj-lt"/>
              </a:rPr>
              <a:t>, and </a:t>
            </a:r>
            <a:r>
              <a:rPr lang="en-US" altLang="en-US" sz="2100" b="1" dirty="0">
                <a:latin typeface="+mj-lt"/>
              </a:rPr>
              <a:t>outputs</a:t>
            </a:r>
            <a:r>
              <a:rPr lang="en-US" altLang="en-US" sz="2100" dirty="0">
                <a:latin typeface="+mj-lt"/>
              </a:rPr>
              <a:t>.</a:t>
            </a:r>
          </a:p>
          <a:p>
            <a:pPr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n"/>
              <a:defRPr/>
            </a:pPr>
            <a:r>
              <a:rPr lang="en-US" altLang="en-US" sz="2100" dirty="0">
                <a:latin typeface="+mj-lt"/>
              </a:rPr>
              <a:t>A system is defined in relation to its </a:t>
            </a:r>
            <a:r>
              <a:rPr lang="en-US" altLang="en-US" sz="2100" b="1" dirty="0">
                <a:latin typeface="+mj-lt"/>
              </a:rPr>
              <a:t>Boundary</a:t>
            </a:r>
            <a:r>
              <a:rPr lang="en-US" altLang="en-US" sz="2100" dirty="0">
                <a:latin typeface="+mj-lt"/>
              </a:rPr>
              <a:t> and </a:t>
            </a:r>
            <a:r>
              <a:rPr lang="en-US" altLang="en-US" sz="2100" b="1" dirty="0">
                <a:latin typeface="+mj-lt"/>
              </a:rPr>
              <a:t>Surrounding</a:t>
            </a:r>
            <a:r>
              <a:rPr lang="en-US" altLang="en-US" sz="2100" dirty="0">
                <a:latin typeface="+mj-lt"/>
              </a:rPr>
              <a:t> (</a:t>
            </a:r>
            <a:r>
              <a:rPr lang="en-US" altLang="en-US" sz="2100" b="1" dirty="0">
                <a:latin typeface="+mj-lt"/>
              </a:rPr>
              <a:t>environment</a:t>
            </a:r>
            <a:r>
              <a:rPr lang="en-US" altLang="en-US" sz="2100" dirty="0">
                <a:latin typeface="+mj-lt"/>
              </a:rPr>
              <a:t>)</a:t>
            </a:r>
          </a:p>
          <a:p>
            <a:pPr>
              <a:spcBef>
                <a:spcPct val="20000"/>
              </a:spcBef>
              <a:buClr>
                <a:schemeClr val="accent1"/>
              </a:buClr>
              <a:buSzPct val="65000"/>
              <a:defRPr/>
            </a:pPr>
            <a:endParaRPr lang="en-US" altLang="en-US" sz="2100" dirty="0">
              <a:latin typeface="+mj-lt"/>
            </a:endParaRPr>
          </a:p>
          <a:p>
            <a:pPr lvl="1" eaLnBrk="1" hangingPunct="1">
              <a:defRPr/>
            </a:pPr>
            <a:endParaRPr lang="en-US" sz="21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0495387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27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981200" y="228600"/>
            <a:ext cx="7543800" cy="609600"/>
          </a:xfrm>
        </p:spPr>
        <p:txBody>
          <a:bodyPr anchor="b">
            <a:normAutofit fontScale="90000"/>
          </a:bodyPr>
          <a:lstStyle/>
          <a:p>
            <a:pPr eaLnBrk="1" hangingPunct="1">
              <a:defRPr/>
            </a:pPr>
            <a:r>
              <a:rPr lang="en-US" sz="3800" b="1" cap="all" dirty="0"/>
              <a:t>System elements</a:t>
            </a:r>
          </a:p>
        </p:txBody>
      </p:sp>
      <p:grpSp>
        <p:nvGrpSpPr>
          <p:cNvPr id="35" name="Group 34"/>
          <p:cNvGrpSpPr/>
          <p:nvPr/>
        </p:nvGrpSpPr>
        <p:grpSpPr>
          <a:xfrm>
            <a:off x="805077" y="1510903"/>
            <a:ext cx="9542883" cy="4282083"/>
            <a:chOff x="805077" y="1449943"/>
            <a:chExt cx="9542883" cy="4282083"/>
          </a:xfrm>
        </p:grpSpPr>
        <p:grpSp>
          <p:nvGrpSpPr>
            <p:cNvPr id="15" name="Group 14"/>
            <p:cNvGrpSpPr/>
            <p:nvPr/>
          </p:nvGrpSpPr>
          <p:grpSpPr>
            <a:xfrm>
              <a:off x="883920" y="1996440"/>
              <a:ext cx="9464040" cy="3200400"/>
              <a:chOff x="883920" y="1249680"/>
              <a:chExt cx="9464040" cy="3200400"/>
            </a:xfrm>
          </p:grpSpPr>
          <p:sp>
            <p:nvSpPr>
              <p:cNvPr id="7" name="Rectangle 6"/>
              <p:cNvSpPr/>
              <p:nvPr/>
            </p:nvSpPr>
            <p:spPr>
              <a:xfrm>
                <a:off x="883920" y="1249680"/>
                <a:ext cx="9464040" cy="3200400"/>
              </a:xfrm>
              <a:prstGeom prst="rect">
                <a:avLst/>
              </a:prstGeom>
              <a:solidFill>
                <a:schemeClr val="bg2"/>
              </a:solidFill>
              <a:ln>
                <a:solidFill>
                  <a:schemeClr val="bg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" name="Rectangle 1"/>
              <p:cNvSpPr/>
              <p:nvPr/>
            </p:nvSpPr>
            <p:spPr>
              <a:xfrm>
                <a:off x="2087880" y="1600200"/>
                <a:ext cx="1310640" cy="1752600"/>
              </a:xfrm>
              <a:prstGeom prst="rect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b="1" dirty="0" smtClean="0"/>
                  <a:t>Input</a:t>
                </a:r>
                <a:endParaRPr lang="en-US" b="1" dirty="0"/>
              </a:p>
            </p:txBody>
          </p:sp>
          <p:sp>
            <p:nvSpPr>
              <p:cNvPr id="5" name="Rectangle 4"/>
              <p:cNvSpPr/>
              <p:nvPr/>
            </p:nvSpPr>
            <p:spPr>
              <a:xfrm>
                <a:off x="4442460" y="1600200"/>
                <a:ext cx="2011680" cy="1752600"/>
              </a:xfrm>
              <a:prstGeom prst="rect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b="1" dirty="0" smtClean="0"/>
                  <a:t>Process</a:t>
                </a:r>
                <a:endParaRPr lang="en-US" b="1" dirty="0"/>
              </a:p>
            </p:txBody>
          </p:sp>
          <p:sp>
            <p:nvSpPr>
              <p:cNvPr id="6" name="Rectangle 5"/>
              <p:cNvSpPr/>
              <p:nvPr/>
            </p:nvSpPr>
            <p:spPr>
              <a:xfrm>
                <a:off x="7498080" y="1600200"/>
                <a:ext cx="1310640" cy="1752600"/>
              </a:xfrm>
              <a:prstGeom prst="rect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b="1" dirty="0" smtClean="0"/>
                  <a:t>Output</a:t>
                </a:r>
                <a:endParaRPr lang="en-US" b="1" dirty="0"/>
              </a:p>
            </p:txBody>
          </p:sp>
          <p:sp>
            <p:nvSpPr>
              <p:cNvPr id="3" name="Right Arrow 2"/>
              <p:cNvSpPr/>
              <p:nvPr/>
            </p:nvSpPr>
            <p:spPr>
              <a:xfrm>
                <a:off x="3398520" y="2343150"/>
                <a:ext cx="1043940" cy="266700"/>
              </a:xfrm>
              <a:prstGeom prst="rightArrow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" name="Right Arrow 7"/>
              <p:cNvSpPr/>
              <p:nvPr/>
            </p:nvSpPr>
            <p:spPr>
              <a:xfrm>
                <a:off x="6454140" y="2305050"/>
                <a:ext cx="1043940" cy="232410"/>
              </a:xfrm>
              <a:prstGeom prst="rightArrow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" name="Right Arrow 8"/>
              <p:cNvSpPr/>
              <p:nvPr/>
            </p:nvSpPr>
            <p:spPr>
              <a:xfrm>
                <a:off x="8808720" y="2305050"/>
                <a:ext cx="1077536" cy="304800"/>
              </a:xfrm>
              <a:prstGeom prst="rightArrow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Right Arrow 9"/>
              <p:cNvSpPr/>
              <p:nvPr/>
            </p:nvSpPr>
            <p:spPr>
              <a:xfrm rot="10800000">
                <a:off x="6652259" y="3792857"/>
                <a:ext cx="1043940" cy="232410"/>
              </a:xfrm>
              <a:prstGeom prst="rightArrow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ight Arrow 10"/>
              <p:cNvSpPr/>
              <p:nvPr/>
            </p:nvSpPr>
            <p:spPr>
              <a:xfrm rot="10800000">
                <a:off x="3398520" y="3825005"/>
                <a:ext cx="1043940" cy="232410"/>
              </a:xfrm>
              <a:prstGeom prst="rightArrow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Right Arrow 11"/>
              <p:cNvSpPr/>
              <p:nvPr/>
            </p:nvSpPr>
            <p:spPr>
              <a:xfrm rot="16200000">
                <a:off x="411282" y="3131621"/>
                <a:ext cx="1371601" cy="183280"/>
              </a:xfrm>
              <a:prstGeom prst="rightArrow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Right Arrow 12"/>
              <p:cNvSpPr/>
              <p:nvPr/>
            </p:nvSpPr>
            <p:spPr>
              <a:xfrm rot="5400000">
                <a:off x="9164968" y="3064440"/>
                <a:ext cx="1675680" cy="233103"/>
              </a:xfrm>
              <a:prstGeom prst="rightArrow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Right Arrow 13"/>
              <p:cNvSpPr/>
              <p:nvPr/>
            </p:nvSpPr>
            <p:spPr>
              <a:xfrm>
                <a:off x="1010343" y="2305050"/>
                <a:ext cx="1043940" cy="232410"/>
              </a:xfrm>
              <a:prstGeom prst="rightArrow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" name="TextBox 3"/>
              <p:cNvSpPr txBox="1"/>
              <p:nvPr/>
            </p:nvSpPr>
            <p:spPr>
              <a:xfrm>
                <a:off x="7791882" y="3756544"/>
                <a:ext cx="118447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b="1" dirty="0" smtClean="0">
                    <a:solidFill>
                      <a:srgbClr val="C00000"/>
                    </a:solidFill>
                    <a:latin typeface="+mj-lt"/>
                  </a:rPr>
                  <a:t>Feedback</a:t>
                </a:r>
                <a:endParaRPr lang="en-US" b="1" dirty="0">
                  <a:solidFill>
                    <a:srgbClr val="C00000"/>
                  </a:solidFill>
                  <a:latin typeface="+mj-lt"/>
                </a:endParaRPr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4843191" y="3756544"/>
                <a:ext cx="151051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b="1" dirty="0" smtClean="0">
                    <a:solidFill>
                      <a:srgbClr val="C00000"/>
                    </a:solidFill>
                    <a:latin typeface="+mj-lt"/>
                  </a:rPr>
                  <a:t>Feedback</a:t>
                </a:r>
                <a:endParaRPr lang="en-US" b="1" dirty="0">
                  <a:solidFill>
                    <a:srgbClr val="C00000"/>
                  </a:solidFill>
                  <a:latin typeface="+mj-lt"/>
                </a:endParaRPr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2126435" y="3775711"/>
                <a:ext cx="162171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b="1" dirty="0" smtClean="0">
                    <a:solidFill>
                      <a:srgbClr val="C00000"/>
                    </a:solidFill>
                    <a:latin typeface="+mj-lt"/>
                  </a:rPr>
                  <a:t>Feedback</a:t>
                </a:r>
                <a:endParaRPr lang="en-US" b="1" dirty="0">
                  <a:solidFill>
                    <a:srgbClr val="C00000"/>
                  </a:solidFill>
                  <a:latin typeface="+mj-lt"/>
                </a:endParaRPr>
              </a:p>
            </p:txBody>
          </p:sp>
          <p:sp>
            <p:nvSpPr>
              <p:cNvPr id="18" name="Right Arrow 17"/>
              <p:cNvSpPr/>
              <p:nvPr/>
            </p:nvSpPr>
            <p:spPr>
              <a:xfrm rot="10800000">
                <a:off x="8842316" y="3813574"/>
                <a:ext cx="1043940" cy="232410"/>
              </a:xfrm>
              <a:prstGeom prst="rightArrow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Right Arrow 18"/>
              <p:cNvSpPr/>
              <p:nvPr/>
            </p:nvSpPr>
            <p:spPr>
              <a:xfrm rot="10800000">
                <a:off x="1116332" y="3861317"/>
                <a:ext cx="1043940" cy="232410"/>
              </a:xfrm>
              <a:prstGeom prst="rightArrow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34" name="Group 33"/>
            <p:cNvGrpSpPr/>
            <p:nvPr/>
          </p:nvGrpSpPr>
          <p:grpSpPr>
            <a:xfrm>
              <a:off x="805077" y="1449943"/>
              <a:ext cx="9480549" cy="4282083"/>
              <a:chOff x="805077" y="1449943"/>
              <a:chExt cx="9480549" cy="4282083"/>
            </a:xfrm>
          </p:grpSpPr>
          <p:sp>
            <p:nvSpPr>
              <p:cNvPr id="21" name="TextBox 20"/>
              <p:cNvSpPr txBox="1"/>
              <p:nvPr/>
            </p:nvSpPr>
            <p:spPr>
              <a:xfrm>
                <a:off x="4758258" y="1449943"/>
                <a:ext cx="421048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b="1" dirty="0" smtClean="0">
                    <a:solidFill>
                      <a:srgbClr val="C00000"/>
                    </a:solidFill>
                  </a:rPr>
                  <a:t>Environment</a:t>
                </a:r>
                <a:endParaRPr lang="en-US" b="1" dirty="0">
                  <a:solidFill>
                    <a:srgbClr val="C00000"/>
                  </a:solidFill>
                </a:endParaRPr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4758258" y="5362694"/>
                <a:ext cx="421048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b="1" dirty="0" smtClean="0">
                    <a:solidFill>
                      <a:srgbClr val="C00000"/>
                    </a:solidFill>
                  </a:rPr>
                  <a:t>Environment</a:t>
                </a:r>
                <a:endParaRPr lang="en-US" b="1" dirty="0">
                  <a:solidFill>
                    <a:srgbClr val="C00000"/>
                  </a:solidFill>
                </a:endParaRPr>
              </a:p>
            </p:txBody>
          </p:sp>
          <p:cxnSp>
            <p:nvCxnSpPr>
              <p:cNvPr id="23" name="Straight Arrow Connector 22"/>
              <p:cNvCxnSpPr/>
              <p:nvPr/>
            </p:nvCxnSpPr>
            <p:spPr>
              <a:xfrm>
                <a:off x="6187440" y="1584960"/>
                <a:ext cx="3931920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Arrow Connector 30"/>
              <p:cNvCxnSpPr/>
              <p:nvPr/>
            </p:nvCxnSpPr>
            <p:spPr>
              <a:xfrm>
                <a:off x="6353706" y="5593080"/>
                <a:ext cx="3931920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Arrow Connector 27"/>
              <p:cNvCxnSpPr/>
              <p:nvPr/>
            </p:nvCxnSpPr>
            <p:spPr>
              <a:xfrm flipH="1" flipV="1">
                <a:off x="805077" y="5617846"/>
                <a:ext cx="3931920" cy="5713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Arrow Connector 35"/>
              <p:cNvCxnSpPr/>
              <p:nvPr/>
            </p:nvCxnSpPr>
            <p:spPr>
              <a:xfrm flipH="1" flipV="1">
                <a:off x="826338" y="1622109"/>
                <a:ext cx="3931920" cy="5713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420162193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136469" y="1066800"/>
            <a:ext cx="10306594" cy="5029200"/>
          </a:xfrm>
        </p:spPr>
        <p:txBody>
          <a:bodyPr>
            <a:normAutofit lnSpcReduction="10000"/>
          </a:bodyPr>
          <a:lstStyle/>
          <a:p>
            <a:pPr marL="571500" indent="-571500">
              <a:lnSpc>
                <a:spcPct val="80000"/>
              </a:lnSpc>
              <a:defRPr/>
            </a:pPr>
            <a:r>
              <a:rPr lang="en-US" altLang="en-US" b="1" dirty="0">
                <a:latin typeface="+mj-lt"/>
                <a:cs typeface="Times New Roman" pitchFamily="18" charset="0"/>
              </a:rPr>
              <a:t>Inputs</a:t>
            </a:r>
            <a:r>
              <a:rPr lang="en-US" altLang="en-US" dirty="0">
                <a:latin typeface="+mj-lt"/>
                <a:cs typeface="Times New Roman" pitchFamily="18" charset="0"/>
              </a:rPr>
              <a:t> –elements that enter the system e.g. data entered into </a:t>
            </a:r>
            <a:r>
              <a:rPr lang="en-US" altLang="en-US" dirty="0" smtClean="0">
                <a:latin typeface="+mj-lt"/>
                <a:cs typeface="Times New Roman" pitchFamily="18" charset="0"/>
              </a:rPr>
              <a:t>a computer system </a:t>
            </a:r>
            <a:endParaRPr lang="en-US" altLang="en-US" dirty="0">
              <a:latin typeface="+mj-lt"/>
              <a:cs typeface="Times New Roman" pitchFamily="18" charset="0"/>
            </a:endParaRPr>
          </a:p>
          <a:p>
            <a:pPr marL="571500" indent="-571500">
              <a:lnSpc>
                <a:spcPct val="80000"/>
              </a:lnSpc>
              <a:defRPr/>
            </a:pPr>
            <a:r>
              <a:rPr lang="en-US" altLang="en-US" b="1" dirty="0" smtClean="0">
                <a:latin typeface="+mj-lt"/>
                <a:cs typeface="Times New Roman" pitchFamily="18" charset="0"/>
              </a:rPr>
              <a:t>Processes</a:t>
            </a:r>
            <a:r>
              <a:rPr lang="en-US" altLang="en-US" dirty="0" smtClean="0">
                <a:latin typeface="+mj-lt"/>
                <a:cs typeface="Times New Roman" pitchFamily="18" charset="0"/>
              </a:rPr>
              <a:t> </a:t>
            </a:r>
            <a:r>
              <a:rPr lang="en-US" altLang="en-US" dirty="0">
                <a:latin typeface="+mj-lt"/>
                <a:cs typeface="Times New Roman" pitchFamily="18" charset="0"/>
              </a:rPr>
              <a:t>– operations necessary to convert / transform inputs to </a:t>
            </a:r>
            <a:r>
              <a:rPr lang="en-US" altLang="en-US" dirty="0" smtClean="0">
                <a:latin typeface="+mj-lt"/>
                <a:cs typeface="Times New Roman" pitchFamily="18" charset="0"/>
              </a:rPr>
              <a:t>outputs e.g. Computer </a:t>
            </a:r>
            <a:r>
              <a:rPr lang="en-US" altLang="en-US" dirty="0">
                <a:latin typeface="+mj-lt"/>
                <a:cs typeface="Times New Roman" pitchFamily="18" charset="0"/>
              </a:rPr>
              <a:t>processing involves activating commands, execution</a:t>
            </a:r>
            <a:r>
              <a:rPr lang="en-US" altLang="en-US" dirty="0" smtClean="0">
                <a:latin typeface="+mj-lt"/>
                <a:cs typeface="Times New Roman" pitchFamily="18" charset="0"/>
              </a:rPr>
              <a:t>, computations </a:t>
            </a:r>
            <a:r>
              <a:rPr lang="en-US" altLang="en-US" dirty="0">
                <a:latin typeface="+mj-lt"/>
                <a:cs typeface="Times New Roman" pitchFamily="18" charset="0"/>
              </a:rPr>
              <a:t>and storage </a:t>
            </a:r>
          </a:p>
          <a:p>
            <a:pPr marL="571500" indent="-571500">
              <a:lnSpc>
                <a:spcPct val="80000"/>
              </a:lnSpc>
              <a:defRPr/>
            </a:pPr>
            <a:r>
              <a:rPr lang="en-US" altLang="en-US" b="1" dirty="0" smtClean="0">
                <a:latin typeface="+mj-lt"/>
                <a:cs typeface="Times New Roman" pitchFamily="18" charset="0"/>
              </a:rPr>
              <a:t>Control</a:t>
            </a:r>
            <a:r>
              <a:rPr lang="en-US" altLang="en-US" dirty="0" smtClean="0">
                <a:latin typeface="+mj-lt"/>
                <a:cs typeface="Times New Roman" pitchFamily="18" charset="0"/>
              </a:rPr>
              <a:t> </a:t>
            </a:r>
            <a:r>
              <a:rPr lang="en-US" altLang="en-US" dirty="0">
                <a:latin typeface="+mj-lt"/>
                <a:cs typeface="Times New Roman" pitchFamily="18" charset="0"/>
              </a:rPr>
              <a:t>– elements that guide the system in decision making by monitoring pattern of activities </a:t>
            </a:r>
            <a:r>
              <a:rPr lang="en-US" altLang="en-US" dirty="0" smtClean="0">
                <a:latin typeface="+mj-lt"/>
                <a:cs typeface="Times New Roman" pitchFamily="18" charset="0"/>
              </a:rPr>
              <a:t>that </a:t>
            </a:r>
            <a:r>
              <a:rPr lang="en-US" altLang="en-US" dirty="0">
                <a:latin typeface="+mj-lt"/>
                <a:cs typeface="Times New Roman" pitchFamily="18" charset="0"/>
              </a:rPr>
              <a:t>govern input, processing and output e.g. OS, management </a:t>
            </a:r>
            <a:r>
              <a:rPr lang="en-US" altLang="en-US" dirty="0" err="1" smtClean="0">
                <a:latin typeface="+mj-lt"/>
                <a:cs typeface="Times New Roman" pitchFamily="18" charset="0"/>
              </a:rPr>
              <a:t>etc</a:t>
            </a:r>
            <a:endParaRPr lang="en-US" altLang="en-US" dirty="0" smtClean="0">
              <a:latin typeface="+mj-lt"/>
              <a:cs typeface="Times New Roman" pitchFamily="18" charset="0"/>
            </a:endParaRPr>
          </a:p>
          <a:p>
            <a:pPr marL="571500" indent="-571500">
              <a:lnSpc>
                <a:spcPct val="80000"/>
              </a:lnSpc>
              <a:defRPr/>
            </a:pPr>
            <a:r>
              <a:rPr lang="en-US" altLang="en-US" b="1" dirty="0">
                <a:latin typeface="+mj-lt"/>
                <a:cs typeface="Calibri" panose="020F0502020204030204" pitchFamily="34" charset="0"/>
              </a:rPr>
              <a:t>Outputs </a:t>
            </a:r>
            <a:r>
              <a:rPr lang="en-US" altLang="en-US" dirty="0">
                <a:latin typeface="+mj-lt"/>
                <a:cs typeface="Calibri" panose="020F0502020204030204" pitchFamily="34" charset="0"/>
              </a:rPr>
              <a:t>– Describes finished products / services as consequences of inputs being in the </a:t>
            </a:r>
            <a:r>
              <a:rPr lang="en-US" altLang="en-US" dirty="0" smtClean="0">
                <a:latin typeface="+mj-lt"/>
                <a:cs typeface="Calibri" panose="020F0502020204030204" pitchFamily="34" charset="0"/>
              </a:rPr>
              <a:t>system</a:t>
            </a:r>
          </a:p>
          <a:p>
            <a:pPr marL="571500" indent="-571500">
              <a:lnSpc>
                <a:spcPct val="80000"/>
              </a:lnSpc>
              <a:defRPr/>
            </a:pPr>
            <a:r>
              <a:rPr lang="en-GB" b="1" dirty="0" smtClean="0">
                <a:latin typeface="+mj-lt"/>
              </a:rPr>
              <a:t>Feedback</a:t>
            </a:r>
            <a:r>
              <a:rPr lang="en-GB" dirty="0" smtClean="0">
                <a:latin typeface="+mj-lt"/>
              </a:rPr>
              <a:t> – Describes a phenomenon where outputs </a:t>
            </a:r>
            <a:r>
              <a:rPr lang="en-GB" dirty="0">
                <a:latin typeface="+mj-lt"/>
              </a:rPr>
              <a:t>of a system are routed back as inputs </a:t>
            </a:r>
            <a:r>
              <a:rPr lang="en-GB" dirty="0" smtClean="0">
                <a:latin typeface="+mj-lt"/>
              </a:rPr>
              <a:t>to provide information to the system as </a:t>
            </a:r>
            <a:r>
              <a:rPr lang="en-GB" dirty="0">
                <a:latin typeface="+mj-lt"/>
              </a:rPr>
              <a:t>part of a chain of cause-and-effect that forms a circuit or loop</a:t>
            </a:r>
            <a:endParaRPr lang="en-US" altLang="en-US" dirty="0">
              <a:latin typeface="+mj-lt"/>
              <a:cs typeface="Calibri" panose="020F0502020204030204" pitchFamily="34" charset="0"/>
            </a:endParaRPr>
          </a:p>
          <a:p>
            <a:pPr marL="571500" indent="-571500">
              <a:lnSpc>
                <a:spcPct val="80000"/>
              </a:lnSpc>
              <a:defRPr/>
            </a:pPr>
            <a:endParaRPr lang="en-US" altLang="en-US" dirty="0">
              <a:latin typeface="+mj-lt"/>
              <a:cs typeface="Calibri" panose="020F0502020204030204" pitchFamily="34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136469" y="152400"/>
            <a:ext cx="9074331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defRPr/>
            </a:pPr>
            <a:r>
              <a:rPr lang="en-US" altLang="en-US" sz="3800" b="1" kern="0" dirty="0">
                <a:latin typeface="+mj-lt"/>
                <a:ea typeface="+mj-ea"/>
                <a:cs typeface="+mj-cs"/>
              </a:rPr>
              <a:t>System Characteristics and Features:</a:t>
            </a:r>
          </a:p>
        </p:txBody>
      </p:sp>
    </p:spTree>
    <p:extLst>
      <p:ext uri="{BB962C8B-B14F-4D97-AF65-F5344CB8AC3E}">
        <p14:creationId xmlns:p14="http://schemas.microsoft.com/office/powerpoint/2010/main" val="62294968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175657" y="990601"/>
            <a:ext cx="10267405" cy="4530725"/>
          </a:xfrm>
        </p:spPr>
        <p:txBody>
          <a:bodyPr>
            <a:normAutofit/>
          </a:bodyPr>
          <a:lstStyle/>
          <a:p>
            <a:pPr marL="571500" indent="-571500">
              <a:lnSpc>
                <a:spcPct val="80000"/>
              </a:lnSpc>
              <a:defRPr/>
            </a:pPr>
            <a:r>
              <a:rPr lang="en-US" altLang="en-US" b="1" dirty="0" smtClean="0">
                <a:latin typeface="+mj-lt"/>
                <a:cs typeface="Times New Roman" pitchFamily="18" charset="0"/>
              </a:rPr>
              <a:t>Communication </a:t>
            </a:r>
            <a:r>
              <a:rPr lang="en-US" altLang="en-US" b="1" dirty="0">
                <a:latin typeface="+mj-lt"/>
                <a:cs typeface="Times New Roman" pitchFamily="18" charset="0"/>
              </a:rPr>
              <a:t>- </a:t>
            </a:r>
            <a:r>
              <a:rPr lang="en-US" altLang="en-US" dirty="0">
                <a:latin typeface="+mj-lt"/>
                <a:cs typeface="Times New Roman" pitchFamily="18" charset="0"/>
              </a:rPr>
              <a:t>Also feed-forward and feedback which are Connections / flow of info and materials among sub-systems. </a:t>
            </a:r>
            <a:r>
              <a:rPr lang="en-US" altLang="en-US" dirty="0" smtClean="0">
                <a:latin typeface="+mj-lt"/>
                <a:cs typeface="Times New Roman" pitchFamily="18" charset="0"/>
              </a:rPr>
              <a:t>Reports </a:t>
            </a:r>
            <a:r>
              <a:rPr lang="en-US" altLang="en-US" dirty="0">
                <a:latin typeface="+mj-lt"/>
                <a:cs typeface="Times New Roman" pitchFamily="18" charset="0"/>
              </a:rPr>
              <a:t>on Operations &amp; performance of systems for decision – making modification of inputs/process </a:t>
            </a:r>
            <a:endParaRPr lang="en-US" altLang="en-US" b="1" i="1" dirty="0">
              <a:latin typeface="+mj-lt"/>
              <a:cs typeface="Times New Roman" pitchFamily="18" charset="0"/>
            </a:endParaRPr>
          </a:p>
          <a:p>
            <a:pPr marL="571500" indent="-571500">
              <a:lnSpc>
                <a:spcPct val="80000"/>
              </a:lnSpc>
              <a:defRPr/>
            </a:pPr>
            <a:r>
              <a:rPr lang="en-US" altLang="en-US" b="1" dirty="0">
                <a:latin typeface="+mj-lt"/>
                <a:cs typeface="Times New Roman" pitchFamily="18" charset="0"/>
              </a:rPr>
              <a:t>Boundary</a:t>
            </a:r>
            <a:r>
              <a:rPr lang="en-US" altLang="en-US" dirty="0">
                <a:latin typeface="+mj-lt"/>
                <a:cs typeface="Times New Roman" pitchFamily="18" charset="0"/>
              </a:rPr>
              <a:t> – Physical/non-physical confinement that separates a system from its environment</a:t>
            </a:r>
            <a:endParaRPr lang="en-US" altLang="en-US" b="1" i="1" dirty="0">
              <a:latin typeface="+mj-lt"/>
              <a:cs typeface="Times New Roman" pitchFamily="18" charset="0"/>
            </a:endParaRPr>
          </a:p>
          <a:p>
            <a:pPr marL="571500" indent="-571500">
              <a:lnSpc>
                <a:spcPct val="80000"/>
              </a:lnSpc>
              <a:defRPr/>
            </a:pPr>
            <a:r>
              <a:rPr lang="en-US" altLang="en-US" b="1" dirty="0">
                <a:latin typeface="+mj-lt"/>
                <a:cs typeface="Times New Roman" pitchFamily="18" charset="0"/>
              </a:rPr>
              <a:t>Environment</a:t>
            </a:r>
            <a:r>
              <a:rPr lang="en-US" altLang="en-US" dirty="0">
                <a:latin typeface="+mj-lt"/>
                <a:cs typeface="Times New Roman" pitchFamily="18" charset="0"/>
              </a:rPr>
              <a:t> – Comprises elements outside a system that can impact on a system’s performance e.g. Business </a:t>
            </a:r>
            <a:r>
              <a:rPr lang="en-US" altLang="en-US" dirty="0" smtClean="0">
                <a:latin typeface="+mj-lt"/>
                <a:cs typeface="Times New Roman" pitchFamily="18" charset="0"/>
              </a:rPr>
              <a:t>environment </a:t>
            </a:r>
            <a:r>
              <a:rPr lang="en-US" altLang="en-US" dirty="0">
                <a:latin typeface="+mj-lt"/>
                <a:cs typeface="Times New Roman" pitchFamily="18" charset="0"/>
              </a:rPr>
              <a:t>includes competitors, suppliers, customers, regulation agencies, demographic, social &amp; economic conditions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175657" y="152400"/>
            <a:ext cx="9035143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defRPr/>
            </a:pPr>
            <a:r>
              <a:rPr lang="en-US" altLang="en-US" sz="3800" b="1" kern="0" dirty="0">
                <a:latin typeface="+mj-lt"/>
                <a:ea typeface="+mj-ea"/>
                <a:cs typeface="+mj-cs"/>
              </a:rPr>
              <a:t>System Characteristics and Features:</a:t>
            </a:r>
          </a:p>
        </p:txBody>
      </p:sp>
    </p:spTree>
    <p:extLst>
      <p:ext uri="{BB962C8B-B14F-4D97-AF65-F5344CB8AC3E}">
        <p14:creationId xmlns:p14="http://schemas.microsoft.com/office/powerpoint/2010/main" val="132637347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What Is An AIS?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709330"/>
            <a:ext cx="10657114" cy="4114800"/>
          </a:xfrm>
          <a:noFill/>
        </p:spPr>
        <p:txBody>
          <a:bodyPr vert="horz" lIns="90488" tIns="44450" rIns="90488" bIns="44450" rtlCol="0">
            <a:normAutofit lnSpcReduction="10000"/>
          </a:bodyPr>
          <a:lstStyle/>
          <a:p>
            <a:pPr eaLnBrk="1" hangingPunct="1">
              <a:lnSpc>
                <a:spcPct val="80000"/>
              </a:lnSpc>
            </a:pPr>
            <a:r>
              <a:rPr lang="en-US" altLang="en-US" sz="2600" dirty="0">
                <a:latin typeface="+mj-lt"/>
              </a:rPr>
              <a:t>A system is a set of two or more interrelated components that interact to achieve a goal.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600" dirty="0">
                <a:latin typeface="+mj-lt"/>
              </a:rPr>
              <a:t>Systems are almost always composed of smaller subsystems, each performing a specific function supportive of the larger system</a:t>
            </a:r>
            <a:r>
              <a:rPr lang="en-US" altLang="en-US" sz="2600" dirty="0" smtClean="0">
                <a:latin typeface="+mj-lt"/>
              </a:rPr>
              <a:t>.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600" dirty="0" smtClean="0">
                <a:latin typeface="+mj-lt"/>
              </a:rPr>
              <a:t>A failure by a subsystem will likely in not treated lead to the failure of the entire system </a:t>
            </a:r>
            <a:endParaRPr lang="en-US" altLang="en-US" sz="2600" dirty="0">
              <a:latin typeface="+mj-lt"/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en-US" sz="2600" dirty="0">
                <a:latin typeface="+mj-lt"/>
              </a:rPr>
              <a:t>An accounting information system (AIS) consists of: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dirty="0">
                <a:latin typeface="+mj-lt"/>
              </a:rPr>
              <a:t>People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dirty="0">
                <a:latin typeface="+mj-lt"/>
              </a:rPr>
              <a:t>Procedures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dirty="0">
                <a:latin typeface="+mj-lt"/>
              </a:rPr>
              <a:t>Data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dirty="0">
                <a:latin typeface="+mj-lt"/>
              </a:rPr>
              <a:t>Software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dirty="0">
                <a:latin typeface="+mj-lt"/>
              </a:rPr>
              <a:t>Information technology infrastructure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8</a:t>
            </a:fld>
            <a:endParaRPr lang="en-US">
              <a:latin typeface="+mj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41024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36"/>
    </mc:Choice>
    <mc:Fallback xmlns="">
      <p:transition spd="slow" advTm="41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91251"/>
            <a:ext cx="10515600" cy="1325563"/>
          </a:xfrm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What Is An AIS?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645444"/>
            <a:ext cx="10515600" cy="4114800"/>
          </a:xfrm>
          <a:noFill/>
        </p:spPr>
        <p:txBody>
          <a:bodyPr vert="horz" lIns="90488" tIns="44450" rIns="90488" bIns="44450" rtlCol="0">
            <a:normAutofit/>
          </a:bodyPr>
          <a:lstStyle/>
          <a:p>
            <a:pPr marL="0" indent="0" eaLnBrk="1" hangingPunct="1">
              <a:buNone/>
            </a:pPr>
            <a:r>
              <a:rPr lang="en-US" altLang="en-US" dirty="0" smtClean="0">
                <a:latin typeface="+mj-lt"/>
              </a:rPr>
              <a:t>What important functions does the AIS perform in an organization?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altLang="en-US" dirty="0" smtClean="0">
                <a:latin typeface="+mj-lt"/>
              </a:rPr>
              <a:t>It collects and stores data about activities and transactions.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altLang="en-US" dirty="0" smtClean="0">
                <a:latin typeface="+mj-lt"/>
              </a:rPr>
              <a:t>It processes data into information that is useful for making decisions.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altLang="en-US" dirty="0" smtClean="0">
                <a:latin typeface="+mj-lt"/>
              </a:rPr>
              <a:t>It provides adequate controls to safeguard the organization’s assets.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9</a:t>
            </a:fld>
            <a:endParaRPr lang="en-US">
              <a:latin typeface="+mj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66323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47"/>
    </mc:Choice>
    <mc:Fallback xmlns="">
      <p:transition spd="slow" advTm="48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smtClean="0"/>
              <a:t>Why Study AIS?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r>
              <a:rPr lang="en-US" altLang="en-US" dirty="0" smtClean="0">
                <a:latin typeface="+mj-lt"/>
              </a:rPr>
              <a:t>In Statement of Financial Accounting Concepts No. 2, The </a:t>
            </a:r>
            <a:r>
              <a:rPr lang="de-DE" altLang="en-US" dirty="0">
                <a:latin typeface="+mj-lt"/>
              </a:rPr>
              <a:t>Financial Accounting and Standards </a:t>
            </a:r>
            <a:r>
              <a:rPr lang="de-DE" altLang="en-US" dirty="0" smtClean="0">
                <a:latin typeface="+mj-lt"/>
              </a:rPr>
              <a:t>Board(</a:t>
            </a:r>
            <a:r>
              <a:rPr lang="en-US" altLang="en-US" dirty="0" smtClean="0">
                <a:latin typeface="+mj-lt"/>
              </a:rPr>
              <a:t>FASB)...</a:t>
            </a:r>
          </a:p>
          <a:p>
            <a:pPr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defined accounting as an information system.</a:t>
            </a:r>
          </a:p>
          <a:p>
            <a:pPr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stated that the primary objective of accounting is to provide information useful to decision makers.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10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40920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 build="p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Why Study AIS?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600200"/>
            <a:ext cx="9372600" cy="4343400"/>
          </a:xfrm>
          <a:noFill/>
        </p:spPr>
        <p:txBody>
          <a:bodyPr vert="horz" lIns="90488" tIns="44450" rIns="90488" bIns="44450" rtlCol="0">
            <a:normAutofit/>
          </a:bodyPr>
          <a:lstStyle/>
          <a:p>
            <a:pPr marL="571500" indent="-571500"/>
            <a:r>
              <a:rPr lang="en-US" altLang="en-US" sz="3200" dirty="0">
                <a:latin typeface="+mj-lt"/>
              </a:rPr>
              <a:t>The Accounting Education Change Commission recommended that the accounting curriculum should provide students with a solid understanding  of three essential concepts:</a:t>
            </a:r>
          </a:p>
          <a:p>
            <a:pPr lvl="2">
              <a:buSzPct val="90000"/>
              <a:buFont typeface="Wingdings" panose="05000000000000000000" pitchFamily="2" charset="2"/>
              <a:buChar char="ü"/>
            </a:pPr>
            <a:r>
              <a:rPr lang="en-US" altLang="en-US" sz="2200" dirty="0">
                <a:latin typeface="+mj-lt"/>
              </a:rPr>
              <a:t>The use of information in decision making</a:t>
            </a:r>
          </a:p>
          <a:p>
            <a:pPr lvl="2">
              <a:buSzPct val="90000"/>
              <a:buFont typeface="Wingdings" panose="05000000000000000000" pitchFamily="2" charset="2"/>
              <a:buChar char="ü"/>
            </a:pPr>
            <a:r>
              <a:rPr lang="en-US" altLang="en-US" sz="2200" dirty="0">
                <a:latin typeface="+mj-lt"/>
              </a:rPr>
              <a:t>The nature, design, use and implementation of an AIS</a:t>
            </a:r>
          </a:p>
          <a:p>
            <a:pPr lvl="2">
              <a:buSzPct val="90000"/>
              <a:buFont typeface="Wingdings" panose="05000000000000000000" pitchFamily="2" charset="2"/>
              <a:buChar char="ü"/>
            </a:pPr>
            <a:r>
              <a:rPr lang="en-US" altLang="en-US" sz="2200" dirty="0">
                <a:latin typeface="+mj-lt"/>
              </a:rPr>
              <a:t>Financial information reporting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11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49775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635726"/>
            <a:ext cx="7010400" cy="812800"/>
          </a:xfrm>
        </p:spPr>
        <p:txBody>
          <a:bodyPr/>
          <a:lstStyle/>
          <a:p>
            <a:pPr eaLnBrk="1" hangingPunct="1"/>
            <a:r>
              <a:rPr lang="en-US" altLang="en-US" b="1" dirty="0" smtClean="0"/>
              <a:t>Why Study AIS?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828800"/>
            <a:ext cx="8915400" cy="4114800"/>
          </a:xfrm>
        </p:spPr>
        <p:txBody>
          <a:bodyPr/>
          <a:lstStyle/>
          <a:p>
            <a:pPr eaLnBrk="1" hangingPunct="1"/>
            <a:r>
              <a:rPr lang="en-US" altLang="en-US" dirty="0">
                <a:latin typeface="+mj-lt"/>
              </a:rPr>
              <a:t>To understand how the accounting system works.</a:t>
            </a:r>
          </a:p>
          <a:p>
            <a:pPr lvl="1" eaLnBrk="1" hangingPunct="1"/>
            <a:r>
              <a:rPr lang="en-US" altLang="en-US" dirty="0">
                <a:latin typeface="+mj-lt"/>
              </a:rPr>
              <a:t>How to collect data about an organization’s activities and transactions</a:t>
            </a:r>
          </a:p>
          <a:p>
            <a:pPr lvl="1" eaLnBrk="1" hangingPunct="1"/>
            <a:r>
              <a:rPr lang="en-US" altLang="en-US" dirty="0">
                <a:latin typeface="+mj-lt"/>
              </a:rPr>
              <a:t>How to transform that data into information that management can use to run the organization</a:t>
            </a:r>
          </a:p>
          <a:p>
            <a:pPr lvl="1" eaLnBrk="1" hangingPunct="1"/>
            <a:r>
              <a:rPr lang="en-US" altLang="en-US" dirty="0">
                <a:latin typeface="+mj-lt"/>
              </a:rPr>
              <a:t>How to ensure the availability, reliability, and accuracy of that information</a:t>
            </a:r>
          </a:p>
          <a:p>
            <a:pPr lvl="1" eaLnBrk="1" hangingPunct="1"/>
            <a:endParaRPr lang="en-US" altLang="en-US" dirty="0">
              <a:latin typeface="+mj-l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12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34315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 build="p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Why Study AIS?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815737"/>
            <a:ext cx="10515600" cy="4114800"/>
          </a:xfrm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 smtClean="0">
                <a:latin typeface="+mj-lt"/>
              </a:rPr>
              <a:t>Auditors need to understand the systems that are used to produce a company’s financial statements.</a:t>
            </a:r>
          </a:p>
          <a:p>
            <a:pPr eaLnBrk="1" hangingPunct="1"/>
            <a:r>
              <a:rPr lang="en-US" altLang="en-US" dirty="0" smtClean="0">
                <a:latin typeface="+mj-lt"/>
              </a:rPr>
              <a:t>Tax professionals need to understand enough about the client’s AIS to be confident that the information used for tax planning and compliance work is complete and accurate.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13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07834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 build="p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Why Study AIS?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828800"/>
            <a:ext cx="10515600" cy="4114800"/>
          </a:xfrm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dirty="0">
                <a:latin typeface="+mj-lt"/>
              </a:rPr>
              <a:t>One of the fastest growing types of consulting services entails the design, selection, and implementation of new Accounting Information Systems.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>
                <a:latin typeface="+mj-lt"/>
              </a:rPr>
              <a:t>A survey conducted by the Institute of Management Accountants (IMA) indicates that work relating to accounting systems was the single most important activity performed by corporate accountants</a:t>
            </a:r>
            <a:r>
              <a:rPr lang="en-US" altLang="en-US" dirty="0" smtClean="0">
                <a:latin typeface="+mj-lt"/>
              </a:rPr>
              <a:t>.</a:t>
            </a:r>
          </a:p>
          <a:p>
            <a:r>
              <a:rPr lang="en-US" altLang="en-US" dirty="0">
                <a:latin typeface="+mj-lt"/>
              </a:rPr>
              <a:t>The same survey conducted by the Institute of Management Accountants (IMA) also indicates that the second most important job activity of corporate accountants is long-term strategic planning.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lang="en-US" altLang="en-US" dirty="0">
              <a:latin typeface="+mj-l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14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63888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 build="p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Rectangle 2"/>
          <p:cNvSpPr>
            <a:spLocks noGrp="1" noChangeArrowheads="1"/>
          </p:cNvSpPr>
          <p:nvPr>
            <p:ph type="title"/>
          </p:nvPr>
        </p:nvSpPr>
        <p:spPr>
          <a:xfrm>
            <a:off x="940527" y="579439"/>
            <a:ext cx="10698480" cy="1138237"/>
          </a:xfrm>
        </p:spPr>
        <p:txBody>
          <a:bodyPr/>
          <a:lstStyle/>
          <a:p>
            <a:pPr eaLnBrk="1" hangingPunct="1"/>
            <a:r>
              <a:rPr lang="en-US" altLang="en-US" sz="3600" b="1" dirty="0"/>
              <a:t>Ten Most Important Activities Performed By Accountants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438401" y="1905000"/>
            <a:ext cx="3738563" cy="4114800"/>
          </a:xfrm>
        </p:spPr>
        <p:txBody>
          <a:bodyPr/>
          <a:lstStyle/>
          <a:p>
            <a:pPr marL="495300" indent="-495300">
              <a:buNone/>
            </a:pPr>
            <a:r>
              <a:rPr lang="en-US" altLang="en-US" sz="2400" dirty="0">
                <a:latin typeface="+mj-lt"/>
              </a:rPr>
              <a:t>1.	Accounting systems and financial reporting</a:t>
            </a:r>
          </a:p>
          <a:p>
            <a:pPr marL="495300" indent="-495300">
              <a:buNone/>
            </a:pPr>
            <a:r>
              <a:rPr lang="en-US" altLang="en-US" sz="2400" dirty="0">
                <a:latin typeface="+mj-lt"/>
              </a:rPr>
              <a:t>2.	Long-term strategic planning</a:t>
            </a:r>
          </a:p>
          <a:p>
            <a:pPr marL="495300" indent="-495300">
              <a:buNone/>
            </a:pPr>
            <a:r>
              <a:rPr lang="en-US" altLang="en-US" sz="2400" dirty="0">
                <a:latin typeface="+mj-lt"/>
              </a:rPr>
              <a:t>3.	Managing the accounting and finance function</a:t>
            </a:r>
          </a:p>
          <a:p>
            <a:pPr marL="495300" indent="-495300">
              <a:buNone/>
            </a:pPr>
            <a:r>
              <a:rPr lang="en-US" altLang="en-US" sz="2400" dirty="0">
                <a:latin typeface="+mj-lt"/>
              </a:rPr>
              <a:t>4.	Internal Consulting</a:t>
            </a:r>
          </a:p>
          <a:p>
            <a:pPr marL="495300" indent="-495300">
              <a:buNone/>
            </a:pPr>
            <a:r>
              <a:rPr lang="en-US" altLang="en-US" sz="2400" dirty="0">
                <a:latin typeface="+mj-lt"/>
              </a:rPr>
              <a:t>5.	Short-term budgeting</a:t>
            </a:r>
          </a:p>
          <a:p>
            <a:pPr marL="495300" indent="-495300">
              <a:buFont typeface="Wingdings" panose="05000000000000000000" pitchFamily="2" charset="2"/>
              <a:buChar char="­"/>
            </a:pPr>
            <a:endParaRPr lang="en-US" altLang="en-US" sz="2400" dirty="0">
              <a:latin typeface="+mj-lt"/>
            </a:endParaRPr>
          </a:p>
          <a:p>
            <a:pPr marL="495300" indent="-495300">
              <a:buFont typeface="Wingdings" panose="05000000000000000000" pitchFamily="2" charset="2"/>
              <a:buChar char="­"/>
            </a:pPr>
            <a:endParaRPr lang="en-US" altLang="en-US" sz="2400" dirty="0">
              <a:latin typeface="+mj-lt"/>
            </a:endParaRPr>
          </a:p>
        </p:txBody>
      </p:sp>
      <p:sp>
        <p:nvSpPr>
          <p:cNvPr id="62468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6400801" y="1905000"/>
            <a:ext cx="3738563" cy="4114800"/>
          </a:xfrm>
        </p:spPr>
        <p:txBody>
          <a:bodyPr/>
          <a:lstStyle/>
          <a:p>
            <a:pPr marL="457200" indent="-457200">
              <a:buNone/>
            </a:pPr>
            <a:r>
              <a:rPr lang="en-US" altLang="en-US" sz="2400">
                <a:latin typeface="+mj-lt"/>
              </a:rPr>
              <a:t>6.	Financial and economic analyses</a:t>
            </a:r>
          </a:p>
          <a:p>
            <a:pPr marL="457200" indent="-457200">
              <a:buNone/>
            </a:pPr>
            <a:r>
              <a:rPr lang="en-US" altLang="en-US" sz="2400">
                <a:latin typeface="+mj-lt"/>
              </a:rPr>
              <a:t>7.	Process improvement</a:t>
            </a:r>
          </a:p>
          <a:p>
            <a:pPr marL="457200" indent="-457200">
              <a:buNone/>
            </a:pPr>
            <a:r>
              <a:rPr lang="en-US" altLang="en-US" sz="2400">
                <a:latin typeface="+mj-lt"/>
              </a:rPr>
              <a:t>8.	Computer systems and operations</a:t>
            </a:r>
          </a:p>
          <a:p>
            <a:pPr marL="457200" indent="-457200">
              <a:buNone/>
            </a:pPr>
            <a:r>
              <a:rPr lang="en-US" altLang="en-US" sz="2400">
                <a:latin typeface="+mj-lt"/>
              </a:rPr>
              <a:t>9.	Performance evaluation</a:t>
            </a:r>
          </a:p>
          <a:p>
            <a:pPr marL="457200" indent="-457200">
              <a:buNone/>
            </a:pPr>
            <a:r>
              <a:rPr lang="en-US" altLang="en-US" sz="2400">
                <a:latin typeface="+mj-lt"/>
              </a:rPr>
              <a:t>10.	Customer and product profitability analyses</a:t>
            </a:r>
          </a:p>
          <a:p>
            <a:pPr marL="457200" indent="-457200">
              <a:buFont typeface="Wingdings" panose="05000000000000000000" pitchFamily="2" charset="2"/>
              <a:buAutoNum type="arabicPeriod" startAt="6"/>
            </a:pPr>
            <a:endParaRPr lang="en-US" altLang="en-US" sz="2400">
              <a:latin typeface="+mj-l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15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23383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 build="p" autoUpdateAnimBg="0"/>
      <p:bldP spid="62468" grpId="0" build="p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 smtClean="0"/>
              <a:t>Factors Influencing Design of the AIS</a:t>
            </a:r>
          </a:p>
        </p:txBody>
      </p:sp>
      <p:sp>
        <p:nvSpPr>
          <p:cNvPr id="41988" name="Rectangle 4"/>
          <p:cNvSpPr>
            <a:spLocks noChangeArrowheads="1"/>
          </p:cNvSpPr>
          <p:nvPr/>
        </p:nvSpPr>
        <p:spPr bwMode="auto">
          <a:xfrm>
            <a:off x="1524000" y="1981200"/>
            <a:ext cx="86106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>
            <a:lvl1pPr marL="342900" indent="-342900"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buClrTx/>
              <a:buSzTx/>
              <a:buFontTx/>
              <a:buNone/>
            </a:pPr>
            <a:r>
              <a:rPr lang="en-US" altLang="en-US" sz="3200">
                <a:latin typeface="+mj-lt"/>
              </a:rPr>
              <a:t>	   	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16</a:t>
            </a:fld>
            <a:endParaRPr lang="en-US">
              <a:latin typeface="+mj-lt"/>
            </a:endParaRPr>
          </a:p>
        </p:txBody>
      </p:sp>
      <p:sp>
        <p:nvSpPr>
          <p:cNvPr id="16" name="Rectangle 3"/>
          <p:cNvSpPr txBox="1">
            <a:spLocks noChangeArrowheads="1"/>
          </p:cNvSpPr>
          <p:nvPr/>
        </p:nvSpPr>
        <p:spPr>
          <a:xfrm>
            <a:off x="838200" y="1815737"/>
            <a:ext cx="10515600" cy="4114800"/>
          </a:xfrm>
          <a:prstGeom prst="rect">
            <a:avLst/>
          </a:prstGeom>
          <a:noFill/>
        </p:spPr>
        <p:txBody>
          <a:bodyPr vert="horz" lIns="90488" tIns="44450" rIns="90488" bIns="4445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en-US" dirty="0" smtClean="0">
                <a:latin typeface="+mj-lt"/>
              </a:rPr>
              <a:t>The design of AIS is influenced by: </a:t>
            </a:r>
          </a:p>
          <a:p>
            <a:pPr marL="514350" indent="-514350">
              <a:buAutoNum type="arabicPeriod"/>
            </a:pPr>
            <a:r>
              <a:rPr lang="en-GB" altLang="en-US" dirty="0" smtClean="0">
                <a:latin typeface="+mj-lt"/>
              </a:rPr>
              <a:t>Organizational culture including norms, values and beliefs inherent in the organization</a:t>
            </a:r>
          </a:p>
          <a:p>
            <a:pPr marL="514350" indent="-514350">
              <a:buAutoNum type="arabicPeriod"/>
            </a:pPr>
            <a:r>
              <a:rPr lang="en-GB" altLang="en-US" dirty="0" smtClean="0">
                <a:latin typeface="+mj-lt"/>
              </a:rPr>
              <a:t> Information technology including networks, software, hardware, data storage technology and communication systems </a:t>
            </a:r>
          </a:p>
          <a:p>
            <a:pPr marL="514350" indent="-514350">
              <a:buAutoNum type="arabicPeriod"/>
            </a:pPr>
            <a:r>
              <a:rPr lang="en-GB" altLang="en-US" dirty="0" smtClean="0">
                <a:latin typeface="+mj-lt"/>
              </a:rPr>
              <a:t>Strategy involving both business strategy and information systems strategy</a:t>
            </a:r>
          </a:p>
          <a:p>
            <a:pPr marL="514350" indent="-514350">
              <a:buAutoNum type="arabicPeriod"/>
            </a:pPr>
            <a:endParaRPr lang="en-US" altLang="en-US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801212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 smtClean="0"/>
              <a:t>Factors Influencing Design of the AIS</a:t>
            </a:r>
          </a:p>
        </p:txBody>
      </p:sp>
      <p:sp>
        <p:nvSpPr>
          <p:cNvPr id="41988" name="Rectangle 4"/>
          <p:cNvSpPr>
            <a:spLocks noChangeArrowheads="1"/>
          </p:cNvSpPr>
          <p:nvPr/>
        </p:nvSpPr>
        <p:spPr bwMode="auto">
          <a:xfrm>
            <a:off x="1524000" y="1981200"/>
            <a:ext cx="86106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>
            <a:lvl1pPr marL="342900" indent="-342900"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buClrTx/>
              <a:buSzTx/>
              <a:buFontTx/>
              <a:buNone/>
            </a:pPr>
            <a:r>
              <a:rPr lang="en-US" altLang="en-US" sz="3200">
                <a:latin typeface="+mj-lt"/>
              </a:rPr>
              <a:t>	   	</a:t>
            </a:r>
          </a:p>
        </p:txBody>
      </p:sp>
      <p:grpSp>
        <p:nvGrpSpPr>
          <p:cNvPr id="41989" name="Group 15"/>
          <p:cNvGrpSpPr>
            <a:grpSpLocks/>
          </p:cNvGrpSpPr>
          <p:nvPr/>
        </p:nvGrpSpPr>
        <p:grpSpPr bwMode="auto">
          <a:xfrm>
            <a:off x="2590800" y="2209800"/>
            <a:ext cx="7086600" cy="3657600"/>
            <a:chOff x="144" y="1115"/>
            <a:chExt cx="5505" cy="3061"/>
          </a:xfrm>
        </p:grpSpPr>
        <p:sp>
          <p:nvSpPr>
            <p:cNvPr id="41990" name="Oval 5"/>
            <p:cNvSpPr>
              <a:spLocks noChangeArrowheads="1"/>
            </p:cNvSpPr>
            <p:nvPr/>
          </p:nvSpPr>
          <p:spPr bwMode="auto">
            <a:xfrm>
              <a:off x="144" y="1115"/>
              <a:ext cx="2304" cy="768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chemeClr val="accent2"/>
              </a:solidFill>
              <a:round/>
              <a:headEnd/>
              <a:tailEnd/>
            </a:ln>
          </p:spPr>
          <p:txBody>
            <a:bodyPr wrap="none" lIns="90488" tIns="44450" rIns="90488" bIns="44450" anchor="ctr"/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dirty="0">
                  <a:solidFill>
                    <a:srgbClr val="1A1A00"/>
                  </a:solidFill>
                  <a:latin typeface="+mj-lt"/>
                </a:rPr>
                <a:t>Organizational</a:t>
              </a:r>
            </a:p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dirty="0">
                  <a:solidFill>
                    <a:srgbClr val="1A1A00"/>
                  </a:solidFill>
                  <a:latin typeface="+mj-lt"/>
                </a:rPr>
                <a:t>Culture</a:t>
              </a:r>
            </a:p>
          </p:txBody>
        </p:sp>
        <p:sp>
          <p:nvSpPr>
            <p:cNvPr id="41991" name="Oval 6"/>
            <p:cNvSpPr>
              <a:spLocks noChangeArrowheads="1"/>
            </p:cNvSpPr>
            <p:nvPr/>
          </p:nvSpPr>
          <p:spPr bwMode="auto">
            <a:xfrm>
              <a:off x="3345" y="1126"/>
              <a:ext cx="2304" cy="768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chemeClr val="accent2"/>
              </a:solidFill>
              <a:round/>
              <a:headEnd/>
              <a:tailEnd/>
            </a:ln>
          </p:spPr>
          <p:txBody>
            <a:bodyPr wrap="none" lIns="90488" tIns="44450" rIns="90488" bIns="44450" anchor="ctr"/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>
                  <a:solidFill>
                    <a:srgbClr val="1A1A00"/>
                  </a:solidFill>
                  <a:latin typeface="+mj-lt"/>
                </a:rPr>
                <a:t>Strategy</a:t>
              </a:r>
            </a:p>
          </p:txBody>
        </p:sp>
        <p:sp>
          <p:nvSpPr>
            <p:cNvPr id="41992" name="Oval 7"/>
            <p:cNvSpPr>
              <a:spLocks noChangeArrowheads="1"/>
            </p:cNvSpPr>
            <p:nvPr/>
          </p:nvSpPr>
          <p:spPr bwMode="auto">
            <a:xfrm>
              <a:off x="1728" y="3408"/>
              <a:ext cx="2304" cy="768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chemeClr val="accent2"/>
              </a:solidFill>
              <a:round/>
              <a:headEnd/>
              <a:tailEnd/>
            </a:ln>
          </p:spPr>
          <p:txBody>
            <a:bodyPr wrap="none" lIns="90488" tIns="44450" rIns="90488" bIns="44450" anchor="ctr"/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>
                  <a:solidFill>
                    <a:srgbClr val="1A1A00"/>
                  </a:solidFill>
                  <a:latin typeface="+mj-lt"/>
                </a:rPr>
                <a:t>Information</a:t>
              </a:r>
            </a:p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>
                  <a:solidFill>
                    <a:srgbClr val="1A1A00"/>
                  </a:solidFill>
                  <a:latin typeface="+mj-lt"/>
                </a:rPr>
                <a:t>Technology</a:t>
              </a:r>
            </a:p>
          </p:txBody>
        </p:sp>
        <p:sp>
          <p:nvSpPr>
            <p:cNvPr id="41993" name="Rectangle 8"/>
            <p:cNvSpPr>
              <a:spLocks noChangeArrowheads="1"/>
            </p:cNvSpPr>
            <p:nvPr/>
          </p:nvSpPr>
          <p:spPr bwMode="auto">
            <a:xfrm>
              <a:off x="2282" y="2400"/>
              <a:ext cx="1200" cy="480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accent2"/>
              </a:solidFill>
              <a:miter lim="800000"/>
              <a:headEnd/>
              <a:tailEnd/>
            </a:ln>
          </p:spPr>
          <p:txBody>
            <a:bodyPr wrap="none" lIns="90488" tIns="44450" rIns="90488" bIns="44450" anchor="ctr"/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>
                  <a:solidFill>
                    <a:srgbClr val="1A1A00"/>
                  </a:solidFill>
                  <a:latin typeface="+mj-lt"/>
                </a:rPr>
                <a:t>AIS</a:t>
              </a:r>
            </a:p>
          </p:txBody>
        </p:sp>
        <p:sp>
          <p:nvSpPr>
            <p:cNvPr id="41994" name="Line 9"/>
            <p:cNvSpPr>
              <a:spLocks noChangeShapeType="1"/>
            </p:cNvSpPr>
            <p:nvPr/>
          </p:nvSpPr>
          <p:spPr bwMode="auto">
            <a:xfrm flipV="1">
              <a:off x="2880" y="2881"/>
              <a:ext cx="1" cy="52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41995" name="Line 10"/>
            <p:cNvSpPr>
              <a:spLocks noChangeShapeType="1"/>
            </p:cNvSpPr>
            <p:nvPr/>
          </p:nvSpPr>
          <p:spPr bwMode="auto">
            <a:xfrm flipH="1" flipV="1">
              <a:off x="1962" y="1814"/>
              <a:ext cx="331" cy="57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41996" name="Line 11"/>
            <p:cNvSpPr>
              <a:spLocks noChangeShapeType="1"/>
            </p:cNvSpPr>
            <p:nvPr/>
          </p:nvSpPr>
          <p:spPr bwMode="auto">
            <a:xfrm flipH="1">
              <a:off x="3476" y="1825"/>
              <a:ext cx="331" cy="57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41997" name="Line 12"/>
            <p:cNvSpPr>
              <a:spLocks noChangeShapeType="1"/>
            </p:cNvSpPr>
            <p:nvPr/>
          </p:nvSpPr>
          <p:spPr bwMode="auto">
            <a:xfrm>
              <a:off x="2460" y="1499"/>
              <a:ext cx="900" cy="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41998" name="Line 13"/>
            <p:cNvSpPr>
              <a:spLocks noChangeShapeType="1"/>
            </p:cNvSpPr>
            <p:nvPr/>
          </p:nvSpPr>
          <p:spPr bwMode="auto">
            <a:xfrm flipV="1">
              <a:off x="3583" y="1894"/>
              <a:ext cx="907" cy="157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41999" name="Line 14"/>
            <p:cNvSpPr>
              <a:spLocks noChangeShapeType="1"/>
            </p:cNvSpPr>
            <p:nvPr/>
          </p:nvSpPr>
          <p:spPr bwMode="auto">
            <a:xfrm>
              <a:off x="1300" y="1888"/>
              <a:ext cx="907" cy="157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17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65871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The Value Chain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690688"/>
            <a:ext cx="10515600" cy="4114800"/>
          </a:xfrm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 smtClean="0">
                <a:latin typeface="+mj-lt"/>
              </a:rPr>
              <a:t>The ultimate goal of any business is to provide value to its customers.</a:t>
            </a:r>
          </a:p>
          <a:p>
            <a:pPr eaLnBrk="1" hangingPunct="1"/>
            <a:r>
              <a:rPr lang="en-US" altLang="en-US" dirty="0" smtClean="0">
                <a:latin typeface="+mj-lt"/>
              </a:rPr>
              <a:t>A business will be profitable if the value it creates is greater than the cost of producing its products or services.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18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69433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1" grpId="0" build="p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The Value Chain</a:t>
            </a:r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905000"/>
            <a:ext cx="10515600" cy="4114800"/>
          </a:xfrm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sz="2600" dirty="0">
                <a:latin typeface="+mj-lt"/>
              </a:rPr>
              <a:t>An organization’s value chain consists of nine interrelated activities that collectively describe everything it does.</a:t>
            </a:r>
          </a:p>
          <a:p>
            <a:pPr eaLnBrk="1" hangingPunct="1"/>
            <a:r>
              <a:rPr lang="en-US" altLang="en-US" sz="2600" dirty="0">
                <a:latin typeface="+mj-lt"/>
              </a:rPr>
              <a:t>The five primary activities consist of the activities performed in order to create, market, and deliver products and services to customers and also to provide post-sales services and support.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19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99604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9" grpId="0" build="p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The Value Chain</a:t>
            </a:r>
          </a:p>
        </p:txBody>
      </p:sp>
      <p:sp>
        <p:nvSpPr>
          <p:cNvPr id="49156" name="Rectangle 3"/>
          <p:cNvSpPr>
            <a:spLocks noChangeArrowheads="1"/>
          </p:cNvSpPr>
          <p:nvPr/>
        </p:nvSpPr>
        <p:spPr bwMode="auto">
          <a:xfrm>
            <a:off x="4351339" y="1754189"/>
            <a:ext cx="3502025" cy="582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Primary Activities</a:t>
            </a:r>
          </a:p>
        </p:txBody>
      </p:sp>
      <p:sp>
        <p:nvSpPr>
          <p:cNvPr id="49157" name="Rectangle 4"/>
          <p:cNvSpPr>
            <a:spLocks noChangeArrowheads="1"/>
          </p:cNvSpPr>
          <p:nvPr/>
        </p:nvSpPr>
        <p:spPr bwMode="auto">
          <a:xfrm>
            <a:off x="2057400" y="2819400"/>
            <a:ext cx="2286000" cy="12192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dirty="0"/>
              <a:t>Inbound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dirty="0"/>
              <a:t>Logistics</a:t>
            </a:r>
            <a:endParaRPr lang="en-US" altLang="en-US" dirty="0"/>
          </a:p>
        </p:txBody>
      </p:sp>
      <p:sp>
        <p:nvSpPr>
          <p:cNvPr id="49158" name="Rectangle 5"/>
          <p:cNvSpPr>
            <a:spLocks noChangeArrowheads="1"/>
          </p:cNvSpPr>
          <p:nvPr/>
        </p:nvSpPr>
        <p:spPr bwMode="auto">
          <a:xfrm>
            <a:off x="7848600" y="2819400"/>
            <a:ext cx="2286000" cy="12192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/>
              <a:t>Outbound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/>
              <a:t>Logistics</a:t>
            </a:r>
          </a:p>
        </p:txBody>
      </p:sp>
      <p:sp>
        <p:nvSpPr>
          <p:cNvPr id="49159" name="Rectangle 6"/>
          <p:cNvSpPr>
            <a:spLocks noChangeArrowheads="1"/>
          </p:cNvSpPr>
          <p:nvPr/>
        </p:nvSpPr>
        <p:spPr bwMode="auto">
          <a:xfrm>
            <a:off x="4970463" y="2813050"/>
            <a:ext cx="2286000" cy="12192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/>
              <a:t>Operations</a:t>
            </a:r>
          </a:p>
        </p:txBody>
      </p:sp>
      <p:sp>
        <p:nvSpPr>
          <p:cNvPr id="49160" name="Rectangle 7"/>
          <p:cNvSpPr>
            <a:spLocks noChangeArrowheads="1"/>
          </p:cNvSpPr>
          <p:nvPr/>
        </p:nvSpPr>
        <p:spPr bwMode="auto">
          <a:xfrm>
            <a:off x="2895600" y="4876800"/>
            <a:ext cx="2286000" cy="12192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/>
              <a:t>Marketing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/>
              <a:t>and Sales</a:t>
            </a:r>
          </a:p>
        </p:txBody>
      </p:sp>
      <p:sp>
        <p:nvSpPr>
          <p:cNvPr id="49161" name="Rectangle 8"/>
          <p:cNvSpPr>
            <a:spLocks noChangeArrowheads="1"/>
          </p:cNvSpPr>
          <p:nvPr/>
        </p:nvSpPr>
        <p:spPr bwMode="auto">
          <a:xfrm>
            <a:off x="6553200" y="4876800"/>
            <a:ext cx="2286000" cy="12192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/>
              <a:t>Service</a:t>
            </a:r>
          </a:p>
        </p:txBody>
      </p:sp>
      <p:sp>
        <p:nvSpPr>
          <p:cNvPr id="49162" name="Line 9"/>
          <p:cNvSpPr>
            <a:spLocks noChangeShapeType="1"/>
          </p:cNvSpPr>
          <p:nvPr/>
        </p:nvSpPr>
        <p:spPr bwMode="auto">
          <a:xfrm>
            <a:off x="4344988" y="3352800"/>
            <a:ext cx="608012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163" name="Line 10"/>
          <p:cNvSpPr>
            <a:spLocks noChangeShapeType="1"/>
          </p:cNvSpPr>
          <p:nvPr/>
        </p:nvSpPr>
        <p:spPr bwMode="auto">
          <a:xfrm>
            <a:off x="7240588" y="3352800"/>
            <a:ext cx="608012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164" name="Line 11"/>
          <p:cNvSpPr>
            <a:spLocks noChangeShapeType="1"/>
          </p:cNvSpPr>
          <p:nvPr/>
        </p:nvSpPr>
        <p:spPr bwMode="auto">
          <a:xfrm>
            <a:off x="9296400" y="4040188"/>
            <a:ext cx="0" cy="4556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165" name="Line 12"/>
          <p:cNvSpPr>
            <a:spLocks noChangeShapeType="1"/>
          </p:cNvSpPr>
          <p:nvPr/>
        </p:nvSpPr>
        <p:spPr bwMode="auto">
          <a:xfrm flipH="1">
            <a:off x="3963988" y="4495800"/>
            <a:ext cx="5332412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166" name="Line 13"/>
          <p:cNvSpPr>
            <a:spLocks noChangeShapeType="1"/>
          </p:cNvSpPr>
          <p:nvPr/>
        </p:nvSpPr>
        <p:spPr bwMode="auto">
          <a:xfrm>
            <a:off x="5183188" y="5486400"/>
            <a:ext cx="1370012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167" name="Line 14"/>
          <p:cNvSpPr>
            <a:spLocks noChangeShapeType="1"/>
          </p:cNvSpPr>
          <p:nvPr/>
        </p:nvSpPr>
        <p:spPr bwMode="auto">
          <a:xfrm>
            <a:off x="3962400" y="4497388"/>
            <a:ext cx="0" cy="3794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099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The Value Chain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905000"/>
            <a:ext cx="10515600" cy="4114800"/>
          </a:xfrm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 smtClean="0">
                <a:latin typeface="+mj-lt"/>
              </a:rPr>
              <a:t>The four support activities in the value chain make it possible for the primary activities to be performed efficiently and effectively.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21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89145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5" grpId="0" build="p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The Value Chain</a:t>
            </a:r>
          </a:p>
        </p:txBody>
      </p:sp>
      <p:sp>
        <p:nvSpPr>
          <p:cNvPr id="53252" name="Rectangle 3"/>
          <p:cNvSpPr>
            <a:spLocks noChangeArrowheads="1"/>
          </p:cNvSpPr>
          <p:nvPr/>
        </p:nvSpPr>
        <p:spPr bwMode="auto">
          <a:xfrm>
            <a:off x="4344989" y="1754189"/>
            <a:ext cx="3502025" cy="582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chemeClr val="tx1"/>
                </a:solidFill>
                <a:latin typeface="+mj-lt"/>
              </a:rPr>
              <a:t>Support Activities</a:t>
            </a:r>
          </a:p>
        </p:txBody>
      </p:sp>
      <p:sp>
        <p:nvSpPr>
          <p:cNvPr id="53253" name="Rectangle 4"/>
          <p:cNvSpPr>
            <a:spLocks noChangeArrowheads="1"/>
          </p:cNvSpPr>
          <p:nvPr/>
        </p:nvSpPr>
        <p:spPr bwMode="auto">
          <a:xfrm>
            <a:off x="3124200" y="2819400"/>
            <a:ext cx="2286000" cy="12192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rgbClr val="1A1A00"/>
                </a:solidFill>
                <a:latin typeface="+mj-lt"/>
              </a:rPr>
              <a:t>Infrastructure</a:t>
            </a:r>
          </a:p>
        </p:txBody>
      </p:sp>
      <p:sp>
        <p:nvSpPr>
          <p:cNvPr id="53254" name="Rectangle 5"/>
          <p:cNvSpPr>
            <a:spLocks noChangeArrowheads="1"/>
          </p:cNvSpPr>
          <p:nvPr/>
        </p:nvSpPr>
        <p:spPr bwMode="auto">
          <a:xfrm>
            <a:off x="3124200" y="4800600"/>
            <a:ext cx="2286000" cy="12192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>
                <a:solidFill>
                  <a:srgbClr val="1A1A00"/>
                </a:solidFill>
                <a:latin typeface="+mj-lt"/>
              </a:rPr>
              <a:t>Human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>
                <a:solidFill>
                  <a:srgbClr val="1A1A00"/>
                </a:solidFill>
                <a:latin typeface="+mj-lt"/>
              </a:rPr>
              <a:t>Resources</a:t>
            </a:r>
          </a:p>
        </p:txBody>
      </p:sp>
      <p:sp>
        <p:nvSpPr>
          <p:cNvPr id="53255" name="Rectangle 6"/>
          <p:cNvSpPr>
            <a:spLocks noChangeArrowheads="1"/>
          </p:cNvSpPr>
          <p:nvPr/>
        </p:nvSpPr>
        <p:spPr bwMode="auto">
          <a:xfrm>
            <a:off x="6805613" y="2819400"/>
            <a:ext cx="2286000" cy="12192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>
                <a:solidFill>
                  <a:srgbClr val="1A1A00"/>
                </a:solidFill>
                <a:latin typeface="+mj-lt"/>
              </a:rPr>
              <a:t>Technology</a:t>
            </a:r>
          </a:p>
        </p:txBody>
      </p:sp>
      <p:sp>
        <p:nvSpPr>
          <p:cNvPr id="53256" name="Rectangle 7"/>
          <p:cNvSpPr>
            <a:spLocks noChangeArrowheads="1"/>
          </p:cNvSpPr>
          <p:nvPr/>
        </p:nvSpPr>
        <p:spPr bwMode="auto">
          <a:xfrm>
            <a:off x="6781800" y="4783138"/>
            <a:ext cx="2286000" cy="12192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>
                <a:solidFill>
                  <a:srgbClr val="1A1A00"/>
                </a:solidFill>
                <a:latin typeface="+mj-lt"/>
              </a:rPr>
              <a:t>Purchasing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22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6777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9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The Value System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905000"/>
            <a:ext cx="10515600" cy="4114800"/>
          </a:xfrm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 smtClean="0">
                <a:latin typeface="+mj-lt"/>
              </a:rPr>
              <a:t>The value chain concept can be extended by recognizing that organizations must interact with suppliers, distributors, and customers.</a:t>
            </a:r>
          </a:p>
          <a:p>
            <a:pPr eaLnBrk="1" hangingPunct="1"/>
            <a:r>
              <a:rPr lang="en-US" altLang="en-US" dirty="0" smtClean="0">
                <a:latin typeface="+mj-lt"/>
              </a:rPr>
              <a:t>An organization’s value chain and the value chains of its suppliers, distributors, and customers collectively form a </a:t>
            </a:r>
            <a:r>
              <a:rPr lang="en-US" altLang="en-US" i="1" dirty="0" smtClean="0">
                <a:latin typeface="+mj-lt"/>
              </a:rPr>
              <a:t>value system</a:t>
            </a:r>
            <a:r>
              <a:rPr lang="en-US" altLang="en-US" dirty="0" smtClean="0">
                <a:latin typeface="+mj-lt"/>
              </a:rPr>
              <a:t>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23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76791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1" grpId="0" build="p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Rectangle 2"/>
          <p:cNvSpPr>
            <a:spLocks noGrp="1" noChangeArrowheads="1"/>
          </p:cNvSpPr>
          <p:nvPr>
            <p:ph type="title"/>
          </p:nvPr>
        </p:nvSpPr>
        <p:spPr>
          <a:xfrm>
            <a:off x="1227909" y="304801"/>
            <a:ext cx="8906691" cy="1527175"/>
          </a:xfrm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The Supply Chain</a:t>
            </a:r>
          </a:p>
        </p:txBody>
      </p:sp>
      <p:sp>
        <p:nvSpPr>
          <p:cNvPr id="57348" name="Text Box 3"/>
          <p:cNvSpPr txBox="1">
            <a:spLocks noChangeArrowheads="1"/>
          </p:cNvSpPr>
          <p:nvPr/>
        </p:nvSpPr>
        <p:spPr bwMode="auto">
          <a:xfrm>
            <a:off x="2286000" y="2057401"/>
            <a:ext cx="1752600" cy="593725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600" b="1" dirty="0">
                <a:solidFill>
                  <a:schemeClr val="tx1"/>
                </a:solidFill>
                <a:latin typeface="+mj-lt"/>
              </a:rPr>
              <a:t>Raw Materials Supplier</a:t>
            </a:r>
          </a:p>
        </p:txBody>
      </p:sp>
      <p:sp>
        <p:nvSpPr>
          <p:cNvPr id="57349" name="Text Box 4"/>
          <p:cNvSpPr txBox="1">
            <a:spLocks noChangeArrowheads="1"/>
          </p:cNvSpPr>
          <p:nvPr/>
        </p:nvSpPr>
        <p:spPr bwMode="auto">
          <a:xfrm>
            <a:off x="3886200" y="2895601"/>
            <a:ext cx="1524000" cy="715963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600" b="1">
                <a:solidFill>
                  <a:schemeClr val="tx1"/>
                </a:solidFill>
                <a:latin typeface="+mj-lt"/>
              </a:rPr>
              <a:t>Manufacturer</a:t>
            </a:r>
          </a:p>
        </p:txBody>
      </p:sp>
      <p:sp>
        <p:nvSpPr>
          <p:cNvPr id="57350" name="Text Box 5"/>
          <p:cNvSpPr txBox="1">
            <a:spLocks noChangeArrowheads="1"/>
          </p:cNvSpPr>
          <p:nvPr/>
        </p:nvSpPr>
        <p:spPr bwMode="auto">
          <a:xfrm>
            <a:off x="5410200" y="3733801"/>
            <a:ext cx="1524000" cy="715963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600" b="1">
                <a:solidFill>
                  <a:schemeClr val="tx1"/>
                </a:solidFill>
                <a:latin typeface="+mj-lt"/>
              </a:rPr>
              <a:t>Distributor</a:t>
            </a:r>
          </a:p>
        </p:txBody>
      </p:sp>
      <p:sp>
        <p:nvSpPr>
          <p:cNvPr id="57351" name="Text Box 6"/>
          <p:cNvSpPr txBox="1">
            <a:spLocks noChangeArrowheads="1"/>
          </p:cNvSpPr>
          <p:nvPr/>
        </p:nvSpPr>
        <p:spPr bwMode="auto">
          <a:xfrm>
            <a:off x="6934200" y="4572001"/>
            <a:ext cx="1524000" cy="715963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600" b="1">
                <a:solidFill>
                  <a:schemeClr val="tx1"/>
                </a:solidFill>
                <a:latin typeface="+mj-lt"/>
              </a:rPr>
              <a:t>Retailer</a:t>
            </a:r>
          </a:p>
        </p:txBody>
      </p:sp>
      <p:sp>
        <p:nvSpPr>
          <p:cNvPr id="57352" name="Text Box 7"/>
          <p:cNvSpPr txBox="1">
            <a:spLocks noChangeArrowheads="1"/>
          </p:cNvSpPr>
          <p:nvPr/>
        </p:nvSpPr>
        <p:spPr bwMode="auto">
          <a:xfrm>
            <a:off x="8534400" y="5410201"/>
            <a:ext cx="1524000" cy="715963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600" b="1">
                <a:solidFill>
                  <a:schemeClr val="tx1"/>
                </a:solidFill>
                <a:latin typeface="+mj-lt"/>
              </a:rPr>
              <a:t>Consumer</a:t>
            </a:r>
          </a:p>
        </p:txBody>
      </p:sp>
      <p:cxnSp>
        <p:nvCxnSpPr>
          <p:cNvPr id="57353" name="AutoShape 8"/>
          <p:cNvCxnSpPr>
            <a:cxnSpLocks noChangeShapeType="1"/>
            <a:stCxn id="57348" idx="3"/>
            <a:endCxn id="57349" idx="0"/>
          </p:cNvCxnSpPr>
          <p:nvPr/>
        </p:nvCxnSpPr>
        <p:spPr bwMode="auto">
          <a:xfrm>
            <a:off x="4038600" y="2354264"/>
            <a:ext cx="609600" cy="541337"/>
          </a:xfrm>
          <a:prstGeom prst="bentConnector2">
            <a:avLst/>
          </a:prstGeom>
          <a:noFill/>
          <a:ln w="12700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54" name="AutoShape 9"/>
          <p:cNvCxnSpPr>
            <a:cxnSpLocks noChangeShapeType="1"/>
            <a:stCxn id="57349" idx="3"/>
            <a:endCxn id="57350" idx="0"/>
          </p:cNvCxnSpPr>
          <p:nvPr/>
        </p:nvCxnSpPr>
        <p:spPr bwMode="auto">
          <a:xfrm>
            <a:off x="5410200" y="3254376"/>
            <a:ext cx="762000" cy="479425"/>
          </a:xfrm>
          <a:prstGeom prst="bentConnector2">
            <a:avLst/>
          </a:prstGeom>
          <a:noFill/>
          <a:ln w="12700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55" name="AutoShape 10"/>
          <p:cNvCxnSpPr>
            <a:cxnSpLocks noChangeShapeType="1"/>
            <a:stCxn id="57350" idx="3"/>
            <a:endCxn id="57351" idx="0"/>
          </p:cNvCxnSpPr>
          <p:nvPr/>
        </p:nvCxnSpPr>
        <p:spPr bwMode="auto">
          <a:xfrm>
            <a:off x="6934200" y="4092576"/>
            <a:ext cx="762000" cy="479425"/>
          </a:xfrm>
          <a:prstGeom prst="bentConnector2">
            <a:avLst/>
          </a:prstGeom>
          <a:noFill/>
          <a:ln w="12700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56" name="AutoShape 11"/>
          <p:cNvCxnSpPr>
            <a:cxnSpLocks noChangeShapeType="1"/>
            <a:stCxn id="57351" idx="3"/>
            <a:endCxn id="57352" idx="0"/>
          </p:cNvCxnSpPr>
          <p:nvPr/>
        </p:nvCxnSpPr>
        <p:spPr bwMode="auto">
          <a:xfrm>
            <a:off x="8458200" y="4930776"/>
            <a:ext cx="838200" cy="479425"/>
          </a:xfrm>
          <a:prstGeom prst="bentConnector2">
            <a:avLst/>
          </a:prstGeom>
          <a:noFill/>
          <a:ln w="12700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24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95638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sz="3400" b="1" dirty="0"/>
              <a:t>How An AIS Can Add </a:t>
            </a:r>
            <a:r>
              <a:rPr lang="en-US" altLang="en-US" sz="3400" b="1" dirty="0" smtClean="0"/>
              <a:t>Value To </a:t>
            </a:r>
            <a:r>
              <a:rPr lang="en-US" altLang="en-US" sz="3400" b="1" dirty="0"/>
              <a:t>An Organization</a:t>
            </a:r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199" y="1676400"/>
            <a:ext cx="10515601" cy="4114800"/>
          </a:xfrm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lnSpc>
                <a:spcPct val="90000"/>
              </a:lnSpc>
              <a:buFontTx/>
              <a:buChar char="–"/>
            </a:pPr>
            <a:r>
              <a:rPr lang="en-US" altLang="en-US" sz="2400" dirty="0">
                <a:latin typeface="+mj-lt"/>
              </a:rPr>
              <a:t>An AIS adds value by</a:t>
            </a:r>
            <a:r>
              <a:rPr lang="en-US" altLang="en-US" sz="2400" dirty="0" smtClean="0">
                <a:latin typeface="+mj-lt"/>
              </a:rPr>
              <a:t>:</a:t>
            </a:r>
          </a:p>
          <a:p>
            <a:pPr lvl="1">
              <a:buFontTx/>
              <a:buChar char="–"/>
            </a:pPr>
            <a:r>
              <a:rPr lang="en-US" altLang="en-US" sz="2000" dirty="0" smtClean="0">
                <a:latin typeface="+mj-lt"/>
              </a:rPr>
              <a:t>by providing accurate and timely information so that five primary value chain activities can be performed more effectively and efficiently</a:t>
            </a:r>
            <a:endParaRPr lang="en-US" altLang="en-US" sz="2000" dirty="0">
              <a:latin typeface="+mj-lt"/>
            </a:endParaRPr>
          </a:p>
          <a:p>
            <a:pPr lvl="1" eaLnBrk="1" hangingPunct="1">
              <a:lnSpc>
                <a:spcPct val="90000"/>
              </a:lnSpc>
              <a:buFontTx/>
              <a:buChar char="–"/>
            </a:pPr>
            <a:r>
              <a:rPr lang="en-US" altLang="en-US" dirty="0">
                <a:latin typeface="+mj-lt"/>
              </a:rPr>
              <a:t>improving the quality and reducing the costs of products or services.</a:t>
            </a:r>
          </a:p>
          <a:p>
            <a:pPr lvl="1" eaLnBrk="1" hangingPunct="1">
              <a:lnSpc>
                <a:spcPct val="90000"/>
              </a:lnSpc>
              <a:buFontTx/>
              <a:buChar char="–"/>
            </a:pPr>
            <a:r>
              <a:rPr lang="en-US" altLang="en-US" dirty="0">
                <a:latin typeface="+mj-lt"/>
              </a:rPr>
              <a:t>improving efficiency.</a:t>
            </a:r>
          </a:p>
          <a:p>
            <a:pPr lvl="1" eaLnBrk="1" hangingPunct="1">
              <a:lnSpc>
                <a:spcPct val="90000"/>
              </a:lnSpc>
              <a:buFontTx/>
              <a:buChar char="–"/>
            </a:pPr>
            <a:r>
              <a:rPr lang="en-US" altLang="en-US" dirty="0">
                <a:latin typeface="+mj-lt"/>
              </a:rPr>
              <a:t>Improving decision making capabilities.</a:t>
            </a:r>
          </a:p>
          <a:p>
            <a:pPr lvl="1" eaLnBrk="1" hangingPunct="1">
              <a:lnSpc>
                <a:spcPct val="90000"/>
              </a:lnSpc>
              <a:buFontTx/>
              <a:buChar char="–"/>
            </a:pPr>
            <a:r>
              <a:rPr lang="en-US" altLang="en-US" dirty="0">
                <a:latin typeface="+mj-lt"/>
              </a:rPr>
              <a:t>increasing the sharing of knowledge.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dirty="0" smtClean="0">
                <a:latin typeface="+mj-lt"/>
              </a:rPr>
              <a:t>	</a:t>
            </a:r>
            <a:r>
              <a:rPr lang="en-US" altLang="en-US" sz="2600" dirty="0" smtClean="0">
                <a:latin typeface="+mj-lt"/>
              </a:rPr>
              <a:t>A </a:t>
            </a:r>
            <a:r>
              <a:rPr lang="en-US" altLang="en-US" sz="2600" dirty="0">
                <a:latin typeface="+mj-lt"/>
              </a:rPr>
              <a:t>well-designed AIS can also help an organization profit by improving the efficiency and effectiveness of its supply chain.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altLang="en-US" dirty="0" smtClean="0">
              <a:latin typeface="+mj-l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25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63645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5" grpId="0" build="p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2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Information and Decision Making</a:t>
            </a:r>
          </a:p>
        </p:txBody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905000"/>
            <a:ext cx="10515600" cy="4114800"/>
          </a:xfrm>
          <a:noFill/>
        </p:spPr>
        <p:txBody>
          <a:bodyPr vert="horz" lIns="90488" tIns="44450" rIns="90488" bIns="44450" rtlCol="0">
            <a:normAutofit fontScale="92500" lnSpcReduction="20000"/>
          </a:bodyPr>
          <a:lstStyle/>
          <a:p>
            <a:pPr marL="0" indent="0" eaLnBrk="1" hangingPunct="1">
              <a:buNone/>
            </a:pPr>
            <a:r>
              <a:rPr lang="en-US" altLang="en-US" dirty="0" smtClean="0">
                <a:latin typeface="+mj-lt"/>
              </a:rPr>
              <a:t>What is information?</a:t>
            </a:r>
          </a:p>
          <a:p>
            <a:pPr eaLnBrk="1" hangingPunct="1"/>
            <a:r>
              <a:rPr lang="en-US" altLang="en-US" dirty="0" smtClean="0">
                <a:latin typeface="+mj-lt"/>
              </a:rPr>
              <a:t>The term data refers to any and all of the facts that are collected, stored, and processed by an information system.</a:t>
            </a:r>
          </a:p>
          <a:p>
            <a:pPr eaLnBrk="1" hangingPunct="1"/>
            <a:r>
              <a:rPr lang="en-US" altLang="en-US" dirty="0" smtClean="0">
                <a:latin typeface="+mj-lt"/>
              </a:rPr>
              <a:t>Information is data that has been organized and processed so that it is meaningful.</a:t>
            </a:r>
          </a:p>
          <a:p>
            <a:pPr eaLnBrk="1" hangingPunct="1"/>
            <a:r>
              <a:rPr lang="en-GB" altLang="en-US" dirty="0" smtClean="0">
                <a:latin typeface="+mj-lt"/>
              </a:rPr>
              <a:t>Useful information possesses the following characteristics: </a:t>
            </a:r>
          </a:p>
          <a:p>
            <a:pPr lvl="2"/>
            <a:r>
              <a:rPr lang="en-GB" altLang="en-US" dirty="0" smtClean="0">
                <a:latin typeface="+mj-lt"/>
              </a:rPr>
              <a:t>Relevant</a:t>
            </a:r>
          </a:p>
          <a:p>
            <a:pPr lvl="2"/>
            <a:r>
              <a:rPr lang="en-GB" altLang="en-US" dirty="0" smtClean="0">
                <a:latin typeface="+mj-lt"/>
              </a:rPr>
              <a:t>Reliable </a:t>
            </a:r>
          </a:p>
          <a:p>
            <a:pPr lvl="2"/>
            <a:r>
              <a:rPr lang="en-GB" altLang="en-US" dirty="0" smtClean="0">
                <a:latin typeface="+mj-lt"/>
              </a:rPr>
              <a:t>Complete</a:t>
            </a:r>
          </a:p>
          <a:p>
            <a:pPr lvl="2"/>
            <a:r>
              <a:rPr lang="en-GB" altLang="en-US" dirty="0" smtClean="0">
                <a:latin typeface="+mj-lt"/>
              </a:rPr>
              <a:t>Timely </a:t>
            </a:r>
          </a:p>
          <a:p>
            <a:pPr lvl="2"/>
            <a:r>
              <a:rPr lang="en-GB" altLang="en-US" dirty="0" smtClean="0">
                <a:latin typeface="+mj-lt"/>
              </a:rPr>
              <a:t>Understandable</a:t>
            </a:r>
          </a:p>
          <a:p>
            <a:pPr lvl="2"/>
            <a:r>
              <a:rPr lang="en-GB" altLang="en-US" dirty="0" smtClean="0">
                <a:latin typeface="+mj-lt"/>
              </a:rPr>
              <a:t>Verifiable</a:t>
            </a:r>
          </a:p>
          <a:p>
            <a:pPr lvl="2"/>
            <a:endParaRPr lang="en-GB" altLang="en-US" dirty="0" smtClean="0">
              <a:latin typeface="+mj-lt"/>
            </a:endParaRPr>
          </a:p>
          <a:p>
            <a:pPr lvl="2"/>
            <a:endParaRPr lang="en-GB" altLang="en-US" dirty="0" smtClean="0">
              <a:latin typeface="+mj-lt"/>
            </a:endParaRPr>
          </a:p>
          <a:p>
            <a:pPr lvl="2"/>
            <a:endParaRPr lang="en-GB" altLang="en-US" dirty="0" smtClean="0">
              <a:latin typeface="+mj-lt"/>
            </a:endParaRPr>
          </a:p>
          <a:p>
            <a:pPr lvl="1"/>
            <a:endParaRPr lang="en-US" altLang="en-US" dirty="0" smtClean="0">
              <a:latin typeface="+mj-l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26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09320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3" grpId="0" build="p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7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Information and Decision Making</a:t>
            </a:r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752600"/>
            <a:ext cx="10515600" cy="4114800"/>
          </a:xfrm>
          <a:noFill/>
        </p:spPr>
        <p:txBody>
          <a:bodyPr vert="horz" lIns="90488" tIns="44450" rIns="90488" bIns="44450" rtlCol="0">
            <a:normAutofit/>
          </a:bodyPr>
          <a:lstStyle/>
          <a:p>
            <a:pPr marL="0" indent="0">
              <a:buNone/>
            </a:pPr>
            <a:r>
              <a:rPr lang="en-US" altLang="en-US" dirty="0" smtClean="0">
                <a:latin typeface="+mj-lt"/>
              </a:rPr>
              <a:t>What is decision making? Decision making involves the following steps:</a:t>
            </a:r>
          </a:p>
          <a:p>
            <a:pPr marL="495300" indent="-495300">
              <a:buFontTx/>
              <a:buAutoNum type="arabicPeriod"/>
            </a:pPr>
            <a:r>
              <a:rPr lang="en-US" altLang="en-US" sz="2400" dirty="0">
                <a:latin typeface="+mj-lt"/>
              </a:rPr>
              <a:t>Identify the problem.</a:t>
            </a:r>
          </a:p>
          <a:p>
            <a:pPr marL="495300" indent="-495300">
              <a:buFontTx/>
              <a:buAutoNum type="arabicPeriod"/>
            </a:pPr>
            <a:r>
              <a:rPr lang="en-US" altLang="en-US" sz="2400" dirty="0">
                <a:latin typeface="+mj-lt"/>
              </a:rPr>
              <a:t>Select a method for solving the problem.</a:t>
            </a:r>
          </a:p>
          <a:p>
            <a:pPr marL="495300" indent="-495300">
              <a:buFontTx/>
              <a:buAutoNum type="arabicPeriod"/>
            </a:pPr>
            <a:r>
              <a:rPr lang="en-US" altLang="en-US" sz="2400" dirty="0">
                <a:latin typeface="+mj-lt"/>
              </a:rPr>
              <a:t>Collect data needed to execute the decision model.</a:t>
            </a:r>
          </a:p>
          <a:p>
            <a:pPr marL="495300" indent="-495300">
              <a:buFontTx/>
              <a:buAutoNum type="arabicPeriod"/>
            </a:pPr>
            <a:r>
              <a:rPr lang="en-US" altLang="en-US" sz="2400" dirty="0">
                <a:latin typeface="+mj-lt"/>
              </a:rPr>
              <a:t>Interpret the outputs of the model.</a:t>
            </a:r>
          </a:p>
          <a:p>
            <a:pPr marL="495300" indent="-495300">
              <a:buFontTx/>
              <a:buAutoNum type="arabicPeriod"/>
            </a:pPr>
            <a:r>
              <a:rPr lang="en-US" altLang="en-US" sz="2400" dirty="0">
                <a:latin typeface="+mj-lt"/>
              </a:rPr>
              <a:t>Evaluate the merits of each alternative.</a:t>
            </a:r>
          </a:p>
          <a:p>
            <a:pPr marL="495300" indent="-495300">
              <a:buFontTx/>
              <a:buAutoNum type="arabicPeriod"/>
            </a:pPr>
            <a:r>
              <a:rPr lang="en-US" altLang="en-US" sz="2400" dirty="0">
                <a:latin typeface="+mj-lt"/>
              </a:rPr>
              <a:t>Choose and execute the preferred solution</a:t>
            </a:r>
            <a:r>
              <a:rPr lang="en-US" altLang="en-US" sz="2600" dirty="0">
                <a:latin typeface="+mj-lt"/>
              </a:rPr>
              <a:t>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27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18944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7" grpId="0" build="p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Information and Decision Making</a:t>
            </a:r>
          </a:p>
        </p:txBody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buFontTx/>
              <a:buNone/>
            </a:pPr>
            <a:r>
              <a:rPr lang="en-US" altLang="en-US" smtClean="0">
                <a:latin typeface="+mj-lt"/>
              </a:rPr>
              <a:t>Decisions can be categorized as follows:</a:t>
            </a:r>
          </a:p>
          <a:p>
            <a:pPr eaLnBrk="1" hangingPunct="1">
              <a:buFontTx/>
              <a:buChar char="–"/>
            </a:pPr>
            <a:r>
              <a:rPr lang="en-US" altLang="en-US" smtClean="0">
                <a:latin typeface="+mj-lt"/>
              </a:rPr>
              <a:t>in terms of the degree of structure that exists</a:t>
            </a:r>
          </a:p>
          <a:p>
            <a:pPr eaLnBrk="1" hangingPunct="1">
              <a:buFontTx/>
              <a:buChar char="–"/>
            </a:pPr>
            <a:r>
              <a:rPr lang="en-US" altLang="en-US" smtClean="0">
                <a:latin typeface="+mj-lt"/>
              </a:rPr>
              <a:t>by the scope of the decision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28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05284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5" grpId="0" build="p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Decision Structure</a:t>
            </a:r>
          </a:p>
        </p:txBody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i="1" dirty="0" smtClean="0">
                <a:latin typeface="+mj-lt"/>
              </a:rPr>
              <a:t>Structured decisions</a:t>
            </a:r>
            <a:r>
              <a:rPr lang="en-US" altLang="en-US" dirty="0" smtClean="0">
                <a:latin typeface="+mj-lt"/>
              </a:rPr>
              <a:t> are repetitive, routine, and understood well enough that they can be delegated to lower-level employees in the organization.</a:t>
            </a:r>
          </a:p>
          <a:p>
            <a:pPr lvl="1"/>
            <a:r>
              <a:rPr lang="en-US" altLang="en-US" dirty="0" smtClean="0">
                <a:latin typeface="+mj-lt"/>
              </a:rPr>
              <a:t>An example is: Extending credit to customers.</a:t>
            </a:r>
            <a:endParaRPr lang="en-US" altLang="en-US" dirty="0">
              <a:latin typeface="+mj-lt"/>
            </a:endParaRPr>
          </a:p>
          <a:p>
            <a:r>
              <a:rPr lang="en-US" altLang="en-US" i="1" dirty="0" smtClean="0">
                <a:latin typeface="+mj-lt"/>
              </a:rPr>
              <a:t>Semi-structured decisions</a:t>
            </a:r>
            <a:r>
              <a:rPr lang="en-US" altLang="en-US" dirty="0" smtClean="0">
                <a:latin typeface="+mj-lt"/>
              </a:rPr>
              <a:t> are characterized by incomplete rules for making the decision and the need for subjective assessments and judgments to supplement formal data analysis. </a:t>
            </a:r>
          </a:p>
          <a:p>
            <a:pPr lvl="1"/>
            <a:r>
              <a:rPr lang="en-US" altLang="en-US" dirty="0" smtClean="0">
                <a:latin typeface="+mj-lt"/>
              </a:rPr>
              <a:t>An example is: Setting a marketing budget for a new product.</a:t>
            </a:r>
          </a:p>
          <a:p>
            <a:r>
              <a:rPr lang="en-US" altLang="en-US" i="1" dirty="0" smtClean="0">
                <a:latin typeface="+mj-lt"/>
              </a:rPr>
              <a:t>Unstructured decisions</a:t>
            </a:r>
            <a:r>
              <a:rPr lang="en-US" altLang="en-US" dirty="0" smtClean="0">
                <a:latin typeface="+mj-lt"/>
              </a:rPr>
              <a:t> are nonrecurring and non-routine.</a:t>
            </a:r>
          </a:p>
          <a:p>
            <a:pPr lvl="1"/>
            <a:r>
              <a:rPr lang="en-US" altLang="en-US" dirty="0" smtClean="0">
                <a:latin typeface="+mj-lt"/>
              </a:rPr>
              <a:t>An example is: Choosing </a:t>
            </a:r>
            <a:r>
              <a:rPr lang="en-US" altLang="en-US" sz="2800" dirty="0" smtClean="0">
                <a:latin typeface="+mj-lt"/>
              </a:rPr>
              <a:t>the</a:t>
            </a:r>
            <a:r>
              <a:rPr lang="en-US" altLang="en-US" dirty="0" smtClean="0">
                <a:latin typeface="+mj-lt"/>
              </a:rPr>
              <a:t> cover for a magazine.</a:t>
            </a:r>
          </a:p>
          <a:p>
            <a:endParaRPr lang="en-US" altLang="en-US" dirty="0" smtClean="0">
              <a:latin typeface="+mj-lt"/>
            </a:endParaRPr>
          </a:p>
          <a:p>
            <a:pPr marL="457200" lvl="1" indent="0" eaLnBrk="1" hangingPunct="1">
              <a:buNone/>
            </a:pPr>
            <a:endParaRPr lang="en-US" altLang="en-US" dirty="0" smtClean="0">
              <a:latin typeface="+mj-l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29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05393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2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2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2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2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2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83" grpId="0" build="p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7" name="Rectangle 2"/>
          <p:cNvSpPr>
            <a:spLocks noGrp="1" noChangeArrowheads="1"/>
          </p:cNvSpPr>
          <p:nvPr>
            <p:ph type="title"/>
          </p:nvPr>
        </p:nvSpPr>
        <p:spPr>
          <a:xfrm>
            <a:off x="1136468" y="190500"/>
            <a:ext cx="10242732" cy="1527175"/>
          </a:xfrm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Decision Scope</a:t>
            </a:r>
          </a:p>
        </p:txBody>
      </p:sp>
      <p:sp>
        <p:nvSpPr>
          <p:cNvPr id="10342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136468" y="1524000"/>
            <a:ext cx="10242731" cy="4495800"/>
          </a:xfrm>
          <a:noFill/>
        </p:spPr>
        <p:txBody>
          <a:bodyPr vert="horz" lIns="90488" tIns="44450" rIns="90488" bIns="44450" rtlCol="0">
            <a:normAutofit/>
          </a:bodyPr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en-US" altLang="en-US" sz="2600" dirty="0">
                <a:latin typeface="+mj-lt"/>
              </a:rPr>
              <a:t>Decisions vary in terms of the scope of their effect.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600" i="1" dirty="0">
                <a:latin typeface="+mj-lt"/>
              </a:rPr>
              <a:t>Operational control</a:t>
            </a:r>
            <a:r>
              <a:rPr lang="en-US" altLang="en-US" sz="2600" dirty="0">
                <a:latin typeface="+mj-lt"/>
              </a:rPr>
              <a:t> is concerned with the effective and efficient performance of specific tasks.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600" i="1" dirty="0">
                <a:latin typeface="+mj-lt"/>
              </a:rPr>
              <a:t>Management control</a:t>
            </a:r>
            <a:r>
              <a:rPr lang="en-US" altLang="en-US" sz="2600" dirty="0">
                <a:latin typeface="+mj-lt"/>
              </a:rPr>
              <a:t> is concerned with the effective and efficient use of resources for accomplishing organizational objectives.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600" i="1" dirty="0">
                <a:latin typeface="+mj-lt"/>
              </a:rPr>
              <a:t>Strategic planning</a:t>
            </a:r>
            <a:r>
              <a:rPr lang="en-US" altLang="en-US" sz="2600" dirty="0">
                <a:latin typeface="+mj-lt"/>
              </a:rPr>
              <a:t> is concerned with establishing organizational objectives and policies for accomplishing those</a:t>
            </a:r>
            <a:r>
              <a:rPr lang="en-US" altLang="en-US" sz="2200" dirty="0">
                <a:latin typeface="+mj-lt"/>
              </a:rPr>
              <a:t> objectives.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>
                <a:latin typeface="+mj-lt"/>
              </a:rPr>
              <a:t>1-</a:t>
            </a:r>
            <a:fld id="{659BAF48-D079-4AB6-ACC2-765657886756}" type="slidenum">
              <a:rPr lang="en-US" altLang="en-US" smtClean="0">
                <a:latin typeface="+mj-lt"/>
              </a:rPr>
              <a:pPr>
                <a:defRPr/>
              </a:pPr>
              <a:t>30</a:t>
            </a:fld>
            <a:endParaRPr lang="en-US" alt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63605447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4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4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27" grpId="0" build="p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4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10957560" cy="1325563"/>
          </a:xfrm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Information Technology and Corporate Strategy</a:t>
            </a:r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905000"/>
            <a:ext cx="10515600" cy="4114800"/>
          </a:xfrm>
          <a:noFill/>
        </p:spPr>
        <p:txBody>
          <a:bodyPr vert="horz" lIns="90488" tIns="44450" rIns="90488" bIns="44450" rtlCol="0">
            <a:normAutofit fontScale="92500"/>
          </a:bodyPr>
          <a:lstStyle/>
          <a:p>
            <a:pPr eaLnBrk="1" hangingPunct="1"/>
            <a:r>
              <a:rPr lang="en-US" altLang="en-US" dirty="0" smtClean="0">
                <a:latin typeface="+mj-lt"/>
              </a:rPr>
              <a:t>New developments in IT affect the design of an AIS.</a:t>
            </a:r>
          </a:p>
          <a:p>
            <a:pPr eaLnBrk="1" hangingPunct="1"/>
            <a:r>
              <a:rPr lang="en-US" altLang="en-US" dirty="0" smtClean="0">
                <a:latin typeface="+mj-lt"/>
              </a:rPr>
              <a:t>What basic requirements are needed to evaluate the costs and benefits of new IT developments?</a:t>
            </a:r>
          </a:p>
          <a:p>
            <a:r>
              <a:rPr lang="en-US" altLang="en-US" dirty="0" smtClean="0">
                <a:latin typeface="+mj-lt"/>
              </a:rPr>
              <a:t>Develop a basic understanding of…</a:t>
            </a:r>
          </a:p>
          <a:p>
            <a:pPr lvl="1">
              <a:buFontTx/>
              <a:buChar char="–"/>
            </a:pPr>
            <a:r>
              <a:rPr lang="en-US" altLang="en-US" dirty="0" smtClean="0">
                <a:latin typeface="+mj-lt"/>
              </a:rPr>
              <a:t>corporate strategies.</a:t>
            </a:r>
          </a:p>
          <a:p>
            <a:pPr lvl="1">
              <a:buFontTx/>
              <a:buChar char="–"/>
            </a:pPr>
            <a:r>
              <a:rPr lang="en-US" altLang="en-US" dirty="0" smtClean="0">
                <a:latin typeface="+mj-lt"/>
              </a:rPr>
              <a:t>how IT developments can be used to implement existing organizational strategies.</a:t>
            </a:r>
          </a:p>
          <a:p>
            <a:pPr lvl="1">
              <a:buFontTx/>
              <a:buChar char="–"/>
            </a:pPr>
            <a:r>
              <a:rPr lang="en-US" altLang="en-US" dirty="0" smtClean="0">
                <a:latin typeface="+mj-lt"/>
              </a:rPr>
              <a:t>how IT developments can be used to create an opportunity to modify existing strategies.</a:t>
            </a:r>
          </a:p>
          <a:p>
            <a:r>
              <a:rPr lang="en-US" altLang="en-US" dirty="0" smtClean="0">
                <a:latin typeface="+mj-lt"/>
              </a:rPr>
              <a:t>Because an AIS functions within an organization, it should be designed to reflect the values of that organizational culture.</a:t>
            </a:r>
          </a:p>
          <a:p>
            <a:pPr lvl="1"/>
            <a:endParaRPr lang="en-US" altLang="en-US" dirty="0" smtClean="0">
              <a:latin typeface="+mj-l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31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10642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71" grpId="0" build="p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7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Strategy and Strategic Positions</a:t>
            </a:r>
          </a:p>
        </p:txBody>
      </p:sp>
      <p:sp>
        <p:nvSpPr>
          <p:cNvPr id="88068" name="Rectangle 3"/>
          <p:cNvSpPr>
            <a:spLocks noChangeArrowheads="1"/>
          </p:cNvSpPr>
          <p:nvPr/>
        </p:nvSpPr>
        <p:spPr bwMode="auto">
          <a:xfrm>
            <a:off x="3811589" y="1906589"/>
            <a:ext cx="4568825" cy="582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chemeClr val="tx1"/>
                </a:solidFill>
                <a:latin typeface="+mj-lt"/>
              </a:rPr>
              <a:t>Two Basic Strategies</a:t>
            </a:r>
          </a:p>
        </p:txBody>
      </p:sp>
      <p:sp>
        <p:nvSpPr>
          <p:cNvPr id="88069" name="Rectangle 4"/>
          <p:cNvSpPr>
            <a:spLocks noChangeArrowheads="1"/>
          </p:cNvSpPr>
          <p:nvPr/>
        </p:nvSpPr>
        <p:spPr bwMode="auto">
          <a:xfrm>
            <a:off x="1946275" y="2819400"/>
            <a:ext cx="8305800" cy="10668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rgbClr val="1A1A00"/>
                </a:solidFill>
                <a:latin typeface="+mj-lt"/>
              </a:rPr>
              <a:t>To be a lower-cost producer than competitors</a:t>
            </a:r>
          </a:p>
        </p:txBody>
      </p:sp>
      <p:sp>
        <p:nvSpPr>
          <p:cNvPr id="88070" name="Rectangle 5"/>
          <p:cNvSpPr>
            <a:spLocks noChangeArrowheads="1"/>
          </p:cNvSpPr>
          <p:nvPr/>
        </p:nvSpPr>
        <p:spPr bwMode="auto">
          <a:xfrm>
            <a:off x="1946275" y="4419600"/>
            <a:ext cx="8305800" cy="11430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rgbClr val="1A1A00"/>
                </a:solidFill>
                <a:latin typeface="+mj-lt"/>
              </a:rPr>
              <a:t>To differentiate products and services 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rgbClr val="1A1A00"/>
                </a:solidFill>
                <a:latin typeface="+mj-lt"/>
              </a:rPr>
              <a:t>from competitors</a:t>
            </a:r>
          </a:p>
        </p:txBody>
      </p:sp>
    </p:spTree>
    <p:extLst>
      <p:ext uri="{BB962C8B-B14F-4D97-AF65-F5344CB8AC3E}">
        <p14:creationId xmlns:p14="http://schemas.microsoft.com/office/powerpoint/2010/main" val="1335180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5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dirty="0" smtClean="0"/>
              <a:t>Strategy and Strategic Positions</a:t>
            </a:r>
          </a:p>
        </p:txBody>
      </p:sp>
      <p:sp>
        <p:nvSpPr>
          <p:cNvPr id="90116" name="Rectangle 3"/>
          <p:cNvSpPr>
            <a:spLocks noChangeArrowheads="1"/>
          </p:cNvSpPr>
          <p:nvPr/>
        </p:nvSpPr>
        <p:spPr bwMode="auto">
          <a:xfrm>
            <a:off x="2709864" y="1906589"/>
            <a:ext cx="6778625" cy="582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chemeClr val="tx1"/>
                </a:solidFill>
                <a:latin typeface="+mj-lt"/>
              </a:rPr>
              <a:t>Three Basic Strategic Positions </a:t>
            </a:r>
          </a:p>
        </p:txBody>
      </p:sp>
      <p:sp>
        <p:nvSpPr>
          <p:cNvPr id="90117" name="Rectangle 4"/>
          <p:cNvSpPr>
            <a:spLocks noChangeArrowheads="1"/>
          </p:cNvSpPr>
          <p:nvPr/>
        </p:nvSpPr>
        <p:spPr bwMode="auto">
          <a:xfrm>
            <a:off x="1939925" y="2819400"/>
            <a:ext cx="8305800" cy="8382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rgbClr val="1A1A00"/>
                </a:solidFill>
                <a:latin typeface="+mj-lt"/>
              </a:rPr>
              <a:t>Variety-based strategic position</a:t>
            </a:r>
          </a:p>
        </p:txBody>
      </p:sp>
      <p:sp>
        <p:nvSpPr>
          <p:cNvPr id="90118" name="Rectangle 5"/>
          <p:cNvSpPr>
            <a:spLocks noChangeArrowheads="1"/>
          </p:cNvSpPr>
          <p:nvPr/>
        </p:nvSpPr>
        <p:spPr bwMode="auto">
          <a:xfrm>
            <a:off x="1939925" y="3962400"/>
            <a:ext cx="8305800" cy="8382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>
                <a:solidFill>
                  <a:srgbClr val="1A1A00"/>
                </a:solidFill>
                <a:latin typeface="+mj-lt"/>
              </a:rPr>
              <a:t>Need-based strategic position</a:t>
            </a:r>
          </a:p>
        </p:txBody>
      </p:sp>
      <p:sp>
        <p:nvSpPr>
          <p:cNvPr id="90119" name="Rectangle 6"/>
          <p:cNvSpPr>
            <a:spLocks noChangeArrowheads="1"/>
          </p:cNvSpPr>
          <p:nvPr/>
        </p:nvSpPr>
        <p:spPr bwMode="auto">
          <a:xfrm>
            <a:off x="1939925" y="5105400"/>
            <a:ext cx="8305800" cy="8382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>
                <a:solidFill>
                  <a:srgbClr val="1A1A00"/>
                </a:solidFill>
                <a:latin typeface="+mj-lt"/>
              </a:rPr>
              <a:t>Access-based strategic position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33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52786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3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Strategy and Strategic Positions</a:t>
            </a:r>
          </a:p>
        </p:txBody>
      </p:sp>
      <p:sp>
        <p:nvSpPr>
          <p:cNvPr id="11981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 smtClean="0">
                <a:latin typeface="+mj-lt"/>
              </a:rPr>
              <a:t>What role does the AIS play in helping organizations adopt and maintain a strategic position?</a:t>
            </a:r>
          </a:p>
          <a:p>
            <a:pPr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Data collection about each activity</a:t>
            </a:r>
          </a:p>
          <a:p>
            <a:pPr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Transforming data into information that can be used by management to coordinate those activities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34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18288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9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98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98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9811" grpId="0" build="p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1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What is the Value of Information?</a:t>
            </a:r>
          </a:p>
        </p:txBody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 smtClean="0">
                <a:latin typeface="+mj-lt"/>
              </a:rPr>
              <a:t>The value of information is the benefit produced by the information minus the cost of producing it.</a:t>
            </a:r>
          </a:p>
          <a:p>
            <a:pPr>
              <a:defRPr/>
            </a:pPr>
            <a:r>
              <a:rPr lang="en-US" altLang="en-US" dirty="0">
                <a:latin typeface="+mj-lt"/>
              </a:rPr>
              <a:t>Value of information is directly linked to how it helps decision makers achieve their organization’s goals</a:t>
            </a:r>
          </a:p>
          <a:p>
            <a:pPr>
              <a:defRPr/>
            </a:pPr>
            <a:r>
              <a:rPr lang="en-US" altLang="en-US" dirty="0">
                <a:latin typeface="+mj-lt"/>
              </a:rPr>
              <a:t>For example, value of information might be measured in:</a:t>
            </a:r>
          </a:p>
          <a:p>
            <a:pPr lvl="2">
              <a:defRPr/>
            </a:pPr>
            <a:r>
              <a:rPr lang="en-US" altLang="en-US" sz="2800" dirty="0">
                <a:latin typeface="+mj-lt"/>
              </a:rPr>
              <a:t>Time required to make a decision</a:t>
            </a:r>
          </a:p>
          <a:p>
            <a:pPr lvl="2">
              <a:defRPr/>
            </a:pPr>
            <a:r>
              <a:rPr lang="en-US" altLang="en-US" sz="2800" dirty="0">
                <a:latin typeface="+mj-lt"/>
              </a:rPr>
              <a:t>Increased profits to company</a:t>
            </a:r>
          </a:p>
          <a:p>
            <a:pPr eaLnBrk="1" hangingPunct="1"/>
            <a:endParaRPr lang="en-US" altLang="en-US" dirty="0" smtClean="0">
              <a:latin typeface="+mj-l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35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05589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8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8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8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8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8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859" grpId="0" build="p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849086" y="277814"/>
            <a:ext cx="9331552" cy="1139825"/>
          </a:xfrm>
        </p:spPr>
        <p:txBody>
          <a:bodyPr/>
          <a:lstStyle/>
          <a:p>
            <a:r>
              <a:rPr lang="en-US" altLang="en-US" sz="3800" b="1" dirty="0"/>
              <a:t> Classes of Information Users</a:t>
            </a:r>
            <a:endParaRPr lang="en-US" altLang="en-US" b="1" dirty="0" smtClean="0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49085" y="1447800"/>
            <a:ext cx="10136777" cy="4648200"/>
          </a:xfrm>
        </p:spPr>
        <p:txBody>
          <a:bodyPr/>
          <a:lstStyle/>
          <a:p>
            <a:pPr>
              <a:defRPr/>
            </a:pPr>
            <a:r>
              <a:rPr lang="en-US" altLang="en-US" sz="3600" dirty="0" smtClean="0">
                <a:latin typeface="+mj-lt"/>
              </a:rPr>
              <a:t>Information </a:t>
            </a:r>
            <a:r>
              <a:rPr lang="en-US" altLang="en-US" sz="3600" dirty="0">
                <a:latin typeface="+mj-lt"/>
              </a:rPr>
              <a:t>consumers</a:t>
            </a:r>
          </a:p>
          <a:p>
            <a:pPr lvl="1">
              <a:defRPr/>
            </a:pPr>
            <a:r>
              <a:rPr lang="en-US" altLang="en-US" sz="2800" dirty="0">
                <a:latin typeface="+mj-lt"/>
              </a:rPr>
              <a:t>individuals who need or benefit from information services for both work or leisure</a:t>
            </a:r>
          </a:p>
          <a:p>
            <a:pPr>
              <a:defRPr/>
            </a:pPr>
            <a:r>
              <a:rPr lang="en-US" altLang="en-US" sz="3600" dirty="0" smtClean="0">
                <a:latin typeface="+mj-lt"/>
              </a:rPr>
              <a:t>Information </a:t>
            </a:r>
            <a:r>
              <a:rPr lang="en-US" altLang="en-US" sz="3600" dirty="0">
                <a:latin typeface="+mj-lt"/>
              </a:rPr>
              <a:t>producers</a:t>
            </a:r>
            <a:endParaRPr lang="en-US" altLang="en-US" sz="3200" dirty="0">
              <a:latin typeface="+mj-lt"/>
            </a:endParaRPr>
          </a:p>
          <a:p>
            <a:pPr lvl="1">
              <a:defRPr/>
            </a:pPr>
            <a:r>
              <a:rPr lang="en-US" altLang="en-US" sz="2800" dirty="0">
                <a:latin typeface="+mj-lt"/>
              </a:rPr>
              <a:t>vendors, distributors of information services</a:t>
            </a:r>
          </a:p>
          <a:p>
            <a:pPr>
              <a:defRPr/>
            </a:pPr>
            <a:r>
              <a:rPr lang="en-US" altLang="en-US" sz="3600" dirty="0" smtClean="0">
                <a:latin typeface="+mj-lt"/>
              </a:rPr>
              <a:t>Information </a:t>
            </a:r>
            <a:r>
              <a:rPr lang="en-US" altLang="en-US" sz="3600" dirty="0">
                <a:latin typeface="+mj-lt"/>
              </a:rPr>
              <a:t>workers</a:t>
            </a:r>
          </a:p>
          <a:p>
            <a:pPr lvl="1">
              <a:defRPr/>
            </a:pPr>
            <a:r>
              <a:rPr lang="en-US" altLang="en-US" sz="2800" dirty="0">
                <a:latin typeface="+mj-lt"/>
              </a:rPr>
              <a:t>professions that depend on the analysis, assessment, and use of specific forms of information</a:t>
            </a:r>
          </a:p>
        </p:txBody>
      </p:sp>
    </p:spTree>
    <p:extLst>
      <p:ext uri="{BB962C8B-B14F-4D97-AF65-F5344CB8AC3E}">
        <p14:creationId xmlns:p14="http://schemas.microsoft.com/office/powerpoint/2010/main" val="230201511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References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825625"/>
            <a:ext cx="10996749" cy="4351338"/>
          </a:xfrm>
        </p:spPr>
        <p:txBody>
          <a:bodyPr>
            <a:normAutofit/>
          </a:bodyPr>
          <a:lstStyle/>
          <a:p>
            <a:pPr marL="571500" indent="-571500">
              <a:buFont typeface="+mj-lt"/>
              <a:buAutoNum type="romanLcPeriod"/>
            </a:pPr>
            <a:r>
              <a:rPr lang="en-GB" dirty="0" smtClean="0">
                <a:latin typeface="+mj-lt"/>
              </a:rPr>
              <a:t>Marshall B. Romney&amp; Paul J. </a:t>
            </a:r>
            <a:r>
              <a:rPr lang="en-GB" dirty="0" err="1" smtClean="0">
                <a:latin typeface="+mj-lt"/>
              </a:rPr>
              <a:t>Steinbar</a:t>
            </a:r>
            <a:r>
              <a:rPr lang="en-GB" dirty="0" smtClean="0">
                <a:latin typeface="+mj-lt"/>
              </a:rPr>
              <a:t>(2017). </a:t>
            </a:r>
            <a:r>
              <a:rPr lang="en-GB" i="1" dirty="0" smtClean="0">
                <a:latin typeface="+mj-lt"/>
              </a:rPr>
              <a:t>Accounting Information Systems</a:t>
            </a:r>
            <a:r>
              <a:rPr lang="en-GB" dirty="0" smtClean="0">
                <a:latin typeface="+mj-lt"/>
              </a:rPr>
              <a:t>, Pearson Education</a:t>
            </a:r>
          </a:p>
          <a:p>
            <a:pPr marL="571500" indent="-571500">
              <a:buFont typeface="+mj-lt"/>
              <a:buAutoNum type="romanLcPeriod"/>
            </a:pPr>
            <a:r>
              <a:rPr lang="en-US" dirty="0" err="1" smtClean="0">
                <a:latin typeface="+mj-lt"/>
              </a:rPr>
              <a:t>Gelinas</a:t>
            </a:r>
            <a:r>
              <a:rPr lang="en-US" dirty="0">
                <a:latin typeface="+mj-lt"/>
              </a:rPr>
              <a:t>, U. J., Dull, R. B., &amp; Wheeler, P. R. (2018). </a:t>
            </a:r>
            <a:r>
              <a:rPr lang="en-US" i="1" dirty="0">
                <a:latin typeface="+mj-lt"/>
              </a:rPr>
              <a:t>Accounting information </a:t>
            </a:r>
            <a:r>
              <a:rPr lang="en-US" i="1" dirty="0" smtClean="0">
                <a:latin typeface="+mj-lt"/>
              </a:rPr>
              <a:t>systems</a:t>
            </a:r>
            <a:r>
              <a:rPr lang="en-US" dirty="0">
                <a:latin typeface="+mj-lt"/>
              </a:rPr>
              <a:t> </a:t>
            </a:r>
            <a:r>
              <a:rPr lang="en-US" dirty="0" smtClean="0">
                <a:latin typeface="+mj-lt"/>
              </a:rPr>
              <a:t>(11th international), Cengage </a:t>
            </a:r>
            <a:r>
              <a:rPr lang="en-US" dirty="0">
                <a:latin typeface="+mj-lt"/>
              </a:rPr>
              <a:t>Learning Australia.</a:t>
            </a:r>
          </a:p>
          <a:p>
            <a:pPr marL="571500" lvl="0" indent="-571500">
              <a:buFont typeface="+mj-lt"/>
              <a:buAutoNum type="romanLcPeriod"/>
            </a:pPr>
            <a:r>
              <a:rPr lang="en-US" dirty="0" err="1">
                <a:latin typeface="+mj-lt"/>
              </a:rPr>
              <a:t>Simkin</a:t>
            </a:r>
            <a:r>
              <a:rPr lang="en-US" dirty="0">
                <a:latin typeface="+mj-lt"/>
              </a:rPr>
              <a:t>, M. G., Worrell, J. L</a:t>
            </a:r>
            <a:r>
              <a:rPr lang="en-US" dirty="0" smtClean="0">
                <a:latin typeface="+mj-lt"/>
              </a:rPr>
              <a:t>. &amp; </a:t>
            </a:r>
            <a:r>
              <a:rPr lang="en-US" dirty="0">
                <a:latin typeface="+mj-lt"/>
              </a:rPr>
              <a:t>Savage, A. A. (2019). </a:t>
            </a:r>
            <a:r>
              <a:rPr lang="en-US" i="1" dirty="0">
                <a:latin typeface="+mj-lt"/>
              </a:rPr>
              <a:t>Core concepts of accounting information systems</a:t>
            </a:r>
            <a:r>
              <a:rPr lang="en-US" dirty="0">
                <a:latin typeface="+mj-lt"/>
              </a:rPr>
              <a:t> (Fourteenth edition): John Wiley &amp; Sons</a:t>
            </a:r>
          </a:p>
          <a:p>
            <a:pPr marL="571500" lvl="0" indent="-571500">
              <a:buFont typeface="+mj-lt"/>
              <a:buAutoNum type="romanLcPeriod"/>
            </a:pPr>
            <a:r>
              <a:rPr lang="en-US" dirty="0">
                <a:latin typeface="+mj-lt"/>
              </a:rPr>
              <a:t>Quinn, M., &amp; Strauss, E. (Eds</a:t>
            </a:r>
            <a:r>
              <a:rPr lang="en-US" dirty="0" smtClean="0">
                <a:latin typeface="+mj-lt"/>
              </a:rPr>
              <a:t>.) (</a:t>
            </a:r>
            <a:r>
              <a:rPr lang="en-US" dirty="0">
                <a:latin typeface="+mj-lt"/>
              </a:rPr>
              <a:t>2018). </a:t>
            </a:r>
            <a:r>
              <a:rPr lang="en-US" i="1" dirty="0">
                <a:latin typeface="+mj-lt"/>
              </a:rPr>
              <a:t>The </a:t>
            </a:r>
            <a:r>
              <a:rPr lang="en-US" i="1" dirty="0" smtClean="0">
                <a:latin typeface="+mj-lt"/>
              </a:rPr>
              <a:t>Routledge </a:t>
            </a:r>
            <a:r>
              <a:rPr lang="en-US" i="1" dirty="0">
                <a:latin typeface="+mj-lt"/>
              </a:rPr>
              <a:t>companion to accounting information </a:t>
            </a:r>
            <a:r>
              <a:rPr lang="en-US" i="1" dirty="0" smtClean="0">
                <a:latin typeface="+mj-lt"/>
              </a:rPr>
              <a:t>systems</a:t>
            </a:r>
            <a:r>
              <a:rPr lang="en-US" dirty="0" smtClean="0">
                <a:latin typeface="+mj-lt"/>
              </a:rPr>
              <a:t>, Routledge</a:t>
            </a:r>
            <a:r>
              <a:rPr lang="en-US" dirty="0">
                <a:latin typeface="+mj-lt"/>
              </a:rPr>
              <a:t>.</a:t>
            </a:r>
          </a:p>
          <a:p>
            <a:endParaRPr lang="en-GB" dirty="0" smtClean="0">
              <a:latin typeface="+mj-lt"/>
            </a:endParaRPr>
          </a:p>
          <a:p>
            <a:endParaRPr lang="en-US" dirty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37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4404492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.7|1|.9|1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.4|1.1|1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.6|1.1|.9|.9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2069</Words>
  <Application>Microsoft Office PowerPoint</Application>
  <PresentationFormat>Widescreen</PresentationFormat>
  <Paragraphs>287</Paragraphs>
  <Slides>37</Slides>
  <Notes>29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3" baseType="lpstr">
      <vt:lpstr>Arial</vt:lpstr>
      <vt:lpstr>Calibri</vt:lpstr>
      <vt:lpstr>Calibri Light</vt:lpstr>
      <vt:lpstr>Times New Roman</vt:lpstr>
      <vt:lpstr>Wingdings</vt:lpstr>
      <vt:lpstr>Office Theme</vt:lpstr>
      <vt:lpstr>Accounting Information Systems </vt:lpstr>
      <vt:lpstr>Learning Objectives</vt:lpstr>
      <vt:lpstr>SYSTEM</vt:lpstr>
      <vt:lpstr>SYSTEM</vt:lpstr>
      <vt:lpstr>System elements</vt:lpstr>
      <vt:lpstr>PowerPoint Presentation</vt:lpstr>
      <vt:lpstr>PowerPoint Presentation</vt:lpstr>
      <vt:lpstr>What Is An AIS?</vt:lpstr>
      <vt:lpstr>What Is An AIS?</vt:lpstr>
      <vt:lpstr>Why Study AIS?</vt:lpstr>
      <vt:lpstr>Why Study AIS?</vt:lpstr>
      <vt:lpstr>Why Study AIS?</vt:lpstr>
      <vt:lpstr>Why Study AIS?</vt:lpstr>
      <vt:lpstr>Why Study AIS?</vt:lpstr>
      <vt:lpstr>Ten Most Important Activities Performed By Accountants</vt:lpstr>
      <vt:lpstr>Factors Influencing Design of the AIS</vt:lpstr>
      <vt:lpstr>Factors Influencing Design of the AIS</vt:lpstr>
      <vt:lpstr>The Value Chain</vt:lpstr>
      <vt:lpstr>The Value Chain</vt:lpstr>
      <vt:lpstr>The Value Chain</vt:lpstr>
      <vt:lpstr>The Value Chain</vt:lpstr>
      <vt:lpstr>The Value Chain</vt:lpstr>
      <vt:lpstr>The Value System</vt:lpstr>
      <vt:lpstr>The Supply Chain</vt:lpstr>
      <vt:lpstr>How An AIS Can Add Value To An Organization</vt:lpstr>
      <vt:lpstr>Information and Decision Making</vt:lpstr>
      <vt:lpstr>Information and Decision Making</vt:lpstr>
      <vt:lpstr>Information and Decision Making</vt:lpstr>
      <vt:lpstr>Decision Structure</vt:lpstr>
      <vt:lpstr>Decision Scope</vt:lpstr>
      <vt:lpstr>Information Technology and Corporate Strategy</vt:lpstr>
      <vt:lpstr>Strategy and Strategic Positions</vt:lpstr>
      <vt:lpstr>Strategy and Strategic Positions</vt:lpstr>
      <vt:lpstr>Strategy and Strategic Positions</vt:lpstr>
      <vt:lpstr>What is the Value of Information?</vt:lpstr>
      <vt:lpstr> Classes of Information Users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CoD_CIT</dc:creator>
  <cp:lastModifiedBy>CoD_CIT</cp:lastModifiedBy>
  <cp:revision>19</cp:revision>
  <dcterms:created xsi:type="dcterms:W3CDTF">2022-03-16T13:18:21Z</dcterms:created>
  <dcterms:modified xsi:type="dcterms:W3CDTF">2022-03-21T17:08:50Z</dcterms:modified>
</cp:coreProperties>
</file>