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tags/tag8.xml" ContentType="application/vnd.openxmlformats-officedocument.presentationml.tags+xml"/>
  <Override PartName="/ppt/notesSlides/notesSlide9.xml" ContentType="application/vnd.openxmlformats-officedocument.presentationml.notesSlide+xml"/>
  <Override PartName="/ppt/tags/tag9.xml" ContentType="application/vnd.openxmlformats-officedocument.presentationml.tags+xml"/>
  <Override PartName="/ppt/notesSlides/notesSlide10.xml" ContentType="application/vnd.openxmlformats-officedocument.presentationml.notesSlide+xml"/>
  <Override PartName="/ppt/tags/tag10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1"/>
  </p:notesMasterIdLst>
  <p:sldIdLst>
    <p:sldId id="257" r:id="rId2"/>
    <p:sldId id="259" r:id="rId3"/>
    <p:sldId id="323" r:id="rId4"/>
    <p:sldId id="325" r:id="rId5"/>
    <p:sldId id="326" r:id="rId6"/>
    <p:sldId id="327" r:id="rId7"/>
    <p:sldId id="328" r:id="rId8"/>
    <p:sldId id="329" r:id="rId9"/>
    <p:sldId id="330" r:id="rId10"/>
    <p:sldId id="331" r:id="rId11"/>
    <p:sldId id="333" r:id="rId12"/>
    <p:sldId id="361" r:id="rId13"/>
    <p:sldId id="334" r:id="rId14"/>
    <p:sldId id="362" r:id="rId15"/>
    <p:sldId id="335" r:id="rId16"/>
    <p:sldId id="336" r:id="rId17"/>
    <p:sldId id="355" r:id="rId18"/>
    <p:sldId id="356" r:id="rId19"/>
    <p:sldId id="357" r:id="rId20"/>
    <p:sldId id="358" r:id="rId21"/>
    <p:sldId id="341" r:id="rId22"/>
    <p:sldId id="364" r:id="rId23"/>
    <p:sldId id="342" r:id="rId24"/>
    <p:sldId id="363" r:id="rId25"/>
    <p:sldId id="365" r:id="rId26"/>
    <p:sldId id="366" r:id="rId27"/>
    <p:sldId id="367" r:id="rId28"/>
    <p:sldId id="368" r:id="rId29"/>
    <p:sldId id="369" r:id="rId30"/>
    <p:sldId id="344" r:id="rId31"/>
    <p:sldId id="346" r:id="rId32"/>
    <p:sldId id="347" r:id="rId33"/>
    <p:sldId id="348" r:id="rId34"/>
    <p:sldId id="359" r:id="rId35"/>
    <p:sldId id="351" r:id="rId36"/>
    <p:sldId id="352" r:id="rId37"/>
    <p:sldId id="353" r:id="rId38"/>
    <p:sldId id="354" r:id="rId39"/>
    <p:sldId id="302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6861" autoAdjust="0"/>
  </p:normalViewPr>
  <p:slideViewPr>
    <p:cSldViewPr snapToGrid="0">
      <p:cViewPr varScale="1">
        <p:scale>
          <a:sx n="63" d="100"/>
          <a:sy n="63" d="100"/>
        </p:scale>
        <p:origin x="102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8F5B49-DF6D-4915-9308-44CDC85F863A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091EB9-5DE5-4390-874E-18F53C391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404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DD800DD-06D6-4168-AD4A-544A937982C3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1118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E38BB24-AC22-412D-9908-6C2A2E1AA73A}" type="slidenum">
              <a:rPr lang="en-US" altLang="en-US"/>
              <a:pPr/>
              <a:t>2</a:t>
            </a:fld>
            <a:endParaRPr lang="en-US" altLang="en-US"/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1052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2571E12-6524-47D1-803B-AB156C546AFA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5222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5057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70F0B17-3BB7-4A1D-9F92-730937746EFA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5325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5765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D8D8F0B-FDF5-4998-8100-E228DC76CE04}" type="slidenum">
              <a:rPr lang="en-US" altLang="en-US"/>
              <a:pPr/>
              <a:t>5</a:t>
            </a:fld>
            <a:endParaRPr lang="en-US" altLang="en-US"/>
          </a:p>
        </p:txBody>
      </p:sp>
      <p:sp>
        <p:nvSpPr>
          <p:cNvPr id="5427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62648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6264755-6C2F-4BD3-8598-6C4EDD65E280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5529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24526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70E6C74-C4E5-45A2-AADD-4C71DAA25950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5632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5074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6A912F2-1A25-4FFD-82C0-730FB0265C08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5734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5809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DFF9087-3452-4C2B-9850-D7F862667C46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7968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303C42B-03D3-48A7-81ED-FFA185E73718}" type="slidenum">
              <a:rPr lang="en-US" altLang="en-US"/>
              <a:pPr/>
              <a:t>15</a:t>
            </a:fld>
            <a:endParaRPr lang="en-US" altLang="en-US"/>
          </a:p>
        </p:txBody>
      </p:sp>
      <p:sp>
        <p:nvSpPr>
          <p:cNvPr id="6041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38585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9E61F5C-DD38-4299-BD61-D013CF84AEA2}" type="slidenum">
              <a:rPr lang="en-US" altLang="en-US"/>
              <a:pPr/>
              <a:t>16</a:t>
            </a:fld>
            <a:endParaRPr lang="en-US" altLang="en-US"/>
          </a:p>
        </p:txBody>
      </p:sp>
      <p:sp>
        <p:nvSpPr>
          <p:cNvPr id="6144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72028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8413E7D-41ED-4548-B29A-D35D4EE3E989}" type="slidenum">
              <a:rPr lang="en-US" altLang="en-US"/>
              <a:pPr/>
              <a:t>26</a:t>
            </a:fld>
            <a:endParaRPr lang="en-US" altLang="en-US"/>
          </a:p>
        </p:txBody>
      </p:sp>
      <p:sp>
        <p:nvSpPr>
          <p:cNvPr id="6656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41542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20B1FF7-007A-4ECC-AFFA-D1A502B5EF61}" type="slidenum">
              <a:rPr lang="en-US" altLang="en-US"/>
              <a:pPr/>
              <a:t>29</a:t>
            </a:fld>
            <a:endParaRPr lang="en-US" altLang="en-US"/>
          </a:p>
        </p:txBody>
      </p:sp>
      <p:sp>
        <p:nvSpPr>
          <p:cNvPr id="6758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01846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8413E7D-41ED-4548-B29A-D35D4EE3E989}" type="slidenum">
              <a:rPr lang="en-US" altLang="en-US"/>
              <a:pPr/>
              <a:t>30</a:t>
            </a:fld>
            <a:endParaRPr lang="en-US" altLang="en-US"/>
          </a:p>
        </p:txBody>
      </p:sp>
      <p:sp>
        <p:nvSpPr>
          <p:cNvPr id="6656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6674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69494A9-43C0-4107-995B-A7379CF3C269}" type="slidenum">
              <a:rPr lang="en-US" altLang="en-US"/>
              <a:pPr/>
              <a:t>31</a:t>
            </a:fld>
            <a:endParaRPr lang="en-US" altLang="en-US"/>
          </a:p>
        </p:txBody>
      </p:sp>
      <p:sp>
        <p:nvSpPr>
          <p:cNvPr id="6861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1776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BA21C3E-7177-4EE6-877E-041686C59120}" type="slidenum">
              <a:rPr lang="en-US" altLang="en-US"/>
              <a:pPr/>
              <a:t>32</a:t>
            </a:fld>
            <a:endParaRPr lang="en-US" altLang="en-US"/>
          </a:p>
        </p:txBody>
      </p:sp>
      <p:sp>
        <p:nvSpPr>
          <p:cNvPr id="6963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94615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FB7802C-9ED3-4EE1-AFB1-DA8DAD48FBF0}" type="slidenum">
              <a:rPr lang="en-US" altLang="en-US"/>
              <a:pPr/>
              <a:t>33</a:t>
            </a:fld>
            <a:endParaRPr lang="en-US" altLang="en-US"/>
          </a:p>
        </p:txBody>
      </p:sp>
      <p:sp>
        <p:nvSpPr>
          <p:cNvPr id="7065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52944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AFB8B2A-777F-473F-9061-2D9C13B2CBCA}" type="slidenum">
              <a:rPr lang="en-US" altLang="en-US"/>
              <a:pPr/>
              <a:t>35</a:t>
            </a:fld>
            <a:endParaRPr lang="en-US" altLang="en-US"/>
          </a:p>
        </p:txBody>
      </p:sp>
      <p:sp>
        <p:nvSpPr>
          <p:cNvPr id="7373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36607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1BF635E-F281-407D-B7CA-03EC6081EBCE}" type="slidenum">
              <a:rPr lang="en-US" altLang="en-US"/>
              <a:pPr/>
              <a:t>36</a:t>
            </a:fld>
            <a:endParaRPr lang="en-US" altLang="en-US"/>
          </a:p>
        </p:txBody>
      </p:sp>
      <p:sp>
        <p:nvSpPr>
          <p:cNvPr id="7475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3938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A80F20D-8D11-4B8B-8269-6CD04E935CC0}" type="slidenum">
              <a:rPr lang="en-US" altLang="en-US"/>
              <a:pPr/>
              <a:t>37</a:t>
            </a:fld>
            <a:endParaRPr lang="en-US" altLang="en-US"/>
          </a:p>
        </p:txBody>
      </p:sp>
      <p:sp>
        <p:nvSpPr>
          <p:cNvPr id="7577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21674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7AA3687-B899-4F42-BB7C-13F598F9FA7A}" type="slidenum">
              <a:rPr lang="en-US" altLang="en-US"/>
              <a:pPr/>
              <a:t>38</a:t>
            </a:fld>
            <a:endParaRPr lang="en-US" altLang="en-US"/>
          </a:p>
        </p:txBody>
      </p:sp>
      <p:sp>
        <p:nvSpPr>
          <p:cNvPr id="7680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6183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299BB-ED96-47B6-BCCD-6614CEE22619}" type="datetime1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5876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FE359-8532-4DF3-BF34-9DFB756EA07F}" type="datetime1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179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6AA77-39E8-4352-9997-DD5CFEE91677}" type="datetime1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294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6A472-419A-4C12-8F9E-950669093C30}" type="datetime1">
              <a:rPr lang="en-US" smtClean="0"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838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DB6B5-9581-46EA-AAD4-C34A83362BE0}" type="datetime1">
              <a:rPr lang="en-US" smtClean="0"/>
              <a:t>3/26/2022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735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5E44C-C67C-4776-9260-4CE3B499D67F}" type="datetime1">
              <a:rPr lang="en-US" smtClean="0"/>
              <a:t>3/26/2022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909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BD822-2D19-4A66-B4A3-EF7DC87F2793}" type="datetime1">
              <a:rPr lang="en-US" smtClean="0"/>
              <a:t>3/26/2022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902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7BF7B-18D1-4772-BA71-9851882E6BE8}" type="datetime1">
              <a:rPr lang="en-US" smtClean="0"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646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42ECA-E1F2-40B9-A86B-EBC4C06964A5}" type="datetime1">
              <a:rPr lang="en-US" smtClean="0"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64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7D7DF-6542-4D56-9EA6-18828F3604BE}" type="datetime1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229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F8620-1DFE-4DDD-9C77-32AE8500CC6B}" type="datetime1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775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C8BD6B-3922-48A3-891F-01D7A9490A86}" type="datetime1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304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0" y="1122363"/>
            <a:ext cx="9144000" cy="954631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4400" b="1" dirty="0" smtClean="0"/>
              <a:t>Accounting Information Systems</a:t>
            </a:r>
            <a:r>
              <a:rPr lang="en-US" altLang="en-US" sz="4400" b="1" dirty="0"/>
              <a:t/>
            </a:r>
            <a:br>
              <a:rPr lang="en-US" altLang="en-US" sz="4400" b="1" dirty="0"/>
            </a:br>
            <a:endParaRPr lang="en-US" altLang="en-US" sz="4400" b="1" dirty="0"/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53640" y="3596640"/>
            <a:ext cx="7970520" cy="1981200"/>
          </a:xfrm>
        </p:spPr>
        <p:txBody>
          <a:bodyPr/>
          <a:lstStyle/>
          <a:p>
            <a:pPr eaLnBrk="1" hangingPunct="1"/>
            <a:r>
              <a:rPr lang="en-US" altLang="en-US" b="1" dirty="0" smtClean="0">
                <a:latin typeface="+mj-lt"/>
              </a:rPr>
              <a:t>Dr. David </a:t>
            </a:r>
            <a:r>
              <a:rPr lang="en-US" altLang="en-US" b="1" dirty="0" err="1" smtClean="0">
                <a:latin typeface="+mj-lt"/>
              </a:rPr>
              <a:t>Muchangi</a:t>
            </a:r>
            <a:r>
              <a:rPr lang="en-US" altLang="en-US" b="1" dirty="0" smtClean="0">
                <a:latin typeface="+mj-lt"/>
              </a:rPr>
              <a:t> </a:t>
            </a:r>
            <a:r>
              <a:rPr lang="en-US" altLang="en-US" b="1" dirty="0" err="1" smtClean="0">
                <a:latin typeface="+mj-lt"/>
              </a:rPr>
              <a:t>Mugo</a:t>
            </a:r>
            <a:r>
              <a:rPr lang="en-US" altLang="en-US" b="1" dirty="0" smtClean="0">
                <a:latin typeface="+mj-lt"/>
              </a:rPr>
              <a:t>, PhD, MSc, MBA, BSc (Hons) </a:t>
            </a:r>
          </a:p>
          <a:p>
            <a:pPr eaLnBrk="1" hangingPunct="1"/>
            <a:endParaRPr lang="en-US" altLang="en-US" sz="1200" b="1" i="1" dirty="0">
              <a:latin typeface="+mj-lt"/>
            </a:endParaRPr>
          </a:p>
          <a:p>
            <a:pPr eaLnBrk="1" hangingPunct="1"/>
            <a:endParaRPr lang="en-US" altLang="en-US" sz="1200" b="1" i="1" dirty="0">
              <a:latin typeface="+mj-lt"/>
            </a:endParaRPr>
          </a:p>
          <a:p>
            <a:pPr eaLnBrk="1" hangingPunct="1"/>
            <a:endParaRPr lang="en-US" altLang="en-US" sz="1200" b="1" i="1" dirty="0">
              <a:latin typeface="+mj-lt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89463" y="2065065"/>
            <a:ext cx="9144000" cy="9546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000" b="1" dirty="0" smtClean="0"/>
              <a:t>Chapter </a:t>
            </a:r>
            <a:r>
              <a:rPr lang="en-US" altLang="en-US" sz="4000" b="1" dirty="0" smtClean="0"/>
              <a:t>2: Overview </a:t>
            </a:r>
            <a:r>
              <a:rPr lang="en-US" altLang="en-US" sz="4000" b="1" dirty="0" smtClean="0"/>
              <a:t>of Business Processes</a:t>
            </a:r>
            <a:endParaRPr lang="en-US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204991336"/>
      </p:ext>
    </p:extLst>
  </p:cSld>
  <p:clrMapOvr>
    <a:masterClrMapping/>
  </p:clrMapOvr>
  <p:transition advTm="1422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1365069" y="304800"/>
            <a:ext cx="7467600" cy="1431925"/>
          </a:xfrm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Learning Objectives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818685"/>
            <a:ext cx="8651966" cy="4114800"/>
          </a:xfrm>
          <a:noFill/>
        </p:spPr>
        <p:txBody>
          <a:bodyPr vert="horz" lIns="90488" tIns="44450" rIns="90488" bIns="44450" rtlCol="0">
            <a:normAutofit fontScale="925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altLang="en-US" sz="2600" dirty="0">
                <a:latin typeface="+mj-lt"/>
              </a:rPr>
              <a:t>Explain the three basic functions performed by an accounting information system (AIS</a:t>
            </a:r>
            <a:r>
              <a:rPr lang="en-US" altLang="en-US" sz="2600" dirty="0" smtClean="0">
                <a:latin typeface="+mj-lt"/>
              </a:rPr>
              <a:t>)</a:t>
            </a:r>
            <a:endParaRPr lang="en-US" altLang="en-US" sz="2600" dirty="0">
              <a:latin typeface="+mj-lt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altLang="en-US" sz="2600" dirty="0">
                <a:latin typeface="+mj-lt"/>
              </a:rPr>
              <a:t>Describe the documents and procedures used in an AIS to collect and process transaction data.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en-US" sz="2600" dirty="0">
                <a:latin typeface="+mj-lt"/>
              </a:rPr>
              <a:t>Discuss the types of information that can be provided by an AIS</a:t>
            </a:r>
            <a:r>
              <a:rPr lang="en-US" altLang="en-US" sz="2600" dirty="0" smtClean="0">
                <a:latin typeface="+mj-lt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IN" dirty="0">
                <a:latin typeface="+mj-lt"/>
              </a:rPr>
              <a:t>Discuss how organizations use enterprise resource planning (</a:t>
            </a:r>
            <a:r>
              <a:rPr lang="en-IN" spc="-300" dirty="0">
                <a:latin typeface="+mj-lt"/>
              </a:rPr>
              <a:t>E R </a:t>
            </a:r>
            <a:r>
              <a:rPr lang="en-IN" dirty="0">
                <a:latin typeface="+mj-lt"/>
              </a:rPr>
              <a:t>P) systems to process transactions and provide information.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en-US" sz="2600" dirty="0" smtClean="0">
                <a:latin typeface="+mj-lt"/>
              </a:rPr>
              <a:t>Describe </a:t>
            </a:r>
            <a:r>
              <a:rPr lang="en-US" altLang="en-US" sz="2600" dirty="0">
                <a:latin typeface="+mj-lt"/>
              </a:rPr>
              <a:t>the basic internal control objectives of an AIS and explain how they are accomplished.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endParaRPr lang="en-US" altLang="en-US" sz="2600" dirty="0">
              <a:latin typeface="+mj-lt"/>
            </a:endParaRPr>
          </a:p>
          <a:p>
            <a:pPr marL="609600" indent="-609600">
              <a:lnSpc>
                <a:spcPct val="80000"/>
              </a:lnSpc>
              <a:buNone/>
            </a:pPr>
            <a:endParaRPr lang="en-US" altLang="en-US" sz="2200" dirty="0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</a:t>
            </a:fld>
            <a:endParaRPr lang="en-US">
              <a:latin typeface="+mj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4553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96"/>
    </mc:Choice>
    <mc:Fallback xmlns="">
      <p:transition spd="slow" advTm="5396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Introduction</a:t>
            </a:r>
          </a:p>
        </p:txBody>
      </p:sp>
      <p:sp>
        <p:nvSpPr>
          <p:cNvPr id="138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00200"/>
            <a:ext cx="10515600" cy="4572000"/>
          </a:xfrm>
          <a:noFill/>
        </p:spPr>
        <p:txBody>
          <a:bodyPr vert="horz" lIns="90488" tIns="44450" rIns="90488" bIns="44450" rtlCol="0">
            <a:normAutofit lnSpcReduction="10000"/>
          </a:bodyPr>
          <a:lstStyle/>
          <a:p>
            <a:pPr marL="495300" indent="-495300"/>
            <a:r>
              <a:rPr lang="en-US" altLang="en-US" sz="3200" dirty="0">
                <a:latin typeface="+mj-lt"/>
              </a:rPr>
              <a:t>This chapter provides an overview of how an </a:t>
            </a:r>
            <a:r>
              <a:rPr lang="en-US" altLang="en-US" sz="3200" dirty="0" smtClean="0">
                <a:latin typeface="+mj-lt"/>
              </a:rPr>
              <a:t>accounting information system </a:t>
            </a:r>
            <a:r>
              <a:rPr lang="en-US" altLang="en-US" sz="3200" dirty="0">
                <a:latin typeface="+mj-lt"/>
              </a:rPr>
              <a:t>can perform its three basic </a:t>
            </a:r>
            <a:r>
              <a:rPr lang="en-US" altLang="en-US" sz="3200" dirty="0" smtClean="0">
                <a:latin typeface="+mj-lt"/>
              </a:rPr>
              <a:t>functions that includes the following: </a:t>
            </a:r>
            <a:endParaRPr lang="en-US" altLang="en-US" sz="3200" dirty="0">
              <a:latin typeface="+mj-lt"/>
            </a:endParaRPr>
          </a:p>
          <a:p>
            <a:pPr marL="971550" lvl="1" indent="-514350">
              <a:lnSpc>
                <a:spcPct val="80000"/>
              </a:lnSpc>
              <a:buFont typeface="+mj-lt"/>
              <a:buAutoNum type="romanLcPeriod"/>
            </a:pPr>
            <a:r>
              <a:rPr lang="en-US" altLang="en-US" dirty="0">
                <a:latin typeface="+mj-lt"/>
              </a:rPr>
              <a:t>To collect and store data about the organization’s business activities and transactions efficiently and effectively</a:t>
            </a:r>
          </a:p>
          <a:p>
            <a:pPr marL="971550" lvl="1" indent="-514350">
              <a:lnSpc>
                <a:spcPct val="80000"/>
              </a:lnSpc>
              <a:buFont typeface="+mj-lt"/>
              <a:buAutoNum type="romanLcPeriod"/>
            </a:pPr>
            <a:r>
              <a:rPr lang="en-US" altLang="en-US" dirty="0">
                <a:latin typeface="+mj-lt"/>
              </a:rPr>
              <a:t>To provide information useful for decision making</a:t>
            </a:r>
          </a:p>
          <a:p>
            <a:pPr marL="971550" lvl="1" indent="-514350">
              <a:lnSpc>
                <a:spcPct val="80000"/>
              </a:lnSpc>
              <a:buFont typeface="+mj-lt"/>
              <a:buAutoNum type="romanLcPeriod"/>
            </a:pPr>
            <a:r>
              <a:rPr lang="en-US" altLang="en-US" dirty="0">
                <a:latin typeface="+mj-lt"/>
              </a:rPr>
              <a:t>To provide adequate controls to ensure that data are recorded and processed </a:t>
            </a:r>
            <a:r>
              <a:rPr lang="en-US" altLang="en-US" dirty="0" smtClean="0">
                <a:latin typeface="+mj-lt"/>
              </a:rPr>
              <a:t>accurately</a:t>
            </a:r>
          </a:p>
          <a:p>
            <a:r>
              <a:rPr lang="en-US" altLang="en-US" dirty="0">
                <a:latin typeface="+mj-lt"/>
              </a:rPr>
              <a:t>This chapter will examine:</a:t>
            </a:r>
          </a:p>
          <a:p>
            <a:pPr lvl="1"/>
            <a:r>
              <a:rPr lang="en-US" altLang="en-US" dirty="0">
                <a:latin typeface="+mj-lt"/>
              </a:rPr>
              <a:t>Basic types of business activities in which an organization engages</a:t>
            </a:r>
          </a:p>
          <a:p>
            <a:pPr lvl="1"/>
            <a:r>
              <a:rPr lang="en-US" altLang="en-US" dirty="0">
                <a:latin typeface="+mj-lt"/>
              </a:rPr>
              <a:t>Key decisions that must be considered when managing those activities</a:t>
            </a:r>
          </a:p>
          <a:p>
            <a:pPr lvl="1"/>
            <a:r>
              <a:rPr lang="en-US" altLang="en-US" dirty="0">
                <a:latin typeface="+mj-lt"/>
              </a:rPr>
              <a:t>Information needed to make those decisions</a:t>
            </a:r>
          </a:p>
          <a:p>
            <a:pPr marL="457200" lvl="1" indent="0">
              <a:lnSpc>
                <a:spcPct val="80000"/>
              </a:lnSpc>
              <a:buNone/>
            </a:pPr>
            <a:endParaRPr lang="en-US" altLang="en-US" dirty="0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</a:t>
            </a:fld>
            <a:endParaRPr lang="en-US">
              <a:latin typeface="+mj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35686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38"/>
    </mc:Choice>
    <mc:Fallback>
      <p:transition spd="slow" advTm="54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3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dirty="0" smtClean="0"/>
              <a:t>Introduction…</a:t>
            </a:r>
            <a:endParaRPr lang="en-US" altLang="en-US" dirty="0" smtClean="0"/>
          </a:p>
        </p:txBody>
      </p:sp>
      <p:sp>
        <p:nvSpPr>
          <p:cNvPr id="14029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mtClean="0">
                <a:latin typeface="+mj-lt"/>
              </a:rPr>
              <a:t>This chapter:</a:t>
            </a:r>
          </a:p>
          <a:p>
            <a:pPr eaLnBrk="1" hangingPunct="1"/>
            <a:r>
              <a:rPr lang="en-US" altLang="en-US" smtClean="0">
                <a:latin typeface="+mj-lt"/>
              </a:rPr>
              <a:t>Describes how data about business activity is collected, processed and transformed into useful information for management</a:t>
            </a:r>
          </a:p>
          <a:p>
            <a:pPr eaLnBrk="1" hangingPunct="1"/>
            <a:r>
              <a:rPr lang="en-US" altLang="en-US" smtClean="0">
                <a:latin typeface="+mj-lt"/>
              </a:rPr>
              <a:t>Then, it will introduce the concept of internal controls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4</a:t>
            </a:fld>
            <a:endParaRPr lang="en-US">
              <a:latin typeface="+mj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38643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80"/>
    </mc:Choice>
    <mc:Fallback>
      <p:transition spd="slow" advTm="68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1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z="4000" b="1" dirty="0"/>
              <a:t>The Three Basic Functions Performed by an AIS</a:t>
            </a:r>
          </a:p>
        </p:txBody>
      </p:sp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marL="0" indent="0" eaLnBrk="1" hangingPunct="1">
              <a:buNone/>
            </a:pPr>
            <a:r>
              <a:rPr lang="en-US" altLang="en-US" sz="2600" dirty="0" smtClean="0">
                <a:latin typeface="+mj-lt"/>
              </a:rPr>
              <a:t>1. To </a:t>
            </a:r>
            <a:r>
              <a:rPr lang="en-US" altLang="en-US" sz="2600" dirty="0">
                <a:latin typeface="+mj-lt"/>
              </a:rPr>
              <a:t>collect and store data about the organization’s business activities and transactions efficiently and </a:t>
            </a:r>
            <a:r>
              <a:rPr lang="en-US" altLang="en-US" sz="2600" dirty="0" smtClean="0">
                <a:latin typeface="+mj-lt"/>
              </a:rPr>
              <a:t>effectively. This involves the following: </a:t>
            </a:r>
            <a:endParaRPr lang="en-US" altLang="en-US" sz="2600" dirty="0">
              <a:latin typeface="+mj-lt"/>
            </a:endParaRPr>
          </a:p>
          <a:p>
            <a:pPr lvl="1" eaLnBrk="1" hangingPunct="1"/>
            <a:r>
              <a:rPr lang="en-US" altLang="en-US" dirty="0">
                <a:latin typeface="+mj-lt"/>
              </a:rPr>
              <a:t>Capture transaction data on source documents.</a:t>
            </a:r>
          </a:p>
          <a:p>
            <a:pPr lvl="1" eaLnBrk="1" hangingPunct="1"/>
            <a:r>
              <a:rPr lang="en-US" altLang="en-US" dirty="0">
                <a:latin typeface="+mj-lt"/>
              </a:rPr>
              <a:t>Record transaction data in journals, which present a chronological record of what occurred. </a:t>
            </a:r>
          </a:p>
          <a:p>
            <a:pPr lvl="1" eaLnBrk="1" hangingPunct="1"/>
            <a:r>
              <a:rPr lang="en-US" altLang="en-US" dirty="0">
                <a:latin typeface="+mj-lt"/>
              </a:rPr>
              <a:t>Post data from journals to ledgers, which sort data by account type.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5</a:t>
            </a:fld>
            <a:endParaRPr lang="en-US">
              <a:latin typeface="+mj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7656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16"/>
    </mc:Choice>
    <mc:Fallback>
      <p:transition spd="slow" advTm="48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3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z="4000"/>
              <a:t>The Three Basic Functions Performed by an AIS</a:t>
            </a:r>
          </a:p>
        </p:txBody>
      </p:sp>
      <p:sp>
        <p:nvSpPr>
          <p:cNvPr id="15053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marL="0" indent="0" eaLnBrk="1" hangingPunct="1">
              <a:buNone/>
            </a:pPr>
            <a:r>
              <a:rPr lang="en-US" altLang="en-US" dirty="0" smtClean="0">
                <a:latin typeface="+mj-lt"/>
              </a:rPr>
              <a:t>2. To </a:t>
            </a:r>
            <a:r>
              <a:rPr lang="en-US" altLang="en-US" dirty="0" smtClean="0">
                <a:latin typeface="+mj-lt"/>
              </a:rPr>
              <a:t>provide management with information useful for decision </a:t>
            </a:r>
            <a:r>
              <a:rPr lang="en-US" altLang="en-US" dirty="0" smtClean="0">
                <a:latin typeface="+mj-lt"/>
              </a:rPr>
              <a:t>making.</a:t>
            </a:r>
            <a:endParaRPr lang="en-US" altLang="en-US" dirty="0" smtClean="0">
              <a:latin typeface="+mj-lt"/>
            </a:endParaRPr>
          </a:p>
          <a:p>
            <a:pPr lvl="1" eaLnBrk="1" hangingPunct="1"/>
            <a:r>
              <a:rPr lang="en-US" altLang="en-US" dirty="0" smtClean="0">
                <a:latin typeface="+mj-lt"/>
              </a:rPr>
              <a:t>In manual systems, this information is provided in the form of reports that fall into two main categories:</a:t>
            </a:r>
          </a:p>
          <a:p>
            <a:pPr lvl="2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financial statements</a:t>
            </a:r>
          </a:p>
          <a:p>
            <a:pPr lvl="2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managerial reports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6</a:t>
            </a:fld>
            <a:endParaRPr lang="en-US">
              <a:latin typeface="+mj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00056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34"/>
    </mc:Choice>
    <mc:Fallback>
      <p:transition spd="slow" advTm="36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1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z="4000"/>
              <a:t>The Three Basic Functions Performed by an AIS</a:t>
            </a:r>
          </a:p>
        </p:txBody>
      </p:sp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marL="0" indent="0" eaLnBrk="1" hangingPunct="1">
              <a:buNone/>
            </a:pPr>
            <a:r>
              <a:rPr lang="en-US" altLang="en-US" dirty="0" smtClean="0">
                <a:latin typeface="+mj-lt"/>
              </a:rPr>
              <a:t>3. To </a:t>
            </a:r>
            <a:r>
              <a:rPr lang="en-US" altLang="en-US" dirty="0" smtClean="0">
                <a:latin typeface="+mj-lt"/>
              </a:rPr>
              <a:t>provide adequate internal </a:t>
            </a:r>
            <a:r>
              <a:rPr lang="en-US" altLang="en-US" dirty="0" smtClean="0">
                <a:latin typeface="+mj-lt"/>
              </a:rPr>
              <a:t>controls. This involves: </a:t>
            </a:r>
            <a:endParaRPr lang="en-US" altLang="en-US" dirty="0" smtClean="0">
              <a:latin typeface="+mj-lt"/>
            </a:endParaRPr>
          </a:p>
          <a:p>
            <a:pPr lvl="1" eaLnBrk="1" hangingPunct="1"/>
            <a:r>
              <a:rPr lang="en-US" altLang="en-US" dirty="0" smtClean="0">
                <a:latin typeface="+mj-lt"/>
              </a:rPr>
              <a:t>Ensuring </a:t>
            </a:r>
            <a:r>
              <a:rPr lang="en-US" altLang="en-US" dirty="0" smtClean="0">
                <a:latin typeface="+mj-lt"/>
              </a:rPr>
              <a:t>that the information produced by the system is reliable.</a:t>
            </a:r>
          </a:p>
          <a:p>
            <a:pPr lvl="1" eaLnBrk="1" hangingPunct="1"/>
            <a:r>
              <a:rPr lang="en-US" altLang="en-US" dirty="0" smtClean="0">
                <a:latin typeface="+mj-lt"/>
              </a:rPr>
              <a:t>Ensuring that </a:t>
            </a:r>
            <a:r>
              <a:rPr lang="en-US" altLang="en-US" dirty="0" smtClean="0">
                <a:latin typeface="+mj-lt"/>
              </a:rPr>
              <a:t>business activities are performed efficiently and in accordance with management’s objectives.</a:t>
            </a:r>
          </a:p>
          <a:p>
            <a:pPr lvl="1" eaLnBrk="1" hangingPunct="1"/>
            <a:r>
              <a:rPr lang="en-US" altLang="en-US" dirty="0" smtClean="0">
                <a:latin typeface="+mj-lt"/>
              </a:rPr>
              <a:t>Safeguarding </a:t>
            </a:r>
            <a:r>
              <a:rPr lang="en-US" altLang="en-US" dirty="0" smtClean="0">
                <a:latin typeface="+mj-lt"/>
              </a:rPr>
              <a:t>organizational assets.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7</a:t>
            </a:fld>
            <a:endParaRPr lang="en-US">
              <a:latin typeface="+mj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13213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35"/>
    </mc:Choice>
    <mc:Fallback>
      <p:transition spd="slow" advTm="45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79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Basic Subsystems in the AIS</a:t>
            </a:r>
          </a:p>
        </p:txBody>
      </p:sp>
      <p:sp>
        <p:nvSpPr>
          <p:cNvPr id="2426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524000"/>
            <a:ext cx="9829800" cy="4343400"/>
          </a:xfrm>
          <a:noFill/>
        </p:spPr>
        <p:txBody>
          <a:bodyPr vert="horz" lIns="90488" tIns="44450" rIns="90488" bIns="44450" rtlCol="0">
            <a:normAutofit/>
          </a:bodyPr>
          <a:lstStyle/>
          <a:p>
            <a:pPr marL="495300" indent="-495300">
              <a:buFontTx/>
              <a:buAutoNum type="arabicPeriod"/>
            </a:pPr>
            <a:r>
              <a:rPr lang="en-US" altLang="en-US" dirty="0">
                <a:latin typeface="+mj-lt"/>
              </a:rPr>
              <a:t>The</a:t>
            </a:r>
            <a:r>
              <a:rPr lang="en-US" altLang="en-US" i="1" dirty="0">
                <a:latin typeface="+mj-lt"/>
              </a:rPr>
              <a:t> revenue cycle: </a:t>
            </a:r>
            <a:r>
              <a:rPr lang="en-US" altLang="en-US" dirty="0">
                <a:latin typeface="+mj-lt"/>
              </a:rPr>
              <a:t>involves activities of selling goods or services and collecting payment for those sales. </a:t>
            </a:r>
          </a:p>
          <a:p>
            <a:pPr marL="495300" indent="-495300">
              <a:buFontTx/>
              <a:buAutoNum type="arabicPeriod"/>
            </a:pPr>
            <a:r>
              <a:rPr lang="en-US" altLang="en-US" dirty="0">
                <a:latin typeface="+mj-lt"/>
              </a:rPr>
              <a:t>The </a:t>
            </a:r>
            <a:r>
              <a:rPr lang="en-US" altLang="en-US" i="1" dirty="0">
                <a:latin typeface="+mj-lt"/>
              </a:rPr>
              <a:t>expenditure cycle: </a:t>
            </a:r>
            <a:r>
              <a:rPr lang="en-US" altLang="en-US" dirty="0">
                <a:latin typeface="+mj-lt"/>
              </a:rPr>
              <a:t>involves activities of buying and paying for goods or services used by the organization.</a:t>
            </a:r>
          </a:p>
          <a:p>
            <a:pPr marL="495300" indent="-495300">
              <a:buFontTx/>
              <a:buAutoNum type="arabicPeriod"/>
            </a:pPr>
            <a:r>
              <a:rPr lang="en-US" altLang="en-US" dirty="0">
                <a:latin typeface="+mj-lt"/>
              </a:rPr>
              <a:t>The </a:t>
            </a:r>
            <a:r>
              <a:rPr lang="en-US" altLang="en-US" i="1" dirty="0">
                <a:latin typeface="+mj-lt"/>
              </a:rPr>
              <a:t>human resources/payroll cycle:</a:t>
            </a:r>
            <a:r>
              <a:rPr lang="en-US" altLang="en-US" dirty="0">
                <a:latin typeface="+mj-lt"/>
              </a:rPr>
              <a:t> involves activities of hiring and paying employees.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8</a:t>
            </a:fld>
            <a:endParaRPr lang="en-US">
              <a:latin typeface="+mj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98525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16"/>
    </mc:Choice>
    <mc:Fallback>
      <p:transition spd="slow" advTm="44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2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26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26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2691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dirty="0" smtClean="0"/>
              <a:t>Basic Subsystems in the AIS</a:t>
            </a:r>
          </a:p>
        </p:txBody>
      </p:sp>
      <p:sp>
        <p:nvSpPr>
          <p:cNvPr id="24473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marL="571500" indent="-571500">
              <a:buFontTx/>
              <a:buAutoNum type="arabicPeriod" startAt="4"/>
            </a:pPr>
            <a:r>
              <a:rPr lang="en-US" altLang="en-US" dirty="0">
                <a:latin typeface="+mj-lt"/>
              </a:rPr>
              <a:t>The </a:t>
            </a:r>
            <a:r>
              <a:rPr lang="en-US" altLang="en-US" i="1" dirty="0">
                <a:latin typeface="+mj-lt"/>
              </a:rPr>
              <a:t>production cycle:</a:t>
            </a:r>
            <a:r>
              <a:rPr lang="en-US" altLang="en-US" dirty="0">
                <a:latin typeface="+mj-lt"/>
              </a:rPr>
              <a:t> involves activities converting raw materials and labor into finished goods. </a:t>
            </a:r>
          </a:p>
          <a:p>
            <a:pPr marL="571500" indent="-571500">
              <a:buFontTx/>
              <a:buAutoNum type="arabicPeriod" startAt="4"/>
            </a:pPr>
            <a:r>
              <a:rPr lang="en-US" altLang="en-US" dirty="0">
                <a:latin typeface="+mj-lt"/>
              </a:rPr>
              <a:t>The </a:t>
            </a:r>
            <a:r>
              <a:rPr lang="en-US" altLang="en-US" i="1" dirty="0">
                <a:latin typeface="+mj-lt"/>
              </a:rPr>
              <a:t>financing cycle:</a:t>
            </a:r>
            <a:r>
              <a:rPr lang="en-US" altLang="en-US" dirty="0">
                <a:latin typeface="+mj-lt"/>
              </a:rPr>
              <a:t> involves activities of obtaining necessary funds to run the organization, repay creditors, and distribute profits to investors.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9</a:t>
            </a:fld>
            <a:endParaRPr lang="en-US">
              <a:latin typeface="+mj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38314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64"/>
    </mc:Choice>
    <mc:Fallback>
      <p:transition spd="slow" advTm="28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4739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Basic Subsystems in the AIS</a:t>
            </a:r>
          </a:p>
        </p:txBody>
      </p:sp>
      <p:grpSp>
        <p:nvGrpSpPr>
          <p:cNvPr id="18436" name="Group 3"/>
          <p:cNvGrpSpPr>
            <a:grpSpLocks/>
          </p:cNvGrpSpPr>
          <p:nvPr/>
        </p:nvGrpSpPr>
        <p:grpSpPr bwMode="auto">
          <a:xfrm>
            <a:off x="990600" y="1752600"/>
            <a:ext cx="8625840" cy="4998720"/>
            <a:chOff x="144" y="1104"/>
            <a:chExt cx="5472" cy="3024"/>
          </a:xfrm>
          <a:solidFill>
            <a:schemeClr val="accent2"/>
          </a:solidFill>
        </p:grpSpPr>
        <p:sp>
          <p:nvSpPr>
            <p:cNvPr id="18437" name="Oval 4"/>
            <p:cNvSpPr>
              <a:spLocks noChangeArrowheads="1"/>
            </p:cNvSpPr>
            <p:nvPr/>
          </p:nvSpPr>
          <p:spPr bwMode="auto">
            <a:xfrm>
              <a:off x="2016" y="1104"/>
              <a:ext cx="1728" cy="816"/>
            </a:xfrm>
            <a:prstGeom prst="ellipse">
              <a:avLst/>
            </a:prstGeom>
            <a:grpFill/>
            <a:ln w="12700">
              <a:solidFill>
                <a:schemeClr val="accent2"/>
              </a:solidFill>
              <a:round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dirty="0">
                  <a:solidFill>
                    <a:schemeClr val="bg1"/>
                  </a:solidFill>
                  <a:latin typeface="+mj-lt"/>
                </a:rPr>
                <a:t>Expenditure</a:t>
              </a:r>
            </a:p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dirty="0">
                  <a:solidFill>
                    <a:schemeClr val="bg1"/>
                  </a:solidFill>
                  <a:latin typeface="+mj-lt"/>
                </a:rPr>
                <a:t>Cycle</a:t>
              </a:r>
            </a:p>
          </p:txBody>
        </p:sp>
        <p:sp>
          <p:nvSpPr>
            <p:cNvPr id="18438" name="Oval 5"/>
            <p:cNvSpPr>
              <a:spLocks noChangeArrowheads="1"/>
            </p:cNvSpPr>
            <p:nvPr/>
          </p:nvSpPr>
          <p:spPr bwMode="auto">
            <a:xfrm>
              <a:off x="3888" y="1104"/>
              <a:ext cx="1728" cy="816"/>
            </a:xfrm>
            <a:prstGeom prst="ellipse">
              <a:avLst/>
            </a:prstGeom>
            <a:grpFill/>
            <a:ln w="12700">
              <a:solidFill>
                <a:schemeClr val="accent2"/>
              </a:solidFill>
              <a:round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solidFill>
                    <a:schemeClr val="bg1"/>
                  </a:solidFill>
                  <a:latin typeface="+mj-lt"/>
                </a:rPr>
                <a:t>Human</a:t>
              </a:r>
            </a:p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solidFill>
                    <a:schemeClr val="bg1"/>
                  </a:solidFill>
                  <a:latin typeface="+mj-lt"/>
                </a:rPr>
                <a:t>Resources</a:t>
              </a:r>
            </a:p>
          </p:txBody>
        </p:sp>
        <p:sp>
          <p:nvSpPr>
            <p:cNvPr id="18439" name="Oval 6"/>
            <p:cNvSpPr>
              <a:spLocks noChangeArrowheads="1"/>
            </p:cNvSpPr>
            <p:nvPr/>
          </p:nvSpPr>
          <p:spPr bwMode="auto">
            <a:xfrm>
              <a:off x="960" y="3312"/>
              <a:ext cx="1728" cy="816"/>
            </a:xfrm>
            <a:prstGeom prst="ellipse">
              <a:avLst/>
            </a:prstGeom>
            <a:grpFill/>
            <a:ln w="12700">
              <a:solidFill>
                <a:schemeClr val="accent2"/>
              </a:solidFill>
              <a:round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solidFill>
                    <a:schemeClr val="bg1"/>
                  </a:solidFill>
                  <a:latin typeface="+mj-lt"/>
                </a:rPr>
                <a:t>Production</a:t>
              </a:r>
            </a:p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solidFill>
                    <a:schemeClr val="bg1"/>
                  </a:solidFill>
                  <a:latin typeface="+mj-lt"/>
                </a:rPr>
                <a:t>Cycle</a:t>
              </a:r>
            </a:p>
          </p:txBody>
        </p:sp>
        <p:sp>
          <p:nvSpPr>
            <p:cNvPr id="18440" name="Oval 7"/>
            <p:cNvSpPr>
              <a:spLocks noChangeArrowheads="1"/>
            </p:cNvSpPr>
            <p:nvPr/>
          </p:nvSpPr>
          <p:spPr bwMode="auto">
            <a:xfrm>
              <a:off x="3072" y="3312"/>
              <a:ext cx="1728" cy="816"/>
            </a:xfrm>
            <a:prstGeom prst="ellipse">
              <a:avLst/>
            </a:prstGeom>
            <a:grpFill/>
            <a:ln w="12700">
              <a:solidFill>
                <a:schemeClr val="accent2"/>
              </a:solidFill>
              <a:round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solidFill>
                    <a:schemeClr val="bg1"/>
                  </a:solidFill>
                  <a:latin typeface="+mj-lt"/>
                </a:rPr>
                <a:t>Revenue</a:t>
              </a:r>
            </a:p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solidFill>
                    <a:schemeClr val="bg1"/>
                  </a:solidFill>
                  <a:latin typeface="+mj-lt"/>
                </a:rPr>
                <a:t>Cycle</a:t>
              </a:r>
            </a:p>
          </p:txBody>
        </p:sp>
        <p:sp>
          <p:nvSpPr>
            <p:cNvPr id="18441" name="Oval 8"/>
            <p:cNvSpPr>
              <a:spLocks noChangeArrowheads="1"/>
            </p:cNvSpPr>
            <p:nvPr/>
          </p:nvSpPr>
          <p:spPr bwMode="auto">
            <a:xfrm>
              <a:off x="144" y="1104"/>
              <a:ext cx="1728" cy="816"/>
            </a:xfrm>
            <a:prstGeom prst="ellipse">
              <a:avLst/>
            </a:prstGeom>
            <a:grpFill/>
            <a:ln w="12700">
              <a:solidFill>
                <a:schemeClr val="accent2"/>
              </a:solidFill>
              <a:round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solidFill>
                    <a:schemeClr val="bg1"/>
                  </a:solidFill>
                  <a:latin typeface="+mj-lt"/>
                </a:rPr>
                <a:t>Financing</a:t>
              </a:r>
            </a:p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solidFill>
                    <a:schemeClr val="bg1"/>
                  </a:solidFill>
                  <a:latin typeface="+mj-lt"/>
                </a:rPr>
                <a:t>Cycle</a:t>
              </a:r>
            </a:p>
          </p:txBody>
        </p:sp>
        <p:sp>
          <p:nvSpPr>
            <p:cNvPr id="18442" name="Oval 9"/>
            <p:cNvSpPr>
              <a:spLocks noChangeArrowheads="1"/>
            </p:cNvSpPr>
            <p:nvPr/>
          </p:nvSpPr>
          <p:spPr bwMode="auto">
            <a:xfrm>
              <a:off x="528" y="2352"/>
              <a:ext cx="4704" cy="720"/>
            </a:xfrm>
            <a:prstGeom prst="ellipse">
              <a:avLst/>
            </a:prstGeom>
            <a:grpFill/>
            <a:ln w="12700">
              <a:solidFill>
                <a:schemeClr val="accent2"/>
              </a:solidFill>
              <a:round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dirty="0">
                  <a:solidFill>
                    <a:schemeClr val="bg1"/>
                  </a:solidFill>
                  <a:latin typeface="+mj-lt"/>
                </a:rPr>
                <a:t>General Ledger &amp; Reporting System</a:t>
              </a:r>
            </a:p>
          </p:txBody>
        </p:sp>
        <p:sp>
          <p:nvSpPr>
            <p:cNvPr id="18443" name="Line 10"/>
            <p:cNvSpPr>
              <a:spLocks noChangeShapeType="1"/>
            </p:cNvSpPr>
            <p:nvPr/>
          </p:nvSpPr>
          <p:spPr bwMode="auto">
            <a:xfrm>
              <a:off x="1008" y="1921"/>
              <a:ext cx="0" cy="575"/>
            </a:xfrm>
            <a:prstGeom prst="line">
              <a:avLst/>
            </a:prstGeom>
            <a:grpFill/>
            <a:ln w="12700">
              <a:solidFill>
                <a:schemeClr val="accent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8444" name="Line 11"/>
            <p:cNvSpPr>
              <a:spLocks noChangeShapeType="1"/>
            </p:cNvSpPr>
            <p:nvPr/>
          </p:nvSpPr>
          <p:spPr bwMode="auto">
            <a:xfrm flipV="1">
              <a:off x="1824" y="3025"/>
              <a:ext cx="0" cy="287"/>
            </a:xfrm>
            <a:prstGeom prst="line">
              <a:avLst/>
            </a:prstGeom>
            <a:grpFill/>
            <a:ln w="12700">
              <a:solidFill>
                <a:schemeClr val="accent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8445" name="Line 12"/>
            <p:cNvSpPr>
              <a:spLocks noChangeShapeType="1"/>
            </p:cNvSpPr>
            <p:nvPr/>
          </p:nvSpPr>
          <p:spPr bwMode="auto">
            <a:xfrm>
              <a:off x="4752" y="1921"/>
              <a:ext cx="0" cy="575"/>
            </a:xfrm>
            <a:prstGeom prst="line">
              <a:avLst/>
            </a:prstGeom>
            <a:grpFill/>
            <a:ln w="12700">
              <a:solidFill>
                <a:schemeClr val="accent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8446" name="Line 13"/>
            <p:cNvSpPr>
              <a:spLocks noChangeShapeType="1"/>
            </p:cNvSpPr>
            <p:nvPr/>
          </p:nvSpPr>
          <p:spPr bwMode="auto">
            <a:xfrm>
              <a:off x="2880" y="1921"/>
              <a:ext cx="0" cy="431"/>
            </a:xfrm>
            <a:prstGeom prst="line">
              <a:avLst/>
            </a:prstGeom>
            <a:grpFill/>
            <a:ln w="12700">
              <a:solidFill>
                <a:schemeClr val="accent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8447" name="Line 14"/>
            <p:cNvSpPr>
              <a:spLocks noChangeShapeType="1"/>
            </p:cNvSpPr>
            <p:nvPr/>
          </p:nvSpPr>
          <p:spPr bwMode="auto">
            <a:xfrm flipV="1">
              <a:off x="3940" y="3025"/>
              <a:ext cx="0" cy="287"/>
            </a:xfrm>
            <a:prstGeom prst="line">
              <a:avLst/>
            </a:prstGeom>
            <a:grpFill/>
            <a:ln w="12700">
              <a:solidFill>
                <a:schemeClr val="accent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bg1"/>
                </a:solidFill>
                <a:latin typeface="+mj-lt"/>
              </a:endParaRPr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10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55147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/>
              <a:t>The Data Processing Cycle</a:t>
            </a:r>
          </a:p>
        </p:txBody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dirty="0" smtClean="0">
                <a:latin typeface="+mj-lt"/>
              </a:rPr>
              <a:t>The data processing cycle consists of four steps:</a:t>
            </a:r>
          </a:p>
          <a:p>
            <a:pPr marL="990600" lvl="1" indent="-533400">
              <a:buFont typeface="Wingdings" panose="05000000000000000000" pitchFamily="2" charset="2"/>
              <a:buAutoNum type="arabicPeriod"/>
            </a:pPr>
            <a:r>
              <a:rPr lang="en-US" altLang="en-US" dirty="0" smtClean="0">
                <a:latin typeface="+mj-lt"/>
              </a:rPr>
              <a:t>Data input</a:t>
            </a:r>
          </a:p>
          <a:p>
            <a:pPr marL="990600" lvl="1" indent="-533400">
              <a:buFont typeface="Wingdings" panose="05000000000000000000" pitchFamily="2" charset="2"/>
              <a:buAutoNum type="arabicPeriod"/>
            </a:pPr>
            <a:r>
              <a:rPr lang="en-US" altLang="en-US" dirty="0" smtClean="0">
                <a:latin typeface="+mj-lt"/>
              </a:rPr>
              <a:t>Data storage</a:t>
            </a:r>
          </a:p>
          <a:p>
            <a:pPr marL="990600" lvl="1" indent="-533400">
              <a:buFont typeface="Wingdings" panose="05000000000000000000" pitchFamily="2" charset="2"/>
              <a:buAutoNum type="arabicPeriod"/>
            </a:pPr>
            <a:r>
              <a:rPr lang="en-US" altLang="en-US" dirty="0" smtClean="0">
                <a:latin typeface="+mj-lt"/>
              </a:rPr>
              <a:t>Data processing</a:t>
            </a:r>
          </a:p>
          <a:p>
            <a:pPr marL="990600" lvl="1" indent="-533400">
              <a:buFont typeface="Wingdings" panose="05000000000000000000" pitchFamily="2" charset="2"/>
              <a:buAutoNum type="arabicPeriod"/>
            </a:pPr>
            <a:r>
              <a:rPr lang="en-US" altLang="en-US" dirty="0" smtClean="0">
                <a:latin typeface="+mj-lt"/>
              </a:rPr>
              <a:t>Information Output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11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91417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/>
              <a:t>The Data Processing Cycle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243840" y="1850708"/>
            <a:ext cx="11689080" cy="2614612"/>
            <a:chOff x="289560" y="1667828"/>
            <a:chExt cx="11689080" cy="2614612"/>
          </a:xfrm>
          <a:solidFill>
            <a:schemeClr val="accent2"/>
          </a:solidFill>
        </p:grpSpPr>
        <p:sp>
          <p:nvSpPr>
            <p:cNvPr id="3" name="Rectangle 2"/>
            <p:cNvSpPr/>
            <p:nvPr/>
          </p:nvSpPr>
          <p:spPr>
            <a:xfrm>
              <a:off x="4709160" y="1667828"/>
              <a:ext cx="3154680" cy="868680"/>
            </a:xfrm>
            <a:prstGeom prst="rect">
              <a:avLst/>
            </a:prstGeom>
            <a:grp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latin typeface="+mj-lt"/>
                </a:rPr>
                <a:t>Data Storage</a:t>
              </a:r>
              <a:endParaRPr lang="en-US" dirty="0">
                <a:latin typeface="+mj-lt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4709160" y="3413760"/>
              <a:ext cx="3154680" cy="868680"/>
            </a:xfrm>
            <a:prstGeom prst="rect">
              <a:avLst/>
            </a:prstGeom>
            <a:grp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latin typeface="+mj-lt"/>
                </a:rPr>
                <a:t>Data Processing </a:t>
              </a:r>
              <a:endParaRPr lang="en-US" dirty="0">
                <a:latin typeface="+mj-lt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289560" y="3413760"/>
              <a:ext cx="3154680" cy="868680"/>
            </a:xfrm>
            <a:prstGeom prst="rect">
              <a:avLst/>
            </a:prstGeom>
            <a:grp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latin typeface="+mj-lt"/>
                </a:rPr>
                <a:t>Data Input </a:t>
              </a:r>
              <a:endParaRPr lang="en-US" dirty="0">
                <a:latin typeface="+mj-lt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8823960" y="3413760"/>
              <a:ext cx="3154680" cy="868680"/>
            </a:xfrm>
            <a:prstGeom prst="rect">
              <a:avLst/>
            </a:prstGeom>
            <a:grp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latin typeface="+mj-lt"/>
                </a:rPr>
                <a:t>Information Output</a:t>
              </a:r>
              <a:endParaRPr lang="en-US" dirty="0">
                <a:latin typeface="+mj-lt"/>
              </a:endParaRPr>
            </a:p>
          </p:txBody>
        </p:sp>
        <p:cxnSp>
          <p:nvCxnSpPr>
            <p:cNvPr id="5" name="Straight Arrow Connector 4"/>
            <p:cNvCxnSpPr>
              <a:stCxn id="7" idx="3"/>
              <a:endCxn id="6" idx="1"/>
            </p:cNvCxnSpPr>
            <p:nvPr/>
          </p:nvCxnSpPr>
          <p:spPr>
            <a:xfrm>
              <a:off x="3444240" y="3848100"/>
              <a:ext cx="1264920" cy="0"/>
            </a:xfrm>
            <a:prstGeom prst="straightConnector1">
              <a:avLst/>
            </a:prstGeom>
            <a:grpFill/>
            <a:ln w="28575"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>
              <a:off x="7726680" y="3848100"/>
              <a:ext cx="1097280" cy="0"/>
            </a:xfrm>
            <a:prstGeom prst="straightConnector1">
              <a:avLst/>
            </a:prstGeom>
            <a:grpFill/>
            <a:ln w="28575"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2" name="Straight Arrow Connector 11"/>
          <p:cNvCxnSpPr>
            <a:stCxn id="3" idx="2"/>
            <a:endCxn id="6" idx="0"/>
          </p:cNvCxnSpPr>
          <p:nvPr/>
        </p:nvCxnSpPr>
        <p:spPr>
          <a:xfrm>
            <a:off x="6240780" y="2719388"/>
            <a:ext cx="0" cy="877252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12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93550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The Data Processing Cycle</a:t>
            </a:r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dirty="0" smtClean="0">
                <a:latin typeface="+mj-lt"/>
              </a:rPr>
              <a:t>The trigger for data input is usually business activity.  Data must be collected about:</a:t>
            </a:r>
          </a:p>
          <a:p>
            <a:pPr marL="990600" lvl="1" indent="-533400">
              <a:buFont typeface="Wingdings" panose="05000000000000000000" pitchFamily="2" charset="2"/>
              <a:buAutoNum type="arabicPeriod"/>
            </a:pPr>
            <a:r>
              <a:rPr lang="en-US" altLang="en-US" dirty="0" smtClean="0">
                <a:latin typeface="+mj-lt"/>
              </a:rPr>
              <a:t>Each event of interest</a:t>
            </a:r>
          </a:p>
          <a:p>
            <a:pPr marL="990600" lvl="1" indent="-533400">
              <a:buFont typeface="Wingdings" panose="05000000000000000000" pitchFamily="2" charset="2"/>
              <a:buAutoNum type="arabicPeriod"/>
            </a:pPr>
            <a:r>
              <a:rPr lang="en-US" altLang="en-US" dirty="0" smtClean="0">
                <a:latin typeface="+mj-lt"/>
              </a:rPr>
              <a:t>The resources affected by each event</a:t>
            </a:r>
          </a:p>
          <a:p>
            <a:pPr marL="990600" lvl="1" indent="-533400">
              <a:buFont typeface="Wingdings" panose="05000000000000000000" pitchFamily="2" charset="2"/>
              <a:buAutoNum type="arabicPeriod"/>
            </a:pPr>
            <a:r>
              <a:rPr lang="en-US" altLang="en-US" dirty="0" smtClean="0">
                <a:latin typeface="+mj-lt"/>
              </a:rPr>
              <a:t>The agents who participate in each event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13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21870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The Data Processing Cycle</a:t>
            </a:r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09728" lvl="0" indent="0">
              <a:buSzPts val="2400"/>
              <a:buNone/>
            </a:pPr>
            <a:r>
              <a:rPr lang="en-IN" dirty="0">
                <a:latin typeface="+mj-lt"/>
              </a:rPr>
              <a:t>Steps in Processing Input are:</a:t>
            </a:r>
          </a:p>
          <a:p>
            <a:pPr marL="479425" indent="-342900">
              <a:buSzPct val="100000"/>
            </a:pPr>
            <a:r>
              <a:rPr lang="en-IN" dirty="0">
                <a:latin typeface="+mj-lt"/>
              </a:rPr>
              <a:t>Capture transaction data triggered by a business activity (event).</a:t>
            </a:r>
          </a:p>
          <a:p>
            <a:pPr marL="479425" indent="-342900">
              <a:buSzPct val="100000"/>
            </a:pPr>
            <a:r>
              <a:rPr lang="en-IN" dirty="0">
                <a:latin typeface="+mj-lt"/>
              </a:rPr>
              <a:t>Make sure captured data are accurate and complete.</a:t>
            </a:r>
          </a:p>
          <a:p>
            <a:pPr marL="479425" indent="-342900">
              <a:buSzPct val="100000"/>
            </a:pPr>
            <a:r>
              <a:rPr lang="en-IN" dirty="0">
                <a:latin typeface="+mj-lt"/>
              </a:rPr>
              <a:t>Ensure company policies are followed </a:t>
            </a:r>
            <a:r>
              <a:rPr lang="en-IN" dirty="0" smtClean="0">
                <a:latin typeface="+mj-lt"/>
              </a:rPr>
              <a:t>(for instance approval </a:t>
            </a:r>
            <a:r>
              <a:rPr lang="en-IN" dirty="0">
                <a:latin typeface="+mj-lt"/>
              </a:rPr>
              <a:t>of transaction</a:t>
            </a:r>
            <a:r>
              <a:rPr lang="en-IN" dirty="0" smtClean="0">
                <a:latin typeface="+mj-lt"/>
              </a:rPr>
              <a:t>).</a:t>
            </a:r>
          </a:p>
          <a:p>
            <a:pPr marL="136525" indent="0">
              <a:buSzPct val="100000"/>
              <a:buNone/>
            </a:pPr>
            <a:endParaRPr lang="en-IN" dirty="0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14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67360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Data Processing Cycle: </a:t>
            </a:r>
            <a:br>
              <a:rPr lang="en-US" altLang="en-US" smtClean="0"/>
            </a:br>
            <a:r>
              <a:rPr lang="en-US" altLang="en-US" smtClean="0"/>
              <a:t>Data Input</a:t>
            </a:r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Historically, most businesses used paper source documents to collect data and then transferred that data into a computer.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Today, most data are recorded directly through data entry screens.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15</a:t>
            </a:fld>
            <a:endParaRPr lang="en-US">
              <a:latin typeface="+mj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74469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16"/>
    </mc:Choice>
    <mc:Fallback>
      <p:transition spd="slow" advTm="47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5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Data Processing Cycle: </a:t>
            </a:r>
            <a:br>
              <a:rPr lang="en-US" altLang="en-US" smtClean="0"/>
            </a:br>
            <a:r>
              <a:rPr lang="en-US" altLang="en-US" smtClean="0"/>
              <a:t>Data Input</a:t>
            </a:r>
          </a:p>
        </p:txBody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905000"/>
            <a:ext cx="10515600" cy="4114800"/>
          </a:xfrm>
          <a:noFill/>
        </p:spPr>
        <p:txBody>
          <a:bodyPr vert="horz" lIns="90488" tIns="44450" rIns="90488" bIns="44450" rtlCol="0">
            <a:normAutofit/>
          </a:bodyPr>
          <a:lstStyle/>
          <a:p>
            <a:pPr marL="0" indent="0" eaLnBrk="1" hangingPunct="1">
              <a:buNone/>
            </a:pPr>
            <a:r>
              <a:rPr lang="en-US" altLang="en-US" dirty="0" smtClean="0">
                <a:latin typeface="+mj-lt"/>
              </a:rPr>
              <a:t>Control over data collection is improved by: </a:t>
            </a:r>
          </a:p>
          <a:p>
            <a:pPr lvl="1" eaLnBrk="1" hangingPunct="1"/>
            <a:r>
              <a:rPr lang="en-US" altLang="en-US" dirty="0" smtClean="0">
                <a:latin typeface="+mj-lt"/>
              </a:rPr>
              <a:t>Pre-numbering </a:t>
            </a:r>
            <a:r>
              <a:rPr lang="en-US" altLang="en-US" dirty="0" smtClean="0">
                <a:latin typeface="+mj-lt"/>
              </a:rPr>
              <a:t>each source document  and using turnaround documents</a:t>
            </a:r>
          </a:p>
          <a:p>
            <a:pPr lvl="1" eaLnBrk="1" hangingPunct="1"/>
            <a:r>
              <a:rPr lang="en-US" altLang="en-US" dirty="0">
                <a:latin typeface="+mj-lt"/>
              </a:rPr>
              <a:t>H</a:t>
            </a:r>
            <a:r>
              <a:rPr lang="en-US" altLang="en-US" dirty="0" smtClean="0">
                <a:latin typeface="+mj-lt"/>
              </a:rPr>
              <a:t>aving </a:t>
            </a:r>
            <a:r>
              <a:rPr lang="en-US" altLang="en-US" dirty="0" smtClean="0">
                <a:latin typeface="+mj-lt"/>
              </a:rPr>
              <a:t>the system automatically assign a sequential number to each new transaction</a:t>
            </a:r>
          </a:p>
          <a:p>
            <a:pPr lvl="1" eaLnBrk="1" hangingPunct="1"/>
            <a:r>
              <a:rPr lang="en-US" altLang="en-US" dirty="0">
                <a:latin typeface="+mj-lt"/>
              </a:rPr>
              <a:t>E</a:t>
            </a:r>
            <a:r>
              <a:rPr lang="en-US" altLang="en-US" dirty="0" smtClean="0">
                <a:latin typeface="+mj-lt"/>
              </a:rPr>
              <a:t>mploying </a:t>
            </a:r>
            <a:r>
              <a:rPr lang="en-US" altLang="en-US" dirty="0" smtClean="0">
                <a:latin typeface="+mj-lt"/>
              </a:rPr>
              <a:t>source data automation</a:t>
            </a:r>
          </a:p>
          <a:p>
            <a:pPr lvl="1" eaLnBrk="1" hangingPunct="1"/>
            <a:endParaRPr lang="en-US" altLang="en-US" i="1" dirty="0" smtClean="0">
              <a:solidFill>
                <a:srgbClr val="A4C2BE"/>
              </a:solidFill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16</a:t>
            </a:fld>
            <a:endParaRPr lang="en-US">
              <a:latin typeface="+mj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61738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65"/>
    </mc:Choice>
    <mc:Fallback>
      <p:transition spd="slow" advTm="35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23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17</a:t>
            </a:fld>
            <a:endParaRPr lang="en-US">
              <a:latin typeface="+mj-lt"/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z="4000" dirty="0"/>
              <a:t>Common Source </a:t>
            </a:r>
            <a:br>
              <a:rPr lang="en-US" altLang="en-US" sz="4000" dirty="0"/>
            </a:br>
            <a:r>
              <a:rPr lang="en-US" altLang="en-US" sz="4000" dirty="0"/>
              <a:t>Documents and Functions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8607953"/>
              </p:ext>
            </p:extLst>
          </p:nvPr>
        </p:nvGraphicFramePr>
        <p:xfrm>
          <a:off x="1041400" y="1908386"/>
          <a:ext cx="8128000" cy="28381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230211551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758885187"/>
                    </a:ext>
                  </a:extLst>
                </a:gridCol>
              </a:tblGrid>
              <a:tr h="360326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REVENUE</a:t>
                      </a:r>
                      <a:r>
                        <a:rPr lang="en-GB" baseline="0" dirty="0" smtClean="0"/>
                        <a:t> CYCLE 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7901691"/>
                  </a:ext>
                </a:extLst>
              </a:tr>
              <a:tr h="360326">
                <a:tc>
                  <a:txBody>
                    <a:bodyPr/>
                    <a:lstStyle/>
                    <a:p>
                      <a:r>
                        <a:rPr lang="en-GB" b="1" dirty="0" smtClean="0"/>
                        <a:t>Source</a:t>
                      </a:r>
                      <a:r>
                        <a:rPr lang="en-GB" b="1" baseline="0" dirty="0" smtClean="0"/>
                        <a:t> Document 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/>
                        <a:t>Function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0009316"/>
                  </a:ext>
                </a:extLst>
              </a:tr>
              <a:tr h="460691">
                <a:tc>
                  <a:txBody>
                    <a:bodyPr/>
                    <a:lstStyle/>
                    <a:p>
                      <a:r>
                        <a:rPr lang="en-US" altLang="en-US" sz="1800" dirty="0" smtClean="0">
                          <a:solidFill>
                            <a:srgbClr val="1A1A00"/>
                          </a:solidFill>
                          <a:latin typeface="Times New Roman" panose="02020603050405020304" pitchFamily="18" charset="0"/>
                        </a:rPr>
                        <a:t>Sales order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800" dirty="0" smtClean="0">
                          <a:solidFill>
                            <a:srgbClr val="1A1A00"/>
                          </a:solidFill>
                          <a:latin typeface="Times New Roman" panose="02020603050405020304" pitchFamily="18" charset="0"/>
                        </a:rPr>
                        <a:t>Take customer order.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5472077"/>
                  </a:ext>
                </a:extLst>
              </a:tr>
              <a:tr h="621932">
                <a:tc>
                  <a:txBody>
                    <a:bodyPr/>
                    <a:lstStyle/>
                    <a:p>
                      <a:r>
                        <a:rPr lang="en-US" altLang="en-US" sz="1800" dirty="0" smtClean="0">
                          <a:solidFill>
                            <a:srgbClr val="1A1A00"/>
                          </a:solidFill>
                          <a:latin typeface="Times New Roman" panose="02020603050405020304" pitchFamily="18" charset="0"/>
                        </a:rPr>
                        <a:t>Delivery ticket	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800" dirty="0" smtClean="0">
                          <a:solidFill>
                            <a:srgbClr val="1A1A00"/>
                          </a:solidFill>
                          <a:latin typeface="Times New Roman" panose="02020603050405020304" pitchFamily="18" charset="0"/>
                        </a:rPr>
                        <a:t>Deliver or ship order</a:t>
                      </a:r>
                      <a:endParaRPr lang="en-US" altLang="en-US" sz="2400" dirty="0" smtClean="0">
                        <a:solidFill>
                          <a:srgbClr val="1A1A00"/>
                        </a:solidFill>
                        <a:latin typeface="Times New Roman" panose="02020603050405020304" pitchFamily="18" charset="0"/>
                      </a:endParaRP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0720109"/>
                  </a:ext>
                </a:extLst>
              </a:tr>
              <a:tr h="360326">
                <a:tc>
                  <a:txBody>
                    <a:bodyPr/>
                    <a:lstStyle/>
                    <a:p>
                      <a:r>
                        <a:rPr lang="en-US" altLang="en-US" sz="1800" dirty="0" smtClean="0">
                          <a:solidFill>
                            <a:srgbClr val="1A1A00"/>
                          </a:solidFill>
                          <a:latin typeface="Times New Roman" panose="02020603050405020304" pitchFamily="18" charset="0"/>
                        </a:rPr>
                        <a:t>Remittance advice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800" dirty="0" smtClean="0">
                          <a:solidFill>
                            <a:srgbClr val="1A1A00"/>
                          </a:solidFill>
                          <a:latin typeface="Times New Roman" panose="02020603050405020304" pitchFamily="18" charset="0"/>
                        </a:rPr>
                        <a:t>Receive cash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4508738"/>
                  </a:ext>
                </a:extLst>
              </a:tr>
              <a:tr h="621932">
                <a:tc>
                  <a:txBody>
                    <a:bodyPr/>
                    <a:lstStyle/>
                    <a:p>
                      <a:r>
                        <a:rPr lang="en-US" altLang="en-US" sz="1800" dirty="0" smtClean="0">
                          <a:solidFill>
                            <a:srgbClr val="1A1A00"/>
                          </a:solidFill>
                          <a:latin typeface="Times New Roman" panose="02020603050405020304" pitchFamily="18" charset="0"/>
                        </a:rPr>
                        <a:t>Credit memo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800" dirty="0" smtClean="0">
                          <a:solidFill>
                            <a:srgbClr val="1A1A00"/>
                          </a:solidFill>
                          <a:latin typeface="Times New Roman" panose="02020603050405020304" pitchFamily="18" charset="0"/>
                        </a:rPr>
                        <a:t>Adjust customer accounts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15944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2827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18</a:t>
            </a:fld>
            <a:endParaRPr lang="en-US">
              <a:latin typeface="+mj-lt"/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z="4000" dirty="0"/>
              <a:t>Common Source </a:t>
            </a:r>
            <a:br>
              <a:rPr lang="en-US" altLang="en-US" sz="4000" dirty="0"/>
            </a:br>
            <a:r>
              <a:rPr lang="en-US" altLang="en-US" sz="4000" dirty="0"/>
              <a:t>Documents and Functions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8509088"/>
              </p:ext>
            </p:extLst>
          </p:nvPr>
        </p:nvGraphicFramePr>
        <p:xfrm>
          <a:off x="1041400" y="1908386"/>
          <a:ext cx="8128000" cy="28018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230211551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758885187"/>
                    </a:ext>
                  </a:extLst>
                </a:gridCol>
              </a:tblGrid>
              <a:tr h="360326">
                <a:tc gridSpan="2">
                  <a:txBody>
                    <a:bodyPr/>
                    <a:lstStyle/>
                    <a:p>
                      <a:pPr algn="ctr"/>
                      <a:r>
                        <a:rPr lang="en-GB" baseline="0" dirty="0" smtClean="0"/>
                        <a:t>EXPENDITURE CYCLE 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7901691"/>
                  </a:ext>
                </a:extLst>
              </a:tr>
              <a:tr h="360326">
                <a:tc>
                  <a:txBody>
                    <a:bodyPr/>
                    <a:lstStyle/>
                    <a:p>
                      <a:r>
                        <a:rPr lang="en-GB" b="1" dirty="0" smtClean="0"/>
                        <a:t>Source</a:t>
                      </a:r>
                      <a:r>
                        <a:rPr lang="en-GB" b="1" baseline="0" dirty="0" smtClean="0"/>
                        <a:t> Document 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/>
                        <a:t>Function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0009316"/>
                  </a:ext>
                </a:extLst>
              </a:tr>
              <a:tr h="460691">
                <a:tc>
                  <a:txBody>
                    <a:bodyPr/>
                    <a:lstStyle/>
                    <a:p>
                      <a:r>
                        <a:rPr lang="en-US" altLang="en-US" sz="1800" dirty="0" smtClean="0">
                          <a:solidFill>
                            <a:srgbClr val="1A1A00"/>
                          </a:solidFill>
                          <a:latin typeface="Times New Roman" panose="02020603050405020304" pitchFamily="18" charset="0"/>
                        </a:rPr>
                        <a:t>Purchase requisition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r>
                        <a:rPr lang="en-US" altLang="en-US" sz="1800" dirty="0" smtClean="0">
                          <a:solidFill>
                            <a:srgbClr val="1A1A00"/>
                          </a:solidFill>
                          <a:latin typeface="Times New Roman" panose="02020603050405020304" pitchFamily="18" charset="0"/>
                        </a:rPr>
                        <a:t>Request items</a:t>
                      </a:r>
                      <a:endParaRPr lang="en-US" altLang="en-US" sz="1800" dirty="0">
                        <a:solidFill>
                          <a:srgbClr val="1A1A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5472077"/>
                  </a:ext>
                </a:extLst>
              </a:tr>
              <a:tr h="621932">
                <a:tc>
                  <a:txBody>
                    <a:bodyPr/>
                    <a:lstStyle/>
                    <a:p>
                      <a:r>
                        <a:rPr lang="en-US" altLang="en-US" sz="1800" dirty="0" smtClean="0">
                          <a:solidFill>
                            <a:srgbClr val="1A1A00"/>
                          </a:solidFill>
                          <a:latin typeface="Times New Roman" panose="02020603050405020304" pitchFamily="18" charset="0"/>
                        </a:rPr>
                        <a:t>Purchase order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800" dirty="0" smtClean="0">
                          <a:solidFill>
                            <a:srgbClr val="1A1A00"/>
                          </a:solidFill>
                          <a:latin typeface="Times New Roman" panose="02020603050405020304" pitchFamily="18" charset="0"/>
                        </a:rPr>
                        <a:t>Order items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0720109"/>
                  </a:ext>
                </a:extLst>
              </a:tr>
              <a:tr h="360326">
                <a:tc>
                  <a:txBody>
                    <a:bodyPr/>
                    <a:lstStyle/>
                    <a:p>
                      <a:r>
                        <a:rPr lang="en-US" altLang="en-US" sz="1800" dirty="0" smtClean="0">
                          <a:solidFill>
                            <a:srgbClr val="1A1A00"/>
                          </a:solidFill>
                          <a:latin typeface="Times New Roman" panose="02020603050405020304" pitchFamily="18" charset="0"/>
                        </a:rPr>
                        <a:t>Receiving report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800" dirty="0" smtClean="0">
                          <a:solidFill>
                            <a:srgbClr val="1A1A00"/>
                          </a:solidFill>
                          <a:latin typeface="Times New Roman" panose="02020603050405020304" pitchFamily="18" charset="0"/>
                        </a:rPr>
                        <a:t>Receive items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4508738"/>
                  </a:ext>
                </a:extLst>
              </a:tr>
              <a:tr h="621932">
                <a:tc>
                  <a:txBody>
                    <a:bodyPr/>
                    <a:lstStyle/>
                    <a:p>
                      <a:r>
                        <a:rPr lang="en-US" altLang="en-US" sz="1800" dirty="0" smtClean="0">
                          <a:solidFill>
                            <a:srgbClr val="1A1A00"/>
                          </a:solidFill>
                          <a:latin typeface="Times New Roman" panose="02020603050405020304" pitchFamily="18" charset="0"/>
                        </a:rPr>
                        <a:t>Check	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800" dirty="0" smtClean="0">
                          <a:solidFill>
                            <a:srgbClr val="1A1A00"/>
                          </a:solidFill>
                          <a:latin typeface="Times New Roman" panose="02020603050405020304" pitchFamily="18" charset="0"/>
                        </a:rPr>
                        <a:t>Pay for items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15944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22661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19</a:t>
            </a:fld>
            <a:endParaRPr lang="en-US">
              <a:latin typeface="+mj-lt"/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z="4000" dirty="0"/>
              <a:t>Common Source </a:t>
            </a:r>
            <a:br>
              <a:rPr lang="en-US" altLang="en-US" sz="4000" dirty="0"/>
            </a:br>
            <a:r>
              <a:rPr lang="en-US" altLang="en-US" sz="4000" dirty="0"/>
              <a:t>Documents and Functions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6510082"/>
              </p:ext>
            </p:extLst>
          </p:nvPr>
        </p:nvGraphicFramePr>
        <p:xfrm>
          <a:off x="1041400" y="1908386"/>
          <a:ext cx="8128000" cy="21799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230211551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758885187"/>
                    </a:ext>
                  </a:extLst>
                </a:gridCol>
              </a:tblGrid>
              <a:tr h="360326">
                <a:tc gridSpan="2">
                  <a:txBody>
                    <a:bodyPr/>
                    <a:lstStyle/>
                    <a:p>
                      <a:pPr algn="ctr"/>
                      <a:r>
                        <a:rPr lang="en-GB" baseline="0" dirty="0" smtClean="0"/>
                        <a:t>HUMAN RESOURCES CYCLE 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7901691"/>
                  </a:ext>
                </a:extLst>
              </a:tr>
              <a:tr h="360326">
                <a:tc>
                  <a:txBody>
                    <a:bodyPr/>
                    <a:lstStyle/>
                    <a:p>
                      <a:r>
                        <a:rPr lang="en-GB" b="1" dirty="0" smtClean="0"/>
                        <a:t>Source</a:t>
                      </a:r>
                      <a:r>
                        <a:rPr lang="en-GB" b="1" baseline="0" dirty="0" smtClean="0"/>
                        <a:t> Document 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/>
                        <a:t>Function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0009316"/>
                  </a:ext>
                </a:extLst>
              </a:tr>
              <a:tr h="460691">
                <a:tc>
                  <a:txBody>
                    <a:bodyPr/>
                    <a:lstStyle/>
                    <a:p>
                      <a:r>
                        <a:rPr lang="en-US" altLang="en-US" sz="1800" dirty="0" smtClean="0">
                          <a:solidFill>
                            <a:srgbClr val="1A1A00"/>
                          </a:solidFill>
                          <a:latin typeface="Times New Roman" panose="02020603050405020304" pitchFamily="18" charset="0"/>
                        </a:rPr>
                        <a:t>Job time tickets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r>
                        <a:rPr lang="en-US" altLang="en-US" sz="1800" dirty="0" smtClean="0">
                          <a:solidFill>
                            <a:srgbClr val="1A1A00"/>
                          </a:solidFill>
                          <a:latin typeface="Times New Roman" panose="02020603050405020304" pitchFamily="18" charset="0"/>
                        </a:rPr>
                        <a:t>Record time spent on specific jobs</a:t>
                      </a:r>
                      <a:endParaRPr lang="en-US" altLang="en-US" sz="1800" dirty="0">
                        <a:solidFill>
                          <a:srgbClr val="1A1A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5472077"/>
                  </a:ext>
                </a:extLst>
              </a:tr>
              <a:tr h="621932">
                <a:tc>
                  <a:txBody>
                    <a:bodyPr/>
                    <a:lstStyle/>
                    <a:p>
                      <a:r>
                        <a:rPr lang="en-US" altLang="en-US" sz="1800" dirty="0" smtClean="0">
                          <a:solidFill>
                            <a:srgbClr val="1A1A00"/>
                          </a:solidFill>
                          <a:latin typeface="Times New Roman" panose="02020603050405020304" pitchFamily="18" charset="0"/>
                        </a:rPr>
                        <a:t>Time cards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r>
                        <a:rPr lang="en-US" altLang="en-US" sz="1800" dirty="0" smtClean="0">
                          <a:solidFill>
                            <a:srgbClr val="1A1A00"/>
                          </a:solidFill>
                          <a:latin typeface="Times New Roman" panose="02020603050405020304" pitchFamily="18" charset="0"/>
                        </a:rPr>
                        <a:t>Record time worked</a:t>
                      </a:r>
                      <a:r>
                        <a:rPr lang="en-US" altLang="en-US" sz="1800" baseline="0" dirty="0" smtClean="0">
                          <a:solidFill>
                            <a:srgbClr val="1A1A00"/>
                          </a:solidFill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en-US" altLang="en-US" sz="1800" dirty="0" smtClean="0">
                          <a:solidFill>
                            <a:srgbClr val="1A1A00"/>
                          </a:solidFill>
                          <a:latin typeface="Times New Roman" panose="02020603050405020304" pitchFamily="18" charset="0"/>
                        </a:rPr>
                        <a:t>by employees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0720109"/>
                  </a:ext>
                </a:extLst>
              </a:tr>
              <a:tr h="360326">
                <a:tc>
                  <a:txBody>
                    <a:bodyPr/>
                    <a:lstStyle/>
                    <a:p>
                      <a:r>
                        <a:rPr lang="en-GB" dirty="0" smtClean="0"/>
                        <a:t>W4</a:t>
                      </a:r>
                      <a:r>
                        <a:rPr lang="en-GB" baseline="0" dirty="0" smtClean="0"/>
                        <a:t> Forms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r>
                        <a:rPr lang="en-US" altLang="en-US" sz="1800" dirty="0" smtClean="0">
                          <a:solidFill>
                            <a:srgbClr val="1A1A00"/>
                          </a:solidFill>
                          <a:latin typeface="Times New Roman" panose="02020603050405020304" pitchFamily="18" charset="0"/>
                        </a:rPr>
                        <a:t>Collect employee withholding data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45087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92350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20</a:t>
            </a:fld>
            <a:endParaRPr lang="en-US">
              <a:latin typeface="+mj-lt"/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z="4000" dirty="0"/>
              <a:t>Common Source </a:t>
            </a:r>
            <a:br>
              <a:rPr lang="en-US" altLang="en-US" sz="4000" dirty="0"/>
            </a:br>
            <a:r>
              <a:rPr lang="en-US" altLang="en-US" sz="4000" dirty="0"/>
              <a:t>Documents and Functions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7308236"/>
              </p:ext>
            </p:extLst>
          </p:nvPr>
        </p:nvGraphicFramePr>
        <p:xfrm>
          <a:off x="1041400" y="1908386"/>
          <a:ext cx="8128000" cy="22673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230211551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758885187"/>
                    </a:ext>
                  </a:extLst>
                </a:gridCol>
              </a:tblGrid>
              <a:tr h="695611">
                <a:tc gridSpan="2">
                  <a:txBody>
                    <a:bodyPr/>
                    <a:lstStyle/>
                    <a:p>
                      <a:pPr algn="ctr"/>
                      <a:r>
                        <a:rPr lang="en-GB" baseline="0" dirty="0" smtClean="0"/>
                        <a:t>GENERAL LEDGER AND REPORTING SYSTEM  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7901691"/>
                  </a:ext>
                </a:extLst>
              </a:tr>
              <a:tr h="695611">
                <a:tc>
                  <a:txBody>
                    <a:bodyPr/>
                    <a:lstStyle/>
                    <a:p>
                      <a:r>
                        <a:rPr lang="en-GB" b="1" dirty="0" smtClean="0"/>
                        <a:t>Source</a:t>
                      </a:r>
                      <a:r>
                        <a:rPr lang="en-GB" b="1" baseline="0" dirty="0" smtClean="0"/>
                        <a:t> Document 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/>
                        <a:t>Function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0009316"/>
                  </a:ext>
                </a:extLst>
              </a:tr>
              <a:tr h="876153">
                <a:tc>
                  <a:txBody>
                    <a:bodyPr/>
                    <a:lstStyle/>
                    <a:p>
                      <a:r>
                        <a:rPr lang="en-US" altLang="en-US" sz="1800" dirty="0" smtClean="0">
                          <a:solidFill>
                            <a:srgbClr val="1A1A00"/>
                          </a:solidFill>
                          <a:latin typeface="Times New Roman" panose="02020603050405020304" pitchFamily="18" charset="0"/>
                        </a:rPr>
                        <a:t>Journal voucher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r>
                        <a:rPr lang="en-US" altLang="en-US" sz="1800" dirty="0" smtClean="0">
                          <a:solidFill>
                            <a:srgbClr val="1A1A00"/>
                          </a:solidFill>
                          <a:latin typeface="Times New Roman" panose="02020603050405020304" pitchFamily="18" charset="0"/>
                        </a:rPr>
                        <a:t>Record entry posted to general ledger</a:t>
                      </a:r>
                      <a:endParaRPr lang="en-US" altLang="en-US" sz="1800" dirty="0">
                        <a:solidFill>
                          <a:srgbClr val="1A1A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54720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12410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Data Processing Cycle: </a:t>
            </a:r>
            <a:br>
              <a:rPr lang="en-US" altLang="en-US" smtClean="0"/>
            </a:br>
            <a:r>
              <a:rPr lang="en-US" altLang="en-US" smtClean="0"/>
              <a:t>Data Processing	</a:t>
            </a:r>
          </a:p>
        </p:txBody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>
                <a:latin typeface="+mj-lt"/>
              </a:rPr>
              <a:t>Batch processing is the periodic updating of the data stored about resources and agents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On-line, real-time processing is the immediate updating as each transaction occurs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21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47295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Data Processing Cycle: </a:t>
            </a:r>
            <a:br>
              <a:rPr lang="en-US" altLang="en-US" smtClean="0"/>
            </a:br>
            <a:r>
              <a:rPr lang="en-US" altLang="en-US" smtClean="0"/>
              <a:t>Data Processing	</a:t>
            </a:r>
          </a:p>
        </p:txBody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SzPts val="2400"/>
              <a:buNone/>
            </a:pPr>
            <a:r>
              <a:rPr lang="en-IN" dirty="0">
                <a:latin typeface="+mj-lt"/>
              </a:rPr>
              <a:t>Four types of processing (</a:t>
            </a:r>
            <a:r>
              <a:rPr lang="en-IN" spc="-300" dirty="0">
                <a:latin typeface="+mj-lt"/>
              </a:rPr>
              <a:t>C R U </a:t>
            </a:r>
            <a:r>
              <a:rPr lang="en-IN" dirty="0">
                <a:latin typeface="+mj-lt"/>
              </a:rPr>
              <a:t>D):</a:t>
            </a:r>
          </a:p>
          <a:p>
            <a:pPr>
              <a:buSzPts val="2400"/>
            </a:pPr>
            <a:r>
              <a:rPr lang="en-IN" dirty="0">
                <a:latin typeface="+mj-lt"/>
              </a:rPr>
              <a:t>Creating new records (e.g., adding a customer)</a:t>
            </a:r>
          </a:p>
          <a:p>
            <a:pPr>
              <a:buSzPts val="2400"/>
            </a:pPr>
            <a:r>
              <a:rPr lang="en-IN" dirty="0">
                <a:latin typeface="+mj-lt"/>
              </a:rPr>
              <a:t>Reading existing data</a:t>
            </a:r>
          </a:p>
          <a:p>
            <a:pPr>
              <a:buSzPts val="2400"/>
            </a:pPr>
            <a:r>
              <a:rPr lang="en-IN" dirty="0">
                <a:latin typeface="+mj-lt"/>
              </a:rPr>
              <a:t>Updating previous record or data</a:t>
            </a:r>
          </a:p>
          <a:p>
            <a:pPr>
              <a:buSzPts val="2400"/>
            </a:pPr>
            <a:r>
              <a:rPr lang="en-IN" dirty="0">
                <a:latin typeface="+mj-lt"/>
              </a:rPr>
              <a:t>Deleting data</a:t>
            </a:r>
            <a:endParaRPr lang="en-IN" dirty="0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22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88764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Data Processing Cycle: </a:t>
            </a:r>
            <a:br>
              <a:rPr lang="en-US" altLang="en-US" smtClean="0"/>
            </a:br>
            <a:r>
              <a:rPr lang="en-US" altLang="en-US" smtClean="0"/>
              <a:t>Data Storage	</a:t>
            </a:r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>
                <a:latin typeface="+mj-lt"/>
              </a:rPr>
              <a:t>An entity is something about which information is stored.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Each entity has attributes or characteristics of interest, which need to be stored.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23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60210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Data Processing Cycle: </a:t>
            </a:r>
            <a:br>
              <a:rPr lang="en-US" altLang="en-US" smtClean="0"/>
            </a:br>
            <a:r>
              <a:rPr lang="en-US" altLang="en-US" smtClean="0"/>
              <a:t>Data Storage	</a:t>
            </a:r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  <a:buSzPct val="100000"/>
            </a:pPr>
            <a:r>
              <a:rPr lang="en-IN" sz="2400" dirty="0">
                <a:latin typeface="+mj-lt"/>
              </a:rPr>
              <a:t>Important to understand how data is organized </a:t>
            </a:r>
          </a:p>
          <a:p>
            <a:pPr lvl="1">
              <a:buSzPct val="100000"/>
            </a:pPr>
            <a:r>
              <a:rPr lang="en-IN" dirty="0">
                <a:latin typeface="+mj-lt"/>
              </a:rPr>
              <a:t>Chart of accounts</a:t>
            </a:r>
          </a:p>
          <a:p>
            <a:pPr lvl="2">
              <a:buSzPct val="100000"/>
            </a:pPr>
            <a:r>
              <a:rPr lang="en-IN" sz="2400" dirty="0">
                <a:latin typeface="+mj-lt"/>
              </a:rPr>
              <a:t>Coding schemas that are well thought out to anticipate management needs are most efficient and effective</a:t>
            </a:r>
          </a:p>
          <a:p>
            <a:pPr lvl="1">
              <a:buSzPct val="100000"/>
            </a:pPr>
            <a:r>
              <a:rPr lang="en-IN" dirty="0">
                <a:latin typeface="+mj-lt"/>
              </a:rPr>
              <a:t>Transaction journals (e.g., Sales)</a:t>
            </a:r>
          </a:p>
          <a:p>
            <a:pPr lvl="1">
              <a:buSzPct val="100000"/>
            </a:pPr>
            <a:r>
              <a:rPr lang="en-IN" dirty="0">
                <a:latin typeface="+mj-lt"/>
              </a:rPr>
              <a:t>Subsidiary ledgers (e.g., Accounts receivable)</a:t>
            </a:r>
          </a:p>
          <a:p>
            <a:pPr lvl="1">
              <a:buSzPct val="100000"/>
            </a:pPr>
            <a:r>
              <a:rPr lang="en-IN" dirty="0">
                <a:latin typeface="+mj-lt"/>
              </a:rPr>
              <a:t>General ledger</a:t>
            </a:r>
            <a:endParaRPr lang="en-IN" dirty="0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24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51352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Data Processing Cycle: </a:t>
            </a:r>
            <a:r>
              <a:rPr lang="en-US" altLang="en-US" dirty="0" smtClean="0"/>
              <a:t>Information Output</a:t>
            </a:r>
            <a:r>
              <a:rPr lang="en-US" altLang="en-US" dirty="0" smtClean="0"/>
              <a:t>	</a:t>
            </a:r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5625"/>
            <a:ext cx="10515600" cy="4407535"/>
          </a:xfrm>
        </p:spPr>
        <p:txBody>
          <a:bodyPr/>
          <a:lstStyle/>
          <a:p>
            <a:pPr marL="136525" indent="0">
              <a:buSzPts val="2400"/>
              <a:buNone/>
            </a:pPr>
            <a:r>
              <a:rPr lang="en-IN" sz="2400" dirty="0">
                <a:latin typeface="+mj-lt"/>
              </a:rPr>
              <a:t>The data stored in the database files can be viewed</a:t>
            </a:r>
          </a:p>
          <a:p>
            <a:pPr marL="392113" lvl="0" indent="-255588">
              <a:buSzPts val="2400"/>
            </a:pPr>
            <a:r>
              <a:rPr lang="en-IN" sz="2400" dirty="0">
                <a:latin typeface="+mj-lt"/>
              </a:rPr>
              <a:t>Online </a:t>
            </a:r>
            <a:r>
              <a:rPr lang="en-IN" sz="2400" dirty="0" smtClean="0">
                <a:latin typeface="+mj-lt"/>
              </a:rPr>
              <a:t>(in case of a soft copy)</a:t>
            </a:r>
            <a:endParaRPr lang="en-IN" sz="2400" dirty="0">
              <a:latin typeface="+mj-lt"/>
            </a:endParaRPr>
          </a:p>
          <a:p>
            <a:pPr marL="392113" lvl="0" indent="-255588">
              <a:buSzPts val="2400"/>
            </a:pPr>
            <a:r>
              <a:rPr lang="en-IN" sz="2400" dirty="0">
                <a:latin typeface="+mj-lt"/>
              </a:rPr>
              <a:t>Printed out </a:t>
            </a:r>
            <a:r>
              <a:rPr lang="en-IN" sz="2400" dirty="0" smtClean="0">
                <a:latin typeface="+mj-lt"/>
              </a:rPr>
              <a:t>(in case of a hard </a:t>
            </a:r>
            <a:r>
              <a:rPr lang="en-IN" sz="2400" dirty="0">
                <a:latin typeface="+mj-lt"/>
              </a:rPr>
              <a:t>copy)</a:t>
            </a:r>
          </a:p>
          <a:p>
            <a:pPr lvl="1">
              <a:spcBef>
                <a:spcPts val="1500"/>
              </a:spcBef>
              <a:buSzPct val="100000"/>
            </a:pPr>
            <a:r>
              <a:rPr lang="en-IN" dirty="0">
                <a:latin typeface="+mj-lt"/>
              </a:rPr>
              <a:t>Document (e.g., sales invoice)</a:t>
            </a:r>
          </a:p>
          <a:p>
            <a:pPr lvl="1">
              <a:spcBef>
                <a:spcPts val="1500"/>
              </a:spcBef>
              <a:buSzPct val="100000"/>
            </a:pPr>
            <a:r>
              <a:rPr lang="en-IN" dirty="0">
                <a:latin typeface="+mj-lt"/>
              </a:rPr>
              <a:t>Report (e.g., monthly sales report)</a:t>
            </a:r>
          </a:p>
          <a:p>
            <a:pPr lvl="1">
              <a:spcBef>
                <a:spcPts val="1500"/>
              </a:spcBef>
              <a:buSzPct val="100000"/>
            </a:pPr>
            <a:r>
              <a:rPr lang="en-IN" dirty="0">
                <a:latin typeface="+mj-lt"/>
              </a:rPr>
              <a:t>Query (question for specific information in a database, e.g., Which </a:t>
            </a:r>
            <a:r>
              <a:rPr lang="en-IN" dirty="0" smtClean="0">
                <a:latin typeface="+mj-lt"/>
              </a:rPr>
              <a:t>department </a:t>
            </a:r>
            <a:r>
              <a:rPr lang="en-IN" dirty="0">
                <a:latin typeface="+mj-lt"/>
              </a:rPr>
              <a:t>had the most sales for the </a:t>
            </a:r>
            <a:r>
              <a:rPr lang="en-IN" dirty="0" smtClean="0">
                <a:latin typeface="+mj-lt"/>
              </a:rPr>
              <a:t>month ended 31</a:t>
            </a:r>
            <a:r>
              <a:rPr lang="en-IN" baseline="30000" dirty="0" smtClean="0">
                <a:latin typeface="+mj-lt"/>
              </a:rPr>
              <a:t>st</a:t>
            </a:r>
            <a:r>
              <a:rPr lang="en-IN" dirty="0" smtClean="0">
                <a:latin typeface="+mj-lt"/>
              </a:rPr>
              <a:t> December 2021?)</a:t>
            </a:r>
            <a:endParaRPr lang="en-IN" dirty="0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25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53839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1"/>
            <a:ext cx="9220200" cy="1527175"/>
          </a:xfrm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dirty="0" smtClean="0"/>
              <a:t>Enterprise Resource Planning (ERP) System</a:t>
            </a:r>
            <a:endParaRPr lang="en-US" altLang="en-US" dirty="0" smtClean="0"/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>
              <a:buSzPts val="2400"/>
            </a:pPr>
            <a:r>
              <a:rPr lang="en-IN" sz="2400" dirty="0" smtClean="0">
                <a:latin typeface="+mj-lt"/>
              </a:rPr>
              <a:t>They integrates </a:t>
            </a:r>
            <a:r>
              <a:rPr lang="en-IN" sz="2400" dirty="0">
                <a:latin typeface="+mj-lt"/>
              </a:rPr>
              <a:t>activities from the entire organization </a:t>
            </a:r>
          </a:p>
          <a:p>
            <a:pPr lvl="1">
              <a:spcBef>
                <a:spcPts val="1500"/>
              </a:spcBef>
              <a:buSzPts val="2400"/>
            </a:pPr>
            <a:r>
              <a:rPr lang="en-IN" dirty="0">
                <a:latin typeface="+mj-lt"/>
              </a:rPr>
              <a:t>Revenue Cycle</a:t>
            </a:r>
          </a:p>
          <a:p>
            <a:pPr lvl="1">
              <a:spcBef>
                <a:spcPts val="1500"/>
              </a:spcBef>
              <a:buSzPts val="2400"/>
            </a:pPr>
            <a:r>
              <a:rPr lang="en-IN" dirty="0">
                <a:latin typeface="+mj-lt"/>
              </a:rPr>
              <a:t>Expenditure Cycle</a:t>
            </a:r>
          </a:p>
          <a:p>
            <a:pPr lvl="1">
              <a:spcBef>
                <a:spcPts val="1500"/>
              </a:spcBef>
              <a:buSzPts val="2400"/>
            </a:pPr>
            <a:r>
              <a:rPr lang="en-IN" dirty="0">
                <a:latin typeface="+mj-lt"/>
              </a:rPr>
              <a:t>Production Cycle</a:t>
            </a:r>
          </a:p>
          <a:p>
            <a:pPr lvl="1">
              <a:spcBef>
                <a:spcPts val="1500"/>
              </a:spcBef>
              <a:buSzPts val="2400"/>
            </a:pPr>
            <a:r>
              <a:rPr lang="en-IN" dirty="0">
                <a:latin typeface="+mj-lt"/>
              </a:rPr>
              <a:t>H/R Payroll Cycle</a:t>
            </a:r>
          </a:p>
          <a:p>
            <a:pPr lvl="1">
              <a:spcBef>
                <a:spcPts val="1500"/>
              </a:spcBef>
              <a:buSzPts val="2400"/>
            </a:pPr>
            <a:r>
              <a:rPr lang="en-IN" dirty="0">
                <a:latin typeface="+mj-lt"/>
              </a:rPr>
              <a:t>General Ledger and Reporting System</a:t>
            </a:r>
            <a:endParaRPr lang="en-IN" dirty="0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26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11430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build="p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Advantages of ERPs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spcBef>
                <a:spcPts val="0"/>
              </a:spcBef>
              <a:buSzPts val="2400"/>
            </a:pPr>
            <a:r>
              <a:rPr lang="en-IN" dirty="0">
                <a:latin typeface="+mj-lt"/>
              </a:rPr>
              <a:t>Integrated enterprise-wide single view of the organization’s data which streamlines the flow of information</a:t>
            </a:r>
          </a:p>
          <a:p>
            <a:pPr lvl="0">
              <a:spcBef>
                <a:spcPts val="500"/>
              </a:spcBef>
              <a:buSzPts val="2400"/>
            </a:pPr>
            <a:r>
              <a:rPr lang="en-IN" dirty="0">
                <a:latin typeface="+mj-lt"/>
              </a:rPr>
              <a:t>Data captured once </a:t>
            </a:r>
            <a:r>
              <a:rPr lang="en-IN" dirty="0" smtClean="0">
                <a:latin typeface="+mj-lt"/>
              </a:rPr>
              <a:t>i.e. no </a:t>
            </a:r>
            <a:r>
              <a:rPr lang="en-IN" dirty="0">
                <a:latin typeface="+mj-lt"/>
              </a:rPr>
              <a:t>longer need sales to enter data about a customer and then accounting to enter same customer data for </a:t>
            </a:r>
            <a:r>
              <a:rPr lang="en-IN" dirty="0" smtClean="0">
                <a:latin typeface="+mj-lt"/>
              </a:rPr>
              <a:t>invoicing</a:t>
            </a:r>
            <a:endParaRPr lang="en-IN" dirty="0">
              <a:latin typeface="+mj-lt"/>
            </a:endParaRPr>
          </a:p>
          <a:p>
            <a:pPr lvl="0">
              <a:spcBef>
                <a:spcPts val="500"/>
              </a:spcBef>
              <a:buSzPts val="2400"/>
            </a:pPr>
            <a:r>
              <a:rPr lang="en-IN" dirty="0">
                <a:latin typeface="+mj-lt"/>
              </a:rPr>
              <a:t>Greater visibility and monitoring capabilities for management</a:t>
            </a:r>
          </a:p>
          <a:p>
            <a:pPr lvl="0">
              <a:spcBef>
                <a:spcPts val="500"/>
              </a:spcBef>
              <a:buSzPts val="2400"/>
            </a:pPr>
            <a:r>
              <a:rPr lang="en-IN" dirty="0">
                <a:latin typeface="+mj-lt"/>
              </a:rPr>
              <a:t>Improve access of control of the data through security settings</a:t>
            </a:r>
          </a:p>
          <a:p>
            <a:pPr lvl="0">
              <a:spcBef>
                <a:spcPts val="500"/>
              </a:spcBef>
              <a:buSzPts val="2400"/>
            </a:pPr>
            <a:r>
              <a:rPr lang="en-IN" dirty="0">
                <a:latin typeface="+mj-lt"/>
              </a:rPr>
              <a:t>Standardization of procedures and reports</a:t>
            </a:r>
          </a:p>
          <a:p>
            <a:pPr lvl="0">
              <a:spcBef>
                <a:spcPts val="500"/>
              </a:spcBef>
              <a:buSzPts val="2400"/>
            </a:pPr>
            <a:r>
              <a:rPr lang="en-IN" dirty="0">
                <a:latin typeface="+mj-lt"/>
              </a:rPr>
              <a:t>Improves customer service</a:t>
            </a:r>
          </a:p>
          <a:p>
            <a:pPr lvl="0">
              <a:spcBef>
                <a:spcPts val="500"/>
              </a:spcBef>
              <a:buSzPts val="2400"/>
            </a:pPr>
            <a:r>
              <a:rPr lang="en-IN" dirty="0">
                <a:latin typeface="+mj-lt"/>
              </a:rPr>
              <a:t>Increases productivity through automation</a:t>
            </a:r>
          </a:p>
          <a:p>
            <a:endParaRPr lang="en-US" dirty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27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62627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Disadvantages of ERPs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38138" lvl="0" indent="-255588">
              <a:buSzPts val="2400"/>
            </a:pPr>
            <a:r>
              <a:rPr lang="en-IN" dirty="0">
                <a:latin typeface="+mj-lt"/>
              </a:rPr>
              <a:t>Costly</a:t>
            </a:r>
          </a:p>
          <a:p>
            <a:pPr marL="338138" lvl="0" indent="-255588">
              <a:buSzPts val="2400"/>
            </a:pPr>
            <a:r>
              <a:rPr lang="en-IN" dirty="0">
                <a:latin typeface="+mj-lt"/>
              </a:rPr>
              <a:t>Significant amount of time to implement</a:t>
            </a:r>
          </a:p>
          <a:p>
            <a:pPr marL="338138" lvl="0" indent="-255588">
              <a:buSzPts val="2400"/>
            </a:pPr>
            <a:r>
              <a:rPr lang="en-IN" dirty="0">
                <a:latin typeface="+mj-lt"/>
              </a:rPr>
              <a:t>Customizing or standardizing a business process</a:t>
            </a:r>
          </a:p>
          <a:p>
            <a:pPr marL="338138" lvl="0" indent="-255588">
              <a:buSzPts val="2400"/>
            </a:pPr>
            <a:r>
              <a:rPr lang="en-IN" dirty="0">
                <a:latin typeface="+mj-lt"/>
              </a:rPr>
              <a:t>Complexity </a:t>
            </a:r>
          </a:p>
          <a:p>
            <a:pPr marL="338138" lvl="0" indent="-255588">
              <a:buSzPts val="2400"/>
            </a:pPr>
            <a:r>
              <a:rPr lang="en-IN" dirty="0">
                <a:latin typeface="+mj-lt"/>
              </a:rPr>
              <a:t>User </a:t>
            </a:r>
            <a:r>
              <a:rPr lang="en-IN" dirty="0" smtClean="0">
                <a:latin typeface="+mj-lt"/>
              </a:rPr>
              <a:t>resistance during adoption and utilization</a:t>
            </a:r>
            <a:endParaRPr lang="en-IN" dirty="0">
              <a:latin typeface="+mj-lt"/>
            </a:endParaRPr>
          </a:p>
          <a:p>
            <a:pPr marL="0" indent="0">
              <a:buNone/>
            </a:pPr>
            <a:endParaRPr lang="en-US" dirty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28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8191092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Financial Statements</a:t>
            </a:r>
          </a:p>
        </p:txBody>
      </p:sp>
      <p:sp>
        <p:nvSpPr>
          <p:cNvPr id="19558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mtClean="0">
                <a:latin typeface="+mj-lt"/>
              </a:rPr>
              <a:t>Prepare a trial balance.</a:t>
            </a:r>
          </a:p>
          <a:p>
            <a:pPr eaLnBrk="1" hangingPunct="1"/>
            <a:r>
              <a:rPr lang="en-US" altLang="en-US" smtClean="0">
                <a:latin typeface="+mj-lt"/>
              </a:rPr>
              <a:t>Make adjusting entries.</a:t>
            </a:r>
          </a:p>
          <a:p>
            <a:pPr eaLnBrk="1" hangingPunct="1"/>
            <a:r>
              <a:rPr lang="en-US" altLang="en-US" smtClean="0">
                <a:latin typeface="+mj-lt"/>
              </a:rPr>
              <a:t>Prepare the adjusted trial balance.</a:t>
            </a:r>
          </a:p>
          <a:p>
            <a:pPr eaLnBrk="1" hangingPunct="1"/>
            <a:r>
              <a:rPr lang="en-US" altLang="en-US" smtClean="0">
                <a:latin typeface="+mj-lt"/>
              </a:rPr>
              <a:t>Produce the income statement.</a:t>
            </a:r>
          </a:p>
          <a:p>
            <a:pPr eaLnBrk="1" hangingPunct="1"/>
            <a:r>
              <a:rPr lang="en-US" altLang="en-US" smtClean="0">
                <a:latin typeface="+mj-lt"/>
              </a:rPr>
              <a:t>Make closing entries.</a:t>
            </a:r>
          </a:p>
          <a:p>
            <a:pPr eaLnBrk="1" hangingPunct="1"/>
            <a:r>
              <a:rPr lang="en-US" altLang="en-US" smtClean="0">
                <a:latin typeface="+mj-lt"/>
              </a:rPr>
              <a:t>Produce the balance sheet.</a:t>
            </a:r>
          </a:p>
          <a:p>
            <a:pPr eaLnBrk="1" hangingPunct="1"/>
            <a:r>
              <a:rPr lang="en-US" altLang="en-US" smtClean="0">
                <a:latin typeface="+mj-lt"/>
              </a:rPr>
              <a:t>Prepare the statement of cash flows.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29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87052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587" grpId="0" build="p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1"/>
            <a:ext cx="9220200" cy="1527175"/>
          </a:xfrm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dirty="0" smtClean="0"/>
              <a:t>Providing Information for Decision Making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The second function of the AIS is to provide management with information useful for decision making.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The information an AIS provides falls into two main categories:</a:t>
            </a:r>
          </a:p>
          <a:p>
            <a:pPr lvl="1" eaLnBrk="1" hangingPunct="1"/>
            <a:r>
              <a:rPr lang="en-US" altLang="en-US" dirty="0" smtClean="0">
                <a:latin typeface="+mj-lt"/>
              </a:rPr>
              <a:t>Financial Statements</a:t>
            </a:r>
          </a:p>
          <a:p>
            <a:pPr lvl="1" eaLnBrk="1" hangingPunct="1"/>
            <a:r>
              <a:rPr lang="en-US" altLang="en-US" dirty="0" smtClean="0">
                <a:latin typeface="+mj-lt"/>
              </a:rPr>
              <a:t>Managerial Reports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30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80902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build="p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Managerial Reports</a:t>
            </a:r>
          </a:p>
        </p:txBody>
      </p:sp>
      <p:sp>
        <p:nvSpPr>
          <p:cNvPr id="197636" name="Rectangle 4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The AIS must also be able to provide managers with detailed operational information about the organization’s performance.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Two important types of managerial reports are</a:t>
            </a:r>
          </a:p>
          <a:p>
            <a:pPr lvl="1" eaLnBrk="1" hangingPunct="1">
              <a:buFontTx/>
              <a:buChar char="–"/>
            </a:pPr>
            <a:r>
              <a:rPr lang="en-US" altLang="en-US" dirty="0">
                <a:latin typeface="+mj-lt"/>
              </a:rPr>
              <a:t>B</a:t>
            </a:r>
            <a:r>
              <a:rPr lang="en-US" altLang="en-US" dirty="0" smtClean="0">
                <a:latin typeface="+mj-lt"/>
              </a:rPr>
              <a:t>udget</a:t>
            </a:r>
            <a:endParaRPr lang="en-US" altLang="en-US" dirty="0">
              <a:latin typeface="+mj-lt"/>
            </a:endParaRP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Performance </a:t>
            </a:r>
            <a:r>
              <a:rPr lang="en-US" altLang="en-US" dirty="0">
                <a:latin typeface="+mj-lt"/>
              </a:rPr>
              <a:t>reports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31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10331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76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76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76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76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36" grpId="0" build="p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Managerial Reports</a:t>
            </a:r>
          </a:p>
        </p:txBody>
      </p:sp>
      <p:sp>
        <p:nvSpPr>
          <p:cNvPr id="19968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3600" dirty="0">
                <a:latin typeface="+mj-lt"/>
              </a:rPr>
              <a:t>What is a budget?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A budget is the formal expression of goals in financial terms.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One of the most common types of budget is a cash budget.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32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8878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3" grpId="0" build="p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Managerial Reports</a:t>
            </a:r>
          </a:p>
        </p:txBody>
      </p:sp>
      <p:sp>
        <p:nvSpPr>
          <p:cNvPr id="201732" name="Rectangle 4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3600">
                <a:latin typeface="+mj-lt"/>
              </a:rPr>
              <a:t>What is a performance report?</a:t>
            </a:r>
          </a:p>
          <a:p>
            <a:pPr eaLnBrk="1" hangingPunct="1"/>
            <a:r>
              <a:rPr lang="en-US" altLang="en-US" smtClean="0">
                <a:latin typeface="+mj-lt"/>
              </a:rPr>
              <a:t>A performance report lists the budgeted and actual amounts of revenues and expenses and also shows the variances, or differences, between these two amounts.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33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61551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1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17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32" grpId="0" build="p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34</a:t>
            </a:fld>
            <a:endParaRPr lang="en-US">
              <a:latin typeface="+mj-lt"/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b">
            <a:normAutofit/>
          </a:bodyPr>
          <a:lstStyle/>
          <a:p>
            <a:pPr eaLnBrk="1" hangingPunct="1"/>
            <a:r>
              <a:rPr lang="en-US" altLang="en-US" dirty="0" smtClean="0"/>
              <a:t>Managerial Reports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19200" y="1920240"/>
            <a:ext cx="768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+mj-lt"/>
              </a:rPr>
              <a:t>Example of Monthly Performance Report for ABZ Corporation  </a:t>
            </a:r>
            <a:endParaRPr lang="en-US" sz="2800" dirty="0">
              <a:latin typeface="+mj-lt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0569927"/>
              </p:ext>
            </p:extLst>
          </p:nvPr>
        </p:nvGraphicFramePr>
        <p:xfrm>
          <a:off x="1219200" y="3103899"/>
          <a:ext cx="9006840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1710">
                  <a:extLst>
                    <a:ext uri="{9D8B030D-6E8A-4147-A177-3AD203B41FA5}">
                      <a16:colId xmlns:a16="http://schemas.microsoft.com/office/drawing/2014/main" val="1787727188"/>
                    </a:ext>
                  </a:extLst>
                </a:gridCol>
                <a:gridCol w="2251710">
                  <a:extLst>
                    <a:ext uri="{9D8B030D-6E8A-4147-A177-3AD203B41FA5}">
                      <a16:colId xmlns:a16="http://schemas.microsoft.com/office/drawing/2014/main" val="3810573195"/>
                    </a:ext>
                  </a:extLst>
                </a:gridCol>
                <a:gridCol w="2251710">
                  <a:extLst>
                    <a:ext uri="{9D8B030D-6E8A-4147-A177-3AD203B41FA5}">
                      <a16:colId xmlns:a16="http://schemas.microsoft.com/office/drawing/2014/main" val="3903085974"/>
                    </a:ext>
                  </a:extLst>
                </a:gridCol>
                <a:gridCol w="2251710">
                  <a:extLst>
                    <a:ext uri="{9D8B030D-6E8A-4147-A177-3AD203B41FA5}">
                      <a16:colId xmlns:a16="http://schemas.microsoft.com/office/drawing/2014/main" val="6228225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Budget 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Actual</a:t>
                      </a:r>
                      <a:r>
                        <a:rPr lang="en-GB" sz="2400" baseline="0" dirty="0" smtClean="0"/>
                        <a:t> 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Variance</a:t>
                      </a:r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87979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Sales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$10,000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$8,000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($2,000)</a:t>
                      </a:r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81366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Cost of Goods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u="sng" dirty="0" smtClean="0"/>
                        <a:t>$6,000</a:t>
                      </a:r>
                      <a:endParaRPr lang="en-US" sz="24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u="sng" dirty="0" smtClean="0"/>
                        <a:t>$7,000</a:t>
                      </a:r>
                      <a:endParaRPr lang="en-US" sz="24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u="sng" dirty="0" smtClean="0"/>
                        <a:t>($1,000)</a:t>
                      </a:r>
                      <a:endParaRPr lang="en-US" sz="24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78247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Gross Margin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$4,000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$1,000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($3,000)</a:t>
                      </a:r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78020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Other Expenses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u="sng" dirty="0" smtClean="0"/>
                        <a:t>$800</a:t>
                      </a:r>
                      <a:endParaRPr lang="en-US" sz="24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u="sng" dirty="0" smtClean="0"/>
                        <a:t>$700</a:t>
                      </a:r>
                      <a:endParaRPr lang="en-US" sz="24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u="sng" dirty="0" smtClean="0"/>
                        <a:t>$100</a:t>
                      </a:r>
                      <a:endParaRPr lang="en-US" sz="24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83379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Operating Income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$3,200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$300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$2,900</a:t>
                      </a:r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29089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612632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Internal Control Considerations</a:t>
            </a:r>
          </a:p>
        </p:txBody>
      </p:sp>
      <p:sp>
        <p:nvSpPr>
          <p:cNvPr id="20787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marL="0" indent="0" eaLnBrk="1" hangingPunct="1">
              <a:buNone/>
            </a:pPr>
            <a:r>
              <a:rPr lang="en-US" altLang="en-US" sz="3600" dirty="0" smtClean="0">
                <a:latin typeface="+mj-lt"/>
              </a:rPr>
              <a:t>The third function of an AIS is to provide adequate internal controls to accomplish three basic objectives: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altLang="en-US" sz="3600" dirty="0" smtClean="0">
                <a:latin typeface="+mj-lt"/>
              </a:rPr>
              <a:t>Ensure that the information is reliable.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altLang="en-US" sz="3600" dirty="0" smtClean="0">
                <a:latin typeface="+mj-lt"/>
              </a:rPr>
              <a:t>Ensure that business activities are performed efficiently.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altLang="en-US" sz="3600" dirty="0" smtClean="0">
                <a:latin typeface="+mj-lt"/>
              </a:rPr>
              <a:t>Safeguard organizational assets.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35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34256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8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875" grpId="0" build="p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Internal Control Considerations</a:t>
            </a:r>
          </a:p>
        </p:txBody>
      </p:sp>
      <p:sp>
        <p:nvSpPr>
          <p:cNvPr id="2099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marL="0" indent="0" eaLnBrk="1" hangingPunct="1">
              <a:buNone/>
            </a:pPr>
            <a:r>
              <a:rPr lang="en-US" altLang="en-US" dirty="0" smtClean="0">
                <a:latin typeface="+mj-lt"/>
              </a:rPr>
              <a:t>What are two important methods for accomplishing these objectives?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en-US" dirty="0" smtClean="0">
                <a:latin typeface="+mj-lt"/>
              </a:rPr>
              <a:t>Provide for adequate documentation of all business activities.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en-US" dirty="0" smtClean="0">
                <a:latin typeface="+mj-lt"/>
              </a:rPr>
              <a:t>Design the AIS for effective segregation of duties.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36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51346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9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9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9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923" grpId="0" build="p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Adequate Documentation</a:t>
            </a:r>
          </a:p>
        </p:txBody>
      </p:sp>
      <p:sp>
        <p:nvSpPr>
          <p:cNvPr id="21197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+mj-lt"/>
              </a:rPr>
              <a:t>Documentation allows management to verify that assigned responsibilities were completed correctly</a:t>
            </a:r>
            <a:r>
              <a:rPr lang="en-US" altLang="en-US" dirty="0" smtClean="0">
                <a:latin typeface="+mj-lt"/>
              </a:rPr>
              <a:t>.</a:t>
            </a:r>
            <a:endParaRPr lang="en-US" altLang="en-US" dirty="0" smtClean="0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37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37149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1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971" grpId="0" build="p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What is </a:t>
            </a:r>
            <a:br>
              <a:rPr lang="en-US" altLang="en-US" smtClean="0"/>
            </a:br>
            <a:r>
              <a:rPr lang="en-US" altLang="en-US" smtClean="0"/>
              <a:t>Segregation of Duties?</a:t>
            </a:r>
          </a:p>
        </p:txBody>
      </p:sp>
      <p:sp>
        <p:nvSpPr>
          <p:cNvPr id="2140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+mj-lt"/>
              </a:rPr>
              <a:t>Segregation of duties refers to dividing responsibility for different portions of a transaction among several people.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+mj-lt"/>
              </a:rPr>
              <a:t>What functions should be performed by different people?</a:t>
            </a:r>
          </a:p>
          <a:p>
            <a:pPr lvl="1"/>
            <a:r>
              <a:rPr lang="en-US" altLang="en-US" dirty="0">
                <a:latin typeface="+mj-lt"/>
              </a:rPr>
              <a:t>A</a:t>
            </a:r>
            <a:r>
              <a:rPr lang="en-US" altLang="en-US" dirty="0" smtClean="0">
                <a:latin typeface="+mj-lt"/>
              </a:rPr>
              <a:t>uthorizing </a:t>
            </a:r>
            <a:r>
              <a:rPr lang="en-US" altLang="en-US" dirty="0" smtClean="0">
                <a:latin typeface="+mj-lt"/>
              </a:rPr>
              <a:t>transactions</a:t>
            </a:r>
          </a:p>
          <a:p>
            <a:pPr lvl="1"/>
            <a:r>
              <a:rPr lang="en-US" altLang="en-US" dirty="0">
                <a:latin typeface="+mj-lt"/>
              </a:rPr>
              <a:t>R</a:t>
            </a:r>
            <a:r>
              <a:rPr lang="en-US" altLang="en-US" dirty="0" smtClean="0">
                <a:latin typeface="+mj-lt"/>
              </a:rPr>
              <a:t>ecording </a:t>
            </a:r>
            <a:r>
              <a:rPr lang="en-US" altLang="en-US" dirty="0" smtClean="0">
                <a:latin typeface="+mj-lt"/>
              </a:rPr>
              <a:t>transactions</a:t>
            </a:r>
          </a:p>
          <a:p>
            <a:pPr lvl="1"/>
            <a:r>
              <a:rPr lang="en-US" altLang="en-US" dirty="0">
                <a:latin typeface="+mj-lt"/>
              </a:rPr>
              <a:t>M</a:t>
            </a:r>
            <a:r>
              <a:rPr lang="en-US" altLang="en-US" dirty="0" smtClean="0">
                <a:latin typeface="+mj-lt"/>
              </a:rPr>
              <a:t>aintaining </a:t>
            </a:r>
            <a:r>
              <a:rPr lang="en-US" altLang="en-US" dirty="0" smtClean="0">
                <a:latin typeface="+mj-lt"/>
              </a:rPr>
              <a:t>custody of assets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38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72702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4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4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4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4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40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019" grpId="0" build="p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References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0996749" cy="4351338"/>
          </a:xfrm>
        </p:spPr>
        <p:txBody>
          <a:bodyPr>
            <a:normAutofit/>
          </a:bodyPr>
          <a:lstStyle/>
          <a:p>
            <a:pPr marL="571500" indent="-571500">
              <a:buFont typeface="+mj-lt"/>
              <a:buAutoNum type="romanLcPeriod"/>
            </a:pPr>
            <a:r>
              <a:rPr lang="en-GB" dirty="0" smtClean="0">
                <a:latin typeface="+mj-lt"/>
              </a:rPr>
              <a:t>Marshall B. Romney&amp; Paul J. </a:t>
            </a:r>
            <a:r>
              <a:rPr lang="en-GB" dirty="0" err="1" smtClean="0">
                <a:latin typeface="+mj-lt"/>
              </a:rPr>
              <a:t>Steinbar</a:t>
            </a:r>
            <a:r>
              <a:rPr lang="en-GB" dirty="0" smtClean="0">
                <a:latin typeface="+mj-lt"/>
              </a:rPr>
              <a:t>(2021). </a:t>
            </a:r>
            <a:r>
              <a:rPr lang="en-GB" i="1" dirty="0" smtClean="0">
                <a:latin typeface="+mj-lt"/>
              </a:rPr>
              <a:t>Accounting Information </a:t>
            </a:r>
            <a:r>
              <a:rPr lang="en-GB" i="1" dirty="0" smtClean="0">
                <a:latin typeface="+mj-lt"/>
              </a:rPr>
              <a:t>Systems (15</a:t>
            </a:r>
            <a:r>
              <a:rPr lang="en-GB" i="1" baseline="30000" dirty="0" smtClean="0">
                <a:latin typeface="+mj-lt"/>
              </a:rPr>
              <a:t>th</a:t>
            </a:r>
            <a:r>
              <a:rPr lang="en-GB" i="1" dirty="0" smtClean="0">
                <a:latin typeface="+mj-lt"/>
              </a:rPr>
              <a:t> Edition)</a:t>
            </a:r>
            <a:r>
              <a:rPr lang="en-GB" dirty="0" smtClean="0">
                <a:latin typeface="+mj-lt"/>
              </a:rPr>
              <a:t>, </a:t>
            </a:r>
            <a:r>
              <a:rPr lang="en-GB" dirty="0" smtClean="0">
                <a:latin typeface="+mj-lt"/>
              </a:rPr>
              <a:t>Pearson Education</a:t>
            </a:r>
          </a:p>
          <a:p>
            <a:pPr marL="571500" indent="-571500">
              <a:buFont typeface="+mj-lt"/>
              <a:buAutoNum type="romanLcPeriod"/>
            </a:pPr>
            <a:r>
              <a:rPr lang="en-US" dirty="0" err="1" smtClean="0">
                <a:latin typeface="+mj-lt"/>
              </a:rPr>
              <a:t>Gelinas</a:t>
            </a:r>
            <a:r>
              <a:rPr lang="en-US" dirty="0">
                <a:latin typeface="+mj-lt"/>
              </a:rPr>
              <a:t>, U. J., Dull, R. B., &amp; Wheeler, P. R. (2018). </a:t>
            </a:r>
            <a:r>
              <a:rPr lang="en-US" i="1" dirty="0">
                <a:latin typeface="+mj-lt"/>
              </a:rPr>
              <a:t>Accounting information </a:t>
            </a:r>
            <a:r>
              <a:rPr lang="en-US" i="1" dirty="0" smtClean="0">
                <a:latin typeface="+mj-lt"/>
              </a:rPr>
              <a:t>systems</a:t>
            </a:r>
            <a:r>
              <a:rPr lang="en-US" dirty="0">
                <a:latin typeface="+mj-lt"/>
              </a:rPr>
              <a:t> </a:t>
            </a:r>
            <a:r>
              <a:rPr lang="en-US" dirty="0" smtClean="0">
                <a:latin typeface="+mj-lt"/>
              </a:rPr>
              <a:t>(11th international), Cengage </a:t>
            </a:r>
            <a:r>
              <a:rPr lang="en-US" dirty="0">
                <a:latin typeface="+mj-lt"/>
              </a:rPr>
              <a:t>Learning Australia.</a:t>
            </a:r>
          </a:p>
          <a:p>
            <a:pPr marL="571500" lvl="0" indent="-571500">
              <a:buFont typeface="+mj-lt"/>
              <a:buAutoNum type="romanLcPeriod"/>
            </a:pPr>
            <a:r>
              <a:rPr lang="en-US" dirty="0" err="1">
                <a:latin typeface="+mj-lt"/>
              </a:rPr>
              <a:t>Simkin</a:t>
            </a:r>
            <a:r>
              <a:rPr lang="en-US" dirty="0">
                <a:latin typeface="+mj-lt"/>
              </a:rPr>
              <a:t>, M. G., Worrell, J. L</a:t>
            </a:r>
            <a:r>
              <a:rPr lang="en-US" dirty="0" smtClean="0">
                <a:latin typeface="+mj-lt"/>
              </a:rPr>
              <a:t>. &amp; </a:t>
            </a:r>
            <a:r>
              <a:rPr lang="en-US" dirty="0">
                <a:latin typeface="+mj-lt"/>
              </a:rPr>
              <a:t>Savage, A. A. (2019). </a:t>
            </a:r>
            <a:r>
              <a:rPr lang="en-US" i="1" dirty="0">
                <a:latin typeface="+mj-lt"/>
              </a:rPr>
              <a:t>Core concepts of accounting information systems</a:t>
            </a:r>
            <a:r>
              <a:rPr lang="en-US" dirty="0">
                <a:latin typeface="+mj-lt"/>
              </a:rPr>
              <a:t> (Fourteenth edition): John Wiley &amp; Sons</a:t>
            </a:r>
          </a:p>
          <a:p>
            <a:pPr marL="571500" lvl="0" indent="-571500">
              <a:buFont typeface="+mj-lt"/>
              <a:buAutoNum type="romanLcPeriod"/>
            </a:pPr>
            <a:r>
              <a:rPr lang="en-US" dirty="0">
                <a:latin typeface="+mj-lt"/>
              </a:rPr>
              <a:t>Quinn, M., &amp; Strauss, E. (Eds</a:t>
            </a:r>
            <a:r>
              <a:rPr lang="en-US" dirty="0" smtClean="0">
                <a:latin typeface="+mj-lt"/>
              </a:rPr>
              <a:t>.) (</a:t>
            </a:r>
            <a:r>
              <a:rPr lang="en-US" dirty="0">
                <a:latin typeface="+mj-lt"/>
              </a:rPr>
              <a:t>2018). </a:t>
            </a:r>
            <a:r>
              <a:rPr lang="en-US" i="1" dirty="0">
                <a:latin typeface="+mj-lt"/>
              </a:rPr>
              <a:t>The </a:t>
            </a:r>
            <a:r>
              <a:rPr lang="en-US" i="1" dirty="0" smtClean="0">
                <a:latin typeface="+mj-lt"/>
              </a:rPr>
              <a:t>Routledge </a:t>
            </a:r>
            <a:r>
              <a:rPr lang="en-US" i="1" dirty="0">
                <a:latin typeface="+mj-lt"/>
              </a:rPr>
              <a:t>companion to accounting information </a:t>
            </a:r>
            <a:r>
              <a:rPr lang="en-US" i="1" dirty="0" smtClean="0">
                <a:latin typeface="+mj-lt"/>
              </a:rPr>
              <a:t>systems</a:t>
            </a:r>
            <a:r>
              <a:rPr lang="en-US" dirty="0" smtClean="0">
                <a:latin typeface="+mj-lt"/>
              </a:rPr>
              <a:t>, Routledge</a:t>
            </a:r>
            <a:r>
              <a:rPr lang="en-US" dirty="0">
                <a:latin typeface="+mj-lt"/>
              </a:rPr>
              <a:t>.</a:t>
            </a:r>
          </a:p>
          <a:p>
            <a:endParaRPr lang="en-GB" dirty="0" smtClean="0">
              <a:latin typeface="+mj-lt"/>
            </a:endParaRPr>
          </a:p>
          <a:p>
            <a:endParaRPr lang="en-US" dirty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39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4404492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.7|1|.9|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.4|1.9|1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.1|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.5|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.6|1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</TotalTime>
  <Words>1696</Words>
  <Application>Microsoft Office PowerPoint</Application>
  <PresentationFormat>Widescreen</PresentationFormat>
  <Paragraphs>304</Paragraphs>
  <Slides>39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Wingdings</vt:lpstr>
      <vt:lpstr>Office Theme</vt:lpstr>
      <vt:lpstr>Accounting Information Systems </vt:lpstr>
      <vt:lpstr>Learning Objectives</vt:lpstr>
      <vt:lpstr>Introduction</vt:lpstr>
      <vt:lpstr>Introduction…</vt:lpstr>
      <vt:lpstr>The Three Basic Functions Performed by an AIS</vt:lpstr>
      <vt:lpstr>The Three Basic Functions Performed by an AIS</vt:lpstr>
      <vt:lpstr>The Three Basic Functions Performed by an AIS</vt:lpstr>
      <vt:lpstr>Basic Subsystems in the AIS</vt:lpstr>
      <vt:lpstr>Basic Subsystems in the AIS</vt:lpstr>
      <vt:lpstr>Basic Subsystems in the AIS</vt:lpstr>
      <vt:lpstr>The Data Processing Cycle</vt:lpstr>
      <vt:lpstr>The Data Processing Cycle</vt:lpstr>
      <vt:lpstr>The Data Processing Cycle</vt:lpstr>
      <vt:lpstr>The Data Processing Cycle</vt:lpstr>
      <vt:lpstr>Data Processing Cycle:  Data Input</vt:lpstr>
      <vt:lpstr>Data Processing Cycle:  Data Input</vt:lpstr>
      <vt:lpstr>Common Source  Documents and Functions</vt:lpstr>
      <vt:lpstr>Common Source  Documents and Functions</vt:lpstr>
      <vt:lpstr>Common Source  Documents and Functions</vt:lpstr>
      <vt:lpstr>Common Source  Documents and Functions</vt:lpstr>
      <vt:lpstr>Data Processing Cycle:  Data Processing </vt:lpstr>
      <vt:lpstr>Data Processing Cycle:  Data Processing </vt:lpstr>
      <vt:lpstr>Data Processing Cycle:  Data Storage </vt:lpstr>
      <vt:lpstr>Data Processing Cycle:  Data Storage </vt:lpstr>
      <vt:lpstr>Data Processing Cycle: Information Output </vt:lpstr>
      <vt:lpstr>Enterprise Resource Planning (ERP) System</vt:lpstr>
      <vt:lpstr>Advantages of ERPs</vt:lpstr>
      <vt:lpstr>Disadvantages of ERPs</vt:lpstr>
      <vt:lpstr>Financial Statements</vt:lpstr>
      <vt:lpstr>Providing Information for Decision Making</vt:lpstr>
      <vt:lpstr>Managerial Reports</vt:lpstr>
      <vt:lpstr>Managerial Reports</vt:lpstr>
      <vt:lpstr>Managerial Reports</vt:lpstr>
      <vt:lpstr>Managerial Reports</vt:lpstr>
      <vt:lpstr>Internal Control Considerations</vt:lpstr>
      <vt:lpstr>Internal Control Considerations</vt:lpstr>
      <vt:lpstr>Adequate Documentation</vt:lpstr>
      <vt:lpstr>What is  Segregation of Duties?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CoD_CIT</dc:creator>
  <cp:lastModifiedBy>CoD_CIT</cp:lastModifiedBy>
  <cp:revision>32</cp:revision>
  <dcterms:created xsi:type="dcterms:W3CDTF">2022-03-16T13:18:21Z</dcterms:created>
  <dcterms:modified xsi:type="dcterms:W3CDTF">2022-03-26T11:24:35Z</dcterms:modified>
</cp:coreProperties>
</file>