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0"/>
  </p:notesMasterIdLst>
  <p:sldIdLst>
    <p:sldId id="257" r:id="rId2"/>
    <p:sldId id="370" r:id="rId3"/>
    <p:sldId id="372" r:id="rId4"/>
    <p:sldId id="402" r:id="rId5"/>
    <p:sldId id="373" r:id="rId6"/>
    <p:sldId id="374" r:id="rId7"/>
    <p:sldId id="406" r:id="rId8"/>
    <p:sldId id="407" r:id="rId9"/>
    <p:sldId id="408" r:id="rId10"/>
    <p:sldId id="403" r:id="rId11"/>
    <p:sldId id="375" r:id="rId12"/>
    <p:sldId id="405" r:id="rId13"/>
    <p:sldId id="404" r:id="rId14"/>
    <p:sldId id="376" r:id="rId15"/>
    <p:sldId id="377" r:id="rId16"/>
    <p:sldId id="378" r:id="rId17"/>
    <p:sldId id="379" r:id="rId18"/>
    <p:sldId id="380" r:id="rId19"/>
    <p:sldId id="381" r:id="rId20"/>
    <p:sldId id="382" r:id="rId21"/>
    <p:sldId id="383" r:id="rId22"/>
    <p:sldId id="384" r:id="rId23"/>
    <p:sldId id="385" r:id="rId24"/>
    <p:sldId id="386" r:id="rId25"/>
    <p:sldId id="387" r:id="rId26"/>
    <p:sldId id="388" r:id="rId27"/>
    <p:sldId id="389" r:id="rId28"/>
    <p:sldId id="391" r:id="rId29"/>
    <p:sldId id="392" r:id="rId30"/>
    <p:sldId id="393" r:id="rId31"/>
    <p:sldId id="394" r:id="rId32"/>
    <p:sldId id="396" r:id="rId33"/>
    <p:sldId id="397" r:id="rId34"/>
    <p:sldId id="398" r:id="rId35"/>
    <p:sldId id="399" r:id="rId36"/>
    <p:sldId id="400" r:id="rId37"/>
    <p:sldId id="401" r:id="rId38"/>
    <p:sldId id="302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F5B49-DF6D-4915-9308-44CDC85F863A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91EB9-5DE5-4390-874E-18F53C391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D800DD-06D6-4168-AD4A-544A937982C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11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91EB9-5DE5-4390-874E-18F53C39108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520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91EB9-5DE5-4390-874E-18F53C39108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543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sw-KE" altLang="en-US" dirty="0" smtClean="0">
                <a:latin typeface="Arial" panose="020B0604020202020204" pitchFamily="34" charset="0"/>
              </a:rPr>
              <a:t>EDI- Electronic</a:t>
            </a:r>
            <a:r>
              <a:rPr lang="sw-KE" altLang="en-US" baseline="0" dirty="0" smtClean="0">
                <a:latin typeface="Arial" panose="020B0604020202020204" pitchFamily="34" charset="0"/>
              </a:rPr>
              <a:t> Data Interchange</a:t>
            </a:r>
            <a:endParaRPr lang="sw-KE" altLang="en-US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sw-KE" altLang="en-US" dirty="0" smtClean="0">
                <a:latin typeface="Arial" panose="020B0604020202020204" pitchFamily="34" charset="0"/>
              </a:rPr>
              <a:t>EFT- Electronic Funds Transfer</a:t>
            </a:r>
          </a:p>
          <a:p>
            <a:pPr eaLnBrk="1" hangingPunct="1"/>
            <a:r>
              <a:rPr lang="sw-KE" altLang="en-US" dirty="0" smtClean="0">
                <a:latin typeface="Arial" panose="020B0604020202020204" pitchFamily="34" charset="0"/>
              </a:rPr>
              <a:t>FEDI – Financial Electronic Data Interchange</a:t>
            </a:r>
            <a:endParaRPr lang="sw-KE" altLang="en-US" dirty="0" smtClean="0">
              <a:latin typeface="Arial" panose="020B0604020202020204" pitchFamily="34" charset="0"/>
            </a:endParaRP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4A04E0C-F711-4DAF-B37F-BC75D85D6B87}" type="slidenum">
              <a:rPr lang="en-US" altLang="en-US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8258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0082F50-776E-4D02-AC87-FEB70A796C74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r>
              <a:rPr lang="sw-KE" altLang="en-US" dirty="0" smtClean="0">
                <a:latin typeface="Arial" panose="020B0604020202020204" pitchFamily="34" charset="0"/>
              </a:rPr>
              <a:t>EDI- Electronic</a:t>
            </a:r>
            <a:r>
              <a:rPr lang="sw-KE" altLang="en-US" baseline="0" dirty="0" smtClean="0">
                <a:latin typeface="Arial" panose="020B0604020202020204" pitchFamily="34" charset="0"/>
              </a:rPr>
              <a:t> Data Interchange</a:t>
            </a:r>
            <a:endParaRPr lang="sw-KE" altLang="en-US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sw-KE" altLang="en-US" dirty="0" smtClean="0">
                <a:latin typeface="Arial" panose="020B0604020202020204" pitchFamily="34" charset="0"/>
              </a:rPr>
              <a:t>EFT- Electronic Funds Transfer</a:t>
            </a:r>
          </a:p>
          <a:p>
            <a:pPr eaLnBrk="1" hangingPunct="1"/>
            <a:r>
              <a:rPr lang="sw-KE" altLang="en-US" dirty="0" smtClean="0">
                <a:latin typeface="Arial" panose="020B0604020202020204" pitchFamily="34" charset="0"/>
              </a:rPr>
              <a:t>FEDI – Financial Electronic Data Interchange</a:t>
            </a:r>
            <a:endParaRPr lang="sw-KE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238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C42CA6-E9CE-4ACB-BD78-97B94C583054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7157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4283F34-F1FF-4A92-9997-D065EF0A98DB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5655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BFA3D51-83AB-4EAA-B38A-79B178F1D1A8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796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2240258-729D-46BD-8BFD-1A5AD53B0FF1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277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B052333-B6CD-4CA2-89EC-2626A59DCE98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698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ADAFFA4-95F2-4519-92B7-7202BD62079A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652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85936BC-5AA0-4218-A6BC-63479E0D6D16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2691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E5E7267-89FA-4262-845D-21420804F8DC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259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D066-13EE-4D8D-98A2-1766D0A0779D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3570-84B7-4673-BF92-84573BA90309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7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28AD-C9D5-42BF-B668-EAB6E92F7EB1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29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C7C4E-06F7-4ACB-9FF0-D3BDD2E9B8C3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86890-6FB9-4D2C-9760-BA3E0918F5CD}" type="datetime1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E235-8F4F-49B8-BA3C-39C93ABA465E}" type="datetime1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0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C1A8B-6F64-4F10-97D7-E0CF9AD06FB9}" type="datetime1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AE75-E1B4-45DD-82B1-A68CA224D3B2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4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F2C62-4D07-49A8-BC87-614F59874F61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1CA2-25B9-407B-8AC7-CA8BE14DFCCC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2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62F60-E16B-4189-97F4-5A3032DB650C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7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0" y="190500"/>
            <a:ext cx="9347200" cy="1527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w-KE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032000" y="1905000"/>
            <a:ext cx="9347200" cy="4114800"/>
          </a:xfrm>
        </p:spPr>
        <p:txBody>
          <a:bodyPr/>
          <a:lstStyle/>
          <a:p>
            <a:pPr lvl="0"/>
            <a:endParaRPr lang="sw-KE" noProof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3-</a:t>
            </a:r>
            <a:fld id="{45151C75-EEC7-4D63-86EF-0B98E6DA92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083203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69FF8-D510-4B24-B58D-F51A009BD4AE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22363"/>
            <a:ext cx="9144000" cy="95463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400" b="1" dirty="0" smtClean="0"/>
              <a:t>Accounting Information Systems</a:t>
            </a:r>
            <a:r>
              <a:rPr lang="en-US" altLang="en-US" sz="4400" b="1" dirty="0"/>
              <a:t/>
            </a:r>
            <a:br>
              <a:rPr lang="en-US" altLang="en-US" sz="4400" b="1" dirty="0"/>
            </a:br>
            <a:endParaRPr lang="en-US" altLang="en-US" sz="4400" b="1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53640" y="3596640"/>
            <a:ext cx="7970520" cy="19812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latin typeface="+mj-lt"/>
              </a:rPr>
              <a:t>Dr. David </a:t>
            </a:r>
            <a:r>
              <a:rPr lang="en-US" altLang="en-US" b="1" dirty="0" err="1" smtClean="0">
                <a:latin typeface="+mj-lt"/>
              </a:rPr>
              <a:t>Muchangi</a:t>
            </a:r>
            <a:r>
              <a:rPr lang="en-US" altLang="en-US" b="1" dirty="0" smtClean="0">
                <a:latin typeface="+mj-lt"/>
              </a:rPr>
              <a:t> </a:t>
            </a:r>
            <a:r>
              <a:rPr lang="en-US" altLang="en-US" b="1" dirty="0" err="1" smtClean="0">
                <a:latin typeface="+mj-lt"/>
              </a:rPr>
              <a:t>Mugo</a:t>
            </a:r>
            <a:r>
              <a:rPr lang="en-US" altLang="en-US" b="1" dirty="0" smtClean="0">
                <a:latin typeface="+mj-lt"/>
              </a:rPr>
              <a:t>, PhD, MSc, MBA, BSc (Hons) </a:t>
            </a: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463" y="2065065"/>
            <a:ext cx="9144000" cy="954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/>
              <a:t>Chapter </a:t>
            </a:r>
            <a:r>
              <a:rPr lang="en-US" altLang="en-US" sz="4000" b="1" dirty="0" smtClean="0"/>
              <a:t>3: E-Business </a:t>
            </a:r>
            <a:r>
              <a:rPr lang="en-US" altLang="en-US" sz="4000" b="1" dirty="0" smtClean="0"/>
              <a:t>Processes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04991336"/>
      </p:ext>
    </p:extLst>
  </p:cSld>
  <p:clrMapOvr>
    <a:masterClrMapping/>
  </p:clrMapOvr>
  <p:transition advTm="1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Chapter 3: Learning Objectives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Explain what </a:t>
            </a:r>
            <a:r>
              <a:rPr lang="en-US" altLang="en-US" dirty="0" smtClean="0">
                <a:latin typeface="+mj-lt"/>
              </a:rPr>
              <a:t>E-Business </a:t>
            </a:r>
            <a:r>
              <a:rPr lang="en-US" altLang="en-US" dirty="0" smtClean="0">
                <a:latin typeface="+mj-lt"/>
              </a:rPr>
              <a:t>is and how it affects organizations.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GB" altLang="en-US" dirty="0" smtClean="0">
                <a:latin typeface="+mj-lt"/>
              </a:rPr>
              <a:t>Discuss how E-Business has evolved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GB" altLang="en-US" dirty="0" smtClean="0">
                <a:latin typeface="+mj-lt"/>
              </a:rPr>
              <a:t>Discuss the benefits and challenges of E-Business </a:t>
            </a:r>
            <a:endParaRPr lang="en-US" altLang="en-US" dirty="0" smtClean="0"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Discuss </a:t>
            </a:r>
            <a:r>
              <a:rPr lang="en-US" altLang="en-US" dirty="0" smtClean="0">
                <a:latin typeface="+mj-lt"/>
              </a:rPr>
              <a:t>methods for increasing the likelihood of success and for minimizing the potential risks associated with </a:t>
            </a:r>
            <a:r>
              <a:rPr lang="en-US" altLang="en-US" dirty="0" smtClean="0">
                <a:latin typeface="+mj-lt"/>
              </a:rPr>
              <a:t>E-Business</a:t>
            </a:r>
            <a:r>
              <a:rPr lang="en-US" altLang="en-US" dirty="0" smtClean="0">
                <a:latin typeface="+mj-lt"/>
              </a:rPr>
              <a:t>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Describe the networking and communications technologies that enable </a:t>
            </a:r>
            <a:r>
              <a:rPr lang="en-US" altLang="en-US" dirty="0" smtClean="0">
                <a:latin typeface="+mj-lt"/>
              </a:rPr>
              <a:t>E-Business</a:t>
            </a:r>
            <a:r>
              <a:rPr lang="en-US" altLang="en-US" dirty="0" smtClean="0">
                <a:latin typeface="+mj-lt"/>
              </a:rPr>
              <a:t>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793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Introduction: E-Business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+mj-lt"/>
              </a:rPr>
              <a:t>	E-business refers to all uses of advances in information technology (IT), particularly networking and communications technology, to improve the ways in which an organization performs all of its business processes.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0185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Introduction: E-Business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sz="3200" dirty="0" smtClean="0">
                <a:latin typeface="+mj-lt"/>
              </a:rPr>
              <a:t>E-Business can be seen as a process </a:t>
            </a:r>
            <a:r>
              <a:rPr lang="en-US" altLang="en-US" sz="3200" dirty="0">
                <a:latin typeface="+mj-lt"/>
              </a:rPr>
              <a:t>that an organization conducts over a computer-mediated network</a:t>
            </a:r>
          </a:p>
          <a:p>
            <a:pPr lvl="1"/>
            <a:r>
              <a:rPr lang="en-US" altLang="en-US" sz="2800" dirty="0">
                <a:latin typeface="+mj-lt"/>
              </a:rPr>
              <a:t>Production – procurement, ordering, stock replenishment, payment processing, production control, etc.</a:t>
            </a:r>
          </a:p>
          <a:p>
            <a:pPr lvl="1"/>
            <a:r>
              <a:rPr lang="en-US" altLang="en-US" sz="2800" dirty="0">
                <a:latin typeface="+mj-lt"/>
              </a:rPr>
              <a:t>Customer-focused – marketing, selling, customer order processing, etc.</a:t>
            </a:r>
          </a:p>
          <a:p>
            <a:pPr lvl="1"/>
            <a:r>
              <a:rPr lang="en-US" altLang="en-US" sz="2800" dirty="0">
                <a:latin typeface="+mj-lt"/>
              </a:rPr>
              <a:t>Internal or management-focused – employee service, training, recruiting, information sharing, etc.</a:t>
            </a:r>
            <a:endParaRPr lang="en-US" altLang="en-US" sz="2800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58457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Introduction: E-Business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4343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600" dirty="0">
                <a:latin typeface="+mj-lt"/>
              </a:rPr>
              <a:t>	E-business encompasses an organization’s external interactions with its: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 smtClean="0">
                <a:latin typeface="+mj-lt"/>
              </a:rPr>
              <a:t>Suppliers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 smtClean="0">
                <a:latin typeface="+mj-lt"/>
              </a:rPr>
              <a:t>Customers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 smtClean="0">
                <a:latin typeface="+mj-lt"/>
              </a:rPr>
              <a:t>Investors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 smtClean="0">
                <a:latin typeface="+mj-lt"/>
              </a:rPr>
              <a:t>Creditors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 smtClean="0">
                <a:latin typeface="+mj-lt"/>
              </a:rPr>
              <a:t>The government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 smtClean="0">
                <a:latin typeface="+mj-lt"/>
              </a:rPr>
              <a:t>Media</a:t>
            </a:r>
          </a:p>
          <a:p>
            <a:pPr lvl="1" eaLnBrk="1" hangingPunct="1"/>
            <a:endParaRPr lang="en-US" altLang="en-US" sz="3600" dirty="0">
              <a:latin typeface="+mj-lt"/>
            </a:endParaRPr>
          </a:p>
          <a:p>
            <a:pPr lvl="1" eaLnBrk="1" hangingPunct="1"/>
            <a:endParaRPr lang="en-US" altLang="en-US" dirty="0" smtClean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65851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Introduction: E-Business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9936480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E-business includes the use of IT to redesign its internal processes.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For organizations in many industries, engaging in e-business is a necessity.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Engaging in e-business in and of itself does not provide a competitive advantage.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However, e-business can be used to more effectively implement its basic strategy and enhance the effectiveness and efficiency of its value-chain activities.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6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5335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dirty="0"/>
              <a:t>Evolution of E-Business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dirty="0">
                <a:latin typeface="+mj-lt"/>
              </a:rPr>
              <a:t>T</a:t>
            </a:r>
            <a:r>
              <a:rPr lang="en-US" altLang="en-US" dirty="0" smtClean="0">
                <a:latin typeface="+mj-lt"/>
              </a:rPr>
              <a:t>hree generations of e-business</a:t>
            </a:r>
          </a:p>
          <a:p>
            <a:pPr>
              <a:buFontTx/>
              <a:buNone/>
            </a:pPr>
            <a:endParaRPr lang="en-US" altLang="en-US" sz="2400" dirty="0" smtClean="0">
              <a:latin typeface="+mj-lt"/>
            </a:endParaRPr>
          </a:p>
          <a:p>
            <a:r>
              <a:rPr lang="en-US" altLang="en-US" dirty="0" smtClean="0">
                <a:latin typeface="+mj-lt"/>
              </a:rPr>
              <a:t>Establishing </a:t>
            </a:r>
            <a:r>
              <a:rPr lang="en-US" altLang="en-US" dirty="0">
                <a:latin typeface="+mj-lt"/>
              </a:rPr>
              <a:t>static presence on the web</a:t>
            </a:r>
          </a:p>
          <a:p>
            <a:r>
              <a:rPr lang="en-US" altLang="en-US" dirty="0" smtClean="0">
                <a:latin typeface="+mj-lt"/>
              </a:rPr>
              <a:t>Linking </a:t>
            </a:r>
            <a:r>
              <a:rPr lang="en-US" altLang="en-US" dirty="0">
                <a:latin typeface="+mj-lt"/>
              </a:rPr>
              <a:t>front-ends with the back-ends</a:t>
            </a:r>
          </a:p>
          <a:p>
            <a:r>
              <a:rPr lang="en-US" altLang="en-US" dirty="0">
                <a:latin typeface="+mj-lt"/>
              </a:rPr>
              <a:t>Benefits of automation and integration extended to the customer</a:t>
            </a:r>
          </a:p>
          <a:p>
            <a:endParaRPr lang="en-US" altLang="en-US" sz="2400" dirty="0">
              <a:latin typeface="+mj-lt"/>
            </a:endParaRPr>
          </a:p>
          <a:p>
            <a:pPr marL="0" indent="0">
              <a:buNone/>
            </a:pPr>
            <a:endParaRPr lang="en-US" altLang="en-US" sz="2400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058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53440" y="609600"/>
            <a:ext cx="9128760" cy="533400"/>
          </a:xfrm>
        </p:spPr>
        <p:txBody>
          <a:bodyPr/>
          <a:lstStyle/>
          <a:p>
            <a:pPr algn="l"/>
            <a:r>
              <a:rPr lang="en-US" altLang="en-US" sz="3200" b="1" dirty="0"/>
              <a:t>Generation 1</a:t>
            </a:r>
            <a:endParaRPr lang="en-US" altLang="en-US" b="1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3440" y="1219200"/>
            <a:ext cx="9128760" cy="4876800"/>
          </a:xfrm>
        </p:spPr>
        <p:txBody>
          <a:bodyPr/>
          <a:lstStyle/>
          <a:p>
            <a:r>
              <a:rPr lang="en-US" altLang="en-US" sz="2400" dirty="0">
                <a:latin typeface="+mj-lt"/>
              </a:rPr>
              <a:t>Developing web-sites that served as the catalogs</a:t>
            </a:r>
            <a:endParaRPr lang="en-US" altLang="en-US" dirty="0">
              <a:latin typeface="+mj-lt"/>
            </a:endParaRPr>
          </a:p>
          <a:p>
            <a:pPr marL="0" indent="0">
              <a:buNone/>
            </a:pPr>
            <a:endParaRPr lang="en-US" altLang="en-US" dirty="0">
              <a:latin typeface="+mj-lt"/>
            </a:endParaRPr>
          </a:p>
          <a:p>
            <a:pPr>
              <a:buFontTx/>
              <a:buNone/>
            </a:pPr>
            <a:r>
              <a:rPr lang="en-US" altLang="en-US" b="1" dirty="0">
                <a:latin typeface="+mj-lt"/>
              </a:rPr>
              <a:t>Generation 2</a:t>
            </a:r>
          </a:p>
          <a:p>
            <a:r>
              <a:rPr lang="en-US" altLang="en-US" sz="2400" dirty="0">
                <a:latin typeface="+mj-lt"/>
              </a:rPr>
              <a:t>Linking the Web front-ends with back-end order management and inventory control systems</a:t>
            </a:r>
          </a:p>
          <a:p>
            <a:r>
              <a:rPr lang="en-US" altLang="en-US" sz="2400" dirty="0">
                <a:latin typeface="+mj-lt"/>
              </a:rPr>
              <a:t>Enabled customers to place and track orders directly from a company’s web site, thus giving customers more control over the order process</a:t>
            </a:r>
          </a:p>
          <a:p>
            <a:r>
              <a:rPr lang="en-US" altLang="en-US" sz="2400" i="1" dirty="0" smtClean="0">
                <a:latin typeface="+mj-lt"/>
              </a:rPr>
              <a:t>Vendor-centric</a:t>
            </a:r>
            <a:r>
              <a:rPr lang="en-US" altLang="en-US" sz="2400" dirty="0" smtClean="0">
                <a:latin typeface="+mj-lt"/>
              </a:rPr>
              <a:t>: </a:t>
            </a:r>
            <a:r>
              <a:rPr lang="en-US" altLang="en-US" sz="2400" dirty="0">
                <a:latin typeface="+mj-lt"/>
              </a:rPr>
              <a:t>company’s ability to automate internal process and link them to the web for the </a:t>
            </a:r>
            <a:r>
              <a:rPr lang="en-US" altLang="en-US" sz="2400" dirty="0" smtClean="0">
                <a:latin typeface="+mj-lt"/>
              </a:rPr>
              <a:t>customers</a:t>
            </a:r>
            <a:endParaRPr lang="en-US" altLang="en-US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158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05840" y="609600"/>
            <a:ext cx="8976360" cy="4572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en-US" sz="3200" b="1" dirty="0"/>
              <a:t>Generation 3</a:t>
            </a:r>
            <a:endParaRPr lang="en-US" altLang="en-US" b="1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5840" y="1447800"/>
            <a:ext cx="9890760" cy="4648200"/>
          </a:xfrm>
        </p:spPr>
        <p:txBody>
          <a:bodyPr/>
          <a:lstStyle/>
          <a:p>
            <a:r>
              <a:rPr lang="en-US" altLang="en-US" sz="2400" dirty="0">
                <a:latin typeface="+mj-lt"/>
              </a:rPr>
              <a:t>Companies extends the benefits of automation and integration to the customer</a:t>
            </a:r>
          </a:p>
          <a:p>
            <a:r>
              <a:rPr lang="en-US" altLang="en-US" sz="2400" dirty="0" smtClean="0">
                <a:latin typeface="+mj-lt"/>
              </a:rPr>
              <a:t>Not </a:t>
            </a:r>
            <a:r>
              <a:rPr lang="en-US" altLang="en-US" sz="2400" dirty="0">
                <a:latin typeface="+mj-lt"/>
              </a:rPr>
              <a:t>only deliver information directly to the customer but also customize services and data delivery in order to enable rich interaction among systems</a:t>
            </a:r>
          </a:p>
          <a:p>
            <a:r>
              <a:rPr lang="en-US" altLang="en-US" sz="2400" dirty="0">
                <a:latin typeface="+mj-lt"/>
              </a:rPr>
              <a:t>Companies conduct business programmatically</a:t>
            </a:r>
          </a:p>
          <a:p>
            <a:r>
              <a:rPr lang="en-US" altLang="en-US" sz="2400" i="1" dirty="0">
                <a:latin typeface="+mj-lt"/>
              </a:rPr>
              <a:t>Customer-centric approach</a:t>
            </a:r>
            <a:r>
              <a:rPr lang="en-US" altLang="en-US" sz="2400" dirty="0">
                <a:latin typeface="+mj-lt"/>
              </a:rPr>
              <a:t>: employs automation, integration and data delivery techniques to provide maximum competitive value to external customers</a:t>
            </a:r>
            <a:endParaRPr lang="en-US" altLang="en-US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904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E-Business Infrastructure</a:t>
            </a:r>
            <a:endParaRPr lang="en-US" altLang="en-US" dirty="0" smtClean="0"/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9936480" cy="4114800"/>
          </a:xfrm>
        </p:spPr>
        <p:txBody>
          <a:bodyPr>
            <a:normAutofit lnSpcReduction="10000"/>
          </a:bodyPr>
          <a:lstStyle/>
          <a:p>
            <a:pPr>
              <a:lnSpc>
                <a:spcPct val="105000"/>
              </a:lnSpc>
            </a:pPr>
            <a:r>
              <a:rPr lang="en-US" altLang="en-US" sz="3200" dirty="0">
                <a:latin typeface="+mj-lt"/>
              </a:rPr>
              <a:t>The share of total economic infrastructure used to support e-business processes and conduct e-commerce transactions.</a:t>
            </a:r>
          </a:p>
          <a:p>
            <a:pPr lvl="1">
              <a:lnSpc>
                <a:spcPct val="105000"/>
              </a:lnSpc>
            </a:pPr>
            <a:r>
              <a:rPr lang="en-US" altLang="en-US" sz="2800" dirty="0">
                <a:latin typeface="+mj-lt"/>
              </a:rPr>
              <a:t>Hardware</a:t>
            </a:r>
          </a:p>
          <a:p>
            <a:pPr lvl="1">
              <a:lnSpc>
                <a:spcPct val="105000"/>
              </a:lnSpc>
            </a:pPr>
            <a:r>
              <a:rPr lang="en-US" altLang="en-US" sz="2800" dirty="0">
                <a:latin typeface="+mj-lt"/>
              </a:rPr>
              <a:t>Software</a:t>
            </a:r>
          </a:p>
          <a:p>
            <a:pPr lvl="1">
              <a:lnSpc>
                <a:spcPct val="105000"/>
              </a:lnSpc>
            </a:pPr>
            <a:r>
              <a:rPr lang="en-US" altLang="en-US" sz="2800" dirty="0">
                <a:latin typeface="+mj-lt"/>
              </a:rPr>
              <a:t>Telecommunication networks</a:t>
            </a:r>
          </a:p>
          <a:p>
            <a:pPr lvl="1">
              <a:lnSpc>
                <a:spcPct val="105000"/>
              </a:lnSpc>
            </a:pPr>
            <a:r>
              <a:rPr lang="en-US" altLang="en-US" sz="2800" dirty="0">
                <a:latin typeface="+mj-lt"/>
              </a:rPr>
              <a:t>Support services</a:t>
            </a:r>
          </a:p>
          <a:p>
            <a:pPr lvl="1">
              <a:lnSpc>
                <a:spcPct val="105000"/>
              </a:lnSpc>
            </a:pPr>
            <a:r>
              <a:rPr lang="en-US" altLang="en-US" sz="2800" dirty="0">
                <a:latin typeface="+mj-lt"/>
              </a:rPr>
              <a:t>Human resources</a:t>
            </a:r>
            <a:endParaRPr lang="en-US" altLang="en-US" sz="2800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10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516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Benefits of E-Business</a:t>
            </a:r>
            <a:endParaRPr lang="en-US" altLang="en-US" dirty="0" smtClean="0"/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altLang="en-US" dirty="0">
                <a:latin typeface="+mj-lt"/>
              </a:rPr>
              <a:t>More product/service selections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latin typeface="+mj-lt"/>
              </a:rPr>
              <a:t>Higher Productivity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latin typeface="+mj-lt"/>
              </a:rPr>
              <a:t>Improved accessibility and convenience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latin typeface="+mj-lt"/>
              </a:rPr>
              <a:t>Better availability of information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latin typeface="+mj-lt"/>
              </a:rPr>
              <a:t>Shorter lead time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latin typeface="+mj-lt"/>
              </a:rPr>
              <a:t>Improved communication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latin typeface="+mj-lt"/>
              </a:rPr>
              <a:t>Stronger competitive position</a:t>
            </a:r>
            <a:endParaRPr lang="en-US" altLang="en-US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838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Challenges of E-Business</a:t>
            </a:r>
            <a:endParaRPr lang="en-US" altLang="en-US" dirty="0" smtClean="0"/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+mj-lt"/>
              </a:rPr>
              <a:t>Lack of </a:t>
            </a:r>
            <a:r>
              <a:rPr lang="en-GB" dirty="0" smtClean="0">
                <a:latin typeface="+mj-lt"/>
              </a:rPr>
              <a:t>personal touch</a:t>
            </a:r>
          </a:p>
          <a:p>
            <a:r>
              <a:rPr lang="en-GB" dirty="0" smtClean="0">
                <a:latin typeface="+mj-lt"/>
              </a:rPr>
              <a:t>Delivery </a:t>
            </a:r>
            <a:r>
              <a:rPr lang="en-GB" dirty="0">
                <a:latin typeface="+mj-lt"/>
              </a:rPr>
              <a:t>t</a:t>
            </a:r>
            <a:r>
              <a:rPr lang="en-GB" dirty="0" smtClean="0">
                <a:latin typeface="+mj-lt"/>
              </a:rPr>
              <a:t>ime:</a:t>
            </a:r>
          </a:p>
          <a:p>
            <a:r>
              <a:rPr lang="en-GB" dirty="0" smtClean="0">
                <a:latin typeface="+mj-lt"/>
              </a:rPr>
              <a:t>Security issues</a:t>
            </a:r>
          </a:p>
          <a:p>
            <a:r>
              <a:rPr lang="en-GB" dirty="0" smtClean="0">
                <a:latin typeface="+mj-lt"/>
              </a:rPr>
              <a:t>Privacy concerns</a:t>
            </a:r>
            <a:endParaRPr lang="en-GB" dirty="0">
              <a:latin typeface="+mj-lt"/>
            </a:endParaRPr>
          </a:p>
          <a:p>
            <a:r>
              <a:rPr lang="en-GB" dirty="0" smtClean="0">
                <a:latin typeface="+mj-lt"/>
              </a:rPr>
              <a:t>Technology challenges</a:t>
            </a:r>
            <a:endParaRPr lang="en-GB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72836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E-Business Models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+mj-lt"/>
              </a:rPr>
              <a:t>Business to Consumers (B2C): Interactions between individuals and organizations.</a:t>
            </a:r>
          </a:p>
          <a:p>
            <a:pPr eaLnBrk="1" hangingPunct="1"/>
            <a:r>
              <a:rPr lang="en-US" altLang="en-US" smtClean="0">
                <a:latin typeface="+mj-lt"/>
              </a:rPr>
              <a:t>Business to Business (B2B): Interorganizational e-business.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49804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90500"/>
            <a:ext cx="10388600" cy="1527175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E-Business Effects on Value Chain Activities</a:t>
            </a:r>
          </a:p>
        </p:txBody>
      </p:sp>
      <p:graphicFrame>
        <p:nvGraphicFramePr>
          <p:cNvPr id="324677" name="Group 6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877648844"/>
              </p:ext>
            </p:extLst>
          </p:nvPr>
        </p:nvGraphicFramePr>
        <p:xfrm>
          <a:off x="548640" y="1752600"/>
          <a:ext cx="10713720" cy="4198985"/>
        </p:xfrm>
        <a:graphic>
          <a:graphicData uri="http://schemas.openxmlformats.org/drawingml/2006/table">
            <a:tbl>
              <a:tblPr/>
              <a:tblGrid>
                <a:gridCol w="4738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74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0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Value Chain –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Primary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Activities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E-Business Opportunity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34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Inbound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logistics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Acquisition of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digitizable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products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Reduced inventory “buffers”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5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Operations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Faster, more accurate production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34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Outbound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logistics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Distribution of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digitizable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products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Continuous status tracking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3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Sales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and Marketing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Improved customer support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Reduced advertising costs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More effective advertising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34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Post-sale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Support and Service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Reduced costs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24/7 Service availability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151C75-EEC7-4D63-86EF-0B98E6DA921D}" type="slidenum">
              <a:rPr lang="en-US" altLang="en-US" smtClean="0"/>
              <a:pPr/>
              <a:t>14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691724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E-Business Effects on Value Chain Activities</a:t>
            </a:r>
          </a:p>
        </p:txBody>
      </p:sp>
      <p:graphicFrame>
        <p:nvGraphicFramePr>
          <p:cNvPr id="416796" name="Group 28"/>
          <p:cNvGraphicFramePr>
            <a:graphicFrameLocks noGrp="1"/>
          </p:cNvGraphicFramePr>
          <p:nvPr>
            <p:ph type="body" idx="1"/>
            <p:extLst>
              <p:ext uri="{D42A27DB-BD31-4B8C-83A1-F6EECF244321}">
                <p14:modId xmlns:p14="http://schemas.microsoft.com/office/powerpoint/2010/main" val="3995626646"/>
              </p:ext>
            </p:extLst>
          </p:nvPr>
        </p:nvGraphicFramePr>
        <p:xfrm>
          <a:off x="1188720" y="1905000"/>
          <a:ext cx="8869680" cy="3688080"/>
        </p:xfrm>
        <a:graphic>
          <a:graphicData uri="http://schemas.openxmlformats.org/drawingml/2006/table">
            <a:tbl>
              <a:tblPr/>
              <a:tblGrid>
                <a:gridCol w="3470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989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Value Chain –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Support Activities</a:t>
                      </a:r>
                    </a:p>
                  </a:txBody>
                  <a:tcPr marT="45732" marB="4573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E-Business Opportunity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232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Purchasing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Human Resources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Infrastructure</a:t>
                      </a:r>
                    </a:p>
                  </a:txBody>
                  <a:tcPr marT="45732" marB="4573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Source identification and reverse auctions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Employee self-service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EFT, FEDI, other electronic payments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1055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Purchasing and Inbound Logistics</a:t>
            </a:r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9860280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The Internet improves the purchasing activity by making it easier for a business to identify potential suppliers and to compare prices.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Purchase data from different organizational subunits can be centralized.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This information can be used to negotiate better prices.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Number of suppliers can be reduced.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Reverse auctions can be held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For products that can be entirely digitized, the entire inbound logistics function can be performed electronically.</a:t>
            </a:r>
          </a:p>
          <a:p>
            <a:pPr lvl="2" eaLnBrk="1" hangingPunct="1">
              <a:lnSpc>
                <a:spcPct val="90000"/>
              </a:lnSpc>
            </a:pPr>
            <a:endParaRPr lang="en-US" altLang="en-US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16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3232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800"/>
              <a:t>Internal Operations, Human Resources, and Infrastructure</a:t>
            </a: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+mj-lt"/>
              </a:rPr>
              <a:t>Advanced communications technology can significantly improve: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The efficiency of internal operations.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Planning.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The efficiency and effectiveness of the human resource support activity.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The efficiency and effectiveness of customer payments.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17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950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Information Flows in Electronic Commerce</a:t>
            </a:r>
          </a:p>
        </p:txBody>
      </p:sp>
      <p:sp>
        <p:nvSpPr>
          <p:cNvPr id="27653" name="Text Box 3"/>
          <p:cNvSpPr txBox="1">
            <a:spLocks noChangeArrowheads="1"/>
          </p:cNvSpPr>
          <p:nvPr/>
        </p:nvSpPr>
        <p:spPr bwMode="auto">
          <a:xfrm>
            <a:off x="1905000" y="1981200"/>
            <a:ext cx="1295400" cy="43434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+mj-lt"/>
              </a:rPr>
              <a:t>Buyer</a:t>
            </a:r>
          </a:p>
        </p:txBody>
      </p:sp>
      <p:sp>
        <p:nvSpPr>
          <p:cNvPr id="27654" name="Text Box 4"/>
          <p:cNvSpPr txBox="1">
            <a:spLocks noChangeArrowheads="1"/>
          </p:cNvSpPr>
          <p:nvPr/>
        </p:nvSpPr>
        <p:spPr bwMode="auto">
          <a:xfrm>
            <a:off x="8382000" y="1905000"/>
            <a:ext cx="1295400" cy="43434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+mj-lt"/>
              </a:rPr>
              <a:t>Seller</a:t>
            </a:r>
          </a:p>
        </p:txBody>
      </p:sp>
      <p:sp>
        <p:nvSpPr>
          <p:cNvPr id="27655" name="Line 5"/>
          <p:cNvSpPr>
            <a:spLocks noChangeShapeType="1"/>
          </p:cNvSpPr>
          <p:nvPr/>
        </p:nvSpPr>
        <p:spPr bwMode="auto">
          <a:xfrm>
            <a:off x="3581400" y="2057400"/>
            <a:ext cx="46482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7656" name="Line 6"/>
          <p:cNvSpPr>
            <a:spLocks noChangeShapeType="1"/>
          </p:cNvSpPr>
          <p:nvPr/>
        </p:nvSpPr>
        <p:spPr bwMode="auto">
          <a:xfrm flipH="1">
            <a:off x="3581400" y="2667000"/>
            <a:ext cx="45720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7657" name="Line 7"/>
          <p:cNvSpPr>
            <a:spLocks noChangeShapeType="1"/>
          </p:cNvSpPr>
          <p:nvPr/>
        </p:nvSpPr>
        <p:spPr bwMode="auto">
          <a:xfrm>
            <a:off x="3505200" y="3352800"/>
            <a:ext cx="46482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7658" name="Line 8"/>
          <p:cNvSpPr>
            <a:spLocks noChangeShapeType="1"/>
          </p:cNvSpPr>
          <p:nvPr/>
        </p:nvSpPr>
        <p:spPr bwMode="auto">
          <a:xfrm>
            <a:off x="3505200" y="5257800"/>
            <a:ext cx="46482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7659" name="Line 9"/>
          <p:cNvSpPr>
            <a:spLocks noChangeShapeType="1"/>
          </p:cNvSpPr>
          <p:nvPr/>
        </p:nvSpPr>
        <p:spPr bwMode="auto">
          <a:xfrm>
            <a:off x="3505200" y="5943600"/>
            <a:ext cx="46482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7660" name="Line 10"/>
          <p:cNvSpPr>
            <a:spLocks noChangeShapeType="1"/>
          </p:cNvSpPr>
          <p:nvPr/>
        </p:nvSpPr>
        <p:spPr bwMode="auto">
          <a:xfrm flipH="1">
            <a:off x="3505200" y="3962400"/>
            <a:ext cx="457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7661" name="Line 11"/>
          <p:cNvSpPr>
            <a:spLocks noChangeShapeType="1"/>
          </p:cNvSpPr>
          <p:nvPr/>
        </p:nvSpPr>
        <p:spPr bwMode="auto">
          <a:xfrm flipH="1">
            <a:off x="3505200" y="4648200"/>
            <a:ext cx="45720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7662" name="Text Box 12"/>
          <p:cNvSpPr txBox="1">
            <a:spLocks noChangeArrowheads="1"/>
          </p:cNvSpPr>
          <p:nvPr/>
        </p:nvSpPr>
        <p:spPr bwMode="auto">
          <a:xfrm>
            <a:off x="3505200" y="1676401"/>
            <a:ext cx="11929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+mj-lt"/>
              </a:rPr>
              <a:t>1. Inquiries</a:t>
            </a:r>
          </a:p>
        </p:txBody>
      </p:sp>
      <p:sp>
        <p:nvSpPr>
          <p:cNvPr id="27663" name="Text Box 13"/>
          <p:cNvSpPr txBox="1">
            <a:spLocks noChangeArrowheads="1"/>
          </p:cNvSpPr>
          <p:nvPr/>
        </p:nvSpPr>
        <p:spPr bwMode="auto">
          <a:xfrm>
            <a:off x="3505200" y="2286001"/>
            <a:ext cx="136479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+mj-lt"/>
              </a:rPr>
              <a:t>2. Responses</a:t>
            </a:r>
          </a:p>
        </p:txBody>
      </p:sp>
      <p:sp>
        <p:nvSpPr>
          <p:cNvPr id="27664" name="Text Box 14"/>
          <p:cNvSpPr txBox="1">
            <a:spLocks noChangeArrowheads="1"/>
          </p:cNvSpPr>
          <p:nvPr/>
        </p:nvSpPr>
        <p:spPr bwMode="auto">
          <a:xfrm>
            <a:off x="3505200" y="2895601"/>
            <a:ext cx="10215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+mj-lt"/>
              </a:rPr>
              <a:t>3. Orders</a:t>
            </a:r>
          </a:p>
        </p:txBody>
      </p:sp>
      <p:sp>
        <p:nvSpPr>
          <p:cNvPr id="27665" name="Text Box 15"/>
          <p:cNvSpPr txBox="1">
            <a:spLocks noChangeArrowheads="1"/>
          </p:cNvSpPr>
          <p:nvPr/>
        </p:nvSpPr>
        <p:spPr bwMode="auto">
          <a:xfrm>
            <a:off x="3505200" y="3581401"/>
            <a:ext cx="19894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+mj-lt"/>
              </a:rPr>
              <a:t>4. Acknowledgment</a:t>
            </a:r>
          </a:p>
        </p:txBody>
      </p:sp>
      <p:sp>
        <p:nvSpPr>
          <p:cNvPr id="27666" name="Text Box 16"/>
          <p:cNvSpPr txBox="1">
            <a:spLocks noChangeArrowheads="1"/>
          </p:cNvSpPr>
          <p:nvPr/>
        </p:nvSpPr>
        <p:spPr bwMode="auto">
          <a:xfrm>
            <a:off x="3505200" y="4191001"/>
            <a:ext cx="9509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+mj-lt"/>
              </a:rPr>
              <a:t>5. Billing</a:t>
            </a:r>
          </a:p>
        </p:txBody>
      </p:sp>
      <p:sp>
        <p:nvSpPr>
          <p:cNvPr id="27667" name="Text Box 17"/>
          <p:cNvSpPr txBox="1">
            <a:spLocks noChangeArrowheads="1"/>
          </p:cNvSpPr>
          <p:nvPr/>
        </p:nvSpPr>
        <p:spPr bwMode="auto">
          <a:xfrm>
            <a:off x="3505200" y="4800601"/>
            <a:ext cx="18893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 dirty="0">
                <a:solidFill>
                  <a:schemeClr val="tx1"/>
                </a:solidFill>
                <a:latin typeface="+mj-lt"/>
              </a:rPr>
              <a:t>6. Remittance data</a:t>
            </a:r>
          </a:p>
        </p:txBody>
      </p:sp>
      <p:sp>
        <p:nvSpPr>
          <p:cNvPr id="27668" name="Text Box 18"/>
          <p:cNvSpPr txBox="1">
            <a:spLocks noChangeArrowheads="1"/>
          </p:cNvSpPr>
          <p:nvPr/>
        </p:nvSpPr>
        <p:spPr bwMode="auto">
          <a:xfrm>
            <a:off x="3505200" y="5486401"/>
            <a:ext cx="12885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 dirty="0">
                <a:solidFill>
                  <a:schemeClr val="tx1"/>
                </a:solidFill>
                <a:latin typeface="+mj-lt"/>
              </a:rPr>
              <a:t>7. Payments</a:t>
            </a:r>
          </a:p>
        </p:txBody>
      </p:sp>
      <p:sp>
        <p:nvSpPr>
          <p:cNvPr id="27669" name="Text Box 19"/>
          <p:cNvSpPr txBox="1">
            <a:spLocks noChangeArrowheads="1"/>
          </p:cNvSpPr>
          <p:nvPr/>
        </p:nvSpPr>
        <p:spPr bwMode="auto">
          <a:xfrm>
            <a:off x="1905000" y="5303839"/>
            <a:ext cx="1295400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chemeClr val="tx1"/>
                </a:solidFill>
                <a:latin typeface="+mj-lt"/>
              </a:rPr>
              <a:t>Explanations: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chemeClr val="tx1"/>
                </a:solidFill>
                <a:latin typeface="+mj-lt"/>
              </a:rPr>
              <a:t>EDI = Steps 1-6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chemeClr val="tx1"/>
                </a:solidFill>
                <a:latin typeface="+mj-lt"/>
              </a:rPr>
              <a:t>EFT = Step 7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chemeClr val="tx1"/>
                </a:solidFill>
                <a:latin typeface="+mj-lt"/>
              </a:rPr>
              <a:t>FEDI = Steps 1-7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8682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Financial Electronic Data Interchange (FEDI)</a:t>
            </a:r>
          </a:p>
        </p:txBody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764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The use of EDI to exchange information is only part of the buyer-seller relationship in business-to-business electronic commerce.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Electronic funds transfer (EFT) refers to making cash payments electronically, rather than by check.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EFT is usually accomplished through the banking system’s Automated Clearing House (ACH) network.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19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99043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Financial Electronic Data Interchange (FEDI)</a:t>
            </a:r>
          </a:p>
        </p:txBody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An ACH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credit</a:t>
            </a:r>
            <a:r>
              <a:rPr lang="en-US" altLang="en-US" dirty="0" smtClean="0">
                <a:latin typeface="+mj-lt"/>
              </a:rPr>
              <a:t> is an instruction to your bank to transfer funds from your account to another account.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An ACH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debit</a:t>
            </a:r>
            <a:r>
              <a:rPr lang="en-US" altLang="en-US" dirty="0" smtClean="0">
                <a:latin typeface="+mj-lt"/>
              </a:rPr>
              <a:t> is an instruction to your bank to transfer funds from another account into yours.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20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8744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Financial Electronic Data Interchange (FEDI)</a:t>
            </a:r>
          </a:p>
        </p:txBody>
      </p:sp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2819400" y="4495800"/>
            <a:ext cx="2514600" cy="9144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Company A’s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bank</a:t>
            </a:r>
          </a:p>
        </p:txBody>
      </p:sp>
      <p:sp>
        <p:nvSpPr>
          <p:cNvPr id="30726" name="Rectangle 4"/>
          <p:cNvSpPr>
            <a:spLocks noChangeArrowheads="1"/>
          </p:cNvSpPr>
          <p:nvPr/>
        </p:nvSpPr>
        <p:spPr bwMode="auto">
          <a:xfrm>
            <a:off x="6916738" y="4495800"/>
            <a:ext cx="2514600" cy="9144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Company B’s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bank</a:t>
            </a:r>
          </a:p>
        </p:txBody>
      </p:sp>
      <p:sp>
        <p:nvSpPr>
          <p:cNvPr id="30727" name="Rectangle 5"/>
          <p:cNvSpPr>
            <a:spLocks noChangeArrowheads="1"/>
          </p:cNvSpPr>
          <p:nvPr/>
        </p:nvSpPr>
        <p:spPr bwMode="auto">
          <a:xfrm>
            <a:off x="2819400" y="1905000"/>
            <a:ext cx="2514600" cy="9144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Company A</a:t>
            </a:r>
          </a:p>
        </p:txBody>
      </p:sp>
      <p:sp>
        <p:nvSpPr>
          <p:cNvPr id="30728" name="Rectangle 6"/>
          <p:cNvSpPr>
            <a:spLocks noChangeArrowheads="1"/>
          </p:cNvSpPr>
          <p:nvPr/>
        </p:nvSpPr>
        <p:spPr bwMode="auto">
          <a:xfrm>
            <a:off x="6916738" y="1905000"/>
            <a:ext cx="2514600" cy="9144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Company B</a:t>
            </a:r>
          </a:p>
        </p:txBody>
      </p:sp>
      <p:sp>
        <p:nvSpPr>
          <p:cNvPr id="30729" name="Line 7"/>
          <p:cNvSpPr>
            <a:spLocks noChangeShapeType="1"/>
          </p:cNvSpPr>
          <p:nvPr/>
        </p:nvSpPr>
        <p:spPr bwMode="auto">
          <a:xfrm>
            <a:off x="3810000" y="2820988"/>
            <a:ext cx="0" cy="684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0" name="Line 8"/>
          <p:cNvSpPr>
            <a:spLocks noChangeShapeType="1"/>
          </p:cNvSpPr>
          <p:nvPr/>
        </p:nvSpPr>
        <p:spPr bwMode="auto">
          <a:xfrm flipH="1" flipV="1">
            <a:off x="3278188" y="3198814"/>
            <a:ext cx="531812" cy="3063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1" name="Line 9"/>
          <p:cNvSpPr>
            <a:spLocks noChangeShapeType="1"/>
          </p:cNvSpPr>
          <p:nvPr/>
        </p:nvSpPr>
        <p:spPr bwMode="auto">
          <a:xfrm>
            <a:off x="3276600" y="3201988"/>
            <a:ext cx="0" cy="12176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2" name="Line 10"/>
          <p:cNvSpPr>
            <a:spLocks noChangeShapeType="1"/>
          </p:cNvSpPr>
          <p:nvPr/>
        </p:nvSpPr>
        <p:spPr bwMode="auto">
          <a:xfrm>
            <a:off x="5335588" y="4800600"/>
            <a:ext cx="90646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3" name="Line 11"/>
          <p:cNvSpPr>
            <a:spLocks noChangeShapeType="1"/>
          </p:cNvSpPr>
          <p:nvPr/>
        </p:nvSpPr>
        <p:spPr bwMode="auto">
          <a:xfrm flipH="1">
            <a:off x="5562600" y="4800601"/>
            <a:ext cx="666750" cy="4556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4" name="Line 12"/>
          <p:cNvSpPr>
            <a:spLocks noChangeShapeType="1"/>
          </p:cNvSpPr>
          <p:nvPr/>
        </p:nvSpPr>
        <p:spPr bwMode="auto">
          <a:xfrm>
            <a:off x="5562601" y="5257800"/>
            <a:ext cx="13874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5" name="Rectangle 13"/>
          <p:cNvSpPr>
            <a:spLocks noChangeArrowheads="1"/>
          </p:cNvSpPr>
          <p:nvPr/>
        </p:nvSpPr>
        <p:spPr bwMode="auto">
          <a:xfrm>
            <a:off x="3659189" y="2867025"/>
            <a:ext cx="3197225" cy="1567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00B0F0"/>
                </a:solidFill>
                <a:latin typeface="+mj-lt"/>
              </a:rPr>
              <a:t>Remittance data and payment instruction</a:t>
            </a:r>
          </a:p>
        </p:txBody>
      </p:sp>
      <p:sp>
        <p:nvSpPr>
          <p:cNvPr id="30736" name="Rectangle 14"/>
          <p:cNvSpPr>
            <a:spLocks noChangeArrowheads="1"/>
          </p:cNvSpPr>
          <p:nvPr/>
        </p:nvSpPr>
        <p:spPr bwMode="auto">
          <a:xfrm>
            <a:off x="3581400" y="5334001"/>
            <a:ext cx="5410200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00B0F0"/>
                </a:solidFill>
                <a:latin typeface="+mj-lt"/>
              </a:rPr>
              <a:t>Remittance data and funds</a:t>
            </a:r>
          </a:p>
        </p:txBody>
      </p:sp>
      <p:sp>
        <p:nvSpPr>
          <p:cNvPr id="30737" name="Freeform 15"/>
          <p:cNvSpPr>
            <a:spLocks/>
          </p:cNvSpPr>
          <p:nvPr/>
        </p:nvSpPr>
        <p:spPr bwMode="auto">
          <a:xfrm>
            <a:off x="8131176" y="2819400"/>
            <a:ext cx="98425" cy="1600200"/>
          </a:xfrm>
          <a:custGeom>
            <a:avLst/>
            <a:gdLst>
              <a:gd name="T0" fmla="*/ 0 w 1"/>
              <a:gd name="T1" fmla="*/ 1598766 h 1116"/>
              <a:gd name="T2" fmla="*/ 0 w 1"/>
              <a:gd name="T3" fmla="*/ 0 h 1116"/>
              <a:gd name="T4" fmla="*/ 0 60000 65536"/>
              <a:gd name="T5" fmla="*/ 0 60000 65536"/>
              <a:gd name="T6" fmla="*/ 0 w 1"/>
              <a:gd name="T7" fmla="*/ 0 h 1116"/>
              <a:gd name="T8" fmla="*/ 1 w 1"/>
              <a:gd name="T9" fmla="*/ 1116 h 111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116">
                <a:moveTo>
                  <a:pt x="0" y="1115"/>
                </a:moveTo>
                <a:lnTo>
                  <a:pt x="0" y="0"/>
                </a:lnTo>
              </a:path>
            </a:pathLst>
          </a:custGeom>
          <a:noFill/>
          <a:ln w="12700" cap="rnd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4308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ASPs</a:t>
            </a:r>
          </a:p>
        </p:txBody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+mj-lt"/>
              </a:rPr>
              <a:t>An Application Service Provider (ASP) is a company that provides access to and use of application programs via the Internet.</a:t>
            </a:r>
          </a:p>
          <a:p>
            <a:pPr eaLnBrk="1" hangingPunct="1"/>
            <a:r>
              <a:rPr lang="en-US" altLang="en-US" smtClean="0">
                <a:latin typeface="+mj-lt"/>
              </a:rPr>
              <a:t>The ASP owns and hosts the software; the contracting organization accesses the software via the Internet.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37990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Factors to Consider When Evaluating ASPs</a:t>
            </a:r>
          </a:p>
        </p:txBody>
      </p:sp>
      <p:sp>
        <p:nvSpPr>
          <p:cNvPr id="3277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200" u="sng">
                <a:latin typeface="+mj-lt"/>
              </a:rPr>
              <a:t>Advantages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Lower costs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Automatic upgrading to current version of software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Need fewer in-house IT staff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Reduced hardware needs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Flexibility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Knowledge support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Security and privacy of data</a:t>
            </a:r>
          </a:p>
          <a:p>
            <a:pPr eaLnBrk="1" hangingPunct="1">
              <a:lnSpc>
                <a:spcPct val="90000"/>
              </a:lnSpc>
            </a:pPr>
            <a:endParaRPr lang="en-US" altLang="en-US" sz="2200">
              <a:latin typeface="+mj-lt"/>
            </a:endParaRPr>
          </a:p>
        </p:txBody>
      </p:sp>
      <p:sp>
        <p:nvSpPr>
          <p:cNvPr id="32774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200" u="sng">
                <a:latin typeface="+mj-lt"/>
              </a:rPr>
              <a:t>Disadvantages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Viability of ASP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Security and privacy of data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Availability and reliability of service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Inadequate support or poor responsiveness to problems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>
                <a:latin typeface="+mj-lt"/>
              </a:rPr>
              <a:t>Standard software that may not meet all customized needs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436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Factors to Include in Service Level Agreements </a:t>
            </a: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600">
                <a:latin typeface="+mj-lt"/>
              </a:rPr>
              <a:t>Detailed specification of expected ASP performance</a:t>
            </a:r>
          </a:p>
          <a:p>
            <a:pPr lvl="1" eaLnBrk="1" hangingPunct="1"/>
            <a:r>
              <a:rPr lang="en-US" altLang="en-US">
                <a:latin typeface="+mj-lt"/>
              </a:rPr>
              <a:t>Uptime</a:t>
            </a:r>
          </a:p>
          <a:p>
            <a:pPr lvl="1" eaLnBrk="1" hangingPunct="1"/>
            <a:r>
              <a:rPr lang="en-US" altLang="en-US">
                <a:latin typeface="+mj-lt"/>
              </a:rPr>
              <a:t>Frequency of backups</a:t>
            </a:r>
          </a:p>
          <a:p>
            <a:pPr lvl="1" eaLnBrk="1" hangingPunct="1"/>
            <a:r>
              <a:rPr lang="en-US" altLang="en-US">
                <a:latin typeface="+mj-lt"/>
              </a:rPr>
              <a:t>Use of encryption</a:t>
            </a:r>
          </a:p>
          <a:p>
            <a:pPr lvl="1" eaLnBrk="1" hangingPunct="1"/>
            <a:r>
              <a:rPr lang="en-US" altLang="en-US">
                <a:latin typeface="+mj-lt"/>
              </a:rPr>
              <a:t>Data access controls</a:t>
            </a:r>
          </a:p>
          <a:p>
            <a:pPr eaLnBrk="1" hangingPunct="1"/>
            <a:r>
              <a:rPr lang="en-US" altLang="en-US" sz="2600">
                <a:latin typeface="+mj-lt"/>
              </a:rPr>
              <a:t>Remedies for failure of ASP to meet contracted service levels</a:t>
            </a:r>
          </a:p>
          <a:p>
            <a:pPr eaLnBrk="1" hangingPunct="1"/>
            <a:r>
              <a:rPr lang="en-US" altLang="en-US" sz="2600">
                <a:latin typeface="+mj-lt"/>
              </a:rPr>
              <a:t>Ownership of data stored at ASP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1777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Outbound Logistics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600">
                <a:latin typeface="+mj-lt"/>
              </a:rPr>
              <a:t>E-Business can improve the efficiency and effectiveness of sellers’ outbound logistical activities.</a:t>
            </a:r>
          </a:p>
          <a:p>
            <a:pPr lvl="1" eaLnBrk="1" hangingPunct="1"/>
            <a:r>
              <a:rPr lang="en-US" altLang="en-US">
                <a:latin typeface="+mj-lt"/>
              </a:rPr>
              <a:t>Timely and accurate access to detailed shipment information.</a:t>
            </a:r>
          </a:p>
          <a:p>
            <a:pPr lvl="1" eaLnBrk="1" hangingPunct="1"/>
            <a:r>
              <a:rPr lang="en-US" altLang="en-US">
                <a:latin typeface="+mj-lt"/>
              </a:rPr>
              <a:t>Inventory optimization.</a:t>
            </a:r>
          </a:p>
          <a:p>
            <a:pPr lvl="1" eaLnBrk="1" hangingPunct="1"/>
            <a:r>
              <a:rPr lang="en-US" altLang="en-US">
                <a:latin typeface="+mj-lt"/>
              </a:rPr>
              <a:t>For goods and services that can be digitized, the outbound logistics function can be performed entirely electronically.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76320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Sales and Marketing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+mj-lt"/>
              </a:rPr>
              <a:t>Companies can create electronic catalogs to automate sales order entry.</a:t>
            </a:r>
          </a:p>
          <a:p>
            <a:pPr eaLnBrk="1" hangingPunct="1"/>
            <a:r>
              <a:rPr lang="en-US" altLang="en-US" smtClean="0">
                <a:latin typeface="+mj-lt"/>
              </a:rPr>
              <a:t>Significantly reduce staffing needs.</a:t>
            </a:r>
          </a:p>
          <a:p>
            <a:pPr eaLnBrk="1" hangingPunct="1"/>
            <a:r>
              <a:rPr lang="en-US" altLang="en-US" smtClean="0">
                <a:latin typeface="+mj-lt"/>
              </a:rPr>
              <a:t>Customization of advertisements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26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1658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Post-Sale Support </a:t>
            </a:r>
            <a:br>
              <a:rPr lang="en-US" altLang="en-US" smtClean="0"/>
            </a:br>
            <a:r>
              <a:rPr lang="en-US" altLang="en-US" smtClean="0"/>
              <a:t>and Service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286000"/>
            <a:ext cx="9220200" cy="411480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+mj-lt"/>
              </a:rPr>
              <a:t>Consistent information to customers.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Provide answers to frequently asked questions (FAQs).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27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082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E-Business Success Factors</a:t>
            </a:r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600">
                <a:latin typeface="+mj-lt"/>
              </a:rPr>
              <a:t>The degree to which e-business activities fit and support the organization’s overall business strategy.</a:t>
            </a:r>
          </a:p>
          <a:p>
            <a:pPr eaLnBrk="1" hangingPunct="1"/>
            <a:r>
              <a:rPr lang="en-US" altLang="en-US" sz="2600">
                <a:latin typeface="+mj-lt"/>
              </a:rPr>
              <a:t>The ability to guarantee that e-business processes satisfy the three key characteristics of any business transaction</a:t>
            </a:r>
          </a:p>
          <a:p>
            <a:pPr lvl="1" eaLnBrk="1" hangingPunct="1"/>
            <a:r>
              <a:rPr lang="en-US" altLang="en-US">
                <a:latin typeface="+mj-lt"/>
              </a:rPr>
              <a:t>Validity</a:t>
            </a:r>
          </a:p>
          <a:p>
            <a:pPr lvl="1" eaLnBrk="1" hangingPunct="1"/>
            <a:r>
              <a:rPr lang="en-US" altLang="en-US">
                <a:latin typeface="+mj-lt"/>
              </a:rPr>
              <a:t>Integrity</a:t>
            </a:r>
          </a:p>
          <a:p>
            <a:pPr lvl="1" eaLnBrk="1" hangingPunct="1"/>
            <a:r>
              <a:rPr lang="en-US" altLang="en-US">
                <a:latin typeface="+mj-lt"/>
              </a:rPr>
              <a:t>Privacy</a:t>
            </a:r>
          </a:p>
          <a:p>
            <a:pPr eaLnBrk="1" hangingPunct="1"/>
            <a:endParaRPr lang="en-US" altLang="en-US" sz="260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415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Encryption</a:t>
            </a:r>
          </a:p>
        </p:txBody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447800"/>
            <a:ext cx="10515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There are two principal types of encryption systems: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Single-key systems: Same key is used to encrypt and decrypt the message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Simple, fast, and efficient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Example: the Data Encryption Standard (DES) algorithm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Public Key Infrastructure (PKI): Uses two keys: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Public key is publicly available and usually used to encode message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Private key is kept secret and known only by the owner of that pair of keys. Usually used to decode message 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dirty="0">
              <a:latin typeface="+mj-lt"/>
            </a:endParaRPr>
          </a:p>
          <a:p>
            <a:pPr lvl="1" eaLnBrk="1" hangingPunct="1">
              <a:lnSpc>
                <a:spcPct val="90000"/>
              </a:lnSpc>
            </a:pPr>
            <a:endParaRPr lang="en-US" altLang="en-US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29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670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800"/>
              <a:t>Digital Signatures and Digests </a:t>
            </a:r>
          </a:p>
        </p:txBody>
      </p:sp>
      <p:sp>
        <p:nvSpPr>
          <p:cNvPr id="4096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600" dirty="0">
                <a:latin typeface="+mj-lt"/>
              </a:rPr>
              <a:t>Digital signature: An electronic message that uniquely identifies the sender of that message.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Digest: The message that is used to create a digital signature or digital summary.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If any individual character in the original document changes, the value of the digest also changes.  This ensures that the contents of a business document have not been altered or garbled during transmission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30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6740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800"/>
              <a:t>Digital Certificates &amp; Certificate Authorities</a:t>
            </a:r>
          </a:p>
        </p:txBody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10515600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200" dirty="0">
                <a:latin typeface="+mj-lt"/>
              </a:rPr>
              <a:t>Digital Certificate: Used to verify the identity of the public key’s owner.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>
                <a:latin typeface="+mj-lt"/>
              </a:rPr>
              <a:t>A digital certificate identifies the owner of a particular private key and the corresponding public key, and the time period during which the certificate is valid.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 dirty="0">
                <a:latin typeface="+mj-lt"/>
              </a:rPr>
              <a:t>Digital certificates are issued by a reliable third party, called a Certificate Authority, such as: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>
                <a:latin typeface="+mj-lt"/>
              </a:rPr>
              <a:t>Verisign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>
                <a:latin typeface="+mj-lt"/>
              </a:rPr>
              <a:t>Entrust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>
                <a:latin typeface="+mj-lt"/>
              </a:rPr>
              <a:t>Digital Signature Trust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 dirty="0">
                <a:latin typeface="+mj-lt"/>
              </a:rPr>
              <a:t>The certificate authority’s digital signature is also included on the digital certificate so that the validity of the certificate can also be verified.</a:t>
            </a:r>
          </a:p>
          <a:p>
            <a:pPr eaLnBrk="1" hangingPunct="1">
              <a:lnSpc>
                <a:spcPct val="90000"/>
              </a:lnSpc>
            </a:pPr>
            <a:endParaRPr lang="en-US" altLang="en-US" sz="2200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2817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Types of Networks</a:t>
            </a:r>
          </a:p>
        </p:txBody>
      </p:sp>
      <p:sp>
        <p:nvSpPr>
          <p:cNvPr id="4403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+mj-lt"/>
              </a:rPr>
              <a:t>The global networks used by many companies to conduct electronic commerce and to manage internal operations consist of two components:</a:t>
            </a:r>
          </a:p>
          <a:p>
            <a:pPr lvl="1"/>
            <a:r>
              <a:rPr lang="en-US" altLang="en-US" dirty="0" smtClean="0">
                <a:latin typeface="+mj-lt"/>
              </a:rPr>
              <a:t>Private portion owned or leased by the company</a:t>
            </a:r>
          </a:p>
          <a:p>
            <a:pPr lvl="1"/>
            <a:r>
              <a:rPr lang="en-US" altLang="en-US" dirty="0" smtClean="0">
                <a:latin typeface="+mj-lt"/>
              </a:rPr>
              <a:t>The Internet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9604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Types of Networks</a:t>
            </a:r>
          </a:p>
        </p:txBody>
      </p:sp>
      <p:sp>
        <p:nvSpPr>
          <p:cNvPr id="4506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+mj-lt"/>
              </a:rPr>
              <a:t>The private portion can be further divided into two subsets:</a:t>
            </a:r>
          </a:p>
          <a:p>
            <a:pPr lvl="1"/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Local area network</a:t>
            </a:r>
            <a:r>
              <a:rPr lang="en-US" altLang="en-US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en-US" dirty="0" smtClean="0">
                <a:latin typeface="+mj-lt"/>
              </a:rPr>
              <a:t>(LAN) — a system of computers and other devices, such as printers, that are located in close proximity to each other.</a:t>
            </a:r>
          </a:p>
          <a:p>
            <a:pPr lvl="1"/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Wide area network</a:t>
            </a:r>
            <a:r>
              <a:rPr lang="en-US" altLang="en-US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en-US" dirty="0" smtClean="0">
                <a:latin typeface="+mj-lt"/>
              </a:rPr>
              <a:t>(WAN) — covers a wide geographic area.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21650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Types of Networks</a:t>
            </a:r>
          </a:p>
        </p:txBody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>
                <a:latin typeface="+mj-lt"/>
              </a:rPr>
              <a:t>Companies typically own all the equipment that makes up their local area network (LAN).</a:t>
            </a:r>
          </a:p>
          <a:p>
            <a:pPr eaLnBrk="1" hangingPunct="1"/>
            <a:r>
              <a:rPr lang="en-US" altLang="en-US" sz="2600">
                <a:latin typeface="+mj-lt"/>
              </a:rPr>
              <a:t>They usually do not own the long-distance data communications connections of their wide area network (WAN).</a:t>
            </a:r>
          </a:p>
          <a:p>
            <a:pPr eaLnBrk="1" hangingPunct="1"/>
            <a:r>
              <a:rPr lang="en-US" altLang="en-US" sz="2600">
                <a:latin typeface="+mj-lt"/>
              </a:rPr>
              <a:t>They either contract to use a value-added network (VAN) or use the Internet.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4512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Types of Networks</a:t>
            </a:r>
          </a:p>
        </p:txBody>
      </p:sp>
      <p:sp>
        <p:nvSpPr>
          <p:cNvPr id="4710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>
                <a:latin typeface="+mj-lt"/>
              </a:rPr>
              <a:t>The Internet is an international network of computers (and smaller networks) all linked together.</a:t>
            </a:r>
          </a:p>
          <a:p>
            <a:pPr eaLnBrk="1" hangingPunct="1"/>
            <a:r>
              <a:rPr lang="en-US" altLang="en-US" sz="2600">
                <a:latin typeface="+mj-lt"/>
              </a:rPr>
              <a:t>What is the Internet’s backbone?</a:t>
            </a:r>
          </a:p>
          <a:p>
            <a:pPr lvl="1" eaLnBrk="1" hangingPunct="1">
              <a:buFontTx/>
              <a:buChar char="–"/>
            </a:pPr>
            <a:r>
              <a:rPr lang="en-US" altLang="en-US">
                <a:latin typeface="+mj-lt"/>
              </a:rPr>
              <a:t>the connections that link those computers together</a:t>
            </a:r>
          </a:p>
          <a:p>
            <a:pPr eaLnBrk="1" hangingPunct="1"/>
            <a:r>
              <a:rPr lang="en-US" altLang="en-US" sz="2600">
                <a:latin typeface="+mj-lt"/>
              </a:rPr>
              <a:t>Portions of the backbone are owned by the major Internet service providers (ISPs).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0526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Types of Networks</a:t>
            </a:r>
          </a:p>
        </p:txBody>
      </p:sp>
      <p:sp>
        <p:nvSpPr>
          <p:cNvPr id="4813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>
                <a:latin typeface="+mj-lt"/>
              </a:rPr>
              <a:t>What is an Intranet?</a:t>
            </a:r>
          </a:p>
          <a:p>
            <a:pPr eaLnBrk="1" hangingPunct="1"/>
            <a:r>
              <a:rPr lang="en-US" altLang="en-US" smtClean="0">
                <a:latin typeface="+mj-lt"/>
              </a:rPr>
              <a:t>The term Intranet refers to internal networks that connect to the main Internet.</a:t>
            </a:r>
          </a:p>
          <a:p>
            <a:pPr eaLnBrk="1" hangingPunct="1"/>
            <a:r>
              <a:rPr lang="en-US" altLang="en-US" smtClean="0">
                <a:latin typeface="+mj-lt"/>
              </a:rPr>
              <a:t>They can be navigated with the same browser software, but are closed off from the general public.</a:t>
            </a:r>
          </a:p>
          <a:p>
            <a:pPr eaLnBrk="1" hangingPunct="1"/>
            <a:r>
              <a:rPr lang="en-US" altLang="en-US" smtClean="0">
                <a:latin typeface="+mj-lt"/>
              </a:rPr>
              <a:t>What are Extranets?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36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0962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Types of Networks</a:t>
            </a:r>
          </a:p>
        </p:txBody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>
                <a:latin typeface="+mj-lt"/>
              </a:rPr>
              <a:t>Extranets link the intranets of two or more companies.</a:t>
            </a:r>
          </a:p>
          <a:p>
            <a:pPr eaLnBrk="1" hangingPunct="1"/>
            <a:r>
              <a:rPr lang="en-US" altLang="en-US" smtClean="0">
                <a:latin typeface="+mj-lt"/>
              </a:rPr>
              <a:t>Either the Internet or a VAN can be used to connect the companies forming the extranet.</a:t>
            </a:r>
          </a:p>
          <a:p>
            <a:pPr eaLnBrk="1" hangingPunct="1"/>
            <a:r>
              <a:rPr lang="en-US" altLang="en-US" smtClean="0">
                <a:latin typeface="+mj-lt"/>
              </a:rPr>
              <a:t>Value-added networks (VAN) are more reliable and secure than the Internet, but they are also expensive.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37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43307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96749" cy="43513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LcPeriod"/>
            </a:pPr>
            <a:r>
              <a:rPr lang="en-GB" dirty="0" smtClean="0">
                <a:latin typeface="+mj-lt"/>
              </a:rPr>
              <a:t>Marshall B. Romney&amp; Paul J. </a:t>
            </a:r>
            <a:r>
              <a:rPr lang="en-GB" dirty="0" err="1" smtClean="0">
                <a:latin typeface="+mj-lt"/>
              </a:rPr>
              <a:t>Steinbar</a:t>
            </a:r>
            <a:r>
              <a:rPr lang="en-GB" dirty="0" smtClean="0">
                <a:latin typeface="+mj-lt"/>
              </a:rPr>
              <a:t>(2021). </a:t>
            </a:r>
            <a:r>
              <a:rPr lang="en-GB" i="1" dirty="0" smtClean="0">
                <a:latin typeface="+mj-lt"/>
              </a:rPr>
              <a:t>Accounting Information Systems (15</a:t>
            </a:r>
            <a:r>
              <a:rPr lang="en-GB" i="1" baseline="30000" dirty="0" smtClean="0">
                <a:latin typeface="+mj-lt"/>
              </a:rPr>
              <a:t>th</a:t>
            </a:r>
            <a:r>
              <a:rPr lang="en-GB" i="1" dirty="0" smtClean="0">
                <a:latin typeface="+mj-lt"/>
              </a:rPr>
              <a:t> Edition)</a:t>
            </a:r>
            <a:r>
              <a:rPr lang="en-GB" dirty="0" smtClean="0">
                <a:latin typeface="+mj-lt"/>
              </a:rPr>
              <a:t>, Pearson Education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err="1" smtClean="0">
                <a:latin typeface="+mj-lt"/>
              </a:rPr>
              <a:t>Gelinas</a:t>
            </a:r>
            <a:r>
              <a:rPr lang="en-US" dirty="0">
                <a:latin typeface="+mj-lt"/>
              </a:rPr>
              <a:t>, U. J., Dull, R. B., &amp; Wheeler, P. R. (2018). </a:t>
            </a:r>
            <a:r>
              <a:rPr lang="en-US" i="1" dirty="0">
                <a:latin typeface="+mj-lt"/>
              </a:rPr>
              <a:t>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(11th international), Cengage </a:t>
            </a:r>
            <a:r>
              <a:rPr lang="en-US" dirty="0">
                <a:latin typeface="+mj-lt"/>
              </a:rPr>
              <a:t>Learning Australia.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 err="1">
                <a:latin typeface="+mj-lt"/>
              </a:rPr>
              <a:t>Simkin</a:t>
            </a:r>
            <a:r>
              <a:rPr lang="en-US" dirty="0">
                <a:latin typeface="+mj-lt"/>
              </a:rPr>
              <a:t>, M. G., Worrell, J. L</a:t>
            </a:r>
            <a:r>
              <a:rPr lang="en-US" dirty="0" smtClean="0">
                <a:latin typeface="+mj-lt"/>
              </a:rPr>
              <a:t>. &amp; </a:t>
            </a:r>
            <a:r>
              <a:rPr lang="en-US" dirty="0">
                <a:latin typeface="+mj-lt"/>
              </a:rPr>
              <a:t>Savage, A. A. (2019). </a:t>
            </a:r>
            <a:r>
              <a:rPr lang="en-US" i="1" dirty="0">
                <a:latin typeface="+mj-lt"/>
              </a:rPr>
              <a:t>Core concepts of accounting information systems</a:t>
            </a:r>
            <a:r>
              <a:rPr lang="en-US" dirty="0">
                <a:latin typeface="+mj-lt"/>
              </a:rPr>
              <a:t> (Fourteenth edition): John Wiley &amp; Sons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>
                <a:latin typeface="+mj-lt"/>
              </a:rPr>
              <a:t>Quinn, M., &amp; Strauss, E. (Eds</a:t>
            </a:r>
            <a:r>
              <a:rPr lang="en-US" dirty="0" smtClean="0">
                <a:latin typeface="+mj-lt"/>
              </a:rPr>
              <a:t>.) (</a:t>
            </a:r>
            <a:r>
              <a:rPr lang="en-US" dirty="0">
                <a:latin typeface="+mj-lt"/>
              </a:rPr>
              <a:t>2018). </a:t>
            </a:r>
            <a:r>
              <a:rPr lang="en-US" i="1" dirty="0">
                <a:latin typeface="+mj-lt"/>
              </a:rPr>
              <a:t>The </a:t>
            </a:r>
            <a:r>
              <a:rPr lang="en-US" i="1" dirty="0" smtClean="0">
                <a:latin typeface="+mj-lt"/>
              </a:rPr>
              <a:t>Routledge </a:t>
            </a:r>
            <a:r>
              <a:rPr lang="en-US" i="1" dirty="0">
                <a:latin typeface="+mj-lt"/>
              </a:rPr>
              <a:t>companion to 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 smtClean="0">
                <a:latin typeface="+mj-lt"/>
              </a:rPr>
              <a:t>, Routledge</a:t>
            </a:r>
            <a:r>
              <a:rPr lang="en-US" dirty="0">
                <a:latin typeface="+mj-lt"/>
              </a:rPr>
              <a:t>.</a:t>
            </a:r>
          </a:p>
          <a:p>
            <a:endParaRPr lang="en-GB" dirty="0" smtClean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044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1896</Words>
  <Application>Microsoft Office PowerPoint</Application>
  <PresentationFormat>Widescreen</PresentationFormat>
  <Paragraphs>294</Paragraphs>
  <Slides>38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Wingdings</vt:lpstr>
      <vt:lpstr>Office Theme</vt:lpstr>
      <vt:lpstr>Accounting Information Systems </vt:lpstr>
      <vt:lpstr>Chapter 3: Learning Objectives</vt:lpstr>
      <vt:lpstr>Introduction: E-Business</vt:lpstr>
      <vt:lpstr>Introduction: E-Business</vt:lpstr>
      <vt:lpstr>Introduction: E-Business</vt:lpstr>
      <vt:lpstr>Introduction: E-Business</vt:lpstr>
      <vt:lpstr>Evolution of E-Business</vt:lpstr>
      <vt:lpstr>Generation 1</vt:lpstr>
      <vt:lpstr>Generation 3</vt:lpstr>
      <vt:lpstr>E-Business Infrastructure</vt:lpstr>
      <vt:lpstr>Benefits of E-Business</vt:lpstr>
      <vt:lpstr>Challenges of E-Business</vt:lpstr>
      <vt:lpstr>E-Business Models</vt:lpstr>
      <vt:lpstr>E-Business Effects on Value Chain Activities</vt:lpstr>
      <vt:lpstr>E-Business Effects on Value Chain Activities</vt:lpstr>
      <vt:lpstr>Purchasing and Inbound Logistics</vt:lpstr>
      <vt:lpstr>Internal Operations, Human Resources, and Infrastructure</vt:lpstr>
      <vt:lpstr>Information Flows in Electronic Commerce</vt:lpstr>
      <vt:lpstr>Financial Electronic Data Interchange (FEDI)</vt:lpstr>
      <vt:lpstr>Financial Electronic Data Interchange (FEDI)</vt:lpstr>
      <vt:lpstr>Financial Electronic Data Interchange (FEDI)</vt:lpstr>
      <vt:lpstr>ASPs</vt:lpstr>
      <vt:lpstr>Factors to Consider When Evaluating ASPs</vt:lpstr>
      <vt:lpstr>Factors to Include in Service Level Agreements </vt:lpstr>
      <vt:lpstr>Outbound Logistics</vt:lpstr>
      <vt:lpstr>Sales and Marketing</vt:lpstr>
      <vt:lpstr>Post-Sale Support  and Service</vt:lpstr>
      <vt:lpstr>E-Business Success Factors</vt:lpstr>
      <vt:lpstr>Encryption</vt:lpstr>
      <vt:lpstr>Digital Signatures and Digests </vt:lpstr>
      <vt:lpstr>Digital Certificates &amp; Certificate Authorities</vt:lpstr>
      <vt:lpstr>Types of Networks</vt:lpstr>
      <vt:lpstr>Types of Networks</vt:lpstr>
      <vt:lpstr>Types of Networks</vt:lpstr>
      <vt:lpstr>Types of Networks</vt:lpstr>
      <vt:lpstr>Types of Networks</vt:lpstr>
      <vt:lpstr>Types of Networks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CoD_CIT</dc:creator>
  <cp:lastModifiedBy>CoD_CIT</cp:lastModifiedBy>
  <cp:revision>40</cp:revision>
  <dcterms:created xsi:type="dcterms:W3CDTF">2022-03-16T13:18:21Z</dcterms:created>
  <dcterms:modified xsi:type="dcterms:W3CDTF">2022-03-26T13:02:52Z</dcterms:modified>
</cp:coreProperties>
</file>