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57" r:id="rId2"/>
    <p:sldId id="370" r:id="rId3"/>
    <p:sldId id="412" r:id="rId4"/>
    <p:sldId id="414" r:id="rId5"/>
    <p:sldId id="415" r:id="rId6"/>
    <p:sldId id="443" r:id="rId7"/>
    <p:sldId id="417" r:id="rId8"/>
    <p:sldId id="444" r:id="rId9"/>
    <p:sldId id="445" r:id="rId10"/>
    <p:sldId id="446" r:id="rId11"/>
    <p:sldId id="418" r:id="rId12"/>
    <p:sldId id="447" r:id="rId13"/>
    <p:sldId id="419" r:id="rId14"/>
    <p:sldId id="450" r:id="rId15"/>
    <p:sldId id="421" r:id="rId16"/>
    <p:sldId id="448" r:id="rId17"/>
    <p:sldId id="449" r:id="rId18"/>
    <p:sldId id="424" r:id="rId19"/>
    <p:sldId id="425" r:id="rId20"/>
    <p:sldId id="426" r:id="rId21"/>
    <p:sldId id="427" r:id="rId22"/>
    <p:sldId id="428" r:id="rId23"/>
    <p:sldId id="429" r:id="rId24"/>
    <p:sldId id="430" r:id="rId25"/>
    <p:sldId id="431" r:id="rId26"/>
    <p:sldId id="432" r:id="rId27"/>
    <p:sldId id="433" r:id="rId28"/>
    <p:sldId id="434" r:id="rId29"/>
    <p:sldId id="435" r:id="rId30"/>
    <p:sldId id="436" r:id="rId31"/>
    <p:sldId id="437" r:id="rId32"/>
    <p:sldId id="438" r:id="rId33"/>
    <p:sldId id="440" r:id="rId34"/>
    <p:sldId id="441" r:id="rId35"/>
    <p:sldId id="451" r:id="rId36"/>
    <p:sldId id="452"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6861" autoAdjust="0"/>
  </p:normalViewPr>
  <p:slideViewPr>
    <p:cSldViewPr snapToGrid="0">
      <p:cViewPr varScale="1">
        <p:scale>
          <a:sx n="63" d="100"/>
          <a:sy n="63" d="100"/>
        </p:scale>
        <p:origin x="10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3/26/2022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6DC6355-0F4D-4648-AE76-05ABFEAD0ECD}" type="slidenum">
              <a:rPr lang="en-US" altLang="en-US"/>
              <a:pPr/>
              <a:t>3</a:t>
            </a:fld>
            <a:endParaRPr lang="en-US" altLang="en-US"/>
          </a:p>
        </p:txBody>
      </p:sp>
      <p:sp>
        <p:nvSpPr>
          <p:cNvPr id="563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632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732754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59F6A88-1804-4DF5-BF14-66599A5263B5}" type="slidenum">
              <a:rPr lang="en-US" altLang="en-US"/>
              <a:pPr/>
              <a:t>4</a:t>
            </a:fld>
            <a:endParaRPr lang="en-US" altLang="en-US"/>
          </a:p>
        </p:txBody>
      </p:sp>
      <p:sp>
        <p:nvSpPr>
          <p:cNvPr id="5734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734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664840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EA4CF27-F52F-42D7-BE70-05BFEA5C6AD1}" type="slidenum">
              <a:rPr lang="en-US" altLang="en-US"/>
              <a:pPr/>
              <a:t>5</a:t>
            </a:fld>
            <a:endParaRPr lang="en-US" altLang="en-US"/>
          </a:p>
        </p:txBody>
      </p:sp>
      <p:sp>
        <p:nvSpPr>
          <p:cNvPr id="5837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837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60312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D520097-71B0-4751-B64D-04A5F77184C8}" type="slidenum">
              <a:rPr lang="en-US" altLang="en-US"/>
              <a:pPr/>
              <a:t>6</a:t>
            </a:fld>
            <a:endParaRPr lang="en-US" altLang="en-US"/>
          </a:p>
        </p:txBody>
      </p:sp>
      <p:sp>
        <p:nvSpPr>
          <p:cNvPr id="5939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5939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803111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74FF885-CDD5-4EF9-9149-C928D8DB5722}" type="slidenum">
              <a:rPr lang="en-US" altLang="en-US"/>
              <a:pPr/>
              <a:t>7</a:t>
            </a:fld>
            <a:endParaRPr lang="en-US" altLang="en-US"/>
          </a:p>
        </p:txBody>
      </p:sp>
      <p:sp>
        <p:nvSpPr>
          <p:cNvPr id="6041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042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8866525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531F7CB-93B8-4949-9CE2-3BB5C24B0A4F}" type="slidenum">
              <a:rPr lang="en-US" altLang="en-US"/>
              <a:pPr/>
              <a:t>11</a:t>
            </a:fld>
            <a:endParaRPr lang="en-US" altLang="en-US"/>
          </a:p>
        </p:txBody>
      </p:sp>
      <p:sp>
        <p:nvSpPr>
          <p:cNvPr id="6144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144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011651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AE8A6B7-8716-44C9-83B0-DA88FFAE1566}" type="slidenum">
              <a:rPr lang="en-US" altLang="en-US"/>
              <a:pPr/>
              <a:t>13</a:t>
            </a:fld>
            <a:endParaRPr lang="en-US" altLang="en-US"/>
          </a:p>
        </p:txBody>
      </p:sp>
      <p:sp>
        <p:nvSpPr>
          <p:cNvPr id="624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246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183074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DF7C11A-5DCD-4589-8474-5BEC76F07740}" type="slidenum">
              <a:rPr lang="en-US" altLang="en-US"/>
              <a:pPr/>
              <a:t>15</a:t>
            </a:fld>
            <a:endParaRPr lang="en-US" altLang="en-US"/>
          </a:p>
        </p:txBody>
      </p:sp>
      <p:sp>
        <p:nvSpPr>
          <p:cNvPr id="6451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451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282617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65EB7E7-EBF3-4C92-82E2-7EAF6EDF251A}" type="slidenum">
              <a:rPr lang="en-US" altLang="en-US"/>
              <a:pPr/>
              <a:t>18</a:t>
            </a:fld>
            <a:endParaRPr lang="en-US" altLang="en-US"/>
          </a:p>
        </p:txBody>
      </p:sp>
      <p:sp>
        <p:nvSpPr>
          <p:cNvPr id="6656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656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426980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3686F8F8-D00C-4A84-97C3-A45F97B69662}" type="slidenum">
              <a:rPr lang="en-US" altLang="en-US"/>
              <a:pPr/>
              <a:t>19</a:t>
            </a:fld>
            <a:endParaRPr lang="en-US" altLang="en-US"/>
          </a:p>
        </p:txBody>
      </p:sp>
      <p:sp>
        <p:nvSpPr>
          <p:cNvPr id="6758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758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2566051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159ECE3-7ABF-47F0-8705-B61438382E66}" type="slidenum">
              <a:rPr lang="en-US" altLang="en-US"/>
              <a:pPr/>
              <a:t>21</a:t>
            </a:fld>
            <a:endParaRPr lang="en-US" altLang="en-US"/>
          </a:p>
        </p:txBody>
      </p:sp>
      <p:sp>
        <p:nvSpPr>
          <p:cNvPr id="6861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861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648452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4321E8E-DC9A-4503-B9CD-0F481E19F81D}" type="slidenum">
              <a:rPr lang="en-US" altLang="en-US"/>
              <a:pPr/>
              <a:t>22</a:t>
            </a:fld>
            <a:endParaRPr lang="en-US" altLang="en-US"/>
          </a:p>
        </p:txBody>
      </p:sp>
      <p:sp>
        <p:nvSpPr>
          <p:cNvPr id="6963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963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4997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8020086-B294-4F4E-ABFD-1D525874540D}" type="slidenum">
              <a:rPr lang="en-US" altLang="en-US"/>
              <a:pPr/>
              <a:t>23</a:t>
            </a:fld>
            <a:endParaRPr lang="en-US" altLang="en-US"/>
          </a:p>
        </p:txBody>
      </p:sp>
      <p:sp>
        <p:nvSpPr>
          <p:cNvPr id="7065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066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115549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E1453AA-70ED-4292-8462-EAAF92CA5771}" type="slidenum">
              <a:rPr lang="en-US" altLang="en-US"/>
              <a:pPr/>
              <a:t>26</a:t>
            </a:fld>
            <a:endParaRPr lang="en-US" altLang="en-US"/>
          </a:p>
        </p:txBody>
      </p:sp>
      <p:sp>
        <p:nvSpPr>
          <p:cNvPr id="7168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168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09488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A665D2E-1E53-4A5D-AEAA-D63C6C2EA766}" type="slidenum">
              <a:rPr lang="en-US" altLang="en-US"/>
              <a:pPr/>
              <a:t>27</a:t>
            </a:fld>
            <a:endParaRPr lang="en-US" altLang="en-US"/>
          </a:p>
        </p:txBody>
      </p:sp>
      <p:sp>
        <p:nvSpPr>
          <p:cNvPr id="7270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270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8476330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CF89A7A-A850-4BBE-A29A-0BFE6845C27E}" type="slidenum">
              <a:rPr lang="en-US" altLang="en-US"/>
              <a:pPr/>
              <a:t>28</a:t>
            </a:fld>
            <a:endParaRPr lang="en-US" altLang="en-US"/>
          </a:p>
        </p:txBody>
      </p:sp>
      <p:sp>
        <p:nvSpPr>
          <p:cNvPr id="7373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373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4342414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2B2B5EF-AB01-4E6A-95F2-8CA2DA0BC0B0}" type="slidenum">
              <a:rPr lang="en-US" altLang="en-US"/>
              <a:pPr/>
              <a:t>29</a:t>
            </a:fld>
            <a:endParaRPr lang="en-US" altLang="en-US"/>
          </a:p>
        </p:txBody>
      </p:sp>
      <p:sp>
        <p:nvSpPr>
          <p:cNvPr id="7475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475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916332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EACA94A-00D9-411A-A63B-D9048E359A04}" type="slidenum">
              <a:rPr lang="en-US" altLang="en-US"/>
              <a:pPr/>
              <a:t>30</a:t>
            </a:fld>
            <a:endParaRPr lang="en-US" altLang="en-US"/>
          </a:p>
        </p:txBody>
      </p:sp>
      <p:sp>
        <p:nvSpPr>
          <p:cNvPr id="7577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578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2620458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49927DE-F248-4FCE-8C36-B35EC5F4B67A}" type="slidenum">
              <a:rPr lang="en-US" altLang="en-US"/>
              <a:pPr/>
              <a:t>31</a:t>
            </a:fld>
            <a:endParaRPr lang="en-US" altLang="en-US"/>
          </a:p>
        </p:txBody>
      </p:sp>
      <p:sp>
        <p:nvSpPr>
          <p:cNvPr id="7680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680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5489843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2701361-5399-460B-AA09-29BBF9FCFD35}" type="slidenum">
              <a:rPr lang="en-US" altLang="en-US"/>
              <a:pPr/>
              <a:t>32</a:t>
            </a:fld>
            <a:endParaRPr lang="en-US" altLang="en-US"/>
          </a:p>
        </p:txBody>
      </p:sp>
      <p:sp>
        <p:nvSpPr>
          <p:cNvPr id="7782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782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920768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03E126A-F029-43A2-A8C6-755A13F8D221}" type="slidenum">
              <a:rPr lang="en-US" altLang="en-US"/>
              <a:pPr/>
              <a:t>33</a:t>
            </a:fld>
            <a:endParaRPr lang="en-US" altLang="en-US"/>
          </a:p>
        </p:txBody>
      </p:sp>
      <p:sp>
        <p:nvSpPr>
          <p:cNvPr id="7885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885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7223803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B9239F0-2F95-4DC9-8301-1E8898783F59}" type="slidenum">
              <a:rPr lang="en-US" altLang="en-US"/>
              <a:pPr/>
              <a:t>34</a:t>
            </a:fld>
            <a:endParaRPr lang="en-US" altLang="en-US"/>
          </a:p>
        </p:txBody>
      </p:sp>
      <p:sp>
        <p:nvSpPr>
          <p:cNvPr id="7987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987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39377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2E31787-E868-4565-BEA6-83D3C5F1BD86}" type="datetime1">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0433BE-D5E8-4D0D-A567-271B257F36B3}" type="datetime1">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C53F941-A0F3-48C2-A33A-ADC2F3299D7F}" type="datetime1">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E919BE2-23E7-4408-879E-2F4480B65B3C}" type="datetime1">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B22902-400D-4E05-9AB7-0C8F59591F6B}" type="datetime1">
              <a:rPr lang="en-US" smtClean="0"/>
              <a:t>3/26/2022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2ECBDF-00AD-4A80-ADFA-6C3B129E5E4E}" type="datetime1">
              <a:rPr lang="en-US" smtClean="0"/>
              <a:t>3/26/2022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670D1F-4116-4F77-8C1D-B6E34070574C}" type="datetime1">
              <a:rPr lang="en-US" smtClean="0"/>
              <a:t>3/26/2022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A8A0D56-26FE-43F2-86FB-0F4233508634}" type="datetime1">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CD0B85-2278-4E66-860E-64B1FF658502}" type="datetime1">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9BA070-B09C-427F-9AF2-AF0A4C93E605}" type="datetime1">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A591FE-7898-4CDA-9FE1-573F79C48E8A}" type="datetime1">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E3BF70-209D-4433-8D7A-82A9A7DF1AB3}" type="datetime1">
              <a:rPr lang="en-US" smtClean="0"/>
              <a:t>3/26/2022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wmf"/><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4: Relational Databases</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4: Learning Objectives</a:t>
            </a:r>
          </a:p>
        </p:txBody>
      </p:sp>
      <p:sp>
        <p:nvSpPr>
          <p:cNvPr id="17413" name="Rectangle 3"/>
          <p:cNvSpPr>
            <a:spLocks noGrp="1" noChangeArrowheads="1"/>
          </p:cNvSpPr>
          <p:nvPr>
            <p:ph type="body" idx="1"/>
          </p:nvPr>
        </p:nvSpPr>
        <p:spPr/>
        <p:txBody>
          <a:bodyPr/>
          <a:lstStyle/>
          <a:p>
            <a:pPr marL="571500" indent="-571500">
              <a:buFontTx/>
              <a:buAutoNum type="arabicPeriod"/>
            </a:pPr>
            <a:r>
              <a:rPr lang="en-US" altLang="en-US" dirty="0">
                <a:latin typeface="+mj-lt"/>
              </a:rPr>
              <a:t>Explain the difference between database and file-based legacy systems.</a:t>
            </a:r>
          </a:p>
          <a:p>
            <a:pPr marL="571500" indent="-571500">
              <a:buFontTx/>
              <a:buAutoNum type="arabicPeriod"/>
            </a:pPr>
            <a:r>
              <a:rPr lang="en-GB" altLang="en-US" dirty="0" smtClean="0">
                <a:latin typeface="+mj-lt"/>
              </a:rPr>
              <a:t>Discuss the limitations of </a:t>
            </a:r>
            <a:r>
              <a:rPr lang="en-GB" altLang="en-US" dirty="0" smtClean="0">
                <a:latin typeface="+mj-lt"/>
              </a:rPr>
              <a:t>file-oriented approach</a:t>
            </a:r>
            <a:endParaRPr lang="en-US" altLang="en-US" dirty="0" smtClean="0">
              <a:latin typeface="+mj-lt"/>
            </a:endParaRPr>
          </a:p>
          <a:p>
            <a:pPr marL="571500" indent="-571500">
              <a:buFontTx/>
              <a:buAutoNum type="arabicPeriod"/>
            </a:pPr>
            <a:r>
              <a:rPr lang="en-US" altLang="en-US" dirty="0" smtClean="0">
                <a:latin typeface="+mj-lt"/>
              </a:rPr>
              <a:t>Describe </a:t>
            </a:r>
            <a:r>
              <a:rPr lang="en-US" altLang="en-US" dirty="0">
                <a:latin typeface="+mj-lt"/>
              </a:rPr>
              <a:t>what a relational database is and how it organizes data.</a:t>
            </a:r>
          </a:p>
          <a:p>
            <a:pPr marL="571500" indent="-571500">
              <a:buFontTx/>
              <a:buAutoNum type="arabicPeriod"/>
            </a:pPr>
            <a:r>
              <a:rPr lang="en-US" altLang="en-US" dirty="0">
                <a:latin typeface="+mj-lt"/>
              </a:rPr>
              <a:t>Explain the difference between logical and physical views of a database.</a:t>
            </a:r>
          </a:p>
          <a:p>
            <a:pPr marL="571500" indent="-571500">
              <a:buFontTx/>
              <a:buAutoNum type="arabicPeriod"/>
            </a:pPr>
            <a:r>
              <a:rPr lang="en-US" altLang="en-US" dirty="0">
                <a:latin typeface="+mj-lt"/>
              </a:rPr>
              <a:t>Create a set of well-structured tables to properly store data in a relational database.</a:t>
            </a: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Introduction</a:t>
            </a:r>
          </a:p>
        </p:txBody>
      </p:sp>
      <p:sp>
        <p:nvSpPr>
          <p:cNvPr id="406531" name="Rectangle 3"/>
          <p:cNvSpPr>
            <a:spLocks noGrp="1" noChangeArrowheads="1"/>
          </p:cNvSpPr>
          <p:nvPr>
            <p:ph type="body" idx="1"/>
          </p:nvPr>
        </p:nvSpPr>
        <p:spPr>
          <a:xfrm>
            <a:off x="838200" y="1524000"/>
            <a:ext cx="10515600" cy="4114800"/>
          </a:xfrm>
          <a:noFill/>
        </p:spPr>
        <p:txBody>
          <a:bodyPr vert="horz" lIns="90488" tIns="44450" rIns="90488" bIns="44450" rtlCol="0">
            <a:normAutofit/>
          </a:bodyPr>
          <a:lstStyle/>
          <a:p>
            <a:pPr eaLnBrk="1" hangingPunct="1"/>
            <a:r>
              <a:rPr lang="en-US" altLang="en-US" dirty="0" smtClean="0">
                <a:latin typeface="+mj-lt"/>
              </a:rPr>
              <a:t>This chapter explains what a database is and how it differs from a file-oriented system.</a:t>
            </a:r>
          </a:p>
          <a:p>
            <a:pPr eaLnBrk="1" hangingPunct="1"/>
            <a:r>
              <a:rPr lang="en-US" altLang="en-US" dirty="0" smtClean="0">
                <a:latin typeface="+mj-lt"/>
              </a:rPr>
              <a:t>It also describes the structure of a relational database system.</a:t>
            </a:r>
          </a:p>
          <a:p>
            <a:pPr eaLnBrk="1" hangingPunct="1"/>
            <a:r>
              <a:rPr lang="en-US" altLang="en-US" dirty="0" smtClean="0">
                <a:latin typeface="+mj-lt"/>
              </a:rPr>
              <a:t>The chapter concludes by discussing the basic steps involved in designing a database.</a:t>
            </a:r>
          </a:p>
        </p:txBody>
      </p:sp>
      <p:sp>
        <p:nvSpPr>
          <p:cNvPr id="4" name="Slide Number Placeholder 3"/>
          <p:cNvSpPr>
            <a:spLocks noGrp="1"/>
          </p:cNvSpPr>
          <p:nvPr>
            <p:ph type="sldNum" sz="quarter" idx="12"/>
          </p:nvPr>
        </p:nvSpPr>
        <p:spPr/>
        <p:txBody>
          <a:bodyPr/>
          <a:lstStyle/>
          <a:p>
            <a:fld id="{919C02E9-2FDD-4E92-B284-B4B315E5001E}" type="slidenum">
              <a:rPr lang="en-US" smtClean="0"/>
              <a:t>3</a:t>
            </a:fld>
            <a:endParaRPr lang="en-US"/>
          </a:p>
        </p:txBody>
      </p:sp>
    </p:spTree>
    <p:extLst>
      <p:ext uri="{BB962C8B-B14F-4D97-AF65-F5344CB8AC3E}">
        <p14:creationId xmlns:p14="http://schemas.microsoft.com/office/powerpoint/2010/main" val="3944717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6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65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6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1"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3"/>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Types of File</a:t>
            </a:r>
            <a:r>
              <a:rPr lang="en-US" altLang="en-US" dirty="0" smtClean="0"/>
              <a:t>s</a:t>
            </a:r>
          </a:p>
        </p:txBody>
      </p:sp>
      <p:sp>
        <p:nvSpPr>
          <p:cNvPr id="490500" name="Rectangle 4"/>
          <p:cNvSpPr>
            <a:spLocks noGrp="1" noChangeArrowheads="1"/>
          </p:cNvSpPr>
          <p:nvPr>
            <p:ph type="body" idx="1"/>
          </p:nvPr>
        </p:nvSpPr>
        <p:spPr>
          <a:noFill/>
        </p:spPr>
        <p:txBody>
          <a:bodyPr vert="horz" lIns="90488" tIns="44450" rIns="90488" bIns="44450" rtlCol="0">
            <a:normAutofit/>
          </a:bodyPr>
          <a:lstStyle/>
          <a:p>
            <a:pPr marL="0" indent="0" eaLnBrk="1" hangingPunct="1">
              <a:buNone/>
            </a:pPr>
            <a:r>
              <a:rPr lang="en-US" altLang="en-US" dirty="0" smtClean="0">
                <a:latin typeface="+mj-lt"/>
              </a:rPr>
              <a:t>Two basic types of files are used to store data.</a:t>
            </a:r>
          </a:p>
          <a:p>
            <a:pPr marL="1028700" lvl="1" indent="-571500">
              <a:buFont typeface="+mj-lt"/>
              <a:buAutoNum type="romanLcPeriod"/>
            </a:pPr>
            <a:r>
              <a:rPr lang="en-US" altLang="en-US" dirty="0" smtClean="0">
                <a:latin typeface="+mj-lt"/>
              </a:rPr>
              <a:t>The </a:t>
            </a:r>
            <a:r>
              <a:rPr lang="en-US" altLang="en-US" b="1" dirty="0" smtClean="0">
                <a:latin typeface="+mj-lt"/>
              </a:rPr>
              <a:t>master file</a:t>
            </a:r>
            <a:r>
              <a:rPr lang="en-US" altLang="en-US" dirty="0" smtClean="0">
                <a:latin typeface="+mj-lt"/>
              </a:rPr>
              <a:t>, which is conceptually similar to a ledger in a manual system.</a:t>
            </a:r>
          </a:p>
          <a:p>
            <a:pPr marL="1028700" lvl="1" indent="-571500">
              <a:buFont typeface="+mj-lt"/>
              <a:buAutoNum type="romanLcPeriod"/>
            </a:pPr>
            <a:r>
              <a:rPr lang="en-US" altLang="en-US" dirty="0" smtClean="0">
                <a:latin typeface="+mj-lt"/>
              </a:rPr>
              <a:t>The </a:t>
            </a:r>
            <a:r>
              <a:rPr lang="en-US" altLang="en-US" b="1" dirty="0" smtClean="0">
                <a:latin typeface="+mj-lt"/>
              </a:rPr>
              <a:t>transaction file</a:t>
            </a:r>
            <a:r>
              <a:rPr lang="en-US" altLang="en-US" dirty="0" smtClean="0">
                <a:latin typeface="+mj-lt"/>
              </a:rPr>
              <a:t>, which is conceptually similar to a journal in a manual system.</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4</a:t>
            </a:fld>
            <a:endParaRPr lang="en-US">
              <a:latin typeface="+mj-lt"/>
            </a:endParaRPr>
          </a:p>
        </p:txBody>
      </p:sp>
    </p:spTree>
    <p:extLst>
      <p:ext uri="{BB962C8B-B14F-4D97-AF65-F5344CB8AC3E}">
        <p14:creationId xmlns:p14="http://schemas.microsoft.com/office/powerpoint/2010/main" val="1475177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050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9050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9050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500"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File Approach</a:t>
            </a:r>
          </a:p>
        </p:txBody>
      </p:sp>
      <p:sp>
        <p:nvSpPr>
          <p:cNvPr id="412675" name="Rectangle 3"/>
          <p:cNvSpPr>
            <a:spLocks noGrp="1" noChangeArrowheads="1"/>
          </p:cNvSpPr>
          <p:nvPr>
            <p:ph type="body" idx="1"/>
          </p:nvPr>
        </p:nvSpPr>
        <p:spPr>
          <a:noFill/>
        </p:spPr>
        <p:txBody>
          <a:bodyPr vert="horz" lIns="90488" tIns="44450" rIns="90488" bIns="44450" rtlCol="0">
            <a:normAutofit/>
          </a:bodyPr>
          <a:lstStyle/>
          <a:p>
            <a:pPr marL="0" indent="0" eaLnBrk="1" hangingPunct="1">
              <a:buNone/>
            </a:pPr>
            <a:r>
              <a:rPr lang="en-US" altLang="en-US" dirty="0">
                <a:latin typeface="+mj-lt"/>
              </a:rPr>
              <a:t>For many years, companies created new files and programs each time an information need arose</a:t>
            </a:r>
            <a:r>
              <a:rPr lang="en-US" altLang="en-US" dirty="0" smtClean="0">
                <a:latin typeface="+mj-lt"/>
              </a:rPr>
              <a:t>. This </a:t>
            </a:r>
            <a:r>
              <a:rPr lang="en-US" altLang="en-US" dirty="0">
                <a:latin typeface="+mj-lt"/>
              </a:rPr>
              <a:t>proliferation of master files created problems:</a:t>
            </a:r>
          </a:p>
          <a:p>
            <a:pPr lvl="1"/>
            <a:r>
              <a:rPr lang="en-US" altLang="en-US" sz="2800" dirty="0">
                <a:latin typeface="+mj-lt"/>
              </a:rPr>
              <a:t>Often the same data was stored in two or more separate files.</a:t>
            </a:r>
          </a:p>
          <a:p>
            <a:pPr lvl="1"/>
            <a:r>
              <a:rPr lang="en-US" altLang="en-US" sz="2800" dirty="0">
                <a:latin typeface="+mj-lt"/>
              </a:rPr>
              <a:t>The specific data values stored in the different files were not always consistent.</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5</a:t>
            </a:fld>
            <a:endParaRPr lang="en-US">
              <a:latin typeface="+mj-lt"/>
            </a:endParaRPr>
          </a:p>
        </p:txBody>
      </p:sp>
    </p:spTree>
    <p:extLst>
      <p:ext uri="{BB962C8B-B14F-4D97-AF65-F5344CB8AC3E}">
        <p14:creationId xmlns:p14="http://schemas.microsoft.com/office/powerpoint/2010/main" val="360932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26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1267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12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317205" y="1707443"/>
            <a:ext cx="1838099" cy="5007853"/>
            <a:chOff x="2317205" y="1707443"/>
            <a:chExt cx="1838099" cy="5007853"/>
          </a:xfrm>
          <a:solidFill>
            <a:schemeClr val="accent2"/>
          </a:solidFill>
        </p:grpSpPr>
        <p:sp>
          <p:nvSpPr>
            <p:cNvPr id="20" name="Flowchart: Magnetic Disk 19"/>
            <p:cNvSpPr/>
            <p:nvPr/>
          </p:nvSpPr>
          <p:spPr>
            <a:xfrm>
              <a:off x="2317205" y="3322090"/>
              <a:ext cx="1793104" cy="1649659"/>
            </a:xfrm>
            <a:prstGeom prst="flowChartMagneticDisk">
              <a:avLst/>
            </a:prstGeom>
            <a:gr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1" name="Flowchart: Magnetic Disk 20"/>
            <p:cNvSpPr/>
            <p:nvPr/>
          </p:nvSpPr>
          <p:spPr>
            <a:xfrm>
              <a:off x="2317205" y="5065637"/>
              <a:ext cx="1793104" cy="1649659"/>
            </a:xfrm>
            <a:prstGeom prst="flowChartMagneticDisk">
              <a:avLst/>
            </a:prstGeom>
            <a:gr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 name="Flowchart: Magnetic Disk 1"/>
            <p:cNvSpPr/>
            <p:nvPr/>
          </p:nvSpPr>
          <p:spPr>
            <a:xfrm>
              <a:off x="2362200" y="1707443"/>
              <a:ext cx="1793104" cy="1649659"/>
            </a:xfrm>
            <a:prstGeom prst="flowChartMagneticDisk">
              <a:avLst/>
            </a:prstGeom>
            <a:gr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sp>
        <p:nvSpPr>
          <p:cNvPr id="2253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File-Oriented Approach</a:t>
            </a:r>
          </a:p>
        </p:txBody>
      </p:sp>
      <p:grpSp>
        <p:nvGrpSpPr>
          <p:cNvPr id="22533" name="Group 19"/>
          <p:cNvGrpSpPr>
            <a:grpSpLocks/>
          </p:cNvGrpSpPr>
          <p:nvPr/>
        </p:nvGrpSpPr>
        <p:grpSpPr bwMode="auto">
          <a:xfrm>
            <a:off x="2470736" y="1795463"/>
            <a:ext cx="7587664" cy="4899295"/>
            <a:chOff x="597" y="1131"/>
            <a:chExt cx="4806" cy="3284"/>
          </a:xfrm>
        </p:grpSpPr>
        <p:sp>
          <p:nvSpPr>
            <p:cNvPr id="22534" name="Rectangle 3"/>
            <p:cNvSpPr>
              <a:spLocks noChangeArrowheads="1"/>
            </p:cNvSpPr>
            <p:nvPr/>
          </p:nvSpPr>
          <p:spPr bwMode="auto">
            <a:xfrm>
              <a:off x="3814" y="2427"/>
              <a:ext cx="1562" cy="592"/>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dirty="0">
                  <a:solidFill>
                    <a:srgbClr val="1A1A00"/>
                  </a:solidFill>
                  <a:latin typeface="+mj-lt"/>
                </a:rPr>
                <a:t>Shipping </a:t>
              </a:r>
            </a:p>
            <a:p>
              <a:pPr algn="ctr">
                <a:spcBef>
                  <a:spcPct val="0"/>
                </a:spcBef>
                <a:buClrTx/>
                <a:buSzTx/>
                <a:buFontTx/>
                <a:buNone/>
              </a:pPr>
              <a:r>
                <a:rPr lang="en-US" altLang="en-US" sz="2400" dirty="0">
                  <a:solidFill>
                    <a:srgbClr val="1A1A00"/>
                  </a:solidFill>
                  <a:latin typeface="+mj-lt"/>
                </a:rPr>
                <a:t>Program</a:t>
              </a:r>
            </a:p>
          </p:txBody>
        </p:sp>
        <p:sp>
          <p:nvSpPr>
            <p:cNvPr id="22535" name="Rectangle 4"/>
            <p:cNvSpPr>
              <a:spLocks noChangeArrowheads="1"/>
            </p:cNvSpPr>
            <p:nvPr/>
          </p:nvSpPr>
          <p:spPr bwMode="auto">
            <a:xfrm>
              <a:off x="3814" y="1310"/>
              <a:ext cx="1562" cy="591"/>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dirty="0">
                  <a:solidFill>
                    <a:srgbClr val="1A1A00"/>
                  </a:solidFill>
                  <a:latin typeface="+mj-lt"/>
                </a:rPr>
                <a:t>Sales</a:t>
              </a:r>
            </a:p>
            <a:p>
              <a:pPr algn="ctr">
                <a:spcBef>
                  <a:spcPct val="0"/>
                </a:spcBef>
                <a:buClrTx/>
                <a:buSzTx/>
                <a:buFontTx/>
                <a:buNone/>
              </a:pPr>
              <a:r>
                <a:rPr lang="en-US" altLang="en-US" sz="2400" dirty="0">
                  <a:solidFill>
                    <a:srgbClr val="1A1A00"/>
                  </a:solidFill>
                  <a:latin typeface="+mj-lt"/>
                </a:rPr>
                <a:t>Program</a:t>
              </a:r>
            </a:p>
          </p:txBody>
        </p:sp>
        <p:sp>
          <p:nvSpPr>
            <p:cNvPr id="22536" name="Line 5"/>
            <p:cNvSpPr>
              <a:spLocks noChangeShapeType="1"/>
            </p:cNvSpPr>
            <p:nvPr/>
          </p:nvSpPr>
          <p:spPr bwMode="auto">
            <a:xfrm>
              <a:off x="1675" y="1606"/>
              <a:ext cx="2128"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2537" name="Line 6"/>
            <p:cNvSpPr>
              <a:spLocks noChangeShapeType="1"/>
            </p:cNvSpPr>
            <p:nvPr/>
          </p:nvSpPr>
          <p:spPr bwMode="auto">
            <a:xfrm>
              <a:off x="1675" y="2723"/>
              <a:ext cx="2128" cy="1"/>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2539" name="Rectangle 8"/>
            <p:cNvSpPr>
              <a:spLocks noChangeArrowheads="1"/>
            </p:cNvSpPr>
            <p:nvPr/>
          </p:nvSpPr>
          <p:spPr bwMode="auto">
            <a:xfrm>
              <a:off x="597" y="1131"/>
              <a:ext cx="945" cy="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a:solidFill>
                    <a:srgbClr val="1A1A00"/>
                  </a:solidFill>
                  <a:latin typeface="+mj-lt"/>
                </a:rPr>
                <a:t>File  1</a:t>
              </a:r>
            </a:p>
          </p:txBody>
        </p:sp>
        <p:sp>
          <p:nvSpPr>
            <p:cNvPr id="22540" name="Rectangle 9"/>
            <p:cNvSpPr>
              <a:spLocks noChangeArrowheads="1"/>
            </p:cNvSpPr>
            <p:nvPr/>
          </p:nvSpPr>
          <p:spPr bwMode="auto">
            <a:xfrm>
              <a:off x="672" y="1406"/>
              <a:ext cx="757" cy="741"/>
            </a:xfrm>
            <a:prstGeom prst="rect">
              <a:avLst/>
            </a:prstGeom>
            <a:solidFill>
              <a:schemeClr val="accent2">
                <a:lumMod val="20000"/>
                <a:lumOff val="80000"/>
              </a:schemeClr>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200" dirty="0">
                  <a:solidFill>
                    <a:srgbClr val="1A1A00"/>
                  </a:solidFill>
                  <a:latin typeface="+mj-lt"/>
                </a:rPr>
                <a:t>Fact A </a:t>
              </a:r>
              <a:r>
                <a:rPr lang="en-US" altLang="en-US" sz="2200" dirty="0" smtClean="0">
                  <a:solidFill>
                    <a:srgbClr val="1A1A00"/>
                  </a:solidFill>
                  <a:latin typeface="+mj-lt"/>
                </a:rPr>
                <a:t> Fact </a:t>
              </a:r>
              <a:r>
                <a:rPr lang="en-US" altLang="en-US" sz="2200" dirty="0">
                  <a:solidFill>
                    <a:srgbClr val="1A1A00"/>
                  </a:solidFill>
                  <a:latin typeface="+mj-lt"/>
                </a:rPr>
                <a:t>B </a:t>
              </a:r>
              <a:r>
                <a:rPr lang="en-US" altLang="en-US" sz="2200" dirty="0" smtClean="0">
                  <a:solidFill>
                    <a:srgbClr val="1A1A00"/>
                  </a:solidFill>
                  <a:latin typeface="+mj-lt"/>
                </a:rPr>
                <a:t> Fact </a:t>
              </a:r>
              <a:r>
                <a:rPr lang="en-US" altLang="en-US" sz="2200" dirty="0">
                  <a:solidFill>
                    <a:srgbClr val="1A1A00"/>
                  </a:solidFill>
                  <a:latin typeface="+mj-lt"/>
                </a:rPr>
                <a:t>C</a:t>
              </a:r>
            </a:p>
          </p:txBody>
        </p:sp>
        <p:sp>
          <p:nvSpPr>
            <p:cNvPr id="22542" name="Rectangle 11"/>
            <p:cNvSpPr>
              <a:spLocks noChangeArrowheads="1"/>
            </p:cNvSpPr>
            <p:nvPr/>
          </p:nvSpPr>
          <p:spPr bwMode="auto">
            <a:xfrm>
              <a:off x="597" y="2216"/>
              <a:ext cx="945" cy="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dirty="0">
                  <a:solidFill>
                    <a:srgbClr val="1A1A00"/>
                  </a:solidFill>
                  <a:latin typeface="+mj-lt"/>
                </a:rPr>
                <a:t>File  2</a:t>
              </a:r>
            </a:p>
          </p:txBody>
        </p:sp>
        <p:sp>
          <p:nvSpPr>
            <p:cNvPr id="22543" name="Rectangle 12"/>
            <p:cNvSpPr>
              <a:spLocks noChangeArrowheads="1"/>
            </p:cNvSpPr>
            <p:nvPr/>
          </p:nvSpPr>
          <p:spPr bwMode="auto">
            <a:xfrm>
              <a:off x="672" y="2474"/>
              <a:ext cx="757" cy="741"/>
            </a:xfrm>
            <a:prstGeom prst="rect">
              <a:avLst/>
            </a:prstGeom>
            <a:solidFill>
              <a:schemeClr val="accent2">
                <a:lumMod val="20000"/>
                <a:lumOff val="80000"/>
              </a:schemeClr>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200" dirty="0">
                  <a:solidFill>
                    <a:srgbClr val="1A1A00"/>
                  </a:solidFill>
                  <a:latin typeface="+mj-lt"/>
                </a:rPr>
                <a:t>Fact B </a:t>
              </a:r>
              <a:r>
                <a:rPr lang="en-US" altLang="en-US" sz="2200" dirty="0" smtClean="0">
                  <a:solidFill>
                    <a:srgbClr val="1A1A00"/>
                  </a:solidFill>
                  <a:latin typeface="+mj-lt"/>
                </a:rPr>
                <a:t> Fact </a:t>
              </a:r>
              <a:r>
                <a:rPr lang="en-US" altLang="en-US" sz="2200" dirty="0">
                  <a:solidFill>
                    <a:srgbClr val="1A1A00"/>
                  </a:solidFill>
                  <a:latin typeface="+mj-lt"/>
                </a:rPr>
                <a:t>D </a:t>
              </a:r>
              <a:r>
                <a:rPr lang="en-US" altLang="en-US" sz="2200" dirty="0" smtClean="0">
                  <a:solidFill>
                    <a:srgbClr val="1A1A00"/>
                  </a:solidFill>
                  <a:latin typeface="+mj-lt"/>
                </a:rPr>
                <a:t> Fact </a:t>
              </a:r>
              <a:r>
                <a:rPr lang="en-US" altLang="en-US" sz="2200" dirty="0">
                  <a:solidFill>
                    <a:srgbClr val="1A1A00"/>
                  </a:solidFill>
                  <a:latin typeface="+mj-lt"/>
                </a:rPr>
                <a:t>E</a:t>
              </a:r>
            </a:p>
          </p:txBody>
        </p:sp>
        <p:sp>
          <p:nvSpPr>
            <p:cNvPr id="22544" name="Rectangle 14"/>
            <p:cNvSpPr>
              <a:spLocks noChangeArrowheads="1"/>
            </p:cNvSpPr>
            <p:nvPr/>
          </p:nvSpPr>
          <p:spPr bwMode="auto">
            <a:xfrm>
              <a:off x="3841" y="3507"/>
              <a:ext cx="1562" cy="592"/>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Billing</a:t>
              </a:r>
            </a:p>
            <a:p>
              <a:pPr algn="ctr">
                <a:spcBef>
                  <a:spcPct val="0"/>
                </a:spcBef>
                <a:buClrTx/>
                <a:buSzTx/>
                <a:buFontTx/>
                <a:buNone/>
              </a:pPr>
              <a:r>
                <a:rPr lang="en-US" altLang="en-US" sz="2400">
                  <a:solidFill>
                    <a:srgbClr val="1A1A00"/>
                  </a:solidFill>
                  <a:latin typeface="+mj-lt"/>
                </a:rPr>
                <a:t>Program</a:t>
              </a:r>
            </a:p>
          </p:txBody>
        </p:sp>
        <p:sp>
          <p:nvSpPr>
            <p:cNvPr id="22545" name="Line 15"/>
            <p:cNvSpPr>
              <a:spLocks noChangeShapeType="1"/>
            </p:cNvSpPr>
            <p:nvPr/>
          </p:nvSpPr>
          <p:spPr bwMode="auto">
            <a:xfrm>
              <a:off x="1702" y="3803"/>
              <a:ext cx="2128" cy="1"/>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2547" name="Rectangle 17"/>
            <p:cNvSpPr>
              <a:spLocks noChangeArrowheads="1"/>
            </p:cNvSpPr>
            <p:nvPr/>
          </p:nvSpPr>
          <p:spPr bwMode="auto">
            <a:xfrm>
              <a:off x="624" y="3296"/>
              <a:ext cx="945" cy="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a:solidFill>
                    <a:srgbClr val="1A1A00"/>
                  </a:solidFill>
                  <a:latin typeface="+mj-lt"/>
                </a:rPr>
                <a:t>File 3</a:t>
              </a:r>
            </a:p>
          </p:txBody>
        </p:sp>
        <p:sp>
          <p:nvSpPr>
            <p:cNvPr id="22548" name="Rectangle 18"/>
            <p:cNvSpPr>
              <a:spLocks noChangeArrowheads="1"/>
            </p:cNvSpPr>
            <p:nvPr/>
          </p:nvSpPr>
          <p:spPr bwMode="auto">
            <a:xfrm>
              <a:off x="699" y="3674"/>
              <a:ext cx="757" cy="741"/>
            </a:xfrm>
            <a:prstGeom prst="rect">
              <a:avLst/>
            </a:prstGeom>
            <a:solidFill>
              <a:schemeClr val="accent2">
                <a:lumMod val="20000"/>
                <a:lumOff val="80000"/>
              </a:schemeClr>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200" dirty="0">
                  <a:solidFill>
                    <a:srgbClr val="1A1A00"/>
                  </a:solidFill>
                  <a:latin typeface="+mj-lt"/>
                </a:rPr>
                <a:t>Fact A </a:t>
              </a:r>
              <a:r>
                <a:rPr lang="en-US" altLang="en-US" sz="2200" dirty="0" smtClean="0">
                  <a:solidFill>
                    <a:srgbClr val="1A1A00"/>
                  </a:solidFill>
                  <a:latin typeface="+mj-lt"/>
                </a:rPr>
                <a:t> Fact </a:t>
              </a:r>
              <a:r>
                <a:rPr lang="en-US" altLang="en-US" sz="2200" dirty="0">
                  <a:solidFill>
                    <a:srgbClr val="1A1A00"/>
                  </a:solidFill>
                  <a:latin typeface="+mj-lt"/>
                </a:rPr>
                <a:t>G </a:t>
              </a:r>
              <a:r>
                <a:rPr lang="en-US" altLang="en-US" sz="2200" dirty="0" smtClean="0">
                  <a:solidFill>
                    <a:srgbClr val="1A1A00"/>
                  </a:solidFill>
                  <a:latin typeface="+mj-lt"/>
                </a:rPr>
                <a:t> Fact </a:t>
              </a:r>
              <a:r>
                <a:rPr lang="en-US" altLang="en-US" sz="2200" dirty="0">
                  <a:solidFill>
                    <a:srgbClr val="1A1A00"/>
                  </a:solidFill>
                  <a:latin typeface="+mj-lt"/>
                </a:rPr>
                <a:t>E</a:t>
              </a:r>
            </a:p>
          </p:txBody>
        </p:sp>
      </p:gr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6</a:t>
            </a:fld>
            <a:endParaRPr lang="en-US">
              <a:latin typeface="+mj-lt"/>
            </a:endParaRPr>
          </a:p>
        </p:txBody>
      </p:sp>
    </p:spTree>
    <p:extLst>
      <p:ext uri="{BB962C8B-B14F-4D97-AF65-F5344CB8AC3E}">
        <p14:creationId xmlns:p14="http://schemas.microsoft.com/office/powerpoint/2010/main" val="1184600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Databases</a:t>
            </a:r>
          </a:p>
        </p:txBody>
      </p:sp>
      <p:sp>
        <p:nvSpPr>
          <p:cNvPr id="414723" name="Rectangle 3"/>
          <p:cNvSpPr>
            <a:spLocks noGrp="1" noChangeArrowheads="1"/>
          </p:cNvSpPr>
          <p:nvPr>
            <p:ph type="body" idx="1"/>
          </p:nvPr>
        </p:nvSpPr>
        <p:spPr>
          <a:xfrm>
            <a:off x="838200" y="1600200"/>
            <a:ext cx="10515600" cy="4419600"/>
          </a:xfrm>
          <a:noFill/>
        </p:spPr>
        <p:txBody>
          <a:bodyPr vert="horz" lIns="90488" tIns="44450" rIns="90488" bIns="44450" rtlCol="0">
            <a:normAutofit/>
          </a:bodyPr>
          <a:lstStyle/>
          <a:p>
            <a:pPr eaLnBrk="1" hangingPunct="1"/>
            <a:r>
              <a:rPr lang="en-US" altLang="en-US" sz="2600" dirty="0">
                <a:latin typeface="+mj-lt"/>
              </a:rPr>
              <a:t>The database approach views data as an organizational resource that should be used  by, and managed for, the entire organization, not just the originating department or function.</a:t>
            </a:r>
          </a:p>
          <a:p>
            <a:pPr eaLnBrk="1" hangingPunct="1"/>
            <a:r>
              <a:rPr lang="en-US" altLang="en-US" sz="2600" dirty="0">
                <a:latin typeface="+mj-lt"/>
              </a:rPr>
              <a:t>Its focus is data integration and data sharing.</a:t>
            </a:r>
          </a:p>
          <a:p>
            <a:pPr eaLnBrk="1" hangingPunct="1"/>
            <a:r>
              <a:rPr lang="en-US" altLang="en-US" sz="2600" dirty="0">
                <a:latin typeface="+mj-lt"/>
              </a:rPr>
              <a:t>Integration is achieved by combining master files into larger pools of data that can be accessed by many application programs.</a:t>
            </a:r>
            <a:endParaRPr lang="en-US" altLang="en-US" sz="2600" dirty="0">
              <a:solidFill>
                <a:srgbClr val="115F69"/>
              </a:solidFill>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7</a:t>
            </a:fld>
            <a:endParaRPr lang="en-US">
              <a:latin typeface="+mj-lt"/>
            </a:endParaRPr>
          </a:p>
        </p:txBody>
      </p:sp>
    </p:spTree>
    <p:extLst>
      <p:ext uri="{BB962C8B-B14F-4D97-AF65-F5344CB8AC3E}">
        <p14:creationId xmlns:p14="http://schemas.microsoft.com/office/powerpoint/2010/main" val="2595503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4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47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47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ext Box 5"/>
          <p:cNvSpPr txBox="1">
            <a:spLocks noChangeArrowheads="1"/>
          </p:cNvSpPr>
          <p:nvPr/>
        </p:nvSpPr>
        <p:spPr bwMode="auto">
          <a:xfrm>
            <a:off x="777240" y="624840"/>
            <a:ext cx="7696200" cy="457200"/>
          </a:xfrm>
          <a:prstGeom prst="rect">
            <a:avLst/>
          </a:prstGeom>
          <a:noFill/>
          <a:ln w="12700">
            <a:noFill/>
            <a:miter lim="800000"/>
            <a:headEnd/>
            <a:tailEnd/>
          </a:ln>
          <a:effectLst/>
        </p:spPr>
        <p:txBody>
          <a:bodyPr>
            <a:spAutoFit/>
          </a:bodyPr>
          <a:lstStyle/>
          <a:p>
            <a:pPr>
              <a:defRPr/>
            </a:pPr>
            <a:r>
              <a:rPr lang="en-US" sz="2400" b="1" dirty="0">
                <a:latin typeface="+mj-lt"/>
                <a:cs typeface="Times New Roman" charset="0"/>
              </a:rPr>
              <a:t>Problems with the </a:t>
            </a:r>
            <a:r>
              <a:rPr lang="en-US" sz="2400" b="1" dirty="0" smtClean="0">
                <a:latin typeface="+mj-lt"/>
                <a:cs typeface="Times New Roman" charset="0"/>
              </a:rPr>
              <a:t>File-Oriented Approach</a:t>
            </a:r>
            <a:r>
              <a:rPr lang="en-US" sz="2400" b="1" dirty="0" smtClean="0">
                <a:effectLst>
                  <a:outerShdw blurRad="38100" dist="38100" dir="2700000" algn="tl">
                    <a:srgbClr val="C0C0C0"/>
                  </a:outerShdw>
                </a:effectLst>
                <a:latin typeface="+mj-lt"/>
                <a:cs typeface="Times New Roman" charset="0"/>
              </a:rPr>
              <a:t> </a:t>
            </a:r>
            <a:endParaRPr lang="en-US" sz="2400" b="1" dirty="0">
              <a:effectLst>
                <a:outerShdw blurRad="38100" dist="38100" dir="2700000" algn="tl">
                  <a:srgbClr val="C0C0C0"/>
                </a:outerShdw>
              </a:effectLst>
              <a:latin typeface="+mj-lt"/>
              <a:cs typeface="Times New Roman" charset="0"/>
            </a:endParaRPr>
          </a:p>
        </p:txBody>
      </p:sp>
      <p:sp>
        <p:nvSpPr>
          <p:cNvPr id="12294" name="Rectangle 6"/>
          <p:cNvSpPr>
            <a:spLocks noChangeArrowheads="1"/>
          </p:cNvSpPr>
          <p:nvPr/>
        </p:nvSpPr>
        <p:spPr bwMode="auto">
          <a:xfrm>
            <a:off x="670560" y="1417320"/>
            <a:ext cx="10195560" cy="4602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lnSpc>
                <a:spcPct val="95000"/>
              </a:lnSpc>
              <a:spcBef>
                <a:spcPct val="20000"/>
              </a:spcBef>
            </a:pPr>
            <a:r>
              <a:rPr lang="en-US" altLang="en-US" sz="2400" dirty="0">
                <a:solidFill>
                  <a:schemeClr val="tx1"/>
                </a:solidFill>
                <a:latin typeface="+mj-lt"/>
              </a:rPr>
              <a:t>Data Redundancy and Inconsistency</a:t>
            </a:r>
            <a:r>
              <a:rPr lang="en-US" altLang="en-US" sz="2400" b="0" dirty="0">
                <a:solidFill>
                  <a:schemeClr val="tx1"/>
                </a:solidFill>
                <a:latin typeface="+mj-lt"/>
              </a:rPr>
              <a:t>: </a:t>
            </a:r>
          </a:p>
          <a:p>
            <a:pPr eaLnBrk="1" hangingPunct="1">
              <a:lnSpc>
                <a:spcPct val="95000"/>
              </a:lnSpc>
              <a:spcBef>
                <a:spcPct val="20000"/>
              </a:spcBef>
            </a:pPr>
            <a:endParaRPr lang="en-US" altLang="en-US" sz="2400" b="0" dirty="0">
              <a:solidFill>
                <a:schemeClr val="tx1"/>
              </a:solidFill>
              <a:latin typeface="+mj-lt"/>
            </a:endParaRPr>
          </a:p>
          <a:p>
            <a:pPr eaLnBrk="1" hangingPunct="1">
              <a:lnSpc>
                <a:spcPct val="95000"/>
              </a:lnSpc>
              <a:spcBef>
                <a:spcPct val="20000"/>
              </a:spcBef>
              <a:buFontTx/>
              <a:buChar char="•"/>
            </a:pPr>
            <a:r>
              <a:rPr lang="en-US" altLang="en-US" sz="2400" b="0" dirty="0">
                <a:solidFill>
                  <a:schemeClr val="tx1"/>
                </a:solidFill>
                <a:latin typeface="+mj-lt"/>
              </a:rPr>
              <a:t>Data redundancy: The presence of duplicate data in multiple data files so that the same data are stored in more than one place or location</a:t>
            </a:r>
          </a:p>
          <a:p>
            <a:pPr eaLnBrk="1" hangingPunct="1">
              <a:lnSpc>
                <a:spcPct val="95000"/>
              </a:lnSpc>
              <a:spcBef>
                <a:spcPct val="20000"/>
              </a:spcBef>
              <a:buFontTx/>
              <a:buChar char="•"/>
            </a:pPr>
            <a:endParaRPr lang="en-US" altLang="en-US" sz="2400" b="0" dirty="0">
              <a:solidFill>
                <a:schemeClr val="tx1"/>
              </a:solidFill>
              <a:latin typeface="+mj-lt"/>
            </a:endParaRPr>
          </a:p>
          <a:p>
            <a:pPr eaLnBrk="1" hangingPunct="1">
              <a:lnSpc>
                <a:spcPct val="95000"/>
              </a:lnSpc>
              <a:spcBef>
                <a:spcPct val="20000"/>
              </a:spcBef>
              <a:buFontTx/>
              <a:buChar char="•"/>
            </a:pPr>
            <a:r>
              <a:rPr lang="en-US" altLang="en-US" sz="2400" b="0" dirty="0">
                <a:solidFill>
                  <a:schemeClr val="tx1"/>
                </a:solidFill>
                <a:latin typeface="+mj-lt"/>
              </a:rPr>
              <a:t>Data inconsistency: The same attribute may have different values. </a:t>
            </a:r>
            <a:br>
              <a:rPr lang="en-US" altLang="en-US" sz="2400" b="0" dirty="0">
                <a:solidFill>
                  <a:schemeClr val="tx1"/>
                </a:solidFill>
                <a:latin typeface="+mj-lt"/>
              </a:rPr>
            </a:br>
            <a:endParaRPr lang="en-US" altLang="en-US" sz="2400" b="0" dirty="0">
              <a:solidFill>
                <a:schemeClr val="tx1"/>
              </a:solidFill>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8</a:t>
            </a:fld>
            <a:endParaRPr lang="en-US">
              <a:latin typeface="+mj-lt"/>
            </a:endParaRPr>
          </a:p>
        </p:txBody>
      </p:sp>
    </p:spTree>
    <p:extLst>
      <p:ext uri="{BB962C8B-B14F-4D97-AF65-F5344CB8AC3E}">
        <p14:creationId xmlns:p14="http://schemas.microsoft.com/office/powerpoint/2010/main" val="4172706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2294">
                                            <p:txEl>
                                              <p:pRg st="0" end="0"/>
                                            </p:txEl>
                                          </p:spTgt>
                                        </p:tgtEl>
                                        <p:attrNameLst>
                                          <p:attrName>style.visibility</p:attrName>
                                        </p:attrNameLst>
                                      </p:cBhvr>
                                      <p:to>
                                        <p:strVal val="visible"/>
                                      </p:to>
                                    </p:set>
                                    <p:anim calcmode="lin" valueType="num">
                                      <p:cBhvr additive="base">
                                        <p:cTn id="7" dur="500" fill="hold"/>
                                        <p:tgtEl>
                                          <p:spTgt spid="122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2294">
                                            <p:txEl>
                                              <p:pRg st="2" end="2"/>
                                            </p:txEl>
                                          </p:spTgt>
                                        </p:tgtEl>
                                        <p:attrNameLst>
                                          <p:attrName>style.visibility</p:attrName>
                                        </p:attrNameLst>
                                      </p:cBhvr>
                                      <p:to>
                                        <p:strVal val="visible"/>
                                      </p:to>
                                    </p:set>
                                    <p:anim calcmode="lin" valueType="num">
                                      <p:cBhvr additive="base">
                                        <p:cTn id="13" dur="500" fill="hold"/>
                                        <p:tgtEl>
                                          <p:spTgt spid="1229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4">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2294">
                                            <p:txEl>
                                              <p:pRg st="4" end="4"/>
                                            </p:txEl>
                                          </p:spTgt>
                                        </p:tgtEl>
                                        <p:attrNameLst>
                                          <p:attrName>style.visibility</p:attrName>
                                        </p:attrNameLst>
                                      </p:cBhvr>
                                      <p:to>
                                        <p:strVal val="visible"/>
                                      </p:to>
                                    </p:set>
                                    <p:anim calcmode="lin" valueType="num">
                                      <p:cBhvr additive="base">
                                        <p:cTn id="19" dur="500" fill="hold"/>
                                        <p:tgtEl>
                                          <p:spTgt spid="1229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4">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1027"/>
          <p:cNvSpPr>
            <a:spLocks noChangeArrowheads="1"/>
          </p:cNvSpPr>
          <p:nvPr/>
        </p:nvSpPr>
        <p:spPr bwMode="auto">
          <a:xfrm>
            <a:off x="777240" y="2026920"/>
            <a:ext cx="928116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lnSpc>
                <a:spcPct val="95000"/>
              </a:lnSpc>
              <a:spcBef>
                <a:spcPct val="0"/>
              </a:spcBef>
            </a:pPr>
            <a:endParaRPr lang="en-US" altLang="en-US"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The coupling of data stored in files and the specific programs required to update and maintain those files such that changes in programs require changes to the data </a:t>
            </a:r>
          </a:p>
          <a:p>
            <a:pPr eaLnBrk="1" hangingPunct="1">
              <a:lnSpc>
                <a:spcPct val="95000"/>
              </a:lnSpc>
              <a:spcBef>
                <a:spcPct val="0"/>
              </a:spcBef>
              <a:buFontTx/>
              <a:buChar char="•"/>
            </a:pPr>
            <a:endParaRPr lang="en-US" altLang="en-US" b="0" dirty="0">
              <a:solidFill>
                <a:schemeClr val="tx1"/>
              </a:solidFill>
              <a:latin typeface="+mj-lt"/>
            </a:endParaRPr>
          </a:p>
          <a:p>
            <a:pPr eaLnBrk="1" hangingPunct="1">
              <a:lnSpc>
                <a:spcPct val="95000"/>
              </a:lnSpc>
              <a:spcBef>
                <a:spcPct val="0"/>
              </a:spcBef>
            </a:pPr>
            <a:r>
              <a:rPr lang="en-US" altLang="en-US" sz="2400" dirty="0">
                <a:solidFill>
                  <a:schemeClr val="tx1"/>
                </a:solidFill>
                <a:latin typeface="+mj-lt"/>
              </a:rPr>
              <a:t>Lack of flexibility: </a:t>
            </a:r>
          </a:p>
          <a:p>
            <a:pPr eaLnBrk="1" hangingPunct="1">
              <a:lnSpc>
                <a:spcPct val="95000"/>
              </a:lnSpc>
              <a:spcBef>
                <a:spcPct val="0"/>
              </a:spcBef>
            </a:pPr>
            <a:endParaRPr lang="en-US" altLang="en-US"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A traditional file system can deliver routine scheduled reports after extensive programming efforts, but it cannot deliver ad-hoc reports or respond to unanticipated information requirements in a timely fashion. </a:t>
            </a:r>
            <a:br>
              <a:rPr lang="en-US" altLang="en-US" sz="2400" b="0" dirty="0">
                <a:solidFill>
                  <a:schemeClr val="tx1"/>
                </a:solidFill>
                <a:latin typeface="+mj-lt"/>
              </a:rPr>
            </a:br>
            <a:endParaRPr lang="en-US" altLang="en-US" sz="2400" b="0" dirty="0">
              <a:solidFill>
                <a:schemeClr val="tx1"/>
              </a:solidFill>
              <a:latin typeface="+mj-lt"/>
            </a:endParaRPr>
          </a:p>
        </p:txBody>
      </p:sp>
      <p:sp>
        <p:nvSpPr>
          <p:cNvPr id="10245" name="Rectangle 1030"/>
          <p:cNvSpPr>
            <a:spLocks noChangeArrowheads="1"/>
          </p:cNvSpPr>
          <p:nvPr/>
        </p:nvSpPr>
        <p:spPr bwMode="auto">
          <a:xfrm>
            <a:off x="777240" y="1587182"/>
            <a:ext cx="3627788"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lnSpc>
                <a:spcPct val="95000"/>
              </a:lnSpc>
              <a:spcBef>
                <a:spcPct val="0"/>
              </a:spcBef>
            </a:pPr>
            <a:r>
              <a:rPr lang="en-US" altLang="en-US" sz="2400" dirty="0">
                <a:solidFill>
                  <a:schemeClr val="tx1"/>
                </a:solidFill>
                <a:latin typeface="+mj-lt"/>
              </a:rPr>
              <a:t>Program-data dependence: </a:t>
            </a:r>
          </a:p>
        </p:txBody>
      </p:sp>
      <p:sp>
        <p:nvSpPr>
          <p:cNvPr id="7" name="Text Box 5"/>
          <p:cNvSpPr txBox="1">
            <a:spLocks noChangeArrowheads="1"/>
          </p:cNvSpPr>
          <p:nvPr/>
        </p:nvSpPr>
        <p:spPr bwMode="auto">
          <a:xfrm>
            <a:off x="777240" y="624840"/>
            <a:ext cx="7696200" cy="457200"/>
          </a:xfrm>
          <a:prstGeom prst="rect">
            <a:avLst/>
          </a:prstGeom>
          <a:noFill/>
          <a:ln w="12700">
            <a:noFill/>
            <a:miter lim="800000"/>
            <a:headEnd/>
            <a:tailEnd/>
          </a:ln>
          <a:effectLst/>
        </p:spPr>
        <p:txBody>
          <a:bodyPr>
            <a:spAutoFit/>
          </a:bodyPr>
          <a:lstStyle/>
          <a:p>
            <a:pPr>
              <a:defRPr/>
            </a:pPr>
            <a:r>
              <a:rPr lang="en-US" sz="2400" b="1" dirty="0">
                <a:latin typeface="+mj-lt"/>
                <a:cs typeface="Times New Roman" charset="0"/>
              </a:rPr>
              <a:t>Problems with the </a:t>
            </a:r>
            <a:r>
              <a:rPr lang="en-US" sz="2400" b="1" dirty="0" smtClean="0">
                <a:latin typeface="+mj-lt"/>
                <a:cs typeface="Times New Roman" charset="0"/>
              </a:rPr>
              <a:t>File-Oriented Approach</a:t>
            </a:r>
            <a:r>
              <a:rPr lang="en-US" sz="2400" b="1" dirty="0" smtClean="0">
                <a:effectLst>
                  <a:outerShdw blurRad="38100" dist="38100" dir="2700000" algn="tl">
                    <a:srgbClr val="C0C0C0"/>
                  </a:outerShdw>
                </a:effectLst>
                <a:latin typeface="+mj-lt"/>
                <a:cs typeface="Times New Roman" charset="0"/>
              </a:rPr>
              <a:t> </a:t>
            </a:r>
            <a:endParaRPr lang="en-US" sz="2400" b="1" dirty="0">
              <a:effectLst>
                <a:outerShdw blurRad="38100" dist="38100" dir="2700000" algn="tl">
                  <a:srgbClr val="C0C0C0"/>
                </a:outerShdw>
              </a:effectLst>
              <a:latin typeface="+mj-lt"/>
              <a:cs typeface="Times New Roman" charset="0"/>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9</a:t>
            </a:fld>
            <a:endParaRPr lang="en-US">
              <a:latin typeface="+mj-lt"/>
            </a:endParaRPr>
          </a:p>
        </p:txBody>
      </p:sp>
    </p:spTree>
    <p:extLst>
      <p:ext uri="{BB962C8B-B14F-4D97-AF65-F5344CB8AC3E}">
        <p14:creationId xmlns:p14="http://schemas.microsoft.com/office/powerpoint/2010/main" val="4105206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2227">
                                            <p:txEl>
                                              <p:pRg st="1" end="1"/>
                                            </p:txEl>
                                          </p:spTgt>
                                        </p:tgtEl>
                                        <p:attrNameLst>
                                          <p:attrName>style.visibility</p:attrName>
                                        </p:attrNameLst>
                                      </p:cBhvr>
                                      <p:to>
                                        <p:strVal val="visible"/>
                                      </p:to>
                                    </p:set>
                                    <p:anim calcmode="lin" valueType="num">
                                      <p:cBhvr additive="base">
                                        <p:cTn id="7" dur="500" fill="hold"/>
                                        <p:tgtEl>
                                          <p:spTgt spid="5222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227">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52227">
                                            <p:txEl>
                                              <p:pRg st="3" end="3"/>
                                            </p:txEl>
                                          </p:spTgt>
                                        </p:tgtEl>
                                        <p:attrNameLst>
                                          <p:attrName>style.visibility</p:attrName>
                                        </p:attrNameLst>
                                      </p:cBhvr>
                                      <p:to>
                                        <p:strVal val="visible"/>
                                      </p:to>
                                    </p:set>
                                    <p:anim calcmode="lin" valueType="num">
                                      <p:cBhvr additive="base">
                                        <p:cTn id="13" dur="500" fill="hold"/>
                                        <p:tgtEl>
                                          <p:spTgt spid="52227">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2227">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52227">
                                            <p:txEl>
                                              <p:pRg st="5" end="5"/>
                                            </p:txEl>
                                          </p:spTgt>
                                        </p:tgtEl>
                                        <p:attrNameLst>
                                          <p:attrName>style.visibility</p:attrName>
                                        </p:attrNameLst>
                                      </p:cBhvr>
                                      <p:to>
                                        <p:strVal val="visible"/>
                                      </p:to>
                                    </p:set>
                                    <p:anim calcmode="lin" valueType="num">
                                      <p:cBhvr additive="base">
                                        <p:cTn id="19" dur="500" fill="hold"/>
                                        <p:tgtEl>
                                          <p:spTgt spid="52227">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2227">
                                            <p:txEl>
                                              <p:pRg st="5" end="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929640" y="1645920"/>
            <a:ext cx="98298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spcBef>
                <a:spcPct val="0"/>
              </a:spcBef>
              <a:buFontTx/>
              <a:buChar char="•"/>
            </a:pPr>
            <a:r>
              <a:rPr lang="en-US" altLang="en-US" sz="2400" b="0" dirty="0">
                <a:solidFill>
                  <a:schemeClr val="tx1"/>
                </a:solidFill>
                <a:latin typeface="+mj-lt"/>
              </a:rPr>
              <a:t>Because  there is little control or management of data, management will have no knowledge of who is accessing or even making changes to the organization’s data. </a:t>
            </a:r>
          </a:p>
          <a:p>
            <a:pPr eaLnBrk="1" hangingPunct="1">
              <a:spcBef>
                <a:spcPct val="0"/>
              </a:spcBef>
              <a:buFontTx/>
              <a:buChar char="•"/>
            </a:pPr>
            <a:endParaRPr lang="en-US" altLang="en-US" sz="1200" b="0" dirty="0">
              <a:solidFill>
                <a:schemeClr val="tx1"/>
              </a:solidFill>
              <a:latin typeface="+mj-lt"/>
            </a:endParaRPr>
          </a:p>
          <a:p>
            <a:pPr eaLnBrk="1" hangingPunct="1">
              <a:spcBef>
                <a:spcPct val="0"/>
              </a:spcBef>
            </a:pPr>
            <a:r>
              <a:rPr lang="en-US" altLang="en-US" sz="2400" dirty="0">
                <a:solidFill>
                  <a:schemeClr val="tx1"/>
                </a:solidFill>
                <a:latin typeface="+mj-lt"/>
              </a:rPr>
              <a:t>Lack of data sharing and availability: </a:t>
            </a:r>
          </a:p>
          <a:p>
            <a:pPr eaLnBrk="1" hangingPunct="1">
              <a:spcBef>
                <a:spcPct val="0"/>
              </a:spcBef>
            </a:pPr>
            <a:endParaRPr lang="en-US" altLang="en-US" sz="1200" b="0" dirty="0">
              <a:solidFill>
                <a:schemeClr val="tx1"/>
              </a:solidFill>
              <a:latin typeface="+mj-lt"/>
            </a:endParaRPr>
          </a:p>
          <a:p>
            <a:pPr eaLnBrk="1" hangingPunct="1">
              <a:spcBef>
                <a:spcPct val="0"/>
              </a:spcBef>
              <a:buFontTx/>
              <a:buChar char="•"/>
            </a:pPr>
            <a:r>
              <a:rPr lang="en-US" altLang="en-US" sz="2400" b="0" dirty="0">
                <a:solidFill>
                  <a:schemeClr val="tx1"/>
                </a:solidFill>
                <a:latin typeface="+mj-lt"/>
              </a:rPr>
              <a:t>Information cannot flow freely across different functional areas or different parts of the organization. Users find different values of the same piece of information in two different systems, and hence they may not use these systems because they cannot trust the accuracy of the data. </a:t>
            </a:r>
            <a:br>
              <a:rPr lang="en-US" altLang="en-US" sz="2400" b="0" dirty="0">
                <a:solidFill>
                  <a:schemeClr val="tx1"/>
                </a:solidFill>
                <a:latin typeface="+mj-lt"/>
              </a:rPr>
            </a:br>
            <a:endParaRPr lang="en-US" altLang="en-US" sz="2400" b="0" dirty="0">
              <a:solidFill>
                <a:schemeClr val="tx1"/>
              </a:solidFill>
              <a:latin typeface="+mj-lt"/>
            </a:endParaRPr>
          </a:p>
        </p:txBody>
      </p:sp>
      <p:sp>
        <p:nvSpPr>
          <p:cNvPr id="11269" name="Rectangle 5"/>
          <p:cNvSpPr>
            <a:spLocks noChangeArrowheads="1"/>
          </p:cNvSpPr>
          <p:nvPr/>
        </p:nvSpPr>
        <p:spPr bwMode="auto">
          <a:xfrm>
            <a:off x="929641" y="1264920"/>
            <a:ext cx="254987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r>
              <a:rPr lang="en-US" altLang="en-US" sz="2400" dirty="0">
                <a:solidFill>
                  <a:schemeClr val="tx1"/>
                </a:solidFill>
                <a:latin typeface="+mj-lt"/>
              </a:rPr>
              <a:t>Poor security:</a:t>
            </a:r>
          </a:p>
        </p:txBody>
      </p:sp>
      <p:sp>
        <p:nvSpPr>
          <p:cNvPr id="7" name="Text Box 5"/>
          <p:cNvSpPr txBox="1">
            <a:spLocks noChangeArrowheads="1"/>
          </p:cNvSpPr>
          <p:nvPr/>
        </p:nvSpPr>
        <p:spPr bwMode="auto">
          <a:xfrm>
            <a:off x="777240" y="624840"/>
            <a:ext cx="7696200" cy="457200"/>
          </a:xfrm>
          <a:prstGeom prst="rect">
            <a:avLst/>
          </a:prstGeom>
          <a:noFill/>
          <a:ln w="12700">
            <a:noFill/>
            <a:miter lim="800000"/>
            <a:headEnd/>
            <a:tailEnd/>
          </a:ln>
          <a:effectLst/>
        </p:spPr>
        <p:txBody>
          <a:bodyPr>
            <a:spAutoFit/>
          </a:bodyPr>
          <a:lstStyle/>
          <a:p>
            <a:pPr>
              <a:defRPr/>
            </a:pPr>
            <a:r>
              <a:rPr lang="en-US" sz="2400" b="1" dirty="0">
                <a:latin typeface="+mj-lt"/>
                <a:cs typeface="Times New Roman" charset="0"/>
              </a:rPr>
              <a:t>Problems with the </a:t>
            </a:r>
            <a:r>
              <a:rPr lang="en-US" sz="2400" b="1" dirty="0" smtClean="0">
                <a:latin typeface="+mj-lt"/>
                <a:cs typeface="Times New Roman" charset="0"/>
              </a:rPr>
              <a:t>File-Oriented Approach</a:t>
            </a:r>
            <a:r>
              <a:rPr lang="en-US" sz="2400" b="1" dirty="0" smtClean="0">
                <a:effectLst>
                  <a:outerShdw blurRad="38100" dist="38100" dir="2700000" algn="tl">
                    <a:srgbClr val="C0C0C0"/>
                  </a:outerShdw>
                </a:effectLst>
                <a:latin typeface="+mj-lt"/>
                <a:cs typeface="Times New Roman" charset="0"/>
              </a:rPr>
              <a:t> </a:t>
            </a:r>
            <a:endParaRPr lang="en-US" sz="2400" b="1" dirty="0">
              <a:effectLst>
                <a:outerShdw blurRad="38100" dist="38100" dir="2700000" algn="tl">
                  <a:srgbClr val="C0C0C0"/>
                </a:outerShdw>
              </a:effectLst>
              <a:latin typeface="+mj-lt"/>
              <a:cs typeface="Times New Roman" charset="0"/>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10</a:t>
            </a:fld>
            <a:endParaRPr lang="en-US">
              <a:latin typeface="+mj-lt"/>
            </a:endParaRPr>
          </a:p>
        </p:txBody>
      </p:sp>
    </p:spTree>
    <p:extLst>
      <p:ext uri="{BB962C8B-B14F-4D97-AF65-F5344CB8AC3E}">
        <p14:creationId xmlns:p14="http://schemas.microsoft.com/office/powerpoint/2010/main" val="2411768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 calcmode="lin" valueType="num">
                                      <p:cBhvr additive="base">
                                        <p:cTn id="7" dur="500" fill="hold"/>
                                        <p:tgtEl>
                                          <p:spTgt spid="532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325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anim calcmode="lin" valueType="num">
                                      <p:cBhvr additive="base">
                                        <p:cTn id="13" dur="500" fill="hold"/>
                                        <p:tgtEl>
                                          <p:spTgt spid="5325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3250">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53250">
                                            <p:txEl>
                                              <p:pRg st="4" end="4"/>
                                            </p:txEl>
                                          </p:spTgt>
                                        </p:tgtEl>
                                        <p:attrNameLst>
                                          <p:attrName>style.visibility</p:attrName>
                                        </p:attrNameLst>
                                      </p:cBhvr>
                                      <p:to>
                                        <p:strVal val="visible"/>
                                      </p:to>
                                    </p:set>
                                    <p:anim calcmode="lin" valueType="num">
                                      <p:cBhvr additive="base">
                                        <p:cTn id="19" dur="500" fill="hold"/>
                                        <p:tgtEl>
                                          <p:spTgt spid="5325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3250">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Databases</a:t>
            </a:r>
          </a:p>
        </p:txBody>
      </p:sp>
      <p:sp>
        <p:nvSpPr>
          <p:cNvPr id="416771"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pPr>
            <a:r>
              <a:rPr lang="en-US" altLang="en-US" i="1" dirty="0" smtClean="0">
                <a:solidFill>
                  <a:schemeClr val="tx1"/>
                </a:solidFill>
                <a:latin typeface="+mj-lt"/>
              </a:rPr>
              <a:t>Database management system</a:t>
            </a:r>
            <a:r>
              <a:rPr lang="en-US" altLang="en-US" dirty="0" smtClean="0">
                <a:solidFill>
                  <a:schemeClr val="tx1"/>
                </a:solidFill>
                <a:latin typeface="+mj-lt"/>
              </a:rPr>
              <a:t> </a:t>
            </a:r>
            <a:r>
              <a:rPr lang="en-US" altLang="en-US" dirty="0" smtClean="0">
                <a:latin typeface="+mj-lt"/>
              </a:rPr>
              <a:t>(DBMS) is the program that manages and controls access to the database.</a:t>
            </a:r>
          </a:p>
          <a:p>
            <a:pPr eaLnBrk="1" hangingPunct="1">
              <a:lnSpc>
                <a:spcPct val="90000"/>
              </a:lnSpc>
            </a:pPr>
            <a:r>
              <a:rPr lang="en-US" altLang="en-US" i="1" dirty="0" smtClean="0">
                <a:solidFill>
                  <a:schemeClr val="tx1"/>
                </a:solidFill>
                <a:latin typeface="+mj-lt"/>
              </a:rPr>
              <a:t>Database system</a:t>
            </a:r>
            <a:r>
              <a:rPr lang="en-US" altLang="en-US" dirty="0" smtClean="0">
                <a:solidFill>
                  <a:schemeClr val="tx1"/>
                </a:solidFill>
                <a:latin typeface="+mj-lt"/>
              </a:rPr>
              <a:t> </a:t>
            </a:r>
            <a:r>
              <a:rPr lang="en-US" altLang="en-US" dirty="0" smtClean="0">
                <a:latin typeface="+mj-lt"/>
              </a:rPr>
              <a:t>is the combination of the database, the DBMS, and the application program that uses the database.</a:t>
            </a:r>
          </a:p>
          <a:p>
            <a:pPr eaLnBrk="1" hangingPunct="1">
              <a:lnSpc>
                <a:spcPct val="90000"/>
              </a:lnSpc>
            </a:pPr>
            <a:r>
              <a:rPr lang="en-US" altLang="en-US" i="1" dirty="0" smtClean="0">
                <a:solidFill>
                  <a:schemeClr val="tx1"/>
                </a:solidFill>
                <a:latin typeface="+mj-lt"/>
              </a:rPr>
              <a:t>Database administrator</a:t>
            </a:r>
            <a:r>
              <a:rPr lang="en-US" altLang="en-US" dirty="0" smtClean="0">
                <a:solidFill>
                  <a:schemeClr val="tx1"/>
                </a:solidFill>
                <a:latin typeface="+mj-lt"/>
              </a:rPr>
              <a:t> </a:t>
            </a:r>
            <a:r>
              <a:rPr lang="en-US" altLang="en-US" dirty="0" smtClean="0">
                <a:latin typeface="+mj-lt"/>
              </a:rPr>
              <a:t>(DBA) is the person responsible for the database.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11</a:t>
            </a:fld>
            <a:endParaRPr lang="en-US">
              <a:latin typeface="+mj-lt"/>
            </a:endParaRPr>
          </a:p>
        </p:txBody>
      </p:sp>
    </p:spTree>
    <p:extLst>
      <p:ext uri="{BB962C8B-B14F-4D97-AF65-F5344CB8AC3E}">
        <p14:creationId xmlns:p14="http://schemas.microsoft.com/office/powerpoint/2010/main" val="788807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6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67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67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71"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789858" y="6356350"/>
            <a:ext cx="2563941" cy="365125"/>
          </a:xfrm>
        </p:spPr>
        <p:txBody>
          <a:bodyPr/>
          <a:lstStyle/>
          <a:p>
            <a:fld id="{919C02E9-2FDD-4E92-B284-B4B315E5001E}" type="slidenum">
              <a:rPr lang="en-US" smtClean="0">
                <a:solidFill>
                  <a:schemeClr val="tx1"/>
                </a:solidFill>
                <a:latin typeface="+mj-lt"/>
              </a:rPr>
              <a:t>12</a:t>
            </a:fld>
            <a:endParaRPr lang="en-US">
              <a:solidFill>
                <a:schemeClr val="tx1"/>
              </a:solidFill>
              <a:latin typeface="+mj-lt"/>
            </a:endParaRPr>
          </a:p>
        </p:txBody>
      </p:sp>
      <p:sp>
        <p:nvSpPr>
          <p:cNvPr id="5" name="Text Box 3"/>
          <p:cNvSpPr txBox="1">
            <a:spLocks noChangeArrowheads="1"/>
          </p:cNvSpPr>
          <p:nvPr/>
        </p:nvSpPr>
        <p:spPr bwMode="auto">
          <a:xfrm>
            <a:off x="365760" y="746760"/>
            <a:ext cx="719328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r>
              <a:rPr lang="en-US" altLang="en-US" sz="2400" dirty="0">
                <a:solidFill>
                  <a:schemeClr val="tx1"/>
                </a:solidFill>
                <a:latin typeface="+mj-lt"/>
              </a:rPr>
              <a:t>Database Management System (DBMS) </a:t>
            </a:r>
          </a:p>
        </p:txBody>
      </p:sp>
      <p:sp>
        <p:nvSpPr>
          <p:cNvPr id="6" name="Rectangle 4"/>
          <p:cNvSpPr>
            <a:spLocks noChangeArrowheads="1"/>
          </p:cNvSpPr>
          <p:nvPr/>
        </p:nvSpPr>
        <p:spPr bwMode="auto">
          <a:xfrm>
            <a:off x="365760" y="1493520"/>
            <a:ext cx="1072896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lnSpc>
                <a:spcPct val="95000"/>
              </a:lnSpc>
              <a:spcBef>
                <a:spcPct val="0"/>
              </a:spcBef>
              <a:buFontTx/>
              <a:buChar char="•"/>
            </a:pPr>
            <a:r>
              <a:rPr lang="en-US" altLang="en-US" sz="2400" b="0" dirty="0">
                <a:solidFill>
                  <a:schemeClr val="tx1"/>
                </a:solidFill>
                <a:latin typeface="+mj-lt"/>
              </a:rPr>
              <a:t>Software for creating and maintaining databases </a:t>
            </a:r>
            <a:br>
              <a:rPr lang="en-US" altLang="en-US" sz="2400" b="0" dirty="0">
                <a:solidFill>
                  <a:schemeClr val="tx1"/>
                </a:solidFill>
                <a:latin typeface="+mj-lt"/>
              </a:rPr>
            </a:br>
            <a:endParaRPr lang="en-US" altLang="en-US" sz="2400"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Permits firms to rationally manage data for the entire firm </a:t>
            </a:r>
          </a:p>
          <a:p>
            <a:pPr eaLnBrk="1" hangingPunct="1">
              <a:lnSpc>
                <a:spcPct val="95000"/>
              </a:lnSpc>
              <a:spcBef>
                <a:spcPct val="0"/>
              </a:spcBef>
              <a:buFontTx/>
              <a:buChar char="•"/>
            </a:pPr>
            <a:endParaRPr lang="en-US" altLang="en-US" sz="2400"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Acts as interface between application programs and physical data files </a:t>
            </a:r>
          </a:p>
          <a:p>
            <a:pPr eaLnBrk="1" hangingPunct="1">
              <a:lnSpc>
                <a:spcPct val="95000"/>
              </a:lnSpc>
              <a:spcBef>
                <a:spcPct val="0"/>
              </a:spcBef>
              <a:buFontTx/>
              <a:buChar char="•"/>
            </a:pPr>
            <a:endParaRPr lang="en-US" altLang="en-US" sz="2400"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Separates logical and design views of data </a:t>
            </a:r>
          </a:p>
          <a:p>
            <a:pPr eaLnBrk="1" hangingPunct="1">
              <a:lnSpc>
                <a:spcPct val="95000"/>
              </a:lnSpc>
              <a:spcBef>
                <a:spcPct val="0"/>
              </a:spcBef>
              <a:buFontTx/>
              <a:buChar char="•"/>
            </a:pPr>
            <a:endParaRPr lang="en-US" altLang="en-US" sz="2400" b="0" dirty="0">
              <a:solidFill>
                <a:schemeClr val="tx1"/>
              </a:solidFill>
              <a:latin typeface="+mj-lt"/>
            </a:endParaRPr>
          </a:p>
          <a:p>
            <a:pPr eaLnBrk="1" hangingPunct="1">
              <a:lnSpc>
                <a:spcPct val="95000"/>
              </a:lnSpc>
              <a:spcBef>
                <a:spcPct val="0"/>
              </a:spcBef>
              <a:buFontTx/>
              <a:buChar char="•"/>
            </a:pPr>
            <a:r>
              <a:rPr lang="en-US" altLang="en-US" sz="2400" b="0" dirty="0">
                <a:solidFill>
                  <a:schemeClr val="tx1"/>
                </a:solidFill>
                <a:latin typeface="+mj-lt"/>
              </a:rPr>
              <a:t>Solves many problems of the traditional data file approach </a:t>
            </a:r>
          </a:p>
        </p:txBody>
      </p:sp>
    </p:spTree>
    <p:extLst>
      <p:ext uri="{BB962C8B-B14F-4D97-AF65-F5344CB8AC3E}">
        <p14:creationId xmlns:p14="http://schemas.microsoft.com/office/powerpoint/2010/main" val="398596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anim calcmode="lin" valueType="num">
                                      <p:cBhvr additive="base">
                                        <p:cTn id="31"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7" end="7"/>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Database Approach</a:t>
            </a:r>
          </a:p>
        </p:txBody>
      </p:sp>
      <p:grpSp>
        <p:nvGrpSpPr>
          <p:cNvPr id="3" name="Group 2"/>
          <p:cNvGrpSpPr/>
          <p:nvPr/>
        </p:nvGrpSpPr>
        <p:grpSpPr>
          <a:xfrm>
            <a:off x="1371600" y="1497014"/>
            <a:ext cx="9067801" cy="4121150"/>
            <a:chOff x="1371600" y="1497014"/>
            <a:chExt cx="9067801" cy="4121150"/>
          </a:xfrm>
        </p:grpSpPr>
        <p:sp>
          <p:nvSpPr>
            <p:cNvPr id="2" name="Flowchart: Magnetic Disk 1"/>
            <p:cNvSpPr/>
            <p:nvPr/>
          </p:nvSpPr>
          <p:spPr>
            <a:xfrm>
              <a:off x="1371600" y="1789113"/>
              <a:ext cx="2590799" cy="3829051"/>
            </a:xfrm>
            <a:prstGeom prst="flowChartMagneticDisk">
              <a:avLst/>
            </a:prstGeom>
            <a:solidFill>
              <a:schemeClr val="accent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5605" name="Rectangle 3"/>
            <p:cNvSpPr>
              <a:spLocks noChangeArrowheads="1"/>
            </p:cNvSpPr>
            <p:nvPr/>
          </p:nvSpPr>
          <p:spPr bwMode="auto">
            <a:xfrm>
              <a:off x="7921626" y="4510089"/>
              <a:ext cx="2517775" cy="1108075"/>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Billing </a:t>
              </a:r>
            </a:p>
            <a:p>
              <a:pPr algn="ctr">
                <a:spcBef>
                  <a:spcPct val="0"/>
                </a:spcBef>
                <a:buClrTx/>
                <a:buSzTx/>
                <a:buFontTx/>
                <a:buNone/>
              </a:pPr>
              <a:r>
                <a:rPr lang="en-US" altLang="en-US" sz="2400">
                  <a:solidFill>
                    <a:srgbClr val="1A1A00"/>
                  </a:solidFill>
                  <a:latin typeface="+mj-lt"/>
                </a:rPr>
                <a:t>Program</a:t>
              </a:r>
            </a:p>
          </p:txBody>
        </p:sp>
        <p:sp>
          <p:nvSpPr>
            <p:cNvPr id="25606" name="Rectangle 4"/>
            <p:cNvSpPr>
              <a:spLocks noChangeArrowheads="1"/>
            </p:cNvSpPr>
            <p:nvPr/>
          </p:nvSpPr>
          <p:spPr bwMode="auto">
            <a:xfrm>
              <a:off x="7921626" y="2944814"/>
              <a:ext cx="2517775" cy="1108075"/>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Shipping</a:t>
              </a:r>
            </a:p>
            <a:p>
              <a:pPr algn="ctr">
                <a:spcBef>
                  <a:spcPct val="0"/>
                </a:spcBef>
                <a:buClrTx/>
                <a:buSzTx/>
                <a:buFontTx/>
                <a:buNone/>
              </a:pPr>
              <a:r>
                <a:rPr lang="en-US" altLang="en-US" sz="2400">
                  <a:solidFill>
                    <a:srgbClr val="1A1A00"/>
                  </a:solidFill>
                  <a:latin typeface="+mj-lt"/>
                </a:rPr>
                <a:t>Program</a:t>
              </a:r>
            </a:p>
          </p:txBody>
        </p:sp>
        <p:sp>
          <p:nvSpPr>
            <p:cNvPr id="25607" name="Rectangle 5"/>
            <p:cNvSpPr>
              <a:spLocks noChangeArrowheads="1"/>
            </p:cNvSpPr>
            <p:nvPr/>
          </p:nvSpPr>
          <p:spPr bwMode="auto">
            <a:xfrm>
              <a:off x="4572001" y="2943227"/>
              <a:ext cx="2517775" cy="1108075"/>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dirty="0">
                  <a:solidFill>
                    <a:srgbClr val="1A1A00"/>
                  </a:solidFill>
                  <a:latin typeface="+mj-lt"/>
                </a:rPr>
                <a:t>Database</a:t>
              </a:r>
            </a:p>
            <a:p>
              <a:pPr algn="ctr">
                <a:spcBef>
                  <a:spcPct val="0"/>
                </a:spcBef>
                <a:buClrTx/>
                <a:buSzTx/>
                <a:buFontTx/>
                <a:buNone/>
              </a:pPr>
              <a:r>
                <a:rPr lang="en-US" altLang="en-US" sz="2400" dirty="0">
                  <a:solidFill>
                    <a:srgbClr val="1A1A00"/>
                  </a:solidFill>
                  <a:latin typeface="+mj-lt"/>
                </a:rPr>
                <a:t>management</a:t>
              </a:r>
            </a:p>
            <a:p>
              <a:pPr algn="ctr">
                <a:spcBef>
                  <a:spcPct val="0"/>
                </a:spcBef>
                <a:buClrTx/>
                <a:buSzTx/>
                <a:buFontTx/>
                <a:buNone/>
              </a:pPr>
              <a:r>
                <a:rPr lang="en-US" altLang="en-US" sz="2400" dirty="0">
                  <a:solidFill>
                    <a:srgbClr val="1A1A00"/>
                  </a:solidFill>
                  <a:latin typeface="+mj-lt"/>
                </a:rPr>
                <a:t>system</a:t>
              </a:r>
            </a:p>
          </p:txBody>
        </p:sp>
        <p:sp>
          <p:nvSpPr>
            <p:cNvPr id="25608" name="Rectangle 6"/>
            <p:cNvSpPr>
              <a:spLocks noChangeArrowheads="1"/>
            </p:cNvSpPr>
            <p:nvPr/>
          </p:nvSpPr>
          <p:spPr bwMode="auto">
            <a:xfrm>
              <a:off x="7915276" y="1497014"/>
              <a:ext cx="2517775" cy="1108075"/>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Sales Program</a:t>
              </a:r>
            </a:p>
          </p:txBody>
        </p:sp>
        <p:sp>
          <p:nvSpPr>
            <p:cNvPr id="25610" name="Rectangle 12"/>
            <p:cNvSpPr>
              <a:spLocks noChangeArrowheads="1"/>
            </p:cNvSpPr>
            <p:nvPr/>
          </p:nvSpPr>
          <p:spPr bwMode="auto">
            <a:xfrm>
              <a:off x="1706881" y="3154681"/>
              <a:ext cx="1827213" cy="224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000" dirty="0">
                  <a:solidFill>
                    <a:srgbClr val="1A1A00"/>
                  </a:solidFill>
                  <a:latin typeface="+mj-lt"/>
                </a:rPr>
                <a:t>Fact A </a:t>
              </a:r>
            </a:p>
            <a:p>
              <a:pPr algn="ctr">
                <a:spcBef>
                  <a:spcPct val="50000"/>
                </a:spcBef>
                <a:buClrTx/>
                <a:buSzTx/>
                <a:buFontTx/>
                <a:buNone/>
              </a:pPr>
              <a:r>
                <a:rPr lang="en-US" altLang="en-US" sz="2000" dirty="0">
                  <a:solidFill>
                    <a:srgbClr val="1A1A00"/>
                  </a:solidFill>
                  <a:latin typeface="+mj-lt"/>
                </a:rPr>
                <a:t>Fact B </a:t>
              </a:r>
            </a:p>
            <a:p>
              <a:pPr algn="ctr">
                <a:spcBef>
                  <a:spcPct val="50000"/>
                </a:spcBef>
                <a:buClrTx/>
                <a:buSzTx/>
                <a:buFontTx/>
                <a:buNone/>
              </a:pPr>
              <a:r>
                <a:rPr lang="en-US" altLang="en-US" sz="2000" dirty="0">
                  <a:solidFill>
                    <a:srgbClr val="1A1A00"/>
                  </a:solidFill>
                  <a:latin typeface="+mj-lt"/>
                </a:rPr>
                <a:t>Fact C </a:t>
              </a:r>
            </a:p>
            <a:p>
              <a:pPr algn="ctr">
                <a:spcBef>
                  <a:spcPct val="50000"/>
                </a:spcBef>
                <a:buClrTx/>
                <a:buSzTx/>
                <a:buFontTx/>
                <a:buNone/>
              </a:pPr>
              <a:r>
                <a:rPr lang="en-US" altLang="en-US" sz="2000" dirty="0">
                  <a:solidFill>
                    <a:srgbClr val="1A1A00"/>
                  </a:solidFill>
                  <a:latin typeface="+mj-lt"/>
                </a:rPr>
                <a:t>Fact D </a:t>
              </a:r>
            </a:p>
            <a:p>
              <a:pPr algn="ctr">
                <a:spcBef>
                  <a:spcPct val="50000"/>
                </a:spcBef>
                <a:buClrTx/>
                <a:buSzTx/>
                <a:buFontTx/>
                <a:buNone/>
              </a:pPr>
              <a:r>
                <a:rPr lang="en-US" altLang="en-US" sz="2000" dirty="0">
                  <a:solidFill>
                    <a:srgbClr val="1A1A00"/>
                  </a:solidFill>
                  <a:latin typeface="+mj-lt"/>
                </a:rPr>
                <a:t>Fact E</a:t>
              </a:r>
            </a:p>
          </p:txBody>
        </p:sp>
      </p:grpSp>
      <p:sp>
        <p:nvSpPr>
          <p:cNvPr id="25611" name="Rectangle 13"/>
          <p:cNvSpPr>
            <a:spLocks noChangeArrowheads="1"/>
          </p:cNvSpPr>
          <p:nvPr/>
        </p:nvSpPr>
        <p:spPr bwMode="auto">
          <a:xfrm>
            <a:off x="1827213" y="1789113"/>
            <a:ext cx="1981200"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a:solidFill>
                  <a:srgbClr val="1A1A00"/>
                </a:solidFill>
                <a:latin typeface="+mj-lt"/>
              </a:rPr>
              <a:t>Database</a:t>
            </a:r>
          </a:p>
        </p:txBody>
      </p:sp>
      <p:cxnSp>
        <p:nvCxnSpPr>
          <p:cNvPr id="25612" name="AutoShape 14"/>
          <p:cNvCxnSpPr>
            <a:cxnSpLocks noChangeShapeType="1"/>
            <a:endCxn id="25607" idx="1"/>
          </p:cNvCxnSpPr>
          <p:nvPr/>
        </p:nvCxnSpPr>
        <p:spPr bwMode="auto">
          <a:xfrm flipV="1">
            <a:off x="3962400" y="3482975"/>
            <a:ext cx="609600" cy="1588"/>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type="triangle" w="med" len="med"/>
                <a:tailEnd type="triangle" w="med" len="med"/>
              </a14:hiddenLine>
            </a:ext>
          </a:extLst>
        </p:spPr>
      </p:cxnSp>
      <p:cxnSp>
        <p:nvCxnSpPr>
          <p:cNvPr id="25613" name="AutoShape 16"/>
          <p:cNvCxnSpPr>
            <a:cxnSpLocks noChangeShapeType="1"/>
            <a:stCxn id="25607" idx="3"/>
            <a:endCxn id="25608" idx="1"/>
          </p:cNvCxnSpPr>
          <p:nvPr/>
        </p:nvCxnSpPr>
        <p:spPr bwMode="auto">
          <a:xfrm flipV="1">
            <a:off x="7089775" y="2036763"/>
            <a:ext cx="825500" cy="1446212"/>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type="triangle" w="med" len="med"/>
                <a:tailEnd type="triangle" w="med" len="med"/>
              </a14:hiddenLine>
            </a:ext>
          </a:extLst>
        </p:spPr>
      </p:cxnSp>
      <p:cxnSp>
        <p:nvCxnSpPr>
          <p:cNvPr id="25614" name="AutoShape 24"/>
          <p:cNvCxnSpPr>
            <a:cxnSpLocks noChangeShapeType="1"/>
          </p:cNvCxnSpPr>
          <p:nvPr/>
        </p:nvCxnSpPr>
        <p:spPr bwMode="auto">
          <a:xfrm flipV="1">
            <a:off x="3962400" y="3429001"/>
            <a:ext cx="457200" cy="55563"/>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cxnSp>
      <p:cxnSp>
        <p:nvCxnSpPr>
          <p:cNvPr id="25615" name="AutoShape 26"/>
          <p:cNvCxnSpPr>
            <a:cxnSpLocks noChangeShapeType="1"/>
            <a:endCxn id="25607" idx="1"/>
          </p:cNvCxnSpPr>
          <p:nvPr/>
        </p:nvCxnSpPr>
        <p:spPr bwMode="auto">
          <a:xfrm flipV="1">
            <a:off x="3962400" y="3482975"/>
            <a:ext cx="609600" cy="1588"/>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cxnSp>
      <p:cxnSp>
        <p:nvCxnSpPr>
          <p:cNvPr id="25616" name="AutoShape 27"/>
          <p:cNvCxnSpPr>
            <a:cxnSpLocks noChangeShapeType="1"/>
            <a:endCxn id="25607" idx="1"/>
          </p:cNvCxnSpPr>
          <p:nvPr/>
        </p:nvCxnSpPr>
        <p:spPr bwMode="auto">
          <a:xfrm flipV="1">
            <a:off x="3962400" y="3482975"/>
            <a:ext cx="609600" cy="158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5617" name="AutoShape 28"/>
          <p:cNvCxnSpPr>
            <a:cxnSpLocks noChangeShapeType="1"/>
            <a:stCxn id="25607" idx="3"/>
            <a:endCxn id="25608" idx="1"/>
          </p:cNvCxnSpPr>
          <p:nvPr/>
        </p:nvCxnSpPr>
        <p:spPr bwMode="auto">
          <a:xfrm flipV="1">
            <a:off x="7089775" y="2036763"/>
            <a:ext cx="825500" cy="1446212"/>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25618" name="AutoShape 29"/>
          <p:cNvCxnSpPr>
            <a:cxnSpLocks noChangeShapeType="1"/>
            <a:stCxn id="25607" idx="3"/>
            <a:endCxn id="25605" idx="1"/>
          </p:cNvCxnSpPr>
          <p:nvPr/>
        </p:nvCxnSpPr>
        <p:spPr bwMode="auto">
          <a:xfrm>
            <a:off x="7089775" y="3482976"/>
            <a:ext cx="831850" cy="1566863"/>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25619" name="AutoShape 30"/>
          <p:cNvCxnSpPr>
            <a:cxnSpLocks noChangeShapeType="1"/>
            <a:stCxn id="25607" idx="3"/>
            <a:endCxn id="25606" idx="1"/>
          </p:cNvCxnSpPr>
          <p:nvPr/>
        </p:nvCxnSpPr>
        <p:spPr bwMode="auto">
          <a:xfrm>
            <a:off x="7089775" y="3482975"/>
            <a:ext cx="831850" cy="158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13</a:t>
            </a:fld>
            <a:endParaRPr lang="en-US">
              <a:latin typeface="+mj-lt"/>
            </a:endParaRPr>
          </a:p>
        </p:txBody>
      </p:sp>
    </p:spTree>
    <p:extLst>
      <p:ext uri="{BB962C8B-B14F-4D97-AF65-F5344CB8AC3E}">
        <p14:creationId xmlns:p14="http://schemas.microsoft.com/office/powerpoint/2010/main" val="1807253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Advantages of Database Approach</a:t>
            </a:r>
            <a:endParaRPr lang="en-US" b="1" dirty="0"/>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14</a:t>
            </a:fld>
            <a:endParaRPr lang="en-US">
              <a:latin typeface="+mj-lt"/>
            </a:endParaRPr>
          </a:p>
        </p:txBody>
      </p:sp>
      <p:sp>
        <p:nvSpPr>
          <p:cNvPr id="4" name="Rectangle 3"/>
          <p:cNvSpPr/>
          <p:nvPr/>
        </p:nvSpPr>
        <p:spPr>
          <a:xfrm>
            <a:off x="838200" y="2032189"/>
            <a:ext cx="10515600" cy="2554545"/>
          </a:xfrm>
          <a:prstGeom prst="rect">
            <a:avLst/>
          </a:prstGeom>
        </p:spPr>
        <p:txBody>
          <a:bodyPr wrap="square">
            <a:spAutoFit/>
          </a:bodyPr>
          <a:lstStyle/>
          <a:p>
            <a:pPr marL="285750" lvl="0" indent="-285750">
              <a:spcBef>
                <a:spcPts val="0"/>
              </a:spcBef>
              <a:buSzPts val="2400"/>
              <a:buFont typeface="Arial" panose="020B0604020202020204" pitchFamily="34" charset="0"/>
              <a:buChar char="•"/>
            </a:pPr>
            <a:r>
              <a:rPr lang="en-IN" sz="2800" dirty="0">
                <a:latin typeface="+mj-lt"/>
              </a:rPr>
              <a:t>Data is integrated</a:t>
            </a:r>
          </a:p>
          <a:p>
            <a:pPr marL="285750" lvl="0" indent="-285750">
              <a:spcBef>
                <a:spcPts val="600"/>
              </a:spcBef>
              <a:buSzPts val="2400"/>
              <a:buFont typeface="Arial" panose="020B0604020202020204" pitchFamily="34" charset="0"/>
              <a:buChar char="•"/>
            </a:pPr>
            <a:r>
              <a:rPr lang="en-IN" sz="2800" dirty="0">
                <a:latin typeface="+mj-lt"/>
              </a:rPr>
              <a:t>Data sharing</a:t>
            </a:r>
          </a:p>
          <a:p>
            <a:pPr marL="285750" lvl="0" indent="-285750">
              <a:spcBef>
                <a:spcPts val="600"/>
              </a:spcBef>
              <a:buSzPts val="2400"/>
              <a:buFont typeface="Arial" panose="020B0604020202020204" pitchFamily="34" charset="0"/>
              <a:buChar char="•"/>
            </a:pPr>
            <a:r>
              <a:rPr lang="en-IN" sz="2800" dirty="0">
                <a:latin typeface="+mj-lt"/>
              </a:rPr>
              <a:t>Minimize data redundancy and inconsistencies</a:t>
            </a:r>
          </a:p>
          <a:p>
            <a:pPr marL="285750" lvl="0" indent="-285750">
              <a:spcBef>
                <a:spcPts val="600"/>
              </a:spcBef>
              <a:buSzPts val="2400"/>
              <a:buFont typeface="Arial" panose="020B0604020202020204" pitchFamily="34" charset="0"/>
              <a:buChar char="•"/>
            </a:pPr>
            <a:r>
              <a:rPr lang="en-IN" sz="2800" dirty="0">
                <a:latin typeface="+mj-lt"/>
              </a:rPr>
              <a:t>Data is independent of the programs that use the data</a:t>
            </a:r>
          </a:p>
          <a:p>
            <a:pPr marL="285750" lvl="0" indent="-285750">
              <a:spcBef>
                <a:spcPts val="600"/>
              </a:spcBef>
              <a:buSzPts val="2400"/>
              <a:buFont typeface="Arial" panose="020B0604020202020204" pitchFamily="34" charset="0"/>
              <a:buChar char="•"/>
            </a:pPr>
            <a:r>
              <a:rPr lang="en-IN" sz="2800" dirty="0">
                <a:latin typeface="+mj-lt"/>
              </a:rPr>
              <a:t>Data is easily accessed for reporting and cross-functional analysis</a:t>
            </a:r>
          </a:p>
        </p:txBody>
      </p:sp>
    </p:spTree>
    <p:extLst>
      <p:ext uri="{BB962C8B-B14F-4D97-AF65-F5344CB8AC3E}">
        <p14:creationId xmlns:p14="http://schemas.microsoft.com/office/powerpoint/2010/main" val="2356697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Relational Databases</a:t>
            </a:r>
          </a:p>
        </p:txBody>
      </p:sp>
      <p:sp>
        <p:nvSpPr>
          <p:cNvPr id="453635" name="Rectangle 3"/>
          <p:cNvSpPr>
            <a:spLocks noGrp="1" noChangeArrowheads="1"/>
          </p:cNvSpPr>
          <p:nvPr>
            <p:ph type="body" idx="1"/>
          </p:nvPr>
        </p:nvSpPr>
        <p:spPr>
          <a:noFill/>
        </p:spPr>
        <p:txBody>
          <a:bodyPr vert="horz" lIns="90488" tIns="44450" rIns="90488" bIns="44450" rtlCol="0">
            <a:normAutofit lnSpcReduction="10000"/>
          </a:bodyPr>
          <a:lstStyle/>
          <a:p>
            <a:pPr eaLnBrk="1" hangingPunct="1"/>
            <a:r>
              <a:rPr lang="en-US" altLang="en-US" dirty="0" smtClean="0">
                <a:latin typeface="+mj-lt"/>
              </a:rPr>
              <a:t>A </a:t>
            </a:r>
            <a:r>
              <a:rPr lang="en-US" altLang="en-US" i="1" dirty="0" smtClean="0">
                <a:solidFill>
                  <a:schemeClr val="tx1"/>
                </a:solidFill>
                <a:latin typeface="+mj-lt"/>
              </a:rPr>
              <a:t>data model</a:t>
            </a:r>
            <a:r>
              <a:rPr lang="en-US" altLang="en-US" dirty="0" smtClean="0">
                <a:solidFill>
                  <a:schemeClr val="tx1"/>
                </a:solidFill>
                <a:latin typeface="+mj-lt"/>
              </a:rPr>
              <a:t> </a:t>
            </a:r>
            <a:r>
              <a:rPr lang="en-US" altLang="en-US" dirty="0" smtClean="0">
                <a:latin typeface="+mj-lt"/>
              </a:rPr>
              <a:t>is an abstract representation of the contents of a database.</a:t>
            </a:r>
          </a:p>
          <a:p>
            <a:pPr eaLnBrk="1" hangingPunct="1"/>
            <a:r>
              <a:rPr lang="en-US" altLang="en-US" dirty="0" smtClean="0">
                <a:latin typeface="+mj-lt"/>
              </a:rPr>
              <a:t>The </a:t>
            </a:r>
            <a:r>
              <a:rPr lang="en-US" altLang="en-US" i="1" dirty="0" smtClean="0">
                <a:solidFill>
                  <a:schemeClr val="tx1"/>
                </a:solidFill>
                <a:latin typeface="+mj-lt"/>
              </a:rPr>
              <a:t>relational data model</a:t>
            </a:r>
            <a:r>
              <a:rPr lang="en-US" altLang="en-US" dirty="0" smtClean="0">
                <a:solidFill>
                  <a:schemeClr val="tx1"/>
                </a:solidFill>
                <a:latin typeface="+mj-lt"/>
              </a:rPr>
              <a:t> </a:t>
            </a:r>
            <a:r>
              <a:rPr lang="en-US" altLang="en-US" dirty="0" smtClean="0">
                <a:latin typeface="+mj-lt"/>
              </a:rPr>
              <a:t>represents everything in the database as being stored in the form of tables.</a:t>
            </a:r>
          </a:p>
          <a:p>
            <a:pPr eaLnBrk="1" hangingPunct="1"/>
            <a:r>
              <a:rPr lang="en-US" altLang="en-US" dirty="0" smtClean="0">
                <a:latin typeface="+mj-lt"/>
              </a:rPr>
              <a:t>Represents </a:t>
            </a:r>
            <a:r>
              <a:rPr lang="en-US" altLang="en-US" dirty="0">
                <a:latin typeface="+mj-lt"/>
              </a:rPr>
              <a:t>data as two-dimensional tables called </a:t>
            </a:r>
            <a:r>
              <a:rPr lang="en-US" altLang="en-US" dirty="0" smtClean="0">
                <a:latin typeface="+mj-lt"/>
              </a:rPr>
              <a:t>relations</a:t>
            </a:r>
          </a:p>
          <a:p>
            <a:pPr eaLnBrk="1" hangingPunct="1"/>
            <a:r>
              <a:rPr lang="en-US" altLang="en-US" dirty="0" smtClean="0">
                <a:latin typeface="+mj-lt"/>
              </a:rPr>
              <a:t>Relates </a:t>
            </a:r>
            <a:r>
              <a:rPr lang="en-US" altLang="en-US" dirty="0">
                <a:latin typeface="+mj-lt"/>
              </a:rPr>
              <a:t>data across tables based on common data element </a:t>
            </a:r>
            <a:endParaRPr lang="en-US" altLang="en-US" dirty="0" smtClean="0">
              <a:latin typeface="+mj-lt"/>
            </a:endParaRPr>
          </a:p>
          <a:p>
            <a:r>
              <a:rPr lang="en-US" altLang="en-US" dirty="0">
                <a:latin typeface="+mj-lt"/>
              </a:rPr>
              <a:t>Each row in a relation, called a tuple, contains data about a specific occurrence of the type of entity represented by that table.</a:t>
            </a:r>
          </a:p>
          <a:p>
            <a:pPr eaLnBrk="1" hangingPunct="1"/>
            <a:r>
              <a:rPr lang="en-US" altLang="en-US" dirty="0" smtClean="0">
                <a:latin typeface="+mj-lt"/>
              </a:rPr>
              <a:t>Examples of relational database management systems: </a:t>
            </a:r>
            <a:r>
              <a:rPr lang="en-US" altLang="en-US" dirty="0">
                <a:latin typeface="+mj-lt"/>
              </a:rPr>
              <a:t>DB2, Oracle, MS SQL Server</a:t>
            </a:r>
          </a:p>
          <a:p>
            <a:pPr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15</a:t>
            </a:fld>
            <a:endParaRPr lang="en-US">
              <a:latin typeface="+mj-lt"/>
            </a:endParaRPr>
          </a:p>
        </p:txBody>
      </p:sp>
    </p:spTree>
    <p:extLst>
      <p:ext uri="{BB962C8B-B14F-4D97-AF65-F5344CB8AC3E}">
        <p14:creationId xmlns:p14="http://schemas.microsoft.com/office/powerpoint/2010/main" val="299938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36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36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36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36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536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536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3635"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19C02E9-2FDD-4E92-B284-B4B315E5001E}" type="slidenum">
              <a:rPr lang="en-US" smtClean="0">
                <a:latin typeface="+mj-lt"/>
              </a:rPr>
              <a:t>16</a:t>
            </a:fld>
            <a:endParaRPr lang="en-US">
              <a:latin typeface="+mj-lt"/>
            </a:endParaRPr>
          </a:p>
        </p:txBody>
      </p:sp>
      <p:sp>
        <p:nvSpPr>
          <p:cNvPr id="5" name="Text Box 4"/>
          <p:cNvSpPr txBox="1">
            <a:spLocks noChangeArrowheads="1"/>
          </p:cNvSpPr>
          <p:nvPr/>
        </p:nvSpPr>
        <p:spPr bwMode="auto">
          <a:xfrm>
            <a:off x="533400" y="899160"/>
            <a:ext cx="7848600" cy="457200"/>
          </a:xfrm>
          <a:prstGeom prst="rect">
            <a:avLst/>
          </a:prstGeom>
          <a:noFill/>
          <a:ln w="12700">
            <a:noFill/>
            <a:miter lim="800000"/>
            <a:headEnd/>
            <a:tailEnd/>
          </a:ln>
          <a:effectLst/>
        </p:spPr>
        <p:txBody>
          <a:bodyPr>
            <a:spAutoFit/>
          </a:bodyPr>
          <a:lstStyle/>
          <a:p>
            <a:pPr>
              <a:defRPr/>
            </a:pPr>
            <a:r>
              <a:rPr lang="en-US" sz="2400" b="1" dirty="0">
                <a:latin typeface="+mj-lt"/>
                <a:cs typeface="Times New Roman" charset="0"/>
              </a:rPr>
              <a:t>Three Basic Operations in a Relational </a:t>
            </a:r>
            <a:r>
              <a:rPr lang="en-US" sz="2400" b="1" dirty="0" smtClean="0">
                <a:latin typeface="+mj-lt"/>
                <a:cs typeface="Times New Roman" charset="0"/>
              </a:rPr>
              <a:t>Database</a:t>
            </a:r>
            <a:r>
              <a:rPr lang="en-US" sz="2400" b="1" dirty="0" smtClean="0">
                <a:effectLst>
                  <a:outerShdw blurRad="38100" dist="38100" dir="2700000" algn="tl">
                    <a:srgbClr val="C0C0C0"/>
                  </a:outerShdw>
                </a:effectLst>
                <a:latin typeface="+mj-lt"/>
                <a:cs typeface="Times New Roman" charset="0"/>
              </a:rPr>
              <a:t> </a:t>
            </a:r>
            <a:endParaRPr lang="en-US" sz="2400" b="1" dirty="0">
              <a:effectLst>
                <a:outerShdw blurRad="38100" dist="38100" dir="2700000" algn="tl">
                  <a:srgbClr val="C0C0C0"/>
                </a:outerShdw>
              </a:effectLst>
              <a:latin typeface="+mj-lt"/>
              <a:cs typeface="Times New Roman" charset="0"/>
            </a:endParaRPr>
          </a:p>
        </p:txBody>
      </p:sp>
      <p:sp>
        <p:nvSpPr>
          <p:cNvPr id="6" name="Rectangle 5"/>
          <p:cNvSpPr>
            <a:spLocks noChangeArrowheads="1"/>
          </p:cNvSpPr>
          <p:nvPr/>
        </p:nvSpPr>
        <p:spPr bwMode="auto">
          <a:xfrm>
            <a:off x="533400" y="1737360"/>
            <a:ext cx="1065276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defRPr sz="1600" b="1">
                <a:solidFill>
                  <a:srgbClr val="A50021"/>
                </a:solidFill>
                <a:latin typeface="Arial" panose="020B0604020202020204" pitchFamily="34" charset="0"/>
                <a:cs typeface="Times New Roman" panose="02020603050405020304" pitchFamily="18" charset="0"/>
              </a:defRPr>
            </a:lvl1pPr>
            <a:lvl2pPr marL="742950" indent="-285750">
              <a:defRPr sz="1600" b="1">
                <a:solidFill>
                  <a:srgbClr val="A50021"/>
                </a:solidFill>
                <a:latin typeface="Arial" panose="020B0604020202020204" pitchFamily="34" charset="0"/>
                <a:cs typeface="Times New Roman" panose="02020603050405020304" pitchFamily="18" charset="0"/>
              </a:defRPr>
            </a:lvl2pPr>
            <a:lvl3pPr marL="1143000" indent="-228600">
              <a:defRPr sz="1600" b="1">
                <a:solidFill>
                  <a:srgbClr val="A50021"/>
                </a:solidFill>
                <a:latin typeface="Arial" panose="020B0604020202020204" pitchFamily="34" charset="0"/>
                <a:cs typeface="Times New Roman" panose="02020603050405020304" pitchFamily="18" charset="0"/>
              </a:defRPr>
            </a:lvl3pPr>
            <a:lvl4pPr marL="1600200" indent="-228600">
              <a:defRPr sz="1600" b="1">
                <a:solidFill>
                  <a:srgbClr val="A50021"/>
                </a:solidFill>
                <a:latin typeface="Arial" panose="020B0604020202020204" pitchFamily="34" charset="0"/>
                <a:cs typeface="Times New Roman" panose="02020603050405020304" pitchFamily="18" charset="0"/>
              </a:defRPr>
            </a:lvl4pPr>
            <a:lvl5pPr marL="2057400" indent="-228600">
              <a:defRPr sz="1600" b="1">
                <a:solidFill>
                  <a:srgbClr val="A50021"/>
                </a:solidFill>
                <a:latin typeface="Arial" panose="020B0604020202020204" pitchFamily="34" charset="0"/>
                <a:cs typeface="Times New Roman" panose="02020603050405020304" pitchFamily="18" charset="0"/>
              </a:defRPr>
            </a:lvl5pPr>
            <a:lvl6pPr marL="25146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6pPr>
            <a:lvl7pPr marL="29718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7pPr>
            <a:lvl8pPr marL="34290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8pPr>
            <a:lvl9pPr marL="3886200" indent="-228600" eaLnBrk="0" fontAlgn="base" hangingPunct="0">
              <a:spcBef>
                <a:spcPct val="50000"/>
              </a:spcBef>
              <a:spcAft>
                <a:spcPct val="0"/>
              </a:spcAft>
              <a:defRPr sz="1600" b="1">
                <a:solidFill>
                  <a:srgbClr val="A50021"/>
                </a:solidFill>
                <a:latin typeface="Arial" panose="020B0604020202020204" pitchFamily="34" charset="0"/>
                <a:cs typeface="Times New Roman" panose="02020603050405020304" pitchFamily="18" charset="0"/>
              </a:defRPr>
            </a:lvl9pPr>
          </a:lstStyle>
          <a:p>
            <a:pPr eaLnBrk="1" hangingPunct="1">
              <a:lnSpc>
                <a:spcPct val="105000"/>
              </a:lnSpc>
              <a:spcBef>
                <a:spcPct val="20000"/>
              </a:spcBef>
              <a:buFontTx/>
              <a:buChar char="•"/>
            </a:pPr>
            <a:r>
              <a:rPr lang="en-US" altLang="en-US" sz="2400" b="0" dirty="0">
                <a:solidFill>
                  <a:schemeClr val="tx1"/>
                </a:solidFill>
                <a:latin typeface="+mj-lt"/>
              </a:rPr>
              <a:t>Select: Creates subset of rows that meet specific criteria</a:t>
            </a:r>
          </a:p>
          <a:p>
            <a:pPr eaLnBrk="1" hangingPunct="1">
              <a:lnSpc>
                <a:spcPct val="105000"/>
              </a:lnSpc>
              <a:spcBef>
                <a:spcPct val="20000"/>
              </a:spcBef>
              <a:buFontTx/>
              <a:buChar char="•"/>
            </a:pPr>
            <a:endParaRPr lang="en-US" altLang="en-US" sz="2400" b="0" dirty="0">
              <a:solidFill>
                <a:schemeClr val="tx1"/>
              </a:solidFill>
              <a:latin typeface="+mj-lt"/>
            </a:endParaRPr>
          </a:p>
          <a:p>
            <a:pPr eaLnBrk="1" hangingPunct="1">
              <a:lnSpc>
                <a:spcPct val="105000"/>
              </a:lnSpc>
              <a:spcBef>
                <a:spcPct val="20000"/>
              </a:spcBef>
              <a:buFontTx/>
              <a:buChar char="•"/>
            </a:pPr>
            <a:r>
              <a:rPr lang="en-US" altLang="en-US" sz="2400" b="0" dirty="0">
                <a:solidFill>
                  <a:schemeClr val="tx1"/>
                </a:solidFill>
                <a:latin typeface="+mj-lt"/>
              </a:rPr>
              <a:t>Join: Combines relational tables to provide users with information</a:t>
            </a:r>
            <a:r>
              <a:rPr lang="en-US" altLang="en-US" sz="2400" b="0" dirty="0">
                <a:solidFill>
                  <a:schemeClr val="tx1"/>
                </a:solidFill>
                <a:latin typeface="+mj-lt"/>
                <a:cs typeface="Arial" panose="020B0604020202020204" pitchFamily="34" charset="0"/>
              </a:rPr>
              <a:t> </a:t>
            </a:r>
            <a:endParaRPr lang="en-US" altLang="en-US" sz="2400" b="0" dirty="0">
              <a:solidFill>
                <a:schemeClr val="tx1"/>
              </a:solidFill>
              <a:latin typeface="+mj-lt"/>
            </a:endParaRPr>
          </a:p>
          <a:p>
            <a:pPr eaLnBrk="1" hangingPunct="1">
              <a:lnSpc>
                <a:spcPct val="105000"/>
              </a:lnSpc>
              <a:spcBef>
                <a:spcPct val="20000"/>
              </a:spcBef>
              <a:buFontTx/>
              <a:buChar char="•"/>
            </a:pPr>
            <a:endParaRPr lang="en-US" altLang="en-US" sz="2400" b="0" dirty="0">
              <a:solidFill>
                <a:schemeClr val="tx1"/>
              </a:solidFill>
              <a:latin typeface="+mj-lt"/>
            </a:endParaRPr>
          </a:p>
          <a:p>
            <a:pPr eaLnBrk="1" hangingPunct="1">
              <a:lnSpc>
                <a:spcPct val="105000"/>
              </a:lnSpc>
              <a:spcBef>
                <a:spcPct val="20000"/>
              </a:spcBef>
              <a:buFontTx/>
              <a:buChar char="•"/>
            </a:pPr>
            <a:r>
              <a:rPr lang="en-US" altLang="en-US" sz="2400" b="0" dirty="0">
                <a:solidFill>
                  <a:schemeClr val="tx1"/>
                </a:solidFill>
                <a:latin typeface="+mj-lt"/>
              </a:rPr>
              <a:t>Project: Enables users to create new tables containing only relevant information </a:t>
            </a:r>
          </a:p>
        </p:txBody>
      </p:sp>
    </p:spTree>
    <p:extLst>
      <p:ext uri="{BB962C8B-B14F-4D97-AF65-F5344CB8AC3E}">
        <p14:creationId xmlns:p14="http://schemas.microsoft.com/office/powerpoint/2010/main" val="134632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Database Users and Designers</a:t>
            </a:r>
            <a:endParaRPr lang="en-US" b="1" dirty="0"/>
          </a:p>
        </p:txBody>
      </p:sp>
      <p:sp>
        <p:nvSpPr>
          <p:cNvPr id="3" name="Content Placeholder 2"/>
          <p:cNvSpPr>
            <a:spLocks noGrp="1"/>
          </p:cNvSpPr>
          <p:nvPr>
            <p:ph idx="1"/>
          </p:nvPr>
        </p:nvSpPr>
        <p:spPr/>
        <p:txBody>
          <a:bodyPr/>
          <a:lstStyle/>
          <a:p>
            <a:pPr>
              <a:spcBef>
                <a:spcPts val="600"/>
              </a:spcBef>
              <a:buSzPts val="2400"/>
            </a:pPr>
            <a:r>
              <a:rPr lang="en-IN" dirty="0">
                <a:latin typeface="+mj-lt"/>
              </a:rPr>
              <a:t>Different users of the database information are at an external level of the database. These users have </a:t>
            </a:r>
            <a:r>
              <a:rPr lang="en-IN" b="1" dirty="0">
                <a:latin typeface="+mj-lt"/>
              </a:rPr>
              <a:t>logical views</a:t>
            </a:r>
            <a:r>
              <a:rPr lang="en-IN" dirty="0">
                <a:latin typeface="+mj-lt"/>
              </a:rPr>
              <a:t> of the data. </a:t>
            </a:r>
          </a:p>
          <a:p>
            <a:pPr>
              <a:spcBef>
                <a:spcPts val="600"/>
              </a:spcBef>
              <a:buSzPts val="2400"/>
            </a:pPr>
            <a:r>
              <a:rPr lang="en-IN" dirty="0">
                <a:latin typeface="+mj-lt"/>
              </a:rPr>
              <a:t>At an internal level of the database is the </a:t>
            </a:r>
            <a:r>
              <a:rPr lang="en-IN" b="1" dirty="0">
                <a:latin typeface="+mj-lt"/>
              </a:rPr>
              <a:t>physical view </a:t>
            </a:r>
            <a:r>
              <a:rPr lang="en-IN" dirty="0">
                <a:latin typeface="+mj-lt"/>
              </a:rPr>
              <a:t>of the data which is how the data is actually physically stored in the system.</a:t>
            </a:r>
          </a:p>
          <a:p>
            <a:pPr>
              <a:spcBef>
                <a:spcPts val="600"/>
              </a:spcBef>
              <a:buSzPts val="2400"/>
            </a:pPr>
            <a:r>
              <a:rPr lang="en-IN" dirty="0">
                <a:latin typeface="+mj-lt"/>
              </a:rPr>
              <a:t>Designers of a database need to understand users’ needs and the conceptual level of the entire database as well as the physical view.</a:t>
            </a: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17</a:t>
            </a:fld>
            <a:endParaRPr lang="en-US">
              <a:latin typeface="+mj-lt"/>
            </a:endParaRPr>
          </a:p>
        </p:txBody>
      </p:sp>
    </p:spTree>
    <p:extLst>
      <p:ext uri="{BB962C8B-B14F-4D97-AF65-F5344CB8AC3E}">
        <p14:creationId xmlns:p14="http://schemas.microsoft.com/office/powerpoint/2010/main" val="123262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Logical and Physical Views of Data</a:t>
            </a:r>
          </a:p>
        </p:txBody>
      </p:sp>
      <p:sp>
        <p:nvSpPr>
          <p:cNvPr id="422915"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mtClean="0">
                <a:latin typeface="+mj-lt"/>
              </a:rPr>
              <a:t>A major advantage of database systems over file-oriented systems is that the database systems separate the logical and physical view of data.</a:t>
            </a:r>
          </a:p>
          <a:p>
            <a:pPr eaLnBrk="1" hangingPunct="1"/>
            <a:r>
              <a:rPr lang="en-US" altLang="en-US" smtClean="0">
                <a:latin typeface="+mj-lt"/>
              </a:rPr>
              <a:t>What is the logical view?</a:t>
            </a:r>
          </a:p>
          <a:p>
            <a:pPr lvl="1" eaLnBrk="1" hangingPunct="1"/>
            <a:r>
              <a:rPr lang="en-US" altLang="en-US" smtClean="0">
                <a:latin typeface="+mj-lt"/>
              </a:rPr>
              <a:t>It is how the user or programmer conceptually organizes and understands the data.</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18</a:t>
            </a:fld>
            <a:endParaRPr lang="en-US">
              <a:latin typeface="+mj-lt"/>
            </a:endParaRPr>
          </a:p>
        </p:txBody>
      </p:sp>
    </p:spTree>
    <p:extLst>
      <p:ext uri="{BB962C8B-B14F-4D97-AF65-F5344CB8AC3E}">
        <p14:creationId xmlns:p14="http://schemas.microsoft.com/office/powerpoint/2010/main" val="4105060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29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291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229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xfrm>
            <a:off x="838200" y="365125"/>
            <a:ext cx="10881360" cy="1325563"/>
          </a:xfrm>
          <a:noFill/>
        </p:spPr>
        <p:txBody>
          <a:bodyPr vert="horz" lIns="90488" tIns="44450" rIns="90488" bIns="44450" rtlCol="0" anchor="ctr">
            <a:normAutofit/>
          </a:bodyPr>
          <a:lstStyle/>
          <a:p>
            <a:pPr eaLnBrk="1" hangingPunct="1"/>
            <a:r>
              <a:rPr lang="en-US" altLang="en-US" b="1" dirty="0" smtClean="0"/>
              <a:t>Logical and Physical Views of Data</a:t>
            </a:r>
          </a:p>
        </p:txBody>
      </p:sp>
      <p:sp>
        <p:nvSpPr>
          <p:cNvPr id="424963"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What is the physical view?</a:t>
            </a:r>
          </a:p>
          <a:p>
            <a:pPr lvl="1" eaLnBrk="1" hangingPunct="1"/>
            <a:r>
              <a:rPr lang="en-US" altLang="en-US" dirty="0" smtClean="0">
                <a:latin typeface="+mj-lt"/>
              </a:rPr>
              <a:t>It refers to how and where the data are physically arranged and stored on disk, tape, CD-ROM, or other media.</a:t>
            </a:r>
          </a:p>
          <a:p>
            <a:pPr eaLnBrk="1" hangingPunct="1"/>
            <a:r>
              <a:rPr lang="en-US" altLang="en-US" dirty="0" smtClean="0">
                <a:latin typeface="+mj-lt"/>
              </a:rPr>
              <a:t>The DBMS controls the database so that users can access, query, or update it without reference to how or where the data are physically stored.</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19</a:t>
            </a:fld>
            <a:endParaRPr lang="en-US">
              <a:latin typeface="+mj-lt"/>
            </a:endParaRPr>
          </a:p>
        </p:txBody>
      </p:sp>
    </p:spTree>
    <p:extLst>
      <p:ext uri="{BB962C8B-B14F-4D97-AF65-F5344CB8AC3E}">
        <p14:creationId xmlns:p14="http://schemas.microsoft.com/office/powerpoint/2010/main" val="2534078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4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2496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4249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4963"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2"/>
          <p:cNvSpPr>
            <a:spLocks noGrp="1" noChangeArrowheads="1"/>
          </p:cNvSpPr>
          <p:nvPr>
            <p:ph type="title"/>
          </p:nvPr>
        </p:nvSpPr>
        <p:spPr>
          <a:xfrm>
            <a:off x="838200" y="365125"/>
            <a:ext cx="10713720" cy="1325563"/>
          </a:xfrm>
        </p:spPr>
        <p:txBody>
          <a:bodyPr/>
          <a:lstStyle/>
          <a:p>
            <a:pPr eaLnBrk="1" hangingPunct="1"/>
            <a:r>
              <a:rPr lang="en-US" altLang="en-US" sz="3600" b="1" dirty="0"/>
              <a:t>Logical and </a:t>
            </a:r>
            <a:r>
              <a:rPr lang="en-US" altLang="en-US" sz="3600" b="1" dirty="0" smtClean="0"/>
              <a:t>Physical Views </a:t>
            </a:r>
            <a:r>
              <a:rPr lang="en-US" altLang="en-US" sz="3600" b="1" dirty="0"/>
              <a:t>of Data</a:t>
            </a:r>
          </a:p>
        </p:txBody>
      </p:sp>
      <p:sp>
        <p:nvSpPr>
          <p:cNvPr id="32773" name="Rectangle 7"/>
          <p:cNvSpPr>
            <a:spLocks noChangeArrowheads="1"/>
          </p:cNvSpPr>
          <p:nvPr/>
        </p:nvSpPr>
        <p:spPr bwMode="auto">
          <a:xfrm>
            <a:off x="2060576" y="1830389"/>
            <a:ext cx="4340225" cy="58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50000"/>
              </a:spcBef>
              <a:buClrTx/>
              <a:buSzTx/>
              <a:buFontTx/>
              <a:buNone/>
            </a:pPr>
            <a:r>
              <a:rPr lang="en-US" altLang="en-US" sz="3200">
                <a:latin typeface="+mj-lt"/>
              </a:rPr>
              <a:t>Logical View User A</a:t>
            </a:r>
          </a:p>
        </p:txBody>
      </p:sp>
      <p:sp>
        <p:nvSpPr>
          <p:cNvPr id="32774" name="Rectangle 8"/>
          <p:cNvSpPr>
            <a:spLocks noChangeArrowheads="1"/>
          </p:cNvSpPr>
          <p:nvPr/>
        </p:nvSpPr>
        <p:spPr bwMode="auto">
          <a:xfrm>
            <a:off x="6708776" y="1830389"/>
            <a:ext cx="3959225" cy="58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50000"/>
              </a:spcBef>
              <a:buClrTx/>
              <a:buSzTx/>
              <a:buFontTx/>
              <a:buNone/>
            </a:pPr>
            <a:r>
              <a:rPr lang="en-US" altLang="en-US" sz="3200">
                <a:latin typeface="+mj-lt"/>
              </a:rPr>
              <a:t>Logical View User B</a:t>
            </a:r>
          </a:p>
        </p:txBody>
      </p:sp>
      <p:grpSp>
        <p:nvGrpSpPr>
          <p:cNvPr id="32776" name="Group 4"/>
          <p:cNvGrpSpPr>
            <a:grpSpLocks/>
          </p:cNvGrpSpPr>
          <p:nvPr/>
        </p:nvGrpSpPr>
        <p:grpSpPr bwMode="auto">
          <a:xfrm>
            <a:off x="1752600" y="2514600"/>
            <a:ext cx="4572000" cy="1447800"/>
            <a:chOff x="34" y="1394"/>
            <a:chExt cx="2880" cy="1296"/>
          </a:xfrm>
          <a:solidFill>
            <a:schemeClr val="accent2"/>
          </a:solidFill>
        </p:grpSpPr>
        <p:sp>
          <p:nvSpPr>
            <p:cNvPr id="32788" name="Freeform 5"/>
            <p:cNvSpPr>
              <a:spLocks/>
            </p:cNvSpPr>
            <p:nvPr/>
          </p:nvSpPr>
          <p:spPr bwMode="auto">
            <a:xfrm>
              <a:off x="34" y="1394"/>
              <a:ext cx="2880" cy="1296"/>
            </a:xfrm>
            <a:custGeom>
              <a:avLst/>
              <a:gdLst>
                <a:gd name="T0" fmla="*/ 2392 w 2880"/>
                <a:gd name="T1" fmla="*/ 0 h 1296"/>
                <a:gd name="T2" fmla="*/ 2438 w 2880"/>
                <a:gd name="T3" fmla="*/ 9 h 1296"/>
                <a:gd name="T4" fmla="*/ 2480 w 2880"/>
                <a:gd name="T5" fmla="*/ 21 h 1296"/>
                <a:gd name="T6" fmla="*/ 2527 w 2880"/>
                <a:gd name="T7" fmla="*/ 39 h 1296"/>
                <a:gd name="T8" fmla="*/ 2570 w 2880"/>
                <a:gd name="T9" fmla="*/ 60 h 1296"/>
                <a:gd name="T10" fmla="*/ 2654 w 2880"/>
                <a:gd name="T11" fmla="*/ 112 h 1296"/>
                <a:gd name="T12" fmla="*/ 2724 w 2880"/>
                <a:gd name="T13" fmla="*/ 181 h 1296"/>
                <a:gd name="T14" fmla="*/ 2776 w 2880"/>
                <a:gd name="T15" fmla="*/ 288 h 1296"/>
                <a:gd name="T16" fmla="*/ 2818 w 2880"/>
                <a:gd name="T17" fmla="*/ 400 h 1296"/>
                <a:gd name="T18" fmla="*/ 2851 w 2880"/>
                <a:gd name="T19" fmla="*/ 521 h 1296"/>
                <a:gd name="T20" fmla="*/ 2879 w 2880"/>
                <a:gd name="T21" fmla="*/ 650 h 1296"/>
                <a:gd name="T22" fmla="*/ 2851 w 2880"/>
                <a:gd name="T23" fmla="*/ 770 h 1296"/>
                <a:gd name="T24" fmla="*/ 2818 w 2880"/>
                <a:gd name="T25" fmla="*/ 886 h 1296"/>
                <a:gd name="T26" fmla="*/ 2776 w 2880"/>
                <a:gd name="T27" fmla="*/ 998 h 1296"/>
                <a:gd name="T28" fmla="*/ 2724 w 2880"/>
                <a:gd name="T29" fmla="*/ 1106 h 1296"/>
                <a:gd name="T30" fmla="*/ 2654 w 2880"/>
                <a:gd name="T31" fmla="*/ 1175 h 1296"/>
                <a:gd name="T32" fmla="*/ 2570 w 2880"/>
                <a:gd name="T33" fmla="*/ 1230 h 1296"/>
                <a:gd name="T34" fmla="*/ 2480 w 2880"/>
                <a:gd name="T35" fmla="*/ 1269 h 1296"/>
                <a:gd name="T36" fmla="*/ 2438 w 2880"/>
                <a:gd name="T37" fmla="*/ 1286 h 1296"/>
                <a:gd name="T38" fmla="*/ 2392 w 2880"/>
                <a:gd name="T39" fmla="*/ 1295 h 1296"/>
                <a:gd name="T40" fmla="*/ 474 w 2880"/>
                <a:gd name="T41" fmla="*/ 1295 h 1296"/>
                <a:gd name="T42" fmla="*/ 0 w 2880"/>
                <a:gd name="T43" fmla="*/ 650 h 1296"/>
                <a:gd name="T44" fmla="*/ 474 w 2880"/>
                <a:gd name="T45" fmla="*/ 0 h 1296"/>
                <a:gd name="T46" fmla="*/ 2392 w 2880"/>
                <a:gd name="T47" fmla="*/ 0 h 129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880"/>
                <a:gd name="T73" fmla="*/ 0 h 1296"/>
                <a:gd name="T74" fmla="*/ 2880 w 2880"/>
                <a:gd name="T75" fmla="*/ 1296 h 129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880" h="1296">
                  <a:moveTo>
                    <a:pt x="2392" y="0"/>
                  </a:moveTo>
                  <a:lnTo>
                    <a:pt x="2438" y="9"/>
                  </a:lnTo>
                  <a:lnTo>
                    <a:pt x="2480" y="21"/>
                  </a:lnTo>
                  <a:lnTo>
                    <a:pt x="2527" y="39"/>
                  </a:lnTo>
                  <a:lnTo>
                    <a:pt x="2570" y="60"/>
                  </a:lnTo>
                  <a:lnTo>
                    <a:pt x="2654" y="112"/>
                  </a:lnTo>
                  <a:lnTo>
                    <a:pt x="2724" y="181"/>
                  </a:lnTo>
                  <a:lnTo>
                    <a:pt x="2776" y="288"/>
                  </a:lnTo>
                  <a:lnTo>
                    <a:pt x="2818" y="400"/>
                  </a:lnTo>
                  <a:lnTo>
                    <a:pt x="2851" y="521"/>
                  </a:lnTo>
                  <a:lnTo>
                    <a:pt x="2879" y="650"/>
                  </a:lnTo>
                  <a:lnTo>
                    <a:pt x="2851" y="770"/>
                  </a:lnTo>
                  <a:lnTo>
                    <a:pt x="2818" y="886"/>
                  </a:lnTo>
                  <a:lnTo>
                    <a:pt x="2776" y="998"/>
                  </a:lnTo>
                  <a:lnTo>
                    <a:pt x="2724" y="1106"/>
                  </a:lnTo>
                  <a:lnTo>
                    <a:pt x="2654" y="1175"/>
                  </a:lnTo>
                  <a:lnTo>
                    <a:pt x="2570" y="1230"/>
                  </a:lnTo>
                  <a:lnTo>
                    <a:pt x="2480" y="1269"/>
                  </a:lnTo>
                  <a:lnTo>
                    <a:pt x="2438" y="1286"/>
                  </a:lnTo>
                  <a:lnTo>
                    <a:pt x="2392" y="1295"/>
                  </a:lnTo>
                  <a:lnTo>
                    <a:pt x="474" y="1295"/>
                  </a:lnTo>
                  <a:lnTo>
                    <a:pt x="0" y="650"/>
                  </a:lnTo>
                  <a:lnTo>
                    <a:pt x="474" y="0"/>
                  </a:lnTo>
                  <a:lnTo>
                    <a:pt x="2392" y="0"/>
                  </a:lnTo>
                </a:path>
              </a:pathLst>
            </a:custGeom>
            <a:grpFill/>
            <a:ln w="12700" cap="rnd">
              <a:solidFill>
                <a:schemeClr val="accent2"/>
              </a:solidFill>
              <a:round/>
              <a:headEnd/>
              <a:tailEnd/>
            </a:ln>
          </p:spPr>
          <p:txBody>
            <a:bodyPr/>
            <a:lstStyle/>
            <a:p>
              <a:endParaRPr lang="en-US">
                <a:latin typeface="+mj-lt"/>
              </a:endParaRPr>
            </a:p>
          </p:txBody>
        </p:sp>
        <p:sp>
          <p:nvSpPr>
            <p:cNvPr id="32789" name="Rectangle 6"/>
            <p:cNvSpPr>
              <a:spLocks noChangeArrowheads="1"/>
            </p:cNvSpPr>
            <p:nvPr/>
          </p:nvSpPr>
          <p:spPr bwMode="auto">
            <a:xfrm>
              <a:off x="553" y="1425"/>
              <a:ext cx="1829" cy="1230"/>
            </a:xfrm>
            <a:prstGeom prst="rect">
              <a:avLst/>
            </a:prstGeom>
            <a:grpFill/>
            <a:ln w="12700">
              <a:solidFill>
                <a:srgbClr val="000000"/>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0"/>
                </a:spcBef>
                <a:buClrTx/>
                <a:buSzTx/>
                <a:buFontTx/>
                <a:buNone/>
              </a:pPr>
              <a:r>
                <a:rPr lang="en-US" altLang="en-US" sz="2400" dirty="0">
                  <a:solidFill>
                    <a:srgbClr val="1A1A00"/>
                  </a:solidFill>
                  <a:latin typeface="+mj-lt"/>
                </a:rPr>
                <a:t>Past Due Accounts</a:t>
              </a:r>
            </a:p>
            <a:p>
              <a:pPr>
                <a:spcBef>
                  <a:spcPct val="0"/>
                </a:spcBef>
                <a:buClrTx/>
                <a:buSzTx/>
                <a:buFontTx/>
                <a:buNone/>
              </a:pPr>
              <a:r>
                <a:rPr lang="en-US" altLang="en-US" sz="2400" u="sng" dirty="0">
                  <a:solidFill>
                    <a:srgbClr val="1A1A00"/>
                  </a:solidFill>
                  <a:latin typeface="+mj-lt"/>
                </a:rPr>
                <a:t>Name</a:t>
              </a:r>
              <a:r>
                <a:rPr lang="en-US" altLang="en-US" sz="2400" dirty="0">
                  <a:solidFill>
                    <a:srgbClr val="1A1A00"/>
                  </a:solidFill>
                  <a:latin typeface="+mj-lt"/>
                </a:rPr>
                <a:t>  </a:t>
              </a:r>
              <a:r>
                <a:rPr lang="en-US" altLang="en-US" sz="2400" u="sng" dirty="0">
                  <a:solidFill>
                    <a:srgbClr val="1A1A00"/>
                  </a:solidFill>
                  <a:latin typeface="+mj-lt"/>
                </a:rPr>
                <a:t>Balance</a:t>
              </a:r>
              <a:r>
                <a:rPr lang="en-US" altLang="en-US" sz="2400" dirty="0">
                  <a:solidFill>
                    <a:srgbClr val="1A1A00"/>
                  </a:solidFill>
                  <a:latin typeface="+mj-lt"/>
                </a:rPr>
                <a:t>  </a:t>
              </a:r>
              <a:r>
                <a:rPr lang="en-US" altLang="en-US" sz="2400" u="sng" dirty="0">
                  <a:solidFill>
                    <a:srgbClr val="1A1A00"/>
                  </a:solidFill>
                  <a:latin typeface="+mj-lt"/>
                </a:rPr>
                <a:t>Days</a:t>
              </a:r>
              <a:endParaRPr lang="en-US" altLang="en-US" sz="2400" dirty="0">
                <a:solidFill>
                  <a:srgbClr val="1A1A00"/>
                </a:solidFill>
                <a:latin typeface="+mj-lt"/>
              </a:endParaRPr>
            </a:p>
            <a:p>
              <a:pPr>
                <a:spcBef>
                  <a:spcPct val="0"/>
                </a:spcBef>
                <a:buClrTx/>
                <a:buSzTx/>
                <a:buFontTx/>
                <a:buNone/>
              </a:pPr>
              <a:r>
                <a:rPr lang="en-US" altLang="en-US" sz="2000" dirty="0" smtClean="0">
                  <a:solidFill>
                    <a:srgbClr val="1A1A00"/>
                  </a:solidFill>
                  <a:latin typeface="+mj-lt"/>
                </a:rPr>
                <a:t>Texas      2145         </a:t>
              </a:r>
              <a:r>
                <a:rPr lang="en-US" altLang="en-US" sz="2000" dirty="0">
                  <a:solidFill>
                    <a:srgbClr val="1A1A00"/>
                  </a:solidFill>
                  <a:latin typeface="+mj-lt"/>
                </a:rPr>
                <a:t>48</a:t>
              </a:r>
            </a:p>
            <a:p>
              <a:pPr>
                <a:spcBef>
                  <a:spcPct val="0"/>
                </a:spcBef>
                <a:buClrTx/>
                <a:buSzTx/>
                <a:buFontTx/>
                <a:buNone/>
              </a:pPr>
              <a:r>
                <a:rPr lang="en-US" altLang="en-US" sz="2000" dirty="0">
                  <a:solidFill>
                    <a:srgbClr val="1A1A00"/>
                  </a:solidFill>
                  <a:latin typeface="+mj-lt"/>
                </a:rPr>
                <a:t>Houston  1595         65</a:t>
              </a:r>
            </a:p>
          </p:txBody>
        </p:sp>
      </p:grpSp>
      <p:sp>
        <p:nvSpPr>
          <p:cNvPr id="32777" name="Freeform 10"/>
          <p:cNvSpPr>
            <a:spLocks/>
          </p:cNvSpPr>
          <p:nvPr/>
        </p:nvSpPr>
        <p:spPr bwMode="auto">
          <a:xfrm>
            <a:off x="6553200" y="2438401"/>
            <a:ext cx="4059238" cy="1516063"/>
          </a:xfrm>
          <a:custGeom>
            <a:avLst/>
            <a:gdLst>
              <a:gd name="T0" fmla="*/ 3368367 w 2738"/>
              <a:gd name="T1" fmla="*/ 0 h 1296"/>
              <a:gd name="T2" fmla="*/ 3435082 w 2738"/>
              <a:gd name="T3" fmla="*/ 10528 h 1296"/>
              <a:gd name="T4" fmla="*/ 3489937 w 2738"/>
              <a:gd name="T5" fmla="*/ 24566 h 1296"/>
              <a:gd name="T6" fmla="*/ 3556652 w 2738"/>
              <a:gd name="T7" fmla="*/ 45622 h 1296"/>
              <a:gd name="T8" fmla="*/ 3624849 w 2738"/>
              <a:gd name="T9" fmla="*/ 70188 h 1296"/>
              <a:gd name="T10" fmla="*/ 3733076 w 2738"/>
              <a:gd name="T11" fmla="*/ 131018 h 1296"/>
              <a:gd name="T12" fmla="*/ 3841302 w 2738"/>
              <a:gd name="T13" fmla="*/ 211734 h 1296"/>
              <a:gd name="T14" fmla="*/ 3909500 w 2738"/>
              <a:gd name="T15" fmla="*/ 336903 h 1296"/>
              <a:gd name="T16" fmla="*/ 3976215 w 2738"/>
              <a:gd name="T17" fmla="*/ 467921 h 1296"/>
              <a:gd name="T18" fmla="*/ 4017726 w 2738"/>
              <a:gd name="T19" fmla="*/ 609467 h 1296"/>
              <a:gd name="T20" fmla="*/ 4057755 w 2738"/>
              <a:gd name="T21" fmla="*/ 760371 h 1296"/>
              <a:gd name="T22" fmla="*/ 4017726 w 2738"/>
              <a:gd name="T23" fmla="*/ 900747 h 1296"/>
              <a:gd name="T24" fmla="*/ 3976215 w 2738"/>
              <a:gd name="T25" fmla="*/ 1036444 h 1296"/>
              <a:gd name="T26" fmla="*/ 3909500 w 2738"/>
              <a:gd name="T27" fmla="*/ 1167462 h 1296"/>
              <a:gd name="T28" fmla="*/ 3841302 w 2738"/>
              <a:gd name="T29" fmla="*/ 1293801 h 1296"/>
              <a:gd name="T30" fmla="*/ 3733076 w 2738"/>
              <a:gd name="T31" fmla="*/ 1374517 h 1296"/>
              <a:gd name="T32" fmla="*/ 3624849 w 2738"/>
              <a:gd name="T33" fmla="*/ 1438856 h 1296"/>
              <a:gd name="T34" fmla="*/ 3489937 w 2738"/>
              <a:gd name="T35" fmla="*/ 1484478 h 1296"/>
              <a:gd name="T36" fmla="*/ 3435082 w 2738"/>
              <a:gd name="T37" fmla="*/ 1504365 h 1296"/>
              <a:gd name="T38" fmla="*/ 3368367 w 2738"/>
              <a:gd name="T39" fmla="*/ 1514893 h 1296"/>
              <a:gd name="T40" fmla="*/ 676045 w 2738"/>
              <a:gd name="T41" fmla="*/ 1514893 h 1296"/>
              <a:gd name="T42" fmla="*/ 0 w 2738"/>
              <a:gd name="T43" fmla="*/ 760371 h 1296"/>
              <a:gd name="T44" fmla="*/ 676045 w 2738"/>
              <a:gd name="T45" fmla="*/ 0 h 1296"/>
              <a:gd name="T46" fmla="*/ 3368367 w 2738"/>
              <a:gd name="T47" fmla="*/ 0 h 129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738"/>
              <a:gd name="T73" fmla="*/ 0 h 1296"/>
              <a:gd name="T74" fmla="*/ 2738 w 2738"/>
              <a:gd name="T75" fmla="*/ 1296 h 129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738" h="1296">
                <a:moveTo>
                  <a:pt x="2272" y="0"/>
                </a:moveTo>
                <a:lnTo>
                  <a:pt x="2317" y="9"/>
                </a:lnTo>
                <a:lnTo>
                  <a:pt x="2354" y="21"/>
                </a:lnTo>
                <a:lnTo>
                  <a:pt x="2399" y="39"/>
                </a:lnTo>
                <a:lnTo>
                  <a:pt x="2445" y="60"/>
                </a:lnTo>
                <a:lnTo>
                  <a:pt x="2518" y="112"/>
                </a:lnTo>
                <a:lnTo>
                  <a:pt x="2591" y="181"/>
                </a:lnTo>
                <a:lnTo>
                  <a:pt x="2637" y="288"/>
                </a:lnTo>
                <a:lnTo>
                  <a:pt x="2682" y="400"/>
                </a:lnTo>
                <a:lnTo>
                  <a:pt x="2710" y="521"/>
                </a:lnTo>
                <a:lnTo>
                  <a:pt x="2737" y="650"/>
                </a:lnTo>
                <a:lnTo>
                  <a:pt x="2710" y="770"/>
                </a:lnTo>
                <a:lnTo>
                  <a:pt x="2682" y="886"/>
                </a:lnTo>
                <a:lnTo>
                  <a:pt x="2637" y="998"/>
                </a:lnTo>
                <a:lnTo>
                  <a:pt x="2591" y="1106"/>
                </a:lnTo>
                <a:lnTo>
                  <a:pt x="2518" y="1175"/>
                </a:lnTo>
                <a:lnTo>
                  <a:pt x="2445" y="1230"/>
                </a:lnTo>
                <a:lnTo>
                  <a:pt x="2354" y="1269"/>
                </a:lnTo>
                <a:lnTo>
                  <a:pt x="2317" y="1286"/>
                </a:lnTo>
                <a:lnTo>
                  <a:pt x="2272" y="1295"/>
                </a:lnTo>
                <a:lnTo>
                  <a:pt x="456" y="1295"/>
                </a:lnTo>
                <a:lnTo>
                  <a:pt x="0" y="650"/>
                </a:lnTo>
                <a:lnTo>
                  <a:pt x="456" y="0"/>
                </a:lnTo>
                <a:lnTo>
                  <a:pt x="2272" y="0"/>
                </a:lnTo>
              </a:path>
            </a:pathLst>
          </a:custGeom>
          <a:solidFill>
            <a:schemeClr val="accent2"/>
          </a:solidFill>
          <a:ln w="12700" cap="rnd">
            <a:solidFill>
              <a:schemeClr val="accent2"/>
            </a:solidFill>
            <a:round/>
            <a:headEnd/>
            <a:tailEnd/>
          </a:ln>
        </p:spPr>
        <p:txBody>
          <a:bodyPr/>
          <a:lstStyle/>
          <a:p>
            <a:endParaRPr lang="en-US">
              <a:latin typeface="+mj-lt"/>
            </a:endParaRPr>
          </a:p>
        </p:txBody>
      </p:sp>
      <p:sp>
        <p:nvSpPr>
          <p:cNvPr id="32778" name="Rectangle 11"/>
          <p:cNvSpPr>
            <a:spLocks noChangeArrowheads="1"/>
          </p:cNvSpPr>
          <p:nvPr/>
        </p:nvSpPr>
        <p:spPr bwMode="auto">
          <a:xfrm>
            <a:off x="7046913" y="2474914"/>
            <a:ext cx="2762250" cy="1438275"/>
          </a:xfrm>
          <a:prstGeom prst="rect">
            <a:avLst/>
          </a:prstGeom>
          <a:solidFill>
            <a:schemeClr val="accent2"/>
          </a:solidFill>
          <a:ln>
            <a:noFill/>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0"/>
              </a:spcBef>
              <a:buClrTx/>
              <a:buSzTx/>
              <a:buFontTx/>
              <a:buNone/>
            </a:pPr>
            <a:r>
              <a:rPr lang="en-US" altLang="en-US" sz="2400" dirty="0" smtClean="0">
                <a:solidFill>
                  <a:srgbClr val="1A1A00"/>
                </a:solidFill>
                <a:latin typeface="+mj-lt"/>
              </a:rPr>
              <a:t>July </a:t>
            </a:r>
            <a:r>
              <a:rPr lang="en-US" altLang="en-US" sz="2400" dirty="0">
                <a:solidFill>
                  <a:srgbClr val="1A1A00"/>
                </a:solidFill>
                <a:latin typeface="+mj-lt"/>
              </a:rPr>
              <a:t>Sales by Region</a:t>
            </a:r>
          </a:p>
          <a:p>
            <a:pPr>
              <a:spcBef>
                <a:spcPct val="0"/>
              </a:spcBef>
              <a:buClrTx/>
              <a:buSzTx/>
              <a:buFontTx/>
              <a:buNone/>
            </a:pPr>
            <a:endParaRPr lang="en-US" altLang="en-US" sz="2400" dirty="0">
              <a:solidFill>
                <a:srgbClr val="1A1A00"/>
              </a:solidFill>
              <a:latin typeface="+mj-lt"/>
            </a:endParaRPr>
          </a:p>
          <a:p>
            <a:pPr eaLnBrk="1" hangingPunct="1">
              <a:spcBef>
                <a:spcPct val="0"/>
              </a:spcBef>
              <a:buClrTx/>
              <a:buSzTx/>
              <a:buFontTx/>
              <a:buNone/>
            </a:pPr>
            <a:endParaRPr lang="en-US" altLang="en-US" sz="2400" dirty="0">
              <a:solidFill>
                <a:srgbClr val="1A1A00"/>
              </a:solidFill>
              <a:latin typeface="+mj-lt"/>
            </a:endParaRPr>
          </a:p>
        </p:txBody>
      </p:sp>
      <p:sp>
        <p:nvSpPr>
          <p:cNvPr id="32779" name="Rectangle 12"/>
          <p:cNvSpPr>
            <a:spLocks noChangeArrowheads="1"/>
          </p:cNvSpPr>
          <p:nvPr/>
        </p:nvSpPr>
        <p:spPr bwMode="auto">
          <a:xfrm>
            <a:off x="5132389" y="4962525"/>
            <a:ext cx="1831975" cy="673100"/>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lnSpc>
                <a:spcPct val="75000"/>
              </a:lnSpc>
              <a:spcBef>
                <a:spcPct val="0"/>
              </a:spcBef>
              <a:buClrTx/>
              <a:buSzTx/>
              <a:buFontTx/>
              <a:buNone/>
            </a:pPr>
            <a:r>
              <a:rPr lang="en-US" altLang="en-US" sz="2400" dirty="0">
                <a:solidFill>
                  <a:srgbClr val="1A1A00"/>
                </a:solidFill>
                <a:latin typeface="+mj-lt"/>
              </a:rPr>
              <a:t>Operating</a:t>
            </a:r>
          </a:p>
          <a:p>
            <a:pPr algn="ctr">
              <a:lnSpc>
                <a:spcPct val="75000"/>
              </a:lnSpc>
              <a:spcBef>
                <a:spcPct val="0"/>
              </a:spcBef>
              <a:buClrTx/>
              <a:buSzTx/>
              <a:buFontTx/>
              <a:buNone/>
            </a:pPr>
            <a:r>
              <a:rPr lang="en-US" altLang="en-US" sz="2400" dirty="0">
                <a:solidFill>
                  <a:srgbClr val="1A1A00"/>
                </a:solidFill>
                <a:latin typeface="+mj-lt"/>
              </a:rPr>
              <a:t>system</a:t>
            </a:r>
          </a:p>
        </p:txBody>
      </p:sp>
      <p:sp>
        <p:nvSpPr>
          <p:cNvPr id="32780" name="Rectangle 13"/>
          <p:cNvSpPr>
            <a:spLocks noChangeArrowheads="1"/>
          </p:cNvSpPr>
          <p:nvPr/>
        </p:nvSpPr>
        <p:spPr bwMode="auto">
          <a:xfrm>
            <a:off x="2233614" y="4962525"/>
            <a:ext cx="1830387" cy="673100"/>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a:solidFill>
                  <a:srgbClr val="1A1A00"/>
                </a:solidFill>
                <a:latin typeface="+mj-lt"/>
              </a:rPr>
              <a:t>DBMS</a:t>
            </a:r>
          </a:p>
        </p:txBody>
      </p:sp>
      <p:pic>
        <p:nvPicPr>
          <p:cNvPr id="32781" name="Picture 1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489" y="4221163"/>
            <a:ext cx="561975"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aphicFrame>
        <p:nvGraphicFramePr>
          <p:cNvPr id="32782" name="Object 15">
            <a:hlinkClick r:id="" action="ppaction://ole?verb=0"/>
          </p:cNvPr>
          <p:cNvGraphicFramePr>
            <a:graphicFrameLocks/>
          </p:cNvGraphicFramePr>
          <p:nvPr>
            <p:extLst>
              <p:ext uri="{D42A27DB-BD31-4B8C-83A1-F6EECF244321}">
                <p14:modId xmlns:p14="http://schemas.microsoft.com/office/powerpoint/2010/main" val="2339686007"/>
              </p:ext>
            </p:extLst>
          </p:nvPr>
        </p:nvGraphicFramePr>
        <p:xfrm>
          <a:off x="8109904" y="3076968"/>
          <a:ext cx="981075" cy="782637"/>
        </p:xfrm>
        <a:graphic>
          <a:graphicData uri="http://schemas.openxmlformats.org/presentationml/2006/ole">
            <mc:AlternateContent xmlns:mc="http://schemas.openxmlformats.org/markup-compatibility/2006">
              <mc:Choice xmlns:v="urn:schemas-microsoft-com:vml" Requires="v">
                <p:oleObj spid="_x0000_s1034" name="Clip" r:id="rId4" imgW="979375" imgH="1263045" progId="MS_ClipArt_Gallery.2">
                  <p:embed/>
                </p:oleObj>
              </mc:Choice>
              <mc:Fallback>
                <p:oleObj name="Clip" r:id="rId4" imgW="979375" imgH="1263045" progId="MS_ClipArt_Gallery.2">
                  <p:embed/>
                  <p:pic>
                    <p:nvPicPr>
                      <p:cNvPr id="32782" name="Object 15">
                        <a:hlinkClick r:id="" action="ppaction://ole?verb=0"/>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9904" y="3076968"/>
                        <a:ext cx="981075" cy="782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783" name="Freeform 16"/>
          <p:cNvSpPr>
            <a:spLocks/>
          </p:cNvSpPr>
          <p:nvPr/>
        </p:nvSpPr>
        <p:spPr bwMode="auto">
          <a:xfrm>
            <a:off x="3148014" y="4114801"/>
            <a:ext cx="433387" cy="847725"/>
          </a:xfrm>
          <a:custGeom>
            <a:avLst/>
            <a:gdLst>
              <a:gd name="T0" fmla="*/ 0 w 361"/>
              <a:gd name="T1" fmla="*/ 846745 h 865"/>
              <a:gd name="T2" fmla="*/ 432186 w 361"/>
              <a:gd name="T3" fmla="*/ 0 h 865"/>
              <a:gd name="T4" fmla="*/ 0 60000 65536"/>
              <a:gd name="T5" fmla="*/ 0 60000 65536"/>
              <a:gd name="T6" fmla="*/ 0 w 361"/>
              <a:gd name="T7" fmla="*/ 0 h 865"/>
              <a:gd name="T8" fmla="*/ 361 w 361"/>
              <a:gd name="T9" fmla="*/ 865 h 865"/>
            </a:gdLst>
            <a:ahLst/>
            <a:cxnLst>
              <a:cxn ang="T4">
                <a:pos x="T0" y="T1"/>
              </a:cxn>
              <a:cxn ang="T5">
                <a:pos x="T2" y="T3"/>
              </a:cxn>
            </a:cxnLst>
            <a:rect l="T6" t="T7" r="T8" b="T9"/>
            <a:pathLst>
              <a:path w="361" h="865">
                <a:moveTo>
                  <a:pt x="0" y="864"/>
                </a:moveTo>
                <a:lnTo>
                  <a:pt x="360" y="0"/>
                </a:lnTo>
              </a:path>
            </a:pathLst>
          </a:custGeom>
          <a:noFill/>
          <a:ln w="12700" cap="rnd">
            <a:solidFill>
              <a:schemeClr val="tx1"/>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2784" name="Line 17"/>
          <p:cNvSpPr>
            <a:spLocks noChangeShapeType="1"/>
          </p:cNvSpPr>
          <p:nvPr/>
        </p:nvSpPr>
        <p:spPr bwMode="auto">
          <a:xfrm flipV="1">
            <a:off x="3760789" y="3730626"/>
            <a:ext cx="2898775" cy="1230313"/>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2785" name="Freeform 18"/>
          <p:cNvSpPr>
            <a:spLocks/>
          </p:cNvSpPr>
          <p:nvPr/>
        </p:nvSpPr>
        <p:spPr bwMode="auto">
          <a:xfrm>
            <a:off x="4064001" y="5299075"/>
            <a:ext cx="1069975" cy="1588"/>
          </a:xfrm>
          <a:custGeom>
            <a:avLst/>
            <a:gdLst>
              <a:gd name="T0" fmla="*/ 0 w 673"/>
              <a:gd name="T1" fmla="*/ 0 h 1"/>
              <a:gd name="T2" fmla="*/ 1068385 w 673"/>
              <a:gd name="T3" fmla="*/ 0 h 1"/>
              <a:gd name="T4" fmla="*/ 0 60000 65536"/>
              <a:gd name="T5" fmla="*/ 0 60000 65536"/>
              <a:gd name="T6" fmla="*/ 0 w 673"/>
              <a:gd name="T7" fmla="*/ 0 h 1"/>
              <a:gd name="T8" fmla="*/ 673 w 673"/>
              <a:gd name="T9" fmla="*/ 1 h 1"/>
            </a:gdLst>
            <a:ahLst/>
            <a:cxnLst>
              <a:cxn ang="T4">
                <a:pos x="T0" y="T1"/>
              </a:cxn>
              <a:cxn ang="T5">
                <a:pos x="T2" y="T3"/>
              </a:cxn>
            </a:cxnLst>
            <a:rect l="T6" t="T7" r="T8" b="T9"/>
            <a:pathLst>
              <a:path w="673" h="1">
                <a:moveTo>
                  <a:pt x="0" y="0"/>
                </a:moveTo>
                <a:lnTo>
                  <a:pt x="672" y="0"/>
                </a:lnTo>
              </a:path>
            </a:pathLst>
          </a:custGeom>
          <a:noFill/>
          <a:ln w="12700" cap="rnd">
            <a:solidFill>
              <a:schemeClr val="tx1"/>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2786" name="Freeform 19"/>
          <p:cNvSpPr>
            <a:spLocks/>
          </p:cNvSpPr>
          <p:nvPr/>
        </p:nvSpPr>
        <p:spPr bwMode="auto">
          <a:xfrm>
            <a:off x="6964364" y="4962525"/>
            <a:ext cx="1146175" cy="338138"/>
          </a:xfrm>
          <a:custGeom>
            <a:avLst/>
            <a:gdLst>
              <a:gd name="T0" fmla="*/ 0 w 721"/>
              <a:gd name="T1" fmla="*/ 336968 h 289"/>
              <a:gd name="T2" fmla="*/ 1144585 w 721"/>
              <a:gd name="T3" fmla="*/ 0 h 289"/>
              <a:gd name="T4" fmla="*/ 0 60000 65536"/>
              <a:gd name="T5" fmla="*/ 0 60000 65536"/>
              <a:gd name="T6" fmla="*/ 0 w 721"/>
              <a:gd name="T7" fmla="*/ 0 h 289"/>
              <a:gd name="T8" fmla="*/ 721 w 721"/>
              <a:gd name="T9" fmla="*/ 289 h 289"/>
            </a:gdLst>
            <a:ahLst/>
            <a:cxnLst>
              <a:cxn ang="T4">
                <a:pos x="T0" y="T1"/>
              </a:cxn>
              <a:cxn ang="T5">
                <a:pos x="T2" y="T3"/>
              </a:cxn>
            </a:cxnLst>
            <a:rect l="T6" t="T7" r="T8" b="T9"/>
            <a:pathLst>
              <a:path w="721" h="289">
                <a:moveTo>
                  <a:pt x="0" y="288"/>
                </a:moveTo>
                <a:lnTo>
                  <a:pt x="720" y="0"/>
                </a:lnTo>
              </a:path>
            </a:pathLst>
          </a:custGeom>
          <a:noFill/>
          <a:ln w="12700" cap="rnd">
            <a:solidFill>
              <a:schemeClr val="tx1"/>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2" name="Flowchart: Magnetic Disk 1"/>
          <p:cNvSpPr/>
          <p:nvPr/>
        </p:nvSpPr>
        <p:spPr>
          <a:xfrm>
            <a:off x="8094664" y="4082417"/>
            <a:ext cx="2024061" cy="2316797"/>
          </a:xfrm>
          <a:prstGeom prst="flowChartMagneticDisk">
            <a:avLst/>
          </a:prstGeom>
          <a:solidFill>
            <a:schemeClr val="accent2"/>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mj-lt"/>
              </a:rPr>
              <a:t>Database</a:t>
            </a:r>
            <a:endParaRPr lang="en-US" sz="2400" dirty="0">
              <a:solidFill>
                <a:schemeClr val="tx1"/>
              </a:solidFill>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20</a:t>
            </a:fld>
            <a:endParaRPr lang="en-US">
              <a:latin typeface="+mj-lt"/>
            </a:endParaRPr>
          </a:p>
        </p:txBody>
      </p:sp>
    </p:spTree>
    <p:extLst>
      <p:ext uri="{BB962C8B-B14F-4D97-AF65-F5344CB8AC3E}">
        <p14:creationId xmlns:p14="http://schemas.microsoft.com/office/powerpoint/2010/main" val="3804582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6" name="Rectangle 3"/>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Logical and Physical Views of Data</a:t>
            </a:r>
          </a:p>
        </p:txBody>
      </p:sp>
      <p:sp>
        <p:nvSpPr>
          <p:cNvPr id="429060" name="Rectangle 4"/>
          <p:cNvSpPr>
            <a:spLocks noGrp="1" noChangeArrowheads="1"/>
          </p:cNvSpPr>
          <p:nvPr>
            <p:ph type="body" idx="1"/>
          </p:nvPr>
        </p:nvSpPr>
        <p:spPr>
          <a:xfrm>
            <a:off x="838200" y="2209800"/>
            <a:ext cx="10515600" cy="4114800"/>
          </a:xfrm>
          <a:noFill/>
        </p:spPr>
        <p:txBody>
          <a:bodyPr vert="horz" lIns="90488" tIns="44450" rIns="90488" bIns="44450" rtlCol="0">
            <a:normAutofit/>
          </a:bodyPr>
          <a:lstStyle/>
          <a:p>
            <a:pPr lvl="1" eaLnBrk="1" hangingPunct="1">
              <a:buFont typeface="Wingdings" panose="05000000000000000000" pitchFamily="2" charset="2"/>
              <a:buNone/>
            </a:pPr>
            <a:r>
              <a:rPr lang="en-US" altLang="en-US" sz="3200" dirty="0">
                <a:latin typeface="+mj-lt"/>
              </a:rPr>
              <a:t>	</a:t>
            </a:r>
            <a:r>
              <a:rPr lang="en-US" altLang="en-US" sz="3200" b="1" dirty="0">
                <a:latin typeface="+mj-lt"/>
              </a:rPr>
              <a:t>Program-data independence </a:t>
            </a:r>
            <a:r>
              <a:rPr lang="en-US" altLang="en-US" sz="3200" dirty="0">
                <a:latin typeface="+mj-lt"/>
              </a:rPr>
              <a:t>is the separation of the logical and physical views of data.</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21</a:t>
            </a:fld>
            <a:endParaRPr lang="en-US">
              <a:latin typeface="+mj-lt"/>
            </a:endParaRPr>
          </a:p>
        </p:txBody>
      </p:sp>
    </p:spTree>
    <p:extLst>
      <p:ext uri="{BB962C8B-B14F-4D97-AF65-F5344CB8AC3E}">
        <p14:creationId xmlns:p14="http://schemas.microsoft.com/office/powerpoint/2010/main" val="4221556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906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60"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Schemas</a:t>
            </a:r>
          </a:p>
        </p:txBody>
      </p:sp>
      <p:sp>
        <p:nvSpPr>
          <p:cNvPr id="431107"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A schema describes the logical structure of a  database.</a:t>
            </a:r>
          </a:p>
          <a:p>
            <a:pPr eaLnBrk="1" hangingPunct="1"/>
            <a:r>
              <a:rPr lang="en-US" altLang="en-US" dirty="0" smtClean="0">
                <a:latin typeface="+mj-lt"/>
              </a:rPr>
              <a:t>There are three levels of schemas:</a:t>
            </a:r>
          </a:p>
          <a:p>
            <a:pPr lvl="1"/>
            <a:r>
              <a:rPr lang="en-US" altLang="en-US" dirty="0" smtClean="0">
                <a:latin typeface="+mj-lt"/>
              </a:rPr>
              <a:t>Conceptual-level schema</a:t>
            </a:r>
          </a:p>
          <a:p>
            <a:pPr lvl="1"/>
            <a:r>
              <a:rPr lang="en-US" altLang="en-US" dirty="0" smtClean="0">
                <a:latin typeface="+mj-lt"/>
              </a:rPr>
              <a:t>External-level schema</a:t>
            </a:r>
          </a:p>
          <a:p>
            <a:pPr lvl="1"/>
            <a:r>
              <a:rPr lang="en-US" altLang="en-US" dirty="0" smtClean="0">
                <a:latin typeface="+mj-lt"/>
              </a:rPr>
              <a:t>Internal-level schema</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22</a:t>
            </a:fld>
            <a:endParaRPr lang="en-US">
              <a:latin typeface="+mj-lt"/>
            </a:endParaRPr>
          </a:p>
        </p:txBody>
      </p:sp>
    </p:spTree>
    <p:extLst>
      <p:ext uri="{BB962C8B-B14F-4D97-AF65-F5344CB8AC3E}">
        <p14:creationId xmlns:p14="http://schemas.microsoft.com/office/powerpoint/2010/main" val="954503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11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110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3110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3110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311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Schemas</a:t>
            </a:r>
          </a:p>
        </p:txBody>
      </p:sp>
      <p:sp>
        <p:nvSpPr>
          <p:cNvPr id="433155" name="Rectangle 3"/>
          <p:cNvSpPr>
            <a:spLocks noGrp="1" noChangeArrowheads="1"/>
          </p:cNvSpPr>
          <p:nvPr>
            <p:ph type="body" idx="1"/>
          </p:nvPr>
        </p:nvSpPr>
        <p:spPr>
          <a:xfrm>
            <a:off x="838200" y="1676400"/>
            <a:ext cx="10515600" cy="4114800"/>
          </a:xfrm>
          <a:noFill/>
        </p:spPr>
        <p:txBody>
          <a:bodyPr vert="horz" lIns="90488" tIns="44450" rIns="90488" bIns="44450" rtlCol="0">
            <a:normAutofit/>
          </a:bodyPr>
          <a:lstStyle/>
          <a:p>
            <a:pPr eaLnBrk="1" hangingPunct="1">
              <a:lnSpc>
                <a:spcPct val="90000"/>
              </a:lnSpc>
            </a:pPr>
            <a:r>
              <a:rPr lang="en-US" altLang="en-US" dirty="0" smtClean="0">
                <a:latin typeface="+mj-lt"/>
              </a:rPr>
              <a:t>The conceptual-level schema is an organization-wide view of the entire database.</a:t>
            </a:r>
          </a:p>
          <a:p>
            <a:pPr eaLnBrk="1" hangingPunct="1">
              <a:lnSpc>
                <a:spcPct val="90000"/>
              </a:lnSpc>
            </a:pPr>
            <a:r>
              <a:rPr lang="en-US" altLang="en-US" dirty="0" smtClean="0">
                <a:latin typeface="+mj-lt"/>
              </a:rPr>
              <a:t>The external-level schema consists of a set of individual user views of portions of the database, also referred to as a </a:t>
            </a:r>
            <a:r>
              <a:rPr lang="en-US" altLang="en-US" i="1" dirty="0" smtClean="0">
                <a:solidFill>
                  <a:schemeClr val="tx1"/>
                </a:solidFill>
                <a:latin typeface="+mj-lt"/>
              </a:rPr>
              <a:t>subschema</a:t>
            </a:r>
            <a:r>
              <a:rPr lang="en-US" altLang="en-US" i="1" dirty="0" smtClean="0">
                <a:latin typeface="+mj-lt"/>
              </a:rPr>
              <a:t>.</a:t>
            </a:r>
            <a:endParaRPr lang="en-US" altLang="en-US" dirty="0" smtClean="0">
              <a:latin typeface="+mj-lt"/>
            </a:endParaRPr>
          </a:p>
          <a:p>
            <a:pPr eaLnBrk="1" hangingPunct="1">
              <a:lnSpc>
                <a:spcPct val="90000"/>
              </a:lnSpc>
            </a:pPr>
            <a:r>
              <a:rPr lang="en-US" altLang="en-US" dirty="0" smtClean="0">
                <a:latin typeface="+mj-lt"/>
              </a:rPr>
              <a:t>The internal-level schema provides a low-level view of the database.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23</a:t>
            </a:fld>
            <a:endParaRPr lang="en-US">
              <a:latin typeface="+mj-lt"/>
            </a:endParaRPr>
          </a:p>
        </p:txBody>
      </p:sp>
    </p:spTree>
    <p:extLst>
      <p:ext uri="{BB962C8B-B14F-4D97-AF65-F5344CB8AC3E}">
        <p14:creationId xmlns:p14="http://schemas.microsoft.com/office/powerpoint/2010/main" val="3024464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31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315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31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2"/>
          <p:cNvSpPr>
            <a:spLocks noGrp="1" noChangeArrowheads="1"/>
          </p:cNvSpPr>
          <p:nvPr>
            <p:ph type="title"/>
          </p:nvPr>
        </p:nvSpPr>
        <p:spPr>
          <a:solidFill>
            <a:schemeClr val="bg1"/>
          </a:solidFill>
        </p:spPr>
        <p:txBody>
          <a:bodyPr/>
          <a:lstStyle/>
          <a:p>
            <a:pPr eaLnBrk="1" hangingPunct="1"/>
            <a:r>
              <a:rPr lang="en-US" altLang="en-US" sz="3600" b="1" dirty="0"/>
              <a:t>Schemas</a:t>
            </a:r>
          </a:p>
        </p:txBody>
      </p:sp>
      <p:grpSp>
        <p:nvGrpSpPr>
          <p:cNvPr id="36869" name="Group 37"/>
          <p:cNvGrpSpPr>
            <a:grpSpLocks/>
          </p:cNvGrpSpPr>
          <p:nvPr/>
        </p:nvGrpSpPr>
        <p:grpSpPr bwMode="auto">
          <a:xfrm>
            <a:off x="4921250" y="2133601"/>
            <a:ext cx="2751138" cy="1071563"/>
            <a:chOff x="2013" y="1391"/>
            <a:chExt cx="1733" cy="675"/>
          </a:xfrm>
          <a:solidFill>
            <a:schemeClr val="accent2"/>
          </a:solidFill>
        </p:grpSpPr>
        <p:sp>
          <p:nvSpPr>
            <p:cNvPr id="36901" name="Freeform 38"/>
            <p:cNvSpPr>
              <a:spLocks/>
            </p:cNvSpPr>
            <p:nvPr/>
          </p:nvSpPr>
          <p:spPr bwMode="auto">
            <a:xfrm>
              <a:off x="2013" y="1391"/>
              <a:ext cx="1733" cy="675"/>
            </a:xfrm>
            <a:custGeom>
              <a:avLst/>
              <a:gdLst>
                <a:gd name="T0" fmla="*/ 1438 w 1733"/>
                <a:gd name="T1" fmla="*/ 0 h 675"/>
                <a:gd name="T2" fmla="*/ 1492 w 1733"/>
                <a:gd name="T3" fmla="*/ 13 h 675"/>
                <a:gd name="T4" fmla="*/ 1546 w 1733"/>
                <a:gd name="T5" fmla="*/ 33 h 675"/>
                <a:gd name="T6" fmla="*/ 1594 w 1733"/>
                <a:gd name="T7" fmla="*/ 63 h 675"/>
                <a:gd name="T8" fmla="*/ 1636 w 1733"/>
                <a:gd name="T9" fmla="*/ 96 h 675"/>
                <a:gd name="T10" fmla="*/ 1666 w 1733"/>
                <a:gd name="T11" fmla="*/ 152 h 675"/>
                <a:gd name="T12" fmla="*/ 1696 w 1733"/>
                <a:gd name="T13" fmla="*/ 211 h 675"/>
                <a:gd name="T14" fmla="*/ 1714 w 1733"/>
                <a:gd name="T15" fmla="*/ 271 h 675"/>
                <a:gd name="T16" fmla="*/ 1732 w 1733"/>
                <a:gd name="T17" fmla="*/ 337 h 675"/>
                <a:gd name="T18" fmla="*/ 1696 w 1733"/>
                <a:gd name="T19" fmla="*/ 463 h 675"/>
                <a:gd name="T20" fmla="*/ 1666 w 1733"/>
                <a:gd name="T21" fmla="*/ 519 h 675"/>
                <a:gd name="T22" fmla="*/ 1636 w 1733"/>
                <a:gd name="T23" fmla="*/ 575 h 675"/>
                <a:gd name="T24" fmla="*/ 1594 w 1733"/>
                <a:gd name="T25" fmla="*/ 611 h 675"/>
                <a:gd name="T26" fmla="*/ 1546 w 1733"/>
                <a:gd name="T27" fmla="*/ 641 h 675"/>
                <a:gd name="T28" fmla="*/ 1492 w 1733"/>
                <a:gd name="T29" fmla="*/ 661 h 675"/>
                <a:gd name="T30" fmla="*/ 1438 w 1733"/>
                <a:gd name="T31" fmla="*/ 674 h 675"/>
                <a:gd name="T32" fmla="*/ 288 w 1733"/>
                <a:gd name="T33" fmla="*/ 674 h 675"/>
                <a:gd name="T34" fmla="*/ 0 w 1733"/>
                <a:gd name="T35" fmla="*/ 337 h 675"/>
                <a:gd name="T36" fmla="*/ 288 w 1733"/>
                <a:gd name="T37" fmla="*/ 0 h 675"/>
                <a:gd name="T38" fmla="*/ 1438 w 1733"/>
                <a:gd name="T39" fmla="*/ 0 h 6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33"/>
                <a:gd name="T61" fmla="*/ 0 h 675"/>
                <a:gd name="T62" fmla="*/ 1733 w 1733"/>
                <a:gd name="T63" fmla="*/ 675 h 6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33" h="675">
                  <a:moveTo>
                    <a:pt x="1438" y="0"/>
                  </a:moveTo>
                  <a:lnTo>
                    <a:pt x="1492" y="13"/>
                  </a:lnTo>
                  <a:lnTo>
                    <a:pt x="1546" y="33"/>
                  </a:lnTo>
                  <a:lnTo>
                    <a:pt x="1594" y="63"/>
                  </a:lnTo>
                  <a:lnTo>
                    <a:pt x="1636" y="96"/>
                  </a:lnTo>
                  <a:lnTo>
                    <a:pt x="1666" y="152"/>
                  </a:lnTo>
                  <a:lnTo>
                    <a:pt x="1696" y="211"/>
                  </a:lnTo>
                  <a:lnTo>
                    <a:pt x="1714" y="271"/>
                  </a:lnTo>
                  <a:lnTo>
                    <a:pt x="1732" y="337"/>
                  </a:lnTo>
                  <a:lnTo>
                    <a:pt x="1696" y="463"/>
                  </a:lnTo>
                  <a:lnTo>
                    <a:pt x="1666" y="519"/>
                  </a:lnTo>
                  <a:lnTo>
                    <a:pt x="1636" y="575"/>
                  </a:lnTo>
                  <a:lnTo>
                    <a:pt x="1594" y="611"/>
                  </a:lnTo>
                  <a:lnTo>
                    <a:pt x="1546" y="641"/>
                  </a:lnTo>
                  <a:lnTo>
                    <a:pt x="1492" y="661"/>
                  </a:lnTo>
                  <a:lnTo>
                    <a:pt x="1438" y="674"/>
                  </a:lnTo>
                  <a:lnTo>
                    <a:pt x="288" y="674"/>
                  </a:lnTo>
                  <a:lnTo>
                    <a:pt x="0" y="337"/>
                  </a:lnTo>
                  <a:lnTo>
                    <a:pt x="288" y="0"/>
                  </a:lnTo>
                  <a:lnTo>
                    <a:pt x="1438" y="0"/>
                  </a:lnTo>
                </a:path>
              </a:pathLst>
            </a:custGeom>
            <a:grpFill/>
            <a:ln w="12700" cap="rnd">
              <a:solidFill>
                <a:schemeClr val="tx1"/>
              </a:solidFill>
              <a:round/>
              <a:headEnd/>
              <a:tailEnd/>
            </a:ln>
          </p:spPr>
          <p:txBody>
            <a:bodyPr/>
            <a:lstStyle/>
            <a:p>
              <a:endParaRPr lang="en-US">
                <a:latin typeface="+mj-lt"/>
              </a:endParaRPr>
            </a:p>
          </p:txBody>
        </p:sp>
        <p:sp>
          <p:nvSpPr>
            <p:cNvPr id="36902" name="Rectangle 39"/>
            <p:cNvSpPr>
              <a:spLocks noChangeArrowheads="1"/>
            </p:cNvSpPr>
            <p:nvPr/>
          </p:nvSpPr>
          <p:spPr bwMode="auto">
            <a:xfrm>
              <a:off x="2343" y="1425"/>
              <a:ext cx="1068" cy="606"/>
            </a:xfrm>
            <a:prstGeom prst="rect">
              <a:avLst/>
            </a:prstGeom>
            <a:grp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0"/>
                </a:spcBef>
                <a:buClrTx/>
                <a:buSzTx/>
                <a:buFontTx/>
                <a:buNone/>
              </a:pPr>
              <a:r>
                <a:rPr lang="en-US" altLang="en-US" sz="1800" b="1">
                  <a:solidFill>
                    <a:srgbClr val="1A1A00"/>
                  </a:solidFill>
                  <a:latin typeface="+mj-lt"/>
                </a:rPr>
                <a:t>r</a:t>
              </a:r>
            </a:p>
            <a:p>
              <a:pPr>
                <a:spcBef>
                  <a:spcPct val="0"/>
                </a:spcBef>
                <a:buClrTx/>
                <a:buSzTx/>
                <a:buFontTx/>
                <a:buNone/>
              </a:pPr>
              <a:endParaRPr lang="en-US" altLang="en-US" sz="1800">
                <a:solidFill>
                  <a:srgbClr val="1A1A00"/>
                </a:solidFill>
                <a:latin typeface="+mj-lt"/>
              </a:endParaRPr>
            </a:p>
            <a:p>
              <a:pPr>
                <a:spcBef>
                  <a:spcPct val="0"/>
                </a:spcBef>
                <a:buClrTx/>
                <a:buSzTx/>
                <a:buFontTx/>
                <a:buNone/>
              </a:pPr>
              <a:endParaRPr lang="en-US" altLang="en-US" sz="1800">
                <a:solidFill>
                  <a:srgbClr val="1A1A00"/>
                </a:solidFill>
                <a:latin typeface="+mj-lt"/>
              </a:endParaRPr>
            </a:p>
            <a:p>
              <a:pPr eaLnBrk="1" hangingPunct="1">
                <a:spcBef>
                  <a:spcPct val="0"/>
                </a:spcBef>
                <a:buClrTx/>
                <a:buSzTx/>
                <a:buFontTx/>
                <a:buNone/>
              </a:pPr>
              <a:endParaRPr lang="en-US" altLang="en-US" sz="1800">
                <a:solidFill>
                  <a:srgbClr val="1A1A00"/>
                </a:solidFill>
                <a:latin typeface="+mj-lt"/>
              </a:endParaRPr>
            </a:p>
          </p:txBody>
        </p:sp>
      </p:grpSp>
      <p:grpSp>
        <p:nvGrpSpPr>
          <p:cNvPr id="36870" name="Group 40"/>
          <p:cNvGrpSpPr>
            <a:grpSpLocks/>
          </p:cNvGrpSpPr>
          <p:nvPr/>
        </p:nvGrpSpPr>
        <p:grpSpPr bwMode="auto">
          <a:xfrm>
            <a:off x="7920038" y="2133601"/>
            <a:ext cx="2747962" cy="1071563"/>
            <a:chOff x="3902" y="1391"/>
            <a:chExt cx="1731" cy="675"/>
          </a:xfrm>
          <a:solidFill>
            <a:schemeClr val="accent2"/>
          </a:solidFill>
        </p:grpSpPr>
        <p:sp>
          <p:nvSpPr>
            <p:cNvPr id="36899" name="Freeform 41"/>
            <p:cNvSpPr>
              <a:spLocks/>
            </p:cNvSpPr>
            <p:nvPr/>
          </p:nvSpPr>
          <p:spPr bwMode="auto">
            <a:xfrm>
              <a:off x="3902" y="1391"/>
              <a:ext cx="1731" cy="675"/>
            </a:xfrm>
            <a:custGeom>
              <a:avLst/>
              <a:gdLst>
                <a:gd name="T0" fmla="*/ 1433 w 1731"/>
                <a:gd name="T1" fmla="*/ 0 h 675"/>
                <a:gd name="T2" fmla="*/ 1487 w 1731"/>
                <a:gd name="T3" fmla="*/ 13 h 675"/>
                <a:gd name="T4" fmla="*/ 1541 w 1731"/>
                <a:gd name="T5" fmla="*/ 33 h 675"/>
                <a:gd name="T6" fmla="*/ 1595 w 1731"/>
                <a:gd name="T7" fmla="*/ 63 h 675"/>
                <a:gd name="T8" fmla="*/ 1640 w 1731"/>
                <a:gd name="T9" fmla="*/ 96 h 675"/>
                <a:gd name="T10" fmla="*/ 1694 w 1731"/>
                <a:gd name="T11" fmla="*/ 211 h 675"/>
                <a:gd name="T12" fmla="*/ 1712 w 1731"/>
                <a:gd name="T13" fmla="*/ 271 h 675"/>
                <a:gd name="T14" fmla="*/ 1730 w 1731"/>
                <a:gd name="T15" fmla="*/ 337 h 675"/>
                <a:gd name="T16" fmla="*/ 1694 w 1731"/>
                <a:gd name="T17" fmla="*/ 463 h 675"/>
                <a:gd name="T18" fmla="*/ 1640 w 1731"/>
                <a:gd name="T19" fmla="*/ 575 h 675"/>
                <a:gd name="T20" fmla="*/ 1595 w 1731"/>
                <a:gd name="T21" fmla="*/ 611 h 675"/>
                <a:gd name="T22" fmla="*/ 1541 w 1731"/>
                <a:gd name="T23" fmla="*/ 641 h 675"/>
                <a:gd name="T24" fmla="*/ 1487 w 1731"/>
                <a:gd name="T25" fmla="*/ 661 h 675"/>
                <a:gd name="T26" fmla="*/ 1433 w 1731"/>
                <a:gd name="T27" fmla="*/ 674 h 675"/>
                <a:gd name="T28" fmla="*/ 288 w 1731"/>
                <a:gd name="T29" fmla="*/ 674 h 675"/>
                <a:gd name="T30" fmla="*/ 0 w 1731"/>
                <a:gd name="T31" fmla="*/ 337 h 675"/>
                <a:gd name="T32" fmla="*/ 288 w 1731"/>
                <a:gd name="T33" fmla="*/ 0 h 675"/>
                <a:gd name="T34" fmla="*/ 1433 w 1731"/>
                <a:gd name="T35" fmla="*/ 0 h 67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31"/>
                <a:gd name="T55" fmla="*/ 0 h 675"/>
                <a:gd name="T56" fmla="*/ 1731 w 1731"/>
                <a:gd name="T57" fmla="*/ 675 h 67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31" h="675">
                  <a:moveTo>
                    <a:pt x="1433" y="0"/>
                  </a:moveTo>
                  <a:lnTo>
                    <a:pt x="1487" y="13"/>
                  </a:lnTo>
                  <a:lnTo>
                    <a:pt x="1541" y="33"/>
                  </a:lnTo>
                  <a:lnTo>
                    <a:pt x="1595" y="63"/>
                  </a:lnTo>
                  <a:lnTo>
                    <a:pt x="1640" y="96"/>
                  </a:lnTo>
                  <a:lnTo>
                    <a:pt x="1694" y="211"/>
                  </a:lnTo>
                  <a:lnTo>
                    <a:pt x="1712" y="271"/>
                  </a:lnTo>
                  <a:lnTo>
                    <a:pt x="1730" y="337"/>
                  </a:lnTo>
                  <a:lnTo>
                    <a:pt x="1694" y="463"/>
                  </a:lnTo>
                  <a:lnTo>
                    <a:pt x="1640" y="575"/>
                  </a:lnTo>
                  <a:lnTo>
                    <a:pt x="1595" y="611"/>
                  </a:lnTo>
                  <a:lnTo>
                    <a:pt x="1541" y="641"/>
                  </a:lnTo>
                  <a:lnTo>
                    <a:pt x="1487" y="661"/>
                  </a:lnTo>
                  <a:lnTo>
                    <a:pt x="1433" y="674"/>
                  </a:lnTo>
                  <a:lnTo>
                    <a:pt x="288" y="674"/>
                  </a:lnTo>
                  <a:lnTo>
                    <a:pt x="0" y="337"/>
                  </a:lnTo>
                  <a:lnTo>
                    <a:pt x="288" y="0"/>
                  </a:lnTo>
                  <a:lnTo>
                    <a:pt x="1433" y="0"/>
                  </a:lnTo>
                </a:path>
              </a:pathLst>
            </a:custGeom>
            <a:grpFill/>
            <a:ln w="12700" cap="rnd">
              <a:solidFill>
                <a:schemeClr val="tx1"/>
              </a:solidFill>
              <a:round/>
              <a:headEnd/>
              <a:tailEnd/>
            </a:ln>
          </p:spPr>
          <p:txBody>
            <a:bodyPr/>
            <a:lstStyle/>
            <a:p>
              <a:endParaRPr lang="en-US">
                <a:latin typeface="+mj-lt"/>
              </a:endParaRPr>
            </a:p>
          </p:txBody>
        </p:sp>
        <p:sp>
          <p:nvSpPr>
            <p:cNvPr id="36900" name="Rectangle 42"/>
            <p:cNvSpPr>
              <a:spLocks noChangeArrowheads="1"/>
            </p:cNvSpPr>
            <p:nvPr/>
          </p:nvSpPr>
          <p:spPr bwMode="auto">
            <a:xfrm>
              <a:off x="4230" y="1425"/>
              <a:ext cx="1068" cy="606"/>
            </a:xfrm>
            <a:prstGeom prst="rect">
              <a:avLst/>
            </a:prstGeom>
            <a:grp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spcBef>
                  <a:spcPct val="0"/>
                </a:spcBef>
                <a:buClrTx/>
                <a:buSzTx/>
                <a:buFontTx/>
                <a:buNone/>
              </a:pPr>
              <a:r>
                <a:rPr lang="en-US" altLang="en-US" sz="1800" b="1">
                  <a:solidFill>
                    <a:srgbClr val="1A1A00"/>
                  </a:solidFill>
                  <a:latin typeface="+mj-lt"/>
                </a:rPr>
                <a:t>r</a:t>
              </a:r>
            </a:p>
            <a:p>
              <a:pPr>
                <a:spcBef>
                  <a:spcPct val="0"/>
                </a:spcBef>
                <a:buClrTx/>
                <a:buSzTx/>
                <a:buFontTx/>
                <a:buNone/>
              </a:pPr>
              <a:endParaRPr lang="en-US" altLang="en-US" sz="1800">
                <a:solidFill>
                  <a:srgbClr val="1A1A00"/>
                </a:solidFill>
                <a:latin typeface="+mj-lt"/>
              </a:endParaRPr>
            </a:p>
            <a:p>
              <a:pPr>
                <a:spcBef>
                  <a:spcPct val="0"/>
                </a:spcBef>
                <a:buClrTx/>
                <a:buSzTx/>
                <a:buFontTx/>
                <a:buNone/>
              </a:pPr>
              <a:endParaRPr lang="en-US" altLang="en-US" sz="1800">
                <a:solidFill>
                  <a:srgbClr val="1A1A00"/>
                </a:solidFill>
                <a:latin typeface="+mj-lt"/>
              </a:endParaRPr>
            </a:p>
            <a:p>
              <a:pPr eaLnBrk="1" hangingPunct="1">
                <a:spcBef>
                  <a:spcPct val="0"/>
                </a:spcBef>
                <a:buClrTx/>
                <a:buSzTx/>
                <a:buFontTx/>
                <a:buNone/>
              </a:pPr>
              <a:endParaRPr lang="en-US" altLang="en-US" sz="1800">
                <a:solidFill>
                  <a:srgbClr val="1A1A00"/>
                </a:solidFill>
                <a:latin typeface="+mj-lt"/>
              </a:endParaRPr>
            </a:p>
          </p:txBody>
        </p:sp>
      </p:grpSp>
      <p:grpSp>
        <p:nvGrpSpPr>
          <p:cNvPr id="36871" name="Group 43"/>
          <p:cNvGrpSpPr>
            <a:grpSpLocks/>
          </p:cNvGrpSpPr>
          <p:nvPr/>
        </p:nvGrpSpPr>
        <p:grpSpPr bwMode="auto">
          <a:xfrm>
            <a:off x="1954214" y="2133601"/>
            <a:ext cx="2746375" cy="1071563"/>
            <a:chOff x="144" y="1391"/>
            <a:chExt cx="1730" cy="675"/>
          </a:xfrm>
          <a:solidFill>
            <a:schemeClr val="accent2"/>
          </a:solidFill>
        </p:grpSpPr>
        <p:sp>
          <p:nvSpPr>
            <p:cNvPr id="36897" name="Freeform 44"/>
            <p:cNvSpPr>
              <a:spLocks/>
            </p:cNvSpPr>
            <p:nvPr/>
          </p:nvSpPr>
          <p:spPr bwMode="auto">
            <a:xfrm>
              <a:off x="144" y="1391"/>
              <a:ext cx="1730" cy="675"/>
            </a:xfrm>
            <a:custGeom>
              <a:avLst/>
              <a:gdLst>
                <a:gd name="T0" fmla="*/ 1435 w 1730"/>
                <a:gd name="T1" fmla="*/ 0 h 675"/>
                <a:gd name="T2" fmla="*/ 1489 w 1730"/>
                <a:gd name="T3" fmla="*/ 13 h 675"/>
                <a:gd name="T4" fmla="*/ 1543 w 1730"/>
                <a:gd name="T5" fmla="*/ 33 h 675"/>
                <a:gd name="T6" fmla="*/ 1594 w 1730"/>
                <a:gd name="T7" fmla="*/ 63 h 675"/>
                <a:gd name="T8" fmla="*/ 1618 w 1730"/>
                <a:gd name="T9" fmla="*/ 79 h 675"/>
                <a:gd name="T10" fmla="*/ 1636 w 1730"/>
                <a:gd name="T11" fmla="*/ 96 h 675"/>
                <a:gd name="T12" fmla="*/ 1669 w 1730"/>
                <a:gd name="T13" fmla="*/ 152 h 675"/>
                <a:gd name="T14" fmla="*/ 1693 w 1730"/>
                <a:gd name="T15" fmla="*/ 211 h 675"/>
                <a:gd name="T16" fmla="*/ 1714 w 1730"/>
                <a:gd name="T17" fmla="*/ 271 h 675"/>
                <a:gd name="T18" fmla="*/ 1729 w 1730"/>
                <a:gd name="T19" fmla="*/ 337 h 675"/>
                <a:gd name="T20" fmla="*/ 1714 w 1730"/>
                <a:gd name="T21" fmla="*/ 400 h 675"/>
                <a:gd name="T22" fmla="*/ 1693 w 1730"/>
                <a:gd name="T23" fmla="*/ 463 h 675"/>
                <a:gd name="T24" fmla="*/ 1669 w 1730"/>
                <a:gd name="T25" fmla="*/ 519 h 675"/>
                <a:gd name="T26" fmla="*/ 1636 w 1730"/>
                <a:gd name="T27" fmla="*/ 575 h 675"/>
                <a:gd name="T28" fmla="*/ 1618 w 1730"/>
                <a:gd name="T29" fmla="*/ 595 h 675"/>
                <a:gd name="T30" fmla="*/ 1594 w 1730"/>
                <a:gd name="T31" fmla="*/ 611 h 675"/>
                <a:gd name="T32" fmla="*/ 1543 w 1730"/>
                <a:gd name="T33" fmla="*/ 641 h 675"/>
                <a:gd name="T34" fmla="*/ 1489 w 1730"/>
                <a:gd name="T35" fmla="*/ 661 h 675"/>
                <a:gd name="T36" fmla="*/ 1435 w 1730"/>
                <a:gd name="T37" fmla="*/ 674 h 675"/>
                <a:gd name="T38" fmla="*/ 285 w 1730"/>
                <a:gd name="T39" fmla="*/ 674 h 675"/>
                <a:gd name="T40" fmla="*/ 0 w 1730"/>
                <a:gd name="T41" fmla="*/ 337 h 675"/>
                <a:gd name="T42" fmla="*/ 285 w 1730"/>
                <a:gd name="T43" fmla="*/ 0 h 675"/>
                <a:gd name="T44" fmla="*/ 1435 w 1730"/>
                <a:gd name="T45" fmla="*/ 0 h 67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30"/>
                <a:gd name="T70" fmla="*/ 0 h 675"/>
                <a:gd name="T71" fmla="*/ 1730 w 1730"/>
                <a:gd name="T72" fmla="*/ 675 h 67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30" h="675">
                  <a:moveTo>
                    <a:pt x="1435" y="0"/>
                  </a:moveTo>
                  <a:lnTo>
                    <a:pt x="1489" y="13"/>
                  </a:lnTo>
                  <a:lnTo>
                    <a:pt x="1543" y="33"/>
                  </a:lnTo>
                  <a:lnTo>
                    <a:pt x="1594" y="63"/>
                  </a:lnTo>
                  <a:lnTo>
                    <a:pt x="1618" y="79"/>
                  </a:lnTo>
                  <a:lnTo>
                    <a:pt x="1636" y="96"/>
                  </a:lnTo>
                  <a:lnTo>
                    <a:pt x="1669" y="152"/>
                  </a:lnTo>
                  <a:lnTo>
                    <a:pt x="1693" y="211"/>
                  </a:lnTo>
                  <a:lnTo>
                    <a:pt x="1714" y="271"/>
                  </a:lnTo>
                  <a:lnTo>
                    <a:pt x="1729" y="337"/>
                  </a:lnTo>
                  <a:lnTo>
                    <a:pt x="1714" y="400"/>
                  </a:lnTo>
                  <a:lnTo>
                    <a:pt x="1693" y="463"/>
                  </a:lnTo>
                  <a:lnTo>
                    <a:pt x="1669" y="519"/>
                  </a:lnTo>
                  <a:lnTo>
                    <a:pt x="1636" y="575"/>
                  </a:lnTo>
                  <a:lnTo>
                    <a:pt x="1618" y="595"/>
                  </a:lnTo>
                  <a:lnTo>
                    <a:pt x="1594" y="611"/>
                  </a:lnTo>
                  <a:lnTo>
                    <a:pt x="1543" y="641"/>
                  </a:lnTo>
                  <a:lnTo>
                    <a:pt x="1489" y="661"/>
                  </a:lnTo>
                  <a:lnTo>
                    <a:pt x="1435" y="674"/>
                  </a:lnTo>
                  <a:lnTo>
                    <a:pt x="285" y="674"/>
                  </a:lnTo>
                  <a:lnTo>
                    <a:pt x="0" y="337"/>
                  </a:lnTo>
                  <a:lnTo>
                    <a:pt x="285" y="0"/>
                  </a:lnTo>
                  <a:lnTo>
                    <a:pt x="1435" y="0"/>
                  </a:lnTo>
                </a:path>
              </a:pathLst>
            </a:custGeom>
            <a:grpFill/>
            <a:ln w="12700" cap="rnd">
              <a:solidFill>
                <a:schemeClr val="tx1"/>
              </a:solidFill>
              <a:round/>
              <a:headEnd/>
              <a:tailEnd/>
            </a:ln>
          </p:spPr>
          <p:txBody>
            <a:bodyPr/>
            <a:lstStyle/>
            <a:p>
              <a:endParaRPr lang="en-US">
                <a:latin typeface="+mj-lt"/>
              </a:endParaRPr>
            </a:p>
          </p:txBody>
        </p:sp>
        <p:sp>
          <p:nvSpPr>
            <p:cNvPr id="36898" name="Rectangle 45"/>
            <p:cNvSpPr>
              <a:spLocks noChangeArrowheads="1"/>
            </p:cNvSpPr>
            <p:nvPr/>
          </p:nvSpPr>
          <p:spPr bwMode="auto">
            <a:xfrm>
              <a:off x="471" y="1425"/>
              <a:ext cx="1068" cy="606"/>
            </a:xfrm>
            <a:prstGeom prst="rect">
              <a:avLst/>
            </a:prstGeom>
            <a:grp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dirty="0" smtClean="0">
                  <a:solidFill>
                    <a:srgbClr val="1A1A00"/>
                  </a:solidFill>
                  <a:latin typeface="+mj-lt"/>
                </a:rPr>
                <a:t>Texas     </a:t>
              </a:r>
              <a:r>
                <a:rPr lang="en-US" altLang="en-US" sz="2400" dirty="0">
                  <a:solidFill>
                    <a:srgbClr val="1A1A00"/>
                  </a:solidFill>
                  <a:latin typeface="+mj-lt"/>
                </a:rPr>
                <a:t>210</a:t>
              </a:r>
            </a:p>
            <a:p>
              <a:pPr algn="ctr">
                <a:spcBef>
                  <a:spcPct val="0"/>
                </a:spcBef>
                <a:buClrTx/>
                <a:buSzTx/>
                <a:buFontTx/>
                <a:buNone/>
              </a:pPr>
              <a:r>
                <a:rPr lang="en-US" altLang="en-US" sz="2400" dirty="0">
                  <a:solidFill>
                    <a:srgbClr val="1A1A00"/>
                  </a:solidFill>
                  <a:latin typeface="+mj-lt"/>
                </a:rPr>
                <a:t>Houston    100</a:t>
              </a:r>
            </a:p>
          </p:txBody>
        </p:sp>
      </p:grpSp>
      <p:sp>
        <p:nvSpPr>
          <p:cNvPr id="36872" name="Rectangle 46"/>
          <p:cNvSpPr>
            <a:spLocks noChangeArrowheads="1"/>
          </p:cNvSpPr>
          <p:nvPr/>
        </p:nvSpPr>
        <p:spPr bwMode="auto">
          <a:xfrm>
            <a:off x="8686800" y="2286000"/>
            <a:ext cx="1295400" cy="838200"/>
          </a:xfrm>
          <a:prstGeom prst="rect">
            <a:avLst/>
          </a:prstGeom>
          <a:solidFill>
            <a:schemeClr val="accent2"/>
          </a:solid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lnSpc>
                <a:spcPct val="75000"/>
              </a:lnSpc>
              <a:spcBef>
                <a:spcPct val="0"/>
              </a:spcBef>
              <a:buClrTx/>
              <a:buSzTx/>
              <a:buFontTx/>
              <a:buNone/>
            </a:pPr>
            <a:r>
              <a:rPr lang="en-US" altLang="en-US" sz="1800">
                <a:solidFill>
                  <a:srgbClr val="1A1A00"/>
                </a:solidFill>
                <a:latin typeface="+mj-lt"/>
              </a:rPr>
              <a:t>xxxxxxx</a:t>
            </a:r>
          </a:p>
          <a:p>
            <a:pPr algn="ctr">
              <a:lnSpc>
                <a:spcPct val="75000"/>
              </a:lnSpc>
              <a:spcBef>
                <a:spcPct val="0"/>
              </a:spcBef>
              <a:buClrTx/>
              <a:buSzTx/>
              <a:buFontTx/>
              <a:buNone/>
            </a:pPr>
            <a:r>
              <a:rPr lang="en-US" altLang="en-US" sz="1800">
                <a:solidFill>
                  <a:srgbClr val="1A1A00"/>
                </a:solidFill>
                <a:latin typeface="+mj-lt"/>
              </a:rPr>
              <a:t>xxxxxxx</a:t>
            </a:r>
          </a:p>
        </p:txBody>
      </p:sp>
      <p:sp>
        <p:nvSpPr>
          <p:cNvPr id="36873" name="Line 47"/>
          <p:cNvSpPr>
            <a:spLocks noChangeShapeType="1"/>
          </p:cNvSpPr>
          <p:nvPr/>
        </p:nvSpPr>
        <p:spPr bwMode="auto">
          <a:xfrm>
            <a:off x="8686800" y="2743200"/>
            <a:ext cx="1295400" cy="0"/>
          </a:xfrm>
          <a:prstGeom prst="line">
            <a:avLst/>
          </a:prstGeom>
          <a:noFill/>
          <a:ln w="12700">
            <a:solidFill>
              <a:srgbClr val="1A1A00"/>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6874" name="Rectangle 48"/>
          <p:cNvSpPr>
            <a:spLocks noChangeArrowheads="1"/>
          </p:cNvSpPr>
          <p:nvPr/>
        </p:nvSpPr>
        <p:spPr bwMode="auto">
          <a:xfrm>
            <a:off x="1831976" y="3733800"/>
            <a:ext cx="8836025" cy="363538"/>
          </a:xfrm>
          <a:prstGeom prst="rect">
            <a:avLst/>
          </a:prstGeom>
          <a:solidFill>
            <a:schemeClr val="accent2"/>
          </a:solidFill>
          <a:ln>
            <a:noFill/>
          </a:ln>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1800" b="1">
                <a:latin typeface="+mj-lt"/>
              </a:rPr>
              <a:t>Mapping external level views to conceptual level schema</a:t>
            </a:r>
          </a:p>
        </p:txBody>
      </p:sp>
      <p:sp>
        <p:nvSpPr>
          <p:cNvPr id="36875" name="Rectangle 56"/>
          <p:cNvSpPr>
            <a:spLocks noChangeArrowheads="1"/>
          </p:cNvSpPr>
          <p:nvPr/>
        </p:nvSpPr>
        <p:spPr bwMode="auto">
          <a:xfrm>
            <a:off x="1958976" y="1676400"/>
            <a:ext cx="2663825" cy="459100"/>
          </a:xfrm>
          <a:prstGeom prst="rect">
            <a:avLst/>
          </a:prstGeom>
          <a:solidFill>
            <a:schemeClr val="bg1"/>
          </a:solidFill>
          <a:ln>
            <a:noFill/>
          </a:ln>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a:latin typeface="+mj-lt"/>
              </a:rPr>
              <a:t>Subschema  A</a:t>
            </a:r>
          </a:p>
        </p:txBody>
      </p:sp>
      <p:sp>
        <p:nvSpPr>
          <p:cNvPr id="36876" name="Rectangle 57"/>
          <p:cNvSpPr>
            <a:spLocks noChangeArrowheads="1"/>
          </p:cNvSpPr>
          <p:nvPr/>
        </p:nvSpPr>
        <p:spPr bwMode="auto">
          <a:xfrm>
            <a:off x="4937126" y="1676400"/>
            <a:ext cx="2663825" cy="459100"/>
          </a:xfrm>
          <a:prstGeom prst="rect">
            <a:avLst/>
          </a:prstGeom>
          <a:solidFill>
            <a:schemeClr val="bg1"/>
          </a:solidFill>
          <a:ln>
            <a:noFill/>
          </a:ln>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a:latin typeface="+mj-lt"/>
              </a:rPr>
              <a:t>Subschema  B</a:t>
            </a:r>
          </a:p>
        </p:txBody>
      </p:sp>
      <p:sp>
        <p:nvSpPr>
          <p:cNvPr id="36877" name="Rectangle 58"/>
          <p:cNvSpPr>
            <a:spLocks noChangeArrowheads="1"/>
          </p:cNvSpPr>
          <p:nvPr/>
        </p:nvSpPr>
        <p:spPr bwMode="auto">
          <a:xfrm>
            <a:off x="7891464" y="1676400"/>
            <a:ext cx="2740025" cy="459100"/>
          </a:xfrm>
          <a:prstGeom prst="rect">
            <a:avLst/>
          </a:prstGeom>
          <a:solidFill>
            <a:schemeClr val="bg1"/>
          </a:solidFill>
          <a:ln>
            <a:noFill/>
          </a:ln>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50000"/>
              </a:spcBef>
              <a:buClrTx/>
              <a:buSzTx/>
              <a:buFontTx/>
              <a:buNone/>
            </a:pPr>
            <a:r>
              <a:rPr lang="en-US" altLang="en-US" sz="2400" dirty="0">
                <a:latin typeface="+mj-lt"/>
              </a:rPr>
              <a:t>Subschema  C</a:t>
            </a:r>
          </a:p>
        </p:txBody>
      </p:sp>
      <p:sp>
        <p:nvSpPr>
          <p:cNvPr id="36878" name="Line 59"/>
          <p:cNvSpPr>
            <a:spLocks noChangeShapeType="1"/>
          </p:cNvSpPr>
          <p:nvPr/>
        </p:nvSpPr>
        <p:spPr bwMode="auto">
          <a:xfrm flipH="1" flipV="1">
            <a:off x="4165601" y="3327400"/>
            <a:ext cx="1522413" cy="4079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6879" name="Line 60"/>
          <p:cNvSpPr>
            <a:spLocks noChangeShapeType="1"/>
          </p:cNvSpPr>
          <p:nvPr/>
        </p:nvSpPr>
        <p:spPr bwMode="auto">
          <a:xfrm flipV="1">
            <a:off x="6680201" y="3390900"/>
            <a:ext cx="1293813" cy="3444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6880" name="Line 61"/>
          <p:cNvSpPr>
            <a:spLocks noChangeShapeType="1"/>
          </p:cNvSpPr>
          <p:nvPr/>
        </p:nvSpPr>
        <p:spPr bwMode="auto">
          <a:xfrm flipV="1">
            <a:off x="6221413" y="3279776"/>
            <a:ext cx="0" cy="455613"/>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graphicFrame>
        <p:nvGraphicFramePr>
          <p:cNvPr id="36881" name="Object 63">
            <a:hlinkClick r:id="" action="ppaction://ole?verb=0"/>
          </p:cNvPr>
          <p:cNvGraphicFramePr>
            <a:graphicFrameLocks/>
          </p:cNvGraphicFramePr>
          <p:nvPr>
            <p:extLst>
              <p:ext uri="{D42A27DB-BD31-4B8C-83A1-F6EECF244321}">
                <p14:modId xmlns:p14="http://schemas.microsoft.com/office/powerpoint/2010/main" val="3465963984"/>
              </p:ext>
            </p:extLst>
          </p:nvPr>
        </p:nvGraphicFramePr>
        <p:xfrm>
          <a:off x="5961064" y="2247900"/>
          <a:ext cx="688975" cy="890588"/>
        </p:xfrm>
        <a:graphic>
          <a:graphicData uri="http://schemas.openxmlformats.org/presentationml/2006/ole">
            <mc:AlternateContent xmlns:mc="http://schemas.openxmlformats.org/markup-compatibility/2006">
              <mc:Choice xmlns:v="urn:schemas-microsoft-com:vml" Requires="v">
                <p:oleObj spid="_x0000_s2058" name="Clip" r:id="rId3" imgW="687781" imgH="889044" progId="MS_ClipArt_Gallery.2">
                  <p:embed/>
                </p:oleObj>
              </mc:Choice>
              <mc:Fallback>
                <p:oleObj name="Clip" r:id="rId3" imgW="687781" imgH="889044" progId="MS_ClipArt_Gallery.2">
                  <p:embed/>
                  <p:pic>
                    <p:nvPicPr>
                      <p:cNvPr id="36881" name="Object 63">
                        <a:hlinkClick r:id="" action="ppaction://ole?verb=0"/>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1064" y="2247900"/>
                        <a:ext cx="688975" cy="89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6882" name="Group 71"/>
          <p:cNvGrpSpPr>
            <a:grpSpLocks/>
          </p:cNvGrpSpPr>
          <p:nvPr/>
        </p:nvGrpSpPr>
        <p:grpSpPr bwMode="auto">
          <a:xfrm>
            <a:off x="1946276" y="4419600"/>
            <a:ext cx="8493125" cy="1828800"/>
            <a:chOff x="266" y="2784"/>
            <a:chExt cx="5494" cy="1392"/>
          </a:xfrm>
          <a:solidFill>
            <a:schemeClr val="accent2"/>
          </a:solidFill>
        </p:grpSpPr>
        <p:sp>
          <p:nvSpPr>
            <p:cNvPr id="36884" name="Rectangle 49"/>
            <p:cNvSpPr>
              <a:spLocks noChangeArrowheads="1"/>
            </p:cNvSpPr>
            <p:nvPr/>
          </p:nvSpPr>
          <p:spPr bwMode="auto">
            <a:xfrm>
              <a:off x="266" y="2784"/>
              <a:ext cx="1152" cy="432"/>
            </a:xfrm>
            <a:prstGeom prst="rect">
              <a:avLst/>
            </a:prstGeom>
            <a:grp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Inventory</a:t>
              </a:r>
            </a:p>
          </p:txBody>
        </p:sp>
        <p:sp>
          <p:nvSpPr>
            <p:cNvPr id="36885" name="Rectangle 50"/>
            <p:cNvSpPr>
              <a:spLocks noChangeArrowheads="1"/>
            </p:cNvSpPr>
            <p:nvPr/>
          </p:nvSpPr>
          <p:spPr bwMode="auto">
            <a:xfrm>
              <a:off x="2426" y="2784"/>
              <a:ext cx="1152" cy="432"/>
            </a:xfrm>
            <a:prstGeom prst="rect">
              <a:avLst/>
            </a:prstGeom>
            <a:grp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Sales</a:t>
              </a:r>
            </a:p>
          </p:txBody>
        </p:sp>
        <p:sp>
          <p:nvSpPr>
            <p:cNvPr id="36886" name="Rectangle 51"/>
            <p:cNvSpPr>
              <a:spLocks noChangeArrowheads="1"/>
            </p:cNvSpPr>
            <p:nvPr/>
          </p:nvSpPr>
          <p:spPr bwMode="auto">
            <a:xfrm>
              <a:off x="4608" y="2784"/>
              <a:ext cx="1152" cy="432"/>
            </a:xfrm>
            <a:prstGeom prst="rect">
              <a:avLst/>
            </a:prstGeom>
            <a:grp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Customer</a:t>
              </a:r>
            </a:p>
          </p:txBody>
        </p:sp>
        <p:sp>
          <p:nvSpPr>
            <p:cNvPr id="36887" name="Rectangle 52"/>
            <p:cNvSpPr>
              <a:spLocks noChangeArrowheads="1"/>
            </p:cNvSpPr>
            <p:nvPr/>
          </p:nvSpPr>
          <p:spPr bwMode="auto">
            <a:xfrm>
              <a:off x="2282" y="3744"/>
              <a:ext cx="1440" cy="432"/>
            </a:xfrm>
            <a:prstGeom prst="rect">
              <a:avLst/>
            </a:prstGeom>
            <a:grpFill/>
            <a:ln w="12700">
              <a:solidFill>
                <a:schemeClr val="tx1"/>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400">
                  <a:solidFill>
                    <a:srgbClr val="1A1A00"/>
                  </a:solidFill>
                  <a:latin typeface="+mj-lt"/>
                </a:rPr>
                <a:t>Cash receipt</a:t>
              </a:r>
            </a:p>
          </p:txBody>
        </p:sp>
        <p:sp>
          <p:nvSpPr>
            <p:cNvPr id="36888" name="Freeform 53"/>
            <p:cNvSpPr>
              <a:spLocks/>
            </p:cNvSpPr>
            <p:nvPr/>
          </p:nvSpPr>
          <p:spPr bwMode="auto">
            <a:xfrm>
              <a:off x="1706" y="2880"/>
              <a:ext cx="385" cy="241"/>
            </a:xfrm>
            <a:custGeom>
              <a:avLst/>
              <a:gdLst>
                <a:gd name="T0" fmla="*/ 192 w 385"/>
                <a:gd name="T1" fmla="*/ 0 h 241"/>
                <a:gd name="T2" fmla="*/ 0 w 385"/>
                <a:gd name="T3" fmla="*/ 120 h 241"/>
                <a:gd name="T4" fmla="*/ 192 w 385"/>
                <a:gd name="T5" fmla="*/ 240 h 241"/>
                <a:gd name="T6" fmla="*/ 384 w 385"/>
                <a:gd name="T7" fmla="*/ 120 h 241"/>
                <a:gd name="T8" fmla="*/ 192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grpFill/>
            <a:ln w="12700" cap="rnd">
              <a:solidFill>
                <a:schemeClr val="tx1"/>
              </a:solidFill>
              <a:round/>
              <a:headEnd/>
              <a:tailEnd/>
            </a:ln>
          </p:spPr>
          <p:txBody>
            <a:bodyPr/>
            <a:lstStyle/>
            <a:p>
              <a:endParaRPr lang="en-US">
                <a:latin typeface="+mj-lt"/>
              </a:endParaRPr>
            </a:p>
          </p:txBody>
        </p:sp>
        <p:sp>
          <p:nvSpPr>
            <p:cNvPr id="36889" name="Freeform 54"/>
            <p:cNvSpPr>
              <a:spLocks/>
            </p:cNvSpPr>
            <p:nvPr/>
          </p:nvSpPr>
          <p:spPr bwMode="auto">
            <a:xfrm>
              <a:off x="3914" y="2880"/>
              <a:ext cx="385" cy="241"/>
            </a:xfrm>
            <a:custGeom>
              <a:avLst/>
              <a:gdLst>
                <a:gd name="T0" fmla="*/ 192 w 385"/>
                <a:gd name="T1" fmla="*/ 0 h 241"/>
                <a:gd name="T2" fmla="*/ 0 w 385"/>
                <a:gd name="T3" fmla="*/ 120 h 241"/>
                <a:gd name="T4" fmla="*/ 192 w 385"/>
                <a:gd name="T5" fmla="*/ 240 h 241"/>
                <a:gd name="T6" fmla="*/ 384 w 385"/>
                <a:gd name="T7" fmla="*/ 120 h 241"/>
                <a:gd name="T8" fmla="*/ 192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grpFill/>
            <a:ln w="12700" cap="rnd">
              <a:solidFill>
                <a:schemeClr val="tx1"/>
              </a:solidFill>
              <a:round/>
              <a:headEnd/>
              <a:tailEnd/>
            </a:ln>
          </p:spPr>
          <p:txBody>
            <a:bodyPr/>
            <a:lstStyle/>
            <a:p>
              <a:endParaRPr lang="en-US">
                <a:latin typeface="+mj-lt"/>
              </a:endParaRPr>
            </a:p>
          </p:txBody>
        </p:sp>
        <p:sp>
          <p:nvSpPr>
            <p:cNvPr id="36890" name="Freeform 55"/>
            <p:cNvSpPr>
              <a:spLocks/>
            </p:cNvSpPr>
            <p:nvPr/>
          </p:nvSpPr>
          <p:spPr bwMode="auto">
            <a:xfrm>
              <a:off x="2810" y="3360"/>
              <a:ext cx="385" cy="241"/>
            </a:xfrm>
            <a:custGeom>
              <a:avLst/>
              <a:gdLst>
                <a:gd name="T0" fmla="*/ 192 w 385"/>
                <a:gd name="T1" fmla="*/ 0 h 241"/>
                <a:gd name="T2" fmla="*/ 0 w 385"/>
                <a:gd name="T3" fmla="*/ 120 h 241"/>
                <a:gd name="T4" fmla="*/ 192 w 385"/>
                <a:gd name="T5" fmla="*/ 240 h 241"/>
                <a:gd name="T6" fmla="*/ 384 w 385"/>
                <a:gd name="T7" fmla="*/ 120 h 241"/>
                <a:gd name="T8" fmla="*/ 192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grpFill/>
            <a:ln w="12700" cap="rnd">
              <a:solidFill>
                <a:schemeClr val="tx1"/>
              </a:solidFill>
              <a:round/>
              <a:headEnd/>
              <a:tailEnd/>
            </a:ln>
          </p:spPr>
          <p:txBody>
            <a:bodyPr/>
            <a:lstStyle/>
            <a:p>
              <a:endParaRPr lang="en-US">
                <a:latin typeface="+mj-lt"/>
              </a:endParaRPr>
            </a:p>
          </p:txBody>
        </p:sp>
        <p:sp>
          <p:nvSpPr>
            <p:cNvPr id="36891" name="Freeform 64"/>
            <p:cNvSpPr>
              <a:spLocks/>
            </p:cNvSpPr>
            <p:nvPr/>
          </p:nvSpPr>
          <p:spPr bwMode="auto">
            <a:xfrm>
              <a:off x="1418" y="3000"/>
              <a:ext cx="289" cy="1"/>
            </a:xfrm>
            <a:custGeom>
              <a:avLst/>
              <a:gdLst>
                <a:gd name="T0" fmla="*/ 0 w 289"/>
                <a:gd name="T1" fmla="*/ 0 h 1"/>
                <a:gd name="T2" fmla="*/ 288 w 289"/>
                <a:gd name="T3" fmla="*/ 0 h 1"/>
                <a:gd name="T4" fmla="*/ 0 60000 65536"/>
                <a:gd name="T5" fmla="*/ 0 60000 65536"/>
                <a:gd name="T6" fmla="*/ 0 w 289"/>
                <a:gd name="T7" fmla="*/ 0 h 1"/>
                <a:gd name="T8" fmla="*/ 289 w 289"/>
                <a:gd name="T9" fmla="*/ 1 h 1"/>
              </a:gdLst>
              <a:ahLst/>
              <a:cxnLst>
                <a:cxn ang="T4">
                  <a:pos x="T0" y="T1"/>
                </a:cxn>
                <a:cxn ang="T5">
                  <a:pos x="T2" y="T3"/>
                </a:cxn>
              </a:cxnLst>
              <a:rect l="T6" t="T7" r="T8" b="T9"/>
              <a:pathLst>
                <a:path w="289" h="1">
                  <a:moveTo>
                    <a:pt x="0" y="0"/>
                  </a:moveTo>
                  <a:lnTo>
                    <a:pt x="288" y="0"/>
                  </a:lnTo>
                </a:path>
              </a:pathLst>
            </a:custGeom>
            <a:grpFill/>
            <a:ln w="12700" cap="rnd">
              <a:solidFill>
                <a:schemeClr val="tx1"/>
              </a:solidFill>
              <a:round/>
              <a:headEnd/>
              <a:tailEnd/>
            </a:ln>
            <a:extLst/>
          </p:spPr>
          <p:txBody>
            <a:bodyPr/>
            <a:lstStyle/>
            <a:p>
              <a:endParaRPr lang="en-US">
                <a:latin typeface="+mj-lt"/>
              </a:endParaRPr>
            </a:p>
          </p:txBody>
        </p:sp>
        <p:sp>
          <p:nvSpPr>
            <p:cNvPr id="36892" name="Freeform 65"/>
            <p:cNvSpPr>
              <a:spLocks/>
            </p:cNvSpPr>
            <p:nvPr/>
          </p:nvSpPr>
          <p:spPr bwMode="auto">
            <a:xfrm>
              <a:off x="2090" y="3000"/>
              <a:ext cx="337" cy="1"/>
            </a:xfrm>
            <a:custGeom>
              <a:avLst/>
              <a:gdLst>
                <a:gd name="T0" fmla="*/ 0 w 337"/>
                <a:gd name="T1" fmla="*/ 0 h 1"/>
                <a:gd name="T2" fmla="*/ 336 w 337"/>
                <a:gd name="T3" fmla="*/ 0 h 1"/>
                <a:gd name="T4" fmla="*/ 0 60000 65536"/>
                <a:gd name="T5" fmla="*/ 0 60000 65536"/>
                <a:gd name="T6" fmla="*/ 0 w 337"/>
                <a:gd name="T7" fmla="*/ 0 h 1"/>
                <a:gd name="T8" fmla="*/ 337 w 337"/>
                <a:gd name="T9" fmla="*/ 1 h 1"/>
              </a:gdLst>
              <a:ahLst/>
              <a:cxnLst>
                <a:cxn ang="T4">
                  <a:pos x="T0" y="T1"/>
                </a:cxn>
                <a:cxn ang="T5">
                  <a:pos x="T2" y="T3"/>
                </a:cxn>
              </a:cxnLst>
              <a:rect l="T6" t="T7" r="T8" b="T9"/>
              <a:pathLst>
                <a:path w="337" h="1">
                  <a:moveTo>
                    <a:pt x="0" y="0"/>
                  </a:moveTo>
                  <a:lnTo>
                    <a:pt x="336" y="0"/>
                  </a:lnTo>
                </a:path>
              </a:pathLst>
            </a:custGeom>
            <a:grpFill/>
            <a:ln w="12700" cap="rnd">
              <a:solidFill>
                <a:schemeClr val="tx1"/>
              </a:solidFill>
              <a:round/>
              <a:headEnd/>
              <a:tailEnd/>
            </a:ln>
            <a:extLst/>
          </p:spPr>
          <p:txBody>
            <a:bodyPr/>
            <a:lstStyle/>
            <a:p>
              <a:endParaRPr lang="en-US">
                <a:latin typeface="+mj-lt"/>
              </a:endParaRPr>
            </a:p>
          </p:txBody>
        </p:sp>
        <p:sp>
          <p:nvSpPr>
            <p:cNvPr id="36893" name="Freeform 66"/>
            <p:cNvSpPr>
              <a:spLocks/>
            </p:cNvSpPr>
            <p:nvPr/>
          </p:nvSpPr>
          <p:spPr bwMode="auto">
            <a:xfrm>
              <a:off x="3578" y="3000"/>
              <a:ext cx="337" cy="1"/>
            </a:xfrm>
            <a:custGeom>
              <a:avLst/>
              <a:gdLst>
                <a:gd name="T0" fmla="*/ 0 w 337"/>
                <a:gd name="T1" fmla="*/ 0 h 1"/>
                <a:gd name="T2" fmla="*/ 336 w 337"/>
                <a:gd name="T3" fmla="*/ 0 h 1"/>
                <a:gd name="T4" fmla="*/ 0 60000 65536"/>
                <a:gd name="T5" fmla="*/ 0 60000 65536"/>
                <a:gd name="T6" fmla="*/ 0 w 337"/>
                <a:gd name="T7" fmla="*/ 0 h 1"/>
                <a:gd name="T8" fmla="*/ 337 w 337"/>
                <a:gd name="T9" fmla="*/ 1 h 1"/>
              </a:gdLst>
              <a:ahLst/>
              <a:cxnLst>
                <a:cxn ang="T4">
                  <a:pos x="T0" y="T1"/>
                </a:cxn>
                <a:cxn ang="T5">
                  <a:pos x="T2" y="T3"/>
                </a:cxn>
              </a:cxnLst>
              <a:rect l="T6" t="T7" r="T8" b="T9"/>
              <a:pathLst>
                <a:path w="337" h="1">
                  <a:moveTo>
                    <a:pt x="0" y="0"/>
                  </a:moveTo>
                  <a:lnTo>
                    <a:pt x="336" y="0"/>
                  </a:lnTo>
                </a:path>
              </a:pathLst>
            </a:custGeom>
            <a:grpFill/>
            <a:ln w="12700" cap="rnd">
              <a:solidFill>
                <a:schemeClr val="tx1"/>
              </a:solidFill>
              <a:round/>
              <a:headEnd/>
              <a:tailEnd/>
            </a:ln>
            <a:extLst/>
          </p:spPr>
          <p:txBody>
            <a:bodyPr/>
            <a:lstStyle/>
            <a:p>
              <a:endParaRPr lang="en-US">
                <a:latin typeface="+mj-lt"/>
              </a:endParaRPr>
            </a:p>
          </p:txBody>
        </p:sp>
        <p:sp>
          <p:nvSpPr>
            <p:cNvPr id="36894" name="Freeform 67"/>
            <p:cNvSpPr>
              <a:spLocks/>
            </p:cNvSpPr>
            <p:nvPr/>
          </p:nvSpPr>
          <p:spPr bwMode="auto">
            <a:xfrm>
              <a:off x="4298" y="3000"/>
              <a:ext cx="311" cy="1"/>
            </a:xfrm>
            <a:custGeom>
              <a:avLst/>
              <a:gdLst>
                <a:gd name="T0" fmla="*/ 0 w 311"/>
                <a:gd name="T1" fmla="*/ 0 h 1"/>
                <a:gd name="T2" fmla="*/ 310 w 311"/>
                <a:gd name="T3" fmla="*/ 0 h 1"/>
                <a:gd name="T4" fmla="*/ 0 60000 65536"/>
                <a:gd name="T5" fmla="*/ 0 60000 65536"/>
                <a:gd name="T6" fmla="*/ 0 w 311"/>
                <a:gd name="T7" fmla="*/ 0 h 1"/>
                <a:gd name="T8" fmla="*/ 311 w 311"/>
                <a:gd name="T9" fmla="*/ 1 h 1"/>
              </a:gdLst>
              <a:ahLst/>
              <a:cxnLst>
                <a:cxn ang="T4">
                  <a:pos x="T0" y="T1"/>
                </a:cxn>
                <a:cxn ang="T5">
                  <a:pos x="T2" y="T3"/>
                </a:cxn>
              </a:cxnLst>
              <a:rect l="T6" t="T7" r="T8" b="T9"/>
              <a:pathLst>
                <a:path w="311" h="1">
                  <a:moveTo>
                    <a:pt x="0" y="0"/>
                  </a:moveTo>
                  <a:lnTo>
                    <a:pt x="310" y="0"/>
                  </a:lnTo>
                </a:path>
              </a:pathLst>
            </a:custGeom>
            <a:grpFill/>
            <a:ln w="12700" cap="rnd">
              <a:solidFill>
                <a:schemeClr val="tx1"/>
              </a:solidFill>
              <a:round/>
              <a:headEnd/>
              <a:tailEnd/>
            </a:ln>
            <a:extLst/>
          </p:spPr>
          <p:txBody>
            <a:bodyPr/>
            <a:lstStyle/>
            <a:p>
              <a:endParaRPr lang="en-US">
                <a:latin typeface="+mj-lt"/>
              </a:endParaRPr>
            </a:p>
          </p:txBody>
        </p:sp>
        <p:sp>
          <p:nvSpPr>
            <p:cNvPr id="36895" name="Freeform 68"/>
            <p:cNvSpPr>
              <a:spLocks/>
            </p:cNvSpPr>
            <p:nvPr/>
          </p:nvSpPr>
          <p:spPr bwMode="auto">
            <a:xfrm>
              <a:off x="3002" y="3216"/>
              <a:ext cx="1" cy="145"/>
            </a:xfrm>
            <a:custGeom>
              <a:avLst/>
              <a:gdLst>
                <a:gd name="T0" fmla="*/ 0 w 1"/>
                <a:gd name="T1" fmla="*/ 0 h 145"/>
                <a:gd name="T2" fmla="*/ 0 w 1"/>
                <a:gd name="T3" fmla="*/ 144 h 145"/>
                <a:gd name="T4" fmla="*/ 0 60000 65536"/>
                <a:gd name="T5" fmla="*/ 0 60000 65536"/>
                <a:gd name="T6" fmla="*/ 0 w 1"/>
                <a:gd name="T7" fmla="*/ 0 h 145"/>
                <a:gd name="T8" fmla="*/ 1 w 1"/>
                <a:gd name="T9" fmla="*/ 145 h 145"/>
              </a:gdLst>
              <a:ahLst/>
              <a:cxnLst>
                <a:cxn ang="T4">
                  <a:pos x="T0" y="T1"/>
                </a:cxn>
                <a:cxn ang="T5">
                  <a:pos x="T2" y="T3"/>
                </a:cxn>
              </a:cxnLst>
              <a:rect l="T6" t="T7" r="T8" b="T9"/>
              <a:pathLst>
                <a:path w="1" h="145">
                  <a:moveTo>
                    <a:pt x="0" y="0"/>
                  </a:moveTo>
                  <a:lnTo>
                    <a:pt x="0" y="144"/>
                  </a:lnTo>
                </a:path>
              </a:pathLst>
            </a:custGeom>
            <a:grpFill/>
            <a:ln w="12700" cap="rnd">
              <a:solidFill>
                <a:schemeClr val="tx1"/>
              </a:solidFill>
              <a:round/>
              <a:headEnd/>
              <a:tailEnd/>
            </a:ln>
            <a:extLst/>
          </p:spPr>
          <p:txBody>
            <a:bodyPr/>
            <a:lstStyle/>
            <a:p>
              <a:endParaRPr lang="en-US">
                <a:latin typeface="+mj-lt"/>
              </a:endParaRPr>
            </a:p>
          </p:txBody>
        </p:sp>
        <p:sp>
          <p:nvSpPr>
            <p:cNvPr id="36896" name="Freeform 69"/>
            <p:cNvSpPr>
              <a:spLocks/>
            </p:cNvSpPr>
            <p:nvPr/>
          </p:nvSpPr>
          <p:spPr bwMode="auto">
            <a:xfrm>
              <a:off x="3002" y="3600"/>
              <a:ext cx="1" cy="145"/>
            </a:xfrm>
            <a:custGeom>
              <a:avLst/>
              <a:gdLst>
                <a:gd name="T0" fmla="*/ 0 w 1"/>
                <a:gd name="T1" fmla="*/ 0 h 145"/>
                <a:gd name="T2" fmla="*/ 0 w 1"/>
                <a:gd name="T3" fmla="*/ 144 h 145"/>
                <a:gd name="T4" fmla="*/ 0 60000 65536"/>
                <a:gd name="T5" fmla="*/ 0 60000 65536"/>
                <a:gd name="T6" fmla="*/ 0 w 1"/>
                <a:gd name="T7" fmla="*/ 0 h 145"/>
                <a:gd name="T8" fmla="*/ 1 w 1"/>
                <a:gd name="T9" fmla="*/ 145 h 145"/>
              </a:gdLst>
              <a:ahLst/>
              <a:cxnLst>
                <a:cxn ang="T4">
                  <a:pos x="T0" y="T1"/>
                </a:cxn>
                <a:cxn ang="T5">
                  <a:pos x="T2" y="T3"/>
                </a:cxn>
              </a:cxnLst>
              <a:rect l="T6" t="T7" r="T8" b="T9"/>
              <a:pathLst>
                <a:path w="1" h="145">
                  <a:moveTo>
                    <a:pt x="0" y="0"/>
                  </a:moveTo>
                  <a:lnTo>
                    <a:pt x="0" y="144"/>
                  </a:lnTo>
                </a:path>
              </a:pathLst>
            </a:custGeom>
            <a:grpFill/>
            <a:ln w="12700" cap="rnd">
              <a:solidFill>
                <a:schemeClr val="tx1"/>
              </a:solidFill>
              <a:round/>
              <a:headEnd/>
              <a:tailEnd/>
            </a:ln>
            <a:extLst/>
          </p:spPr>
          <p:txBody>
            <a:bodyPr/>
            <a:lstStyle/>
            <a:p>
              <a:endParaRPr lang="en-US">
                <a:latin typeface="+mj-lt"/>
              </a:endParaRPr>
            </a:p>
          </p:txBody>
        </p:sp>
      </p:grpSp>
      <p:sp>
        <p:nvSpPr>
          <p:cNvPr id="36883" name="Line 70"/>
          <p:cNvSpPr>
            <a:spLocks noChangeShapeType="1"/>
          </p:cNvSpPr>
          <p:nvPr/>
        </p:nvSpPr>
        <p:spPr bwMode="auto">
          <a:xfrm>
            <a:off x="6172200" y="4038600"/>
            <a:ext cx="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24</a:t>
            </a:fld>
            <a:endParaRPr lang="en-US">
              <a:latin typeface="+mj-lt"/>
            </a:endParaRPr>
          </a:p>
        </p:txBody>
      </p:sp>
    </p:spTree>
    <p:extLst>
      <p:ext uri="{BB962C8B-B14F-4D97-AF65-F5344CB8AC3E}">
        <p14:creationId xmlns:p14="http://schemas.microsoft.com/office/powerpoint/2010/main" val="38998947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p:txBody>
          <a:bodyPr/>
          <a:lstStyle/>
          <a:p>
            <a:pPr eaLnBrk="1" hangingPunct="1"/>
            <a:r>
              <a:rPr lang="en-US" altLang="en-US" b="1" dirty="0" smtClean="0"/>
              <a:t>Schemas</a:t>
            </a:r>
          </a:p>
        </p:txBody>
      </p:sp>
      <p:sp>
        <p:nvSpPr>
          <p:cNvPr id="37893" name="Line 4"/>
          <p:cNvSpPr>
            <a:spLocks noChangeShapeType="1"/>
          </p:cNvSpPr>
          <p:nvPr/>
        </p:nvSpPr>
        <p:spPr bwMode="auto">
          <a:xfrm>
            <a:off x="8377238" y="2611439"/>
            <a:ext cx="1720850" cy="1587"/>
          </a:xfrm>
          <a:prstGeom prst="line">
            <a:avLst/>
          </a:prstGeom>
          <a:noFill/>
          <a:ln w="12700">
            <a:solidFill>
              <a:srgbClr val="1A1A00"/>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7894" name="Rectangle 5"/>
          <p:cNvSpPr>
            <a:spLocks noChangeArrowheads="1"/>
          </p:cNvSpPr>
          <p:nvPr/>
        </p:nvSpPr>
        <p:spPr bwMode="auto">
          <a:xfrm>
            <a:off x="2743200" y="3984625"/>
            <a:ext cx="6553200"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lnSpc>
                <a:spcPct val="90000"/>
              </a:lnSpc>
              <a:spcBef>
                <a:spcPct val="50000"/>
              </a:spcBef>
              <a:buClrTx/>
              <a:buSzTx/>
              <a:buFontTx/>
              <a:buNone/>
            </a:pPr>
            <a:r>
              <a:rPr lang="en-US" altLang="en-US" sz="2000">
                <a:latin typeface="+mj-lt"/>
              </a:rPr>
              <a:t>Mapping conceptual level facts to internal level descriptions</a:t>
            </a:r>
          </a:p>
        </p:txBody>
      </p:sp>
      <p:sp>
        <p:nvSpPr>
          <p:cNvPr id="37895" name="Rectangle 6"/>
          <p:cNvSpPr>
            <a:spLocks noChangeArrowheads="1"/>
          </p:cNvSpPr>
          <p:nvPr/>
        </p:nvSpPr>
        <p:spPr bwMode="auto">
          <a:xfrm>
            <a:off x="1744663" y="1828801"/>
            <a:ext cx="1795462" cy="587375"/>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dirty="0">
                <a:solidFill>
                  <a:srgbClr val="1A1A00"/>
                </a:solidFill>
                <a:latin typeface="+mj-lt"/>
              </a:rPr>
              <a:t>Inventory</a:t>
            </a:r>
          </a:p>
        </p:txBody>
      </p:sp>
      <p:sp>
        <p:nvSpPr>
          <p:cNvPr id="37896" name="Rectangle 7"/>
          <p:cNvSpPr>
            <a:spLocks noChangeArrowheads="1"/>
          </p:cNvSpPr>
          <p:nvPr/>
        </p:nvSpPr>
        <p:spPr bwMode="auto">
          <a:xfrm>
            <a:off x="5097463" y="1828801"/>
            <a:ext cx="1797050" cy="587375"/>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a:solidFill>
                  <a:srgbClr val="1A1A00"/>
                </a:solidFill>
                <a:latin typeface="+mj-lt"/>
              </a:rPr>
              <a:t>Sales</a:t>
            </a:r>
          </a:p>
        </p:txBody>
      </p:sp>
      <p:sp>
        <p:nvSpPr>
          <p:cNvPr id="37897" name="Rectangle 8"/>
          <p:cNvSpPr>
            <a:spLocks noChangeArrowheads="1"/>
          </p:cNvSpPr>
          <p:nvPr/>
        </p:nvSpPr>
        <p:spPr bwMode="auto">
          <a:xfrm>
            <a:off x="8491538" y="1828801"/>
            <a:ext cx="1795462" cy="587375"/>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a:solidFill>
                  <a:srgbClr val="1A1A00"/>
                </a:solidFill>
                <a:latin typeface="+mj-lt"/>
              </a:rPr>
              <a:t>Customer</a:t>
            </a:r>
          </a:p>
        </p:txBody>
      </p:sp>
      <p:sp>
        <p:nvSpPr>
          <p:cNvPr id="37898" name="Rectangle 9"/>
          <p:cNvSpPr>
            <a:spLocks noChangeArrowheads="1"/>
          </p:cNvSpPr>
          <p:nvPr/>
        </p:nvSpPr>
        <p:spPr bwMode="auto">
          <a:xfrm>
            <a:off x="4870451" y="3133726"/>
            <a:ext cx="2246313" cy="587375"/>
          </a:xfrm>
          <a:prstGeom prst="rect">
            <a:avLst/>
          </a:prstGeom>
          <a:solidFill>
            <a:schemeClr val="accent2"/>
          </a:solidFill>
          <a:ln w="12700">
            <a:solidFill>
              <a:schemeClr val="accent2"/>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a:solidFill>
                  <a:srgbClr val="1A1A00"/>
                </a:solidFill>
                <a:latin typeface="+mj-lt"/>
              </a:rPr>
              <a:t>Cash receipt</a:t>
            </a:r>
          </a:p>
        </p:txBody>
      </p:sp>
      <p:sp>
        <p:nvSpPr>
          <p:cNvPr id="37899" name="Freeform 10"/>
          <p:cNvSpPr>
            <a:spLocks/>
          </p:cNvSpPr>
          <p:nvPr/>
        </p:nvSpPr>
        <p:spPr bwMode="auto">
          <a:xfrm>
            <a:off x="4002089" y="1958976"/>
            <a:ext cx="600075" cy="328613"/>
          </a:xfrm>
          <a:custGeom>
            <a:avLst/>
            <a:gdLst>
              <a:gd name="T0" fmla="*/ 299258 w 385"/>
              <a:gd name="T1" fmla="*/ 0 h 241"/>
              <a:gd name="T2" fmla="*/ 0 w 385"/>
              <a:gd name="T3" fmla="*/ 163625 h 241"/>
              <a:gd name="T4" fmla="*/ 299258 w 385"/>
              <a:gd name="T5" fmla="*/ 327249 h 241"/>
              <a:gd name="T6" fmla="*/ 598516 w 385"/>
              <a:gd name="T7" fmla="*/ 163625 h 241"/>
              <a:gd name="T8" fmla="*/ 299258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solidFill>
            <a:schemeClr val="accent2"/>
          </a:solidFill>
          <a:ln w="12700" cap="rnd">
            <a:solidFill>
              <a:schemeClr val="accent2"/>
            </a:solidFill>
            <a:round/>
            <a:headEnd/>
            <a:tailEnd/>
          </a:ln>
        </p:spPr>
        <p:txBody>
          <a:bodyPr/>
          <a:lstStyle/>
          <a:p>
            <a:endParaRPr lang="en-US">
              <a:latin typeface="+mj-lt"/>
            </a:endParaRPr>
          </a:p>
        </p:txBody>
      </p:sp>
      <p:sp>
        <p:nvSpPr>
          <p:cNvPr id="37900" name="Freeform 11"/>
          <p:cNvSpPr>
            <a:spLocks/>
          </p:cNvSpPr>
          <p:nvPr/>
        </p:nvSpPr>
        <p:spPr bwMode="auto">
          <a:xfrm>
            <a:off x="7394576" y="1958976"/>
            <a:ext cx="601663" cy="328613"/>
          </a:xfrm>
          <a:custGeom>
            <a:avLst/>
            <a:gdLst>
              <a:gd name="T0" fmla="*/ 300050 w 385"/>
              <a:gd name="T1" fmla="*/ 0 h 241"/>
              <a:gd name="T2" fmla="*/ 0 w 385"/>
              <a:gd name="T3" fmla="*/ 163625 h 241"/>
              <a:gd name="T4" fmla="*/ 300050 w 385"/>
              <a:gd name="T5" fmla="*/ 327249 h 241"/>
              <a:gd name="T6" fmla="*/ 600100 w 385"/>
              <a:gd name="T7" fmla="*/ 163625 h 241"/>
              <a:gd name="T8" fmla="*/ 300050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solidFill>
            <a:schemeClr val="accent2"/>
          </a:solidFill>
          <a:ln w="12700" cap="rnd">
            <a:solidFill>
              <a:schemeClr val="accent2"/>
            </a:solidFill>
            <a:round/>
            <a:headEnd/>
            <a:tailEnd/>
          </a:ln>
        </p:spPr>
        <p:txBody>
          <a:bodyPr/>
          <a:lstStyle/>
          <a:p>
            <a:endParaRPr lang="en-US">
              <a:latin typeface="+mj-lt"/>
            </a:endParaRPr>
          </a:p>
        </p:txBody>
      </p:sp>
      <p:sp>
        <p:nvSpPr>
          <p:cNvPr id="37901" name="Freeform 12"/>
          <p:cNvSpPr>
            <a:spLocks/>
          </p:cNvSpPr>
          <p:nvPr/>
        </p:nvSpPr>
        <p:spPr bwMode="auto">
          <a:xfrm>
            <a:off x="5653406" y="2611438"/>
            <a:ext cx="600075" cy="328612"/>
          </a:xfrm>
          <a:custGeom>
            <a:avLst/>
            <a:gdLst>
              <a:gd name="T0" fmla="*/ 299258 w 385"/>
              <a:gd name="T1" fmla="*/ 0 h 241"/>
              <a:gd name="T2" fmla="*/ 0 w 385"/>
              <a:gd name="T3" fmla="*/ 163624 h 241"/>
              <a:gd name="T4" fmla="*/ 299258 w 385"/>
              <a:gd name="T5" fmla="*/ 327248 h 241"/>
              <a:gd name="T6" fmla="*/ 598516 w 385"/>
              <a:gd name="T7" fmla="*/ 163624 h 241"/>
              <a:gd name="T8" fmla="*/ 299258 w 385"/>
              <a:gd name="T9" fmla="*/ 0 h 241"/>
              <a:gd name="T10" fmla="*/ 0 60000 65536"/>
              <a:gd name="T11" fmla="*/ 0 60000 65536"/>
              <a:gd name="T12" fmla="*/ 0 60000 65536"/>
              <a:gd name="T13" fmla="*/ 0 60000 65536"/>
              <a:gd name="T14" fmla="*/ 0 60000 65536"/>
              <a:gd name="T15" fmla="*/ 0 w 385"/>
              <a:gd name="T16" fmla="*/ 0 h 241"/>
              <a:gd name="T17" fmla="*/ 385 w 385"/>
              <a:gd name="T18" fmla="*/ 241 h 241"/>
            </a:gdLst>
            <a:ahLst/>
            <a:cxnLst>
              <a:cxn ang="T10">
                <a:pos x="T0" y="T1"/>
              </a:cxn>
              <a:cxn ang="T11">
                <a:pos x="T2" y="T3"/>
              </a:cxn>
              <a:cxn ang="T12">
                <a:pos x="T4" y="T5"/>
              </a:cxn>
              <a:cxn ang="T13">
                <a:pos x="T6" y="T7"/>
              </a:cxn>
              <a:cxn ang="T14">
                <a:pos x="T8" y="T9"/>
              </a:cxn>
            </a:cxnLst>
            <a:rect l="T15" t="T16" r="T17" b="T18"/>
            <a:pathLst>
              <a:path w="385" h="241">
                <a:moveTo>
                  <a:pt x="192" y="0"/>
                </a:moveTo>
                <a:lnTo>
                  <a:pt x="0" y="120"/>
                </a:lnTo>
                <a:lnTo>
                  <a:pt x="192" y="240"/>
                </a:lnTo>
                <a:lnTo>
                  <a:pt x="384" y="120"/>
                </a:lnTo>
                <a:lnTo>
                  <a:pt x="192" y="0"/>
                </a:lnTo>
              </a:path>
            </a:pathLst>
          </a:custGeom>
          <a:solidFill>
            <a:schemeClr val="accent2"/>
          </a:solidFill>
          <a:ln w="12700" cap="rnd">
            <a:solidFill>
              <a:schemeClr val="accent2"/>
            </a:solidFill>
            <a:round/>
            <a:headEnd/>
            <a:tailEnd/>
          </a:ln>
        </p:spPr>
        <p:txBody>
          <a:bodyPr/>
          <a:lstStyle/>
          <a:p>
            <a:endParaRPr lang="en-US">
              <a:latin typeface="+mj-lt"/>
            </a:endParaRPr>
          </a:p>
        </p:txBody>
      </p:sp>
      <p:sp>
        <p:nvSpPr>
          <p:cNvPr id="37902" name="Line 13"/>
          <p:cNvSpPr>
            <a:spLocks noChangeShapeType="1"/>
          </p:cNvSpPr>
          <p:nvPr/>
        </p:nvSpPr>
        <p:spPr bwMode="auto">
          <a:xfrm flipV="1">
            <a:off x="5999163" y="3787775"/>
            <a:ext cx="0" cy="26035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7903" name="Rectangle 14"/>
          <p:cNvSpPr>
            <a:spLocks noChangeArrowheads="1"/>
          </p:cNvSpPr>
          <p:nvPr/>
        </p:nvSpPr>
        <p:spPr bwMode="auto">
          <a:xfrm>
            <a:off x="1862138" y="4700589"/>
            <a:ext cx="8382000" cy="12731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0488" tIns="44450" rIns="90488" bIns="44450">
            <a:spAutoFit/>
          </a:bodyP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nSpc>
                <a:spcPct val="80000"/>
              </a:lnSpc>
              <a:spcBef>
                <a:spcPct val="50000"/>
              </a:spcBef>
              <a:buClrTx/>
              <a:buSzTx/>
              <a:buFontTx/>
              <a:buNone/>
            </a:pPr>
            <a:r>
              <a:rPr lang="en-US" altLang="en-US" sz="3200" b="1">
                <a:latin typeface="+mj-lt"/>
              </a:rPr>
              <a:t>Inventory Record</a:t>
            </a:r>
            <a:r>
              <a:rPr lang="en-US" altLang="en-US" sz="3200">
                <a:latin typeface="+mj-lt"/>
              </a:rPr>
              <a:t>                                                  Item number  – integer (5), non-null, index = itemx Description – character (15)</a:t>
            </a:r>
          </a:p>
        </p:txBody>
      </p:sp>
      <p:sp>
        <p:nvSpPr>
          <p:cNvPr id="37904" name="Freeform 16"/>
          <p:cNvSpPr>
            <a:spLocks/>
          </p:cNvSpPr>
          <p:nvPr/>
        </p:nvSpPr>
        <p:spPr bwMode="auto">
          <a:xfrm>
            <a:off x="3538538" y="2122489"/>
            <a:ext cx="468312" cy="1587"/>
          </a:xfrm>
          <a:custGeom>
            <a:avLst/>
            <a:gdLst>
              <a:gd name="T0" fmla="*/ 0 w 300"/>
              <a:gd name="T1" fmla="*/ 0 h 1"/>
              <a:gd name="T2" fmla="*/ 466751 w 300"/>
              <a:gd name="T3" fmla="*/ 0 h 1"/>
              <a:gd name="T4" fmla="*/ 0 60000 65536"/>
              <a:gd name="T5" fmla="*/ 0 60000 65536"/>
              <a:gd name="T6" fmla="*/ 0 w 300"/>
              <a:gd name="T7" fmla="*/ 0 h 1"/>
              <a:gd name="T8" fmla="*/ 300 w 300"/>
              <a:gd name="T9" fmla="*/ 1 h 1"/>
            </a:gdLst>
            <a:ahLst/>
            <a:cxnLst>
              <a:cxn ang="T4">
                <a:pos x="T0" y="T1"/>
              </a:cxn>
              <a:cxn ang="T5">
                <a:pos x="T2" y="T3"/>
              </a:cxn>
            </a:cxnLst>
            <a:rect l="T6" t="T7" r="T8" b="T9"/>
            <a:pathLst>
              <a:path w="300" h="1">
                <a:moveTo>
                  <a:pt x="0" y="0"/>
                </a:moveTo>
                <a:lnTo>
                  <a:pt x="299" y="0"/>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05" name="Freeform 17"/>
          <p:cNvSpPr>
            <a:spLocks/>
          </p:cNvSpPr>
          <p:nvPr/>
        </p:nvSpPr>
        <p:spPr bwMode="auto">
          <a:xfrm>
            <a:off x="4598988" y="2122489"/>
            <a:ext cx="508000" cy="1587"/>
          </a:xfrm>
          <a:custGeom>
            <a:avLst/>
            <a:gdLst>
              <a:gd name="T0" fmla="*/ 0 w 326"/>
              <a:gd name="T1" fmla="*/ 0 h 1"/>
              <a:gd name="T2" fmla="*/ 506442 w 326"/>
              <a:gd name="T3" fmla="*/ 0 h 1"/>
              <a:gd name="T4" fmla="*/ 0 60000 65536"/>
              <a:gd name="T5" fmla="*/ 0 60000 65536"/>
              <a:gd name="T6" fmla="*/ 0 w 326"/>
              <a:gd name="T7" fmla="*/ 0 h 1"/>
              <a:gd name="T8" fmla="*/ 326 w 326"/>
              <a:gd name="T9" fmla="*/ 1 h 1"/>
            </a:gdLst>
            <a:ahLst/>
            <a:cxnLst>
              <a:cxn ang="T4">
                <a:pos x="T0" y="T1"/>
              </a:cxn>
              <a:cxn ang="T5">
                <a:pos x="T2" y="T3"/>
              </a:cxn>
            </a:cxnLst>
            <a:rect l="T6" t="T7" r="T8" b="T9"/>
            <a:pathLst>
              <a:path w="326" h="1">
                <a:moveTo>
                  <a:pt x="0" y="0"/>
                </a:moveTo>
                <a:lnTo>
                  <a:pt x="325" y="0"/>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06" name="Freeform 18"/>
          <p:cNvSpPr>
            <a:spLocks/>
          </p:cNvSpPr>
          <p:nvPr/>
        </p:nvSpPr>
        <p:spPr bwMode="auto">
          <a:xfrm>
            <a:off x="6892926" y="2122489"/>
            <a:ext cx="506413" cy="1587"/>
          </a:xfrm>
          <a:custGeom>
            <a:avLst/>
            <a:gdLst>
              <a:gd name="T0" fmla="*/ 0 w 326"/>
              <a:gd name="T1" fmla="*/ 0 h 1"/>
              <a:gd name="T2" fmla="*/ 504860 w 326"/>
              <a:gd name="T3" fmla="*/ 0 h 1"/>
              <a:gd name="T4" fmla="*/ 0 60000 65536"/>
              <a:gd name="T5" fmla="*/ 0 60000 65536"/>
              <a:gd name="T6" fmla="*/ 0 w 326"/>
              <a:gd name="T7" fmla="*/ 0 h 1"/>
              <a:gd name="T8" fmla="*/ 326 w 326"/>
              <a:gd name="T9" fmla="*/ 1 h 1"/>
            </a:gdLst>
            <a:ahLst/>
            <a:cxnLst>
              <a:cxn ang="T4">
                <a:pos x="T0" y="T1"/>
              </a:cxn>
              <a:cxn ang="T5">
                <a:pos x="T2" y="T3"/>
              </a:cxn>
            </a:cxnLst>
            <a:rect l="T6" t="T7" r="T8" b="T9"/>
            <a:pathLst>
              <a:path w="326" h="1">
                <a:moveTo>
                  <a:pt x="0" y="0"/>
                </a:moveTo>
                <a:lnTo>
                  <a:pt x="325" y="0"/>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07" name="Freeform 19"/>
          <p:cNvSpPr>
            <a:spLocks/>
          </p:cNvSpPr>
          <p:nvPr/>
        </p:nvSpPr>
        <p:spPr bwMode="auto">
          <a:xfrm>
            <a:off x="7993063" y="2122489"/>
            <a:ext cx="508000" cy="1587"/>
          </a:xfrm>
          <a:custGeom>
            <a:avLst/>
            <a:gdLst>
              <a:gd name="T0" fmla="*/ 0 w 326"/>
              <a:gd name="T1" fmla="*/ 0 h 1"/>
              <a:gd name="T2" fmla="*/ 506442 w 326"/>
              <a:gd name="T3" fmla="*/ 0 h 1"/>
              <a:gd name="T4" fmla="*/ 0 60000 65536"/>
              <a:gd name="T5" fmla="*/ 0 60000 65536"/>
              <a:gd name="T6" fmla="*/ 0 w 326"/>
              <a:gd name="T7" fmla="*/ 0 h 1"/>
              <a:gd name="T8" fmla="*/ 326 w 326"/>
              <a:gd name="T9" fmla="*/ 1 h 1"/>
            </a:gdLst>
            <a:ahLst/>
            <a:cxnLst>
              <a:cxn ang="T4">
                <a:pos x="T0" y="T1"/>
              </a:cxn>
              <a:cxn ang="T5">
                <a:pos x="T2" y="T3"/>
              </a:cxn>
            </a:cxnLst>
            <a:rect l="T6" t="T7" r="T8" b="T9"/>
            <a:pathLst>
              <a:path w="326" h="1">
                <a:moveTo>
                  <a:pt x="0" y="0"/>
                </a:moveTo>
                <a:lnTo>
                  <a:pt x="325" y="0"/>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08" name="Freeform 20"/>
          <p:cNvSpPr>
            <a:spLocks/>
          </p:cNvSpPr>
          <p:nvPr/>
        </p:nvSpPr>
        <p:spPr bwMode="auto">
          <a:xfrm>
            <a:off x="5926138" y="2416175"/>
            <a:ext cx="74612" cy="196850"/>
          </a:xfrm>
          <a:custGeom>
            <a:avLst/>
            <a:gdLst>
              <a:gd name="T0" fmla="*/ 0 w 1"/>
              <a:gd name="T1" fmla="*/ 0 h 145"/>
              <a:gd name="T2" fmla="*/ 0 w 1"/>
              <a:gd name="T3" fmla="*/ 195492 h 145"/>
              <a:gd name="T4" fmla="*/ 0 60000 65536"/>
              <a:gd name="T5" fmla="*/ 0 60000 65536"/>
              <a:gd name="T6" fmla="*/ 0 w 1"/>
              <a:gd name="T7" fmla="*/ 0 h 145"/>
              <a:gd name="T8" fmla="*/ 1 w 1"/>
              <a:gd name="T9" fmla="*/ 145 h 145"/>
            </a:gdLst>
            <a:ahLst/>
            <a:cxnLst>
              <a:cxn ang="T4">
                <a:pos x="T0" y="T1"/>
              </a:cxn>
              <a:cxn ang="T5">
                <a:pos x="T2" y="T3"/>
              </a:cxn>
            </a:cxnLst>
            <a:rect l="T6" t="T7" r="T8" b="T9"/>
            <a:pathLst>
              <a:path w="1" h="145">
                <a:moveTo>
                  <a:pt x="0" y="0"/>
                </a:moveTo>
                <a:lnTo>
                  <a:pt x="0" y="144"/>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09" name="Freeform 21"/>
          <p:cNvSpPr>
            <a:spLocks/>
          </p:cNvSpPr>
          <p:nvPr/>
        </p:nvSpPr>
        <p:spPr bwMode="auto">
          <a:xfrm>
            <a:off x="5926138" y="2938463"/>
            <a:ext cx="74612" cy="196850"/>
          </a:xfrm>
          <a:custGeom>
            <a:avLst/>
            <a:gdLst>
              <a:gd name="T0" fmla="*/ 0 w 1"/>
              <a:gd name="T1" fmla="*/ 0 h 145"/>
              <a:gd name="T2" fmla="*/ 0 w 1"/>
              <a:gd name="T3" fmla="*/ 195492 h 145"/>
              <a:gd name="T4" fmla="*/ 0 60000 65536"/>
              <a:gd name="T5" fmla="*/ 0 60000 65536"/>
              <a:gd name="T6" fmla="*/ 0 w 1"/>
              <a:gd name="T7" fmla="*/ 0 h 145"/>
              <a:gd name="T8" fmla="*/ 1 w 1"/>
              <a:gd name="T9" fmla="*/ 145 h 145"/>
            </a:gdLst>
            <a:ahLst/>
            <a:cxnLst>
              <a:cxn ang="T4">
                <a:pos x="T0" y="T1"/>
              </a:cxn>
              <a:cxn ang="T5">
                <a:pos x="T2" y="T3"/>
              </a:cxn>
            </a:cxnLst>
            <a:rect l="T6" t="T7" r="T8" b="T9"/>
            <a:pathLst>
              <a:path w="1" h="145">
                <a:moveTo>
                  <a:pt x="0" y="0"/>
                </a:moveTo>
                <a:lnTo>
                  <a:pt x="0" y="144"/>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latin typeface="+mj-lt"/>
            </a:endParaRPr>
          </a:p>
        </p:txBody>
      </p:sp>
      <p:sp>
        <p:nvSpPr>
          <p:cNvPr id="37910" name="Line 23"/>
          <p:cNvSpPr>
            <a:spLocks noChangeShapeType="1"/>
          </p:cNvSpPr>
          <p:nvPr/>
        </p:nvSpPr>
        <p:spPr bwMode="auto">
          <a:xfrm>
            <a:off x="6019800" y="4343400"/>
            <a:ext cx="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27568384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Data Dictionary</a:t>
            </a:r>
          </a:p>
        </p:txBody>
      </p:sp>
      <p:sp>
        <p:nvSpPr>
          <p:cNvPr id="43929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The </a:t>
            </a:r>
            <a:r>
              <a:rPr lang="en-US" altLang="en-US" b="1" dirty="0" smtClean="0">
                <a:latin typeface="+mj-lt"/>
              </a:rPr>
              <a:t>data dictionary </a:t>
            </a:r>
            <a:r>
              <a:rPr lang="en-US" altLang="en-US" dirty="0" smtClean="0">
                <a:latin typeface="+mj-lt"/>
              </a:rPr>
              <a:t>contains information about the structure of the database.</a:t>
            </a:r>
          </a:p>
          <a:p>
            <a:pPr eaLnBrk="1" hangingPunct="1"/>
            <a:r>
              <a:rPr lang="en-US" altLang="en-US" dirty="0" smtClean="0">
                <a:latin typeface="+mj-lt"/>
              </a:rPr>
              <a:t>For each data element stored in the database, such as the customer number, there is a corresponding record in the data dictionary describing it.</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26</a:t>
            </a:fld>
            <a:endParaRPr lang="en-US">
              <a:latin typeface="+mj-lt"/>
            </a:endParaRPr>
          </a:p>
        </p:txBody>
      </p:sp>
    </p:spTree>
    <p:extLst>
      <p:ext uri="{BB962C8B-B14F-4D97-AF65-F5344CB8AC3E}">
        <p14:creationId xmlns:p14="http://schemas.microsoft.com/office/powerpoint/2010/main" val="268509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92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929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299"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4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Data Dictionary</a:t>
            </a:r>
          </a:p>
        </p:txBody>
      </p:sp>
      <p:sp>
        <p:nvSpPr>
          <p:cNvPr id="441347"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pPr>
            <a:r>
              <a:rPr lang="en-US" altLang="en-US" smtClean="0">
                <a:latin typeface="+mj-lt"/>
              </a:rPr>
              <a:t>The data dictionary is often one of the first applications of a newly implemented database system.</a:t>
            </a:r>
          </a:p>
          <a:p>
            <a:pPr eaLnBrk="1" hangingPunct="1">
              <a:lnSpc>
                <a:spcPct val="90000"/>
              </a:lnSpc>
            </a:pPr>
            <a:r>
              <a:rPr lang="en-US" altLang="en-US" smtClean="0">
                <a:latin typeface="+mj-lt"/>
              </a:rPr>
              <a:t>What are some inputs to the data dictionary?</a:t>
            </a:r>
          </a:p>
          <a:p>
            <a:pPr lvl="1" eaLnBrk="1" hangingPunct="1">
              <a:lnSpc>
                <a:spcPct val="90000"/>
              </a:lnSpc>
              <a:buFontTx/>
              <a:buChar char="–"/>
            </a:pPr>
            <a:r>
              <a:rPr lang="en-US" altLang="en-US" smtClean="0">
                <a:latin typeface="+mj-lt"/>
              </a:rPr>
              <a:t>records of any new or deleted data elements</a:t>
            </a:r>
          </a:p>
          <a:p>
            <a:pPr lvl="1" eaLnBrk="1" hangingPunct="1">
              <a:lnSpc>
                <a:spcPct val="90000"/>
              </a:lnSpc>
              <a:buFontTx/>
              <a:buChar char="–"/>
            </a:pPr>
            <a:r>
              <a:rPr lang="en-US" altLang="en-US" smtClean="0">
                <a:latin typeface="+mj-lt"/>
              </a:rPr>
              <a:t>changes in names, descriptions, or uses of existing data elements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27</a:t>
            </a:fld>
            <a:endParaRPr lang="en-US">
              <a:latin typeface="+mj-lt"/>
            </a:endParaRPr>
          </a:p>
        </p:txBody>
      </p:sp>
    </p:spTree>
    <p:extLst>
      <p:ext uri="{BB962C8B-B14F-4D97-AF65-F5344CB8AC3E}">
        <p14:creationId xmlns:p14="http://schemas.microsoft.com/office/powerpoint/2010/main" val="3256223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13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134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4134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413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347"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Data Dictionary</a:t>
            </a:r>
          </a:p>
        </p:txBody>
      </p:sp>
      <p:sp>
        <p:nvSpPr>
          <p:cNvPr id="443395" name="Rectangle 3"/>
          <p:cNvSpPr>
            <a:spLocks noGrp="1" noChangeArrowheads="1"/>
          </p:cNvSpPr>
          <p:nvPr>
            <p:ph type="body" idx="1"/>
          </p:nvPr>
        </p:nvSpPr>
        <p:spPr>
          <a:xfrm>
            <a:off x="838200" y="1524000"/>
            <a:ext cx="9220200" cy="4114800"/>
          </a:xfrm>
          <a:noFill/>
        </p:spPr>
        <p:txBody>
          <a:bodyPr vert="horz" lIns="90488" tIns="44450" rIns="90488" bIns="44450" rtlCol="0">
            <a:normAutofit/>
          </a:bodyPr>
          <a:lstStyle/>
          <a:p>
            <a:pPr eaLnBrk="1" hangingPunct="1">
              <a:lnSpc>
                <a:spcPct val="90000"/>
              </a:lnSpc>
            </a:pPr>
            <a:r>
              <a:rPr lang="en-US" altLang="en-US" dirty="0" smtClean="0">
                <a:latin typeface="+mj-lt"/>
              </a:rPr>
              <a:t>What are some outputs of the data dictionary?</a:t>
            </a:r>
          </a:p>
          <a:p>
            <a:pPr lvl="1" eaLnBrk="1" hangingPunct="1">
              <a:lnSpc>
                <a:spcPct val="90000"/>
              </a:lnSpc>
              <a:buFontTx/>
              <a:buChar char="–"/>
            </a:pPr>
            <a:r>
              <a:rPr lang="en-US" altLang="en-US" dirty="0" smtClean="0">
                <a:latin typeface="+mj-lt"/>
              </a:rPr>
              <a:t>reports useful to programmers, database designers, and users of the information system</a:t>
            </a:r>
          </a:p>
          <a:p>
            <a:pPr eaLnBrk="1" hangingPunct="1">
              <a:lnSpc>
                <a:spcPct val="90000"/>
              </a:lnSpc>
            </a:pPr>
            <a:r>
              <a:rPr lang="en-US" altLang="en-US" dirty="0" smtClean="0">
                <a:latin typeface="+mj-lt"/>
              </a:rPr>
              <a:t>What are some sample reports?</a:t>
            </a:r>
          </a:p>
          <a:p>
            <a:pPr lvl="1" eaLnBrk="1" hangingPunct="1">
              <a:lnSpc>
                <a:spcPct val="90000"/>
              </a:lnSpc>
              <a:buFontTx/>
              <a:buChar char="–"/>
            </a:pPr>
            <a:r>
              <a:rPr lang="en-US" altLang="en-US" dirty="0" smtClean="0">
                <a:latin typeface="+mj-lt"/>
              </a:rPr>
              <a:t>lists of programs in which a data item is used</a:t>
            </a:r>
          </a:p>
          <a:p>
            <a:pPr lvl="1" eaLnBrk="1" hangingPunct="1">
              <a:lnSpc>
                <a:spcPct val="90000"/>
              </a:lnSpc>
              <a:buFontTx/>
              <a:buChar char="–"/>
            </a:pPr>
            <a:r>
              <a:rPr lang="en-US" altLang="en-US" dirty="0" smtClean="0">
                <a:latin typeface="+mj-lt"/>
              </a:rPr>
              <a:t>lists of all synonyms for the data elements in a particular file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28</a:t>
            </a:fld>
            <a:endParaRPr lang="en-US">
              <a:latin typeface="+mj-lt"/>
            </a:endParaRPr>
          </a:p>
        </p:txBody>
      </p:sp>
    </p:spTree>
    <p:extLst>
      <p:ext uri="{BB962C8B-B14F-4D97-AF65-F5344CB8AC3E}">
        <p14:creationId xmlns:p14="http://schemas.microsoft.com/office/powerpoint/2010/main" val="1384036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33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4339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44339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433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433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3395"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DBMS Languages</a:t>
            </a:r>
          </a:p>
        </p:txBody>
      </p:sp>
      <p:sp>
        <p:nvSpPr>
          <p:cNvPr id="445443" name="Rectangle 3"/>
          <p:cNvSpPr>
            <a:spLocks noGrp="1" noChangeArrowheads="1"/>
          </p:cNvSpPr>
          <p:nvPr>
            <p:ph type="body" idx="1"/>
          </p:nvPr>
        </p:nvSpPr>
        <p:spPr>
          <a:xfrm>
            <a:off x="838200" y="1676400"/>
            <a:ext cx="10515600" cy="4114800"/>
          </a:xfrm>
          <a:noFill/>
        </p:spPr>
        <p:txBody>
          <a:bodyPr vert="horz" lIns="90488" tIns="44450" rIns="90488" bIns="44450" rtlCol="0">
            <a:normAutofit/>
          </a:bodyPr>
          <a:lstStyle/>
          <a:p>
            <a:pPr eaLnBrk="1" hangingPunct="1">
              <a:lnSpc>
                <a:spcPct val="90000"/>
              </a:lnSpc>
            </a:pPr>
            <a:r>
              <a:rPr lang="en-US" altLang="en-US" dirty="0" smtClean="0">
                <a:latin typeface="+mj-lt"/>
              </a:rPr>
              <a:t>Every DBMS must provide a means of performing the three basic functions:</a:t>
            </a:r>
          </a:p>
          <a:p>
            <a:pPr lvl="1"/>
            <a:r>
              <a:rPr lang="en-US" altLang="en-US" dirty="0" smtClean="0">
                <a:latin typeface="+mj-lt"/>
              </a:rPr>
              <a:t>Creating the database</a:t>
            </a:r>
          </a:p>
          <a:p>
            <a:pPr lvl="1"/>
            <a:r>
              <a:rPr lang="en-US" altLang="en-US" dirty="0" smtClean="0">
                <a:latin typeface="+mj-lt"/>
              </a:rPr>
              <a:t>Changing the database</a:t>
            </a:r>
          </a:p>
          <a:p>
            <a:pPr lvl="1"/>
            <a:r>
              <a:rPr lang="en-US" altLang="en-US" dirty="0" smtClean="0">
                <a:latin typeface="+mj-lt"/>
              </a:rPr>
              <a:t>Querying the database</a:t>
            </a:r>
          </a:p>
          <a:p>
            <a:pPr eaLnBrk="1" hangingPunct="1">
              <a:lnSpc>
                <a:spcPct val="90000"/>
              </a:lnSpc>
            </a:pPr>
            <a:r>
              <a:rPr lang="en-US" altLang="en-US" dirty="0" smtClean="0">
                <a:latin typeface="+mj-lt"/>
              </a:rPr>
              <a:t>The sets of commands used to perform these functions are referred to as the data definition, data manipulation, and data query languages.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29</a:t>
            </a:fld>
            <a:endParaRPr lang="en-US">
              <a:latin typeface="+mj-lt"/>
            </a:endParaRPr>
          </a:p>
        </p:txBody>
      </p:sp>
    </p:spTree>
    <p:extLst>
      <p:ext uri="{BB962C8B-B14F-4D97-AF65-F5344CB8AC3E}">
        <p14:creationId xmlns:p14="http://schemas.microsoft.com/office/powerpoint/2010/main" val="87816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54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4544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4544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4544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4454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544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smtClean="0"/>
              <a:t>DDL Language</a:t>
            </a:r>
          </a:p>
        </p:txBody>
      </p:sp>
      <p:sp>
        <p:nvSpPr>
          <p:cNvPr id="447491"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lnSpc>
                <a:spcPct val="90000"/>
              </a:lnSpc>
            </a:pPr>
            <a:r>
              <a:rPr lang="en-US" altLang="en-US" dirty="0" smtClean="0">
                <a:latin typeface="+mj-lt"/>
              </a:rPr>
              <a:t>The data definition language (DDL) is used to...</a:t>
            </a:r>
          </a:p>
          <a:p>
            <a:pPr lvl="1" eaLnBrk="1" hangingPunct="1">
              <a:lnSpc>
                <a:spcPct val="90000"/>
              </a:lnSpc>
              <a:buFontTx/>
              <a:buChar char="–"/>
            </a:pPr>
            <a:r>
              <a:rPr lang="en-US" altLang="en-US" dirty="0" smtClean="0">
                <a:latin typeface="+mj-lt"/>
              </a:rPr>
              <a:t>build the data dictionary.</a:t>
            </a:r>
          </a:p>
          <a:p>
            <a:pPr lvl="1" eaLnBrk="1" hangingPunct="1">
              <a:lnSpc>
                <a:spcPct val="90000"/>
              </a:lnSpc>
              <a:buFontTx/>
              <a:buChar char="–"/>
            </a:pPr>
            <a:r>
              <a:rPr lang="en-US" altLang="en-US" dirty="0" smtClean="0">
                <a:latin typeface="+mj-lt"/>
              </a:rPr>
              <a:t>initialize or create the database.</a:t>
            </a:r>
          </a:p>
          <a:p>
            <a:pPr lvl="1" eaLnBrk="1" hangingPunct="1">
              <a:lnSpc>
                <a:spcPct val="90000"/>
              </a:lnSpc>
              <a:buFontTx/>
              <a:buChar char="–"/>
            </a:pPr>
            <a:r>
              <a:rPr lang="en-US" altLang="en-US" dirty="0" smtClean="0">
                <a:latin typeface="+mj-lt"/>
              </a:rPr>
              <a:t>describe the logical views for each individual user or programmer.</a:t>
            </a:r>
          </a:p>
          <a:p>
            <a:pPr lvl="1" eaLnBrk="1" hangingPunct="1">
              <a:lnSpc>
                <a:spcPct val="90000"/>
              </a:lnSpc>
              <a:buFontTx/>
              <a:buChar char="–"/>
            </a:pPr>
            <a:r>
              <a:rPr lang="en-US" altLang="en-US" dirty="0" smtClean="0">
                <a:latin typeface="+mj-lt"/>
              </a:rPr>
              <a:t>specify any limitations or constraints on security imposed on database record or fields.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30</a:t>
            </a:fld>
            <a:endParaRPr lang="en-US">
              <a:latin typeface="+mj-lt"/>
            </a:endParaRPr>
          </a:p>
        </p:txBody>
      </p:sp>
    </p:spTree>
    <p:extLst>
      <p:ext uri="{BB962C8B-B14F-4D97-AF65-F5344CB8AC3E}">
        <p14:creationId xmlns:p14="http://schemas.microsoft.com/office/powerpoint/2010/main" val="4184823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74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4749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4749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4749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474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49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DML Language</a:t>
            </a:r>
          </a:p>
        </p:txBody>
      </p:sp>
      <p:sp>
        <p:nvSpPr>
          <p:cNvPr id="44953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The data manipulation language (DML) is used for data maintenance.</a:t>
            </a:r>
          </a:p>
          <a:p>
            <a:pPr eaLnBrk="1" hangingPunct="1"/>
            <a:r>
              <a:rPr lang="en-US" altLang="en-US" dirty="0" smtClean="0">
                <a:latin typeface="+mj-lt"/>
              </a:rPr>
              <a:t>What does it include?</a:t>
            </a:r>
          </a:p>
          <a:p>
            <a:pPr lvl="1" eaLnBrk="1" hangingPunct="1">
              <a:buFontTx/>
              <a:buChar char="–"/>
            </a:pPr>
            <a:r>
              <a:rPr lang="en-US" altLang="en-US" dirty="0" smtClean="0">
                <a:latin typeface="+mj-lt"/>
              </a:rPr>
              <a:t>updating portions of the database</a:t>
            </a:r>
          </a:p>
          <a:p>
            <a:pPr lvl="1" eaLnBrk="1" hangingPunct="1">
              <a:buFontTx/>
              <a:buChar char="–"/>
            </a:pPr>
            <a:r>
              <a:rPr lang="en-US" altLang="en-US" dirty="0" smtClean="0">
                <a:latin typeface="+mj-lt"/>
              </a:rPr>
              <a:t>inserting portions of the database</a:t>
            </a:r>
          </a:p>
          <a:p>
            <a:pPr lvl="1" eaLnBrk="1" hangingPunct="1">
              <a:buFontTx/>
              <a:buChar char="–"/>
            </a:pPr>
            <a:r>
              <a:rPr lang="en-US" altLang="en-US" dirty="0" smtClean="0">
                <a:latin typeface="+mj-lt"/>
              </a:rPr>
              <a:t>deleting portions of the database</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31</a:t>
            </a:fld>
            <a:endParaRPr lang="en-US">
              <a:latin typeface="+mj-lt"/>
            </a:endParaRPr>
          </a:p>
        </p:txBody>
      </p:sp>
    </p:spTree>
    <p:extLst>
      <p:ext uri="{BB962C8B-B14F-4D97-AF65-F5344CB8AC3E}">
        <p14:creationId xmlns:p14="http://schemas.microsoft.com/office/powerpoint/2010/main" val="22727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9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953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495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4953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495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9539"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1" name="Rectangle 3"/>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DQL Language</a:t>
            </a:r>
          </a:p>
        </p:txBody>
      </p:sp>
      <p:sp>
        <p:nvSpPr>
          <p:cNvPr id="451588" name="Rectangle 4"/>
          <p:cNvSpPr>
            <a:spLocks noGrp="1" noChangeArrowheads="1"/>
          </p:cNvSpPr>
          <p:nvPr>
            <p:ph type="body" idx="1"/>
          </p:nvPr>
        </p:nvSpPr>
        <p:spPr>
          <a:noFill/>
        </p:spPr>
        <p:txBody>
          <a:bodyPr vert="horz" lIns="90488" tIns="44450" rIns="90488" bIns="44450" rtlCol="0">
            <a:normAutofit/>
          </a:bodyPr>
          <a:lstStyle/>
          <a:p>
            <a:pPr eaLnBrk="1" hangingPunct="1"/>
            <a:r>
              <a:rPr lang="en-US" altLang="en-US" smtClean="0">
                <a:latin typeface="+mj-lt"/>
              </a:rPr>
              <a:t>The data query language (DQL) is used to interrogate the database.</a:t>
            </a:r>
          </a:p>
          <a:p>
            <a:pPr eaLnBrk="1" hangingPunct="1"/>
            <a:r>
              <a:rPr lang="en-US" altLang="en-US" smtClean="0">
                <a:latin typeface="+mj-lt"/>
              </a:rPr>
              <a:t>The DQL retrieves, sorts, orders, and presents subsets of the database in response to user queries.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32</a:t>
            </a:fld>
            <a:endParaRPr lang="en-US">
              <a:latin typeface="+mj-lt"/>
            </a:endParaRPr>
          </a:p>
        </p:txBody>
      </p:sp>
    </p:spTree>
    <p:extLst>
      <p:ext uri="{BB962C8B-B14F-4D97-AF65-F5344CB8AC3E}">
        <p14:creationId xmlns:p14="http://schemas.microsoft.com/office/powerpoint/2010/main" val="2869504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15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158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1588"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Basic Requirements of the Relational Data Model</a:t>
            </a:r>
          </a:p>
        </p:txBody>
      </p:sp>
      <p:sp>
        <p:nvSpPr>
          <p:cNvPr id="457731" name="Rectangle 3"/>
          <p:cNvSpPr>
            <a:spLocks noGrp="1" noChangeArrowheads="1"/>
          </p:cNvSpPr>
          <p:nvPr>
            <p:ph type="body" idx="1"/>
          </p:nvPr>
        </p:nvSpPr>
        <p:spPr>
          <a:noFill/>
        </p:spPr>
        <p:txBody>
          <a:bodyPr vert="horz" lIns="90488" tIns="44450" rIns="90488" bIns="44450" rtlCol="0">
            <a:normAutofit/>
          </a:bodyPr>
          <a:lstStyle/>
          <a:p>
            <a:pPr marL="571500" indent="-571500">
              <a:buFont typeface="+mj-lt"/>
              <a:buAutoNum type="romanLcPeriod"/>
            </a:pPr>
            <a:r>
              <a:rPr lang="en-US" altLang="en-US" sz="2600" dirty="0">
                <a:latin typeface="+mj-lt"/>
              </a:rPr>
              <a:t>Each column in a row must be single valued.</a:t>
            </a:r>
          </a:p>
          <a:p>
            <a:pPr marL="571500" indent="-571500">
              <a:buFont typeface="+mj-lt"/>
              <a:buAutoNum type="romanLcPeriod"/>
            </a:pPr>
            <a:r>
              <a:rPr lang="en-US" altLang="en-US" sz="2600" dirty="0">
                <a:latin typeface="+mj-lt"/>
              </a:rPr>
              <a:t>Primary keys cannot be null.</a:t>
            </a:r>
          </a:p>
          <a:p>
            <a:pPr marL="571500" indent="-571500">
              <a:buFont typeface="+mj-lt"/>
              <a:buAutoNum type="romanLcPeriod"/>
            </a:pPr>
            <a:r>
              <a:rPr lang="en-US" altLang="en-US" sz="2600" dirty="0">
                <a:latin typeface="+mj-lt"/>
              </a:rPr>
              <a:t>Foreign keys, if not null, must have values that correspond to the value of a primary key in an other relation.</a:t>
            </a:r>
          </a:p>
          <a:p>
            <a:pPr marL="571500" indent="-571500">
              <a:buFont typeface="+mj-lt"/>
              <a:buAutoNum type="romanLcPeriod"/>
            </a:pPr>
            <a:r>
              <a:rPr lang="en-US" altLang="en-US" sz="2600" dirty="0">
                <a:latin typeface="+mj-lt"/>
              </a:rPr>
              <a:t>All non-key attributes in a table should describe a characteristic about the object identified by the primary key.</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33</a:t>
            </a:fld>
            <a:endParaRPr lang="en-US">
              <a:latin typeface="+mj-lt"/>
            </a:endParaRPr>
          </a:p>
        </p:txBody>
      </p:sp>
    </p:spTree>
    <p:extLst>
      <p:ext uri="{BB962C8B-B14F-4D97-AF65-F5344CB8AC3E}">
        <p14:creationId xmlns:p14="http://schemas.microsoft.com/office/powerpoint/2010/main" val="30018792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77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77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77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77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731"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smtClean="0"/>
              <a:t>Database Systems and the</a:t>
            </a:r>
            <a:br>
              <a:rPr lang="en-US" altLang="en-US" b="1" smtClean="0"/>
            </a:br>
            <a:r>
              <a:rPr lang="en-US" altLang="en-US" b="1" smtClean="0"/>
              <a:t>Future of Accounting</a:t>
            </a:r>
          </a:p>
        </p:txBody>
      </p:sp>
      <p:sp>
        <p:nvSpPr>
          <p:cNvPr id="486403"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mtClean="0">
                <a:latin typeface="+mj-lt"/>
              </a:rPr>
              <a:t>Database systems have the potential to significantly alter the nature of external reporting.</a:t>
            </a:r>
          </a:p>
          <a:p>
            <a:pPr eaLnBrk="1" hangingPunct="1"/>
            <a:r>
              <a:rPr lang="en-US" altLang="en-US" smtClean="0">
                <a:latin typeface="+mj-lt"/>
              </a:rPr>
              <a:t>Perhaps the most significant effect of database systems will be in the way that accounting information is used in decision making.</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34</a:t>
            </a:fld>
            <a:endParaRPr lang="en-US">
              <a:latin typeface="+mj-lt"/>
            </a:endParaRPr>
          </a:p>
        </p:txBody>
      </p:sp>
    </p:spTree>
    <p:extLst>
      <p:ext uri="{BB962C8B-B14F-4D97-AF65-F5344CB8AC3E}">
        <p14:creationId xmlns:p14="http://schemas.microsoft.com/office/powerpoint/2010/main" val="3534483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864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640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3"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Ensuring Data Quality</a:t>
            </a:r>
            <a:endParaRPr lang="en-US" b="1" dirty="0"/>
          </a:p>
        </p:txBody>
      </p:sp>
      <p:sp>
        <p:nvSpPr>
          <p:cNvPr id="3" name="Content Placeholder 2"/>
          <p:cNvSpPr>
            <a:spLocks noGrp="1"/>
          </p:cNvSpPr>
          <p:nvPr>
            <p:ph idx="1"/>
          </p:nvPr>
        </p:nvSpPr>
        <p:spPr/>
        <p:txBody>
          <a:bodyPr/>
          <a:lstStyle/>
          <a:p>
            <a:r>
              <a:rPr lang="en-US" altLang="en-US" dirty="0">
                <a:latin typeface="+mj-lt"/>
              </a:rPr>
              <a:t>Corporate and government databases have unexpectedly poor levels of data quality. </a:t>
            </a:r>
            <a:r>
              <a:rPr lang="en-US" altLang="en-US" dirty="0" smtClean="0">
                <a:latin typeface="+mj-lt"/>
              </a:rPr>
              <a:t>Data Quality can be enhanced by:</a:t>
            </a:r>
          </a:p>
          <a:p>
            <a:pPr lvl="1"/>
            <a:r>
              <a:rPr lang="en-GB" altLang="en-US" dirty="0" smtClean="0">
                <a:latin typeface="+mj-lt"/>
              </a:rPr>
              <a:t>Periodic data quality audit</a:t>
            </a:r>
          </a:p>
          <a:p>
            <a:pPr lvl="1"/>
            <a:r>
              <a:rPr lang="en-GB" altLang="en-US" dirty="0" smtClean="0">
                <a:latin typeface="+mj-lt"/>
              </a:rPr>
              <a:t>Data cleansing </a:t>
            </a:r>
            <a:endParaRPr lang="en-US" altLang="en-US" dirty="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35</a:t>
            </a:fld>
            <a:endParaRPr lang="en-US">
              <a:latin typeface="+mj-lt"/>
            </a:endParaRPr>
          </a:p>
        </p:txBody>
      </p:sp>
    </p:spTree>
    <p:extLst>
      <p:ext uri="{BB962C8B-B14F-4D97-AF65-F5344CB8AC3E}">
        <p14:creationId xmlns:p14="http://schemas.microsoft.com/office/powerpoint/2010/main" val="30557330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spcBef>
                <a:spcPct val="20000"/>
              </a:spcBef>
              <a:buNone/>
            </a:pPr>
            <a:r>
              <a:rPr lang="en-US" altLang="en-US" b="1" dirty="0" smtClean="0">
                <a:latin typeface="+mj-lt"/>
              </a:rPr>
              <a:t>Data </a:t>
            </a:r>
            <a:r>
              <a:rPr lang="en-US" altLang="en-US" b="1" dirty="0">
                <a:latin typeface="+mj-lt"/>
              </a:rPr>
              <a:t>Quality Audit</a:t>
            </a:r>
            <a:r>
              <a:rPr lang="en-US" altLang="en-US" dirty="0">
                <a:latin typeface="+mj-lt"/>
              </a:rPr>
              <a:t>: Structured survey of the accuracy and level of completeness of the data in an information system</a:t>
            </a:r>
          </a:p>
          <a:p>
            <a:pPr marL="0" indent="0">
              <a:spcBef>
                <a:spcPct val="20000"/>
              </a:spcBef>
              <a:buNone/>
            </a:pPr>
            <a:endParaRPr lang="en-US" altLang="en-US" dirty="0">
              <a:latin typeface="+mj-lt"/>
            </a:endParaRPr>
          </a:p>
          <a:p>
            <a:pPr marL="0" indent="0">
              <a:spcBef>
                <a:spcPct val="20000"/>
              </a:spcBef>
              <a:buNone/>
            </a:pPr>
            <a:r>
              <a:rPr lang="en-US" altLang="en-US" b="1" dirty="0">
                <a:latin typeface="+mj-lt"/>
              </a:rPr>
              <a:t>Data Cleansing</a:t>
            </a:r>
            <a:r>
              <a:rPr lang="en-US" altLang="en-US" dirty="0">
                <a:latin typeface="+mj-lt"/>
              </a:rPr>
              <a:t>:  Consists of activities for detecting and correcting data in a database or file that are incorrect, incomplete, improperly formatted, or redundant</a:t>
            </a: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36</a:t>
            </a:fld>
            <a:endParaRPr lang="en-US">
              <a:latin typeface="+mj-lt"/>
            </a:endParaRPr>
          </a:p>
        </p:txBody>
      </p:sp>
      <p:sp>
        <p:nvSpPr>
          <p:cNvPr id="5" name="Title 1"/>
          <p:cNvSpPr>
            <a:spLocks noGrp="1"/>
          </p:cNvSpPr>
          <p:nvPr>
            <p:ph type="title"/>
          </p:nvPr>
        </p:nvSpPr>
        <p:spPr>
          <a:xfrm>
            <a:off x="838200" y="365125"/>
            <a:ext cx="10515600" cy="1325563"/>
          </a:xfrm>
        </p:spPr>
        <p:txBody>
          <a:bodyPr/>
          <a:lstStyle/>
          <a:p>
            <a:r>
              <a:rPr lang="en-US" altLang="en-US" b="1" dirty="0"/>
              <a:t>Ensuring Data Quality</a:t>
            </a:r>
            <a:endParaRPr lang="en-US" b="1" dirty="0"/>
          </a:p>
        </p:txBody>
      </p:sp>
    </p:spTree>
    <p:extLst>
      <p:ext uri="{BB962C8B-B14F-4D97-AF65-F5344CB8AC3E}">
        <p14:creationId xmlns:p14="http://schemas.microsoft.com/office/powerpoint/2010/main" val="37031974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a:latin typeface="+mj-lt"/>
              </a:rPr>
              <a:t>.</a:t>
            </a: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37</a:t>
            </a:fld>
            <a:endParaRPr lang="en-US">
              <a:latin typeface="+mj-lt"/>
            </a:endParaRPr>
          </a:p>
        </p:txBody>
      </p:sp>
    </p:spTree>
    <p:extLst>
      <p:ext uri="{BB962C8B-B14F-4D97-AF65-F5344CB8AC3E}">
        <p14:creationId xmlns:p14="http://schemas.microsoft.com/office/powerpoint/2010/main" val="1344044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429</TotalTime>
  <Words>1876</Words>
  <Application>Microsoft Office PowerPoint</Application>
  <PresentationFormat>Widescreen</PresentationFormat>
  <Paragraphs>282</Paragraphs>
  <Slides>37</Slides>
  <Notes>23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4" baseType="lpstr">
      <vt:lpstr>Arial</vt:lpstr>
      <vt:lpstr>Calibri</vt:lpstr>
      <vt:lpstr>Calibri Light</vt:lpstr>
      <vt:lpstr>Times New Roman</vt:lpstr>
      <vt:lpstr>Wingdings</vt:lpstr>
      <vt:lpstr>Office Theme</vt:lpstr>
      <vt:lpstr>Clip</vt:lpstr>
      <vt:lpstr>Accounting Information Systems </vt:lpstr>
      <vt:lpstr>Chapter 4: Learning Objectives</vt:lpstr>
      <vt:lpstr>Introduction</vt:lpstr>
      <vt:lpstr>Types of Files</vt:lpstr>
      <vt:lpstr>File Approach</vt:lpstr>
      <vt:lpstr>File-Oriented Approach</vt:lpstr>
      <vt:lpstr>Databases</vt:lpstr>
      <vt:lpstr>PowerPoint Presentation</vt:lpstr>
      <vt:lpstr>PowerPoint Presentation</vt:lpstr>
      <vt:lpstr>PowerPoint Presentation</vt:lpstr>
      <vt:lpstr>Databases</vt:lpstr>
      <vt:lpstr>PowerPoint Presentation</vt:lpstr>
      <vt:lpstr>Database Approach</vt:lpstr>
      <vt:lpstr>Advantages of Database Approach</vt:lpstr>
      <vt:lpstr>Relational Databases</vt:lpstr>
      <vt:lpstr>PowerPoint Presentation</vt:lpstr>
      <vt:lpstr>Database Users and Designers</vt:lpstr>
      <vt:lpstr>Logical and Physical Views of Data</vt:lpstr>
      <vt:lpstr>Logical and Physical Views of Data</vt:lpstr>
      <vt:lpstr>Logical and Physical Views of Data</vt:lpstr>
      <vt:lpstr>Logical and Physical Views of Data</vt:lpstr>
      <vt:lpstr>Schemas</vt:lpstr>
      <vt:lpstr>Schemas</vt:lpstr>
      <vt:lpstr>Schemas</vt:lpstr>
      <vt:lpstr>Schemas</vt:lpstr>
      <vt:lpstr>The Data Dictionary</vt:lpstr>
      <vt:lpstr>The Data Dictionary</vt:lpstr>
      <vt:lpstr>The Data Dictionary</vt:lpstr>
      <vt:lpstr>DBMS Languages</vt:lpstr>
      <vt:lpstr>DDL Language</vt:lpstr>
      <vt:lpstr>DML Language</vt:lpstr>
      <vt:lpstr>DQL Language</vt:lpstr>
      <vt:lpstr>Basic Requirements of the Relational Data Model</vt:lpstr>
      <vt:lpstr>Database Systems and the Future of Accounting</vt:lpstr>
      <vt:lpstr>Ensuring Data Quality</vt:lpstr>
      <vt:lpstr>Ensuring Data Quality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49</cp:revision>
  <dcterms:created xsi:type="dcterms:W3CDTF">2022-03-16T13:18:21Z</dcterms:created>
  <dcterms:modified xsi:type="dcterms:W3CDTF">2022-03-26T14:10:30Z</dcterms:modified>
</cp:coreProperties>
</file>