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sldIdLst>
    <p:sldId id="257" r:id="rId2"/>
    <p:sldId id="370" r:id="rId3"/>
    <p:sldId id="453" r:id="rId4"/>
    <p:sldId id="454" r:id="rId5"/>
    <p:sldId id="456" r:id="rId6"/>
    <p:sldId id="457" r:id="rId7"/>
    <p:sldId id="458" r:id="rId8"/>
    <p:sldId id="459" r:id="rId9"/>
    <p:sldId id="460" r:id="rId10"/>
    <p:sldId id="461" r:id="rId11"/>
    <p:sldId id="462" r:id="rId12"/>
    <p:sldId id="463" r:id="rId13"/>
    <p:sldId id="464" r:id="rId14"/>
    <p:sldId id="465" r:id="rId15"/>
    <p:sldId id="466" r:id="rId16"/>
    <p:sldId id="467" r:id="rId17"/>
    <p:sldId id="468" r:id="rId18"/>
    <p:sldId id="469" r:id="rId19"/>
    <p:sldId id="470" r:id="rId20"/>
    <p:sldId id="471" r:id="rId21"/>
    <p:sldId id="473" r:id="rId22"/>
    <p:sldId id="474" r:id="rId23"/>
    <p:sldId id="475" r:id="rId24"/>
    <p:sldId id="476" r:id="rId25"/>
    <p:sldId id="477" r:id="rId26"/>
    <p:sldId id="478" r:id="rId27"/>
    <p:sldId id="479" r:id="rId28"/>
    <p:sldId id="480" r:id="rId29"/>
    <p:sldId id="481" r:id="rId30"/>
    <p:sldId id="482" r:id="rId31"/>
    <p:sldId id="483" r:id="rId32"/>
    <p:sldId id="484" r:id="rId33"/>
    <p:sldId id="485" r:id="rId34"/>
    <p:sldId id="486" r:id="rId35"/>
    <p:sldId id="487" r:id="rId36"/>
    <p:sldId id="488" r:id="rId37"/>
    <p:sldId id="489" r:id="rId38"/>
    <p:sldId id="30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CED21CFC-E7B4-425C-8124-95DA6391F01D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3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814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169EEA92-C6EA-446B-907C-9E2CCC51A43C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4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17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81D09EA3-0570-4A8B-937B-21D4EE5BF68C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5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050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A28B018F-D474-4FB4-AB37-CF5F857DB4B3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6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40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3FA7FEDC-8F64-468D-B7A7-13DD967AE690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12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307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9342257B-B261-461D-9360-7B1E37AE22A2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14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874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5051B782-B5AF-4C39-95DB-A8E06D244662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15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200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C8A3E11A-C98B-4B3D-A894-844EB3004CA2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16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215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67B92D06-7410-49FE-AD0E-AAFB045561D8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17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385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457445F6-16B9-4A8E-A81B-ACD65628CB1B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19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283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1CC796D2-8865-46D2-A1B6-66CA1D1137DE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20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285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53F73C7F-699B-4BF0-AC21-656F89CB33F3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21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0430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50F3D0A9-EB1A-4233-9F87-DCDBEEB0AD0B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22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810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DF688A01-6B9F-4D12-8016-31EE13EB45BF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24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419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215F8DB9-69A8-46CA-9254-727FAFA417D9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25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5637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E2F00E4E-6774-4930-836B-89DE7B2D0E50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26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110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9A8BEDF2-4566-4B71-9950-215433BEE6AF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27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6366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E9CC2E0D-A968-4F08-A02B-5E429A93D809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28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4807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319911AE-9284-46A6-BE73-D3490D323B04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29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8680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A05132A6-5847-4D1B-B4C7-ECE722706693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31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6434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DF101558-9247-429B-8F7D-AC3AB0E39A68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33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714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77FB4C1D-7166-48BA-BE67-78F2A48803D8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35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7170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0CBC076A-3542-4E31-9A81-F8416C0CD8F8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36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3067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fld id="{6FB449D8-CC80-4C19-B401-B811D7DCEDA1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37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143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8B7B-C4FC-4142-B47F-AC7C5E3FCC92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900A-3AA4-4E9A-B09B-3D23ACCE4704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0E36A-D870-42F8-90AB-3EF1065CEFB5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60325-87C2-4D82-9822-075D54DBBA26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076CE-5D27-4C3C-AB14-519F39D29BCE}" type="datetime1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D4386-2D5A-4434-9DE3-6248907495A6}" type="datetime1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B075-7167-49BC-A829-8E572EC53CF8}" type="datetime1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D5415-AF20-4DA9-9546-6EAEDA5DC10F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5010E-25E5-40D7-BE02-7ED6B7A51042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320C3-41C3-4B48-86E0-7FDE0BC94887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4E703-C62D-43B3-97C3-8D09CF72C356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1962B-2C51-4F71-BA25-C3F5A388AD72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 smtClean="0"/>
              <a:t>5: Systems Development and Documentation Techniques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Chapter </a:t>
            </a:r>
            <a:r>
              <a:rPr lang="en-US" altLang="en-US" b="1" dirty="0" smtClean="0"/>
              <a:t>5: </a:t>
            </a:r>
            <a:r>
              <a:rPr lang="en-US" altLang="en-US" b="1" dirty="0" smtClean="0"/>
              <a:t>Learning Objectives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Prepare and use data flow diagrams to understand, evaluate, and design information systems.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Draw flowcharts to understand, evaluate, and design information systems.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793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6113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This chapter explains the most common systems documentation tools and techniques.</a:t>
            </a:r>
          </a:p>
          <a:p>
            <a:pPr eaLnBrk="1" hangingPunct="1"/>
            <a:r>
              <a:rPr lang="en-US" altLang="en-US" smtClean="0"/>
              <a:t>They include data flow diagrams and flowcharts.</a:t>
            </a:r>
          </a:p>
          <a:p>
            <a:pPr eaLnBrk="1" hangingPunct="1"/>
            <a:r>
              <a:rPr lang="en-US" altLang="en-US" smtClean="0"/>
              <a:t>These tools save both time and money, adding value to an organization.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07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133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6133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/>
              <a:t>The chapter discusses the following five documentation tools: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Data flow diagrams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Document flowcharts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Computer system flowcharts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Program flowcharts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5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3379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Data Flow </a:t>
            </a:r>
            <a:r>
              <a:rPr lang="en-US" altLang="en-US" dirty="0" smtClean="0"/>
              <a:t>Diagrams</a:t>
            </a:r>
            <a:endParaRPr lang="en-US" altLang="en-US" dirty="0" smtClean="0"/>
          </a:p>
        </p:txBody>
      </p:sp>
      <p:sp>
        <p:nvSpPr>
          <p:cNvPr id="6195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A data flow diagram (DFD) graphically describes the flow of data within an organization.</a:t>
            </a:r>
          </a:p>
          <a:p>
            <a:pPr eaLnBrk="1" hangingPunct="1"/>
            <a:r>
              <a:rPr lang="en-US" altLang="en-US" smtClean="0"/>
              <a:t>It is used to document existing systems and to plan and design new ones.</a:t>
            </a:r>
          </a:p>
          <a:p>
            <a:pPr eaLnBrk="1" hangingPunct="1"/>
            <a:r>
              <a:rPr lang="en-US" altLang="en-US" smtClean="0"/>
              <a:t>There is no ideal way to develop a DFD.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153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6215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/>
              <a:t>A data flow diagram (DFD) is composed of the following four basic elements: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Data sources and destinations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Data flows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Transformation processes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Data stores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50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Guidelines </a:t>
            </a:r>
            <a:r>
              <a:rPr lang="en-US" altLang="en-US" dirty="0" smtClean="0"/>
              <a:t>for Drawing </a:t>
            </a:r>
            <a:r>
              <a:rPr lang="en-US" altLang="en-US" dirty="0" smtClean="0"/>
              <a:t>a DFD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Understand the system.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Ignore certain aspects of the system.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Determine system boundaries.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Develop a context diagram.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Identify data flows.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Group data flows.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Identify transformation processes.</a:t>
            </a:r>
          </a:p>
          <a:p>
            <a:pPr marL="571500" indent="-571500">
              <a:buFont typeface="Wingdings" panose="05000000000000000000" pitchFamily="2" charset="2"/>
              <a:buAutoNum type="arabicPeriod"/>
            </a:pPr>
            <a:r>
              <a:rPr lang="en-US" altLang="en-US" smtClean="0"/>
              <a:t>Group transformation processes.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90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Guidelines </a:t>
            </a:r>
            <a:r>
              <a:rPr lang="en-US" altLang="en-US" dirty="0" smtClean="0"/>
              <a:t>for Drawing </a:t>
            </a:r>
            <a:r>
              <a:rPr lang="en-US" altLang="en-US" dirty="0" smtClean="0"/>
              <a:t>a DFD, continued	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Identify all files or data stores.</a:t>
            </a:r>
          </a:p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Identify all data sources and destinations.</a:t>
            </a:r>
          </a:p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Name all DFD elements.</a:t>
            </a:r>
          </a:p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Subdivide the DFD.</a:t>
            </a:r>
          </a:p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Give each process a sequential number.</a:t>
            </a:r>
          </a:p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Repeat the process.</a:t>
            </a:r>
          </a:p>
          <a:p>
            <a:pPr marL="571500" indent="-571500">
              <a:buFont typeface="Wingdings" panose="05000000000000000000" pitchFamily="2" charset="2"/>
              <a:buAutoNum type="arabicPeriod" startAt="9"/>
            </a:pPr>
            <a:r>
              <a:rPr lang="en-US" altLang="en-US" sz="2600"/>
              <a:t>Prepare a final copy.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28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Flow Diagram Symbols</a:t>
            </a: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2971800" y="1997277"/>
            <a:ext cx="1143000" cy="582211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sw-KE" altLang="en-US" sz="3200">
              <a:latin typeface="Times New Roman" panose="02020603050405020304" pitchFamily="18" charset="0"/>
            </a:endParaRP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4800600" y="1905000"/>
            <a:ext cx="45720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</a:rPr>
              <a:t>Data Source and destinations</a:t>
            </a:r>
          </a:p>
        </p:txBody>
      </p:sp>
      <p:sp>
        <p:nvSpPr>
          <p:cNvPr id="25607" name="Arc 7"/>
          <p:cNvSpPr>
            <a:spLocks/>
          </p:cNvSpPr>
          <p:nvPr/>
        </p:nvSpPr>
        <p:spPr bwMode="auto">
          <a:xfrm flipH="1">
            <a:off x="3048000" y="3283717"/>
            <a:ext cx="182808" cy="366767"/>
          </a:xfrm>
          <a:custGeom>
            <a:avLst/>
            <a:gdLst>
              <a:gd name="T0" fmla="*/ 0 w 21600"/>
              <a:gd name="T1" fmla="*/ 0 h 21600"/>
              <a:gd name="T2" fmla="*/ 2083470828 w 21600"/>
              <a:gd name="T3" fmla="*/ 2083470828 h 21600"/>
              <a:gd name="T4" fmla="*/ 0 w 21600"/>
              <a:gd name="T5" fmla="*/ 2083470828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488" tIns="44450" rIns="90488" bIns="44450" anchor="ctr">
            <a:spAutoFit/>
          </a:bodyPr>
          <a:lstStyle/>
          <a:p>
            <a:endParaRPr lang="en-US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4827026" y="2969263"/>
            <a:ext cx="1593386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</a:rPr>
              <a:t>Data Flows</a:t>
            </a:r>
          </a:p>
        </p:txBody>
      </p:sp>
      <p:sp>
        <p:nvSpPr>
          <p:cNvPr id="25609" name="Oval 9"/>
          <p:cNvSpPr>
            <a:spLocks noChangeArrowheads="1"/>
          </p:cNvSpPr>
          <p:nvPr/>
        </p:nvSpPr>
        <p:spPr bwMode="auto">
          <a:xfrm>
            <a:off x="3124201" y="5267551"/>
            <a:ext cx="257063" cy="818699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88" tIns="44450" rIns="90488" bIns="44450"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sw-KE" altLang="en-US" sz="3200">
              <a:latin typeface="Times New Roman" panose="02020603050405020304" pitchFamily="18" charset="0"/>
            </a:endParaRPr>
          </a:p>
        </p:txBody>
      </p:sp>
      <p:sp>
        <p:nvSpPr>
          <p:cNvPr id="25610" name="Oval 10"/>
          <p:cNvSpPr>
            <a:spLocks noChangeArrowheads="1"/>
          </p:cNvSpPr>
          <p:nvPr/>
        </p:nvSpPr>
        <p:spPr bwMode="auto">
          <a:xfrm>
            <a:off x="2895601" y="4124551"/>
            <a:ext cx="257063" cy="818699"/>
          </a:xfrm>
          <a:prstGeom prst="ellips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488" tIns="44450" rIns="90488" bIns="44450"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sw-KE" altLang="en-US" sz="3200">
              <a:latin typeface="Times New Roman" panose="02020603050405020304" pitchFamily="18" charset="0"/>
            </a:endParaRPr>
          </a:p>
        </p:txBody>
      </p:sp>
      <p:sp>
        <p:nvSpPr>
          <p:cNvPr id="25611" name="Text Box 12"/>
          <p:cNvSpPr txBox="1">
            <a:spLocks noChangeArrowheads="1"/>
          </p:cNvSpPr>
          <p:nvPr/>
        </p:nvSpPr>
        <p:spPr bwMode="auto">
          <a:xfrm>
            <a:off x="4800600" y="4114800"/>
            <a:ext cx="48006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</a:rPr>
              <a:t>Transformation Processes</a:t>
            </a:r>
          </a:p>
        </p:txBody>
      </p:sp>
      <p:sp>
        <p:nvSpPr>
          <p:cNvPr id="25612" name="Line 13"/>
          <p:cNvSpPr>
            <a:spLocks noChangeShapeType="1"/>
          </p:cNvSpPr>
          <p:nvPr/>
        </p:nvSpPr>
        <p:spPr bwMode="auto">
          <a:xfrm>
            <a:off x="3048000" y="5340350"/>
            <a:ext cx="990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488" tIns="44450" rIns="90488" bIns="44450">
            <a:spAutoFit/>
          </a:bodyPr>
          <a:lstStyle/>
          <a:p>
            <a:endParaRPr lang="en-US"/>
          </a:p>
        </p:txBody>
      </p:sp>
      <p:sp>
        <p:nvSpPr>
          <p:cNvPr id="25613" name="Line 14"/>
          <p:cNvSpPr>
            <a:spLocks noChangeShapeType="1"/>
          </p:cNvSpPr>
          <p:nvPr/>
        </p:nvSpPr>
        <p:spPr bwMode="auto">
          <a:xfrm>
            <a:off x="3048000" y="5943600"/>
            <a:ext cx="10668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endParaRPr lang="en-US"/>
          </a:p>
        </p:txBody>
      </p:sp>
      <p:sp>
        <p:nvSpPr>
          <p:cNvPr id="25614" name="Line 15"/>
          <p:cNvSpPr>
            <a:spLocks noChangeShapeType="1"/>
          </p:cNvSpPr>
          <p:nvPr/>
        </p:nvSpPr>
        <p:spPr bwMode="auto">
          <a:xfrm>
            <a:off x="3048000" y="5721350"/>
            <a:ext cx="990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488" tIns="44450" rIns="90488" bIns="44450">
            <a:spAutoFit/>
          </a:bodyPr>
          <a:lstStyle/>
          <a:p>
            <a:endParaRPr lang="en-US"/>
          </a:p>
        </p:txBody>
      </p:sp>
      <p:sp>
        <p:nvSpPr>
          <p:cNvPr id="25615" name="Text Box 16"/>
          <p:cNvSpPr txBox="1">
            <a:spLocks noChangeArrowheads="1"/>
          </p:cNvSpPr>
          <p:nvPr/>
        </p:nvSpPr>
        <p:spPr bwMode="auto">
          <a:xfrm>
            <a:off x="4800600" y="5334000"/>
            <a:ext cx="28956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Data Stores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88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Flow Diagram Symbols</a:t>
            </a: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515600" cy="4495800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sz="2200" dirty="0"/>
              <a:t>A </a:t>
            </a:r>
            <a:r>
              <a:rPr lang="en-US" altLang="en-US" sz="2200" i="1" dirty="0"/>
              <a:t>data source</a:t>
            </a:r>
            <a:r>
              <a:rPr lang="en-US" altLang="en-US" sz="2200" dirty="0"/>
              <a:t> or </a:t>
            </a:r>
            <a:r>
              <a:rPr lang="en-US" altLang="en-US" sz="2200" i="1" dirty="0"/>
              <a:t>data destination</a:t>
            </a:r>
            <a:r>
              <a:rPr lang="en-US" altLang="en-US" sz="2200" dirty="0"/>
              <a:t> symbol on the DFD represents an organization or individual that sends or receives data that the system uses or produces.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200" dirty="0"/>
              <a:t>A </a:t>
            </a:r>
            <a:r>
              <a:rPr lang="en-US" altLang="en-US" sz="2200" i="1" dirty="0"/>
              <a:t>data flow</a:t>
            </a:r>
            <a:r>
              <a:rPr lang="en-US" altLang="en-US" sz="2200" dirty="0"/>
              <a:t> represents the flow of data  between processes, data stores and data sources and destinations.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200" dirty="0"/>
              <a:t>A </a:t>
            </a:r>
            <a:r>
              <a:rPr lang="en-US" altLang="en-US" sz="2200" i="1" dirty="0"/>
              <a:t>transformation process</a:t>
            </a:r>
            <a:r>
              <a:rPr lang="en-US" altLang="en-US" sz="2200" dirty="0"/>
              <a:t> represents the transformations of data.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200" dirty="0"/>
              <a:t>A </a:t>
            </a:r>
            <a:r>
              <a:rPr lang="en-US" altLang="en-US" sz="2200" i="1" dirty="0"/>
              <a:t>data store</a:t>
            </a:r>
            <a:r>
              <a:rPr lang="en-US" altLang="en-US" sz="2200" dirty="0"/>
              <a:t> is a temporary or permanent repository of data.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200" dirty="0"/>
              <a:t>A </a:t>
            </a:r>
            <a:r>
              <a:rPr lang="en-US" altLang="en-US" sz="2200" i="1" dirty="0"/>
              <a:t>data dictionary</a:t>
            </a:r>
            <a:r>
              <a:rPr lang="en-US" altLang="en-US" sz="2200" dirty="0"/>
              <a:t> contains description of all the elements, stores, and flows in a system.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840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1676400" y="2251075"/>
            <a:ext cx="1854200" cy="151288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Data 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source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(A)</a:t>
            </a:r>
          </a:p>
        </p:txBody>
      </p:sp>
      <p:sp>
        <p:nvSpPr>
          <p:cNvPr id="27654" name="Oval 5"/>
          <p:cNvSpPr>
            <a:spLocks noChangeArrowheads="1"/>
          </p:cNvSpPr>
          <p:nvPr/>
        </p:nvSpPr>
        <p:spPr bwMode="auto">
          <a:xfrm>
            <a:off x="6094413" y="2251075"/>
            <a:ext cx="1854200" cy="1512888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Process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(C)</a:t>
            </a:r>
          </a:p>
        </p:txBody>
      </p:sp>
      <p:sp>
        <p:nvSpPr>
          <p:cNvPr id="27655" name="Rectangle 6"/>
          <p:cNvSpPr>
            <a:spLocks noChangeArrowheads="1"/>
          </p:cNvSpPr>
          <p:nvPr/>
        </p:nvSpPr>
        <p:spPr bwMode="auto">
          <a:xfrm>
            <a:off x="3592514" y="2659064"/>
            <a:ext cx="2427287" cy="41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Data flow (B)</a:t>
            </a:r>
          </a:p>
        </p:txBody>
      </p:sp>
      <p:sp>
        <p:nvSpPr>
          <p:cNvPr id="27656" name="Line 7"/>
          <p:cNvSpPr>
            <a:spLocks noChangeShapeType="1"/>
          </p:cNvSpPr>
          <p:nvPr/>
        </p:nvSpPr>
        <p:spPr bwMode="auto">
          <a:xfrm>
            <a:off x="7975600" y="3000375"/>
            <a:ext cx="2281238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auto">
          <a:xfrm>
            <a:off x="7862888" y="2521904"/>
            <a:ext cx="2500312" cy="41626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Data flow (D)</a:t>
            </a:r>
          </a:p>
        </p:txBody>
      </p:sp>
      <p:sp>
        <p:nvSpPr>
          <p:cNvPr id="27658" name="Line 9"/>
          <p:cNvSpPr>
            <a:spLocks noChangeShapeType="1"/>
          </p:cNvSpPr>
          <p:nvPr/>
        </p:nvSpPr>
        <p:spPr bwMode="auto">
          <a:xfrm>
            <a:off x="3517901" y="2994025"/>
            <a:ext cx="2576513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9" name="Rectangle 10"/>
          <p:cNvSpPr>
            <a:spLocks noChangeArrowheads="1"/>
          </p:cNvSpPr>
          <p:nvPr/>
        </p:nvSpPr>
        <p:spPr bwMode="auto">
          <a:xfrm>
            <a:off x="4800601" y="3717925"/>
            <a:ext cx="2690813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Data flow (E)</a:t>
            </a: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6094413" y="4202114"/>
            <a:ext cx="1854200" cy="151288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Data 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destination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(J)</a:t>
            </a:r>
          </a:p>
        </p:txBody>
      </p:sp>
      <p:cxnSp>
        <p:nvCxnSpPr>
          <p:cNvPr id="27661" name="AutoShape 15"/>
          <p:cNvCxnSpPr>
            <a:cxnSpLocks noChangeShapeType="1"/>
            <a:stCxn id="27654" idx="5"/>
            <a:endCxn id="27660" idx="0"/>
          </p:cNvCxnSpPr>
          <p:nvPr/>
        </p:nvCxnSpPr>
        <p:spPr bwMode="auto">
          <a:xfrm rot="5400000">
            <a:off x="7019132" y="3544095"/>
            <a:ext cx="660400" cy="655637"/>
          </a:xfrm>
          <a:prstGeom prst="curvedConnector3">
            <a:avLst>
              <a:gd name="adj1" fmla="val 66829"/>
            </a:avLst>
          </a:prstGeom>
          <a:noFill/>
          <a:ln w="190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92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190501"/>
            <a:ext cx="7010400" cy="1323975"/>
          </a:xfrm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28677" name="Rectangle 3"/>
          <p:cNvSpPr>
            <a:spLocks noChangeArrowheads="1"/>
          </p:cNvSpPr>
          <p:nvPr/>
        </p:nvSpPr>
        <p:spPr bwMode="auto">
          <a:xfrm>
            <a:off x="3700464" y="1754189"/>
            <a:ext cx="27400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Data store (H)</a:t>
            </a:r>
          </a:p>
        </p:txBody>
      </p:sp>
      <p:sp>
        <p:nvSpPr>
          <p:cNvPr id="28678" name="Oval 4"/>
          <p:cNvSpPr>
            <a:spLocks noChangeArrowheads="1"/>
          </p:cNvSpPr>
          <p:nvPr/>
        </p:nvSpPr>
        <p:spPr bwMode="auto">
          <a:xfrm>
            <a:off x="4114800" y="3379789"/>
            <a:ext cx="1919288" cy="1919287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Process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(F)</a:t>
            </a:r>
          </a:p>
        </p:txBody>
      </p:sp>
      <p:sp>
        <p:nvSpPr>
          <p:cNvPr id="28679" name="Line 5"/>
          <p:cNvSpPr>
            <a:spLocks noChangeShapeType="1"/>
          </p:cNvSpPr>
          <p:nvPr/>
        </p:nvSpPr>
        <p:spPr bwMode="auto">
          <a:xfrm>
            <a:off x="1525588" y="4337050"/>
            <a:ext cx="2589212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0" name="Rectangle 6"/>
          <p:cNvSpPr>
            <a:spLocks noChangeArrowheads="1"/>
          </p:cNvSpPr>
          <p:nvPr/>
        </p:nvSpPr>
        <p:spPr bwMode="auto">
          <a:xfrm>
            <a:off x="1525589" y="3887788"/>
            <a:ext cx="26638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Data flow (D)</a:t>
            </a:r>
          </a:p>
        </p:txBody>
      </p:sp>
      <p:sp>
        <p:nvSpPr>
          <p:cNvPr id="28681" name="Rectangle 7"/>
          <p:cNvSpPr>
            <a:spLocks noChangeArrowheads="1"/>
          </p:cNvSpPr>
          <p:nvPr/>
        </p:nvSpPr>
        <p:spPr bwMode="auto">
          <a:xfrm>
            <a:off x="5106989" y="2470151"/>
            <a:ext cx="25114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Data flow (G)</a:t>
            </a:r>
          </a:p>
        </p:txBody>
      </p:sp>
      <p:sp>
        <p:nvSpPr>
          <p:cNvPr id="28682" name="Line 8"/>
          <p:cNvSpPr>
            <a:spLocks noChangeShapeType="1"/>
          </p:cNvSpPr>
          <p:nvPr/>
        </p:nvSpPr>
        <p:spPr bwMode="auto">
          <a:xfrm flipV="1">
            <a:off x="5070475" y="2287588"/>
            <a:ext cx="0" cy="1065212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3" name="Line 9"/>
          <p:cNvSpPr>
            <a:spLocks noChangeShapeType="1"/>
          </p:cNvSpPr>
          <p:nvPr/>
        </p:nvSpPr>
        <p:spPr bwMode="auto">
          <a:xfrm>
            <a:off x="3811588" y="2286000"/>
            <a:ext cx="2589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4" name="Line 10"/>
          <p:cNvSpPr>
            <a:spLocks noChangeShapeType="1"/>
          </p:cNvSpPr>
          <p:nvPr/>
        </p:nvSpPr>
        <p:spPr bwMode="auto">
          <a:xfrm>
            <a:off x="3811588" y="1828800"/>
            <a:ext cx="2589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5" name="Line 11"/>
          <p:cNvSpPr>
            <a:spLocks noChangeShapeType="1"/>
          </p:cNvSpPr>
          <p:nvPr/>
        </p:nvSpPr>
        <p:spPr bwMode="auto">
          <a:xfrm>
            <a:off x="9372600" y="4497388"/>
            <a:ext cx="0" cy="760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6" name="Rectangle 12"/>
          <p:cNvSpPr>
            <a:spLocks noChangeArrowheads="1"/>
          </p:cNvSpPr>
          <p:nvPr/>
        </p:nvSpPr>
        <p:spPr bwMode="auto">
          <a:xfrm>
            <a:off x="6097589" y="3841751"/>
            <a:ext cx="25114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Data flow (I)</a:t>
            </a:r>
          </a:p>
        </p:txBody>
      </p:sp>
      <p:sp>
        <p:nvSpPr>
          <p:cNvPr id="28687" name="Rectangle 13"/>
          <p:cNvSpPr>
            <a:spLocks noChangeArrowheads="1"/>
          </p:cNvSpPr>
          <p:nvPr/>
        </p:nvSpPr>
        <p:spPr bwMode="auto">
          <a:xfrm>
            <a:off x="8458200" y="3376614"/>
            <a:ext cx="1919288" cy="191928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Data 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destination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(K)</a:t>
            </a:r>
          </a:p>
        </p:txBody>
      </p:sp>
      <p:sp>
        <p:nvSpPr>
          <p:cNvPr id="28688" name="Line 14"/>
          <p:cNvSpPr>
            <a:spLocks noChangeShapeType="1"/>
          </p:cNvSpPr>
          <p:nvPr/>
        </p:nvSpPr>
        <p:spPr bwMode="auto">
          <a:xfrm>
            <a:off x="6021388" y="4343400"/>
            <a:ext cx="2436812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6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1676400" y="2195513"/>
            <a:ext cx="1919288" cy="1604962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Customer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(A)</a:t>
            </a:r>
          </a:p>
        </p:txBody>
      </p:sp>
      <p:sp>
        <p:nvSpPr>
          <p:cNvPr id="29702" name="Oval 5"/>
          <p:cNvSpPr>
            <a:spLocks noChangeArrowheads="1"/>
          </p:cNvSpPr>
          <p:nvPr/>
        </p:nvSpPr>
        <p:spPr bwMode="auto">
          <a:xfrm>
            <a:off x="6249989" y="2195513"/>
            <a:ext cx="1919287" cy="1604962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Process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payment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(C)</a:t>
            </a:r>
          </a:p>
        </p:txBody>
      </p:sp>
      <p:sp>
        <p:nvSpPr>
          <p:cNvPr id="29703" name="Rectangle 6"/>
          <p:cNvSpPr>
            <a:spLocks noChangeArrowheads="1"/>
          </p:cNvSpPr>
          <p:nvPr/>
        </p:nvSpPr>
        <p:spPr bwMode="auto">
          <a:xfrm>
            <a:off x="3659189" y="1912938"/>
            <a:ext cx="2511425" cy="73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Customer      payment    (B)</a:t>
            </a:r>
          </a:p>
        </p:txBody>
      </p:sp>
      <p:sp>
        <p:nvSpPr>
          <p:cNvPr id="29704" name="Line 7"/>
          <p:cNvSpPr>
            <a:spLocks noChangeShapeType="1"/>
          </p:cNvSpPr>
          <p:nvPr/>
        </p:nvSpPr>
        <p:spPr bwMode="auto">
          <a:xfrm>
            <a:off x="8197851" y="2989263"/>
            <a:ext cx="2360613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05" name="Rectangle 8"/>
          <p:cNvSpPr>
            <a:spLocks noChangeArrowheads="1"/>
          </p:cNvSpPr>
          <p:nvPr/>
        </p:nvSpPr>
        <p:spPr bwMode="auto">
          <a:xfrm>
            <a:off x="8080376" y="1922463"/>
            <a:ext cx="2587625" cy="73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Remittance data            (D)</a:t>
            </a:r>
          </a:p>
        </p:txBody>
      </p:sp>
      <p:sp>
        <p:nvSpPr>
          <p:cNvPr id="29706" name="Line 9"/>
          <p:cNvSpPr>
            <a:spLocks noChangeShapeType="1"/>
          </p:cNvSpPr>
          <p:nvPr/>
        </p:nvSpPr>
        <p:spPr bwMode="auto">
          <a:xfrm>
            <a:off x="3582988" y="2984500"/>
            <a:ext cx="2667000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07" name="Rectangle 10"/>
          <p:cNvSpPr>
            <a:spLocks noChangeArrowheads="1"/>
          </p:cNvSpPr>
          <p:nvPr/>
        </p:nvSpPr>
        <p:spPr bwMode="auto">
          <a:xfrm>
            <a:off x="8004176" y="3589339"/>
            <a:ext cx="2511425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pitchFamily="18" charset="0"/>
              </a:rPr>
              <a:t>Deposit (E)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6249989" y="4262438"/>
            <a:ext cx="1919287" cy="1604962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Bank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>
                <a:solidFill>
                  <a:srgbClr val="1A1A00"/>
                </a:solidFill>
                <a:latin typeface="Times New Roman" panose="02020603050405020304" pitchFamily="18" charset="0"/>
              </a:rPr>
              <a:t>(J)</a:t>
            </a:r>
          </a:p>
        </p:txBody>
      </p:sp>
      <p:cxnSp>
        <p:nvCxnSpPr>
          <p:cNvPr id="29709" name="AutoShape 14"/>
          <p:cNvCxnSpPr>
            <a:cxnSpLocks noChangeShapeType="1"/>
            <a:stCxn id="29702" idx="5"/>
            <a:endCxn id="29708" idx="0"/>
          </p:cNvCxnSpPr>
          <p:nvPr/>
        </p:nvCxnSpPr>
        <p:spPr bwMode="auto">
          <a:xfrm rot="5400000">
            <a:off x="7200901" y="3575051"/>
            <a:ext cx="696913" cy="677863"/>
          </a:xfrm>
          <a:prstGeom prst="curvedConnector3">
            <a:avLst>
              <a:gd name="adj1" fmla="val 66741"/>
            </a:avLst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49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190501"/>
            <a:ext cx="7010400" cy="1323975"/>
          </a:xfrm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3700464" y="1636713"/>
            <a:ext cx="2740025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Accounts receivable    (H)</a:t>
            </a:r>
          </a:p>
        </p:txBody>
      </p:sp>
      <p:sp>
        <p:nvSpPr>
          <p:cNvPr id="30726" name="Oval 4"/>
          <p:cNvSpPr>
            <a:spLocks noChangeArrowheads="1"/>
          </p:cNvSpPr>
          <p:nvPr/>
        </p:nvSpPr>
        <p:spPr bwMode="auto">
          <a:xfrm>
            <a:off x="4114800" y="3871914"/>
            <a:ext cx="1919288" cy="1919287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Update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receivables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(F)</a:t>
            </a:r>
          </a:p>
        </p:txBody>
      </p:sp>
      <p:sp>
        <p:nvSpPr>
          <p:cNvPr id="30727" name="Line 5"/>
          <p:cNvSpPr>
            <a:spLocks noChangeShapeType="1"/>
          </p:cNvSpPr>
          <p:nvPr/>
        </p:nvSpPr>
        <p:spPr bwMode="auto">
          <a:xfrm>
            <a:off x="1525588" y="4818063"/>
            <a:ext cx="2589212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8" name="Rectangle 6"/>
          <p:cNvSpPr>
            <a:spLocks noChangeArrowheads="1"/>
          </p:cNvSpPr>
          <p:nvPr/>
        </p:nvSpPr>
        <p:spPr bwMode="auto">
          <a:xfrm>
            <a:off x="4954589" y="3003551"/>
            <a:ext cx="10636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 (G)</a:t>
            </a:r>
          </a:p>
        </p:txBody>
      </p:sp>
      <p:sp>
        <p:nvSpPr>
          <p:cNvPr id="30729" name="Line 7"/>
          <p:cNvSpPr>
            <a:spLocks noChangeShapeType="1"/>
          </p:cNvSpPr>
          <p:nvPr/>
        </p:nvSpPr>
        <p:spPr bwMode="auto">
          <a:xfrm flipV="1">
            <a:off x="5070475" y="2820988"/>
            <a:ext cx="0" cy="1065212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0" name="Line 8"/>
          <p:cNvSpPr>
            <a:spLocks noChangeShapeType="1"/>
          </p:cNvSpPr>
          <p:nvPr/>
        </p:nvSpPr>
        <p:spPr bwMode="auto">
          <a:xfrm>
            <a:off x="3811588" y="2819400"/>
            <a:ext cx="2589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1" name="Line 9"/>
          <p:cNvSpPr>
            <a:spLocks noChangeShapeType="1"/>
          </p:cNvSpPr>
          <p:nvPr/>
        </p:nvSpPr>
        <p:spPr bwMode="auto">
          <a:xfrm>
            <a:off x="3811588" y="1676400"/>
            <a:ext cx="2589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2" name="Line 10"/>
          <p:cNvSpPr>
            <a:spLocks noChangeShapeType="1"/>
          </p:cNvSpPr>
          <p:nvPr/>
        </p:nvSpPr>
        <p:spPr bwMode="auto">
          <a:xfrm>
            <a:off x="9372600" y="4497388"/>
            <a:ext cx="0" cy="760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3" name="Rectangle 11"/>
          <p:cNvSpPr>
            <a:spLocks noChangeArrowheads="1"/>
          </p:cNvSpPr>
          <p:nvPr/>
        </p:nvSpPr>
        <p:spPr bwMode="auto">
          <a:xfrm>
            <a:off x="5945189" y="3632200"/>
            <a:ext cx="2511425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Receivables information (I)</a:t>
            </a:r>
          </a:p>
        </p:txBody>
      </p:sp>
      <p:sp>
        <p:nvSpPr>
          <p:cNvPr id="30734" name="Rectangle 12"/>
          <p:cNvSpPr>
            <a:spLocks noChangeArrowheads="1"/>
          </p:cNvSpPr>
          <p:nvPr/>
        </p:nvSpPr>
        <p:spPr bwMode="auto">
          <a:xfrm>
            <a:off x="8458200" y="3865564"/>
            <a:ext cx="1919288" cy="191928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Credit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manager</a:t>
            </a:r>
          </a:p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(K)</a:t>
            </a:r>
          </a:p>
        </p:txBody>
      </p:sp>
      <p:sp>
        <p:nvSpPr>
          <p:cNvPr id="30735" name="Line 13"/>
          <p:cNvSpPr>
            <a:spLocks noChangeShapeType="1"/>
          </p:cNvSpPr>
          <p:nvPr/>
        </p:nvSpPr>
        <p:spPr bwMode="auto">
          <a:xfrm>
            <a:off x="6021388" y="4824413"/>
            <a:ext cx="2436812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6" name="Rectangle 14"/>
          <p:cNvSpPr>
            <a:spLocks noChangeArrowheads="1"/>
          </p:cNvSpPr>
          <p:nvPr/>
        </p:nvSpPr>
        <p:spPr bwMode="auto">
          <a:xfrm>
            <a:off x="1601789" y="3632200"/>
            <a:ext cx="2587625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Remittance data            (D)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63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6420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Data flow diagrams are subdivided into successively lower levels in order to provide increasing amounts of detail.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76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6318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/>
              <a:t>The highest-level DFD is referred to as a context diagram.</a:t>
            </a:r>
          </a:p>
          <a:p>
            <a:pPr eaLnBrk="1" hangingPunct="1"/>
            <a:r>
              <a:rPr lang="en-US" altLang="en-US" dirty="0" smtClean="0"/>
              <a:t>The next slide shows an example of context </a:t>
            </a:r>
            <a:r>
              <a:rPr lang="en-US" altLang="en-US" dirty="0" smtClean="0"/>
              <a:t>diagram </a:t>
            </a:r>
            <a:r>
              <a:rPr lang="en-US" altLang="en-US" dirty="0" smtClean="0"/>
              <a:t>for payroll </a:t>
            </a:r>
            <a:r>
              <a:rPr lang="en-US" altLang="en-US" dirty="0" smtClean="0"/>
              <a:t>processing?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5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190501"/>
            <a:ext cx="7010400" cy="1323975"/>
          </a:xfrm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33797" name="Oval 3"/>
          <p:cNvSpPr>
            <a:spLocks noChangeArrowheads="1"/>
          </p:cNvSpPr>
          <p:nvPr/>
        </p:nvSpPr>
        <p:spPr bwMode="auto">
          <a:xfrm>
            <a:off x="6326188" y="2514600"/>
            <a:ext cx="3579812" cy="32004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Payroll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processing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system</a:t>
            </a:r>
          </a:p>
        </p:txBody>
      </p:sp>
      <p:sp>
        <p:nvSpPr>
          <p:cNvPr id="33798" name="Rectangle 4"/>
          <p:cNvSpPr>
            <a:spLocks noChangeArrowheads="1"/>
          </p:cNvSpPr>
          <p:nvPr/>
        </p:nvSpPr>
        <p:spPr bwMode="auto">
          <a:xfrm>
            <a:off x="1981200" y="2514601"/>
            <a:ext cx="2559050" cy="109696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Departments</a:t>
            </a:r>
          </a:p>
        </p:txBody>
      </p:sp>
      <p:sp>
        <p:nvSpPr>
          <p:cNvPr id="33799" name="Rectangle 5"/>
          <p:cNvSpPr>
            <a:spLocks noChangeArrowheads="1"/>
          </p:cNvSpPr>
          <p:nvPr/>
        </p:nvSpPr>
        <p:spPr bwMode="auto">
          <a:xfrm>
            <a:off x="1981200" y="4618038"/>
            <a:ext cx="2559050" cy="1096962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Human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resources</a:t>
            </a:r>
          </a:p>
        </p:txBody>
      </p:sp>
      <p:sp>
        <p:nvSpPr>
          <p:cNvPr id="33800" name="Arc 6"/>
          <p:cNvSpPr>
            <a:spLocks/>
          </p:cNvSpPr>
          <p:nvPr/>
        </p:nvSpPr>
        <p:spPr bwMode="auto">
          <a:xfrm>
            <a:off x="4537075" y="4343400"/>
            <a:ext cx="1828800" cy="838200"/>
          </a:xfrm>
          <a:custGeom>
            <a:avLst/>
            <a:gdLst>
              <a:gd name="T0" fmla="*/ 2147483647 w 21600"/>
              <a:gd name="T1" fmla="*/ 0 h 21600"/>
              <a:gd name="T2" fmla="*/ 11534055 w 21600"/>
              <a:gd name="T3" fmla="*/ 126222112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600" y="0"/>
                </a:moveTo>
                <a:cubicBezTo>
                  <a:pt x="21600" y="11921"/>
                  <a:pt x="11940" y="21589"/>
                  <a:pt x="18" y="21599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1"/>
                  <a:pt x="11940" y="21589"/>
                  <a:pt x="18" y="21599"/>
                </a:cubicBezTo>
                <a:lnTo>
                  <a:pt x="0" y="0"/>
                </a:ln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1" name="Arc 7"/>
          <p:cNvSpPr>
            <a:spLocks/>
          </p:cNvSpPr>
          <p:nvPr/>
        </p:nvSpPr>
        <p:spPr bwMode="auto">
          <a:xfrm>
            <a:off x="4537075" y="3049588"/>
            <a:ext cx="1828800" cy="838200"/>
          </a:xfrm>
          <a:custGeom>
            <a:avLst/>
            <a:gdLst>
              <a:gd name="T0" fmla="*/ 11534055 w 21600"/>
              <a:gd name="T1" fmla="*/ 0 h 21600"/>
              <a:gd name="T2" fmla="*/ 2147483647 w 21600"/>
              <a:gd name="T3" fmla="*/ 1262221127 h 21600"/>
              <a:gd name="T4" fmla="*/ 0 w 21600"/>
              <a:gd name="T5" fmla="*/ 126222112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18" y="0"/>
                </a:moveTo>
                <a:cubicBezTo>
                  <a:pt x="11940" y="10"/>
                  <a:pt x="21600" y="9678"/>
                  <a:pt x="21600" y="21600"/>
                </a:cubicBezTo>
              </a:path>
              <a:path w="21600" h="21600" stroke="0" extrusionOk="0">
                <a:moveTo>
                  <a:pt x="18" y="0"/>
                </a:moveTo>
                <a:cubicBezTo>
                  <a:pt x="11940" y="10"/>
                  <a:pt x="21600" y="9678"/>
                  <a:pt x="21600" y="21600"/>
                </a:cubicBezTo>
                <a:lnTo>
                  <a:pt x="0" y="21600"/>
                </a:lnTo>
                <a:lnTo>
                  <a:pt x="18" y="0"/>
                </a:lnTo>
                <a:close/>
              </a:path>
            </a:pathLst>
          </a:custGeom>
          <a:noFill/>
          <a:ln w="12700" cap="rnd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802" name="Rectangle 8"/>
          <p:cNvSpPr>
            <a:spLocks noChangeArrowheads="1"/>
          </p:cNvSpPr>
          <p:nvPr/>
        </p:nvSpPr>
        <p:spPr bwMode="auto">
          <a:xfrm>
            <a:off x="4802189" y="2303463"/>
            <a:ext cx="1444625" cy="8284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Time cards</a:t>
            </a:r>
          </a:p>
        </p:txBody>
      </p:sp>
      <p:sp>
        <p:nvSpPr>
          <p:cNvPr id="33803" name="Rectangle 9"/>
          <p:cNvSpPr>
            <a:spLocks noChangeArrowheads="1"/>
          </p:cNvSpPr>
          <p:nvPr/>
        </p:nvSpPr>
        <p:spPr bwMode="auto">
          <a:xfrm>
            <a:off x="4497389" y="5199063"/>
            <a:ext cx="2130425" cy="8284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Employee data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17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grpSp>
        <p:nvGrpSpPr>
          <p:cNvPr id="34821" name="Group 17"/>
          <p:cNvGrpSpPr>
            <a:grpSpLocks/>
          </p:cNvGrpSpPr>
          <p:nvPr/>
        </p:nvGrpSpPr>
        <p:grpSpPr bwMode="auto">
          <a:xfrm>
            <a:off x="1830388" y="1676400"/>
            <a:ext cx="8456612" cy="4343400"/>
            <a:chOff x="193" y="1056"/>
            <a:chExt cx="5327" cy="2976"/>
          </a:xfrm>
        </p:grpSpPr>
        <p:sp>
          <p:nvSpPr>
            <p:cNvPr id="34822" name="Oval 4"/>
            <p:cNvSpPr>
              <a:spLocks noChangeArrowheads="1"/>
            </p:cNvSpPr>
            <p:nvPr/>
          </p:nvSpPr>
          <p:spPr bwMode="auto">
            <a:xfrm>
              <a:off x="193" y="1514"/>
              <a:ext cx="2255" cy="201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Payroll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processing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system</a:t>
              </a:r>
            </a:p>
          </p:txBody>
        </p:sp>
        <p:sp>
          <p:nvSpPr>
            <p:cNvPr id="34823" name="Rectangle 5"/>
            <p:cNvSpPr>
              <a:spLocks noChangeArrowheads="1"/>
            </p:cNvSpPr>
            <p:nvPr/>
          </p:nvSpPr>
          <p:spPr bwMode="auto">
            <a:xfrm>
              <a:off x="3908" y="1056"/>
              <a:ext cx="1612" cy="691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Government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agencies</a:t>
              </a:r>
            </a:p>
          </p:txBody>
        </p:sp>
        <p:sp>
          <p:nvSpPr>
            <p:cNvPr id="34824" name="Rectangle 6"/>
            <p:cNvSpPr>
              <a:spLocks noChangeArrowheads="1"/>
            </p:cNvSpPr>
            <p:nvPr/>
          </p:nvSpPr>
          <p:spPr bwMode="auto">
            <a:xfrm>
              <a:off x="3908" y="1816"/>
              <a:ext cx="1612" cy="691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Employees</a:t>
              </a:r>
            </a:p>
          </p:txBody>
        </p:sp>
        <p:sp>
          <p:nvSpPr>
            <p:cNvPr id="34825" name="Rectangle 7"/>
            <p:cNvSpPr>
              <a:spLocks noChangeArrowheads="1"/>
            </p:cNvSpPr>
            <p:nvPr/>
          </p:nvSpPr>
          <p:spPr bwMode="auto">
            <a:xfrm>
              <a:off x="3908" y="2573"/>
              <a:ext cx="1612" cy="691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Bank</a:t>
              </a:r>
            </a:p>
          </p:txBody>
        </p:sp>
        <p:sp>
          <p:nvSpPr>
            <p:cNvPr id="34826" name="Rectangle 8"/>
            <p:cNvSpPr>
              <a:spLocks noChangeArrowheads="1"/>
            </p:cNvSpPr>
            <p:nvPr/>
          </p:nvSpPr>
          <p:spPr bwMode="auto">
            <a:xfrm>
              <a:off x="3908" y="3341"/>
              <a:ext cx="1612" cy="691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Management</a:t>
              </a:r>
            </a:p>
          </p:txBody>
        </p:sp>
        <p:sp>
          <p:nvSpPr>
            <p:cNvPr id="34827" name="Arc 9"/>
            <p:cNvSpPr>
              <a:spLocks/>
            </p:cNvSpPr>
            <p:nvPr/>
          </p:nvSpPr>
          <p:spPr bwMode="auto">
            <a:xfrm>
              <a:off x="2039" y="1404"/>
              <a:ext cx="1872" cy="373"/>
            </a:xfrm>
            <a:custGeom>
              <a:avLst/>
              <a:gdLst>
                <a:gd name="T0" fmla="*/ 0 w 21600"/>
                <a:gd name="T1" fmla="*/ 0 h 21600"/>
                <a:gd name="T2" fmla="*/ 14 w 21600"/>
                <a:gd name="T3" fmla="*/ 0 h 21600"/>
                <a:gd name="T4" fmla="*/ 14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21600"/>
                  </a:moveTo>
                  <a:cubicBezTo>
                    <a:pt x="0" y="9684"/>
                    <a:pt x="9649" y="19"/>
                    <a:pt x="21565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684"/>
                    <a:pt x="9649" y="19"/>
                    <a:pt x="21565" y="0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28" name="Arc 10"/>
            <p:cNvSpPr>
              <a:spLocks/>
            </p:cNvSpPr>
            <p:nvPr/>
          </p:nvSpPr>
          <p:spPr bwMode="auto">
            <a:xfrm>
              <a:off x="2401" y="2161"/>
              <a:ext cx="1503" cy="240"/>
            </a:xfrm>
            <a:custGeom>
              <a:avLst/>
              <a:gdLst>
                <a:gd name="T0" fmla="*/ 0 w 21599"/>
                <a:gd name="T1" fmla="*/ 0 h 21600"/>
                <a:gd name="T2" fmla="*/ 7 w 21599"/>
                <a:gd name="T3" fmla="*/ 0 h 21600"/>
                <a:gd name="T4" fmla="*/ 7 w 21599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9"/>
                <a:gd name="T10" fmla="*/ 0 h 21600"/>
                <a:gd name="T11" fmla="*/ 21599 w 215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9" h="21600" fill="none" extrusionOk="0">
                  <a:moveTo>
                    <a:pt x="-1" y="21419"/>
                  </a:moveTo>
                  <a:cubicBezTo>
                    <a:pt x="98" y="9572"/>
                    <a:pt x="9722" y="15"/>
                    <a:pt x="21570" y="0"/>
                  </a:cubicBezTo>
                </a:path>
                <a:path w="21599" h="21600" stroke="0" extrusionOk="0">
                  <a:moveTo>
                    <a:pt x="-1" y="21419"/>
                  </a:moveTo>
                  <a:cubicBezTo>
                    <a:pt x="98" y="9572"/>
                    <a:pt x="9722" y="15"/>
                    <a:pt x="21570" y="0"/>
                  </a:cubicBezTo>
                  <a:lnTo>
                    <a:pt x="21599" y="21600"/>
                  </a:lnTo>
                  <a:lnTo>
                    <a:pt x="-1" y="21419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29" name="Arc 11"/>
            <p:cNvSpPr>
              <a:spLocks/>
            </p:cNvSpPr>
            <p:nvPr/>
          </p:nvSpPr>
          <p:spPr bwMode="auto">
            <a:xfrm>
              <a:off x="2401" y="2688"/>
              <a:ext cx="1499" cy="240"/>
            </a:xfrm>
            <a:custGeom>
              <a:avLst/>
              <a:gdLst>
                <a:gd name="T0" fmla="*/ 7 w 21600"/>
                <a:gd name="T1" fmla="*/ 0 h 21600"/>
                <a:gd name="T2" fmla="*/ 0 w 21600"/>
                <a:gd name="T3" fmla="*/ 0 h 21600"/>
                <a:gd name="T4" fmla="*/ 7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571" y="21599"/>
                  </a:moveTo>
                  <a:cubicBezTo>
                    <a:pt x="9652" y="21583"/>
                    <a:pt x="0" y="11918"/>
                    <a:pt x="0" y="0"/>
                  </a:cubicBezTo>
                </a:path>
                <a:path w="21600" h="21600" stroke="0" extrusionOk="0">
                  <a:moveTo>
                    <a:pt x="21571" y="21599"/>
                  </a:moveTo>
                  <a:cubicBezTo>
                    <a:pt x="9652" y="21583"/>
                    <a:pt x="0" y="11918"/>
                    <a:pt x="0" y="0"/>
                  </a:cubicBezTo>
                  <a:lnTo>
                    <a:pt x="21600" y="0"/>
                  </a:lnTo>
                  <a:lnTo>
                    <a:pt x="21571" y="21599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30" name="Arc 12"/>
            <p:cNvSpPr>
              <a:spLocks/>
            </p:cNvSpPr>
            <p:nvPr/>
          </p:nvSpPr>
          <p:spPr bwMode="auto">
            <a:xfrm>
              <a:off x="2113" y="3216"/>
              <a:ext cx="1798" cy="487"/>
            </a:xfrm>
            <a:custGeom>
              <a:avLst/>
              <a:gdLst>
                <a:gd name="T0" fmla="*/ 12 w 21600"/>
                <a:gd name="T1" fmla="*/ 0 h 21600"/>
                <a:gd name="T2" fmla="*/ 0 w 21600"/>
                <a:gd name="T3" fmla="*/ 0 h 21600"/>
                <a:gd name="T4" fmla="*/ 12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576" y="21599"/>
                  </a:moveTo>
                  <a:cubicBezTo>
                    <a:pt x="9656" y="21586"/>
                    <a:pt x="0" y="11919"/>
                    <a:pt x="0" y="0"/>
                  </a:cubicBezTo>
                </a:path>
                <a:path w="21600" h="21600" stroke="0" extrusionOk="0">
                  <a:moveTo>
                    <a:pt x="21576" y="21599"/>
                  </a:moveTo>
                  <a:cubicBezTo>
                    <a:pt x="9656" y="21586"/>
                    <a:pt x="0" y="11919"/>
                    <a:pt x="0" y="0"/>
                  </a:cubicBezTo>
                  <a:lnTo>
                    <a:pt x="21600" y="0"/>
                  </a:lnTo>
                  <a:lnTo>
                    <a:pt x="21576" y="21599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31" name="Rectangle 13"/>
            <p:cNvSpPr>
              <a:spLocks noChangeArrowheads="1"/>
            </p:cNvSpPr>
            <p:nvPr/>
          </p:nvSpPr>
          <p:spPr bwMode="auto">
            <a:xfrm>
              <a:off x="1105" y="1100"/>
              <a:ext cx="2878" cy="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Tax reports and payments</a:t>
              </a:r>
            </a:p>
          </p:txBody>
        </p:sp>
        <p:sp>
          <p:nvSpPr>
            <p:cNvPr id="34832" name="Rectangle 14"/>
            <p:cNvSpPr>
              <a:spLocks noChangeArrowheads="1"/>
            </p:cNvSpPr>
            <p:nvPr/>
          </p:nvSpPr>
          <p:spPr bwMode="auto">
            <a:xfrm>
              <a:off x="2497" y="1931"/>
              <a:ext cx="1294" cy="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Employee paychecks</a:t>
              </a:r>
            </a:p>
          </p:txBody>
        </p:sp>
        <p:sp>
          <p:nvSpPr>
            <p:cNvPr id="34833" name="Rectangle 15"/>
            <p:cNvSpPr>
              <a:spLocks noChangeArrowheads="1"/>
            </p:cNvSpPr>
            <p:nvPr/>
          </p:nvSpPr>
          <p:spPr bwMode="auto">
            <a:xfrm>
              <a:off x="2497" y="2593"/>
              <a:ext cx="1294" cy="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Payroll check</a:t>
              </a:r>
            </a:p>
          </p:txBody>
        </p:sp>
        <p:sp>
          <p:nvSpPr>
            <p:cNvPr id="34834" name="Rectangle 16"/>
            <p:cNvSpPr>
              <a:spLocks noChangeArrowheads="1"/>
            </p:cNvSpPr>
            <p:nvPr/>
          </p:nvSpPr>
          <p:spPr bwMode="auto">
            <a:xfrm>
              <a:off x="2353" y="3620"/>
              <a:ext cx="1582" cy="39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Payroll report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93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/>
              <a:t>The context diagram for </a:t>
            </a:r>
            <a:r>
              <a:rPr lang="en-US" altLang="en-US" dirty="0" smtClean="0"/>
              <a:t>payroll </a:t>
            </a:r>
            <a:r>
              <a:rPr lang="en-US" altLang="en-US" dirty="0" smtClean="0"/>
              <a:t>processing shows that the payroll processing system...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/>
              <a:t>receives time cards from different departments.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/>
              <a:t>receives employee data from the human resources department.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50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5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Flow Diagrams</a:t>
            </a:r>
          </a:p>
        </p:txBody>
      </p:sp>
      <p:sp>
        <p:nvSpPr>
          <p:cNvPr id="6400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/>
              <a:t>When these data are processed, the system produces...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/>
              <a:t>tax reports and payments for governmental agencies.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/>
              <a:t>employee paychecks.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/>
              <a:t>a check to deposit in the payroll account at  the bank.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/>
              <a:t>management payroll reports.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7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0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3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Flowcharts</a:t>
            </a:r>
          </a:p>
        </p:txBody>
      </p:sp>
      <p:sp>
        <p:nvSpPr>
          <p:cNvPr id="650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A flowchart is an analytical technique used to describe some aspect of an information system in a clear, concise, and logical manner.</a:t>
            </a:r>
          </a:p>
          <a:p>
            <a:pPr eaLnBrk="1" hangingPunct="1"/>
            <a:r>
              <a:rPr lang="en-US" altLang="en-US" smtClean="0"/>
              <a:t>Flowcharts use a standard set of symbols to pictorially describe transaction processing procedures.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50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0243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Flowchart Symbols</a:t>
            </a:r>
          </a:p>
        </p:txBody>
      </p:sp>
      <p:sp>
        <p:nvSpPr>
          <p:cNvPr id="652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/>
              <a:t>Flowcharting symbols can be divided into the following four categories: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Input/output symbols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Processing symbols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Storage symbols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altLang="en-US" dirty="0" smtClean="0"/>
              <a:t>Flow and miscellaneous symbols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92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2291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Flowcharting Symbols: </a:t>
            </a:r>
            <a:br>
              <a:rPr lang="en-US" altLang="en-US" smtClean="0"/>
            </a:br>
            <a:r>
              <a:rPr lang="en-US" altLang="en-US" smtClean="0"/>
              <a:t>Some Input Output Symbols</a:t>
            </a:r>
          </a:p>
        </p:txBody>
      </p:sp>
      <p:grpSp>
        <p:nvGrpSpPr>
          <p:cNvPr id="40965" name="Group 1028"/>
          <p:cNvGrpSpPr>
            <a:grpSpLocks/>
          </p:cNvGrpSpPr>
          <p:nvPr/>
        </p:nvGrpSpPr>
        <p:grpSpPr bwMode="auto">
          <a:xfrm>
            <a:off x="2438400" y="2438400"/>
            <a:ext cx="6948488" cy="3303588"/>
            <a:chOff x="950" y="2037"/>
            <a:chExt cx="4377" cy="2081"/>
          </a:xfrm>
        </p:grpSpPr>
        <p:sp>
          <p:nvSpPr>
            <p:cNvPr id="40969" name="Freeform 1029"/>
            <p:cNvSpPr>
              <a:spLocks/>
            </p:cNvSpPr>
            <p:nvPr/>
          </p:nvSpPr>
          <p:spPr bwMode="auto">
            <a:xfrm>
              <a:off x="1145" y="2063"/>
              <a:ext cx="770" cy="291"/>
            </a:xfrm>
            <a:custGeom>
              <a:avLst/>
              <a:gdLst>
                <a:gd name="T0" fmla="*/ 0 w 770"/>
                <a:gd name="T1" fmla="*/ 271 h 291"/>
                <a:gd name="T2" fmla="*/ 49 w 770"/>
                <a:gd name="T3" fmla="*/ 279 h 291"/>
                <a:gd name="T4" fmla="*/ 98 w 770"/>
                <a:gd name="T5" fmla="*/ 282 h 291"/>
                <a:gd name="T6" fmla="*/ 141 w 770"/>
                <a:gd name="T7" fmla="*/ 286 h 291"/>
                <a:gd name="T8" fmla="*/ 181 w 770"/>
                <a:gd name="T9" fmla="*/ 290 h 291"/>
                <a:gd name="T10" fmla="*/ 206 w 770"/>
                <a:gd name="T11" fmla="*/ 290 h 291"/>
                <a:gd name="T12" fmla="*/ 224 w 770"/>
                <a:gd name="T13" fmla="*/ 290 h 291"/>
                <a:gd name="T14" fmla="*/ 242 w 770"/>
                <a:gd name="T15" fmla="*/ 290 h 291"/>
                <a:gd name="T16" fmla="*/ 255 w 770"/>
                <a:gd name="T17" fmla="*/ 290 h 291"/>
                <a:gd name="T18" fmla="*/ 276 w 770"/>
                <a:gd name="T19" fmla="*/ 286 h 291"/>
                <a:gd name="T20" fmla="*/ 291 w 770"/>
                <a:gd name="T21" fmla="*/ 286 h 291"/>
                <a:gd name="T22" fmla="*/ 322 w 770"/>
                <a:gd name="T23" fmla="*/ 282 h 291"/>
                <a:gd name="T24" fmla="*/ 349 w 770"/>
                <a:gd name="T25" fmla="*/ 279 h 291"/>
                <a:gd name="T26" fmla="*/ 377 w 770"/>
                <a:gd name="T27" fmla="*/ 275 h 291"/>
                <a:gd name="T28" fmla="*/ 402 w 770"/>
                <a:gd name="T29" fmla="*/ 267 h 291"/>
                <a:gd name="T30" fmla="*/ 429 w 770"/>
                <a:gd name="T31" fmla="*/ 264 h 291"/>
                <a:gd name="T32" fmla="*/ 457 w 770"/>
                <a:gd name="T33" fmla="*/ 260 h 291"/>
                <a:gd name="T34" fmla="*/ 487 w 770"/>
                <a:gd name="T35" fmla="*/ 256 h 291"/>
                <a:gd name="T36" fmla="*/ 518 w 770"/>
                <a:gd name="T37" fmla="*/ 249 h 291"/>
                <a:gd name="T38" fmla="*/ 552 w 770"/>
                <a:gd name="T39" fmla="*/ 245 h 291"/>
                <a:gd name="T40" fmla="*/ 588 w 770"/>
                <a:gd name="T41" fmla="*/ 241 h 291"/>
                <a:gd name="T42" fmla="*/ 625 w 770"/>
                <a:gd name="T43" fmla="*/ 237 h 291"/>
                <a:gd name="T44" fmla="*/ 668 w 770"/>
                <a:gd name="T45" fmla="*/ 234 h 291"/>
                <a:gd name="T46" fmla="*/ 717 w 770"/>
                <a:gd name="T47" fmla="*/ 234 h 291"/>
                <a:gd name="T48" fmla="*/ 769 w 770"/>
                <a:gd name="T49" fmla="*/ 234 h 291"/>
                <a:gd name="T50" fmla="*/ 769 w 770"/>
                <a:gd name="T51" fmla="*/ 0 h 291"/>
                <a:gd name="T52" fmla="*/ 0 w 770"/>
                <a:gd name="T53" fmla="*/ 0 h 291"/>
                <a:gd name="T54" fmla="*/ 0 w 770"/>
                <a:gd name="T55" fmla="*/ 271 h 29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770"/>
                <a:gd name="T85" fmla="*/ 0 h 291"/>
                <a:gd name="T86" fmla="*/ 770 w 770"/>
                <a:gd name="T87" fmla="*/ 291 h 29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770" h="291">
                  <a:moveTo>
                    <a:pt x="0" y="271"/>
                  </a:moveTo>
                  <a:lnTo>
                    <a:pt x="49" y="279"/>
                  </a:lnTo>
                  <a:lnTo>
                    <a:pt x="98" y="282"/>
                  </a:lnTo>
                  <a:lnTo>
                    <a:pt x="141" y="286"/>
                  </a:lnTo>
                  <a:lnTo>
                    <a:pt x="181" y="290"/>
                  </a:lnTo>
                  <a:lnTo>
                    <a:pt x="206" y="290"/>
                  </a:lnTo>
                  <a:lnTo>
                    <a:pt x="224" y="290"/>
                  </a:lnTo>
                  <a:lnTo>
                    <a:pt x="242" y="290"/>
                  </a:lnTo>
                  <a:lnTo>
                    <a:pt x="255" y="290"/>
                  </a:lnTo>
                  <a:lnTo>
                    <a:pt x="276" y="286"/>
                  </a:lnTo>
                  <a:lnTo>
                    <a:pt x="291" y="286"/>
                  </a:lnTo>
                  <a:lnTo>
                    <a:pt x="322" y="282"/>
                  </a:lnTo>
                  <a:lnTo>
                    <a:pt x="349" y="279"/>
                  </a:lnTo>
                  <a:lnTo>
                    <a:pt x="377" y="275"/>
                  </a:lnTo>
                  <a:lnTo>
                    <a:pt x="402" y="267"/>
                  </a:lnTo>
                  <a:lnTo>
                    <a:pt x="429" y="264"/>
                  </a:lnTo>
                  <a:lnTo>
                    <a:pt x="457" y="260"/>
                  </a:lnTo>
                  <a:lnTo>
                    <a:pt x="487" y="256"/>
                  </a:lnTo>
                  <a:lnTo>
                    <a:pt x="518" y="249"/>
                  </a:lnTo>
                  <a:lnTo>
                    <a:pt x="552" y="245"/>
                  </a:lnTo>
                  <a:lnTo>
                    <a:pt x="588" y="241"/>
                  </a:lnTo>
                  <a:lnTo>
                    <a:pt x="625" y="237"/>
                  </a:lnTo>
                  <a:lnTo>
                    <a:pt x="668" y="234"/>
                  </a:lnTo>
                  <a:lnTo>
                    <a:pt x="717" y="234"/>
                  </a:lnTo>
                  <a:lnTo>
                    <a:pt x="769" y="234"/>
                  </a:lnTo>
                  <a:lnTo>
                    <a:pt x="769" y="0"/>
                  </a:lnTo>
                  <a:lnTo>
                    <a:pt x="0" y="0"/>
                  </a:lnTo>
                  <a:lnTo>
                    <a:pt x="0" y="271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970" name="Freeform 1030"/>
            <p:cNvSpPr>
              <a:spLocks/>
            </p:cNvSpPr>
            <p:nvPr/>
          </p:nvSpPr>
          <p:spPr bwMode="auto">
            <a:xfrm>
              <a:off x="950" y="3024"/>
              <a:ext cx="1105" cy="530"/>
            </a:xfrm>
            <a:custGeom>
              <a:avLst/>
              <a:gdLst>
                <a:gd name="T0" fmla="*/ 917 w 1105"/>
                <a:gd name="T1" fmla="*/ 0 h 530"/>
                <a:gd name="T2" fmla="*/ 950 w 1105"/>
                <a:gd name="T3" fmla="*/ 12 h 530"/>
                <a:gd name="T4" fmla="*/ 986 w 1105"/>
                <a:gd name="T5" fmla="*/ 23 h 530"/>
                <a:gd name="T6" fmla="*/ 1015 w 1105"/>
                <a:gd name="T7" fmla="*/ 46 h 530"/>
                <a:gd name="T8" fmla="*/ 1042 w 1105"/>
                <a:gd name="T9" fmla="*/ 74 h 530"/>
                <a:gd name="T10" fmla="*/ 1065 w 1105"/>
                <a:gd name="T11" fmla="*/ 120 h 530"/>
                <a:gd name="T12" fmla="*/ 1081 w 1105"/>
                <a:gd name="T13" fmla="*/ 165 h 530"/>
                <a:gd name="T14" fmla="*/ 1094 w 1105"/>
                <a:gd name="T15" fmla="*/ 216 h 530"/>
                <a:gd name="T16" fmla="*/ 1104 w 1105"/>
                <a:gd name="T17" fmla="*/ 267 h 530"/>
                <a:gd name="T18" fmla="*/ 1094 w 1105"/>
                <a:gd name="T19" fmla="*/ 313 h 530"/>
                <a:gd name="T20" fmla="*/ 1081 w 1105"/>
                <a:gd name="T21" fmla="*/ 358 h 530"/>
                <a:gd name="T22" fmla="*/ 1065 w 1105"/>
                <a:gd name="T23" fmla="*/ 404 h 530"/>
                <a:gd name="T24" fmla="*/ 1042 w 1105"/>
                <a:gd name="T25" fmla="*/ 449 h 530"/>
                <a:gd name="T26" fmla="*/ 1015 w 1105"/>
                <a:gd name="T27" fmla="*/ 478 h 530"/>
                <a:gd name="T28" fmla="*/ 986 w 1105"/>
                <a:gd name="T29" fmla="*/ 501 h 530"/>
                <a:gd name="T30" fmla="*/ 950 w 1105"/>
                <a:gd name="T31" fmla="*/ 518 h 530"/>
                <a:gd name="T32" fmla="*/ 917 w 1105"/>
                <a:gd name="T33" fmla="*/ 529 h 530"/>
                <a:gd name="T34" fmla="*/ 181 w 1105"/>
                <a:gd name="T35" fmla="*/ 529 h 530"/>
                <a:gd name="T36" fmla="*/ 0 w 1105"/>
                <a:gd name="T37" fmla="*/ 267 h 530"/>
                <a:gd name="T38" fmla="*/ 181 w 1105"/>
                <a:gd name="T39" fmla="*/ 0 h 530"/>
                <a:gd name="T40" fmla="*/ 917 w 1105"/>
                <a:gd name="T41" fmla="*/ 0 h 5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105"/>
                <a:gd name="T64" fmla="*/ 0 h 530"/>
                <a:gd name="T65" fmla="*/ 1105 w 1105"/>
                <a:gd name="T66" fmla="*/ 530 h 5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105" h="530">
                  <a:moveTo>
                    <a:pt x="917" y="0"/>
                  </a:moveTo>
                  <a:lnTo>
                    <a:pt x="950" y="12"/>
                  </a:lnTo>
                  <a:lnTo>
                    <a:pt x="986" y="23"/>
                  </a:lnTo>
                  <a:lnTo>
                    <a:pt x="1015" y="46"/>
                  </a:lnTo>
                  <a:lnTo>
                    <a:pt x="1042" y="74"/>
                  </a:lnTo>
                  <a:lnTo>
                    <a:pt x="1065" y="120"/>
                  </a:lnTo>
                  <a:lnTo>
                    <a:pt x="1081" y="165"/>
                  </a:lnTo>
                  <a:lnTo>
                    <a:pt x="1094" y="216"/>
                  </a:lnTo>
                  <a:lnTo>
                    <a:pt x="1104" y="267"/>
                  </a:lnTo>
                  <a:lnTo>
                    <a:pt x="1094" y="313"/>
                  </a:lnTo>
                  <a:lnTo>
                    <a:pt x="1081" y="358"/>
                  </a:lnTo>
                  <a:lnTo>
                    <a:pt x="1065" y="404"/>
                  </a:lnTo>
                  <a:lnTo>
                    <a:pt x="1042" y="449"/>
                  </a:lnTo>
                  <a:lnTo>
                    <a:pt x="1015" y="478"/>
                  </a:lnTo>
                  <a:lnTo>
                    <a:pt x="986" y="501"/>
                  </a:lnTo>
                  <a:lnTo>
                    <a:pt x="950" y="518"/>
                  </a:lnTo>
                  <a:lnTo>
                    <a:pt x="917" y="529"/>
                  </a:lnTo>
                  <a:lnTo>
                    <a:pt x="181" y="529"/>
                  </a:lnTo>
                  <a:lnTo>
                    <a:pt x="0" y="267"/>
                  </a:lnTo>
                  <a:lnTo>
                    <a:pt x="181" y="0"/>
                  </a:lnTo>
                  <a:lnTo>
                    <a:pt x="917" y="0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971" name="AutoShape 1031"/>
            <p:cNvSpPr>
              <a:spLocks noChangeArrowheads="1"/>
            </p:cNvSpPr>
            <p:nvPr/>
          </p:nvSpPr>
          <p:spPr bwMode="auto">
            <a:xfrm>
              <a:off x="1056" y="3696"/>
              <a:ext cx="912" cy="336"/>
            </a:xfrm>
            <a:prstGeom prst="parallelogram">
              <a:avLst>
                <a:gd name="adj" fmla="val 67832"/>
              </a:avLst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endParaRPr lang="sw-KE" altLang="en-US" sz="3200">
                <a:latin typeface="Times New Roman" panose="02020603050405020304" pitchFamily="18" charset="0"/>
              </a:endParaRPr>
            </a:p>
          </p:txBody>
        </p:sp>
        <p:sp>
          <p:nvSpPr>
            <p:cNvPr id="40972" name="Rectangle 1032"/>
            <p:cNvSpPr>
              <a:spLocks noChangeArrowheads="1"/>
            </p:cNvSpPr>
            <p:nvPr/>
          </p:nvSpPr>
          <p:spPr bwMode="auto">
            <a:xfrm>
              <a:off x="3413" y="2037"/>
              <a:ext cx="1582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Document</a:t>
              </a:r>
            </a:p>
          </p:txBody>
        </p:sp>
        <p:sp>
          <p:nvSpPr>
            <p:cNvPr id="40973" name="Rectangle 1033"/>
            <p:cNvSpPr>
              <a:spLocks noChangeArrowheads="1"/>
            </p:cNvSpPr>
            <p:nvPr/>
          </p:nvSpPr>
          <p:spPr bwMode="auto">
            <a:xfrm>
              <a:off x="3405" y="2495"/>
              <a:ext cx="1922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Online keying</a:t>
              </a:r>
            </a:p>
          </p:txBody>
        </p:sp>
        <p:sp>
          <p:nvSpPr>
            <p:cNvPr id="40974" name="Rectangle 1034"/>
            <p:cNvSpPr>
              <a:spLocks noChangeArrowheads="1"/>
            </p:cNvSpPr>
            <p:nvPr/>
          </p:nvSpPr>
          <p:spPr bwMode="auto">
            <a:xfrm>
              <a:off x="3398" y="3110"/>
              <a:ext cx="1198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Display</a:t>
              </a:r>
            </a:p>
          </p:txBody>
        </p:sp>
        <p:sp>
          <p:nvSpPr>
            <p:cNvPr id="40975" name="Rectangle 1035"/>
            <p:cNvSpPr>
              <a:spLocks noChangeArrowheads="1"/>
            </p:cNvSpPr>
            <p:nvPr/>
          </p:nvSpPr>
          <p:spPr bwMode="auto">
            <a:xfrm>
              <a:off x="3409" y="3596"/>
              <a:ext cx="1726" cy="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ct val="75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Input/output; Journal/ledger</a:t>
              </a:r>
            </a:p>
          </p:txBody>
        </p:sp>
        <p:sp>
          <p:nvSpPr>
            <p:cNvPr id="40976" name="Freeform 1036"/>
            <p:cNvSpPr>
              <a:spLocks/>
            </p:cNvSpPr>
            <p:nvPr/>
          </p:nvSpPr>
          <p:spPr bwMode="auto">
            <a:xfrm>
              <a:off x="1082" y="2496"/>
              <a:ext cx="865" cy="337"/>
            </a:xfrm>
            <a:custGeom>
              <a:avLst/>
              <a:gdLst>
                <a:gd name="T0" fmla="*/ 0 w 865"/>
                <a:gd name="T1" fmla="*/ 67 h 337"/>
                <a:gd name="T2" fmla="*/ 864 w 865"/>
                <a:gd name="T3" fmla="*/ 0 h 337"/>
                <a:gd name="T4" fmla="*/ 864 w 865"/>
                <a:gd name="T5" fmla="*/ 336 h 337"/>
                <a:gd name="T6" fmla="*/ 0 w 865"/>
                <a:gd name="T7" fmla="*/ 336 h 337"/>
                <a:gd name="T8" fmla="*/ 0 w 865"/>
                <a:gd name="T9" fmla="*/ 67 h 3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5"/>
                <a:gd name="T16" fmla="*/ 0 h 337"/>
                <a:gd name="T17" fmla="*/ 865 w 865"/>
                <a:gd name="T18" fmla="*/ 337 h 3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5" h="337">
                  <a:moveTo>
                    <a:pt x="0" y="67"/>
                  </a:moveTo>
                  <a:lnTo>
                    <a:pt x="864" y="0"/>
                  </a:lnTo>
                  <a:lnTo>
                    <a:pt x="864" y="336"/>
                  </a:lnTo>
                  <a:lnTo>
                    <a:pt x="0" y="336"/>
                  </a:lnTo>
                  <a:lnTo>
                    <a:pt x="0" y="67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0966" name="Text Box 1037"/>
          <p:cNvSpPr txBox="1">
            <a:spLocks noChangeArrowheads="1"/>
          </p:cNvSpPr>
          <p:nvPr/>
        </p:nvSpPr>
        <p:spPr bwMode="auto">
          <a:xfrm>
            <a:off x="2743200" y="1752600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Symbol</a:t>
            </a:r>
          </a:p>
        </p:txBody>
      </p:sp>
      <p:sp>
        <p:nvSpPr>
          <p:cNvPr id="40967" name="Text Box 1038"/>
          <p:cNvSpPr txBox="1">
            <a:spLocks noChangeArrowheads="1"/>
          </p:cNvSpPr>
          <p:nvPr/>
        </p:nvSpPr>
        <p:spPr bwMode="auto">
          <a:xfrm>
            <a:off x="6705600" y="1828800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Name</a:t>
            </a:r>
          </a:p>
        </p:txBody>
      </p:sp>
      <p:sp>
        <p:nvSpPr>
          <p:cNvPr id="40968" name="Line 1039"/>
          <p:cNvSpPr>
            <a:spLocks noChangeShapeType="1"/>
          </p:cNvSpPr>
          <p:nvPr/>
        </p:nvSpPr>
        <p:spPr bwMode="auto">
          <a:xfrm>
            <a:off x="5334000" y="2057400"/>
            <a:ext cx="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190501"/>
            <a:ext cx="7010400" cy="1323975"/>
          </a:xfrm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mtClean="0"/>
              <a:t>Flowchart Symbols:</a:t>
            </a:r>
            <a:br>
              <a:rPr lang="en-US" altLang="en-US" smtClean="0"/>
            </a:br>
            <a:r>
              <a:rPr lang="en-US" altLang="en-US" smtClean="0"/>
              <a:t>Some Processing Symbols</a:t>
            </a:r>
          </a:p>
        </p:txBody>
      </p:sp>
      <p:sp>
        <p:nvSpPr>
          <p:cNvPr id="656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mtClean="0"/>
              <a:t>            </a:t>
            </a:r>
          </a:p>
        </p:txBody>
      </p:sp>
      <p:grpSp>
        <p:nvGrpSpPr>
          <p:cNvPr id="41990" name="Group 10"/>
          <p:cNvGrpSpPr>
            <a:grpSpLocks/>
          </p:cNvGrpSpPr>
          <p:nvPr/>
        </p:nvGrpSpPr>
        <p:grpSpPr bwMode="auto">
          <a:xfrm>
            <a:off x="2133601" y="2667000"/>
            <a:ext cx="7413625" cy="3048000"/>
            <a:chOff x="1089" y="2064"/>
            <a:chExt cx="4670" cy="1920"/>
          </a:xfrm>
        </p:grpSpPr>
        <p:sp>
          <p:nvSpPr>
            <p:cNvPr id="41994" name="Freeform 4"/>
            <p:cNvSpPr>
              <a:spLocks/>
            </p:cNvSpPr>
            <p:nvPr/>
          </p:nvSpPr>
          <p:spPr bwMode="auto">
            <a:xfrm>
              <a:off x="1089" y="2064"/>
              <a:ext cx="865" cy="385"/>
            </a:xfrm>
            <a:custGeom>
              <a:avLst/>
              <a:gdLst>
                <a:gd name="T0" fmla="*/ 0 w 865"/>
                <a:gd name="T1" fmla="*/ 0 h 385"/>
                <a:gd name="T2" fmla="*/ 864 w 865"/>
                <a:gd name="T3" fmla="*/ 0 h 385"/>
                <a:gd name="T4" fmla="*/ 690 w 865"/>
                <a:gd name="T5" fmla="*/ 384 h 385"/>
                <a:gd name="T6" fmla="*/ 174 w 865"/>
                <a:gd name="T7" fmla="*/ 384 h 385"/>
                <a:gd name="T8" fmla="*/ 0 w 865"/>
                <a:gd name="T9" fmla="*/ 0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5"/>
                <a:gd name="T16" fmla="*/ 0 h 385"/>
                <a:gd name="T17" fmla="*/ 865 w 865"/>
                <a:gd name="T18" fmla="*/ 385 h 38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5" h="385">
                  <a:moveTo>
                    <a:pt x="0" y="0"/>
                  </a:moveTo>
                  <a:lnTo>
                    <a:pt x="864" y="0"/>
                  </a:lnTo>
                  <a:lnTo>
                    <a:pt x="690" y="384"/>
                  </a:lnTo>
                  <a:lnTo>
                    <a:pt x="174" y="384"/>
                  </a:lnTo>
                  <a:lnTo>
                    <a:pt x="0" y="0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995" name="Rectangle 5"/>
            <p:cNvSpPr>
              <a:spLocks noChangeArrowheads="1"/>
            </p:cNvSpPr>
            <p:nvPr/>
          </p:nvSpPr>
          <p:spPr bwMode="auto">
            <a:xfrm>
              <a:off x="1130" y="2758"/>
              <a:ext cx="768" cy="38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endParaRPr lang="sw-KE" altLang="en-US" sz="3200">
                <a:latin typeface="Times New Roman" panose="02020603050405020304" pitchFamily="18" charset="0"/>
              </a:endParaRPr>
            </a:p>
          </p:txBody>
        </p:sp>
        <p:sp>
          <p:nvSpPr>
            <p:cNvPr id="41996" name="Rectangle 6"/>
            <p:cNvSpPr>
              <a:spLocks noChangeArrowheads="1"/>
            </p:cNvSpPr>
            <p:nvPr/>
          </p:nvSpPr>
          <p:spPr bwMode="auto">
            <a:xfrm>
              <a:off x="1233" y="3456"/>
              <a:ext cx="576" cy="52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endParaRPr lang="sw-KE" altLang="en-US" sz="3200">
                <a:latin typeface="Times New Roman" panose="02020603050405020304" pitchFamily="18" charset="0"/>
              </a:endParaRPr>
            </a:p>
          </p:txBody>
        </p:sp>
        <p:sp>
          <p:nvSpPr>
            <p:cNvPr id="41997" name="Rectangle 7"/>
            <p:cNvSpPr>
              <a:spLocks noChangeArrowheads="1"/>
            </p:cNvSpPr>
            <p:nvPr/>
          </p:nvSpPr>
          <p:spPr bwMode="auto">
            <a:xfrm>
              <a:off x="3409" y="2080"/>
              <a:ext cx="2158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Manual operations</a:t>
              </a:r>
            </a:p>
          </p:txBody>
        </p:sp>
        <p:sp>
          <p:nvSpPr>
            <p:cNvPr id="41998" name="Rectangle 8"/>
            <p:cNvSpPr>
              <a:spLocks noChangeArrowheads="1"/>
            </p:cNvSpPr>
            <p:nvPr/>
          </p:nvSpPr>
          <p:spPr bwMode="auto">
            <a:xfrm>
              <a:off x="3409" y="2785"/>
              <a:ext cx="235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Computer processing</a:t>
              </a:r>
            </a:p>
          </p:txBody>
        </p:sp>
        <p:sp>
          <p:nvSpPr>
            <p:cNvPr id="41999" name="Rectangle 9"/>
            <p:cNvSpPr>
              <a:spLocks noChangeArrowheads="1"/>
            </p:cNvSpPr>
            <p:nvPr/>
          </p:nvSpPr>
          <p:spPr bwMode="auto">
            <a:xfrm>
              <a:off x="3409" y="3529"/>
              <a:ext cx="220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Auxiliary operation</a:t>
              </a:r>
            </a:p>
          </p:txBody>
        </p:sp>
      </p:grpSp>
      <p:sp>
        <p:nvSpPr>
          <p:cNvPr id="41991" name="Text Box 11"/>
          <p:cNvSpPr txBox="1">
            <a:spLocks noChangeArrowheads="1"/>
          </p:cNvSpPr>
          <p:nvPr/>
        </p:nvSpPr>
        <p:spPr bwMode="auto">
          <a:xfrm>
            <a:off x="2209800" y="17526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Symbol</a:t>
            </a:r>
          </a:p>
        </p:txBody>
      </p:sp>
      <p:sp>
        <p:nvSpPr>
          <p:cNvPr id="41992" name="Text Box 12"/>
          <p:cNvSpPr txBox="1">
            <a:spLocks noChangeArrowheads="1"/>
          </p:cNvSpPr>
          <p:nvPr/>
        </p:nvSpPr>
        <p:spPr bwMode="auto">
          <a:xfrm>
            <a:off x="6019800" y="17526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Name</a:t>
            </a:r>
          </a:p>
        </p:txBody>
      </p:sp>
      <p:sp>
        <p:nvSpPr>
          <p:cNvPr id="41993" name="Line 13"/>
          <p:cNvSpPr>
            <a:spLocks noChangeShapeType="1"/>
          </p:cNvSpPr>
          <p:nvPr/>
        </p:nvSpPr>
        <p:spPr bwMode="auto">
          <a:xfrm>
            <a:off x="4648200" y="17526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50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387" grpId="0" build="p" bldLvl="5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>
          <a:xfrm>
            <a:off x="3200400" y="228601"/>
            <a:ext cx="7010400" cy="1527175"/>
          </a:xfrm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mtClean="0"/>
              <a:t>Flowchart Symbols: </a:t>
            </a:r>
            <a:br>
              <a:rPr lang="en-US" altLang="en-US" smtClean="0"/>
            </a:br>
            <a:r>
              <a:rPr lang="en-US" altLang="en-US" smtClean="0"/>
              <a:t>Some Storage Symbols</a:t>
            </a:r>
          </a:p>
        </p:txBody>
      </p:sp>
      <p:grpSp>
        <p:nvGrpSpPr>
          <p:cNvPr id="43013" name="Group 8"/>
          <p:cNvGrpSpPr>
            <a:grpSpLocks/>
          </p:cNvGrpSpPr>
          <p:nvPr/>
        </p:nvGrpSpPr>
        <p:grpSpPr bwMode="auto">
          <a:xfrm>
            <a:off x="2514600" y="3132139"/>
            <a:ext cx="7194550" cy="2439988"/>
            <a:chOff x="987" y="2449"/>
            <a:chExt cx="4532" cy="1537"/>
          </a:xfrm>
        </p:grpSpPr>
        <p:sp>
          <p:nvSpPr>
            <p:cNvPr id="43018" name="Freeform 5"/>
            <p:cNvSpPr>
              <a:spLocks/>
            </p:cNvSpPr>
            <p:nvPr/>
          </p:nvSpPr>
          <p:spPr bwMode="auto">
            <a:xfrm>
              <a:off x="987" y="3456"/>
              <a:ext cx="1057" cy="530"/>
            </a:xfrm>
            <a:custGeom>
              <a:avLst/>
              <a:gdLst>
                <a:gd name="T0" fmla="*/ 912 w 1057"/>
                <a:gd name="T1" fmla="*/ 446 h 530"/>
                <a:gd name="T2" fmla="*/ 945 w 1057"/>
                <a:gd name="T3" fmla="*/ 427 h 530"/>
                <a:gd name="T4" fmla="*/ 974 w 1057"/>
                <a:gd name="T5" fmla="*/ 408 h 530"/>
                <a:gd name="T6" fmla="*/ 997 w 1057"/>
                <a:gd name="T7" fmla="*/ 382 h 530"/>
                <a:gd name="T8" fmla="*/ 1020 w 1057"/>
                <a:gd name="T9" fmla="*/ 363 h 530"/>
                <a:gd name="T10" fmla="*/ 1033 w 1057"/>
                <a:gd name="T11" fmla="*/ 338 h 530"/>
                <a:gd name="T12" fmla="*/ 1046 w 1057"/>
                <a:gd name="T13" fmla="*/ 312 h 530"/>
                <a:gd name="T14" fmla="*/ 1053 w 1057"/>
                <a:gd name="T15" fmla="*/ 287 h 530"/>
                <a:gd name="T16" fmla="*/ 1056 w 1057"/>
                <a:gd name="T17" fmla="*/ 261 h 530"/>
                <a:gd name="T18" fmla="*/ 1053 w 1057"/>
                <a:gd name="T19" fmla="*/ 236 h 530"/>
                <a:gd name="T20" fmla="*/ 1046 w 1057"/>
                <a:gd name="T21" fmla="*/ 210 h 530"/>
                <a:gd name="T22" fmla="*/ 1033 w 1057"/>
                <a:gd name="T23" fmla="*/ 185 h 530"/>
                <a:gd name="T24" fmla="*/ 1014 w 1057"/>
                <a:gd name="T25" fmla="*/ 159 h 530"/>
                <a:gd name="T26" fmla="*/ 991 w 1057"/>
                <a:gd name="T27" fmla="*/ 140 h 530"/>
                <a:gd name="T28" fmla="*/ 964 w 1057"/>
                <a:gd name="T29" fmla="*/ 115 h 530"/>
                <a:gd name="T30" fmla="*/ 935 w 1057"/>
                <a:gd name="T31" fmla="*/ 95 h 530"/>
                <a:gd name="T32" fmla="*/ 899 w 1057"/>
                <a:gd name="T33" fmla="*/ 76 h 530"/>
                <a:gd name="T34" fmla="*/ 863 w 1057"/>
                <a:gd name="T35" fmla="*/ 64 h 530"/>
                <a:gd name="T36" fmla="*/ 821 w 1057"/>
                <a:gd name="T37" fmla="*/ 44 h 530"/>
                <a:gd name="T38" fmla="*/ 732 w 1057"/>
                <a:gd name="T39" fmla="*/ 19 h 530"/>
                <a:gd name="T40" fmla="*/ 634 w 1057"/>
                <a:gd name="T41" fmla="*/ 6 h 530"/>
                <a:gd name="T42" fmla="*/ 526 w 1057"/>
                <a:gd name="T43" fmla="*/ 0 h 530"/>
                <a:gd name="T44" fmla="*/ 422 w 1057"/>
                <a:gd name="T45" fmla="*/ 6 h 530"/>
                <a:gd name="T46" fmla="*/ 321 w 1057"/>
                <a:gd name="T47" fmla="*/ 19 h 530"/>
                <a:gd name="T48" fmla="*/ 232 w 1057"/>
                <a:gd name="T49" fmla="*/ 44 h 530"/>
                <a:gd name="T50" fmla="*/ 193 w 1057"/>
                <a:gd name="T51" fmla="*/ 64 h 530"/>
                <a:gd name="T52" fmla="*/ 154 w 1057"/>
                <a:gd name="T53" fmla="*/ 76 h 530"/>
                <a:gd name="T54" fmla="*/ 121 w 1057"/>
                <a:gd name="T55" fmla="*/ 95 h 530"/>
                <a:gd name="T56" fmla="*/ 92 w 1057"/>
                <a:gd name="T57" fmla="*/ 115 h 530"/>
                <a:gd name="T58" fmla="*/ 62 w 1057"/>
                <a:gd name="T59" fmla="*/ 140 h 530"/>
                <a:gd name="T60" fmla="*/ 43 w 1057"/>
                <a:gd name="T61" fmla="*/ 159 h 530"/>
                <a:gd name="T62" fmla="*/ 23 w 1057"/>
                <a:gd name="T63" fmla="*/ 185 h 530"/>
                <a:gd name="T64" fmla="*/ 10 w 1057"/>
                <a:gd name="T65" fmla="*/ 210 h 530"/>
                <a:gd name="T66" fmla="*/ 3 w 1057"/>
                <a:gd name="T67" fmla="*/ 236 h 530"/>
                <a:gd name="T68" fmla="*/ 0 w 1057"/>
                <a:gd name="T69" fmla="*/ 261 h 530"/>
                <a:gd name="T70" fmla="*/ 3 w 1057"/>
                <a:gd name="T71" fmla="*/ 287 h 530"/>
                <a:gd name="T72" fmla="*/ 10 w 1057"/>
                <a:gd name="T73" fmla="*/ 312 h 530"/>
                <a:gd name="T74" fmla="*/ 23 w 1057"/>
                <a:gd name="T75" fmla="*/ 338 h 530"/>
                <a:gd name="T76" fmla="*/ 43 w 1057"/>
                <a:gd name="T77" fmla="*/ 363 h 530"/>
                <a:gd name="T78" fmla="*/ 62 w 1057"/>
                <a:gd name="T79" fmla="*/ 389 h 530"/>
                <a:gd name="T80" fmla="*/ 88 w 1057"/>
                <a:gd name="T81" fmla="*/ 408 h 530"/>
                <a:gd name="T82" fmla="*/ 118 w 1057"/>
                <a:gd name="T83" fmla="*/ 433 h 530"/>
                <a:gd name="T84" fmla="*/ 154 w 1057"/>
                <a:gd name="T85" fmla="*/ 452 h 530"/>
                <a:gd name="T86" fmla="*/ 190 w 1057"/>
                <a:gd name="T87" fmla="*/ 465 h 530"/>
                <a:gd name="T88" fmla="*/ 229 w 1057"/>
                <a:gd name="T89" fmla="*/ 484 h 530"/>
                <a:gd name="T90" fmla="*/ 317 w 1057"/>
                <a:gd name="T91" fmla="*/ 510 h 530"/>
                <a:gd name="T92" fmla="*/ 415 w 1057"/>
                <a:gd name="T93" fmla="*/ 523 h 530"/>
                <a:gd name="T94" fmla="*/ 520 w 1057"/>
                <a:gd name="T95" fmla="*/ 529 h 530"/>
                <a:gd name="T96" fmla="*/ 1027 w 1057"/>
                <a:gd name="T97" fmla="*/ 529 h 530"/>
                <a:gd name="T98" fmla="*/ 1027 w 1057"/>
                <a:gd name="T99" fmla="*/ 446 h 530"/>
                <a:gd name="T100" fmla="*/ 912 w 1057"/>
                <a:gd name="T101" fmla="*/ 446 h 5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57"/>
                <a:gd name="T154" fmla="*/ 0 h 530"/>
                <a:gd name="T155" fmla="*/ 1057 w 1057"/>
                <a:gd name="T156" fmla="*/ 530 h 53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57" h="530">
                  <a:moveTo>
                    <a:pt x="912" y="446"/>
                  </a:moveTo>
                  <a:lnTo>
                    <a:pt x="945" y="427"/>
                  </a:lnTo>
                  <a:lnTo>
                    <a:pt x="974" y="408"/>
                  </a:lnTo>
                  <a:lnTo>
                    <a:pt x="997" y="382"/>
                  </a:lnTo>
                  <a:lnTo>
                    <a:pt x="1020" y="363"/>
                  </a:lnTo>
                  <a:lnTo>
                    <a:pt x="1033" y="338"/>
                  </a:lnTo>
                  <a:lnTo>
                    <a:pt x="1046" y="312"/>
                  </a:lnTo>
                  <a:lnTo>
                    <a:pt x="1053" y="287"/>
                  </a:lnTo>
                  <a:lnTo>
                    <a:pt x="1056" y="261"/>
                  </a:lnTo>
                  <a:lnTo>
                    <a:pt x="1053" y="236"/>
                  </a:lnTo>
                  <a:lnTo>
                    <a:pt x="1046" y="210"/>
                  </a:lnTo>
                  <a:lnTo>
                    <a:pt x="1033" y="185"/>
                  </a:lnTo>
                  <a:lnTo>
                    <a:pt x="1014" y="159"/>
                  </a:lnTo>
                  <a:lnTo>
                    <a:pt x="991" y="140"/>
                  </a:lnTo>
                  <a:lnTo>
                    <a:pt x="964" y="115"/>
                  </a:lnTo>
                  <a:lnTo>
                    <a:pt x="935" y="95"/>
                  </a:lnTo>
                  <a:lnTo>
                    <a:pt x="899" y="76"/>
                  </a:lnTo>
                  <a:lnTo>
                    <a:pt x="863" y="64"/>
                  </a:lnTo>
                  <a:lnTo>
                    <a:pt x="821" y="44"/>
                  </a:lnTo>
                  <a:lnTo>
                    <a:pt x="732" y="19"/>
                  </a:lnTo>
                  <a:lnTo>
                    <a:pt x="634" y="6"/>
                  </a:lnTo>
                  <a:lnTo>
                    <a:pt x="526" y="0"/>
                  </a:lnTo>
                  <a:lnTo>
                    <a:pt x="422" y="6"/>
                  </a:lnTo>
                  <a:lnTo>
                    <a:pt x="321" y="19"/>
                  </a:lnTo>
                  <a:lnTo>
                    <a:pt x="232" y="44"/>
                  </a:lnTo>
                  <a:lnTo>
                    <a:pt x="193" y="64"/>
                  </a:lnTo>
                  <a:lnTo>
                    <a:pt x="154" y="76"/>
                  </a:lnTo>
                  <a:lnTo>
                    <a:pt x="121" y="95"/>
                  </a:lnTo>
                  <a:lnTo>
                    <a:pt x="92" y="115"/>
                  </a:lnTo>
                  <a:lnTo>
                    <a:pt x="62" y="140"/>
                  </a:lnTo>
                  <a:lnTo>
                    <a:pt x="43" y="159"/>
                  </a:lnTo>
                  <a:lnTo>
                    <a:pt x="23" y="185"/>
                  </a:lnTo>
                  <a:lnTo>
                    <a:pt x="10" y="210"/>
                  </a:lnTo>
                  <a:lnTo>
                    <a:pt x="3" y="236"/>
                  </a:lnTo>
                  <a:lnTo>
                    <a:pt x="0" y="261"/>
                  </a:lnTo>
                  <a:lnTo>
                    <a:pt x="3" y="287"/>
                  </a:lnTo>
                  <a:lnTo>
                    <a:pt x="10" y="312"/>
                  </a:lnTo>
                  <a:lnTo>
                    <a:pt x="23" y="338"/>
                  </a:lnTo>
                  <a:lnTo>
                    <a:pt x="43" y="363"/>
                  </a:lnTo>
                  <a:lnTo>
                    <a:pt x="62" y="389"/>
                  </a:lnTo>
                  <a:lnTo>
                    <a:pt x="88" y="408"/>
                  </a:lnTo>
                  <a:lnTo>
                    <a:pt x="118" y="433"/>
                  </a:lnTo>
                  <a:lnTo>
                    <a:pt x="154" y="452"/>
                  </a:lnTo>
                  <a:lnTo>
                    <a:pt x="190" y="465"/>
                  </a:lnTo>
                  <a:lnTo>
                    <a:pt x="229" y="484"/>
                  </a:lnTo>
                  <a:lnTo>
                    <a:pt x="317" y="510"/>
                  </a:lnTo>
                  <a:lnTo>
                    <a:pt x="415" y="523"/>
                  </a:lnTo>
                  <a:lnTo>
                    <a:pt x="520" y="529"/>
                  </a:lnTo>
                  <a:lnTo>
                    <a:pt x="1027" y="529"/>
                  </a:lnTo>
                  <a:lnTo>
                    <a:pt x="1027" y="446"/>
                  </a:lnTo>
                  <a:lnTo>
                    <a:pt x="912" y="446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019" name="Rectangle 6"/>
            <p:cNvSpPr>
              <a:spLocks noChangeArrowheads="1"/>
            </p:cNvSpPr>
            <p:nvPr/>
          </p:nvSpPr>
          <p:spPr bwMode="auto">
            <a:xfrm>
              <a:off x="3409" y="2449"/>
              <a:ext cx="211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Magnetic disk</a:t>
              </a:r>
            </a:p>
          </p:txBody>
        </p:sp>
        <p:sp>
          <p:nvSpPr>
            <p:cNvPr id="43020" name="Rectangle 7"/>
            <p:cNvSpPr>
              <a:spLocks noChangeArrowheads="1"/>
            </p:cNvSpPr>
            <p:nvPr/>
          </p:nvSpPr>
          <p:spPr bwMode="auto">
            <a:xfrm>
              <a:off x="3409" y="3523"/>
              <a:ext cx="177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Magnetic tape</a:t>
              </a:r>
            </a:p>
          </p:txBody>
        </p:sp>
      </p:grpSp>
      <p:sp>
        <p:nvSpPr>
          <p:cNvPr id="43014" name="Text Box 9"/>
          <p:cNvSpPr txBox="1">
            <a:spLocks noChangeArrowheads="1"/>
          </p:cNvSpPr>
          <p:nvPr/>
        </p:nvSpPr>
        <p:spPr bwMode="auto">
          <a:xfrm>
            <a:off x="2667000" y="19812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Symbol</a:t>
            </a:r>
          </a:p>
        </p:txBody>
      </p:sp>
      <p:sp>
        <p:nvSpPr>
          <p:cNvPr id="43015" name="Text Box 10"/>
          <p:cNvSpPr txBox="1">
            <a:spLocks noChangeArrowheads="1"/>
          </p:cNvSpPr>
          <p:nvPr/>
        </p:nvSpPr>
        <p:spPr bwMode="auto">
          <a:xfrm>
            <a:off x="6629400" y="1981200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Name</a:t>
            </a:r>
          </a:p>
        </p:txBody>
      </p:sp>
      <p:sp>
        <p:nvSpPr>
          <p:cNvPr id="43016" name="Line 11"/>
          <p:cNvSpPr>
            <a:spLocks noChangeShapeType="1"/>
          </p:cNvSpPr>
          <p:nvPr/>
        </p:nvSpPr>
        <p:spPr bwMode="auto">
          <a:xfrm>
            <a:off x="5486400" y="2057400"/>
            <a:ext cx="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" name="Flowchart: Magnetic Disk 1"/>
          <p:cNvSpPr/>
          <p:nvPr/>
        </p:nvSpPr>
        <p:spPr>
          <a:xfrm>
            <a:off x="2537460" y="2896872"/>
            <a:ext cx="1295400" cy="1343024"/>
          </a:xfrm>
          <a:prstGeom prst="flowChartMagneticDisk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56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z="3800"/>
              <a:t>Flowchart Symbols: Some Flow and Miscellaneous Symbols</a:t>
            </a:r>
          </a:p>
        </p:txBody>
      </p:sp>
      <p:grpSp>
        <p:nvGrpSpPr>
          <p:cNvPr id="44037" name="Group 14"/>
          <p:cNvGrpSpPr>
            <a:grpSpLocks/>
          </p:cNvGrpSpPr>
          <p:nvPr/>
        </p:nvGrpSpPr>
        <p:grpSpPr bwMode="auto">
          <a:xfrm>
            <a:off x="2514600" y="2057400"/>
            <a:ext cx="7639050" cy="4102100"/>
            <a:chOff x="947" y="1545"/>
            <a:chExt cx="4812" cy="2584"/>
          </a:xfrm>
        </p:grpSpPr>
        <p:sp>
          <p:nvSpPr>
            <p:cNvPr id="44040" name="Oval 4"/>
            <p:cNvSpPr>
              <a:spLocks noChangeArrowheads="1"/>
            </p:cNvSpPr>
            <p:nvPr/>
          </p:nvSpPr>
          <p:spPr bwMode="auto">
            <a:xfrm>
              <a:off x="1152" y="1920"/>
              <a:ext cx="720" cy="43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endParaRPr lang="sw-KE" altLang="en-US" sz="3200">
                <a:latin typeface="Times New Roman" panose="02020603050405020304" pitchFamily="18" charset="0"/>
              </a:endParaRPr>
            </a:p>
          </p:txBody>
        </p:sp>
        <p:sp>
          <p:nvSpPr>
            <p:cNvPr id="44041" name="Freeform 5"/>
            <p:cNvSpPr>
              <a:spLocks/>
            </p:cNvSpPr>
            <p:nvPr/>
          </p:nvSpPr>
          <p:spPr bwMode="auto">
            <a:xfrm>
              <a:off x="1137" y="2496"/>
              <a:ext cx="769" cy="577"/>
            </a:xfrm>
            <a:custGeom>
              <a:avLst/>
              <a:gdLst>
                <a:gd name="T0" fmla="*/ 0 w 769"/>
                <a:gd name="T1" fmla="*/ 0 h 577"/>
                <a:gd name="T2" fmla="*/ 768 w 769"/>
                <a:gd name="T3" fmla="*/ 0 h 577"/>
                <a:gd name="T4" fmla="*/ 768 w 769"/>
                <a:gd name="T5" fmla="*/ 460 h 577"/>
                <a:gd name="T6" fmla="*/ 384 w 769"/>
                <a:gd name="T7" fmla="*/ 576 h 577"/>
                <a:gd name="T8" fmla="*/ 0 w 769"/>
                <a:gd name="T9" fmla="*/ 460 h 577"/>
                <a:gd name="T10" fmla="*/ 0 w 769"/>
                <a:gd name="T11" fmla="*/ 0 h 5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69"/>
                <a:gd name="T19" fmla="*/ 0 h 577"/>
                <a:gd name="T20" fmla="*/ 769 w 769"/>
                <a:gd name="T21" fmla="*/ 577 h 5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69" h="577">
                  <a:moveTo>
                    <a:pt x="0" y="0"/>
                  </a:moveTo>
                  <a:lnTo>
                    <a:pt x="768" y="0"/>
                  </a:lnTo>
                  <a:lnTo>
                    <a:pt x="768" y="460"/>
                  </a:lnTo>
                  <a:lnTo>
                    <a:pt x="384" y="576"/>
                  </a:lnTo>
                  <a:lnTo>
                    <a:pt x="0" y="460"/>
                  </a:lnTo>
                  <a:lnTo>
                    <a:pt x="0" y="0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42" name="Freeform 6"/>
            <p:cNvSpPr>
              <a:spLocks/>
            </p:cNvSpPr>
            <p:nvPr/>
          </p:nvSpPr>
          <p:spPr bwMode="auto">
            <a:xfrm>
              <a:off x="947" y="3215"/>
              <a:ext cx="1152" cy="387"/>
            </a:xfrm>
            <a:custGeom>
              <a:avLst/>
              <a:gdLst>
                <a:gd name="T0" fmla="*/ 184 w 1152"/>
                <a:gd name="T1" fmla="*/ 0 h 387"/>
                <a:gd name="T2" fmla="*/ 147 w 1152"/>
                <a:gd name="T3" fmla="*/ 6 h 387"/>
                <a:gd name="T4" fmla="*/ 110 w 1152"/>
                <a:gd name="T5" fmla="*/ 17 h 387"/>
                <a:gd name="T6" fmla="*/ 80 w 1152"/>
                <a:gd name="T7" fmla="*/ 35 h 387"/>
                <a:gd name="T8" fmla="*/ 53 w 1152"/>
                <a:gd name="T9" fmla="*/ 58 h 387"/>
                <a:gd name="T10" fmla="*/ 30 w 1152"/>
                <a:gd name="T11" fmla="*/ 86 h 387"/>
                <a:gd name="T12" fmla="*/ 13 w 1152"/>
                <a:gd name="T13" fmla="*/ 121 h 387"/>
                <a:gd name="T14" fmla="*/ 3 w 1152"/>
                <a:gd name="T15" fmla="*/ 156 h 387"/>
                <a:gd name="T16" fmla="*/ 0 w 1152"/>
                <a:gd name="T17" fmla="*/ 196 h 387"/>
                <a:gd name="T18" fmla="*/ 3 w 1152"/>
                <a:gd name="T19" fmla="*/ 236 h 387"/>
                <a:gd name="T20" fmla="*/ 13 w 1152"/>
                <a:gd name="T21" fmla="*/ 271 h 387"/>
                <a:gd name="T22" fmla="*/ 30 w 1152"/>
                <a:gd name="T23" fmla="*/ 300 h 387"/>
                <a:gd name="T24" fmla="*/ 53 w 1152"/>
                <a:gd name="T25" fmla="*/ 328 h 387"/>
                <a:gd name="T26" fmla="*/ 80 w 1152"/>
                <a:gd name="T27" fmla="*/ 351 h 387"/>
                <a:gd name="T28" fmla="*/ 110 w 1152"/>
                <a:gd name="T29" fmla="*/ 369 h 387"/>
                <a:gd name="T30" fmla="*/ 147 w 1152"/>
                <a:gd name="T31" fmla="*/ 380 h 387"/>
                <a:gd name="T32" fmla="*/ 184 w 1152"/>
                <a:gd name="T33" fmla="*/ 386 h 387"/>
                <a:gd name="T34" fmla="*/ 966 w 1152"/>
                <a:gd name="T35" fmla="*/ 386 h 387"/>
                <a:gd name="T36" fmla="*/ 1003 w 1152"/>
                <a:gd name="T37" fmla="*/ 380 h 387"/>
                <a:gd name="T38" fmla="*/ 1037 w 1152"/>
                <a:gd name="T39" fmla="*/ 369 h 387"/>
                <a:gd name="T40" fmla="*/ 1070 w 1152"/>
                <a:gd name="T41" fmla="*/ 351 h 387"/>
                <a:gd name="T42" fmla="*/ 1097 w 1152"/>
                <a:gd name="T43" fmla="*/ 328 h 387"/>
                <a:gd name="T44" fmla="*/ 1121 w 1152"/>
                <a:gd name="T45" fmla="*/ 300 h 387"/>
                <a:gd name="T46" fmla="*/ 1138 w 1152"/>
                <a:gd name="T47" fmla="*/ 271 h 387"/>
                <a:gd name="T48" fmla="*/ 1148 w 1152"/>
                <a:gd name="T49" fmla="*/ 236 h 387"/>
                <a:gd name="T50" fmla="*/ 1151 w 1152"/>
                <a:gd name="T51" fmla="*/ 196 h 387"/>
                <a:gd name="T52" fmla="*/ 1148 w 1152"/>
                <a:gd name="T53" fmla="*/ 156 h 387"/>
                <a:gd name="T54" fmla="*/ 1138 w 1152"/>
                <a:gd name="T55" fmla="*/ 121 h 387"/>
                <a:gd name="T56" fmla="*/ 1121 w 1152"/>
                <a:gd name="T57" fmla="*/ 86 h 387"/>
                <a:gd name="T58" fmla="*/ 1097 w 1152"/>
                <a:gd name="T59" fmla="*/ 58 h 387"/>
                <a:gd name="T60" fmla="*/ 1070 w 1152"/>
                <a:gd name="T61" fmla="*/ 35 h 387"/>
                <a:gd name="T62" fmla="*/ 1037 w 1152"/>
                <a:gd name="T63" fmla="*/ 17 h 387"/>
                <a:gd name="T64" fmla="*/ 1003 w 1152"/>
                <a:gd name="T65" fmla="*/ 6 h 387"/>
                <a:gd name="T66" fmla="*/ 966 w 1152"/>
                <a:gd name="T67" fmla="*/ 0 h 387"/>
                <a:gd name="T68" fmla="*/ 184 w 1152"/>
                <a:gd name="T69" fmla="*/ 0 h 38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52"/>
                <a:gd name="T106" fmla="*/ 0 h 387"/>
                <a:gd name="T107" fmla="*/ 1152 w 1152"/>
                <a:gd name="T108" fmla="*/ 387 h 38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52" h="387">
                  <a:moveTo>
                    <a:pt x="184" y="0"/>
                  </a:moveTo>
                  <a:lnTo>
                    <a:pt x="147" y="6"/>
                  </a:lnTo>
                  <a:lnTo>
                    <a:pt x="110" y="17"/>
                  </a:lnTo>
                  <a:lnTo>
                    <a:pt x="80" y="35"/>
                  </a:lnTo>
                  <a:lnTo>
                    <a:pt x="53" y="58"/>
                  </a:lnTo>
                  <a:lnTo>
                    <a:pt x="30" y="86"/>
                  </a:lnTo>
                  <a:lnTo>
                    <a:pt x="13" y="121"/>
                  </a:lnTo>
                  <a:lnTo>
                    <a:pt x="3" y="156"/>
                  </a:lnTo>
                  <a:lnTo>
                    <a:pt x="0" y="196"/>
                  </a:lnTo>
                  <a:lnTo>
                    <a:pt x="3" y="236"/>
                  </a:lnTo>
                  <a:lnTo>
                    <a:pt x="13" y="271"/>
                  </a:lnTo>
                  <a:lnTo>
                    <a:pt x="30" y="300"/>
                  </a:lnTo>
                  <a:lnTo>
                    <a:pt x="53" y="328"/>
                  </a:lnTo>
                  <a:lnTo>
                    <a:pt x="80" y="351"/>
                  </a:lnTo>
                  <a:lnTo>
                    <a:pt x="110" y="369"/>
                  </a:lnTo>
                  <a:lnTo>
                    <a:pt x="147" y="380"/>
                  </a:lnTo>
                  <a:lnTo>
                    <a:pt x="184" y="386"/>
                  </a:lnTo>
                  <a:lnTo>
                    <a:pt x="966" y="386"/>
                  </a:lnTo>
                  <a:lnTo>
                    <a:pt x="1003" y="380"/>
                  </a:lnTo>
                  <a:lnTo>
                    <a:pt x="1037" y="369"/>
                  </a:lnTo>
                  <a:lnTo>
                    <a:pt x="1070" y="351"/>
                  </a:lnTo>
                  <a:lnTo>
                    <a:pt x="1097" y="328"/>
                  </a:lnTo>
                  <a:lnTo>
                    <a:pt x="1121" y="300"/>
                  </a:lnTo>
                  <a:lnTo>
                    <a:pt x="1138" y="271"/>
                  </a:lnTo>
                  <a:lnTo>
                    <a:pt x="1148" y="236"/>
                  </a:lnTo>
                  <a:lnTo>
                    <a:pt x="1151" y="196"/>
                  </a:lnTo>
                  <a:lnTo>
                    <a:pt x="1148" y="156"/>
                  </a:lnTo>
                  <a:lnTo>
                    <a:pt x="1138" y="121"/>
                  </a:lnTo>
                  <a:lnTo>
                    <a:pt x="1121" y="86"/>
                  </a:lnTo>
                  <a:lnTo>
                    <a:pt x="1097" y="58"/>
                  </a:lnTo>
                  <a:lnTo>
                    <a:pt x="1070" y="35"/>
                  </a:lnTo>
                  <a:lnTo>
                    <a:pt x="1037" y="17"/>
                  </a:lnTo>
                  <a:lnTo>
                    <a:pt x="1003" y="6"/>
                  </a:lnTo>
                  <a:lnTo>
                    <a:pt x="966" y="0"/>
                  </a:lnTo>
                  <a:lnTo>
                    <a:pt x="184" y="0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43" name="Freeform 7"/>
            <p:cNvSpPr>
              <a:spLocks/>
            </p:cNvSpPr>
            <p:nvPr/>
          </p:nvSpPr>
          <p:spPr bwMode="auto">
            <a:xfrm>
              <a:off x="1008" y="3744"/>
              <a:ext cx="1009" cy="385"/>
            </a:xfrm>
            <a:custGeom>
              <a:avLst/>
              <a:gdLst>
                <a:gd name="T0" fmla="*/ 504 w 1009"/>
                <a:gd name="T1" fmla="*/ 0 h 385"/>
                <a:gd name="T2" fmla="*/ 0 w 1009"/>
                <a:gd name="T3" fmla="*/ 192 h 385"/>
                <a:gd name="T4" fmla="*/ 504 w 1009"/>
                <a:gd name="T5" fmla="*/ 384 h 385"/>
                <a:gd name="T6" fmla="*/ 1008 w 1009"/>
                <a:gd name="T7" fmla="*/ 192 h 385"/>
                <a:gd name="T8" fmla="*/ 504 w 1009"/>
                <a:gd name="T9" fmla="*/ 0 h 3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09"/>
                <a:gd name="T16" fmla="*/ 0 h 385"/>
                <a:gd name="T17" fmla="*/ 1009 w 1009"/>
                <a:gd name="T18" fmla="*/ 385 h 38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09" h="385">
                  <a:moveTo>
                    <a:pt x="504" y="0"/>
                  </a:moveTo>
                  <a:lnTo>
                    <a:pt x="0" y="192"/>
                  </a:lnTo>
                  <a:lnTo>
                    <a:pt x="504" y="384"/>
                  </a:lnTo>
                  <a:lnTo>
                    <a:pt x="1008" y="192"/>
                  </a:lnTo>
                  <a:lnTo>
                    <a:pt x="504" y="0"/>
                  </a:lnTo>
                </a:path>
              </a:pathLst>
            </a:custGeom>
            <a:solidFill>
              <a:schemeClr val="accent2"/>
            </a:solidFill>
            <a:ln w="127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44" name="Rectangle 8"/>
            <p:cNvSpPr>
              <a:spLocks noChangeArrowheads="1"/>
            </p:cNvSpPr>
            <p:nvPr/>
          </p:nvSpPr>
          <p:spPr bwMode="auto">
            <a:xfrm>
              <a:off x="2464" y="1958"/>
              <a:ext cx="292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On-page connector</a:t>
              </a:r>
            </a:p>
          </p:txBody>
        </p:sp>
        <p:sp>
          <p:nvSpPr>
            <p:cNvPr id="44045" name="Rectangle 9"/>
            <p:cNvSpPr>
              <a:spLocks noChangeArrowheads="1"/>
            </p:cNvSpPr>
            <p:nvPr/>
          </p:nvSpPr>
          <p:spPr bwMode="auto">
            <a:xfrm>
              <a:off x="2464" y="2591"/>
              <a:ext cx="2302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Off-page connector</a:t>
              </a:r>
            </a:p>
          </p:txBody>
        </p:sp>
        <p:sp>
          <p:nvSpPr>
            <p:cNvPr id="44046" name="Rectangle 10"/>
            <p:cNvSpPr>
              <a:spLocks noChangeArrowheads="1"/>
            </p:cNvSpPr>
            <p:nvPr/>
          </p:nvSpPr>
          <p:spPr bwMode="auto">
            <a:xfrm>
              <a:off x="2471" y="3215"/>
              <a:ext cx="129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Terminal</a:t>
              </a:r>
            </a:p>
          </p:txBody>
        </p:sp>
        <p:sp>
          <p:nvSpPr>
            <p:cNvPr id="44047" name="Rectangle 11"/>
            <p:cNvSpPr>
              <a:spLocks noChangeArrowheads="1"/>
            </p:cNvSpPr>
            <p:nvPr/>
          </p:nvSpPr>
          <p:spPr bwMode="auto">
            <a:xfrm>
              <a:off x="2449" y="3753"/>
              <a:ext cx="1486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Decision</a:t>
              </a:r>
            </a:p>
          </p:txBody>
        </p:sp>
        <p:sp>
          <p:nvSpPr>
            <p:cNvPr id="44048" name="Line 12"/>
            <p:cNvSpPr>
              <a:spLocks noChangeShapeType="1"/>
            </p:cNvSpPr>
            <p:nvPr/>
          </p:nvSpPr>
          <p:spPr bwMode="auto">
            <a:xfrm>
              <a:off x="1153" y="1728"/>
              <a:ext cx="767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049" name="Rectangle 13"/>
            <p:cNvSpPr>
              <a:spLocks noChangeArrowheads="1"/>
            </p:cNvSpPr>
            <p:nvPr/>
          </p:nvSpPr>
          <p:spPr bwMode="auto">
            <a:xfrm>
              <a:off x="2449" y="1545"/>
              <a:ext cx="3310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chemeClr val="tx1"/>
                  </a:solidFill>
                  <a:latin typeface="Times New Roman" panose="02020603050405020304" pitchFamily="18" charset="0"/>
                </a:rPr>
                <a:t>Document or processing flow</a:t>
              </a:r>
            </a:p>
          </p:txBody>
        </p:sp>
      </p:grpSp>
      <p:sp>
        <p:nvSpPr>
          <p:cNvPr id="44038" name="Text Box 15"/>
          <p:cNvSpPr txBox="1">
            <a:spLocks noChangeArrowheads="1"/>
          </p:cNvSpPr>
          <p:nvPr/>
        </p:nvSpPr>
        <p:spPr bwMode="auto">
          <a:xfrm>
            <a:off x="2514600" y="16764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Symbol</a:t>
            </a:r>
          </a:p>
        </p:txBody>
      </p:sp>
      <p:sp>
        <p:nvSpPr>
          <p:cNvPr id="44039" name="Text Box 16"/>
          <p:cNvSpPr txBox="1">
            <a:spLocks noChangeArrowheads="1"/>
          </p:cNvSpPr>
          <p:nvPr/>
        </p:nvSpPr>
        <p:spPr bwMode="auto">
          <a:xfrm>
            <a:off x="5029200" y="16764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Name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04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What are Document Flowcharts?</a:t>
            </a:r>
          </a:p>
        </p:txBody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/>
              <a:t>A </a:t>
            </a:r>
            <a:r>
              <a:rPr lang="en-US" altLang="en-US" sz="2600" i="1"/>
              <a:t>document flowchart</a:t>
            </a:r>
            <a:r>
              <a:rPr lang="en-US" altLang="en-US" sz="2600"/>
              <a:t> illustrates the flow of documents and information between areas of responsibility within an organization.</a:t>
            </a:r>
          </a:p>
          <a:p>
            <a:pPr eaLnBrk="1" hangingPunct="1"/>
            <a:r>
              <a:rPr lang="en-US" altLang="en-US" sz="2600"/>
              <a:t>A document flowchart is particularly useful in analyzing the adequacy of control procedures.</a:t>
            </a:r>
          </a:p>
          <a:p>
            <a:pPr eaLnBrk="1" hangingPunct="1"/>
            <a:r>
              <a:rPr lang="en-US" altLang="en-US" sz="2600"/>
              <a:t>Flowcharts that describe and evaluate internal controls are often referred to as </a:t>
            </a:r>
            <a:r>
              <a:rPr lang="en-US" altLang="en-US" sz="2600" i="1"/>
              <a:t>internal control flowcharts.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16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1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What are System Flowcharts?</a:t>
            </a:r>
          </a:p>
        </p:txBody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i="1" smtClean="0">
                <a:solidFill>
                  <a:schemeClr val="tx1"/>
                </a:solidFill>
              </a:rPr>
              <a:t>System</a:t>
            </a:r>
            <a:r>
              <a:rPr lang="en-US" altLang="en-US" smtClean="0">
                <a:solidFill>
                  <a:schemeClr val="tx1"/>
                </a:solidFill>
              </a:rPr>
              <a:t> </a:t>
            </a:r>
            <a:r>
              <a:rPr lang="en-US" altLang="en-US" i="1" smtClean="0">
                <a:solidFill>
                  <a:schemeClr val="tx1"/>
                </a:solidFill>
              </a:rPr>
              <a:t>flowcharts</a:t>
            </a:r>
            <a:r>
              <a:rPr lang="en-US" altLang="en-US" smtClean="0">
                <a:solidFill>
                  <a:schemeClr val="tx1"/>
                </a:solidFill>
              </a:rPr>
              <a:t> </a:t>
            </a:r>
            <a:r>
              <a:rPr lang="en-US" altLang="en-US" smtClean="0"/>
              <a:t>depict the relationship among the input, processing, and output of an AIS.</a:t>
            </a:r>
          </a:p>
          <a:p>
            <a:pPr eaLnBrk="1" hangingPunct="1"/>
            <a:r>
              <a:rPr lang="en-US" altLang="en-US" smtClean="0"/>
              <a:t>A system flowchart begins by identifying both the inputs that enter the system and their origins.</a:t>
            </a:r>
          </a:p>
          <a:p>
            <a:pPr eaLnBrk="1" hangingPunct="1"/>
            <a:r>
              <a:rPr lang="en-US" altLang="en-US" smtClean="0"/>
              <a:t>The input is followed by the processing portion of the flowchart.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72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4579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What are </a:t>
            </a:r>
            <a:r>
              <a:rPr lang="en-US" altLang="en-US" dirty="0" smtClean="0"/>
              <a:t>Computer System </a:t>
            </a:r>
            <a:r>
              <a:rPr lang="en-US" altLang="en-US" dirty="0" smtClean="0"/>
              <a:t>Flowcharts?</a:t>
            </a:r>
          </a:p>
        </p:txBody>
      </p:sp>
      <p:sp>
        <p:nvSpPr>
          <p:cNvPr id="666628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The resulting new information is the output component.</a:t>
            </a:r>
          </a:p>
          <a:p>
            <a:pPr eaLnBrk="1" hangingPunct="1"/>
            <a:r>
              <a:rPr lang="en-US" altLang="en-US" smtClean="0"/>
              <a:t>System flowcharts are an important tool of system analysis, design, and evaluation.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56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628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What are Computer</a:t>
            </a:r>
            <a:br>
              <a:rPr lang="en-US" altLang="en-US" smtClean="0"/>
            </a:br>
            <a:r>
              <a:rPr lang="en-US" altLang="en-US" smtClean="0"/>
              <a:t>System Flowcharts?</a:t>
            </a:r>
          </a:p>
        </p:txBody>
      </p:sp>
      <p:grpSp>
        <p:nvGrpSpPr>
          <p:cNvPr id="48133" name="Group 17"/>
          <p:cNvGrpSpPr>
            <a:grpSpLocks/>
          </p:cNvGrpSpPr>
          <p:nvPr/>
        </p:nvGrpSpPr>
        <p:grpSpPr bwMode="auto">
          <a:xfrm>
            <a:off x="4223517" y="1676400"/>
            <a:ext cx="5377682" cy="4191000"/>
            <a:chOff x="1729" y="1056"/>
            <a:chExt cx="3503" cy="3024"/>
          </a:xfrm>
        </p:grpSpPr>
        <p:sp>
          <p:nvSpPr>
            <p:cNvPr id="48134" name="Line 4"/>
            <p:cNvSpPr>
              <a:spLocks noChangeShapeType="1"/>
            </p:cNvSpPr>
            <p:nvPr/>
          </p:nvSpPr>
          <p:spPr bwMode="auto">
            <a:xfrm>
              <a:off x="1729" y="2592"/>
              <a:ext cx="11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8135" name="Rectangle 5"/>
            <p:cNvSpPr>
              <a:spLocks noChangeArrowheads="1"/>
            </p:cNvSpPr>
            <p:nvPr/>
          </p:nvSpPr>
          <p:spPr bwMode="auto">
            <a:xfrm>
              <a:off x="2880" y="2315"/>
              <a:ext cx="1152" cy="57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 dirty="0">
                  <a:solidFill>
                    <a:srgbClr val="1A1A00"/>
                  </a:solidFill>
                  <a:latin typeface="+mj-lt"/>
                </a:rPr>
                <a:t>Process</a:t>
              </a:r>
            </a:p>
          </p:txBody>
        </p:sp>
        <p:sp>
          <p:nvSpPr>
            <p:cNvPr id="48136" name="Line 6"/>
            <p:cNvSpPr>
              <a:spLocks noChangeShapeType="1"/>
            </p:cNvSpPr>
            <p:nvPr/>
          </p:nvSpPr>
          <p:spPr bwMode="auto">
            <a:xfrm>
              <a:off x="3456" y="1921"/>
              <a:ext cx="0" cy="3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8137" name="Line 7"/>
            <p:cNvSpPr>
              <a:spLocks noChangeShapeType="1"/>
            </p:cNvSpPr>
            <p:nvPr/>
          </p:nvSpPr>
          <p:spPr bwMode="auto">
            <a:xfrm>
              <a:off x="3456" y="2896"/>
              <a:ext cx="0" cy="5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grpSp>
          <p:nvGrpSpPr>
            <p:cNvPr id="48138" name="Group 8"/>
            <p:cNvGrpSpPr>
              <a:grpSpLocks/>
            </p:cNvGrpSpPr>
            <p:nvPr/>
          </p:nvGrpSpPr>
          <p:grpSpPr bwMode="auto">
            <a:xfrm>
              <a:off x="2878" y="3481"/>
              <a:ext cx="1156" cy="579"/>
              <a:chOff x="2878" y="3481"/>
              <a:chExt cx="1156" cy="579"/>
            </a:xfrm>
          </p:grpSpPr>
          <p:sp>
            <p:nvSpPr>
              <p:cNvPr id="48145" name="Freeform 9"/>
              <p:cNvSpPr>
                <a:spLocks/>
              </p:cNvSpPr>
              <p:nvPr/>
            </p:nvSpPr>
            <p:spPr bwMode="auto">
              <a:xfrm>
                <a:off x="2878" y="3481"/>
                <a:ext cx="1156" cy="579"/>
              </a:xfrm>
              <a:custGeom>
                <a:avLst/>
                <a:gdLst>
                  <a:gd name="T0" fmla="*/ 0 w 1156"/>
                  <a:gd name="T1" fmla="*/ 539 h 579"/>
                  <a:gd name="T2" fmla="*/ 77 w 1156"/>
                  <a:gd name="T3" fmla="*/ 552 h 579"/>
                  <a:gd name="T4" fmla="*/ 148 w 1156"/>
                  <a:gd name="T5" fmla="*/ 565 h 579"/>
                  <a:gd name="T6" fmla="*/ 213 w 1156"/>
                  <a:gd name="T7" fmla="*/ 572 h 579"/>
                  <a:gd name="T8" fmla="*/ 271 w 1156"/>
                  <a:gd name="T9" fmla="*/ 578 h 579"/>
                  <a:gd name="T10" fmla="*/ 310 w 1156"/>
                  <a:gd name="T11" fmla="*/ 578 h 579"/>
                  <a:gd name="T12" fmla="*/ 342 w 1156"/>
                  <a:gd name="T13" fmla="*/ 578 h 579"/>
                  <a:gd name="T14" fmla="*/ 387 w 1156"/>
                  <a:gd name="T15" fmla="*/ 578 h 579"/>
                  <a:gd name="T16" fmla="*/ 413 w 1156"/>
                  <a:gd name="T17" fmla="*/ 572 h 579"/>
                  <a:gd name="T18" fmla="*/ 439 w 1156"/>
                  <a:gd name="T19" fmla="*/ 572 h 579"/>
                  <a:gd name="T20" fmla="*/ 484 w 1156"/>
                  <a:gd name="T21" fmla="*/ 565 h 579"/>
                  <a:gd name="T22" fmla="*/ 529 w 1156"/>
                  <a:gd name="T23" fmla="*/ 559 h 579"/>
                  <a:gd name="T24" fmla="*/ 607 w 1156"/>
                  <a:gd name="T25" fmla="*/ 539 h 579"/>
                  <a:gd name="T26" fmla="*/ 645 w 1156"/>
                  <a:gd name="T27" fmla="*/ 533 h 579"/>
                  <a:gd name="T28" fmla="*/ 690 w 1156"/>
                  <a:gd name="T29" fmla="*/ 520 h 579"/>
                  <a:gd name="T30" fmla="*/ 736 w 1156"/>
                  <a:gd name="T31" fmla="*/ 513 h 579"/>
                  <a:gd name="T32" fmla="*/ 781 w 1156"/>
                  <a:gd name="T33" fmla="*/ 500 h 579"/>
                  <a:gd name="T34" fmla="*/ 832 w 1156"/>
                  <a:gd name="T35" fmla="*/ 494 h 579"/>
                  <a:gd name="T36" fmla="*/ 884 w 1156"/>
                  <a:gd name="T37" fmla="*/ 481 h 579"/>
                  <a:gd name="T38" fmla="*/ 942 w 1156"/>
                  <a:gd name="T39" fmla="*/ 474 h 579"/>
                  <a:gd name="T40" fmla="*/ 1000 w 1156"/>
                  <a:gd name="T41" fmla="*/ 468 h 579"/>
                  <a:gd name="T42" fmla="*/ 1078 w 1156"/>
                  <a:gd name="T43" fmla="*/ 468 h 579"/>
                  <a:gd name="T44" fmla="*/ 1155 w 1156"/>
                  <a:gd name="T45" fmla="*/ 461 h 579"/>
                  <a:gd name="T46" fmla="*/ 1155 w 1156"/>
                  <a:gd name="T47" fmla="*/ 0 h 579"/>
                  <a:gd name="T48" fmla="*/ 0 w 1156"/>
                  <a:gd name="T49" fmla="*/ 0 h 579"/>
                  <a:gd name="T50" fmla="*/ 0 w 1156"/>
                  <a:gd name="T51" fmla="*/ 539 h 579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56"/>
                  <a:gd name="T79" fmla="*/ 0 h 579"/>
                  <a:gd name="T80" fmla="*/ 1156 w 1156"/>
                  <a:gd name="T81" fmla="*/ 579 h 579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56" h="579">
                    <a:moveTo>
                      <a:pt x="0" y="539"/>
                    </a:moveTo>
                    <a:lnTo>
                      <a:pt x="77" y="552"/>
                    </a:lnTo>
                    <a:lnTo>
                      <a:pt x="148" y="565"/>
                    </a:lnTo>
                    <a:lnTo>
                      <a:pt x="213" y="572"/>
                    </a:lnTo>
                    <a:lnTo>
                      <a:pt x="271" y="578"/>
                    </a:lnTo>
                    <a:lnTo>
                      <a:pt x="310" y="578"/>
                    </a:lnTo>
                    <a:lnTo>
                      <a:pt x="342" y="578"/>
                    </a:lnTo>
                    <a:lnTo>
                      <a:pt x="387" y="578"/>
                    </a:lnTo>
                    <a:lnTo>
                      <a:pt x="413" y="572"/>
                    </a:lnTo>
                    <a:lnTo>
                      <a:pt x="439" y="572"/>
                    </a:lnTo>
                    <a:lnTo>
                      <a:pt x="484" y="565"/>
                    </a:lnTo>
                    <a:lnTo>
                      <a:pt x="529" y="559"/>
                    </a:lnTo>
                    <a:lnTo>
                      <a:pt x="607" y="539"/>
                    </a:lnTo>
                    <a:lnTo>
                      <a:pt x="645" y="533"/>
                    </a:lnTo>
                    <a:lnTo>
                      <a:pt x="690" y="520"/>
                    </a:lnTo>
                    <a:lnTo>
                      <a:pt x="736" y="513"/>
                    </a:lnTo>
                    <a:lnTo>
                      <a:pt x="781" y="500"/>
                    </a:lnTo>
                    <a:lnTo>
                      <a:pt x="832" y="494"/>
                    </a:lnTo>
                    <a:lnTo>
                      <a:pt x="884" y="481"/>
                    </a:lnTo>
                    <a:lnTo>
                      <a:pt x="942" y="474"/>
                    </a:lnTo>
                    <a:lnTo>
                      <a:pt x="1000" y="468"/>
                    </a:lnTo>
                    <a:lnTo>
                      <a:pt x="1078" y="468"/>
                    </a:lnTo>
                    <a:lnTo>
                      <a:pt x="1155" y="461"/>
                    </a:lnTo>
                    <a:lnTo>
                      <a:pt x="1155" y="0"/>
                    </a:lnTo>
                    <a:lnTo>
                      <a:pt x="0" y="0"/>
                    </a:lnTo>
                    <a:lnTo>
                      <a:pt x="0" y="539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48146" name="Rectangle 10"/>
              <p:cNvSpPr>
                <a:spLocks noChangeArrowheads="1"/>
              </p:cNvSpPr>
              <p:nvPr/>
            </p:nvSpPr>
            <p:spPr bwMode="auto">
              <a:xfrm>
                <a:off x="2942" y="3515"/>
                <a:ext cx="1028" cy="408"/>
              </a:xfrm>
              <a:prstGeom prst="rect">
                <a:avLst/>
              </a:prstGeom>
              <a:solidFill>
                <a:schemeClr val="accent2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3200">
                    <a:solidFill>
                      <a:srgbClr val="1A1A00"/>
                    </a:solidFill>
                    <a:latin typeface="+mj-lt"/>
                  </a:rPr>
                  <a:t>Output</a:t>
                </a:r>
              </a:p>
            </p:txBody>
          </p:sp>
        </p:grpSp>
        <p:sp>
          <p:nvSpPr>
            <p:cNvPr id="48139" name="Line 11"/>
            <p:cNvSpPr>
              <a:spLocks noChangeShapeType="1"/>
            </p:cNvSpPr>
            <p:nvPr/>
          </p:nvSpPr>
          <p:spPr bwMode="auto">
            <a:xfrm flipV="1">
              <a:off x="4033" y="1116"/>
              <a:ext cx="1199" cy="11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8140" name="Oval 12"/>
            <p:cNvSpPr>
              <a:spLocks noChangeArrowheads="1"/>
            </p:cNvSpPr>
            <p:nvPr/>
          </p:nvSpPr>
          <p:spPr bwMode="auto">
            <a:xfrm>
              <a:off x="3002" y="1056"/>
              <a:ext cx="912" cy="86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+mj-lt"/>
                </a:rPr>
                <a:t>Input</a:t>
              </a:r>
            </a:p>
          </p:txBody>
        </p:sp>
        <p:sp>
          <p:nvSpPr>
            <p:cNvPr id="48141" name="Line 13"/>
            <p:cNvSpPr>
              <a:spLocks noChangeShapeType="1"/>
            </p:cNvSpPr>
            <p:nvPr/>
          </p:nvSpPr>
          <p:spPr bwMode="auto">
            <a:xfrm>
              <a:off x="3457" y="1920"/>
              <a:ext cx="38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8142" name="Line 14"/>
            <p:cNvSpPr>
              <a:spLocks noChangeShapeType="1"/>
            </p:cNvSpPr>
            <p:nvPr/>
          </p:nvSpPr>
          <p:spPr bwMode="auto">
            <a:xfrm>
              <a:off x="4033" y="2881"/>
              <a:ext cx="1199" cy="11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</p:grpSp>
      <p:sp>
        <p:nvSpPr>
          <p:cNvPr id="2" name="Flowchart: Magnetic Disk 1"/>
          <p:cNvSpPr/>
          <p:nvPr/>
        </p:nvSpPr>
        <p:spPr>
          <a:xfrm>
            <a:off x="2592070" y="2608928"/>
            <a:ext cx="1630680" cy="2414451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+mj-lt"/>
              </a:rPr>
              <a:t>Storage</a:t>
            </a:r>
            <a:endParaRPr lang="en-US" sz="3200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15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What are Program Flowcharts?</a:t>
            </a:r>
          </a:p>
        </p:txBody>
      </p:sp>
      <p:sp>
        <p:nvSpPr>
          <p:cNvPr id="67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A program flowchart describes the specific logic to perform a process shown on a systems flowchart.</a:t>
            </a:r>
          </a:p>
          <a:p>
            <a:pPr eaLnBrk="1" hangingPunct="1"/>
            <a:r>
              <a:rPr lang="en-US" altLang="en-US" smtClean="0"/>
              <a:t>A flow line connects the symbols and indicates the sequence of operations.</a:t>
            </a:r>
          </a:p>
          <a:p>
            <a:pPr eaLnBrk="1" hangingPunct="1"/>
            <a:r>
              <a:rPr lang="en-US" altLang="en-US" smtClean="0"/>
              <a:t>The processing symbol represents a data movement or arithmetic calculation.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7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0723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What are Program Flowcharts?</a:t>
            </a:r>
          </a:p>
        </p:txBody>
      </p:sp>
      <p:sp>
        <p:nvSpPr>
          <p:cNvPr id="50181" name="AutoShape 4"/>
          <p:cNvSpPr>
            <a:spLocks noChangeArrowheads="1"/>
          </p:cNvSpPr>
          <p:nvPr/>
        </p:nvSpPr>
        <p:spPr bwMode="auto">
          <a:xfrm>
            <a:off x="4273551" y="1676400"/>
            <a:ext cx="3279775" cy="490538"/>
          </a:xfrm>
          <a:prstGeom prst="parallelogram">
            <a:avLst>
              <a:gd name="adj" fmla="val 167090"/>
            </a:avLst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Input data</a:t>
            </a:r>
          </a:p>
        </p:txBody>
      </p:sp>
      <p:sp>
        <p:nvSpPr>
          <p:cNvPr id="50182" name="Line 5"/>
          <p:cNvSpPr>
            <a:spLocks noChangeShapeType="1"/>
          </p:cNvSpPr>
          <p:nvPr/>
        </p:nvSpPr>
        <p:spPr bwMode="auto">
          <a:xfrm>
            <a:off x="6054725" y="2168525"/>
            <a:ext cx="0" cy="306388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3" name="Freeform 7"/>
          <p:cNvSpPr>
            <a:spLocks/>
          </p:cNvSpPr>
          <p:nvPr/>
        </p:nvSpPr>
        <p:spPr bwMode="auto">
          <a:xfrm>
            <a:off x="4065905" y="2474913"/>
            <a:ext cx="3995738" cy="1327150"/>
          </a:xfrm>
          <a:custGeom>
            <a:avLst/>
            <a:gdLst>
              <a:gd name="T0" fmla="*/ 2147483647 w 2785"/>
              <a:gd name="T1" fmla="*/ 0 h 1037"/>
              <a:gd name="T2" fmla="*/ 0 w 2785"/>
              <a:gd name="T3" fmla="*/ 848422551 h 1037"/>
              <a:gd name="T4" fmla="*/ 2147483647 w 2785"/>
              <a:gd name="T5" fmla="*/ 1696845102 h 1037"/>
              <a:gd name="T6" fmla="*/ 2147483647 w 2785"/>
              <a:gd name="T7" fmla="*/ 848422551 h 1037"/>
              <a:gd name="T8" fmla="*/ 2147483647 w 2785"/>
              <a:gd name="T9" fmla="*/ 0 h 103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85"/>
              <a:gd name="T16" fmla="*/ 0 h 1037"/>
              <a:gd name="T17" fmla="*/ 2785 w 2785"/>
              <a:gd name="T18" fmla="*/ 1037 h 103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85" h="1037">
                <a:moveTo>
                  <a:pt x="1392" y="0"/>
                </a:moveTo>
                <a:lnTo>
                  <a:pt x="0" y="518"/>
                </a:lnTo>
                <a:lnTo>
                  <a:pt x="1392" y="1036"/>
                </a:lnTo>
                <a:lnTo>
                  <a:pt x="2784" y="518"/>
                </a:lnTo>
                <a:lnTo>
                  <a:pt x="1392" y="0"/>
                </a:lnTo>
              </a:path>
            </a:pathLst>
          </a:custGeom>
          <a:solidFill>
            <a:schemeClr val="accent2"/>
          </a:solidFill>
          <a:ln w="12700" cap="rnd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184" name="Rectangle 8"/>
          <p:cNvSpPr>
            <a:spLocks noChangeArrowheads="1"/>
          </p:cNvSpPr>
          <p:nvPr/>
        </p:nvSpPr>
        <p:spPr bwMode="auto">
          <a:xfrm>
            <a:off x="5100637" y="2817813"/>
            <a:ext cx="1908175" cy="6191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If a condition is met</a:t>
            </a:r>
          </a:p>
        </p:txBody>
      </p:sp>
      <p:sp>
        <p:nvSpPr>
          <p:cNvPr id="50185" name="Rectangle 9"/>
          <p:cNvSpPr>
            <a:spLocks noChangeArrowheads="1"/>
          </p:cNvSpPr>
          <p:nvPr/>
        </p:nvSpPr>
        <p:spPr bwMode="auto">
          <a:xfrm>
            <a:off x="8458200" y="2590801"/>
            <a:ext cx="1074738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No</a:t>
            </a:r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>
            <a:off x="6054725" y="3827463"/>
            <a:ext cx="0" cy="366712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7" name="Rectangle 11"/>
          <p:cNvSpPr>
            <a:spLocks noChangeArrowheads="1"/>
          </p:cNvSpPr>
          <p:nvPr/>
        </p:nvSpPr>
        <p:spPr bwMode="auto">
          <a:xfrm>
            <a:off x="6324601" y="3657601"/>
            <a:ext cx="89217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Yes</a:t>
            </a:r>
          </a:p>
        </p:txBody>
      </p:sp>
      <p:sp>
        <p:nvSpPr>
          <p:cNvPr id="50188" name="Rectangle 12"/>
          <p:cNvSpPr>
            <a:spLocks noChangeArrowheads="1"/>
          </p:cNvSpPr>
          <p:nvPr/>
        </p:nvSpPr>
        <p:spPr bwMode="auto">
          <a:xfrm>
            <a:off x="4332288" y="4194175"/>
            <a:ext cx="3168650" cy="7366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1A1A00"/>
                </a:solidFill>
                <a:latin typeface="Times New Roman" panose="02020603050405020304" pitchFamily="18" charset="0"/>
              </a:rPr>
              <a:t>Perform calculation</a:t>
            </a:r>
          </a:p>
        </p:txBody>
      </p:sp>
      <p:sp>
        <p:nvSpPr>
          <p:cNvPr id="50189" name="AutoShape 13"/>
          <p:cNvSpPr>
            <a:spLocks noChangeArrowheads="1"/>
          </p:cNvSpPr>
          <p:nvPr/>
        </p:nvSpPr>
        <p:spPr bwMode="auto">
          <a:xfrm>
            <a:off x="3657600" y="5300664"/>
            <a:ext cx="4406900" cy="490537"/>
          </a:xfrm>
          <a:prstGeom prst="parallelogram">
            <a:avLst>
              <a:gd name="adj" fmla="val 224513"/>
            </a:avLst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1A1A00"/>
                </a:solidFill>
                <a:latin typeface="Times New Roman" panose="02020603050405020304" pitchFamily="18" charset="0"/>
              </a:rPr>
              <a:t>Update record</a:t>
            </a:r>
          </a:p>
        </p:txBody>
      </p:sp>
      <p:sp>
        <p:nvSpPr>
          <p:cNvPr id="50190" name="Line 14"/>
          <p:cNvSpPr>
            <a:spLocks noChangeShapeType="1"/>
          </p:cNvSpPr>
          <p:nvPr/>
        </p:nvSpPr>
        <p:spPr bwMode="auto">
          <a:xfrm>
            <a:off x="6054725" y="4932363"/>
            <a:ext cx="0" cy="3683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91" name="Freeform 15"/>
          <p:cNvSpPr>
            <a:spLocks/>
          </p:cNvSpPr>
          <p:nvPr/>
        </p:nvSpPr>
        <p:spPr bwMode="auto">
          <a:xfrm>
            <a:off x="7394576" y="1922464"/>
            <a:ext cx="1819275" cy="1216025"/>
          </a:xfrm>
          <a:custGeom>
            <a:avLst/>
            <a:gdLst>
              <a:gd name="T0" fmla="*/ 1097199300 w 1268"/>
              <a:gd name="T1" fmla="*/ 1553271824 h 951"/>
              <a:gd name="T2" fmla="*/ 2147483647 w 1268"/>
              <a:gd name="T3" fmla="*/ 1553271824 h 951"/>
              <a:gd name="T4" fmla="*/ 2147483647 w 1268"/>
              <a:gd name="T5" fmla="*/ 0 h 951"/>
              <a:gd name="T6" fmla="*/ 0 w 1268"/>
              <a:gd name="T7" fmla="*/ 0 h 951"/>
              <a:gd name="T8" fmla="*/ 0 60000 65536"/>
              <a:gd name="T9" fmla="*/ 0 60000 65536"/>
              <a:gd name="T10" fmla="*/ 0 60000 65536"/>
              <a:gd name="T11" fmla="*/ 0 60000 65536"/>
              <a:gd name="T12" fmla="*/ 0 w 1268"/>
              <a:gd name="T13" fmla="*/ 0 h 951"/>
              <a:gd name="T14" fmla="*/ 1268 w 1268"/>
              <a:gd name="T15" fmla="*/ 951 h 9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68" h="951">
                <a:moveTo>
                  <a:pt x="533" y="950"/>
                </a:moveTo>
                <a:lnTo>
                  <a:pt x="1267" y="950"/>
                </a:lnTo>
                <a:lnTo>
                  <a:pt x="1267" y="0"/>
                </a:lnTo>
                <a:lnTo>
                  <a:pt x="0" y="0"/>
                </a:lnTo>
              </a:path>
            </a:pathLst>
          </a:custGeom>
          <a:noFill/>
          <a:ln w="12700" cap="rnd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9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What are Program Flowcharts?</a:t>
            </a:r>
          </a:p>
        </p:txBody>
      </p:sp>
      <p:sp>
        <p:nvSpPr>
          <p:cNvPr id="6748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/>
              <a:t>The input/output symbol represents either reading of input or writing of output.</a:t>
            </a:r>
          </a:p>
          <a:p>
            <a:pPr eaLnBrk="1" hangingPunct="1"/>
            <a:r>
              <a:rPr lang="en-US" altLang="en-US" sz="2600"/>
              <a:t>The decision symbol represents a comparison of one or more variables and the transfer of flow to alternative logic paths.</a:t>
            </a:r>
          </a:p>
          <a:p>
            <a:pPr eaLnBrk="1" hangingPunct="1"/>
            <a:r>
              <a:rPr lang="en-US" altLang="en-US" sz="2600"/>
              <a:t>All points where the flow begins or ends are represented by the terminal symbol.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365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19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Flowchart for Processing</a:t>
            </a:r>
            <a:br>
              <a:rPr lang="en-US" altLang="en-US" smtClean="0"/>
            </a:br>
            <a:r>
              <a:rPr lang="en-US" altLang="en-US" smtClean="0"/>
              <a:t>Credit Orders</a:t>
            </a:r>
          </a:p>
        </p:txBody>
      </p:sp>
      <p:grpSp>
        <p:nvGrpSpPr>
          <p:cNvPr id="52229" name="Group 34"/>
          <p:cNvGrpSpPr>
            <a:grpSpLocks/>
          </p:cNvGrpSpPr>
          <p:nvPr/>
        </p:nvGrpSpPr>
        <p:grpSpPr bwMode="auto">
          <a:xfrm>
            <a:off x="2057400" y="1752600"/>
            <a:ext cx="7848600" cy="4114800"/>
            <a:chOff x="336" y="1104"/>
            <a:chExt cx="5078" cy="3120"/>
          </a:xfrm>
          <a:solidFill>
            <a:schemeClr val="accent2"/>
          </a:solidFill>
        </p:grpSpPr>
        <p:sp>
          <p:nvSpPr>
            <p:cNvPr id="52230" name="AutoShape 4"/>
            <p:cNvSpPr>
              <a:spLocks noChangeArrowheads="1"/>
            </p:cNvSpPr>
            <p:nvPr/>
          </p:nvSpPr>
          <p:spPr bwMode="auto">
            <a:xfrm>
              <a:off x="1846" y="1104"/>
              <a:ext cx="912" cy="480"/>
            </a:xfrm>
            <a:prstGeom prst="parallelogram">
              <a:avLst>
                <a:gd name="adj" fmla="val 47482"/>
              </a:avLst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75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Enter</a:t>
              </a:r>
            </a:p>
            <a:p>
              <a:pPr algn="ctr">
                <a:lnSpc>
                  <a:spcPct val="75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sales</a:t>
              </a:r>
            </a:p>
            <a:p>
              <a:pPr algn="ctr">
                <a:lnSpc>
                  <a:spcPct val="75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order</a:t>
              </a:r>
            </a:p>
          </p:txBody>
        </p:sp>
        <p:grpSp>
          <p:nvGrpSpPr>
            <p:cNvPr id="52231" name="Group 5"/>
            <p:cNvGrpSpPr>
              <a:grpSpLocks/>
            </p:cNvGrpSpPr>
            <p:nvPr/>
          </p:nvGrpSpPr>
          <p:grpSpPr bwMode="auto">
            <a:xfrm>
              <a:off x="1536" y="1872"/>
              <a:ext cx="1537" cy="625"/>
              <a:chOff x="1536" y="1872"/>
              <a:chExt cx="1537" cy="625"/>
            </a:xfrm>
            <a:grpFill/>
          </p:grpSpPr>
          <p:sp>
            <p:nvSpPr>
              <p:cNvPr id="52258" name="Freeform 6"/>
              <p:cNvSpPr>
                <a:spLocks/>
              </p:cNvSpPr>
              <p:nvPr/>
            </p:nvSpPr>
            <p:spPr bwMode="auto">
              <a:xfrm>
                <a:off x="1536" y="1872"/>
                <a:ext cx="1537" cy="625"/>
              </a:xfrm>
              <a:custGeom>
                <a:avLst/>
                <a:gdLst>
                  <a:gd name="T0" fmla="*/ 768 w 1537"/>
                  <a:gd name="T1" fmla="*/ 0 h 625"/>
                  <a:gd name="T2" fmla="*/ 0 w 1537"/>
                  <a:gd name="T3" fmla="*/ 312 h 625"/>
                  <a:gd name="T4" fmla="*/ 768 w 1537"/>
                  <a:gd name="T5" fmla="*/ 624 h 625"/>
                  <a:gd name="T6" fmla="*/ 1536 w 1537"/>
                  <a:gd name="T7" fmla="*/ 312 h 625"/>
                  <a:gd name="T8" fmla="*/ 768 w 1537"/>
                  <a:gd name="T9" fmla="*/ 0 h 6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37"/>
                  <a:gd name="T16" fmla="*/ 0 h 625"/>
                  <a:gd name="T17" fmla="*/ 1537 w 1537"/>
                  <a:gd name="T18" fmla="*/ 625 h 6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37" h="625">
                    <a:moveTo>
                      <a:pt x="768" y="0"/>
                    </a:moveTo>
                    <a:lnTo>
                      <a:pt x="0" y="312"/>
                    </a:lnTo>
                    <a:lnTo>
                      <a:pt x="768" y="624"/>
                    </a:lnTo>
                    <a:lnTo>
                      <a:pt x="1536" y="312"/>
                    </a:lnTo>
                    <a:lnTo>
                      <a:pt x="768" y="0"/>
                    </a:lnTo>
                  </a:path>
                </a:pathLst>
              </a:custGeom>
              <a:grp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59" name="Rectangle 7"/>
              <p:cNvSpPr>
                <a:spLocks noChangeArrowheads="1"/>
              </p:cNvSpPr>
              <p:nvPr/>
            </p:nvSpPr>
            <p:spPr bwMode="auto">
              <a:xfrm>
                <a:off x="1951" y="2045"/>
                <a:ext cx="706" cy="27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Approved</a:t>
                </a:r>
              </a:p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for credit?</a:t>
                </a:r>
              </a:p>
            </p:txBody>
          </p:sp>
        </p:grpSp>
        <p:sp>
          <p:nvSpPr>
            <p:cNvPr id="52232" name="Rectangle 8"/>
            <p:cNvSpPr>
              <a:spLocks noChangeArrowheads="1"/>
            </p:cNvSpPr>
            <p:nvPr/>
          </p:nvSpPr>
          <p:spPr bwMode="auto">
            <a:xfrm>
              <a:off x="3862" y="1920"/>
              <a:ext cx="960" cy="52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Reject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order</a:t>
              </a:r>
            </a:p>
          </p:txBody>
        </p:sp>
        <p:grpSp>
          <p:nvGrpSpPr>
            <p:cNvPr id="52233" name="Group 9"/>
            <p:cNvGrpSpPr>
              <a:grpSpLocks/>
            </p:cNvGrpSpPr>
            <p:nvPr/>
          </p:nvGrpSpPr>
          <p:grpSpPr bwMode="auto">
            <a:xfrm>
              <a:off x="1536" y="2784"/>
              <a:ext cx="1537" cy="625"/>
              <a:chOff x="1536" y="2784"/>
              <a:chExt cx="1537" cy="625"/>
            </a:xfrm>
            <a:grpFill/>
          </p:grpSpPr>
          <p:sp>
            <p:nvSpPr>
              <p:cNvPr id="52256" name="Freeform 10"/>
              <p:cNvSpPr>
                <a:spLocks/>
              </p:cNvSpPr>
              <p:nvPr/>
            </p:nvSpPr>
            <p:spPr bwMode="auto">
              <a:xfrm>
                <a:off x="1536" y="2784"/>
                <a:ext cx="1537" cy="625"/>
              </a:xfrm>
              <a:custGeom>
                <a:avLst/>
                <a:gdLst>
                  <a:gd name="T0" fmla="*/ 768 w 1537"/>
                  <a:gd name="T1" fmla="*/ 0 h 625"/>
                  <a:gd name="T2" fmla="*/ 0 w 1537"/>
                  <a:gd name="T3" fmla="*/ 312 h 625"/>
                  <a:gd name="T4" fmla="*/ 768 w 1537"/>
                  <a:gd name="T5" fmla="*/ 624 h 625"/>
                  <a:gd name="T6" fmla="*/ 1536 w 1537"/>
                  <a:gd name="T7" fmla="*/ 312 h 625"/>
                  <a:gd name="T8" fmla="*/ 768 w 1537"/>
                  <a:gd name="T9" fmla="*/ 0 h 6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37"/>
                  <a:gd name="T16" fmla="*/ 0 h 625"/>
                  <a:gd name="T17" fmla="*/ 1537 w 1537"/>
                  <a:gd name="T18" fmla="*/ 625 h 6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37" h="625">
                    <a:moveTo>
                      <a:pt x="768" y="0"/>
                    </a:moveTo>
                    <a:lnTo>
                      <a:pt x="0" y="312"/>
                    </a:lnTo>
                    <a:lnTo>
                      <a:pt x="768" y="624"/>
                    </a:lnTo>
                    <a:lnTo>
                      <a:pt x="1536" y="312"/>
                    </a:lnTo>
                    <a:lnTo>
                      <a:pt x="768" y="0"/>
                    </a:lnTo>
                  </a:path>
                </a:pathLst>
              </a:custGeom>
              <a:grp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57" name="Rectangle 11"/>
              <p:cNvSpPr>
                <a:spLocks noChangeArrowheads="1"/>
              </p:cNvSpPr>
              <p:nvPr/>
            </p:nvSpPr>
            <p:spPr bwMode="auto">
              <a:xfrm>
                <a:off x="1951" y="2957"/>
                <a:ext cx="706" cy="27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Inventory</a:t>
                </a:r>
              </a:p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available?</a:t>
                </a:r>
              </a:p>
            </p:txBody>
          </p:sp>
        </p:grpSp>
        <p:sp>
          <p:nvSpPr>
            <p:cNvPr id="52234" name="Rectangle 12"/>
            <p:cNvSpPr>
              <a:spLocks noChangeArrowheads="1"/>
            </p:cNvSpPr>
            <p:nvPr/>
          </p:nvSpPr>
          <p:spPr bwMode="auto">
            <a:xfrm>
              <a:off x="3862" y="2832"/>
              <a:ext cx="960" cy="52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Back-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order</a:t>
              </a:r>
            </a:p>
          </p:txBody>
        </p:sp>
        <p:sp>
          <p:nvSpPr>
            <p:cNvPr id="52235" name="Rectangle 13"/>
            <p:cNvSpPr>
              <a:spLocks noChangeArrowheads="1"/>
            </p:cNvSpPr>
            <p:nvPr/>
          </p:nvSpPr>
          <p:spPr bwMode="auto">
            <a:xfrm>
              <a:off x="1824" y="3696"/>
              <a:ext cx="960" cy="52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1A1A00"/>
                  </a:solidFill>
                  <a:latin typeface="Times New Roman" panose="02020603050405020304" pitchFamily="18" charset="0"/>
                </a:rPr>
                <a:t>Fill order</a:t>
              </a:r>
            </a:p>
          </p:txBody>
        </p:sp>
        <p:grpSp>
          <p:nvGrpSpPr>
            <p:cNvPr id="52236" name="Group 14"/>
            <p:cNvGrpSpPr>
              <a:grpSpLocks/>
            </p:cNvGrpSpPr>
            <p:nvPr/>
          </p:nvGrpSpPr>
          <p:grpSpPr bwMode="auto">
            <a:xfrm>
              <a:off x="3858" y="3875"/>
              <a:ext cx="966" cy="196"/>
              <a:chOff x="3858" y="3875"/>
              <a:chExt cx="966" cy="196"/>
            </a:xfrm>
            <a:grpFill/>
          </p:grpSpPr>
          <p:sp>
            <p:nvSpPr>
              <p:cNvPr id="52254" name="Freeform 15"/>
              <p:cNvSpPr>
                <a:spLocks/>
              </p:cNvSpPr>
              <p:nvPr/>
            </p:nvSpPr>
            <p:spPr bwMode="auto">
              <a:xfrm>
                <a:off x="3858" y="3875"/>
                <a:ext cx="966" cy="196"/>
              </a:xfrm>
              <a:custGeom>
                <a:avLst/>
                <a:gdLst>
                  <a:gd name="T0" fmla="*/ 155 w 966"/>
                  <a:gd name="T1" fmla="*/ 0 h 196"/>
                  <a:gd name="T2" fmla="*/ 93 w 966"/>
                  <a:gd name="T3" fmla="*/ 6 h 196"/>
                  <a:gd name="T4" fmla="*/ 47 w 966"/>
                  <a:gd name="T5" fmla="*/ 32 h 196"/>
                  <a:gd name="T6" fmla="*/ 16 w 966"/>
                  <a:gd name="T7" fmla="*/ 58 h 196"/>
                  <a:gd name="T8" fmla="*/ 0 w 966"/>
                  <a:gd name="T9" fmla="*/ 97 h 196"/>
                  <a:gd name="T10" fmla="*/ 16 w 966"/>
                  <a:gd name="T11" fmla="*/ 136 h 196"/>
                  <a:gd name="T12" fmla="*/ 47 w 966"/>
                  <a:gd name="T13" fmla="*/ 169 h 196"/>
                  <a:gd name="T14" fmla="*/ 93 w 966"/>
                  <a:gd name="T15" fmla="*/ 188 h 196"/>
                  <a:gd name="T16" fmla="*/ 155 w 966"/>
                  <a:gd name="T17" fmla="*/ 195 h 196"/>
                  <a:gd name="T18" fmla="*/ 811 w 966"/>
                  <a:gd name="T19" fmla="*/ 195 h 196"/>
                  <a:gd name="T20" fmla="*/ 872 w 966"/>
                  <a:gd name="T21" fmla="*/ 188 h 196"/>
                  <a:gd name="T22" fmla="*/ 919 w 966"/>
                  <a:gd name="T23" fmla="*/ 169 h 196"/>
                  <a:gd name="T24" fmla="*/ 950 w 966"/>
                  <a:gd name="T25" fmla="*/ 136 h 196"/>
                  <a:gd name="T26" fmla="*/ 965 w 966"/>
                  <a:gd name="T27" fmla="*/ 97 h 196"/>
                  <a:gd name="T28" fmla="*/ 950 w 966"/>
                  <a:gd name="T29" fmla="*/ 58 h 196"/>
                  <a:gd name="T30" fmla="*/ 919 w 966"/>
                  <a:gd name="T31" fmla="*/ 32 h 196"/>
                  <a:gd name="T32" fmla="*/ 872 w 966"/>
                  <a:gd name="T33" fmla="*/ 6 h 196"/>
                  <a:gd name="T34" fmla="*/ 811 w 966"/>
                  <a:gd name="T35" fmla="*/ 0 h 196"/>
                  <a:gd name="T36" fmla="*/ 155 w 966"/>
                  <a:gd name="T37" fmla="*/ 0 h 19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966"/>
                  <a:gd name="T58" fmla="*/ 0 h 196"/>
                  <a:gd name="T59" fmla="*/ 966 w 966"/>
                  <a:gd name="T60" fmla="*/ 196 h 19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966" h="196">
                    <a:moveTo>
                      <a:pt x="155" y="0"/>
                    </a:moveTo>
                    <a:lnTo>
                      <a:pt x="93" y="6"/>
                    </a:lnTo>
                    <a:lnTo>
                      <a:pt x="47" y="32"/>
                    </a:lnTo>
                    <a:lnTo>
                      <a:pt x="16" y="58"/>
                    </a:lnTo>
                    <a:lnTo>
                      <a:pt x="0" y="97"/>
                    </a:lnTo>
                    <a:lnTo>
                      <a:pt x="16" y="136"/>
                    </a:lnTo>
                    <a:lnTo>
                      <a:pt x="47" y="169"/>
                    </a:lnTo>
                    <a:lnTo>
                      <a:pt x="93" y="188"/>
                    </a:lnTo>
                    <a:lnTo>
                      <a:pt x="155" y="195"/>
                    </a:lnTo>
                    <a:lnTo>
                      <a:pt x="811" y="195"/>
                    </a:lnTo>
                    <a:lnTo>
                      <a:pt x="872" y="188"/>
                    </a:lnTo>
                    <a:lnTo>
                      <a:pt x="919" y="169"/>
                    </a:lnTo>
                    <a:lnTo>
                      <a:pt x="950" y="136"/>
                    </a:lnTo>
                    <a:lnTo>
                      <a:pt x="965" y="97"/>
                    </a:lnTo>
                    <a:lnTo>
                      <a:pt x="950" y="58"/>
                    </a:lnTo>
                    <a:lnTo>
                      <a:pt x="919" y="32"/>
                    </a:lnTo>
                    <a:lnTo>
                      <a:pt x="872" y="6"/>
                    </a:lnTo>
                    <a:lnTo>
                      <a:pt x="811" y="0"/>
                    </a:lnTo>
                    <a:lnTo>
                      <a:pt x="155" y="0"/>
                    </a:lnTo>
                  </a:path>
                </a:pathLst>
              </a:custGeom>
              <a:grp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55" name="Rectangle 16"/>
              <p:cNvSpPr>
                <a:spLocks noChangeArrowheads="1"/>
              </p:cNvSpPr>
              <p:nvPr/>
            </p:nvSpPr>
            <p:spPr bwMode="auto">
              <a:xfrm>
                <a:off x="3964" y="3929"/>
                <a:ext cx="756" cy="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dirty="0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Stop</a:t>
                </a:r>
              </a:p>
            </p:txBody>
          </p:sp>
        </p:grpSp>
        <p:grpSp>
          <p:nvGrpSpPr>
            <p:cNvPr id="52237" name="Group 17"/>
            <p:cNvGrpSpPr>
              <a:grpSpLocks/>
            </p:cNvGrpSpPr>
            <p:nvPr/>
          </p:nvGrpSpPr>
          <p:grpSpPr bwMode="auto">
            <a:xfrm>
              <a:off x="336" y="1247"/>
              <a:ext cx="962" cy="195"/>
              <a:chOff x="336" y="1247"/>
              <a:chExt cx="962" cy="195"/>
            </a:xfrm>
            <a:grpFill/>
          </p:grpSpPr>
          <p:sp>
            <p:nvSpPr>
              <p:cNvPr id="52252" name="Freeform 18"/>
              <p:cNvSpPr>
                <a:spLocks/>
              </p:cNvSpPr>
              <p:nvPr/>
            </p:nvSpPr>
            <p:spPr bwMode="auto">
              <a:xfrm>
                <a:off x="336" y="1247"/>
                <a:ext cx="962" cy="195"/>
              </a:xfrm>
              <a:custGeom>
                <a:avLst/>
                <a:gdLst>
                  <a:gd name="T0" fmla="*/ 154 w 962"/>
                  <a:gd name="T1" fmla="*/ 0 h 195"/>
                  <a:gd name="T2" fmla="*/ 123 w 962"/>
                  <a:gd name="T3" fmla="*/ 3 h 195"/>
                  <a:gd name="T4" fmla="*/ 94 w 962"/>
                  <a:gd name="T5" fmla="*/ 7 h 195"/>
                  <a:gd name="T6" fmla="*/ 69 w 962"/>
                  <a:gd name="T7" fmla="*/ 16 h 195"/>
                  <a:gd name="T8" fmla="*/ 46 w 962"/>
                  <a:gd name="T9" fmla="*/ 28 h 195"/>
                  <a:gd name="T10" fmla="*/ 27 w 962"/>
                  <a:gd name="T11" fmla="*/ 44 h 195"/>
                  <a:gd name="T12" fmla="*/ 13 w 962"/>
                  <a:gd name="T13" fmla="*/ 60 h 195"/>
                  <a:gd name="T14" fmla="*/ 4 w 962"/>
                  <a:gd name="T15" fmla="*/ 79 h 195"/>
                  <a:gd name="T16" fmla="*/ 0 w 962"/>
                  <a:gd name="T17" fmla="*/ 97 h 195"/>
                  <a:gd name="T18" fmla="*/ 4 w 962"/>
                  <a:gd name="T19" fmla="*/ 116 h 195"/>
                  <a:gd name="T20" fmla="*/ 13 w 962"/>
                  <a:gd name="T21" fmla="*/ 134 h 195"/>
                  <a:gd name="T22" fmla="*/ 27 w 962"/>
                  <a:gd name="T23" fmla="*/ 150 h 195"/>
                  <a:gd name="T24" fmla="*/ 46 w 962"/>
                  <a:gd name="T25" fmla="*/ 166 h 195"/>
                  <a:gd name="T26" fmla="*/ 69 w 962"/>
                  <a:gd name="T27" fmla="*/ 178 h 195"/>
                  <a:gd name="T28" fmla="*/ 94 w 962"/>
                  <a:gd name="T29" fmla="*/ 187 h 195"/>
                  <a:gd name="T30" fmla="*/ 123 w 962"/>
                  <a:gd name="T31" fmla="*/ 192 h 195"/>
                  <a:gd name="T32" fmla="*/ 154 w 962"/>
                  <a:gd name="T33" fmla="*/ 194 h 195"/>
                  <a:gd name="T34" fmla="*/ 805 w 962"/>
                  <a:gd name="T35" fmla="*/ 194 h 195"/>
                  <a:gd name="T36" fmla="*/ 836 w 962"/>
                  <a:gd name="T37" fmla="*/ 192 h 195"/>
                  <a:gd name="T38" fmla="*/ 866 w 962"/>
                  <a:gd name="T39" fmla="*/ 187 h 195"/>
                  <a:gd name="T40" fmla="*/ 893 w 962"/>
                  <a:gd name="T41" fmla="*/ 178 h 195"/>
                  <a:gd name="T42" fmla="*/ 915 w 962"/>
                  <a:gd name="T43" fmla="*/ 166 h 195"/>
                  <a:gd name="T44" fmla="*/ 934 w 962"/>
                  <a:gd name="T45" fmla="*/ 150 h 195"/>
                  <a:gd name="T46" fmla="*/ 949 w 962"/>
                  <a:gd name="T47" fmla="*/ 134 h 195"/>
                  <a:gd name="T48" fmla="*/ 957 w 962"/>
                  <a:gd name="T49" fmla="*/ 116 h 195"/>
                  <a:gd name="T50" fmla="*/ 961 w 962"/>
                  <a:gd name="T51" fmla="*/ 97 h 195"/>
                  <a:gd name="T52" fmla="*/ 957 w 962"/>
                  <a:gd name="T53" fmla="*/ 79 h 195"/>
                  <a:gd name="T54" fmla="*/ 949 w 962"/>
                  <a:gd name="T55" fmla="*/ 60 h 195"/>
                  <a:gd name="T56" fmla="*/ 934 w 962"/>
                  <a:gd name="T57" fmla="*/ 44 h 195"/>
                  <a:gd name="T58" fmla="*/ 915 w 962"/>
                  <a:gd name="T59" fmla="*/ 28 h 195"/>
                  <a:gd name="T60" fmla="*/ 893 w 962"/>
                  <a:gd name="T61" fmla="*/ 16 h 195"/>
                  <a:gd name="T62" fmla="*/ 866 w 962"/>
                  <a:gd name="T63" fmla="*/ 7 h 195"/>
                  <a:gd name="T64" fmla="*/ 836 w 962"/>
                  <a:gd name="T65" fmla="*/ 3 h 195"/>
                  <a:gd name="T66" fmla="*/ 805 w 962"/>
                  <a:gd name="T67" fmla="*/ 0 h 195"/>
                  <a:gd name="T68" fmla="*/ 154 w 962"/>
                  <a:gd name="T69" fmla="*/ 0 h 19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62"/>
                  <a:gd name="T106" fmla="*/ 0 h 195"/>
                  <a:gd name="T107" fmla="*/ 962 w 962"/>
                  <a:gd name="T108" fmla="*/ 195 h 195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62" h="195">
                    <a:moveTo>
                      <a:pt x="154" y="0"/>
                    </a:moveTo>
                    <a:lnTo>
                      <a:pt x="123" y="3"/>
                    </a:lnTo>
                    <a:lnTo>
                      <a:pt x="94" y="7"/>
                    </a:lnTo>
                    <a:lnTo>
                      <a:pt x="69" y="16"/>
                    </a:lnTo>
                    <a:lnTo>
                      <a:pt x="46" y="28"/>
                    </a:lnTo>
                    <a:lnTo>
                      <a:pt x="27" y="44"/>
                    </a:lnTo>
                    <a:lnTo>
                      <a:pt x="13" y="60"/>
                    </a:lnTo>
                    <a:lnTo>
                      <a:pt x="4" y="79"/>
                    </a:lnTo>
                    <a:lnTo>
                      <a:pt x="0" y="97"/>
                    </a:lnTo>
                    <a:lnTo>
                      <a:pt x="4" y="116"/>
                    </a:lnTo>
                    <a:lnTo>
                      <a:pt x="13" y="134"/>
                    </a:lnTo>
                    <a:lnTo>
                      <a:pt x="27" y="150"/>
                    </a:lnTo>
                    <a:lnTo>
                      <a:pt x="46" y="166"/>
                    </a:lnTo>
                    <a:lnTo>
                      <a:pt x="69" y="178"/>
                    </a:lnTo>
                    <a:lnTo>
                      <a:pt x="94" y="187"/>
                    </a:lnTo>
                    <a:lnTo>
                      <a:pt x="123" y="192"/>
                    </a:lnTo>
                    <a:lnTo>
                      <a:pt x="154" y="194"/>
                    </a:lnTo>
                    <a:lnTo>
                      <a:pt x="805" y="194"/>
                    </a:lnTo>
                    <a:lnTo>
                      <a:pt x="836" y="192"/>
                    </a:lnTo>
                    <a:lnTo>
                      <a:pt x="866" y="187"/>
                    </a:lnTo>
                    <a:lnTo>
                      <a:pt x="893" y="178"/>
                    </a:lnTo>
                    <a:lnTo>
                      <a:pt x="915" y="166"/>
                    </a:lnTo>
                    <a:lnTo>
                      <a:pt x="934" y="150"/>
                    </a:lnTo>
                    <a:lnTo>
                      <a:pt x="949" y="134"/>
                    </a:lnTo>
                    <a:lnTo>
                      <a:pt x="957" y="116"/>
                    </a:lnTo>
                    <a:lnTo>
                      <a:pt x="961" y="97"/>
                    </a:lnTo>
                    <a:lnTo>
                      <a:pt x="957" y="79"/>
                    </a:lnTo>
                    <a:lnTo>
                      <a:pt x="949" y="60"/>
                    </a:lnTo>
                    <a:lnTo>
                      <a:pt x="934" y="44"/>
                    </a:lnTo>
                    <a:lnTo>
                      <a:pt x="915" y="28"/>
                    </a:lnTo>
                    <a:lnTo>
                      <a:pt x="893" y="16"/>
                    </a:lnTo>
                    <a:lnTo>
                      <a:pt x="866" y="7"/>
                    </a:lnTo>
                    <a:lnTo>
                      <a:pt x="836" y="3"/>
                    </a:lnTo>
                    <a:lnTo>
                      <a:pt x="805" y="0"/>
                    </a:lnTo>
                    <a:lnTo>
                      <a:pt x="154" y="0"/>
                    </a:lnTo>
                  </a:path>
                </a:pathLst>
              </a:custGeom>
              <a:grpFill/>
              <a:ln w="1270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53" name="Rectangle 19"/>
              <p:cNvSpPr>
                <a:spLocks noChangeArrowheads="1"/>
              </p:cNvSpPr>
              <p:nvPr/>
            </p:nvSpPr>
            <p:spPr bwMode="auto">
              <a:xfrm>
                <a:off x="438" y="1300"/>
                <a:ext cx="756" cy="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dirty="0">
                    <a:solidFill>
                      <a:srgbClr val="005400"/>
                    </a:solidFill>
                    <a:latin typeface="Times New Roman" panose="02020603050405020304" pitchFamily="18" charset="0"/>
                  </a:rPr>
                  <a:t>Start</a:t>
                </a:r>
              </a:p>
            </p:txBody>
          </p:sp>
        </p:grpSp>
        <p:sp>
          <p:nvSpPr>
            <p:cNvPr id="52238" name="Line 20"/>
            <p:cNvSpPr>
              <a:spLocks noChangeShapeType="1"/>
            </p:cNvSpPr>
            <p:nvPr/>
          </p:nvSpPr>
          <p:spPr bwMode="auto">
            <a:xfrm>
              <a:off x="1297" y="1344"/>
              <a:ext cx="671" cy="1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39" name="Line 21"/>
            <p:cNvSpPr>
              <a:spLocks noChangeShapeType="1"/>
            </p:cNvSpPr>
            <p:nvPr/>
          </p:nvSpPr>
          <p:spPr bwMode="auto">
            <a:xfrm flipV="1">
              <a:off x="2304" y="1585"/>
              <a:ext cx="1" cy="287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0" name="Line 22"/>
            <p:cNvSpPr>
              <a:spLocks noChangeShapeType="1"/>
            </p:cNvSpPr>
            <p:nvPr/>
          </p:nvSpPr>
          <p:spPr bwMode="auto">
            <a:xfrm>
              <a:off x="3062" y="2182"/>
              <a:ext cx="815" cy="1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1" name="Line 23"/>
            <p:cNvSpPr>
              <a:spLocks noChangeShapeType="1"/>
            </p:cNvSpPr>
            <p:nvPr/>
          </p:nvSpPr>
          <p:spPr bwMode="auto">
            <a:xfrm>
              <a:off x="3051" y="3094"/>
              <a:ext cx="815" cy="1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2" name="Line 24"/>
            <p:cNvSpPr>
              <a:spLocks noChangeShapeType="1"/>
            </p:cNvSpPr>
            <p:nvPr/>
          </p:nvSpPr>
          <p:spPr bwMode="auto">
            <a:xfrm>
              <a:off x="2796" y="3973"/>
              <a:ext cx="1055" cy="1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3" name="Line 25"/>
            <p:cNvSpPr>
              <a:spLocks noChangeShapeType="1"/>
            </p:cNvSpPr>
            <p:nvPr/>
          </p:nvSpPr>
          <p:spPr bwMode="auto">
            <a:xfrm flipV="1">
              <a:off x="2304" y="2497"/>
              <a:ext cx="1" cy="287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4" name="Line 26"/>
            <p:cNvSpPr>
              <a:spLocks noChangeShapeType="1"/>
            </p:cNvSpPr>
            <p:nvPr/>
          </p:nvSpPr>
          <p:spPr bwMode="auto">
            <a:xfrm flipV="1">
              <a:off x="2304" y="3409"/>
              <a:ext cx="1" cy="287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5" name="Line 27"/>
            <p:cNvSpPr>
              <a:spLocks noChangeShapeType="1"/>
            </p:cNvSpPr>
            <p:nvPr/>
          </p:nvSpPr>
          <p:spPr bwMode="auto">
            <a:xfrm>
              <a:off x="4838" y="2208"/>
              <a:ext cx="575" cy="1"/>
            </a:xfrm>
            <a:prstGeom prst="line">
              <a:avLst/>
            </a:prstGeom>
            <a:grp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7" name="Freeform 29"/>
            <p:cNvSpPr>
              <a:spLocks/>
            </p:cNvSpPr>
            <p:nvPr/>
          </p:nvSpPr>
          <p:spPr bwMode="auto">
            <a:xfrm>
              <a:off x="4822" y="2208"/>
              <a:ext cx="592" cy="1766"/>
            </a:xfrm>
            <a:custGeom>
              <a:avLst/>
              <a:gdLst>
                <a:gd name="T0" fmla="*/ 591 w 592"/>
                <a:gd name="T1" fmla="*/ 0 h 1766"/>
                <a:gd name="T2" fmla="*/ 591 w 592"/>
                <a:gd name="T3" fmla="*/ 1765 h 1766"/>
                <a:gd name="T4" fmla="*/ 0 w 592"/>
                <a:gd name="T5" fmla="*/ 1765 h 1766"/>
                <a:gd name="T6" fmla="*/ 0 60000 65536"/>
                <a:gd name="T7" fmla="*/ 0 60000 65536"/>
                <a:gd name="T8" fmla="*/ 0 60000 65536"/>
                <a:gd name="T9" fmla="*/ 0 w 592"/>
                <a:gd name="T10" fmla="*/ 0 h 1766"/>
                <a:gd name="T11" fmla="*/ 592 w 592"/>
                <a:gd name="T12" fmla="*/ 1766 h 176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92" h="1766">
                  <a:moveTo>
                    <a:pt x="591" y="0"/>
                  </a:moveTo>
                  <a:lnTo>
                    <a:pt x="591" y="1765"/>
                  </a:lnTo>
                  <a:lnTo>
                    <a:pt x="0" y="1765"/>
                  </a:lnTo>
                </a:path>
              </a:pathLst>
            </a:custGeom>
            <a:solidFill>
              <a:srgbClr val="FFFFFF"/>
            </a:solidFill>
            <a:ln w="12700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248" name="Rectangle 30"/>
            <p:cNvSpPr>
              <a:spLocks noChangeArrowheads="1"/>
            </p:cNvSpPr>
            <p:nvPr/>
          </p:nvSpPr>
          <p:spPr bwMode="auto">
            <a:xfrm>
              <a:off x="3169" y="1830"/>
              <a:ext cx="478" cy="2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No</a:t>
              </a:r>
            </a:p>
          </p:txBody>
        </p:sp>
        <p:sp>
          <p:nvSpPr>
            <p:cNvPr id="52249" name="Rectangle 31"/>
            <p:cNvSpPr>
              <a:spLocks noChangeArrowheads="1"/>
            </p:cNvSpPr>
            <p:nvPr/>
          </p:nvSpPr>
          <p:spPr bwMode="auto">
            <a:xfrm>
              <a:off x="2392" y="3420"/>
              <a:ext cx="478" cy="2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Yes</a:t>
              </a:r>
            </a:p>
          </p:txBody>
        </p:sp>
        <p:sp>
          <p:nvSpPr>
            <p:cNvPr id="52250" name="Rectangle 32"/>
            <p:cNvSpPr>
              <a:spLocks noChangeArrowheads="1"/>
            </p:cNvSpPr>
            <p:nvPr/>
          </p:nvSpPr>
          <p:spPr bwMode="auto">
            <a:xfrm>
              <a:off x="2376" y="2498"/>
              <a:ext cx="478" cy="27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Yes</a:t>
              </a:r>
            </a:p>
          </p:txBody>
        </p:sp>
        <p:sp>
          <p:nvSpPr>
            <p:cNvPr id="52251" name="Rectangle 33"/>
            <p:cNvSpPr>
              <a:spLocks noChangeArrowheads="1"/>
            </p:cNvSpPr>
            <p:nvPr/>
          </p:nvSpPr>
          <p:spPr bwMode="auto">
            <a:xfrm>
              <a:off x="3169" y="2776"/>
              <a:ext cx="478" cy="27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No</a:t>
              </a:r>
            </a:p>
          </p:txBody>
        </p:sp>
      </p:grpSp>
      <p:sp>
        <p:nvSpPr>
          <p:cNvPr id="36" name="Line 22"/>
          <p:cNvSpPr>
            <a:spLocks noChangeShapeType="1"/>
          </p:cNvSpPr>
          <p:nvPr/>
        </p:nvSpPr>
        <p:spPr bwMode="auto">
          <a:xfrm flipV="1">
            <a:off x="8991001" y="4377103"/>
            <a:ext cx="913453" cy="7033"/>
          </a:xfrm>
          <a:prstGeom prst="lin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88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Differences Between</a:t>
            </a:r>
            <a:br>
              <a:rPr lang="en-US" altLang="en-US" smtClean="0"/>
            </a:br>
            <a:r>
              <a:rPr lang="en-US" altLang="en-US" smtClean="0"/>
              <a:t>DFDs and Flowcharts</a:t>
            </a:r>
          </a:p>
        </p:txBody>
      </p:sp>
      <p:sp>
        <p:nvSpPr>
          <p:cNvPr id="6789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DFDs emphasize the flow of data and what is happening in a system, whereas a flowchart emphasizes the flow of documents or records containing data.</a:t>
            </a:r>
          </a:p>
          <a:p>
            <a:pPr eaLnBrk="1" hangingPunct="1"/>
            <a:r>
              <a:rPr lang="en-US" altLang="en-US" smtClean="0"/>
              <a:t>A DFD represents the logical flow of data, whereas a flowchart represents the physical flow of data.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04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8915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Differences Between</a:t>
            </a:r>
            <a:br>
              <a:rPr lang="en-US" altLang="en-US" smtClean="0"/>
            </a:br>
            <a:r>
              <a:rPr lang="en-US" altLang="en-US" smtClean="0"/>
              <a:t>DFDs and Flowcharts</a:t>
            </a:r>
          </a:p>
        </p:txBody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Flowcharts are used primarily to document existing systems.</a:t>
            </a:r>
          </a:p>
          <a:p>
            <a:pPr eaLnBrk="1" hangingPunct="1"/>
            <a:r>
              <a:rPr lang="en-US" altLang="en-US" smtClean="0"/>
              <a:t> DFDs, in contrast, are primarily used in the design of new systems and do not concern themselves with the physical devices used to process, store, and transform data.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3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0963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Differences Between</a:t>
            </a:r>
            <a:br>
              <a:rPr lang="en-US" altLang="en-US" smtClean="0"/>
            </a:br>
            <a:r>
              <a:rPr lang="en-US" altLang="en-US" smtClean="0"/>
              <a:t>DFDs and Flowcharts</a:t>
            </a:r>
          </a:p>
        </p:txBody>
      </p:sp>
      <p:sp>
        <p:nvSpPr>
          <p:cNvPr id="683012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DFDs make use of only four symbols.</a:t>
            </a:r>
          </a:p>
          <a:p>
            <a:pPr eaLnBrk="1" hangingPunct="1"/>
            <a:r>
              <a:rPr lang="en-US" altLang="en-US" smtClean="0"/>
              <a:t>Flowcharts use many symbols and thus can show more detail.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76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12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1383</Words>
  <Application>Microsoft Office PowerPoint</Application>
  <PresentationFormat>Widescreen</PresentationFormat>
  <Paragraphs>298</Paragraphs>
  <Slides>38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Wingdings</vt:lpstr>
      <vt:lpstr>Office Theme</vt:lpstr>
      <vt:lpstr>Accounting Information Systems </vt:lpstr>
      <vt:lpstr>Chapter 5: Learning Objectives</vt:lpstr>
      <vt:lpstr>Introduction</vt:lpstr>
      <vt:lpstr>Introduction</vt:lpstr>
      <vt:lpstr>Data Flow Diagrams</vt:lpstr>
      <vt:lpstr>Data Flow Diagrams</vt:lpstr>
      <vt:lpstr>Guidelines for Drawing a DFD</vt:lpstr>
      <vt:lpstr>Guidelines for Drawing a DFD, continued </vt:lpstr>
      <vt:lpstr>Data Flow Diagram Symbols</vt:lpstr>
      <vt:lpstr>Data Flow Diagram Symbols</vt:lpstr>
      <vt:lpstr>Data Flow Diagrams</vt:lpstr>
      <vt:lpstr>Data Flow Diagrams</vt:lpstr>
      <vt:lpstr>Data Flow Diagrams</vt:lpstr>
      <vt:lpstr>Data Flow Diagrams</vt:lpstr>
      <vt:lpstr>Data Flow Diagrams</vt:lpstr>
      <vt:lpstr>Data Flow Diagrams</vt:lpstr>
      <vt:lpstr>Data Flow Diagrams</vt:lpstr>
      <vt:lpstr>Data Flow Diagrams</vt:lpstr>
      <vt:lpstr>Data Flow Diagrams</vt:lpstr>
      <vt:lpstr>Data Flow Diagrams</vt:lpstr>
      <vt:lpstr>Flowcharts</vt:lpstr>
      <vt:lpstr>Flowchart Symbols</vt:lpstr>
      <vt:lpstr>Flowcharting Symbols:  Some Input Output Symbols</vt:lpstr>
      <vt:lpstr>Flowchart Symbols: Some Processing Symbols</vt:lpstr>
      <vt:lpstr>Flowchart Symbols:  Some Storage Symbols</vt:lpstr>
      <vt:lpstr>Flowchart Symbols: Some Flow and Miscellaneous Symbols</vt:lpstr>
      <vt:lpstr>What are Document Flowcharts?</vt:lpstr>
      <vt:lpstr>What are System Flowcharts?</vt:lpstr>
      <vt:lpstr>What are Computer System Flowcharts?</vt:lpstr>
      <vt:lpstr>What are Computer System Flowcharts?</vt:lpstr>
      <vt:lpstr>What are Program Flowcharts?</vt:lpstr>
      <vt:lpstr>What are Program Flowcharts?</vt:lpstr>
      <vt:lpstr>What are Program Flowcharts?</vt:lpstr>
      <vt:lpstr>Flowchart for Processing Credit Orders</vt:lpstr>
      <vt:lpstr>Differences Between DFDs and Flowcharts</vt:lpstr>
      <vt:lpstr>Differences Between DFDs and Flowcharts</vt:lpstr>
      <vt:lpstr>Differences Between DFDs and Flowcharts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53</cp:revision>
  <dcterms:created xsi:type="dcterms:W3CDTF">2022-03-16T13:18:21Z</dcterms:created>
  <dcterms:modified xsi:type="dcterms:W3CDTF">2022-03-26T15:17:44Z</dcterms:modified>
</cp:coreProperties>
</file>