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2"/>
  </p:notesMasterIdLst>
  <p:sldIdLst>
    <p:sldId id="257" r:id="rId2"/>
    <p:sldId id="370" r:id="rId3"/>
    <p:sldId id="490" r:id="rId4"/>
    <p:sldId id="492" r:id="rId5"/>
    <p:sldId id="493" r:id="rId6"/>
    <p:sldId id="494" r:id="rId7"/>
    <p:sldId id="495" r:id="rId8"/>
    <p:sldId id="496" r:id="rId9"/>
    <p:sldId id="519" r:id="rId10"/>
    <p:sldId id="520" r:id="rId11"/>
    <p:sldId id="498" r:id="rId12"/>
    <p:sldId id="521" r:id="rId13"/>
    <p:sldId id="522" r:id="rId14"/>
    <p:sldId id="500" r:id="rId15"/>
    <p:sldId id="529" r:id="rId16"/>
    <p:sldId id="530" r:id="rId17"/>
    <p:sldId id="531" r:id="rId18"/>
    <p:sldId id="532" r:id="rId19"/>
    <p:sldId id="533" r:id="rId20"/>
    <p:sldId id="534" r:id="rId21"/>
    <p:sldId id="535" r:id="rId22"/>
    <p:sldId id="536" r:id="rId23"/>
    <p:sldId id="537" r:id="rId24"/>
    <p:sldId id="523" r:id="rId25"/>
    <p:sldId id="524" r:id="rId26"/>
    <p:sldId id="525" r:id="rId27"/>
    <p:sldId id="502" r:id="rId28"/>
    <p:sldId id="505" r:id="rId29"/>
    <p:sldId id="508" r:id="rId30"/>
    <p:sldId id="509" r:id="rId31"/>
    <p:sldId id="511" r:id="rId32"/>
    <p:sldId id="513" r:id="rId33"/>
    <p:sldId id="514" r:id="rId34"/>
    <p:sldId id="515" r:id="rId35"/>
    <p:sldId id="516" r:id="rId36"/>
    <p:sldId id="517" r:id="rId37"/>
    <p:sldId id="518" r:id="rId38"/>
    <p:sldId id="526" r:id="rId39"/>
    <p:sldId id="527" r:id="rId40"/>
    <p:sldId id="302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5584" autoAdjust="0"/>
  </p:normalViewPr>
  <p:slideViewPr>
    <p:cSldViewPr snapToGrid="0">
      <p:cViewPr varScale="1">
        <p:scale>
          <a:sx n="63" d="100"/>
          <a:sy n="63" d="100"/>
        </p:scale>
        <p:origin x="102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8F5B49-DF6D-4915-9308-44CDC85F863A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091EB9-5DE5-4390-874E-18F53C391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404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DD800DD-06D6-4168-AD4A-544A937982C3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1118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9232C22-9E84-4752-8624-FFBE5E9E11BF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6144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7924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E68FAB7-10FA-413A-BD94-A47DAF1C9603}" type="slidenum">
              <a:rPr lang="en-US" altLang="en-US"/>
              <a:pPr/>
              <a:t>4</a:t>
            </a:fld>
            <a:endParaRPr lang="en-US" altLang="en-US"/>
          </a:p>
        </p:txBody>
      </p:sp>
      <p:sp>
        <p:nvSpPr>
          <p:cNvPr id="6246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30616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0DF35EC-9894-4BF2-96EB-E227B90B2F95}" type="slidenum">
              <a:rPr lang="en-US" altLang="en-US"/>
              <a:pPr/>
              <a:t>5</a:t>
            </a:fld>
            <a:endParaRPr lang="en-US" altLang="en-US"/>
          </a:p>
        </p:txBody>
      </p:sp>
      <p:sp>
        <p:nvSpPr>
          <p:cNvPr id="6349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99916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FAFF65E-CF73-4844-8B0C-DA8073F9F3EE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6451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23970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1E7AF56-4C39-4180-BF53-91E0B31CBE4B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6553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85036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BFABDDE-0B59-4CED-A016-6DA562A2F4B6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6758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8189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F94F7A8-9405-40F6-8086-7EB5A97D1591}" type="slidenum">
              <a:rPr lang="en-US" altLang="en-US"/>
              <a:pPr/>
              <a:t>14</a:t>
            </a:fld>
            <a:endParaRPr lang="en-US" altLang="en-US"/>
          </a:p>
        </p:txBody>
      </p:sp>
      <p:sp>
        <p:nvSpPr>
          <p:cNvPr id="6963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11563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2BC48C-50A4-4BF0-AE08-687EF5179686}" type="slidenum">
              <a:rPr lang="en-GB" altLang="en-US"/>
              <a:pPr/>
              <a:t>20</a:t>
            </a:fld>
            <a:endParaRPr lang="en-GB" altLang="en-US"/>
          </a:p>
        </p:txBody>
      </p:sp>
      <p:sp>
        <p:nvSpPr>
          <p:cNvPr id="327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9245365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4749343-179D-4CA0-81C3-AD8F5398E876}" type="slidenum">
              <a:rPr lang="en-US" altLang="en-US"/>
              <a:pPr/>
              <a:t>27</a:t>
            </a:fld>
            <a:endParaRPr lang="en-US" altLang="en-US"/>
          </a:p>
        </p:txBody>
      </p:sp>
      <p:sp>
        <p:nvSpPr>
          <p:cNvPr id="7168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dirty="0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70252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189B038-6DD1-4A46-9F82-FBA0CB6EFC7B}" type="slidenum">
              <a:rPr lang="en-US" altLang="en-US"/>
              <a:pPr/>
              <a:t>28</a:t>
            </a:fld>
            <a:endParaRPr lang="en-US" altLang="en-US"/>
          </a:p>
        </p:txBody>
      </p:sp>
      <p:sp>
        <p:nvSpPr>
          <p:cNvPr id="7475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23088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E0E6A21-B752-45D4-8A1C-766429F8269E}" type="slidenum">
              <a:rPr lang="en-US" altLang="en-US"/>
              <a:pPr/>
              <a:t>29</a:t>
            </a:fld>
            <a:endParaRPr lang="en-US" altLang="en-US"/>
          </a:p>
        </p:txBody>
      </p:sp>
      <p:sp>
        <p:nvSpPr>
          <p:cNvPr id="7782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7945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58275DB-C763-43E1-A556-263A34E8F2B3}" type="slidenum">
              <a:rPr lang="en-US" altLang="en-US"/>
              <a:pPr/>
              <a:t>30</a:t>
            </a:fld>
            <a:endParaRPr lang="en-US" altLang="en-US"/>
          </a:p>
        </p:txBody>
      </p:sp>
      <p:sp>
        <p:nvSpPr>
          <p:cNvPr id="7885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11505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CC0ACE7-6626-46E8-9430-E3073090DC51}" type="slidenum">
              <a:rPr lang="en-US" altLang="en-US"/>
              <a:pPr/>
              <a:t>31</a:t>
            </a:fld>
            <a:endParaRPr lang="en-US" altLang="en-US"/>
          </a:p>
        </p:txBody>
      </p:sp>
      <p:sp>
        <p:nvSpPr>
          <p:cNvPr id="8089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64420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1F4DFB7-AFF0-4B82-B50A-23A8EA6BAD17}" type="slidenum">
              <a:rPr lang="en-US" altLang="en-US"/>
              <a:pPr/>
              <a:t>32</a:t>
            </a:fld>
            <a:endParaRPr lang="en-US" altLang="en-US"/>
          </a:p>
        </p:txBody>
      </p:sp>
      <p:sp>
        <p:nvSpPr>
          <p:cNvPr id="8294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64322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66064FD-44D9-40E1-9C3A-2BE2B5BDFFC5}" type="slidenum">
              <a:rPr lang="en-US" altLang="en-US"/>
              <a:pPr/>
              <a:t>33</a:t>
            </a:fld>
            <a:endParaRPr lang="en-US" altLang="en-US"/>
          </a:p>
        </p:txBody>
      </p:sp>
      <p:sp>
        <p:nvSpPr>
          <p:cNvPr id="8397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7597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08F48AD-AA77-4B5F-8A59-FB7F21477AF1}" type="slidenum">
              <a:rPr lang="en-US" altLang="en-US"/>
              <a:pPr/>
              <a:t>34</a:t>
            </a:fld>
            <a:endParaRPr lang="en-US" altLang="en-US"/>
          </a:p>
        </p:txBody>
      </p:sp>
      <p:sp>
        <p:nvSpPr>
          <p:cNvPr id="8499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2683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1612390-528D-47B0-9BB1-C238A5C26F4D}" type="slidenum">
              <a:rPr lang="en-US" altLang="en-US"/>
              <a:pPr/>
              <a:t>36</a:t>
            </a:fld>
            <a:endParaRPr lang="en-US" altLang="en-US"/>
          </a:p>
        </p:txBody>
      </p:sp>
      <p:sp>
        <p:nvSpPr>
          <p:cNvPr id="8601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44813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945B37C-E457-400C-9745-A08CA058B7FF}" type="slidenum">
              <a:rPr lang="en-US" altLang="en-US"/>
              <a:pPr/>
              <a:t>37</a:t>
            </a:fld>
            <a:endParaRPr lang="en-US" altLang="en-US"/>
          </a:p>
        </p:txBody>
      </p:sp>
      <p:sp>
        <p:nvSpPr>
          <p:cNvPr id="8704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889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F29B1-498A-4FAE-9684-B38DA8B5F0DC}" type="datetime1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5876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693D8-8881-4DCD-81C6-6B1EEA06ED7D}" type="datetime1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179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D4E1D-4A8C-4158-A5C9-145954BAE03C}" type="datetime1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294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B99CE-A0E2-441E-95E1-0CEADE67B751}" type="datetime1">
              <a:rPr lang="en-US" smtClean="0"/>
              <a:t>3/26/2022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838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B626-F698-4E4C-B0BB-2D2B00A9EDED}" type="datetime1">
              <a:rPr lang="en-US" smtClean="0"/>
              <a:t>3/26/2022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735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3D73F-7CCC-4AE3-B3E9-6931D4CEE9AC}" type="datetime1">
              <a:rPr lang="en-US" smtClean="0"/>
              <a:t>3/26/2022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909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AAC24-3F63-4572-A96C-791D61B99953}" type="datetime1">
              <a:rPr lang="en-US" smtClean="0"/>
              <a:t>3/26/2022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902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F2087-E400-4054-98FB-2508BEB9E21F}" type="datetime1">
              <a:rPr lang="en-US" smtClean="0"/>
              <a:t>3/26/2022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646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691C8-DCB2-416F-8F4E-3B3F071005AE}" type="datetime1">
              <a:rPr lang="en-US" smtClean="0"/>
              <a:t>3/26/2022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64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F3104-95BA-4B74-9E34-16C7055C3135}" type="datetime1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229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72C7B-AD8E-4BDF-9D70-AAEB1AA847A4}" type="datetime1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775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6D3968-3C2E-4311-8705-01640BEE4906}" type="datetime1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304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0" y="1122363"/>
            <a:ext cx="9144000" cy="954631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4400" b="1" dirty="0" smtClean="0"/>
              <a:t>Accounting Information Systems</a:t>
            </a:r>
            <a:r>
              <a:rPr lang="en-US" altLang="en-US" sz="4400" b="1" dirty="0"/>
              <a:t/>
            </a:r>
            <a:br>
              <a:rPr lang="en-US" altLang="en-US" sz="4400" b="1" dirty="0"/>
            </a:br>
            <a:endParaRPr lang="en-US" altLang="en-US" sz="4400" b="1" dirty="0"/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53640" y="3596640"/>
            <a:ext cx="7970520" cy="1981200"/>
          </a:xfrm>
        </p:spPr>
        <p:txBody>
          <a:bodyPr/>
          <a:lstStyle/>
          <a:p>
            <a:pPr eaLnBrk="1" hangingPunct="1"/>
            <a:r>
              <a:rPr lang="en-US" altLang="en-US" b="1" dirty="0" smtClean="0">
                <a:latin typeface="+mj-lt"/>
              </a:rPr>
              <a:t>Dr. David </a:t>
            </a:r>
            <a:r>
              <a:rPr lang="en-US" altLang="en-US" b="1" dirty="0" err="1" smtClean="0">
                <a:latin typeface="+mj-lt"/>
              </a:rPr>
              <a:t>Muchangi</a:t>
            </a:r>
            <a:r>
              <a:rPr lang="en-US" altLang="en-US" b="1" dirty="0" smtClean="0">
                <a:latin typeface="+mj-lt"/>
              </a:rPr>
              <a:t> </a:t>
            </a:r>
            <a:r>
              <a:rPr lang="en-US" altLang="en-US" b="1" dirty="0" err="1" smtClean="0">
                <a:latin typeface="+mj-lt"/>
              </a:rPr>
              <a:t>Mugo</a:t>
            </a:r>
            <a:r>
              <a:rPr lang="en-US" altLang="en-US" b="1" dirty="0" smtClean="0">
                <a:latin typeface="+mj-lt"/>
              </a:rPr>
              <a:t>, PhD, MSc, MBA, BSc (Hons) </a:t>
            </a:r>
          </a:p>
          <a:p>
            <a:pPr eaLnBrk="1" hangingPunct="1"/>
            <a:endParaRPr lang="en-US" altLang="en-US" sz="1200" b="1" i="1" dirty="0">
              <a:latin typeface="+mj-lt"/>
            </a:endParaRPr>
          </a:p>
          <a:p>
            <a:pPr eaLnBrk="1" hangingPunct="1"/>
            <a:endParaRPr lang="en-US" altLang="en-US" sz="1200" b="1" i="1" dirty="0">
              <a:latin typeface="+mj-lt"/>
            </a:endParaRPr>
          </a:p>
          <a:p>
            <a:pPr eaLnBrk="1" hangingPunct="1"/>
            <a:endParaRPr lang="en-US" altLang="en-US" sz="1200" b="1" i="1" dirty="0">
              <a:latin typeface="+mj-lt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89463" y="2065065"/>
            <a:ext cx="9144000" cy="9546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000" b="1" dirty="0" smtClean="0"/>
              <a:t>Chapter </a:t>
            </a:r>
            <a:r>
              <a:rPr lang="en-US" altLang="en-US" sz="4000" b="1" dirty="0" smtClean="0"/>
              <a:t>6: Computer-Based Information Systems Controls</a:t>
            </a:r>
            <a:endParaRPr lang="en-US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204991336"/>
      </p:ext>
    </p:extLst>
  </p:cSld>
  <p:clrMapOvr>
    <a:masterClrMapping/>
  </p:clrMapOvr>
  <p:transition advTm="1422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/>
              <a:t>Chapter </a:t>
            </a:r>
            <a:r>
              <a:rPr lang="en-US" altLang="en-US" b="1" dirty="0" smtClean="0"/>
              <a:t>6: </a:t>
            </a:r>
            <a:r>
              <a:rPr lang="en-US" altLang="en-US" b="1" dirty="0" smtClean="0"/>
              <a:t>Learning Objectives</a:t>
            </a:r>
          </a:p>
        </p:txBody>
      </p:sp>
      <p:sp>
        <p:nvSpPr>
          <p:cNvPr id="1741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pPr marL="571500" indent="-571500">
              <a:buFontTx/>
              <a:buAutoNum type="arabicPeriod"/>
            </a:pPr>
            <a:r>
              <a:rPr lang="en-US" altLang="en-US" dirty="0">
                <a:latin typeface="+mj-lt"/>
              </a:rPr>
              <a:t>Describe the threats to an AIS and discuss why these threats are growing.</a:t>
            </a:r>
          </a:p>
          <a:p>
            <a:pPr marL="571500" indent="-571500">
              <a:buFontTx/>
              <a:buAutoNum type="arabicPeriod"/>
            </a:pPr>
            <a:r>
              <a:rPr lang="en-US" altLang="en-US" dirty="0">
                <a:latin typeface="+mj-lt"/>
              </a:rPr>
              <a:t>Explain the basic concepts of control as applied to business organizations.</a:t>
            </a:r>
          </a:p>
          <a:p>
            <a:pPr marL="571500" indent="-571500">
              <a:buFontTx/>
              <a:buAutoNum type="arabicPeriod"/>
            </a:pPr>
            <a:r>
              <a:rPr lang="en-US" altLang="en-US" dirty="0">
                <a:latin typeface="+mj-lt"/>
              </a:rPr>
              <a:t>Describe the major elements in the control environment of a business organization.</a:t>
            </a:r>
          </a:p>
          <a:p>
            <a:pPr marL="571500" indent="-571500">
              <a:buFontTx/>
              <a:buAutoNum type="arabicPeriod" startAt="4"/>
            </a:pPr>
            <a:r>
              <a:rPr lang="en-US" altLang="en-US" dirty="0">
                <a:latin typeface="+mj-lt"/>
              </a:rPr>
              <a:t>Describe control policies and procedures commonly used in business organizations.</a:t>
            </a:r>
          </a:p>
          <a:p>
            <a:pPr marL="571500" indent="-571500">
              <a:buFontTx/>
              <a:buAutoNum type="arabicPeriod" startAt="4"/>
            </a:pPr>
            <a:r>
              <a:rPr lang="en-US" altLang="en-US" dirty="0">
                <a:latin typeface="+mj-lt"/>
              </a:rPr>
              <a:t>Evaluate a system of internal accounting control, identify its deficiencies, and prescribe modifications to remedy those deficiencies.</a:t>
            </a:r>
          </a:p>
          <a:p>
            <a:pPr marL="571500" indent="-571500">
              <a:buFontTx/>
              <a:buAutoNum type="arabicPeriod" startAt="4"/>
            </a:pPr>
            <a:r>
              <a:rPr lang="en-US" altLang="en-US" dirty="0">
                <a:latin typeface="+mj-lt"/>
              </a:rPr>
              <a:t>Conduct a cost-benefit analysis for particular threats, exposures, risks, and controls.</a:t>
            </a:r>
          </a:p>
          <a:p>
            <a:pPr marL="514350" indent="-514350">
              <a:buFont typeface="+mj-lt"/>
              <a:buAutoNum type="arabicPeriod"/>
            </a:pPr>
            <a:endParaRPr lang="en-US" altLang="en-US" dirty="0">
              <a:latin typeface="+mj-lt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57930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Introduction</a:t>
            </a:r>
          </a:p>
        </p:txBody>
      </p:sp>
      <p:sp>
        <p:nvSpPr>
          <p:cNvPr id="71168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mtClean="0">
                <a:latin typeface="+mj-lt"/>
              </a:rPr>
              <a:t>This chapter discusses the types of threats a company faces.</a:t>
            </a:r>
          </a:p>
          <a:p>
            <a:pPr eaLnBrk="1" hangingPunct="1"/>
            <a:r>
              <a:rPr lang="en-US" altLang="en-US" smtClean="0">
                <a:latin typeface="+mj-lt"/>
              </a:rPr>
              <a:t>It also presents the five interrelated components of the Committee of Sponsoring Organizations (COSO’s) internal control model.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145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1683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Threats to Accounting Information Systems</a:t>
            </a:r>
          </a:p>
        </p:txBody>
      </p:sp>
      <p:sp>
        <p:nvSpPr>
          <p:cNvPr id="71782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What are examples of </a:t>
            </a:r>
            <a:r>
              <a:rPr lang="en-US" altLang="en-US" dirty="0" smtClean="0">
                <a:solidFill>
                  <a:schemeClr val="tx1"/>
                </a:solidFill>
                <a:latin typeface="+mj-lt"/>
              </a:rPr>
              <a:t>natural and political disasters</a:t>
            </a:r>
            <a:r>
              <a:rPr lang="en-US" altLang="en-US" dirty="0" smtClean="0">
                <a:latin typeface="+mj-lt"/>
              </a:rPr>
              <a:t>?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fire or excessive heat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floods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earthquakes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high winds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war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006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8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827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Threats to Accounting Information Systems</a:t>
            </a:r>
          </a:p>
        </p:txBody>
      </p:sp>
      <p:sp>
        <p:nvSpPr>
          <p:cNvPr id="71987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What are examples of </a:t>
            </a:r>
            <a:r>
              <a:rPr lang="en-US" altLang="en-US" dirty="0" smtClean="0">
                <a:solidFill>
                  <a:schemeClr val="tx1"/>
                </a:solidFill>
                <a:latin typeface="+mj-lt"/>
              </a:rPr>
              <a:t>software errors and equipment malfunctions</a:t>
            </a:r>
            <a:r>
              <a:rPr lang="en-US" altLang="en-US" dirty="0" smtClean="0">
                <a:latin typeface="+mj-lt"/>
              </a:rPr>
              <a:t>?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hardware failures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power outages and fluctuations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undetected data transmission errors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516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98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875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Threats to Accounting Information Systems</a:t>
            </a:r>
          </a:p>
        </p:txBody>
      </p:sp>
      <p:sp>
        <p:nvSpPr>
          <p:cNvPr id="7219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+mj-lt"/>
              </a:rPr>
              <a:t>What are examples of </a:t>
            </a:r>
            <a:r>
              <a:rPr lang="en-US" altLang="en-US" dirty="0" smtClean="0">
                <a:solidFill>
                  <a:schemeClr val="tx1"/>
                </a:solidFill>
                <a:latin typeface="+mj-lt"/>
              </a:rPr>
              <a:t>unintentional acts</a:t>
            </a:r>
            <a:r>
              <a:rPr lang="en-US" altLang="en-US" dirty="0" smtClean="0">
                <a:latin typeface="+mj-lt"/>
              </a:rPr>
              <a:t>?</a:t>
            </a:r>
          </a:p>
          <a:p>
            <a:pPr lvl="1" eaLnBrk="1" hangingPunct="1">
              <a:lnSpc>
                <a:spcPct val="90000"/>
              </a:lnSpc>
              <a:buFontTx/>
              <a:buChar char="–"/>
            </a:pPr>
            <a:r>
              <a:rPr lang="en-US" altLang="en-US" dirty="0" smtClean="0">
                <a:latin typeface="+mj-lt"/>
              </a:rPr>
              <a:t>accidents caused by human carelessness</a:t>
            </a:r>
          </a:p>
          <a:p>
            <a:pPr lvl="1" eaLnBrk="1" hangingPunct="1">
              <a:lnSpc>
                <a:spcPct val="90000"/>
              </a:lnSpc>
              <a:buFontTx/>
              <a:buChar char="–"/>
            </a:pPr>
            <a:r>
              <a:rPr lang="en-US" altLang="en-US" dirty="0" smtClean="0">
                <a:latin typeface="+mj-lt"/>
              </a:rPr>
              <a:t>innocent errors of omissions</a:t>
            </a:r>
          </a:p>
          <a:p>
            <a:pPr lvl="1" eaLnBrk="1" hangingPunct="1">
              <a:lnSpc>
                <a:spcPct val="90000"/>
              </a:lnSpc>
              <a:buFontTx/>
              <a:buChar char="–"/>
            </a:pPr>
            <a:r>
              <a:rPr lang="en-US" altLang="en-US" dirty="0" smtClean="0">
                <a:latin typeface="+mj-lt"/>
              </a:rPr>
              <a:t>lost or misplaced data</a:t>
            </a:r>
          </a:p>
          <a:p>
            <a:pPr lvl="1" eaLnBrk="1" hangingPunct="1">
              <a:lnSpc>
                <a:spcPct val="90000"/>
              </a:lnSpc>
              <a:buFontTx/>
              <a:buChar char="–"/>
            </a:pPr>
            <a:r>
              <a:rPr lang="en-US" altLang="en-US" dirty="0" smtClean="0">
                <a:latin typeface="+mj-lt"/>
              </a:rPr>
              <a:t>logic errors</a:t>
            </a:r>
          </a:p>
          <a:p>
            <a:pPr lvl="1" eaLnBrk="1" hangingPunct="1">
              <a:lnSpc>
                <a:spcPct val="90000"/>
              </a:lnSpc>
              <a:buFontTx/>
              <a:buChar char="–"/>
            </a:pPr>
            <a:r>
              <a:rPr lang="en-US" altLang="en-US" dirty="0" smtClean="0">
                <a:latin typeface="+mj-lt"/>
              </a:rPr>
              <a:t>systems that do not meet company needs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72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1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1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1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1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1923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Threats to Accounting Information Systems</a:t>
            </a:r>
          </a:p>
        </p:txBody>
      </p:sp>
      <p:sp>
        <p:nvSpPr>
          <p:cNvPr id="72397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What are examples of </a:t>
            </a:r>
            <a:r>
              <a:rPr lang="en-US" altLang="en-US" dirty="0" smtClean="0">
                <a:solidFill>
                  <a:schemeClr val="tx1"/>
                </a:solidFill>
                <a:latin typeface="+mj-lt"/>
              </a:rPr>
              <a:t>intentional acts</a:t>
            </a:r>
            <a:r>
              <a:rPr lang="en-US" altLang="en-US" dirty="0" smtClean="0">
                <a:latin typeface="+mj-lt"/>
              </a:rPr>
              <a:t>?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sabotage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computer fraud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embezzlement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715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3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39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3971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/>
              <a:t>Why are AIS Threats Increasing?</a:t>
            </a:r>
          </a:p>
        </p:txBody>
      </p:sp>
      <p:sp>
        <p:nvSpPr>
          <p:cNvPr id="2765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600" dirty="0">
                <a:latin typeface="+mj-lt"/>
              </a:rPr>
              <a:t>Increasing numbers of client/server systems mean that information is available to an unprecedented number of workers.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600" dirty="0">
                <a:latin typeface="+mj-lt"/>
              </a:rPr>
              <a:t>Because LANs and client/server systems distribute data to many users, they are harder to control than centralized mainframe systems.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600" dirty="0">
                <a:latin typeface="+mj-lt"/>
              </a:rPr>
              <a:t>WANs are giving customers and suppliers access to each other’s systems and data, making confidentiality a concern.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493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Why is Control Needed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spcBef>
                <a:spcPts val="0"/>
              </a:spcBef>
              <a:buSzPts val="2400"/>
            </a:pPr>
            <a:r>
              <a:rPr lang="en-IN" dirty="0">
                <a:latin typeface="+mj-lt"/>
              </a:rPr>
              <a:t>Any potential adverse occurrence or unwanted event that could be injurious to either the accounting information system or the organization is referred to as a </a:t>
            </a:r>
            <a:r>
              <a:rPr lang="en-IN" b="1" dirty="0">
                <a:latin typeface="+mj-lt"/>
              </a:rPr>
              <a:t>threat</a:t>
            </a:r>
            <a:r>
              <a:rPr lang="en-IN" dirty="0">
                <a:latin typeface="+mj-lt"/>
              </a:rPr>
              <a:t> or an</a:t>
            </a:r>
            <a:r>
              <a:rPr lang="en-IN" i="1" dirty="0">
                <a:latin typeface="+mj-lt"/>
              </a:rPr>
              <a:t> </a:t>
            </a:r>
            <a:r>
              <a:rPr lang="en-IN" dirty="0">
                <a:latin typeface="+mj-lt"/>
              </a:rPr>
              <a:t>event.</a:t>
            </a:r>
          </a:p>
          <a:p>
            <a:pPr lvl="0">
              <a:spcBef>
                <a:spcPts val="900"/>
              </a:spcBef>
              <a:buSzPts val="2400"/>
            </a:pPr>
            <a:r>
              <a:rPr lang="en-IN" dirty="0">
                <a:latin typeface="+mj-lt"/>
              </a:rPr>
              <a:t>The potential dollar loss should a particular threat become a reality is referred to as the </a:t>
            </a:r>
            <a:r>
              <a:rPr lang="en-IN" b="1" dirty="0">
                <a:latin typeface="+mj-lt"/>
              </a:rPr>
              <a:t>exposure</a:t>
            </a:r>
            <a:r>
              <a:rPr lang="en-IN" dirty="0">
                <a:latin typeface="+mj-lt"/>
              </a:rPr>
              <a:t> or </a:t>
            </a:r>
            <a:r>
              <a:rPr lang="en-IN" b="1" dirty="0">
                <a:latin typeface="+mj-lt"/>
              </a:rPr>
              <a:t>impact</a:t>
            </a:r>
            <a:r>
              <a:rPr lang="en-IN" dirty="0">
                <a:latin typeface="+mj-lt"/>
              </a:rPr>
              <a:t> of the threat.</a:t>
            </a:r>
          </a:p>
          <a:p>
            <a:pPr lvl="0">
              <a:spcBef>
                <a:spcPts val="900"/>
              </a:spcBef>
              <a:buSzPts val="2400"/>
            </a:pPr>
            <a:r>
              <a:rPr lang="en-IN" dirty="0">
                <a:latin typeface="+mj-lt"/>
              </a:rPr>
              <a:t>The probability that the threat will happen is the </a:t>
            </a:r>
            <a:r>
              <a:rPr lang="en-IN" b="1" dirty="0">
                <a:latin typeface="+mj-lt"/>
              </a:rPr>
              <a:t>likelihood </a:t>
            </a:r>
            <a:r>
              <a:rPr lang="en-IN" dirty="0">
                <a:latin typeface="+mj-lt"/>
              </a:rPr>
              <a:t>associated with the threat.</a:t>
            </a:r>
          </a:p>
          <a:p>
            <a:endParaRPr lang="en-US" dirty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9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613866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The primary objective of AIS?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39725" lvl="0" indent="-255588">
              <a:spcBef>
                <a:spcPts val="600"/>
              </a:spcBef>
              <a:buSzPts val="2400"/>
            </a:pPr>
            <a:r>
              <a:rPr lang="en-IN" sz="2400" dirty="0">
                <a:latin typeface="+mj-lt"/>
              </a:rPr>
              <a:t>T</a:t>
            </a:r>
            <a:r>
              <a:rPr lang="en-IN" sz="2400" dirty="0" smtClean="0">
                <a:latin typeface="+mj-lt"/>
              </a:rPr>
              <a:t>o </a:t>
            </a:r>
            <a:r>
              <a:rPr lang="en-IN" sz="2400" dirty="0">
                <a:latin typeface="+mj-lt"/>
              </a:rPr>
              <a:t>control the organization so the organization can achieve its objectives</a:t>
            </a:r>
          </a:p>
          <a:p>
            <a:pPr marL="339725" lvl="0" indent="-255588">
              <a:spcBef>
                <a:spcPts val="600"/>
              </a:spcBef>
              <a:buSzPts val="2400"/>
            </a:pPr>
            <a:r>
              <a:rPr lang="en-IN" sz="2400" dirty="0">
                <a:latin typeface="+mj-lt"/>
              </a:rPr>
              <a:t>Management expects accountants to:</a:t>
            </a:r>
          </a:p>
          <a:p>
            <a:pPr marL="826643" lvl="1" indent="-255588">
              <a:buSzPts val="2400"/>
            </a:pPr>
            <a:r>
              <a:rPr lang="en-IN" dirty="0">
                <a:latin typeface="+mj-lt"/>
              </a:rPr>
              <a:t>Take a proactive approach to eliminating system threats.</a:t>
            </a:r>
          </a:p>
          <a:p>
            <a:pPr marL="826643" lvl="1" indent="-255588">
              <a:buSzPts val="2400"/>
            </a:pPr>
            <a:r>
              <a:rPr lang="en-IN" dirty="0">
                <a:latin typeface="+mj-lt"/>
              </a:rPr>
              <a:t>Detect, correct, and recover from threats when they occur.</a:t>
            </a:r>
          </a:p>
          <a:p>
            <a:endParaRPr lang="en-US" dirty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10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246126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Overview of Control Concepts</a:t>
            </a:r>
          </a:p>
        </p:txBody>
      </p:sp>
      <p:sp>
        <p:nvSpPr>
          <p:cNvPr id="7280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600" dirty="0">
                <a:latin typeface="+mj-lt"/>
              </a:rPr>
              <a:t>	</a:t>
            </a:r>
            <a:r>
              <a:rPr lang="en-US" altLang="en-US" sz="2600" b="1" dirty="0">
                <a:latin typeface="+mj-lt"/>
              </a:rPr>
              <a:t>What is the traditional definition of internal control?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600" dirty="0">
                <a:latin typeface="+mj-lt"/>
              </a:rPr>
              <a:t>	Internal control is the plan of organization and the methods a business uses to safeguard assets, provide accurate and reliable information, promote and improve operational efficiency, and encourage adherence to prescribed managerial policies.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225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8067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Internal Controls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  <a:buSzPts val="2400"/>
            </a:pPr>
            <a:r>
              <a:rPr lang="en-IN" sz="2400" dirty="0">
                <a:latin typeface="+mj-lt"/>
              </a:rPr>
              <a:t>Processes implemented to provide assurance that the following objectives are achieved:</a:t>
            </a:r>
          </a:p>
          <a:p>
            <a:pPr lvl="1">
              <a:spcBef>
                <a:spcPts val="1200"/>
              </a:spcBef>
              <a:buSzPct val="100000"/>
            </a:pPr>
            <a:r>
              <a:rPr lang="en-IN" dirty="0">
                <a:latin typeface="+mj-lt"/>
              </a:rPr>
              <a:t>Safeguard assets</a:t>
            </a:r>
          </a:p>
          <a:p>
            <a:pPr lvl="1">
              <a:spcBef>
                <a:spcPts val="1200"/>
              </a:spcBef>
              <a:buSzPct val="100000"/>
            </a:pPr>
            <a:r>
              <a:rPr lang="en-IN" dirty="0">
                <a:latin typeface="+mj-lt"/>
              </a:rPr>
              <a:t>Maintain sufficient records</a:t>
            </a:r>
          </a:p>
          <a:p>
            <a:pPr lvl="1">
              <a:spcBef>
                <a:spcPts val="1200"/>
              </a:spcBef>
              <a:buSzPct val="100000"/>
            </a:pPr>
            <a:r>
              <a:rPr lang="en-IN" dirty="0">
                <a:latin typeface="+mj-lt"/>
              </a:rPr>
              <a:t>Provide accurate and reliable information</a:t>
            </a:r>
          </a:p>
          <a:p>
            <a:pPr lvl="1">
              <a:spcBef>
                <a:spcPts val="1200"/>
              </a:spcBef>
              <a:buSzPct val="100000"/>
            </a:pPr>
            <a:r>
              <a:rPr lang="en-IN" dirty="0">
                <a:latin typeface="+mj-lt"/>
              </a:rPr>
              <a:t>Prepare financial reports according to established criteria</a:t>
            </a:r>
          </a:p>
          <a:p>
            <a:pPr lvl="1">
              <a:spcBef>
                <a:spcPts val="1200"/>
              </a:spcBef>
              <a:buSzPct val="100000"/>
            </a:pPr>
            <a:r>
              <a:rPr lang="en-IN" dirty="0">
                <a:latin typeface="+mj-lt"/>
              </a:rPr>
              <a:t>Promote and improve operational efficiency</a:t>
            </a:r>
          </a:p>
          <a:p>
            <a:pPr lvl="1">
              <a:spcBef>
                <a:spcPts val="1200"/>
              </a:spcBef>
              <a:buSzPct val="100000"/>
            </a:pPr>
            <a:r>
              <a:rPr lang="en-IN" dirty="0">
                <a:latin typeface="+mj-lt"/>
              </a:rPr>
              <a:t>Encourage adherence with management policies</a:t>
            </a:r>
          </a:p>
          <a:p>
            <a:pPr lvl="1">
              <a:spcBef>
                <a:spcPts val="1200"/>
              </a:spcBef>
              <a:buSzPct val="100000"/>
            </a:pPr>
            <a:r>
              <a:rPr lang="en-IN" dirty="0">
                <a:latin typeface="+mj-lt"/>
              </a:rPr>
              <a:t>Comply with laws and regulations</a:t>
            </a:r>
          </a:p>
          <a:p>
            <a:endParaRPr lang="en-US" dirty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12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803708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Functions of Internal Controls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  <a:buSzPts val="2400"/>
            </a:pPr>
            <a:r>
              <a:rPr lang="en-IN" sz="2400" dirty="0">
                <a:latin typeface="+mj-lt"/>
              </a:rPr>
              <a:t>Preventive controls</a:t>
            </a:r>
          </a:p>
          <a:p>
            <a:pPr lvl="1">
              <a:spcBef>
                <a:spcPts val="1500"/>
              </a:spcBef>
              <a:buSzPct val="100000"/>
            </a:pPr>
            <a:r>
              <a:rPr lang="en-IN" dirty="0">
                <a:latin typeface="+mj-lt"/>
              </a:rPr>
              <a:t>Deter problems from occurring</a:t>
            </a:r>
          </a:p>
          <a:p>
            <a:pPr>
              <a:buSzPts val="2400"/>
            </a:pPr>
            <a:r>
              <a:rPr lang="en-IN" sz="2400" dirty="0">
                <a:latin typeface="+mj-lt"/>
              </a:rPr>
              <a:t>Detective controls</a:t>
            </a:r>
          </a:p>
          <a:p>
            <a:pPr lvl="1">
              <a:spcBef>
                <a:spcPts val="1500"/>
              </a:spcBef>
              <a:buSzPct val="100000"/>
            </a:pPr>
            <a:r>
              <a:rPr lang="en-IN" dirty="0">
                <a:latin typeface="+mj-lt"/>
              </a:rPr>
              <a:t>Discover problems that are not prevented</a:t>
            </a:r>
          </a:p>
          <a:p>
            <a:pPr>
              <a:buSzPts val="2400"/>
            </a:pPr>
            <a:r>
              <a:rPr lang="en-IN" sz="2400" dirty="0">
                <a:latin typeface="+mj-lt"/>
              </a:rPr>
              <a:t>Corrective controls</a:t>
            </a:r>
          </a:p>
          <a:p>
            <a:pPr lvl="1">
              <a:spcBef>
                <a:spcPts val="1500"/>
              </a:spcBef>
              <a:buSzPct val="100000"/>
            </a:pPr>
            <a:r>
              <a:rPr lang="en-IN" dirty="0">
                <a:latin typeface="+mj-lt"/>
              </a:rPr>
              <a:t>Identify and correct problems; correct and recover from the problems</a:t>
            </a:r>
          </a:p>
          <a:p>
            <a:endParaRPr lang="en-US" dirty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13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878333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Internal Control Classifications</a:t>
            </a:r>
          </a:p>
        </p:txBody>
      </p:sp>
      <p:sp>
        <p:nvSpPr>
          <p:cNvPr id="73216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>
                <a:latin typeface="+mj-lt"/>
              </a:rPr>
              <a:t>The specific control procedures used in the internal control and management control systems may be classified using the following four internal control classifications:</a:t>
            </a:r>
          </a:p>
          <a:p>
            <a:pPr marL="1371600" lvl="2" indent="-457200">
              <a:buFont typeface="+mj-lt"/>
              <a:buAutoNum type="arabicPeriod"/>
            </a:pPr>
            <a:r>
              <a:rPr lang="en-US" altLang="en-US" sz="2800" dirty="0">
                <a:latin typeface="+mj-lt"/>
              </a:rPr>
              <a:t>Preventive, detective, and corrective controls </a:t>
            </a:r>
          </a:p>
          <a:p>
            <a:pPr marL="1371600" lvl="2" indent="-457200">
              <a:buFont typeface="+mj-lt"/>
              <a:buAutoNum type="arabicPeriod"/>
            </a:pPr>
            <a:r>
              <a:rPr lang="en-US" altLang="en-US" sz="2800" dirty="0">
                <a:latin typeface="+mj-lt"/>
              </a:rPr>
              <a:t>General and application controls</a:t>
            </a:r>
          </a:p>
          <a:p>
            <a:pPr marL="1371600" lvl="2" indent="-457200">
              <a:buFont typeface="+mj-lt"/>
              <a:buAutoNum type="arabicPeriod"/>
            </a:pPr>
            <a:r>
              <a:rPr lang="en-US" altLang="en-US" sz="2800" dirty="0">
                <a:latin typeface="+mj-lt"/>
              </a:rPr>
              <a:t>Administrative and accounting controls</a:t>
            </a:r>
          </a:p>
          <a:p>
            <a:pPr marL="1371600" lvl="2" indent="-457200">
              <a:buFont typeface="+mj-lt"/>
              <a:buAutoNum type="arabicPeriod"/>
            </a:pPr>
            <a:r>
              <a:rPr lang="en-US" altLang="en-US" sz="2800" dirty="0">
                <a:latin typeface="+mj-lt"/>
              </a:rPr>
              <a:t>Input, processing, and output controls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441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2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2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2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2163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5045E-6153-487C-BFCD-F3863730F09E}" type="slidenum">
              <a:rPr lang="en-US" altLang="en-US">
                <a:latin typeface="+mj-lt"/>
              </a:rPr>
              <a:pPr/>
              <a:t>15</a:t>
            </a:fld>
            <a:endParaRPr lang="en-US" altLang="en-US">
              <a:latin typeface="+mj-lt"/>
            </a:endParaRPr>
          </a:p>
        </p:txBody>
      </p:sp>
      <p:sp>
        <p:nvSpPr>
          <p:cNvPr id="3205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dirty="0" smtClean="0"/>
              <a:t>Examples </a:t>
            </a:r>
            <a:r>
              <a:rPr lang="en-GB" altLang="en-US" b="1" dirty="0" smtClean="0"/>
              <a:t>of </a:t>
            </a:r>
            <a:r>
              <a:rPr lang="en-GB" altLang="en-US" b="1" dirty="0" smtClean="0"/>
              <a:t>Controls</a:t>
            </a:r>
            <a:endParaRPr lang="en-GB" altLang="en-US" b="1" dirty="0"/>
          </a:p>
        </p:txBody>
      </p:sp>
      <p:sp>
        <p:nvSpPr>
          <p:cNvPr id="32051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>
                <a:latin typeface="+mj-lt"/>
              </a:rPr>
              <a:t>General controls</a:t>
            </a:r>
          </a:p>
          <a:p>
            <a:pPr lvl="1"/>
            <a:r>
              <a:rPr lang="en-GB" altLang="en-US" dirty="0">
                <a:latin typeface="+mj-lt"/>
              </a:rPr>
              <a:t>Controls for design, security and use of Information Systems throughout the organisation</a:t>
            </a:r>
          </a:p>
          <a:p>
            <a:r>
              <a:rPr lang="en-GB" altLang="en-US" dirty="0">
                <a:latin typeface="+mj-lt"/>
              </a:rPr>
              <a:t>Application controls</a:t>
            </a:r>
          </a:p>
          <a:p>
            <a:pPr lvl="1"/>
            <a:r>
              <a:rPr lang="en-GB" altLang="en-US" dirty="0">
                <a:latin typeface="+mj-lt"/>
              </a:rPr>
              <a:t>Specific controls for each application</a:t>
            </a:r>
          </a:p>
          <a:p>
            <a:pPr lvl="1"/>
            <a:r>
              <a:rPr lang="en-GB" altLang="en-US" dirty="0">
                <a:latin typeface="+mj-lt"/>
              </a:rPr>
              <a:t>User functionality specific</a:t>
            </a:r>
          </a:p>
        </p:txBody>
      </p:sp>
    </p:spTree>
    <p:extLst>
      <p:ext uri="{BB962C8B-B14F-4D97-AF65-F5344CB8AC3E}">
        <p14:creationId xmlns:p14="http://schemas.microsoft.com/office/powerpoint/2010/main" val="21406795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3CA6B-903B-49AC-B32E-EA094B134C00}" type="slidenum">
              <a:rPr lang="en-US" altLang="en-US">
                <a:latin typeface="+mj-lt"/>
              </a:rPr>
              <a:pPr/>
              <a:t>16</a:t>
            </a:fld>
            <a:endParaRPr lang="en-US" altLang="en-US">
              <a:latin typeface="+mj-lt"/>
            </a:endParaRPr>
          </a:p>
        </p:txBody>
      </p:sp>
      <p:sp>
        <p:nvSpPr>
          <p:cNvPr id="3225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dirty="0"/>
              <a:t>General Controls</a:t>
            </a:r>
          </a:p>
        </p:txBody>
      </p:sp>
      <p:sp>
        <p:nvSpPr>
          <p:cNvPr id="32256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>
                <a:latin typeface="+mj-lt"/>
              </a:rPr>
              <a:t>Implementation controls</a:t>
            </a:r>
          </a:p>
          <a:p>
            <a:pPr lvl="1"/>
            <a:r>
              <a:rPr lang="en-GB" altLang="en-US">
                <a:latin typeface="+mj-lt"/>
              </a:rPr>
              <a:t>Audit system development</a:t>
            </a:r>
          </a:p>
          <a:p>
            <a:pPr lvl="1"/>
            <a:r>
              <a:rPr lang="en-GB" altLang="en-US">
                <a:latin typeface="+mj-lt"/>
              </a:rPr>
              <a:t>Ensure properly managed and controlled</a:t>
            </a:r>
          </a:p>
          <a:p>
            <a:pPr lvl="1"/>
            <a:r>
              <a:rPr lang="en-GB" altLang="en-US">
                <a:latin typeface="+mj-lt"/>
              </a:rPr>
              <a:t>Ensure user involvement</a:t>
            </a:r>
          </a:p>
          <a:p>
            <a:pPr lvl="1"/>
            <a:r>
              <a:rPr lang="en-GB" altLang="en-US">
                <a:latin typeface="+mj-lt"/>
              </a:rPr>
              <a:t>Ensure procedures and standards are in use</a:t>
            </a:r>
          </a:p>
          <a:p>
            <a:r>
              <a:rPr lang="en-GB" altLang="en-US">
                <a:latin typeface="+mj-lt"/>
              </a:rPr>
              <a:t>Software controls</a:t>
            </a:r>
          </a:p>
          <a:p>
            <a:pPr lvl="1"/>
            <a:r>
              <a:rPr lang="en-GB" altLang="en-US">
                <a:latin typeface="+mj-lt"/>
              </a:rPr>
              <a:t>Authorised access to systems</a:t>
            </a:r>
          </a:p>
        </p:txBody>
      </p:sp>
    </p:spTree>
    <p:extLst>
      <p:ext uri="{BB962C8B-B14F-4D97-AF65-F5344CB8AC3E}">
        <p14:creationId xmlns:p14="http://schemas.microsoft.com/office/powerpoint/2010/main" val="28437259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EA212-3565-47E7-B78D-A015FE31C025}" type="slidenum">
              <a:rPr lang="en-US" altLang="en-US">
                <a:latin typeface="+mj-lt"/>
              </a:rPr>
              <a:pPr/>
              <a:t>17</a:t>
            </a:fld>
            <a:endParaRPr lang="en-US" altLang="en-US">
              <a:latin typeface="+mj-lt"/>
            </a:endParaRPr>
          </a:p>
        </p:txBody>
      </p:sp>
      <p:sp>
        <p:nvSpPr>
          <p:cNvPr id="3235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dirty="0"/>
              <a:t>General Controls</a:t>
            </a:r>
          </a:p>
        </p:txBody>
      </p:sp>
      <p:sp>
        <p:nvSpPr>
          <p:cNvPr id="32358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>
                <a:latin typeface="+mj-lt"/>
              </a:rPr>
              <a:t>Hardware controls</a:t>
            </a:r>
          </a:p>
          <a:p>
            <a:pPr lvl="1"/>
            <a:r>
              <a:rPr lang="en-GB" altLang="en-US">
                <a:latin typeface="+mj-lt"/>
              </a:rPr>
              <a:t>Physically secure hardware</a:t>
            </a:r>
          </a:p>
          <a:p>
            <a:pPr lvl="1"/>
            <a:r>
              <a:rPr lang="en-GB" altLang="en-US">
                <a:latin typeface="+mj-lt"/>
              </a:rPr>
              <a:t>Monitor for and fix malfunction</a:t>
            </a:r>
          </a:p>
          <a:p>
            <a:pPr lvl="1"/>
            <a:r>
              <a:rPr lang="en-GB" altLang="en-US">
                <a:latin typeface="+mj-lt"/>
              </a:rPr>
              <a:t>Environmental systems and protection</a:t>
            </a:r>
          </a:p>
          <a:p>
            <a:pPr lvl="1"/>
            <a:r>
              <a:rPr lang="en-GB" altLang="en-US">
                <a:latin typeface="+mj-lt"/>
              </a:rPr>
              <a:t>Backup of disk-based data</a:t>
            </a:r>
          </a:p>
        </p:txBody>
      </p:sp>
    </p:spTree>
    <p:extLst>
      <p:ext uri="{BB962C8B-B14F-4D97-AF65-F5344CB8AC3E}">
        <p14:creationId xmlns:p14="http://schemas.microsoft.com/office/powerpoint/2010/main" val="39371386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993F3-1FBA-472D-9BC0-BFD8AC8DB38A}" type="slidenum">
              <a:rPr lang="en-US" altLang="en-US">
                <a:latin typeface="+mj-lt"/>
              </a:rPr>
              <a:pPr/>
              <a:t>18</a:t>
            </a:fld>
            <a:endParaRPr lang="en-US" altLang="en-US">
              <a:latin typeface="+mj-lt"/>
            </a:endParaRPr>
          </a:p>
        </p:txBody>
      </p:sp>
      <p:sp>
        <p:nvSpPr>
          <p:cNvPr id="3246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dirty="0"/>
              <a:t>General Controls</a:t>
            </a:r>
          </a:p>
        </p:txBody>
      </p:sp>
      <p:sp>
        <p:nvSpPr>
          <p:cNvPr id="32461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>
                <a:latin typeface="+mj-lt"/>
              </a:rPr>
              <a:t>Computer operations controls</a:t>
            </a:r>
          </a:p>
          <a:p>
            <a:pPr lvl="1"/>
            <a:r>
              <a:rPr lang="en-GB" altLang="en-US">
                <a:latin typeface="+mj-lt"/>
              </a:rPr>
              <a:t>Day-to-day operations of Information Systems</a:t>
            </a:r>
          </a:p>
          <a:p>
            <a:pPr lvl="1"/>
            <a:r>
              <a:rPr lang="en-GB" altLang="en-US">
                <a:latin typeface="+mj-lt"/>
              </a:rPr>
              <a:t>Procedures</a:t>
            </a:r>
          </a:p>
          <a:p>
            <a:pPr lvl="1"/>
            <a:r>
              <a:rPr lang="en-GB" altLang="en-US">
                <a:latin typeface="+mj-lt"/>
              </a:rPr>
              <a:t>System set-up</a:t>
            </a:r>
          </a:p>
          <a:p>
            <a:pPr lvl="1"/>
            <a:r>
              <a:rPr lang="en-GB" altLang="en-US">
                <a:latin typeface="+mj-lt"/>
              </a:rPr>
              <a:t>Job processing</a:t>
            </a:r>
          </a:p>
          <a:p>
            <a:pPr lvl="1"/>
            <a:r>
              <a:rPr lang="en-GB" altLang="en-US">
                <a:latin typeface="+mj-lt"/>
              </a:rPr>
              <a:t>Backup and recovery procedures</a:t>
            </a:r>
          </a:p>
        </p:txBody>
      </p:sp>
    </p:spTree>
    <p:extLst>
      <p:ext uri="{BB962C8B-B14F-4D97-AF65-F5344CB8AC3E}">
        <p14:creationId xmlns:p14="http://schemas.microsoft.com/office/powerpoint/2010/main" val="14035778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B7A5E-35B9-4F31-B5B6-1A27E0A5A33C}" type="slidenum">
              <a:rPr lang="en-US" altLang="en-US">
                <a:latin typeface="+mj-lt"/>
              </a:rPr>
              <a:pPr/>
              <a:t>19</a:t>
            </a:fld>
            <a:endParaRPr lang="en-US" altLang="en-US">
              <a:latin typeface="+mj-lt"/>
            </a:endParaRPr>
          </a:p>
        </p:txBody>
      </p:sp>
      <p:sp>
        <p:nvSpPr>
          <p:cNvPr id="32563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dirty="0"/>
              <a:t>General Controls</a:t>
            </a:r>
          </a:p>
        </p:txBody>
      </p:sp>
      <p:sp>
        <p:nvSpPr>
          <p:cNvPr id="32563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>
                <a:latin typeface="+mj-lt"/>
              </a:rPr>
              <a:t>Data security controls</a:t>
            </a:r>
          </a:p>
          <a:p>
            <a:pPr lvl="1"/>
            <a:r>
              <a:rPr lang="en-GB" altLang="en-US">
                <a:latin typeface="+mj-lt"/>
              </a:rPr>
              <a:t>Prevent unauthorised access, change or destruction</a:t>
            </a:r>
          </a:p>
          <a:p>
            <a:pPr lvl="1"/>
            <a:r>
              <a:rPr lang="en-GB" altLang="en-US">
                <a:latin typeface="+mj-lt"/>
              </a:rPr>
              <a:t>When data is in use or being stored</a:t>
            </a:r>
          </a:p>
          <a:p>
            <a:pPr lvl="1"/>
            <a:r>
              <a:rPr lang="en-GB" altLang="en-US">
                <a:latin typeface="+mj-lt"/>
              </a:rPr>
              <a:t>Physical access to terminals</a:t>
            </a:r>
          </a:p>
          <a:p>
            <a:pPr lvl="1"/>
            <a:r>
              <a:rPr lang="en-GB" altLang="en-US">
                <a:latin typeface="+mj-lt"/>
              </a:rPr>
              <a:t>Password protection</a:t>
            </a:r>
          </a:p>
          <a:p>
            <a:pPr lvl="1"/>
            <a:r>
              <a:rPr lang="en-GB" altLang="en-US">
                <a:latin typeface="+mj-lt"/>
              </a:rPr>
              <a:t>Data level access controls</a:t>
            </a:r>
          </a:p>
        </p:txBody>
      </p:sp>
    </p:spTree>
    <p:extLst>
      <p:ext uri="{BB962C8B-B14F-4D97-AF65-F5344CB8AC3E}">
        <p14:creationId xmlns:p14="http://schemas.microsoft.com/office/powerpoint/2010/main" val="17503110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F7ACE-0EB9-43C1-ACF2-C60A00A85989}" type="slidenum">
              <a:rPr lang="en-US" altLang="en-US">
                <a:latin typeface="+mj-lt"/>
              </a:rPr>
              <a:pPr/>
              <a:t>20</a:t>
            </a:fld>
            <a:endParaRPr lang="en-US" altLang="en-US">
              <a:latin typeface="+mj-lt"/>
            </a:endParaRPr>
          </a:p>
        </p:txBody>
      </p:sp>
      <p:sp>
        <p:nvSpPr>
          <p:cNvPr id="32665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dirty="0"/>
              <a:t>General Controls</a:t>
            </a:r>
          </a:p>
        </p:txBody>
      </p:sp>
      <p:sp>
        <p:nvSpPr>
          <p:cNvPr id="32665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>
                <a:latin typeface="+mj-lt"/>
              </a:rPr>
              <a:t>Administrative controls</a:t>
            </a:r>
          </a:p>
          <a:p>
            <a:pPr lvl="1"/>
            <a:r>
              <a:rPr lang="en-GB" altLang="en-US">
                <a:latin typeface="+mj-lt"/>
              </a:rPr>
              <a:t>Ensure organisational policies, procedures and standards and enforced</a:t>
            </a:r>
          </a:p>
          <a:p>
            <a:pPr lvl="1"/>
            <a:r>
              <a:rPr lang="en-GB" altLang="en-US">
                <a:latin typeface="+mj-lt"/>
              </a:rPr>
              <a:t>Segregation of functions to reduce errors and fraud</a:t>
            </a:r>
          </a:p>
          <a:p>
            <a:pPr lvl="1"/>
            <a:r>
              <a:rPr lang="en-GB" altLang="en-US">
                <a:latin typeface="+mj-lt"/>
              </a:rPr>
              <a:t>Supervision of personal to ensure policies and procedures are being adhered to</a:t>
            </a:r>
          </a:p>
        </p:txBody>
      </p:sp>
    </p:spTree>
    <p:extLst>
      <p:ext uri="{BB962C8B-B14F-4D97-AF65-F5344CB8AC3E}">
        <p14:creationId xmlns:p14="http://schemas.microsoft.com/office/powerpoint/2010/main" val="161388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5CB17-F861-4310-AA92-40E0D6EF26CB}" type="slidenum">
              <a:rPr lang="en-US" altLang="en-US">
                <a:latin typeface="+mj-lt"/>
              </a:rPr>
              <a:pPr/>
              <a:t>21</a:t>
            </a:fld>
            <a:endParaRPr lang="en-US" altLang="en-US">
              <a:latin typeface="+mj-lt"/>
            </a:endParaRPr>
          </a:p>
        </p:txBody>
      </p:sp>
      <p:sp>
        <p:nvSpPr>
          <p:cNvPr id="32870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dirty="0"/>
              <a:t>Application Controls</a:t>
            </a:r>
          </a:p>
        </p:txBody>
      </p:sp>
      <p:sp>
        <p:nvSpPr>
          <p:cNvPr id="32870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>
                <a:latin typeface="+mj-lt"/>
              </a:rPr>
              <a:t>Input controls</a:t>
            </a:r>
          </a:p>
          <a:p>
            <a:pPr lvl="1"/>
            <a:r>
              <a:rPr lang="en-GB" altLang="en-US" dirty="0">
                <a:latin typeface="+mj-lt"/>
              </a:rPr>
              <a:t>Data is accurate and consistent on entry</a:t>
            </a:r>
          </a:p>
          <a:p>
            <a:pPr lvl="1"/>
            <a:r>
              <a:rPr lang="en-GB" altLang="en-US" dirty="0">
                <a:latin typeface="+mj-lt"/>
              </a:rPr>
              <a:t>Direct keying of data, double entry or automated input</a:t>
            </a:r>
          </a:p>
          <a:p>
            <a:pPr lvl="1"/>
            <a:r>
              <a:rPr lang="en-GB" altLang="en-US" dirty="0">
                <a:latin typeface="+mj-lt"/>
              </a:rPr>
              <a:t>Data conversion, editing and error handling</a:t>
            </a:r>
          </a:p>
          <a:p>
            <a:pPr lvl="1"/>
            <a:r>
              <a:rPr lang="en-GB" altLang="en-US" dirty="0">
                <a:latin typeface="+mj-lt"/>
              </a:rPr>
              <a:t>Field validation on entry</a:t>
            </a:r>
          </a:p>
          <a:p>
            <a:pPr lvl="1"/>
            <a:r>
              <a:rPr lang="en-GB" altLang="en-US" dirty="0">
                <a:latin typeface="+mj-lt"/>
              </a:rPr>
              <a:t>Input authorisation and auditing</a:t>
            </a:r>
          </a:p>
          <a:p>
            <a:pPr lvl="1"/>
            <a:r>
              <a:rPr lang="en-GB" altLang="en-US" dirty="0">
                <a:latin typeface="+mj-lt"/>
              </a:rPr>
              <a:t>Checks on totals to catch errors</a:t>
            </a:r>
          </a:p>
        </p:txBody>
      </p:sp>
    </p:spTree>
    <p:extLst>
      <p:ext uri="{BB962C8B-B14F-4D97-AF65-F5344CB8AC3E}">
        <p14:creationId xmlns:p14="http://schemas.microsoft.com/office/powerpoint/2010/main" val="1836010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39BD5-CD61-4384-895A-F90C11046967}" type="slidenum">
              <a:rPr lang="en-US" altLang="en-US">
                <a:latin typeface="+mj-lt"/>
              </a:rPr>
              <a:pPr/>
              <a:t>22</a:t>
            </a:fld>
            <a:endParaRPr lang="en-US" altLang="en-US">
              <a:latin typeface="+mj-lt"/>
            </a:endParaRPr>
          </a:p>
        </p:txBody>
      </p:sp>
      <p:sp>
        <p:nvSpPr>
          <p:cNvPr id="3297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dirty="0"/>
              <a:t>Application Controls</a:t>
            </a:r>
          </a:p>
        </p:txBody>
      </p:sp>
      <p:sp>
        <p:nvSpPr>
          <p:cNvPr id="32973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>
                <a:latin typeface="+mj-lt"/>
              </a:rPr>
              <a:t>Processing controls</a:t>
            </a:r>
          </a:p>
          <a:p>
            <a:pPr lvl="1"/>
            <a:r>
              <a:rPr lang="en-GB" altLang="en-US">
                <a:latin typeface="+mj-lt"/>
              </a:rPr>
              <a:t>Data is accurate and complete on processing</a:t>
            </a:r>
          </a:p>
          <a:p>
            <a:pPr lvl="1"/>
            <a:r>
              <a:rPr lang="en-GB" altLang="en-US">
                <a:latin typeface="+mj-lt"/>
              </a:rPr>
              <a:t>Checks on totals to catch errors</a:t>
            </a:r>
          </a:p>
          <a:p>
            <a:pPr lvl="1"/>
            <a:r>
              <a:rPr lang="en-GB" altLang="en-US">
                <a:latin typeface="+mj-lt"/>
              </a:rPr>
              <a:t>Compare to master records to catch errors</a:t>
            </a:r>
          </a:p>
          <a:p>
            <a:pPr lvl="1"/>
            <a:r>
              <a:rPr lang="en-GB" altLang="en-US">
                <a:latin typeface="+mj-lt"/>
              </a:rPr>
              <a:t>Field validation on update</a:t>
            </a:r>
          </a:p>
        </p:txBody>
      </p:sp>
    </p:spTree>
    <p:extLst>
      <p:ext uri="{BB962C8B-B14F-4D97-AF65-F5344CB8AC3E}">
        <p14:creationId xmlns:p14="http://schemas.microsoft.com/office/powerpoint/2010/main" val="117814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D0A76-E266-4976-B3DF-B0CFE7490260}" type="slidenum">
              <a:rPr lang="en-US" altLang="en-US">
                <a:latin typeface="+mj-lt"/>
              </a:rPr>
              <a:pPr/>
              <a:t>23</a:t>
            </a:fld>
            <a:endParaRPr lang="en-US" altLang="en-US">
              <a:latin typeface="+mj-lt"/>
            </a:endParaRPr>
          </a:p>
        </p:txBody>
      </p:sp>
      <p:sp>
        <p:nvSpPr>
          <p:cNvPr id="3307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dirty="0"/>
              <a:t>Application Controls</a:t>
            </a:r>
          </a:p>
        </p:txBody>
      </p:sp>
      <p:sp>
        <p:nvSpPr>
          <p:cNvPr id="33075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>
                <a:latin typeface="+mj-lt"/>
              </a:rPr>
              <a:t>Output controls</a:t>
            </a:r>
          </a:p>
          <a:p>
            <a:pPr lvl="1"/>
            <a:r>
              <a:rPr lang="en-GB" altLang="en-US">
                <a:latin typeface="+mj-lt"/>
              </a:rPr>
              <a:t>Data is accurate, complete and properly distributed on output</a:t>
            </a:r>
          </a:p>
          <a:p>
            <a:pPr lvl="1"/>
            <a:r>
              <a:rPr lang="en-GB" altLang="en-US">
                <a:latin typeface="+mj-lt"/>
              </a:rPr>
              <a:t>Checks on totals to catch errors</a:t>
            </a:r>
          </a:p>
          <a:p>
            <a:pPr lvl="1"/>
            <a:r>
              <a:rPr lang="en-GB" altLang="en-US">
                <a:latin typeface="+mj-lt"/>
              </a:rPr>
              <a:t>Review processing logs</a:t>
            </a:r>
          </a:p>
          <a:p>
            <a:pPr lvl="1"/>
            <a:r>
              <a:rPr lang="en-GB" altLang="en-US">
                <a:latin typeface="+mj-lt"/>
              </a:rPr>
              <a:t>Track recipients of data</a:t>
            </a:r>
          </a:p>
        </p:txBody>
      </p:sp>
    </p:spTree>
    <p:extLst>
      <p:ext uri="{BB962C8B-B14F-4D97-AF65-F5344CB8AC3E}">
        <p14:creationId xmlns:p14="http://schemas.microsoft.com/office/powerpoint/2010/main" val="15720349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Control Frameworks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spcBef>
                <a:spcPts val="0"/>
              </a:spcBef>
              <a:buSzPts val="2400"/>
            </a:pPr>
            <a:r>
              <a:rPr lang="en-IN" sz="2400" spc="-350" dirty="0">
                <a:latin typeface="+mj-lt"/>
              </a:rPr>
              <a:t>C O B I </a:t>
            </a:r>
            <a:r>
              <a:rPr lang="en-IN" sz="2400" dirty="0">
                <a:latin typeface="+mj-lt"/>
              </a:rPr>
              <a:t>T</a:t>
            </a:r>
          </a:p>
          <a:p>
            <a:pPr lvl="1">
              <a:spcBef>
                <a:spcPts val="1200"/>
              </a:spcBef>
              <a:buSzPct val="100000"/>
            </a:pPr>
            <a:r>
              <a:rPr lang="en-IN" dirty="0">
                <a:latin typeface="+mj-lt"/>
              </a:rPr>
              <a:t>Framework for IT control </a:t>
            </a:r>
          </a:p>
          <a:p>
            <a:pPr lvl="0">
              <a:spcBef>
                <a:spcPts val="1200"/>
              </a:spcBef>
              <a:buSzPts val="2400"/>
            </a:pPr>
            <a:r>
              <a:rPr lang="en-IN" sz="2400" kern="0" spc="-350" dirty="0">
                <a:latin typeface="+mj-lt"/>
              </a:rPr>
              <a:t>C O S </a:t>
            </a:r>
            <a:r>
              <a:rPr lang="en-IN" sz="2400" dirty="0">
                <a:latin typeface="+mj-lt"/>
              </a:rPr>
              <a:t>O</a:t>
            </a:r>
          </a:p>
          <a:p>
            <a:pPr lvl="1">
              <a:spcBef>
                <a:spcPts val="1200"/>
              </a:spcBef>
              <a:buSzPct val="100000"/>
            </a:pPr>
            <a:r>
              <a:rPr lang="en-IN" dirty="0">
                <a:latin typeface="+mj-lt"/>
              </a:rPr>
              <a:t>Framework for enterprise internal controls (control-based approach)</a:t>
            </a:r>
          </a:p>
          <a:p>
            <a:pPr lvl="0">
              <a:spcBef>
                <a:spcPts val="1200"/>
              </a:spcBef>
              <a:buSzPts val="2400"/>
            </a:pPr>
            <a:r>
              <a:rPr lang="en-IN" sz="2400" spc="-350" dirty="0">
                <a:latin typeface="+mj-lt"/>
              </a:rPr>
              <a:t>C O S </a:t>
            </a:r>
            <a:r>
              <a:rPr lang="en-IN" sz="2400" dirty="0">
                <a:latin typeface="+mj-lt"/>
              </a:rPr>
              <a:t>O-</a:t>
            </a:r>
            <a:r>
              <a:rPr lang="en-IN" sz="2400" kern="0" spc="-350" dirty="0">
                <a:latin typeface="+mj-lt"/>
              </a:rPr>
              <a:t>E R </a:t>
            </a:r>
            <a:r>
              <a:rPr lang="en-IN" sz="2400" dirty="0">
                <a:latin typeface="+mj-lt"/>
              </a:rPr>
              <a:t>M</a:t>
            </a:r>
          </a:p>
          <a:p>
            <a:pPr lvl="1">
              <a:spcBef>
                <a:spcPts val="1200"/>
              </a:spcBef>
              <a:buSzPct val="100000"/>
            </a:pPr>
            <a:r>
              <a:rPr lang="en-IN" dirty="0">
                <a:latin typeface="+mj-lt"/>
              </a:rPr>
              <a:t>Expands </a:t>
            </a:r>
            <a:r>
              <a:rPr lang="en-IN" spc="-350" dirty="0">
                <a:latin typeface="+mj-lt"/>
              </a:rPr>
              <a:t>C O S </a:t>
            </a:r>
            <a:r>
              <a:rPr lang="en-IN" dirty="0">
                <a:latin typeface="+mj-lt"/>
              </a:rPr>
              <a:t>O framework taking a risk-based approach</a:t>
            </a:r>
          </a:p>
          <a:p>
            <a:endParaRPr lang="en-US" dirty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24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97392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COBIT Framework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spcBef>
                <a:spcPts val="0"/>
              </a:spcBef>
              <a:buSzPts val="2400"/>
            </a:pPr>
            <a:r>
              <a:rPr lang="en-IN" sz="2400" dirty="0">
                <a:latin typeface="+mj-lt"/>
              </a:rPr>
              <a:t>Current framework version is </a:t>
            </a:r>
            <a:r>
              <a:rPr lang="en-IN" sz="2400" spc="-350" dirty="0">
                <a:latin typeface="+mj-lt"/>
              </a:rPr>
              <a:t>C O B I </a:t>
            </a:r>
            <a:r>
              <a:rPr lang="en-IN" sz="2400" dirty="0">
                <a:latin typeface="+mj-lt"/>
              </a:rPr>
              <a:t>T 2019</a:t>
            </a:r>
          </a:p>
          <a:p>
            <a:pPr lvl="0">
              <a:buSzPts val="2400"/>
            </a:pPr>
            <a:r>
              <a:rPr lang="en-IN" sz="2400" dirty="0">
                <a:latin typeface="+mj-lt"/>
              </a:rPr>
              <a:t>Based on the following principles:</a:t>
            </a:r>
          </a:p>
          <a:p>
            <a:pPr lvl="1">
              <a:spcBef>
                <a:spcPts val="1500"/>
              </a:spcBef>
              <a:buSzPct val="100000"/>
            </a:pPr>
            <a:r>
              <a:rPr lang="en-IN" dirty="0">
                <a:latin typeface="+mj-lt"/>
              </a:rPr>
              <a:t>Meeting stakeholder needs</a:t>
            </a:r>
          </a:p>
          <a:p>
            <a:pPr lvl="1">
              <a:spcBef>
                <a:spcPts val="1500"/>
              </a:spcBef>
              <a:buSzPct val="100000"/>
            </a:pPr>
            <a:r>
              <a:rPr lang="en-IN" dirty="0">
                <a:latin typeface="+mj-lt"/>
              </a:rPr>
              <a:t>Covering the enterprise end-to-end</a:t>
            </a:r>
          </a:p>
          <a:p>
            <a:pPr lvl="1">
              <a:spcBef>
                <a:spcPts val="1500"/>
              </a:spcBef>
              <a:buSzPct val="100000"/>
            </a:pPr>
            <a:r>
              <a:rPr lang="en-IN" dirty="0">
                <a:latin typeface="+mj-lt"/>
              </a:rPr>
              <a:t>Applying a single, integrated framework</a:t>
            </a:r>
          </a:p>
          <a:p>
            <a:pPr lvl="1">
              <a:spcBef>
                <a:spcPts val="1500"/>
              </a:spcBef>
              <a:buSzPct val="100000"/>
            </a:pPr>
            <a:r>
              <a:rPr lang="en-IN" dirty="0">
                <a:latin typeface="+mj-lt"/>
              </a:rPr>
              <a:t>Enabling a holistic approach</a:t>
            </a:r>
          </a:p>
          <a:p>
            <a:pPr lvl="1">
              <a:spcBef>
                <a:spcPts val="1500"/>
              </a:spcBef>
              <a:buSzPct val="100000"/>
            </a:pPr>
            <a:r>
              <a:rPr lang="en-IN" dirty="0">
                <a:latin typeface="+mj-lt"/>
              </a:rPr>
              <a:t>Separating governance from management</a:t>
            </a:r>
          </a:p>
          <a:p>
            <a:endParaRPr lang="en-US" dirty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25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766214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spc="-350" dirty="0"/>
              <a:t>C O S </a:t>
            </a:r>
            <a:r>
              <a:rPr lang="en-IN" b="1" dirty="0"/>
              <a:t>O Internal Control – Integrated Framework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spcBef>
                <a:spcPts val="0"/>
              </a:spcBef>
              <a:buSzPts val="2400"/>
            </a:pPr>
            <a:r>
              <a:rPr lang="en-IN" sz="2400" dirty="0">
                <a:latin typeface="+mj-lt"/>
              </a:rPr>
              <a:t>There are five components of the </a:t>
            </a:r>
            <a:r>
              <a:rPr lang="en-IN" sz="2400" spc="-350" dirty="0">
                <a:latin typeface="+mj-lt"/>
              </a:rPr>
              <a:t>C O S </a:t>
            </a:r>
            <a:r>
              <a:rPr lang="en-IN" sz="2400" dirty="0">
                <a:latin typeface="+mj-lt"/>
              </a:rPr>
              <a:t>O Internal Control – Integrated Framework</a:t>
            </a:r>
          </a:p>
          <a:p>
            <a:pPr lvl="1">
              <a:spcBef>
                <a:spcPts val="1500"/>
              </a:spcBef>
              <a:buSzPct val="100000"/>
            </a:pPr>
            <a:r>
              <a:rPr lang="en-IN" dirty="0">
                <a:latin typeface="+mj-lt"/>
              </a:rPr>
              <a:t>Control environment</a:t>
            </a:r>
          </a:p>
          <a:p>
            <a:pPr lvl="1">
              <a:spcBef>
                <a:spcPts val="1500"/>
              </a:spcBef>
              <a:buSzPct val="100000"/>
            </a:pPr>
            <a:r>
              <a:rPr lang="en-IN" dirty="0">
                <a:latin typeface="+mj-lt"/>
              </a:rPr>
              <a:t>Risk assessment</a:t>
            </a:r>
          </a:p>
          <a:p>
            <a:pPr lvl="1">
              <a:spcBef>
                <a:spcPts val="1500"/>
              </a:spcBef>
              <a:buSzPct val="100000"/>
            </a:pPr>
            <a:r>
              <a:rPr lang="en-IN" dirty="0">
                <a:latin typeface="+mj-lt"/>
              </a:rPr>
              <a:t>Control activities</a:t>
            </a:r>
          </a:p>
          <a:p>
            <a:pPr lvl="1">
              <a:spcBef>
                <a:spcPts val="1500"/>
              </a:spcBef>
              <a:buSzPct val="100000"/>
            </a:pPr>
            <a:r>
              <a:rPr lang="en-IN" dirty="0">
                <a:latin typeface="+mj-lt"/>
              </a:rPr>
              <a:t>Information and communication</a:t>
            </a:r>
          </a:p>
          <a:p>
            <a:pPr lvl="1">
              <a:spcBef>
                <a:spcPts val="1500"/>
              </a:spcBef>
              <a:buSzPct val="100000"/>
            </a:pPr>
            <a:r>
              <a:rPr lang="en-IN" dirty="0">
                <a:latin typeface="+mj-lt"/>
              </a:rPr>
              <a:t>Monitoring</a:t>
            </a:r>
          </a:p>
          <a:p>
            <a:endParaRPr lang="en-US" dirty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26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546955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The Control Environment</a:t>
            </a:r>
          </a:p>
        </p:txBody>
      </p:sp>
      <p:sp>
        <p:nvSpPr>
          <p:cNvPr id="75059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z="2600" dirty="0">
                <a:latin typeface="+mj-lt"/>
              </a:rPr>
              <a:t>The first component of </a:t>
            </a:r>
            <a:r>
              <a:rPr lang="en-US" altLang="en-US" dirty="0">
                <a:latin typeface="+mj-lt"/>
              </a:rPr>
              <a:t>COSO’s internal control model </a:t>
            </a:r>
            <a:r>
              <a:rPr lang="en-US" altLang="en-US" sz="2600" dirty="0">
                <a:latin typeface="+mj-lt"/>
              </a:rPr>
              <a:t>is the control environment.</a:t>
            </a:r>
          </a:p>
          <a:p>
            <a:pPr eaLnBrk="1" hangingPunct="1"/>
            <a:r>
              <a:rPr lang="en-US" altLang="en-US" sz="2600" dirty="0">
                <a:latin typeface="+mj-lt"/>
              </a:rPr>
              <a:t>The control environment consists of many factors, including the following: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altLang="en-US" dirty="0">
                <a:latin typeface="+mj-lt"/>
              </a:rPr>
              <a:t>Commitment to integrity and ethical values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altLang="en-US" dirty="0">
                <a:latin typeface="+mj-lt"/>
              </a:rPr>
              <a:t>Management’s philosophy and operating style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altLang="en-US" dirty="0">
                <a:latin typeface="+mj-lt"/>
              </a:rPr>
              <a:t>Organizational </a:t>
            </a:r>
            <a:r>
              <a:rPr lang="en-US" altLang="en-US" dirty="0" smtClean="0">
                <a:latin typeface="+mj-lt"/>
              </a:rPr>
              <a:t>structure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altLang="en-US" dirty="0">
                <a:latin typeface="+mj-lt"/>
              </a:rPr>
              <a:t>The audit committee of the board of directors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altLang="en-US" dirty="0">
                <a:latin typeface="+mj-lt"/>
              </a:rPr>
              <a:t>Methods of assigning authority and responsibility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altLang="en-US" dirty="0">
                <a:latin typeface="+mj-lt"/>
              </a:rPr>
              <a:t>Human resources policies and practices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altLang="en-US" dirty="0">
                <a:latin typeface="+mj-lt"/>
              </a:rPr>
              <a:t>External influences</a:t>
            </a:r>
          </a:p>
          <a:p>
            <a:pPr marL="457200" lvl="1" indent="0" eaLnBrk="1" hangingPunct="1">
              <a:buNone/>
            </a:pPr>
            <a:endParaRPr lang="en-US" altLang="en-US" dirty="0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91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0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0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0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0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0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05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05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05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05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0595" grpId="0" build="p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Control Activities</a:t>
            </a:r>
          </a:p>
        </p:txBody>
      </p:sp>
      <p:sp>
        <p:nvSpPr>
          <p:cNvPr id="75673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The second component of COSO’s internal control model is control activities.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Generally, control procedures fall into one of five categories: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altLang="en-US" dirty="0" smtClean="0">
                <a:latin typeface="+mj-lt"/>
              </a:rPr>
              <a:t>Proper authorization of transactions and activities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altLang="en-US" dirty="0" smtClean="0">
                <a:latin typeface="+mj-lt"/>
              </a:rPr>
              <a:t>Segregation of </a:t>
            </a:r>
            <a:r>
              <a:rPr lang="en-US" altLang="en-US" dirty="0" smtClean="0">
                <a:latin typeface="+mj-lt"/>
              </a:rPr>
              <a:t>duties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altLang="en-US" dirty="0">
                <a:latin typeface="+mj-lt"/>
              </a:rPr>
              <a:t>Design and use of adequate documents and records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altLang="en-US" dirty="0">
                <a:latin typeface="+mj-lt"/>
              </a:rPr>
              <a:t>Adequate safeguards of assets and records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altLang="en-US" dirty="0">
                <a:latin typeface="+mj-lt"/>
              </a:rPr>
              <a:t>Independent checks on performance</a:t>
            </a:r>
          </a:p>
          <a:p>
            <a:pPr marL="914400" lvl="1" indent="-457200" eaLnBrk="1" hangingPunct="1">
              <a:buFont typeface="+mj-lt"/>
              <a:buAutoNum type="arabicPeriod"/>
            </a:pPr>
            <a:endParaRPr lang="en-US" altLang="en-US" dirty="0" smtClean="0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718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6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6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6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6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6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67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67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6739" grpId="0" build="p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Risk Assessment</a:t>
            </a:r>
          </a:p>
        </p:txBody>
      </p:sp>
      <p:sp>
        <p:nvSpPr>
          <p:cNvPr id="78541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z="2600" dirty="0">
                <a:latin typeface="+mj-lt"/>
              </a:rPr>
              <a:t>The third component of COSO’s internal control model is risk assessment.</a:t>
            </a:r>
          </a:p>
          <a:p>
            <a:pPr eaLnBrk="1" hangingPunct="1"/>
            <a:r>
              <a:rPr lang="en-US" altLang="en-US" sz="2600" dirty="0">
                <a:latin typeface="+mj-lt"/>
              </a:rPr>
              <a:t>Companies must identify the threats they face:</a:t>
            </a:r>
          </a:p>
          <a:p>
            <a:pPr lvl="1" eaLnBrk="1" hangingPunct="1">
              <a:buFontTx/>
              <a:buChar char="–"/>
            </a:pPr>
            <a:r>
              <a:rPr lang="en-US" altLang="en-US" dirty="0">
                <a:latin typeface="+mj-lt"/>
              </a:rPr>
              <a:t>strategic — doing the wrong thing</a:t>
            </a:r>
          </a:p>
          <a:p>
            <a:pPr lvl="1" eaLnBrk="1" hangingPunct="1">
              <a:buFontTx/>
              <a:buChar char="–"/>
            </a:pPr>
            <a:r>
              <a:rPr lang="en-US" altLang="en-US" dirty="0">
                <a:latin typeface="+mj-lt"/>
              </a:rPr>
              <a:t>financial — having financial resources lost, wasted, or stolen</a:t>
            </a:r>
          </a:p>
          <a:p>
            <a:pPr lvl="1" eaLnBrk="1" hangingPunct="1">
              <a:buFontTx/>
              <a:buChar char="–"/>
            </a:pPr>
            <a:r>
              <a:rPr lang="en-US" altLang="en-US" dirty="0">
                <a:latin typeface="+mj-lt"/>
              </a:rPr>
              <a:t>information — faulty or irrelevant information, or unreliable systems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941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5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5411" grpId="0" build="p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Risk Assessment</a:t>
            </a:r>
          </a:p>
        </p:txBody>
      </p:sp>
      <p:sp>
        <p:nvSpPr>
          <p:cNvPr id="78745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Companies that implement electronic data interchange (EDI) must identify the threats the system will face, such as: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altLang="en-US" dirty="0" smtClean="0">
                <a:latin typeface="+mj-lt"/>
              </a:rPr>
              <a:t>Choosing an inappropriate technology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altLang="en-US" dirty="0" smtClean="0">
                <a:latin typeface="+mj-lt"/>
              </a:rPr>
              <a:t>Unauthorized system access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altLang="en-US" dirty="0" smtClean="0">
                <a:latin typeface="+mj-lt"/>
              </a:rPr>
              <a:t>Tapping into data transmissions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altLang="en-US" dirty="0" smtClean="0">
                <a:latin typeface="+mj-lt"/>
              </a:rPr>
              <a:t>Loss of data </a:t>
            </a:r>
            <a:r>
              <a:rPr lang="en-US" altLang="en-US" dirty="0" smtClean="0">
                <a:latin typeface="+mj-lt"/>
              </a:rPr>
              <a:t>integrity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altLang="en-US" dirty="0" smtClean="0">
                <a:latin typeface="+mj-lt"/>
              </a:rPr>
              <a:t>Incomplete transactions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altLang="en-US" dirty="0" smtClean="0">
                <a:latin typeface="+mj-lt"/>
              </a:rPr>
              <a:t>System failures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altLang="en-US" dirty="0" smtClean="0">
                <a:latin typeface="+mj-lt"/>
              </a:rPr>
              <a:t>Incompatible </a:t>
            </a:r>
            <a:r>
              <a:rPr lang="en-US" altLang="en-US" dirty="0">
                <a:latin typeface="+mj-lt"/>
              </a:rPr>
              <a:t>systems</a:t>
            </a:r>
          </a:p>
          <a:p>
            <a:pPr marL="914400" lvl="1" indent="-457200" eaLnBrk="1" hangingPunct="1">
              <a:buFont typeface="+mj-lt"/>
              <a:buAutoNum type="arabicPeriod"/>
            </a:pPr>
            <a:endParaRPr lang="en-US" altLang="en-US" dirty="0" smtClean="0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560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7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7459" grpId="0" build="p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Risk Assessment</a:t>
            </a:r>
          </a:p>
        </p:txBody>
      </p:sp>
      <p:sp>
        <p:nvSpPr>
          <p:cNvPr id="791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00200"/>
            <a:ext cx="9220200" cy="4419600"/>
          </a:xfrm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dirty="0" smtClean="0">
                <a:latin typeface="+mj-lt"/>
              </a:rPr>
              <a:t>	Some threats pose a greater risk because the probability of their occurrence is more likely. For example: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A company is more likely to be the victim of a computer fraud rather than a terrorist attack.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Risk and exposure must be considered together.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24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1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1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1555" grpId="0" build="p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Estimate Cost and Benefits</a:t>
            </a:r>
          </a:p>
        </p:txBody>
      </p:sp>
      <p:sp>
        <p:nvSpPr>
          <p:cNvPr id="79565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No internal control system can provide foolproof protection against all internal control threats.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The cost of a foolproof system would be prohibitively high.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One way to calculate benefits involves calculating expected loss.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533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5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5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5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5651" grpId="0" build="p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2"/>
          <p:cNvSpPr>
            <a:spLocks noChangeArrowheads="1"/>
          </p:cNvSpPr>
          <p:nvPr/>
        </p:nvSpPr>
        <p:spPr bwMode="auto">
          <a:xfrm>
            <a:off x="3276600" y="4114800"/>
            <a:ext cx="6553200" cy="6096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chemeClr val="bg1"/>
                </a:solidFill>
                <a:latin typeface="+mj-lt"/>
              </a:rPr>
              <a:t>Expected loss = risk × exposure</a:t>
            </a:r>
          </a:p>
        </p:txBody>
      </p:sp>
      <p:sp>
        <p:nvSpPr>
          <p:cNvPr id="46085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Estimate Cost and Benefits</a:t>
            </a:r>
          </a:p>
        </p:txBody>
      </p:sp>
      <p:sp>
        <p:nvSpPr>
          <p:cNvPr id="797700" name="Rectangle 4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mtClean="0">
                <a:latin typeface="+mj-lt"/>
              </a:rPr>
              <a:t>The benefit of a control procedure is the difference between the expected loss with the control procedure(s) and the expected loss without it.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306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7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7700" grpId="0" build="p" bldLvl="5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Information and Communication</a:t>
            </a:r>
          </a:p>
        </p:txBody>
      </p:sp>
      <p:sp>
        <p:nvSpPr>
          <p:cNvPr id="79974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mtClean="0">
                <a:latin typeface="+mj-lt"/>
              </a:rPr>
              <a:t>The fourth component of COSO’s internal control model is information and communication.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941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9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9747" grpId="0" build="p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/>
              <a:t>Information and Communication</a:t>
            </a:r>
          </a:p>
        </p:txBody>
      </p:sp>
      <p:sp>
        <p:nvSpPr>
          <p:cNvPr id="4813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600" dirty="0"/>
              <a:t>Accountants must understand the following:</a:t>
            </a:r>
          </a:p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n-US" altLang="en-US" dirty="0"/>
              <a:t>How transactions are initiated</a:t>
            </a:r>
          </a:p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n-US" altLang="en-US" dirty="0"/>
              <a:t>How data are captured in machine-readable form or converted from source documents</a:t>
            </a:r>
          </a:p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n-US" altLang="en-US" dirty="0"/>
              <a:t>How computer files are accessed and updated</a:t>
            </a:r>
          </a:p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n-US" altLang="en-US" dirty="0"/>
              <a:t>How data are processed to prepare information</a:t>
            </a:r>
          </a:p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n-US" altLang="en-US" dirty="0"/>
              <a:t>How information is reported</a:t>
            </a:r>
          </a:p>
          <a:p>
            <a:pPr marL="914400" lvl="1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n-US" altLang="en-US" dirty="0"/>
              <a:t>How transactions are initiated</a:t>
            </a:r>
          </a:p>
          <a:p>
            <a:pPr eaLnBrk="1" hangingPunct="1">
              <a:lnSpc>
                <a:spcPct val="90000"/>
              </a:lnSpc>
            </a:pPr>
            <a:endParaRPr lang="en-US" altLang="en-US" sz="26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55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Information and Communication</a:t>
            </a:r>
          </a:p>
        </p:txBody>
      </p:sp>
      <p:sp>
        <p:nvSpPr>
          <p:cNvPr id="80179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600">
                <a:latin typeface="+mj-lt"/>
              </a:rPr>
              <a:t>All of these items make it possible for the system to have an audit trail.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600">
                <a:latin typeface="+mj-lt"/>
              </a:rPr>
              <a:t>An audit trail exists when individual company transactions can be traced through the system.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888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1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1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1795" grpId="0" build="p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Monitoring Performance</a:t>
            </a:r>
          </a:p>
        </p:txBody>
      </p:sp>
      <p:sp>
        <p:nvSpPr>
          <p:cNvPr id="80384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The fifth component of COSO’s internal control model is monitoring.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What are the key methods of monitoring performance?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effective supervision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responsibility accounting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internal auditing</a:t>
            </a:r>
            <a:endParaRPr lang="en-US" altLang="en-US" dirty="0" smtClean="0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5067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3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3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3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3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3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3843" grpId="0" build="p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 dirty="0"/>
              <a:t>Monitoring </a:t>
            </a:r>
            <a:r>
              <a:rPr lang="en-US" altLang="en-US" b="1" dirty="0" smtClean="0"/>
              <a:t>Performance…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spcBef>
                <a:spcPts val="0"/>
              </a:spcBef>
              <a:buSzPts val="2400"/>
            </a:pPr>
            <a:r>
              <a:rPr lang="en-US" dirty="0">
                <a:latin typeface="+mj-lt"/>
              </a:rPr>
              <a:t>Perform internal control evaluations (e.g., internal audit)</a:t>
            </a:r>
          </a:p>
          <a:p>
            <a:pPr lvl="0">
              <a:spcBef>
                <a:spcPts val="500"/>
              </a:spcBef>
              <a:buSzPts val="2400"/>
            </a:pPr>
            <a:r>
              <a:rPr lang="en-US" dirty="0">
                <a:latin typeface="+mj-lt"/>
              </a:rPr>
              <a:t>Implement effective supervision</a:t>
            </a:r>
          </a:p>
          <a:p>
            <a:pPr lvl="0">
              <a:spcBef>
                <a:spcPts val="500"/>
              </a:spcBef>
              <a:buSzPts val="2400"/>
            </a:pPr>
            <a:r>
              <a:rPr lang="en-US" dirty="0">
                <a:latin typeface="+mj-lt"/>
              </a:rPr>
              <a:t>Use responsibility accounting systems (e.g., budgets)</a:t>
            </a:r>
          </a:p>
          <a:p>
            <a:pPr lvl="0">
              <a:spcBef>
                <a:spcPts val="500"/>
              </a:spcBef>
              <a:buSzPts val="2400"/>
            </a:pPr>
            <a:r>
              <a:rPr lang="en-US" dirty="0">
                <a:latin typeface="+mj-lt"/>
              </a:rPr>
              <a:t>Monitor system activities</a:t>
            </a:r>
          </a:p>
          <a:p>
            <a:pPr lvl="0">
              <a:spcBef>
                <a:spcPts val="500"/>
              </a:spcBef>
              <a:buSzPts val="2400"/>
            </a:pPr>
            <a:r>
              <a:rPr lang="en-US" dirty="0">
                <a:latin typeface="+mj-lt"/>
              </a:rPr>
              <a:t>Track purchased software and mobile devices</a:t>
            </a:r>
          </a:p>
          <a:p>
            <a:pPr marL="0" indent="0">
              <a:buNone/>
            </a:pPr>
            <a:endParaRPr lang="en-US" dirty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38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4421606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 dirty="0"/>
              <a:t>Monitoring </a:t>
            </a:r>
            <a:r>
              <a:rPr lang="en-US" altLang="en-US" b="1" dirty="0" smtClean="0"/>
              <a:t>Performance…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spcBef>
                <a:spcPts val="500"/>
              </a:spcBef>
              <a:buSzPts val="2400"/>
            </a:pPr>
            <a:r>
              <a:rPr lang="en-US" dirty="0" smtClean="0">
                <a:latin typeface="+mj-lt"/>
              </a:rPr>
              <a:t>Conduct </a:t>
            </a:r>
            <a:r>
              <a:rPr lang="en-US" dirty="0">
                <a:latin typeface="+mj-lt"/>
              </a:rPr>
              <a:t>periodic audits (e.g., external, internal, network security)</a:t>
            </a:r>
          </a:p>
          <a:p>
            <a:pPr lvl="0">
              <a:spcBef>
                <a:spcPts val="500"/>
              </a:spcBef>
              <a:buSzPts val="2400"/>
            </a:pPr>
            <a:r>
              <a:rPr lang="en-US" dirty="0">
                <a:latin typeface="+mj-lt"/>
              </a:rPr>
              <a:t>Employ computer security officer</a:t>
            </a:r>
          </a:p>
          <a:p>
            <a:pPr lvl="0">
              <a:spcBef>
                <a:spcPts val="500"/>
              </a:spcBef>
              <a:buSzPts val="2400"/>
            </a:pPr>
            <a:r>
              <a:rPr lang="en-US" dirty="0">
                <a:latin typeface="+mj-lt"/>
              </a:rPr>
              <a:t>Engage forensic specialists</a:t>
            </a:r>
          </a:p>
          <a:p>
            <a:pPr lvl="0">
              <a:spcBef>
                <a:spcPts val="500"/>
              </a:spcBef>
              <a:buSzPts val="2400"/>
            </a:pPr>
            <a:r>
              <a:rPr lang="en-US" dirty="0">
                <a:latin typeface="+mj-lt"/>
              </a:rPr>
              <a:t>Install fraud detection software</a:t>
            </a:r>
          </a:p>
          <a:p>
            <a:pPr lvl="0">
              <a:spcBef>
                <a:spcPts val="500"/>
              </a:spcBef>
              <a:buSzPts val="2400"/>
            </a:pPr>
            <a:r>
              <a:rPr lang="en-US" dirty="0">
                <a:latin typeface="+mj-lt"/>
              </a:rPr>
              <a:t>Implement fraud hotline</a:t>
            </a:r>
          </a:p>
          <a:p>
            <a:endParaRPr lang="en-US" dirty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39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9370303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References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0996749" cy="4351338"/>
          </a:xfrm>
        </p:spPr>
        <p:txBody>
          <a:bodyPr>
            <a:normAutofit/>
          </a:bodyPr>
          <a:lstStyle/>
          <a:p>
            <a:pPr marL="571500" indent="-571500">
              <a:buFont typeface="+mj-lt"/>
              <a:buAutoNum type="romanLcPeriod"/>
            </a:pPr>
            <a:r>
              <a:rPr lang="en-GB" dirty="0" smtClean="0">
                <a:latin typeface="+mj-lt"/>
              </a:rPr>
              <a:t>Marshall B. Romney&amp; Paul J. </a:t>
            </a:r>
            <a:r>
              <a:rPr lang="en-GB" dirty="0" err="1" smtClean="0">
                <a:latin typeface="+mj-lt"/>
              </a:rPr>
              <a:t>Steinbar</a:t>
            </a:r>
            <a:r>
              <a:rPr lang="en-GB" dirty="0" smtClean="0">
                <a:latin typeface="+mj-lt"/>
              </a:rPr>
              <a:t>(2021). </a:t>
            </a:r>
            <a:r>
              <a:rPr lang="en-GB" i="1" dirty="0" smtClean="0">
                <a:latin typeface="+mj-lt"/>
              </a:rPr>
              <a:t>Accounting Information Systems (15</a:t>
            </a:r>
            <a:r>
              <a:rPr lang="en-GB" i="1" baseline="30000" dirty="0" smtClean="0">
                <a:latin typeface="+mj-lt"/>
              </a:rPr>
              <a:t>th</a:t>
            </a:r>
            <a:r>
              <a:rPr lang="en-GB" i="1" dirty="0" smtClean="0">
                <a:latin typeface="+mj-lt"/>
              </a:rPr>
              <a:t> Edition)</a:t>
            </a:r>
            <a:r>
              <a:rPr lang="en-GB" dirty="0" smtClean="0">
                <a:latin typeface="+mj-lt"/>
              </a:rPr>
              <a:t>, Pearson Education</a:t>
            </a:r>
          </a:p>
          <a:p>
            <a:pPr marL="571500" indent="-571500">
              <a:buFont typeface="+mj-lt"/>
              <a:buAutoNum type="romanLcPeriod"/>
            </a:pPr>
            <a:r>
              <a:rPr lang="en-US" dirty="0" err="1" smtClean="0">
                <a:latin typeface="+mj-lt"/>
              </a:rPr>
              <a:t>Gelinas</a:t>
            </a:r>
            <a:r>
              <a:rPr lang="en-US" dirty="0">
                <a:latin typeface="+mj-lt"/>
              </a:rPr>
              <a:t>, U. J., Dull, R. B., &amp; Wheeler, P. R. (2018). </a:t>
            </a:r>
            <a:r>
              <a:rPr lang="en-US" i="1" dirty="0">
                <a:latin typeface="+mj-lt"/>
              </a:rPr>
              <a:t>Accounting information </a:t>
            </a:r>
            <a:r>
              <a:rPr lang="en-US" i="1" dirty="0" smtClean="0">
                <a:latin typeface="+mj-lt"/>
              </a:rPr>
              <a:t>systems</a:t>
            </a:r>
            <a:r>
              <a:rPr lang="en-US" dirty="0">
                <a:latin typeface="+mj-lt"/>
              </a:rPr>
              <a:t> </a:t>
            </a:r>
            <a:r>
              <a:rPr lang="en-US" dirty="0" smtClean="0">
                <a:latin typeface="+mj-lt"/>
              </a:rPr>
              <a:t>(11th international), Cengage </a:t>
            </a:r>
            <a:r>
              <a:rPr lang="en-US" dirty="0">
                <a:latin typeface="+mj-lt"/>
              </a:rPr>
              <a:t>Learning Australia.</a:t>
            </a:r>
          </a:p>
          <a:p>
            <a:pPr marL="571500" lvl="0" indent="-571500">
              <a:buFont typeface="+mj-lt"/>
              <a:buAutoNum type="romanLcPeriod"/>
            </a:pPr>
            <a:r>
              <a:rPr lang="en-US" dirty="0" err="1">
                <a:latin typeface="+mj-lt"/>
              </a:rPr>
              <a:t>Simkin</a:t>
            </a:r>
            <a:r>
              <a:rPr lang="en-US" dirty="0">
                <a:latin typeface="+mj-lt"/>
              </a:rPr>
              <a:t>, M. G., Worrell, J. L</a:t>
            </a:r>
            <a:r>
              <a:rPr lang="en-US" dirty="0" smtClean="0">
                <a:latin typeface="+mj-lt"/>
              </a:rPr>
              <a:t>. &amp; </a:t>
            </a:r>
            <a:r>
              <a:rPr lang="en-US" dirty="0">
                <a:latin typeface="+mj-lt"/>
              </a:rPr>
              <a:t>Savage, A. A. (2019). </a:t>
            </a:r>
            <a:r>
              <a:rPr lang="en-US" i="1" dirty="0">
                <a:latin typeface="+mj-lt"/>
              </a:rPr>
              <a:t>Core concepts of accounting information systems</a:t>
            </a:r>
            <a:r>
              <a:rPr lang="en-US" dirty="0">
                <a:latin typeface="+mj-lt"/>
              </a:rPr>
              <a:t> (Fourteenth edition): John Wiley &amp; Sons</a:t>
            </a:r>
          </a:p>
          <a:p>
            <a:pPr marL="571500" lvl="0" indent="-571500">
              <a:buFont typeface="+mj-lt"/>
              <a:buAutoNum type="romanLcPeriod"/>
            </a:pPr>
            <a:r>
              <a:rPr lang="en-US" dirty="0">
                <a:latin typeface="+mj-lt"/>
              </a:rPr>
              <a:t>Quinn, M., &amp; Strauss, E. (Eds</a:t>
            </a:r>
            <a:r>
              <a:rPr lang="en-US" dirty="0" smtClean="0">
                <a:latin typeface="+mj-lt"/>
              </a:rPr>
              <a:t>.) (</a:t>
            </a:r>
            <a:r>
              <a:rPr lang="en-US" dirty="0">
                <a:latin typeface="+mj-lt"/>
              </a:rPr>
              <a:t>2018). </a:t>
            </a:r>
            <a:r>
              <a:rPr lang="en-US" i="1" dirty="0">
                <a:latin typeface="+mj-lt"/>
              </a:rPr>
              <a:t>The </a:t>
            </a:r>
            <a:r>
              <a:rPr lang="en-US" i="1" dirty="0" smtClean="0">
                <a:latin typeface="+mj-lt"/>
              </a:rPr>
              <a:t>Routledge </a:t>
            </a:r>
            <a:r>
              <a:rPr lang="en-US" i="1" dirty="0">
                <a:latin typeface="+mj-lt"/>
              </a:rPr>
              <a:t>companion to accounting information </a:t>
            </a:r>
            <a:r>
              <a:rPr lang="en-US" i="1" dirty="0" smtClean="0">
                <a:latin typeface="+mj-lt"/>
              </a:rPr>
              <a:t>systems</a:t>
            </a:r>
            <a:r>
              <a:rPr lang="en-US" dirty="0" smtClean="0">
                <a:latin typeface="+mj-lt"/>
              </a:rPr>
              <a:t>, Routledge</a:t>
            </a:r>
            <a:r>
              <a:rPr lang="en-US" dirty="0">
                <a:latin typeface="+mj-lt"/>
              </a:rPr>
              <a:t>.</a:t>
            </a:r>
          </a:p>
          <a:p>
            <a:endParaRPr lang="en-GB" dirty="0" smtClean="0">
              <a:latin typeface="+mj-lt"/>
            </a:endParaRPr>
          </a:p>
          <a:p>
            <a:endParaRPr lang="en-US" dirty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40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440449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568</TotalTime>
  <Words>1662</Words>
  <Application>Microsoft Office PowerPoint</Application>
  <PresentationFormat>Widescreen</PresentationFormat>
  <Paragraphs>295</Paragraphs>
  <Slides>40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Wingdings</vt:lpstr>
      <vt:lpstr>Office Theme</vt:lpstr>
      <vt:lpstr>Accounting Information Systems </vt:lpstr>
      <vt:lpstr>Chapter 6: Learning Objectives</vt:lpstr>
      <vt:lpstr>Introduction</vt:lpstr>
      <vt:lpstr>Threats to Accounting Information Systems</vt:lpstr>
      <vt:lpstr>Threats to Accounting Information Systems</vt:lpstr>
      <vt:lpstr>Threats to Accounting Information Systems</vt:lpstr>
      <vt:lpstr>Threats to Accounting Information Systems</vt:lpstr>
      <vt:lpstr>Why are AIS Threats Increasing?</vt:lpstr>
      <vt:lpstr>Why is Control Needed</vt:lpstr>
      <vt:lpstr>The primary objective of AIS?</vt:lpstr>
      <vt:lpstr>Overview of Control Concepts</vt:lpstr>
      <vt:lpstr>Internal Controls</vt:lpstr>
      <vt:lpstr>Functions of Internal Controls</vt:lpstr>
      <vt:lpstr>Internal Control Classifications</vt:lpstr>
      <vt:lpstr>Examples of Controls</vt:lpstr>
      <vt:lpstr>General Controls</vt:lpstr>
      <vt:lpstr>General Controls</vt:lpstr>
      <vt:lpstr>General Controls</vt:lpstr>
      <vt:lpstr>General Controls</vt:lpstr>
      <vt:lpstr>General Controls</vt:lpstr>
      <vt:lpstr>Application Controls</vt:lpstr>
      <vt:lpstr>Application Controls</vt:lpstr>
      <vt:lpstr>Application Controls</vt:lpstr>
      <vt:lpstr>Control Frameworks</vt:lpstr>
      <vt:lpstr>COBIT Framework</vt:lpstr>
      <vt:lpstr>C O S O Internal Control – Integrated Framework</vt:lpstr>
      <vt:lpstr>The Control Environment</vt:lpstr>
      <vt:lpstr>Control Activities</vt:lpstr>
      <vt:lpstr>Risk Assessment</vt:lpstr>
      <vt:lpstr>Risk Assessment</vt:lpstr>
      <vt:lpstr>Risk Assessment</vt:lpstr>
      <vt:lpstr>Estimate Cost and Benefits</vt:lpstr>
      <vt:lpstr>Estimate Cost and Benefits</vt:lpstr>
      <vt:lpstr>Information and Communication</vt:lpstr>
      <vt:lpstr>Information and Communication</vt:lpstr>
      <vt:lpstr>Information and Communication</vt:lpstr>
      <vt:lpstr>Monitoring Performance</vt:lpstr>
      <vt:lpstr>Monitoring Performance…</vt:lpstr>
      <vt:lpstr>Monitoring Performance…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CoD_CIT</dc:creator>
  <cp:lastModifiedBy>CoD_CIT</cp:lastModifiedBy>
  <cp:revision>61</cp:revision>
  <dcterms:created xsi:type="dcterms:W3CDTF">2022-03-16T13:18:21Z</dcterms:created>
  <dcterms:modified xsi:type="dcterms:W3CDTF">2022-03-26T16:22:34Z</dcterms:modified>
</cp:coreProperties>
</file>