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2"/>
  </p:notesMasterIdLst>
  <p:sldIdLst>
    <p:sldId id="272" r:id="rId2"/>
    <p:sldId id="273" r:id="rId3"/>
    <p:sldId id="309" r:id="rId4"/>
    <p:sldId id="301" r:id="rId5"/>
    <p:sldId id="275" r:id="rId6"/>
    <p:sldId id="277" r:id="rId7"/>
    <p:sldId id="303" r:id="rId8"/>
    <p:sldId id="304" r:id="rId9"/>
    <p:sldId id="305" r:id="rId10"/>
    <p:sldId id="278" r:id="rId11"/>
    <p:sldId id="281" r:id="rId12"/>
    <p:sldId id="283" r:id="rId13"/>
    <p:sldId id="300" r:id="rId14"/>
    <p:sldId id="284" r:id="rId15"/>
    <p:sldId id="297" r:id="rId16"/>
    <p:sldId id="286" r:id="rId17"/>
    <p:sldId id="298" r:id="rId18"/>
    <p:sldId id="287" r:id="rId19"/>
    <p:sldId id="288" r:id="rId20"/>
    <p:sldId id="289" r:id="rId21"/>
    <p:sldId id="299" r:id="rId22"/>
    <p:sldId id="290" r:id="rId23"/>
    <p:sldId id="291" r:id="rId24"/>
    <p:sldId id="306" r:id="rId25"/>
    <p:sldId id="292" r:id="rId26"/>
    <p:sldId id="307" r:id="rId27"/>
    <p:sldId id="294" r:id="rId28"/>
    <p:sldId id="295" r:id="rId29"/>
    <p:sldId id="293" r:id="rId30"/>
    <p:sldId id="29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799B23B-EC83-4686-B30A-512413B5E67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7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BD4573-58E7-4156-A133-2731F5F8D1A6}" type="datetimeFigureOut">
              <a:rPr lang="en-US" smtClean="0"/>
              <a:t>5/15/2022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3B0CF2-7F87-4E02-A248-870047730F99}" type="slidenum">
              <a:rPr lang="en-US" smtClean="0"/>
              <a:t>‹#›</a:t>
            </a:fld>
            <a:endParaRPr lang="en-US"/>
          </a:p>
        </p:txBody>
      </p:sp>
    </p:spTree>
    <p:extLst>
      <p:ext uri="{BB962C8B-B14F-4D97-AF65-F5344CB8AC3E}">
        <p14:creationId xmlns:p14="http://schemas.microsoft.com/office/powerpoint/2010/main" val="3614981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3B0CF2-7F87-4E02-A248-870047730F99}" type="slidenum">
              <a:rPr lang="en-US" smtClean="0"/>
              <a:t>1</a:t>
            </a:fld>
            <a:endParaRPr lang="en-US"/>
          </a:p>
        </p:txBody>
      </p:sp>
    </p:spTree>
    <p:extLst>
      <p:ext uri="{BB962C8B-B14F-4D97-AF65-F5344CB8AC3E}">
        <p14:creationId xmlns:p14="http://schemas.microsoft.com/office/powerpoint/2010/main" val="1495133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grpSp>
        <p:nvGrpSpPr>
          <p:cNvPr id="10" name="Group 9"/>
          <p:cNvGrpSpPr/>
          <p:nvPr/>
        </p:nvGrpSpPr>
        <p:grpSpPr>
          <a:xfrm>
            <a:off x="0" y="6208894"/>
            <a:ext cx="12192000" cy="649106"/>
            <a:chOff x="0" y="6208894"/>
            <a:chExt cx="12192000" cy="649106"/>
          </a:xfrm>
        </p:grpSpPr>
        <p:sp>
          <p:nvSpPr>
            <p:cNvPr id="2" name="Rectangle 1"/>
            <p:cNvSpPr/>
            <p:nvPr/>
          </p:nvSpPr>
          <p:spPr>
            <a:xfrm>
              <a:off x="3048" y="6220178"/>
              <a:ext cx="12188952" cy="637822"/>
            </a:xfrm>
            <a:prstGeom prst="rect">
              <a:avLst/>
            </a:prstGeom>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cxnSp>
          <p:nvCxnSpPr>
            <p:cNvPr id="7" name="Straight Connector 6"/>
            <p:cNvCxnSpPr/>
            <p:nvPr/>
          </p:nvCxnSpPr>
          <p:spPr>
            <a:xfrm>
              <a:off x="0" y="6208894"/>
              <a:ext cx="1219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cxnSp>
        <p:nvCxnSpPr>
          <p:cNvPr id="5" name="Straight Connector 4"/>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tx2"/>
                </a:solidFill>
                <a:effectLst/>
                <a:latin typeface="+mj-lt"/>
                <a:ea typeface="+mj-ea"/>
                <a:cs typeface="+mj-cs"/>
              </a:defRPr>
            </a:lvl1pPr>
          </a:lstStyle>
          <a:p>
            <a:r>
              <a:rPr kumimoji="0" lang="en-US"/>
              <a:t>Click to edit Master title style</a:t>
            </a:r>
            <a:endParaRPr kumimoji="0" lang="en-US" dirty="0"/>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021A1D30-C0A0-4124-A783-34D9F15FA0FE}" type="datetime1">
              <a:rPr lang="en-US" smtClean="0"/>
              <a:t>5/15/2022</a:t>
            </a:fld>
            <a:endParaRPr lang="en-US"/>
          </a:p>
        </p:txBody>
      </p:sp>
      <p:sp>
        <p:nvSpPr>
          <p:cNvPr id="19" name="Footer Placeholder 18"/>
          <p:cNvSpPr>
            <a:spLocks noGrp="1"/>
          </p:cNvSpPr>
          <p:nvPr>
            <p:ph type="ftr" sz="quarter" idx="11"/>
          </p:nvPr>
        </p:nvSpPr>
        <p:spPr/>
        <p:txBody>
          <a:bodyPr/>
          <a:lstStyle/>
          <a:p>
            <a:r>
              <a:rPr lang="en-US" dirty="0"/>
              <a:t>Add a footer</a:t>
            </a:r>
          </a:p>
        </p:txBody>
      </p:sp>
      <p:sp>
        <p:nvSpPr>
          <p:cNvPr id="27" name="Slide Number Placeholder 2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980820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5F28077-7188-48C5-8679-2287FAC952E9}"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481682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D2DCB740-6776-4EE9-99FD-96D592FA5A23}"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53193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a:t>Click to edit Master title style</a:t>
            </a:r>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5F6BD99-6FFD-46C5-B5E2-43A34BDA2566}" type="datetime1">
              <a:rPr lang="en-US" smtClean="0"/>
              <a:t>5/15/2022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09018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022678E-214C-4CF8-97C7-95015FB02960}" type="datetime1">
              <a:rPr lang="en-US" smtClean="0"/>
              <a:t>5/15/2022</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250188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D55660E0-FA77-4473-A859-74127B089143}" type="datetime1">
              <a:rPr lang="en-US" smtClean="0"/>
              <a:t>5/15/2022</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071814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8D7B8-9F07-4899-827D-5F3CFDDEB574}" type="datetime1">
              <a:rPr lang="en-US" smtClean="0"/>
              <a:t>5/15/2022</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52882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5197C5C-1CD1-417D-A89C-14747F5222C7}" type="datetime1">
              <a:rPr lang="en-US" smtClean="0"/>
              <a:t>5/15/2022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991926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359EFBB-CFA1-4AA8-9123-F0B52DBD84FE}" type="datetime1">
              <a:rPr lang="en-US" smtClean="0"/>
              <a:t>5/15/2022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a:xfrm>
            <a:off x="10769600" y="6356351"/>
            <a:ext cx="812800" cy="365125"/>
          </a:xfrm>
        </p:spPr>
        <p:txBody>
          <a:bodyPr/>
          <a:lstStyle/>
          <a:p>
            <a:fld id="{401CF334-2D5C-4859-84A6-CA7E6E43FAEB}" type="slidenum">
              <a:rPr lang="en-US" smtClean="0"/>
              <a:t>‹#›</a:t>
            </a:fld>
            <a:endParaRPr lang="en-US"/>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Tree>
    <p:extLst>
      <p:ext uri="{BB962C8B-B14F-4D97-AF65-F5344CB8AC3E}">
        <p14:creationId xmlns:p14="http://schemas.microsoft.com/office/powerpoint/2010/main" val="2519624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2D5871-AB0F-4B3D-8861-97E78CB7B47E}"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877777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4418406-4C3F-4F3E-80BD-A22568EA37EB}"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369754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25" name="Group 24"/>
          <p:cNvGrpSpPr/>
          <p:nvPr/>
        </p:nvGrpSpPr>
        <p:grpSpPr>
          <a:xfrm>
            <a:off x="-29028" y="-7144"/>
            <a:ext cx="12240731" cy="6879658"/>
            <a:chOff x="0" y="-21658"/>
            <a:chExt cx="12240731" cy="6879658"/>
          </a:xfrm>
        </p:grpSpPr>
        <p:sp>
          <p:nvSpPr>
            <p:cNvPr id="26" name="Rectangle 25"/>
            <p:cNvSpPr/>
            <p:nvPr/>
          </p:nvSpPr>
          <p:spPr>
            <a:xfrm>
              <a:off x="31633"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p:cNvGrpSpPr/>
            <p:nvPr/>
          </p:nvGrpSpPr>
          <p:grpSpPr>
            <a:xfrm>
              <a:off x="0" y="-21658"/>
              <a:ext cx="12240731" cy="1041400"/>
              <a:chOff x="-25356" y="-7144"/>
              <a:chExt cx="12240731" cy="1041400"/>
            </a:xfrm>
          </p:grpSpPr>
          <p:sp>
            <p:nvSpPr>
              <p:cNvPr id="28" name="Freeform 27"/>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29" name="Freeform 28"/>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grpSp>
            <p:nvGrpSpPr>
              <p:cNvPr id="31" name="Group 30"/>
              <p:cNvGrpSpPr/>
              <p:nvPr/>
            </p:nvGrpSpPr>
            <p:grpSpPr>
              <a:xfrm>
                <a:off x="-25356" y="202408"/>
                <a:ext cx="12240731" cy="649224"/>
                <a:chOff x="-19045" y="216550"/>
                <a:chExt cx="9180548" cy="649224"/>
              </a:xfrm>
            </p:grpSpPr>
            <p:sp>
              <p:nvSpPr>
                <p:cNvPr id="32" name="Freeform 3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33" name="Freeform 3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grpSp>
        </p:grpSp>
      </p:gr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a:t>Click to edit Master title style</a:t>
            </a:r>
            <a:endParaRPr kumimoji="0" lang="en-US" dirty="0"/>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endParaRPr kumimoji="0" lang="en-US" dirty="0"/>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100">
                <a:solidFill>
                  <a:schemeClr val="tx1"/>
                </a:solidFill>
              </a:defRPr>
            </a:lvl1pPr>
          </a:lstStyle>
          <a:p>
            <a:fld id="{61146459-E3C3-4969-9224-5ED50B492D17}" type="datetime1">
              <a:rPr lang="en-US" smtClean="0"/>
              <a:pPr/>
              <a:t>5/15/2022</a:t>
            </a:fld>
            <a:endParaRPr lang="en-US" dirty="0"/>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100">
                <a:solidFill>
                  <a:schemeClr val="tx1"/>
                </a:solidFill>
              </a:defRPr>
            </a:lvl1pPr>
          </a:lstStyle>
          <a:p>
            <a:r>
              <a:rPr lang="en-US" dirty="0"/>
              <a:t>Add a footer</a:t>
            </a:r>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100">
                <a:solidFill>
                  <a:schemeClr val="tx1"/>
                </a:solidFill>
              </a:defRPr>
            </a:lvl1pPr>
          </a:lstStyle>
          <a:p>
            <a:fld id="{401CF334-2D5C-4859-84A6-CA7E6E43FAEB}" type="slidenum">
              <a:rPr lang="en-US" smtClean="0"/>
              <a:pPr/>
              <a:t>‹#›</a:t>
            </a:fld>
            <a:endParaRPr lang="en-US"/>
          </a:p>
        </p:txBody>
      </p:sp>
    </p:spTree>
    <p:extLst>
      <p:ext uri="{BB962C8B-B14F-4D97-AF65-F5344CB8AC3E}">
        <p14:creationId xmlns:p14="http://schemas.microsoft.com/office/powerpoint/2010/main" val="9428528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lumMod val="50000"/>
          </a:schemeClr>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lumMod val="50000"/>
          </a:schemeClr>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lumMod val="50000"/>
          </a:schemeClr>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lumMod val="50000"/>
          </a:schemeClr>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lumMod val="75000"/>
          </a:schemeClr>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lumMod val="50000"/>
          </a:schemeClr>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lumMod val="75000"/>
          </a:schemeClr>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286000" indent="0" algn="l" rtl="0" eaLnBrk="1" latinLnBrk="0" hangingPunct="1">
        <a:spcBef>
          <a:spcPct val="20000"/>
        </a:spcBef>
        <a:buClr>
          <a:schemeClr val="tx2"/>
        </a:buClr>
        <a:buFontTx/>
        <a:buNone/>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www.oxfordlearnersdictionaries.com/"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693547" y="3705224"/>
            <a:ext cx="10472928" cy="552011"/>
          </a:xfrm>
        </p:spPr>
        <p:txBody>
          <a:bodyPr/>
          <a:lstStyle/>
          <a:p>
            <a:r>
              <a:rPr lang="en-US" b="1" dirty="0"/>
              <a:t>Lecturer: </a:t>
            </a:r>
            <a:r>
              <a:rPr lang="en-US" b="1" dirty="0" err="1"/>
              <a:t>Protais</a:t>
            </a:r>
            <a:r>
              <a:rPr lang="en-US" b="1" dirty="0"/>
              <a:t> </a:t>
            </a:r>
            <a:r>
              <a:rPr lang="en-US" b="1" dirty="0" err="1"/>
              <a:t>Niyonshima</a:t>
            </a:r>
            <a:endParaRPr lang="en-US" b="1" dirty="0"/>
          </a:p>
          <a:p>
            <a:endParaRPr lang="en-US" dirty="0"/>
          </a:p>
        </p:txBody>
      </p:sp>
      <p:sp>
        <p:nvSpPr>
          <p:cNvPr id="6" name="Title 3">
            <a:extLst>
              <a:ext uri="{FF2B5EF4-FFF2-40B4-BE49-F238E27FC236}">
                <a16:creationId xmlns:a16="http://schemas.microsoft.com/office/drawing/2014/main" id="{DA0349FF-1040-4A59-82EB-A3B8DB9063FE}"/>
              </a:ext>
            </a:extLst>
          </p:cNvPr>
          <p:cNvSpPr txBox="1">
            <a:spLocks/>
          </p:cNvSpPr>
          <p:nvPr/>
        </p:nvSpPr>
        <p:spPr>
          <a:xfrm>
            <a:off x="697611" y="2209800"/>
            <a:ext cx="10468864" cy="876300"/>
          </a:xfrm>
          <a:prstGeom prst="rect">
            <a:avLst/>
          </a:prstGeom>
          <a:ln>
            <a:noFill/>
          </a:ln>
        </p:spPr>
        <p:txBody>
          <a:bodyPr vert="horz" lIns="0" tIns="0" rIns="18288" bIns="0" anchor="b">
            <a:normAutofit fontScale="92500"/>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5400" dirty="0"/>
              <a:t>Chapter I: Communication Theory  </a:t>
            </a:r>
          </a:p>
        </p:txBody>
      </p:sp>
      <p:sp>
        <p:nvSpPr>
          <p:cNvPr id="4" name="Title 3">
            <a:extLst>
              <a:ext uri="{FF2B5EF4-FFF2-40B4-BE49-F238E27FC236}">
                <a16:creationId xmlns:a16="http://schemas.microsoft.com/office/drawing/2014/main" id="{316BCCB4-79AB-4862-AF2B-601E7C033797}"/>
              </a:ext>
            </a:extLst>
          </p:cNvPr>
          <p:cNvSpPr txBox="1">
            <a:spLocks/>
          </p:cNvSpPr>
          <p:nvPr/>
        </p:nvSpPr>
        <p:spPr>
          <a:xfrm>
            <a:off x="697611" y="1023938"/>
            <a:ext cx="10468864" cy="876300"/>
          </a:xfrm>
          <a:prstGeom prst="rect">
            <a:avLst/>
          </a:prstGeom>
          <a:ln>
            <a:noFill/>
          </a:ln>
        </p:spPr>
        <p:txBody>
          <a:bodyPr vert="horz" lIns="0"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4000" dirty="0">
                <a:solidFill>
                  <a:srgbClr val="0070C0"/>
                </a:solidFill>
              </a:rPr>
              <a:t>COMMUNICATION SKILLS</a:t>
            </a:r>
          </a:p>
        </p:txBody>
      </p:sp>
    </p:spTree>
    <p:extLst>
      <p:ext uri="{BB962C8B-B14F-4D97-AF65-F5344CB8AC3E}">
        <p14:creationId xmlns:p14="http://schemas.microsoft.com/office/powerpoint/2010/main" val="3549628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952499"/>
            <a:ext cx="10972800" cy="751713"/>
          </a:xfrm>
        </p:spPr>
        <p:txBody>
          <a:bodyPr>
            <a:normAutofit fontScale="90000"/>
          </a:bodyPr>
          <a:lstStyle/>
          <a:p>
            <a:r>
              <a:rPr lang="en-US" b="1" dirty="0"/>
              <a:t>Objectives </a:t>
            </a:r>
          </a:p>
        </p:txBody>
      </p:sp>
      <p:sp>
        <p:nvSpPr>
          <p:cNvPr id="2" name="Content Placeholder 1"/>
          <p:cNvSpPr>
            <a:spLocks noGrp="1"/>
          </p:cNvSpPr>
          <p:nvPr>
            <p:ph idx="1"/>
          </p:nvPr>
        </p:nvSpPr>
        <p:spPr/>
        <p:txBody>
          <a:bodyPr/>
          <a:lstStyle/>
          <a:p>
            <a:pPr marL="0" indent="0">
              <a:buNone/>
            </a:pPr>
            <a:r>
              <a:rPr lang="en-US" dirty="0"/>
              <a:t>By the end of this session, a learner will be able to:</a:t>
            </a:r>
          </a:p>
          <a:p>
            <a:r>
              <a:rPr lang="en-US" dirty="0"/>
              <a:t>Define effectively Communication</a:t>
            </a:r>
          </a:p>
          <a:p>
            <a:r>
              <a:rPr lang="en-US" dirty="0"/>
              <a:t>Explain clearly the elements of a Communication process</a:t>
            </a:r>
          </a:p>
          <a:p>
            <a:r>
              <a:rPr lang="en-US" dirty="0"/>
              <a:t>Describe well the functions of Communication </a:t>
            </a:r>
          </a:p>
          <a:p>
            <a:r>
              <a:rPr lang="en-US" dirty="0"/>
              <a:t>Explain the types of Communication </a:t>
            </a:r>
          </a:p>
        </p:txBody>
      </p:sp>
    </p:spTree>
    <p:extLst>
      <p:ext uri="{BB962C8B-B14F-4D97-AF65-F5344CB8AC3E}">
        <p14:creationId xmlns:p14="http://schemas.microsoft.com/office/powerpoint/2010/main" val="1508910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B188-3396-49EA-800A-F3E9F37D300E}"/>
              </a:ext>
            </a:extLst>
          </p:cNvPr>
          <p:cNvSpPr>
            <a:spLocks noGrp="1"/>
          </p:cNvSpPr>
          <p:nvPr>
            <p:ph type="title"/>
          </p:nvPr>
        </p:nvSpPr>
        <p:spPr/>
        <p:txBody>
          <a:bodyPr/>
          <a:lstStyle/>
          <a:p>
            <a:r>
              <a:rPr lang="en-US" b="1" dirty="0"/>
              <a:t>0</a:t>
            </a:r>
            <a:r>
              <a:rPr lang="en-US" dirty="0"/>
              <a:t>. </a:t>
            </a:r>
            <a:r>
              <a:rPr lang="en-US" b="1" dirty="0"/>
              <a:t>Introduction </a:t>
            </a:r>
          </a:p>
        </p:txBody>
      </p:sp>
      <p:sp>
        <p:nvSpPr>
          <p:cNvPr id="3" name="Content Placeholder 2">
            <a:extLst>
              <a:ext uri="{FF2B5EF4-FFF2-40B4-BE49-F238E27FC236}">
                <a16:creationId xmlns:a16="http://schemas.microsoft.com/office/drawing/2014/main" id="{D23BDE4D-1497-4D56-AC23-301FCF070AE5}"/>
              </a:ext>
            </a:extLst>
          </p:cNvPr>
          <p:cNvSpPr>
            <a:spLocks noGrp="1"/>
          </p:cNvSpPr>
          <p:nvPr>
            <p:ph idx="1"/>
          </p:nvPr>
        </p:nvSpPr>
        <p:spPr>
          <a:xfrm>
            <a:off x="609600" y="2209800"/>
            <a:ext cx="10972800" cy="2067560"/>
          </a:xfrm>
        </p:spPr>
        <p:txBody>
          <a:bodyPr/>
          <a:lstStyle/>
          <a:p>
            <a:r>
              <a:rPr lang="en-US" dirty="0"/>
              <a:t>What do you understand by communication? </a:t>
            </a:r>
          </a:p>
          <a:p>
            <a:r>
              <a:rPr lang="en-US" dirty="0"/>
              <a:t>Is there any difference in the way you communicate depending on where you are or someone you are addressing? </a:t>
            </a:r>
          </a:p>
          <a:p>
            <a:endParaRPr lang="en-US" dirty="0"/>
          </a:p>
          <a:p>
            <a:pPr marL="0" indent="0">
              <a:buNone/>
            </a:pPr>
            <a:endParaRPr lang="en-US" dirty="0"/>
          </a:p>
        </p:txBody>
      </p:sp>
    </p:spTree>
    <p:extLst>
      <p:ext uri="{BB962C8B-B14F-4D97-AF65-F5344CB8AC3E}">
        <p14:creationId xmlns:p14="http://schemas.microsoft.com/office/powerpoint/2010/main" val="3566506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ACF4B-7594-49EE-8C3A-2CB3A052E1FA}"/>
              </a:ext>
            </a:extLst>
          </p:cNvPr>
          <p:cNvSpPr>
            <a:spLocks noGrp="1"/>
          </p:cNvSpPr>
          <p:nvPr>
            <p:ph type="title"/>
          </p:nvPr>
        </p:nvSpPr>
        <p:spPr/>
        <p:txBody>
          <a:bodyPr/>
          <a:lstStyle/>
          <a:p>
            <a:r>
              <a:rPr lang="en-US" sz="5400" b="1" dirty="0"/>
              <a:t>1. What is Communication?</a:t>
            </a:r>
            <a:endParaRPr lang="en-US" dirty="0"/>
          </a:p>
        </p:txBody>
      </p:sp>
      <p:sp>
        <p:nvSpPr>
          <p:cNvPr id="3" name="Content Placeholder 2">
            <a:extLst>
              <a:ext uri="{FF2B5EF4-FFF2-40B4-BE49-F238E27FC236}">
                <a16:creationId xmlns:a16="http://schemas.microsoft.com/office/drawing/2014/main" id="{0F2A0746-8E29-4C10-9675-486566378DED}"/>
              </a:ext>
            </a:extLst>
          </p:cNvPr>
          <p:cNvSpPr>
            <a:spLocks noGrp="1"/>
          </p:cNvSpPr>
          <p:nvPr>
            <p:ph idx="1"/>
          </p:nvPr>
        </p:nvSpPr>
        <p:spPr/>
        <p:txBody>
          <a:bodyPr>
            <a:normAutofit/>
          </a:bodyPr>
          <a:lstStyle/>
          <a:p>
            <a:pPr marL="0" indent="0" algn="just">
              <a:buNone/>
            </a:pPr>
            <a:endParaRPr lang="en-US" dirty="0"/>
          </a:p>
          <a:p>
            <a:pPr marL="0" indent="0" algn="just">
              <a:buNone/>
            </a:pPr>
            <a:r>
              <a:rPr lang="en-US" dirty="0"/>
              <a:t>The word communication is from the verb ‘communicate’ which is historically related to the word ‘common’. Communicate is from the Latin verb </a:t>
            </a:r>
            <a:r>
              <a:rPr lang="en-US" i="1" dirty="0" err="1"/>
              <a:t>communicare</a:t>
            </a:r>
            <a:r>
              <a:rPr lang="en-US" dirty="0"/>
              <a:t>, which means ‘to share’ or ‘to make common’. In communication, therefore, we shape a common sense by sharing information. (Karl, 2000). </a:t>
            </a:r>
          </a:p>
        </p:txBody>
      </p:sp>
    </p:spTree>
    <p:extLst>
      <p:ext uri="{BB962C8B-B14F-4D97-AF65-F5344CB8AC3E}">
        <p14:creationId xmlns:p14="http://schemas.microsoft.com/office/powerpoint/2010/main" val="2449843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r"/>
            <a:r>
              <a:rPr lang="en-US" sz="4500" b="1" dirty="0" err="1"/>
              <a:t>Cont</a:t>
            </a:r>
            <a:r>
              <a:rPr lang="en-US" sz="4500" b="1" dirty="0"/>
              <a:t>’</a:t>
            </a:r>
          </a:p>
        </p:txBody>
      </p:sp>
      <p:sp>
        <p:nvSpPr>
          <p:cNvPr id="2" name="Content Placeholder 1"/>
          <p:cNvSpPr>
            <a:spLocks noGrp="1"/>
          </p:cNvSpPr>
          <p:nvPr>
            <p:ph idx="1"/>
          </p:nvPr>
        </p:nvSpPr>
        <p:spPr/>
        <p:txBody>
          <a:bodyPr>
            <a:normAutofit/>
          </a:bodyPr>
          <a:lstStyle/>
          <a:p>
            <a:pPr algn="just"/>
            <a:r>
              <a:rPr lang="en-GB" dirty="0"/>
              <a:t>One can define communication as an action of sending, giving or exchanging information. </a:t>
            </a:r>
            <a:r>
              <a:rPr lang="en-US" dirty="0"/>
              <a:t>Oxford Dictionary (1998) explains communication as an activity through which people express ideas and feelings or give information. </a:t>
            </a:r>
          </a:p>
          <a:p>
            <a:pPr marL="0" indent="0" algn="just">
              <a:buNone/>
            </a:pPr>
            <a:endParaRPr lang="en-GB" dirty="0"/>
          </a:p>
          <a:p>
            <a:pPr algn="just"/>
            <a:r>
              <a:rPr lang="en-GB" dirty="0"/>
              <a:t>Although most people are born with physical ability to talk, not all can communicate. Therefore, people can acquire Communication Skills. </a:t>
            </a:r>
          </a:p>
          <a:p>
            <a:pPr marL="0" indent="0" algn="just">
              <a:buNone/>
            </a:pPr>
            <a:r>
              <a:rPr lang="en-GB" dirty="0"/>
              <a:t> </a:t>
            </a:r>
          </a:p>
          <a:p>
            <a:pPr algn="just"/>
            <a:r>
              <a:rPr lang="en-GB" dirty="0" err="1"/>
              <a:t>Birvenu</a:t>
            </a:r>
            <a:r>
              <a:rPr lang="en-GB" dirty="0"/>
              <a:t> (1987) states that communication is the process of transmitting feelings, attitudes, facts, beliefs as well as ideas between living beings.</a:t>
            </a:r>
          </a:p>
        </p:txBody>
      </p:sp>
    </p:spTree>
    <p:extLst>
      <p:ext uri="{BB962C8B-B14F-4D97-AF65-F5344CB8AC3E}">
        <p14:creationId xmlns:p14="http://schemas.microsoft.com/office/powerpoint/2010/main" val="115085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57187" y="619125"/>
            <a:ext cx="11477625" cy="1143000"/>
          </a:xfrm>
        </p:spPr>
        <p:txBody>
          <a:bodyPr>
            <a:normAutofit fontScale="90000"/>
          </a:bodyPr>
          <a:lstStyle/>
          <a:p>
            <a:pPr algn="ctr"/>
            <a:r>
              <a:rPr lang="en-US" b="1" dirty="0"/>
              <a:t>2. Elements of a communication process</a:t>
            </a:r>
          </a:p>
        </p:txBody>
      </p:sp>
      <p:pic>
        <p:nvPicPr>
          <p:cNvPr id="4" name="Content Placeholder 3">
            <a:extLst>
              <a:ext uri="{FF2B5EF4-FFF2-40B4-BE49-F238E27FC236}">
                <a16:creationId xmlns:a16="http://schemas.microsoft.com/office/drawing/2014/main" id="{8AC709A7-15E2-4785-8D2A-ABA8FD02753F}"/>
              </a:ext>
            </a:extLst>
          </p:cNvPr>
          <p:cNvPicPr>
            <a:picLocks noGrp="1" noChangeAspect="1"/>
          </p:cNvPicPr>
          <p:nvPr>
            <p:ph idx="1"/>
          </p:nvPr>
        </p:nvPicPr>
        <p:blipFill>
          <a:blip r:embed="rId2">
            <a:extLst>
              <a:ext uri="{BEBA8EAE-BF5A-486C-A8C5-ECC9F3942E4B}">
                <a14:imgProps xmlns:a14="http://schemas.microsoft.com/office/drawing/2010/main">
                  <a14:imgLayer r:embed="rId3">
                    <a14:imgEffect>
                      <a14:colorTemperature colorTemp="4700"/>
                    </a14:imgEffect>
                  </a14:imgLayer>
                </a14:imgProps>
              </a:ext>
            </a:extLst>
          </a:blip>
          <a:stretch>
            <a:fillRect/>
          </a:stretch>
        </p:blipFill>
        <p:spPr>
          <a:xfrm>
            <a:off x="1173479" y="1943100"/>
            <a:ext cx="10086976" cy="4488180"/>
          </a:xfrm>
          <a:prstGeom prst="rect">
            <a:avLst/>
          </a:prstGeom>
        </p:spPr>
      </p:pic>
      <p:sp>
        <p:nvSpPr>
          <p:cNvPr id="5" name="Title 2">
            <a:extLst>
              <a:ext uri="{FF2B5EF4-FFF2-40B4-BE49-F238E27FC236}">
                <a16:creationId xmlns:a16="http://schemas.microsoft.com/office/drawing/2014/main" id="{C89C8613-A7AD-4D9E-963A-30A9FBB1AC66}"/>
              </a:ext>
            </a:extLst>
          </p:cNvPr>
          <p:cNvSpPr txBox="1">
            <a:spLocks/>
          </p:cNvSpPr>
          <p:nvPr/>
        </p:nvSpPr>
        <p:spPr>
          <a:xfrm>
            <a:off x="153987" y="6238874"/>
            <a:ext cx="11477625" cy="408305"/>
          </a:xfrm>
          <a:prstGeom prst="rect">
            <a:avLst/>
          </a:prstGeom>
        </p:spPr>
        <p:txBody>
          <a:bodyPr vert="horz" lIns="0" rIns="0" bIns="0" anchor="b">
            <a:normAutofit fontScale="750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Image Source:  Akhil T. (2012). The Communication Process. Link: /http://shillongsultans.blogspot.com/2012/11/chapter-5-communication-process.html</a:t>
            </a:r>
          </a:p>
        </p:txBody>
      </p:sp>
    </p:spTree>
    <p:extLst>
      <p:ext uri="{BB962C8B-B14F-4D97-AF65-F5344CB8AC3E}">
        <p14:creationId xmlns:p14="http://schemas.microsoft.com/office/powerpoint/2010/main" val="1419453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E7EBA-2DB0-4424-B240-17696ABC0C4C}"/>
              </a:ext>
            </a:extLst>
          </p:cNvPr>
          <p:cNvSpPr>
            <a:spLocks noGrp="1"/>
          </p:cNvSpPr>
          <p:nvPr>
            <p:ph type="title"/>
          </p:nvPr>
        </p:nvSpPr>
        <p:spPr>
          <a:xfrm>
            <a:off x="721360" y="396240"/>
            <a:ext cx="10972800" cy="1143000"/>
          </a:xfrm>
        </p:spPr>
        <p:txBody>
          <a:bodyPr/>
          <a:lstStyle/>
          <a:p>
            <a:pPr algn="r"/>
            <a:r>
              <a:rPr lang="en-US" b="1" dirty="0" err="1"/>
              <a:t>Cont</a:t>
            </a:r>
            <a:r>
              <a:rPr lang="en-US" b="1" dirty="0"/>
              <a:t>’</a:t>
            </a:r>
          </a:p>
        </p:txBody>
      </p:sp>
      <p:sp>
        <p:nvSpPr>
          <p:cNvPr id="3" name="Content Placeholder 2">
            <a:extLst>
              <a:ext uri="{FF2B5EF4-FFF2-40B4-BE49-F238E27FC236}">
                <a16:creationId xmlns:a16="http://schemas.microsoft.com/office/drawing/2014/main" id="{62303B7B-38EC-4EB6-8631-DAD44A725439}"/>
              </a:ext>
            </a:extLst>
          </p:cNvPr>
          <p:cNvSpPr>
            <a:spLocks noGrp="1"/>
          </p:cNvSpPr>
          <p:nvPr>
            <p:ph idx="1"/>
          </p:nvPr>
        </p:nvSpPr>
        <p:spPr>
          <a:xfrm>
            <a:off x="609600" y="1539240"/>
            <a:ext cx="10972800" cy="4922520"/>
          </a:xfrm>
        </p:spPr>
        <p:txBody>
          <a:bodyPr>
            <a:noAutofit/>
          </a:bodyPr>
          <a:lstStyle/>
          <a:p>
            <a:pPr marL="514350" indent="-514350" algn="just">
              <a:buFont typeface="+mj-lt"/>
              <a:buAutoNum type="arabicPeriod"/>
            </a:pPr>
            <a:r>
              <a:rPr lang="en-US" b="1" dirty="0"/>
              <a:t>Sender: </a:t>
            </a:r>
            <a:r>
              <a:rPr lang="en-US" dirty="0"/>
              <a:t>The person who conveys the message with an intention of passing information and ideas to others.  </a:t>
            </a:r>
          </a:p>
          <a:p>
            <a:pPr marL="514350" indent="-514350" algn="just">
              <a:buFont typeface="+mj-lt"/>
              <a:buAutoNum type="arabicPeriod"/>
            </a:pPr>
            <a:endParaRPr lang="en-US" dirty="0"/>
          </a:p>
          <a:p>
            <a:pPr marL="514350" indent="-514350" algn="just">
              <a:buFont typeface="+mj-lt"/>
              <a:buAutoNum type="arabicPeriod"/>
            </a:pPr>
            <a:r>
              <a:rPr lang="en-US" b="1" dirty="0"/>
              <a:t>Ideas: </a:t>
            </a:r>
            <a:r>
              <a:rPr lang="en-US" dirty="0"/>
              <a:t>The</a:t>
            </a:r>
            <a:r>
              <a:rPr lang="en-US" b="1" dirty="0"/>
              <a:t> </a:t>
            </a:r>
            <a:r>
              <a:rPr lang="en-US" dirty="0"/>
              <a:t>subject matter of communication, it is made up of opinion, attitude, feelings, views, orders, or suggestions.</a:t>
            </a:r>
          </a:p>
          <a:p>
            <a:pPr marL="514350" indent="-514350" algn="just">
              <a:buFont typeface="+mj-lt"/>
              <a:buAutoNum type="arabicPeriod"/>
            </a:pPr>
            <a:endParaRPr lang="en-US" dirty="0"/>
          </a:p>
          <a:p>
            <a:pPr marL="514350" indent="-514350" algn="just">
              <a:buFont typeface="+mj-lt"/>
              <a:buAutoNum type="arabicPeriod"/>
            </a:pPr>
            <a:r>
              <a:rPr lang="en-US" b="1" dirty="0"/>
              <a:t>Encoding: </a:t>
            </a:r>
            <a:r>
              <a:rPr lang="en-US" dirty="0"/>
              <a:t>Conversion of the subject matter into symbols/sounds to be sent to a receiver. </a:t>
            </a:r>
          </a:p>
          <a:p>
            <a:pPr marL="514350" indent="-514350" algn="just">
              <a:buFont typeface="+mj-lt"/>
              <a:buAutoNum type="arabicPeriod"/>
            </a:pPr>
            <a:endParaRPr lang="en-US" dirty="0"/>
          </a:p>
          <a:p>
            <a:pPr marL="514350" indent="-514350" algn="just">
              <a:buFont typeface="+mj-lt"/>
              <a:buAutoNum type="arabicPeriod"/>
            </a:pPr>
            <a:r>
              <a:rPr lang="en-US" b="1" dirty="0"/>
              <a:t>Communication Channel: </a:t>
            </a:r>
            <a:r>
              <a:rPr lang="en-US" dirty="0"/>
              <a:t>A way through which the message pass from the sender to the receiver. </a:t>
            </a:r>
          </a:p>
        </p:txBody>
      </p:sp>
    </p:spTree>
    <p:extLst>
      <p:ext uri="{BB962C8B-B14F-4D97-AF65-F5344CB8AC3E}">
        <p14:creationId xmlns:p14="http://schemas.microsoft.com/office/powerpoint/2010/main" val="2167348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47BF5-8E48-4205-B892-4F5737011354}"/>
              </a:ext>
            </a:extLst>
          </p:cNvPr>
          <p:cNvSpPr>
            <a:spLocks noGrp="1"/>
          </p:cNvSpPr>
          <p:nvPr>
            <p:ph type="title"/>
          </p:nvPr>
        </p:nvSpPr>
        <p:spPr/>
        <p:txBody>
          <a:bodyPr/>
          <a:lstStyle/>
          <a:p>
            <a:pPr algn="r"/>
            <a:r>
              <a:rPr lang="en-US" dirty="0" err="1"/>
              <a:t>Cont</a:t>
            </a:r>
            <a:r>
              <a:rPr lang="en-US" dirty="0"/>
              <a:t>’</a:t>
            </a:r>
          </a:p>
        </p:txBody>
      </p:sp>
      <p:sp>
        <p:nvSpPr>
          <p:cNvPr id="3" name="Content Placeholder 2">
            <a:extLst>
              <a:ext uri="{FF2B5EF4-FFF2-40B4-BE49-F238E27FC236}">
                <a16:creationId xmlns:a16="http://schemas.microsoft.com/office/drawing/2014/main" id="{30DF9A1C-92BD-4809-8D79-C2157AE313DD}"/>
              </a:ext>
            </a:extLst>
          </p:cNvPr>
          <p:cNvSpPr>
            <a:spLocks noGrp="1"/>
          </p:cNvSpPr>
          <p:nvPr>
            <p:ph idx="1"/>
          </p:nvPr>
        </p:nvSpPr>
        <p:spPr/>
        <p:txBody>
          <a:bodyPr>
            <a:normAutofit/>
          </a:bodyPr>
          <a:lstStyle/>
          <a:p>
            <a:pPr marL="0" indent="0" algn="just">
              <a:buNone/>
            </a:pPr>
            <a:r>
              <a:rPr lang="en-US" b="1" dirty="0"/>
              <a:t>5. Receiver</a:t>
            </a:r>
            <a:r>
              <a:rPr lang="en-US" dirty="0"/>
              <a:t>: The person who receives the message from the sender; the sent message is meant for him/her. </a:t>
            </a:r>
          </a:p>
          <a:p>
            <a:pPr marL="0" indent="0" algn="just">
              <a:buNone/>
            </a:pPr>
            <a:endParaRPr lang="en-US" dirty="0"/>
          </a:p>
          <a:p>
            <a:pPr marL="0" indent="0" algn="just">
              <a:buNone/>
            </a:pPr>
            <a:r>
              <a:rPr lang="en-US" b="1" dirty="0"/>
              <a:t>6. Decoding</a:t>
            </a:r>
            <a:r>
              <a:rPr lang="en-US" dirty="0"/>
              <a:t>: An action that comes after receiving the message, the receiver converts symbols/sounds into meaning to his/her complete understanding. </a:t>
            </a:r>
          </a:p>
          <a:p>
            <a:pPr marL="0" indent="0" algn="just">
              <a:buNone/>
            </a:pPr>
            <a:endParaRPr lang="en-US" dirty="0"/>
          </a:p>
          <a:p>
            <a:pPr marL="0" indent="0" algn="just">
              <a:buNone/>
            </a:pPr>
            <a:r>
              <a:rPr lang="en-US" b="1" dirty="0"/>
              <a:t>7. Feedback</a:t>
            </a:r>
            <a:r>
              <a:rPr lang="en-US" dirty="0"/>
              <a:t>: After getting the message, a receiver may react to prove that he/she has received and understood the message or he/she wants more information. </a:t>
            </a:r>
          </a:p>
        </p:txBody>
      </p:sp>
    </p:spTree>
    <p:extLst>
      <p:ext uri="{BB962C8B-B14F-4D97-AF65-F5344CB8AC3E}">
        <p14:creationId xmlns:p14="http://schemas.microsoft.com/office/powerpoint/2010/main" val="3937664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296AE-167C-43C7-B3F6-FF749281743A}"/>
              </a:ext>
            </a:extLst>
          </p:cNvPr>
          <p:cNvSpPr>
            <a:spLocks noGrp="1"/>
          </p:cNvSpPr>
          <p:nvPr>
            <p:ph type="title"/>
          </p:nvPr>
        </p:nvSpPr>
        <p:spPr>
          <a:xfrm>
            <a:off x="609600" y="515588"/>
            <a:ext cx="10972800" cy="1143000"/>
          </a:xfrm>
        </p:spPr>
        <p:txBody>
          <a:bodyPr/>
          <a:lstStyle/>
          <a:p>
            <a:r>
              <a:rPr lang="en-US" b="1" dirty="0"/>
              <a:t>3. Process of communication</a:t>
            </a:r>
          </a:p>
        </p:txBody>
      </p:sp>
      <p:sp>
        <p:nvSpPr>
          <p:cNvPr id="6" name="Content Placeholder 1">
            <a:extLst>
              <a:ext uri="{FF2B5EF4-FFF2-40B4-BE49-F238E27FC236}">
                <a16:creationId xmlns:a16="http://schemas.microsoft.com/office/drawing/2014/main" id="{E70BB69F-E0E7-0016-EBA5-EEF3E76318DA}"/>
              </a:ext>
            </a:extLst>
          </p:cNvPr>
          <p:cNvSpPr txBox="1">
            <a:spLocks/>
          </p:cNvSpPr>
          <p:nvPr/>
        </p:nvSpPr>
        <p:spPr>
          <a:xfrm>
            <a:off x="487680" y="1927352"/>
            <a:ext cx="10972800" cy="4389120"/>
          </a:xfrm>
          <a:prstGeom prst="rect">
            <a:avLst/>
          </a:prstGeom>
        </p:spPr>
        <p:txBody>
          <a:bodyPr vert="horz">
            <a:normAutofit lnSpcReduction="10000"/>
          </a:bodyPr>
          <a:lstStyle>
            <a:lvl1pPr marL="274320" indent="-274320" algn="l" rtl="0" eaLnBrk="1" latinLnBrk="0" hangingPunct="1">
              <a:spcBef>
                <a:spcPct val="20000"/>
              </a:spcBef>
              <a:buClr>
                <a:schemeClr val="accent3">
                  <a:lumMod val="50000"/>
                </a:schemeClr>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lumMod val="50000"/>
                </a:schemeClr>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lumMod val="50000"/>
                </a:schemeClr>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lumMod val="50000"/>
                </a:schemeClr>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lumMod val="75000"/>
                </a:schemeClr>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lumMod val="50000"/>
                </a:schemeClr>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lumMod val="75000"/>
                </a:schemeClr>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286000" indent="0" algn="l" rtl="0" eaLnBrk="1" latinLnBrk="0" hangingPunct="1">
              <a:spcBef>
                <a:spcPct val="20000"/>
              </a:spcBef>
              <a:buClr>
                <a:schemeClr val="tx2"/>
              </a:buClr>
              <a:buFontTx/>
              <a:buNone/>
              <a:defRPr kumimoji="0" sz="1400" kern="1200" baseline="0">
                <a:solidFill>
                  <a:schemeClr val="tx1"/>
                </a:solidFill>
                <a:latin typeface="+mn-lt"/>
                <a:ea typeface="+mn-ea"/>
                <a:cs typeface="+mn-cs"/>
              </a:defRPr>
            </a:lvl9pPr>
          </a:lstStyle>
          <a:p>
            <a:r>
              <a:rPr lang="en-US" dirty="0"/>
              <a:t>A sender                   Encodes Message                   Receiver Decodes symbols/sounds to get a message. </a:t>
            </a:r>
          </a:p>
          <a:p>
            <a:endParaRPr lang="en-US" dirty="0"/>
          </a:p>
          <a:p>
            <a:r>
              <a:rPr lang="en-US" dirty="0"/>
              <a:t>A message passes through a channel of communication.</a:t>
            </a:r>
          </a:p>
          <a:p>
            <a:endParaRPr lang="en-US" dirty="0"/>
          </a:p>
          <a:p>
            <a:r>
              <a:rPr lang="en-US" dirty="0"/>
              <a:t>After getting a message, a receiver may send a feedback to the sender. </a:t>
            </a:r>
          </a:p>
          <a:p>
            <a:endParaRPr lang="en-US" dirty="0"/>
          </a:p>
          <a:p>
            <a:r>
              <a:rPr lang="en-US" dirty="0"/>
              <a:t>Along the process, a message may be affected by the noise. </a:t>
            </a:r>
          </a:p>
          <a:p>
            <a:endParaRPr lang="en-US" dirty="0"/>
          </a:p>
          <a:p>
            <a:r>
              <a:rPr lang="en-US" dirty="0"/>
              <a:t>A message must have a context. </a:t>
            </a:r>
          </a:p>
        </p:txBody>
      </p:sp>
      <p:sp>
        <p:nvSpPr>
          <p:cNvPr id="3" name="Arrow: Right 2">
            <a:extLst>
              <a:ext uri="{FF2B5EF4-FFF2-40B4-BE49-F238E27FC236}">
                <a16:creationId xmlns:a16="http://schemas.microsoft.com/office/drawing/2014/main" id="{5B7433F6-8A5B-6545-EAF2-141803F1CC75}"/>
              </a:ext>
            </a:extLst>
          </p:cNvPr>
          <p:cNvSpPr/>
          <p:nvPr/>
        </p:nvSpPr>
        <p:spPr>
          <a:xfrm>
            <a:off x="2265680" y="1927352"/>
            <a:ext cx="1320800" cy="431735"/>
          </a:xfrm>
          <a:prstGeom prst="righ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8" name="Arrow: Right 7">
            <a:extLst>
              <a:ext uri="{FF2B5EF4-FFF2-40B4-BE49-F238E27FC236}">
                <a16:creationId xmlns:a16="http://schemas.microsoft.com/office/drawing/2014/main" id="{7A5450B3-5A0C-3475-DFCF-2DA094860554}"/>
              </a:ext>
            </a:extLst>
          </p:cNvPr>
          <p:cNvSpPr/>
          <p:nvPr/>
        </p:nvSpPr>
        <p:spPr>
          <a:xfrm>
            <a:off x="6471920" y="1927351"/>
            <a:ext cx="1320800" cy="431735"/>
          </a:xfrm>
          <a:prstGeom prst="righ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525992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541528"/>
            <a:ext cx="10972800" cy="1143000"/>
          </a:xfrm>
        </p:spPr>
        <p:txBody>
          <a:bodyPr>
            <a:normAutofit/>
          </a:bodyPr>
          <a:lstStyle/>
          <a:p>
            <a:pPr algn="r"/>
            <a:r>
              <a:rPr lang="en-US" sz="4500" b="1" dirty="0" err="1"/>
              <a:t>Cont</a:t>
            </a:r>
            <a:r>
              <a:rPr lang="en-US" sz="4500" b="1" dirty="0"/>
              <a:t>’</a:t>
            </a:r>
          </a:p>
        </p:txBody>
      </p:sp>
      <p:sp>
        <p:nvSpPr>
          <p:cNvPr id="2" name="Content Placeholder 1"/>
          <p:cNvSpPr>
            <a:spLocks noGrp="1"/>
          </p:cNvSpPr>
          <p:nvPr>
            <p:ph idx="1"/>
          </p:nvPr>
        </p:nvSpPr>
        <p:spPr>
          <a:xfrm>
            <a:off x="487680" y="1927352"/>
            <a:ext cx="10972800" cy="4389120"/>
          </a:xfrm>
        </p:spPr>
        <p:txBody>
          <a:bodyPr/>
          <a:lstStyle/>
          <a:p>
            <a:pPr marL="0" indent="0">
              <a:buNone/>
            </a:pPr>
            <a:r>
              <a:rPr lang="en-US" dirty="0"/>
              <a:t>The communication process consists of several components that make it successful. </a:t>
            </a:r>
          </a:p>
          <a:p>
            <a:pPr marL="0" indent="0">
              <a:buNone/>
            </a:pPr>
            <a:endParaRPr lang="en-US" dirty="0"/>
          </a:p>
          <a:p>
            <a:pPr marL="0" indent="0">
              <a:buNone/>
            </a:pPr>
            <a:r>
              <a:rPr lang="en-US" dirty="0"/>
              <a:t>The process of communication is done when </a:t>
            </a:r>
            <a:r>
              <a:rPr lang="en-US" b="1" dirty="0"/>
              <a:t>a sender </a:t>
            </a:r>
            <a:r>
              <a:rPr lang="en-US" dirty="0"/>
              <a:t>sends a message through a</a:t>
            </a:r>
            <a:r>
              <a:rPr lang="en-GB" dirty="0"/>
              <a:t> </a:t>
            </a:r>
            <a:r>
              <a:rPr lang="en-GB" b="1" dirty="0"/>
              <a:t>channel of communication, the receiver </a:t>
            </a:r>
            <a:r>
              <a:rPr lang="en-GB" dirty="0"/>
              <a:t>receives</a:t>
            </a:r>
            <a:r>
              <a:rPr lang="en-GB" b="1" dirty="0"/>
              <a:t> </a:t>
            </a:r>
            <a:r>
              <a:rPr lang="en-GB" dirty="0"/>
              <a:t>the message. </a:t>
            </a:r>
          </a:p>
          <a:p>
            <a:pPr marL="0" indent="0" algn="just">
              <a:buNone/>
            </a:pPr>
            <a:endParaRPr lang="en-US" dirty="0"/>
          </a:p>
          <a:p>
            <a:pPr marL="0" indent="0" algn="just">
              <a:buNone/>
            </a:pPr>
            <a:r>
              <a:rPr lang="en-GB" dirty="0"/>
              <a:t>Note: Sometimes, a receiver provides the sender with </a:t>
            </a:r>
            <a:r>
              <a:rPr lang="en-GB" b="1" dirty="0"/>
              <a:t>feedback. </a:t>
            </a:r>
            <a:endParaRPr lang="en-US" dirty="0"/>
          </a:p>
          <a:p>
            <a:endParaRPr lang="en-US" dirty="0"/>
          </a:p>
          <a:p>
            <a:pPr marL="0" indent="0">
              <a:buNone/>
            </a:pPr>
            <a:endParaRPr lang="en-US" dirty="0"/>
          </a:p>
        </p:txBody>
      </p:sp>
    </p:spTree>
    <p:extLst>
      <p:ext uri="{BB962C8B-B14F-4D97-AF65-F5344CB8AC3E}">
        <p14:creationId xmlns:p14="http://schemas.microsoft.com/office/powerpoint/2010/main" val="2054880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E1E87-F784-43BC-83A6-F8A240A7A8DA}"/>
              </a:ext>
            </a:extLst>
          </p:cNvPr>
          <p:cNvSpPr>
            <a:spLocks noGrp="1"/>
          </p:cNvSpPr>
          <p:nvPr>
            <p:ph type="title"/>
          </p:nvPr>
        </p:nvSpPr>
        <p:spPr>
          <a:xfrm>
            <a:off x="752475" y="1635061"/>
            <a:ext cx="10972800" cy="600837"/>
          </a:xfrm>
        </p:spPr>
        <p:txBody>
          <a:bodyPr>
            <a:normAutofit fontScale="90000"/>
          </a:bodyPr>
          <a:lstStyle/>
          <a:p>
            <a:r>
              <a:rPr lang="en-US" b="1" dirty="0"/>
              <a:t>4. Functions of communication</a:t>
            </a:r>
            <a:br>
              <a:rPr lang="en-US" dirty="0"/>
            </a:br>
            <a:endParaRPr lang="en-US" dirty="0"/>
          </a:p>
        </p:txBody>
      </p:sp>
      <p:sp>
        <p:nvSpPr>
          <p:cNvPr id="3" name="Content Placeholder 2">
            <a:extLst>
              <a:ext uri="{FF2B5EF4-FFF2-40B4-BE49-F238E27FC236}">
                <a16:creationId xmlns:a16="http://schemas.microsoft.com/office/drawing/2014/main" id="{2EDE5969-73EE-487E-9AD3-D5DF88F575FA}"/>
              </a:ext>
            </a:extLst>
          </p:cNvPr>
          <p:cNvSpPr>
            <a:spLocks noGrp="1"/>
          </p:cNvSpPr>
          <p:nvPr>
            <p:ph idx="1"/>
          </p:nvPr>
        </p:nvSpPr>
        <p:spPr>
          <a:xfrm>
            <a:off x="609600" y="1739837"/>
            <a:ext cx="10972800" cy="5118163"/>
          </a:xfrm>
        </p:spPr>
        <p:txBody>
          <a:bodyPr>
            <a:normAutofit lnSpcReduction="10000"/>
          </a:bodyPr>
          <a:lstStyle/>
          <a:p>
            <a:pPr marL="0" indent="0" algn="just">
              <a:buNone/>
            </a:pPr>
            <a:r>
              <a:rPr lang="en-US" sz="2400" dirty="0"/>
              <a:t>Functions of communication may vary depending on circumstances. Let us discuss some of them at a workplace:</a:t>
            </a:r>
          </a:p>
          <a:p>
            <a:pPr marL="0" indent="0" algn="just">
              <a:buNone/>
            </a:pPr>
            <a:endParaRPr lang="en-US" sz="2400" dirty="0"/>
          </a:p>
          <a:p>
            <a:pPr algn="just"/>
            <a:r>
              <a:rPr lang="en-US" sz="2400" b="1" dirty="0"/>
              <a:t>Inform: </a:t>
            </a:r>
            <a:r>
              <a:rPr lang="en-US" sz="2400" dirty="0"/>
              <a:t>At a workplace, the management team needs to send a vast amount of information to employees to function and operate. </a:t>
            </a:r>
          </a:p>
          <a:p>
            <a:pPr algn="just"/>
            <a:endParaRPr lang="en-US" sz="2400" dirty="0"/>
          </a:p>
          <a:p>
            <a:pPr algn="just"/>
            <a:r>
              <a:rPr lang="en-US" sz="2400" b="1" dirty="0"/>
              <a:t>Control: </a:t>
            </a:r>
            <a:r>
              <a:rPr lang="en-US" sz="2400" dirty="0"/>
              <a:t>The management of any organization has plans; communication is used to control daily activities and lead them to objectives attainment.</a:t>
            </a:r>
          </a:p>
          <a:p>
            <a:pPr algn="just"/>
            <a:endParaRPr lang="en-US" sz="2400" dirty="0"/>
          </a:p>
          <a:p>
            <a:pPr algn="just"/>
            <a:r>
              <a:rPr lang="en-US" sz="2400" b="1" dirty="0"/>
              <a:t>Persuade: </a:t>
            </a:r>
            <a:r>
              <a:rPr lang="en-US" sz="2400" dirty="0"/>
              <a:t>Persuasive words or actions are needed at a workplace to maintain good cooperation among workers. </a:t>
            </a:r>
          </a:p>
          <a:p>
            <a:pPr algn="just"/>
            <a:endParaRPr lang="en-US" sz="2400" dirty="0"/>
          </a:p>
          <a:p>
            <a:pPr algn="just"/>
            <a:r>
              <a:rPr lang="en-US" sz="2400" b="1" dirty="0"/>
              <a:t>Coordinate</a:t>
            </a:r>
            <a:r>
              <a:rPr lang="en-US" sz="2400" dirty="0"/>
              <a:t>: Sharing information helps to coordinate activities at workplace. </a:t>
            </a:r>
          </a:p>
          <a:p>
            <a:pPr algn="just"/>
            <a:endParaRPr lang="en-US" sz="1800" dirty="0"/>
          </a:p>
          <a:p>
            <a:pPr algn="just"/>
            <a:endParaRPr lang="en-US" sz="1800" dirty="0"/>
          </a:p>
        </p:txBody>
      </p:sp>
    </p:spTree>
    <p:extLst>
      <p:ext uri="{BB962C8B-B14F-4D97-AF65-F5344CB8AC3E}">
        <p14:creationId xmlns:p14="http://schemas.microsoft.com/office/powerpoint/2010/main" val="4174374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16003-1796-4D70-873D-9A45E6826BFE}"/>
              </a:ext>
            </a:extLst>
          </p:cNvPr>
          <p:cNvSpPr>
            <a:spLocks noGrp="1"/>
          </p:cNvSpPr>
          <p:nvPr>
            <p:ph type="title"/>
          </p:nvPr>
        </p:nvSpPr>
        <p:spPr/>
        <p:txBody>
          <a:bodyPr>
            <a:normAutofit/>
          </a:bodyPr>
          <a:lstStyle/>
          <a:p>
            <a:r>
              <a:rPr lang="en-US" sz="4500" b="1" dirty="0"/>
              <a:t>5. Types of Communication</a:t>
            </a:r>
          </a:p>
        </p:txBody>
      </p:sp>
      <p:sp>
        <p:nvSpPr>
          <p:cNvPr id="3" name="Content Placeholder 2">
            <a:extLst>
              <a:ext uri="{FF2B5EF4-FFF2-40B4-BE49-F238E27FC236}">
                <a16:creationId xmlns:a16="http://schemas.microsoft.com/office/drawing/2014/main" id="{BBBD36A5-5365-4722-8185-4ED442471CFC}"/>
              </a:ext>
            </a:extLst>
          </p:cNvPr>
          <p:cNvSpPr>
            <a:spLocks noGrp="1"/>
          </p:cNvSpPr>
          <p:nvPr>
            <p:ph idx="1"/>
          </p:nvPr>
        </p:nvSpPr>
        <p:spPr>
          <a:xfrm>
            <a:off x="609600" y="2316479"/>
            <a:ext cx="10972800" cy="4893945"/>
          </a:xfrm>
        </p:spPr>
        <p:txBody>
          <a:bodyPr>
            <a:normAutofit/>
          </a:bodyPr>
          <a:lstStyle/>
          <a:p>
            <a:pPr marL="0" indent="0" algn="just">
              <a:buNone/>
            </a:pPr>
            <a:r>
              <a:rPr lang="en-US" dirty="0"/>
              <a:t>People communicate with each other in a number of ways depending on the message  to be delivered and its context.  </a:t>
            </a:r>
          </a:p>
          <a:p>
            <a:pPr marL="0" indent="0" algn="just">
              <a:buNone/>
            </a:pPr>
            <a:endParaRPr lang="en-US" dirty="0"/>
          </a:p>
          <a:p>
            <a:pPr marL="0" indent="0" algn="just">
              <a:buNone/>
            </a:pPr>
            <a:r>
              <a:rPr lang="en-US" dirty="0"/>
              <a:t>The choice of communication channel and style of communicating play a big role in communication, thus a variety of types of communication.</a:t>
            </a:r>
          </a:p>
          <a:p>
            <a:pPr marL="0" indent="0" algn="just">
              <a:buNone/>
            </a:pPr>
            <a:endParaRPr lang="en-US" dirty="0"/>
          </a:p>
          <a:p>
            <a:pPr marL="0" indent="0" algn="just">
              <a:buNone/>
            </a:pPr>
            <a:endParaRPr lang="en-US" sz="2800" dirty="0"/>
          </a:p>
          <a:p>
            <a:pPr algn="just"/>
            <a:endParaRPr lang="en-US" dirty="0"/>
          </a:p>
          <a:p>
            <a:pPr marL="0" indent="0">
              <a:buNone/>
            </a:pPr>
            <a:endParaRPr lang="en-US" dirty="0"/>
          </a:p>
        </p:txBody>
      </p:sp>
    </p:spTree>
    <p:extLst>
      <p:ext uri="{BB962C8B-B14F-4D97-AF65-F5344CB8AC3E}">
        <p14:creationId xmlns:p14="http://schemas.microsoft.com/office/powerpoint/2010/main" val="3490069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698BE-1894-4A10-A998-DAE057DCA93A}"/>
              </a:ext>
            </a:extLst>
          </p:cNvPr>
          <p:cNvSpPr>
            <a:spLocks noGrp="1"/>
          </p:cNvSpPr>
          <p:nvPr>
            <p:ph type="title"/>
          </p:nvPr>
        </p:nvSpPr>
        <p:spPr>
          <a:xfrm>
            <a:off x="609600" y="1018413"/>
            <a:ext cx="10972800" cy="1143000"/>
          </a:xfrm>
        </p:spPr>
        <p:txBody>
          <a:bodyPr>
            <a:normAutofit fontScale="90000"/>
          </a:bodyPr>
          <a:lstStyle/>
          <a:p>
            <a:r>
              <a:rPr lang="en-US" b="1" dirty="0"/>
              <a:t>Types of communication by basing on communication channels </a:t>
            </a:r>
          </a:p>
        </p:txBody>
      </p:sp>
      <p:sp>
        <p:nvSpPr>
          <p:cNvPr id="3" name="Content Placeholder 2">
            <a:extLst>
              <a:ext uri="{FF2B5EF4-FFF2-40B4-BE49-F238E27FC236}">
                <a16:creationId xmlns:a16="http://schemas.microsoft.com/office/drawing/2014/main" id="{94BBFE05-C9D5-40C6-A909-3BF904F7D845}"/>
              </a:ext>
            </a:extLst>
          </p:cNvPr>
          <p:cNvSpPr>
            <a:spLocks noGrp="1"/>
          </p:cNvSpPr>
          <p:nvPr>
            <p:ph idx="1"/>
          </p:nvPr>
        </p:nvSpPr>
        <p:spPr>
          <a:xfrm>
            <a:off x="523875" y="2564130"/>
            <a:ext cx="10972800" cy="4389120"/>
          </a:xfrm>
        </p:spPr>
        <p:txBody>
          <a:bodyPr/>
          <a:lstStyle/>
          <a:p>
            <a:pPr marL="514350" indent="-514350" algn="just">
              <a:buFont typeface="+mj-lt"/>
              <a:buAutoNum type="arabicPeriod"/>
            </a:pPr>
            <a:r>
              <a:rPr lang="en-US" sz="2400" dirty="0"/>
              <a:t>Verbal Communication</a:t>
            </a:r>
          </a:p>
          <a:p>
            <a:pPr marL="514350" indent="-514350" algn="just">
              <a:buFont typeface="+mj-lt"/>
              <a:buAutoNum type="arabicPeriod"/>
            </a:pPr>
            <a:r>
              <a:rPr lang="en-US" sz="2400" dirty="0"/>
              <a:t>Nonverbal Communication</a:t>
            </a:r>
          </a:p>
          <a:p>
            <a:pPr marL="0" indent="0">
              <a:buNone/>
            </a:pPr>
            <a:endParaRPr lang="en-US" dirty="0"/>
          </a:p>
        </p:txBody>
      </p:sp>
    </p:spTree>
    <p:extLst>
      <p:ext uri="{BB962C8B-B14F-4D97-AF65-F5344CB8AC3E}">
        <p14:creationId xmlns:p14="http://schemas.microsoft.com/office/powerpoint/2010/main" val="1861253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645AB-D8E6-485A-AECC-A348535B5205}"/>
              </a:ext>
            </a:extLst>
          </p:cNvPr>
          <p:cNvSpPr>
            <a:spLocks noGrp="1"/>
          </p:cNvSpPr>
          <p:nvPr>
            <p:ph type="title"/>
          </p:nvPr>
        </p:nvSpPr>
        <p:spPr>
          <a:xfrm>
            <a:off x="609600" y="533400"/>
            <a:ext cx="10972800" cy="1143000"/>
          </a:xfrm>
        </p:spPr>
        <p:txBody>
          <a:bodyPr>
            <a:normAutofit/>
          </a:bodyPr>
          <a:lstStyle/>
          <a:p>
            <a:r>
              <a:rPr lang="en-US" sz="4500" b="1" dirty="0"/>
              <a:t>5.1. Verbal Communication</a:t>
            </a:r>
          </a:p>
        </p:txBody>
      </p:sp>
      <p:sp>
        <p:nvSpPr>
          <p:cNvPr id="3" name="Content Placeholder 2">
            <a:extLst>
              <a:ext uri="{FF2B5EF4-FFF2-40B4-BE49-F238E27FC236}">
                <a16:creationId xmlns:a16="http://schemas.microsoft.com/office/drawing/2014/main" id="{20DD8FA0-D98E-4BE7-B9F9-662DC6323C01}"/>
              </a:ext>
            </a:extLst>
          </p:cNvPr>
          <p:cNvSpPr>
            <a:spLocks noGrp="1"/>
          </p:cNvSpPr>
          <p:nvPr>
            <p:ph idx="1"/>
          </p:nvPr>
        </p:nvSpPr>
        <p:spPr/>
        <p:txBody>
          <a:bodyPr>
            <a:normAutofit/>
          </a:bodyPr>
          <a:lstStyle/>
          <a:p>
            <a:pPr algn="just"/>
            <a:r>
              <a:rPr lang="en-US" dirty="0"/>
              <a:t>Verbal communication is a form of communication in which a message is transmitted verbally, by word of mouth, and a piece of writing. In verbal communication it is very important to keep the message short and simple to enable the receiver get it well. </a:t>
            </a:r>
          </a:p>
          <a:p>
            <a:pPr marL="0" indent="0" algn="just">
              <a:buNone/>
            </a:pPr>
            <a:endParaRPr lang="en-US" dirty="0"/>
          </a:p>
          <a:p>
            <a:pPr marL="0" indent="0" algn="just">
              <a:buNone/>
            </a:pPr>
            <a:r>
              <a:rPr lang="en-US" b="1" dirty="0"/>
              <a:t>Note: </a:t>
            </a:r>
            <a:r>
              <a:rPr lang="en-US" dirty="0"/>
              <a:t>Sometimes when we talk, we assume that our audience gets what we say because we know what we are saying, but it is not the case. Our message can be affected by people’s own attitude, perception, emotions and thoughts about the topic, hence they are not able to get a right meaning.</a:t>
            </a:r>
          </a:p>
          <a:p>
            <a:pPr marL="0" indent="0" algn="just">
              <a:buNone/>
            </a:pPr>
            <a:endParaRPr lang="en-US" dirty="0"/>
          </a:p>
        </p:txBody>
      </p:sp>
    </p:spTree>
    <p:extLst>
      <p:ext uri="{BB962C8B-B14F-4D97-AF65-F5344CB8AC3E}">
        <p14:creationId xmlns:p14="http://schemas.microsoft.com/office/powerpoint/2010/main" val="2864633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067D2-B873-4DE4-8649-A98F1BE7E031}"/>
              </a:ext>
            </a:extLst>
          </p:cNvPr>
          <p:cNvSpPr>
            <a:spLocks noGrp="1"/>
          </p:cNvSpPr>
          <p:nvPr>
            <p:ph type="title"/>
          </p:nvPr>
        </p:nvSpPr>
        <p:spPr/>
        <p:txBody>
          <a:bodyPr>
            <a:normAutofit/>
          </a:bodyPr>
          <a:lstStyle/>
          <a:p>
            <a:pPr algn="r"/>
            <a:r>
              <a:rPr lang="en-US" sz="4500" b="1" dirty="0" err="1"/>
              <a:t>Cont</a:t>
            </a:r>
            <a:r>
              <a:rPr lang="en-US" sz="4500" b="1" dirty="0"/>
              <a:t>’</a:t>
            </a:r>
          </a:p>
        </p:txBody>
      </p:sp>
      <p:sp>
        <p:nvSpPr>
          <p:cNvPr id="3" name="Content Placeholder 2">
            <a:extLst>
              <a:ext uri="{FF2B5EF4-FFF2-40B4-BE49-F238E27FC236}">
                <a16:creationId xmlns:a16="http://schemas.microsoft.com/office/drawing/2014/main" id="{6035337A-1BE3-499C-91C4-0F954E537008}"/>
              </a:ext>
            </a:extLst>
          </p:cNvPr>
          <p:cNvSpPr>
            <a:spLocks noGrp="1"/>
          </p:cNvSpPr>
          <p:nvPr>
            <p:ph idx="1"/>
          </p:nvPr>
        </p:nvSpPr>
        <p:spPr/>
        <p:txBody>
          <a:bodyPr/>
          <a:lstStyle/>
          <a:p>
            <a:pPr algn="just"/>
            <a:r>
              <a:rPr lang="en-US" dirty="0"/>
              <a:t>When you are sending a message, it very important to put yourself on the other side of a table and think from your receiver’s perceptive to enhance successful communication. </a:t>
            </a:r>
          </a:p>
          <a:p>
            <a:pPr algn="just"/>
            <a:r>
              <a:rPr lang="en-US" dirty="0"/>
              <a:t>Verbal Communication is further divided into:</a:t>
            </a:r>
          </a:p>
          <a:p>
            <a:pPr lvl="1" algn="just">
              <a:buFont typeface="Wingdings" panose="05000000000000000000" pitchFamily="2" charset="2"/>
              <a:buChar char="ü"/>
            </a:pPr>
            <a:r>
              <a:rPr lang="en-US" dirty="0"/>
              <a:t>Oral Communication</a:t>
            </a:r>
          </a:p>
          <a:p>
            <a:pPr lvl="1" algn="just">
              <a:buFont typeface="Wingdings" panose="05000000000000000000" pitchFamily="2" charset="2"/>
              <a:buChar char="ü"/>
            </a:pPr>
            <a:r>
              <a:rPr lang="en-US" dirty="0"/>
              <a:t>Written Communication</a:t>
            </a:r>
          </a:p>
          <a:p>
            <a:pPr marL="0" indent="0" algn="just">
              <a:buNone/>
            </a:pPr>
            <a:endParaRPr lang="en-US" dirty="0"/>
          </a:p>
        </p:txBody>
      </p:sp>
    </p:spTree>
    <p:extLst>
      <p:ext uri="{BB962C8B-B14F-4D97-AF65-F5344CB8AC3E}">
        <p14:creationId xmlns:p14="http://schemas.microsoft.com/office/powerpoint/2010/main" val="993495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F5711-6F55-46BB-8DDA-3CC3E0B24439}"/>
              </a:ext>
            </a:extLst>
          </p:cNvPr>
          <p:cNvSpPr>
            <a:spLocks noGrp="1"/>
          </p:cNvSpPr>
          <p:nvPr>
            <p:ph type="title"/>
          </p:nvPr>
        </p:nvSpPr>
        <p:spPr>
          <a:xfrm>
            <a:off x="685800" y="1266063"/>
            <a:ext cx="10972800" cy="1143000"/>
          </a:xfrm>
        </p:spPr>
        <p:txBody>
          <a:bodyPr>
            <a:normAutofit fontScale="90000"/>
          </a:bodyPr>
          <a:lstStyle/>
          <a:p>
            <a:r>
              <a:rPr lang="en-US" b="1" dirty="0"/>
              <a:t>5.1.1. Oral Communication</a:t>
            </a:r>
            <a:br>
              <a:rPr lang="en-US" b="1" dirty="0"/>
            </a:br>
            <a:endParaRPr lang="en-US" b="1" dirty="0"/>
          </a:p>
        </p:txBody>
      </p:sp>
      <p:sp>
        <p:nvSpPr>
          <p:cNvPr id="3" name="Content Placeholder 2">
            <a:extLst>
              <a:ext uri="{FF2B5EF4-FFF2-40B4-BE49-F238E27FC236}">
                <a16:creationId xmlns:a16="http://schemas.microsoft.com/office/drawing/2014/main" id="{491F3396-9252-4BE3-BB52-CBFE9DE5F8B1}"/>
              </a:ext>
            </a:extLst>
          </p:cNvPr>
          <p:cNvSpPr>
            <a:spLocks noGrp="1"/>
          </p:cNvSpPr>
          <p:nvPr>
            <p:ph idx="1"/>
          </p:nvPr>
        </p:nvSpPr>
        <p:spPr/>
        <p:txBody>
          <a:bodyPr>
            <a:normAutofit/>
          </a:bodyPr>
          <a:lstStyle/>
          <a:p>
            <a:pPr marL="0" indent="0" algn="just">
              <a:buNone/>
            </a:pPr>
            <a:r>
              <a:rPr lang="en-US" dirty="0"/>
              <a:t>In oral communication, spoken words are used. This is a case of face-to-face conversation, speech, on-phone conversation, video, radio, television, voice over internet. It is, however, affected by pitch, volume, speed and clarity of speaking.</a:t>
            </a:r>
          </a:p>
          <a:p>
            <a:pPr marL="0" indent="0">
              <a:buNone/>
            </a:pPr>
            <a:endParaRPr lang="en-US" dirty="0"/>
          </a:p>
        </p:txBody>
      </p:sp>
    </p:spTree>
    <p:extLst>
      <p:ext uri="{BB962C8B-B14F-4D97-AF65-F5344CB8AC3E}">
        <p14:creationId xmlns:p14="http://schemas.microsoft.com/office/powerpoint/2010/main" val="215431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E428C-8D9A-48D5-A6BD-F147F29FC287}"/>
              </a:ext>
            </a:extLst>
          </p:cNvPr>
          <p:cNvSpPr>
            <a:spLocks noGrp="1"/>
          </p:cNvSpPr>
          <p:nvPr>
            <p:ph type="title"/>
          </p:nvPr>
        </p:nvSpPr>
        <p:spPr/>
        <p:txBody>
          <a:bodyPr>
            <a:normAutofit fontScale="90000"/>
          </a:bodyPr>
          <a:lstStyle/>
          <a:p>
            <a:br>
              <a:rPr lang="en-US" b="1" dirty="0"/>
            </a:br>
            <a:r>
              <a:rPr lang="en-US" b="1" dirty="0"/>
              <a:t>Advantages and disadvantages </a:t>
            </a:r>
            <a:endParaRPr lang="en-US" dirty="0"/>
          </a:p>
        </p:txBody>
      </p:sp>
      <p:sp>
        <p:nvSpPr>
          <p:cNvPr id="3" name="Content Placeholder 2">
            <a:extLst>
              <a:ext uri="{FF2B5EF4-FFF2-40B4-BE49-F238E27FC236}">
                <a16:creationId xmlns:a16="http://schemas.microsoft.com/office/drawing/2014/main" id="{7D201DC1-14B0-4A94-94EB-71AF51DC9E03}"/>
              </a:ext>
            </a:extLst>
          </p:cNvPr>
          <p:cNvSpPr>
            <a:spLocks noGrp="1"/>
          </p:cNvSpPr>
          <p:nvPr>
            <p:ph idx="1"/>
          </p:nvPr>
        </p:nvSpPr>
        <p:spPr>
          <a:xfrm>
            <a:off x="609600" y="2240280"/>
            <a:ext cx="10972800" cy="4389120"/>
          </a:xfrm>
        </p:spPr>
        <p:txBody>
          <a:bodyPr/>
          <a:lstStyle/>
          <a:p>
            <a:pPr marL="0" indent="0" algn="just">
              <a:buNone/>
            </a:pPr>
            <a:r>
              <a:rPr lang="en-US" b="1" dirty="0"/>
              <a:t>Advantages of oral communication </a:t>
            </a:r>
          </a:p>
          <a:p>
            <a:pPr algn="just"/>
            <a:r>
              <a:rPr lang="en-US" dirty="0"/>
              <a:t>Oral communication helps to get a quick feedback. </a:t>
            </a:r>
          </a:p>
          <a:p>
            <a:pPr marL="0" indent="0" algn="just">
              <a:buNone/>
            </a:pPr>
            <a:r>
              <a:rPr lang="en-US" dirty="0"/>
              <a:t>Example: In a face-to-face conversation, by reading facial expression and body language one can guess whether a receiver understands the given information or not.</a:t>
            </a:r>
          </a:p>
          <a:p>
            <a:pPr marL="0" indent="0" algn="just">
              <a:buNone/>
            </a:pPr>
            <a:endParaRPr lang="en-US" dirty="0"/>
          </a:p>
          <a:p>
            <a:pPr marL="0" indent="0" algn="just">
              <a:buNone/>
            </a:pPr>
            <a:r>
              <a:rPr lang="en-US" b="1" dirty="0"/>
              <a:t>Disadvantage of oral communication</a:t>
            </a:r>
          </a:p>
          <a:p>
            <a:pPr algn="just"/>
            <a:r>
              <a:rPr lang="en-US" dirty="0"/>
              <a:t>In face-to-face discussion, users (sender and receiver) are unable to deeply think about what they are delivering. </a:t>
            </a:r>
          </a:p>
          <a:p>
            <a:pPr algn="just"/>
            <a:endParaRPr lang="en-US" dirty="0"/>
          </a:p>
        </p:txBody>
      </p:sp>
    </p:spTree>
    <p:extLst>
      <p:ext uri="{BB962C8B-B14F-4D97-AF65-F5344CB8AC3E}">
        <p14:creationId xmlns:p14="http://schemas.microsoft.com/office/powerpoint/2010/main" val="460186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1DE02-33D0-4E78-AAA6-611FBDC7556A}"/>
              </a:ext>
            </a:extLst>
          </p:cNvPr>
          <p:cNvSpPr>
            <a:spLocks noGrp="1"/>
          </p:cNvSpPr>
          <p:nvPr>
            <p:ph type="title"/>
          </p:nvPr>
        </p:nvSpPr>
        <p:spPr/>
        <p:txBody>
          <a:bodyPr>
            <a:normAutofit/>
          </a:bodyPr>
          <a:lstStyle/>
          <a:p>
            <a:r>
              <a:rPr lang="en-US" sz="4500" b="1" dirty="0"/>
              <a:t>5.1.2.Written Communication</a:t>
            </a:r>
          </a:p>
        </p:txBody>
      </p:sp>
      <p:sp>
        <p:nvSpPr>
          <p:cNvPr id="3" name="Content Placeholder 2">
            <a:extLst>
              <a:ext uri="{FF2B5EF4-FFF2-40B4-BE49-F238E27FC236}">
                <a16:creationId xmlns:a16="http://schemas.microsoft.com/office/drawing/2014/main" id="{26BB19D2-ECA6-42B6-89BA-78CC18DA2DAD}"/>
              </a:ext>
            </a:extLst>
          </p:cNvPr>
          <p:cNvSpPr>
            <a:spLocks noGrp="1"/>
          </p:cNvSpPr>
          <p:nvPr>
            <p:ph idx="1"/>
          </p:nvPr>
        </p:nvSpPr>
        <p:spPr>
          <a:xfrm>
            <a:off x="609600" y="2135505"/>
            <a:ext cx="10972800" cy="4389120"/>
          </a:xfrm>
        </p:spPr>
        <p:txBody>
          <a:bodyPr>
            <a:normAutofit/>
          </a:bodyPr>
          <a:lstStyle/>
          <a:p>
            <a:pPr algn="just"/>
            <a:r>
              <a:rPr lang="en-US" dirty="0"/>
              <a:t>In written communication, users use written signs or symbols to communicate. A written message can be in printed or hand-written forms. In written communication, a message can be sent via email, letter, report, memo etc. depending the choice of a sender.  </a:t>
            </a:r>
          </a:p>
          <a:p>
            <a:pPr algn="just"/>
            <a:endParaRPr lang="en-US" dirty="0"/>
          </a:p>
          <a:p>
            <a:pPr algn="just"/>
            <a:r>
              <a:rPr lang="en-US" dirty="0"/>
              <a:t>In some context, a message, in written communication, is structured by taking into consideration grammatical rules, writing style, precision and clarity of the language.</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1726788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B9350-2182-4106-8A88-8122FC91DC8A}"/>
              </a:ext>
            </a:extLst>
          </p:cNvPr>
          <p:cNvSpPr>
            <a:spLocks noGrp="1"/>
          </p:cNvSpPr>
          <p:nvPr>
            <p:ph type="title"/>
          </p:nvPr>
        </p:nvSpPr>
        <p:spPr>
          <a:xfrm>
            <a:off x="390525" y="704088"/>
            <a:ext cx="11677649" cy="1143000"/>
          </a:xfrm>
        </p:spPr>
        <p:txBody>
          <a:bodyPr>
            <a:noAutofit/>
          </a:bodyPr>
          <a:lstStyle/>
          <a:p>
            <a:r>
              <a:rPr lang="en-US" sz="4500" b="1" dirty="0"/>
              <a:t>Advantages and disadvantages</a:t>
            </a:r>
          </a:p>
        </p:txBody>
      </p:sp>
      <p:sp>
        <p:nvSpPr>
          <p:cNvPr id="3" name="Content Placeholder 2">
            <a:extLst>
              <a:ext uri="{FF2B5EF4-FFF2-40B4-BE49-F238E27FC236}">
                <a16:creationId xmlns:a16="http://schemas.microsoft.com/office/drawing/2014/main" id="{D89C67BC-B3D7-45A8-856E-09025D8B4272}"/>
              </a:ext>
            </a:extLst>
          </p:cNvPr>
          <p:cNvSpPr>
            <a:spLocks noGrp="1"/>
          </p:cNvSpPr>
          <p:nvPr>
            <p:ph idx="1"/>
          </p:nvPr>
        </p:nvSpPr>
        <p:spPr/>
        <p:txBody>
          <a:bodyPr>
            <a:normAutofit/>
          </a:bodyPr>
          <a:lstStyle/>
          <a:p>
            <a:pPr marL="0" indent="0" algn="just">
              <a:buNone/>
            </a:pPr>
            <a:r>
              <a:rPr lang="en-GB" b="1" dirty="0"/>
              <a:t>1. Advantages </a:t>
            </a:r>
            <a:r>
              <a:rPr lang="en-US" b="1" dirty="0"/>
              <a:t>of written communication</a:t>
            </a:r>
            <a:endParaRPr lang="en-GB" b="1" dirty="0"/>
          </a:p>
          <a:p>
            <a:pPr lvl="1" algn="just"/>
            <a:r>
              <a:rPr lang="en-GB" dirty="0"/>
              <a:t>Messages can be edited and revised before they are sent.</a:t>
            </a:r>
            <a:endParaRPr lang="en-US" dirty="0"/>
          </a:p>
          <a:p>
            <a:pPr lvl="1" algn="just"/>
            <a:r>
              <a:rPr lang="en-GB" dirty="0"/>
              <a:t>Written communication provides record for future use. </a:t>
            </a:r>
            <a:endParaRPr lang="en-US" dirty="0"/>
          </a:p>
          <a:p>
            <a:pPr lvl="1" algn="just"/>
            <a:r>
              <a:rPr lang="en-GB" dirty="0"/>
              <a:t>A written message enables receiver to fully understand it and send relevant feedback.</a:t>
            </a:r>
            <a:endParaRPr lang="en-US" dirty="0"/>
          </a:p>
          <a:p>
            <a:pPr algn="just"/>
            <a:endParaRPr lang="en-GB" b="1" dirty="0"/>
          </a:p>
          <a:p>
            <a:pPr marL="0" indent="0" algn="just">
              <a:buNone/>
            </a:pPr>
            <a:r>
              <a:rPr lang="en-GB" b="1" dirty="0"/>
              <a:t>2. Disadvantages </a:t>
            </a:r>
            <a:r>
              <a:rPr lang="en-US" b="1" dirty="0"/>
              <a:t>of written communication</a:t>
            </a:r>
            <a:endParaRPr lang="en-GB" b="1" dirty="0"/>
          </a:p>
          <a:p>
            <a:pPr lvl="1" algn="just"/>
            <a:r>
              <a:rPr lang="en-GB" dirty="0"/>
              <a:t>Written communication doesn’t help a sender to get an instant feedback.</a:t>
            </a:r>
          </a:p>
          <a:p>
            <a:pPr lvl="1" algn="just"/>
            <a:r>
              <a:rPr lang="en-GB" dirty="0"/>
              <a:t>Composing the message takes long time.  </a:t>
            </a:r>
            <a:endParaRPr lang="en-US" dirty="0"/>
          </a:p>
        </p:txBody>
      </p:sp>
    </p:spTree>
    <p:extLst>
      <p:ext uri="{BB962C8B-B14F-4D97-AF65-F5344CB8AC3E}">
        <p14:creationId xmlns:p14="http://schemas.microsoft.com/office/powerpoint/2010/main" val="1350856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FE59A-862B-4604-B8E9-A914372D4D76}"/>
              </a:ext>
            </a:extLst>
          </p:cNvPr>
          <p:cNvSpPr>
            <a:spLocks noGrp="1"/>
          </p:cNvSpPr>
          <p:nvPr>
            <p:ph type="title"/>
          </p:nvPr>
        </p:nvSpPr>
        <p:spPr/>
        <p:txBody>
          <a:bodyPr>
            <a:normAutofit/>
          </a:bodyPr>
          <a:lstStyle/>
          <a:p>
            <a:r>
              <a:rPr lang="en-US" sz="4500" b="1" dirty="0"/>
              <a:t>5.2. Nonverbal Communication</a:t>
            </a:r>
          </a:p>
        </p:txBody>
      </p:sp>
      <p:sp>
        <p:nvSpPr>
          <p:cNvPr id="3" name="Content Placeholder 2">
            <a:extLst>
              <a:ext uri="{FF2B5EF4-FFF2-40B4-BE49-F238E27FC236}">
                <a16:creationId xmlns:a16="http://schemas.microsoft.com/office/drawing/2014/main" id="{80783C67-7E32-41C8-B5FA-9E6CB2ABC0AC}"/>
              </a:ext>
            </a:extLst>
          </p:cNvPr>
          <p:cNvSpPr>
            <a:spLocks noGrp="1"/>
          </p:cNvSpPr>
          <p:nvPr>
            <p:ph idx="1"/>
          </p:nvPr>
        </p:nvSpPr>
        <p:spPr>
          <a:xfrm>
            <a:off x="609600" y="1935480"/>
            <a:ext cx="10972800" cy="4598670"/>
          </a:xfrm>
        </p:spPr>
        <p:txBody>
          <a:bodyPr>
            <a:normAutofit/>
          </a:bodyPr>
          <a:lstStyle/>
          <a:p>
            <a:pPr algn="just"/>
            <a:r>
              <a:rPr lang="en-US" dirty="0"/>
              <a:t>In nonverbal communication a user sends or receives wordless messages. The message is transmitted via gesture, body language, posture, tone of voice or facial expressions. </a:t>
            </a:r>
          </a:p>
          <a:p>
            <a:pPr marL="0" indent="0" algn="just">
              <a:buNone/>
            </a:pPr>
            <a:endParaRPr lang="en-US" dirty="0"/>
          </a:p>
          <a:p>
            <a:pPr algn="just"/>
            <a:r>
              <a:rPr lang="en-US" dirty="0"/>
              <a:t>In nonverbal communication, it is all about the body language of a user.</a:t>
            </a:r>
          </a:p>
          <a:p>
            <a:pPr marL="0" indent="0" algn="just">
              <a:buNone/>
            </a:pPr>
            <a:endParaRPr lang="en-US" dirty="0"/>
          </a:p>
          <a:p>
            <a:pPr lvl="1" algn="just"/>
            <a:endParaRPr lang="en-US" sz="3400" i="1" dirty="0"/>
          </a:p>
          <a:p>
            <a:pPr algn="just"/>
            <a:endParaRPr lang="en-US" dirty="0"/>
          </a:p>
        </p:txBody>
      </p:sp>
    </p:spTree>
    <p:extLst>
      <p:ext uri="{BB962C8B-B14F-4D97-AF65-F5344CB8AC3E}">
        <p14:creationId xmlns:p14="http://schemas.microsoft.com/office/powerpoint/2010/main" val="2830582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BF844-9178-484F-8961-03A4A05567A3}"/>
              </a:ext>
            </a:extLst>
          </p:cNvPr>
          <p:cNvSpPr>
            <a:spLocks noGrp="1"/>
          </p:cNvSpPr>
          <p:nvPr>
            <p:ph type="title"/>
          </p:nvPr>
        </p:nvSpPr>
        <p:spPr>
          <a:xfrm>
            <a:off x="609600" y="533400"/>
            <a:ext cx="10972800" cy="1143000"/>
          </a:xfrm>
        </p:spPr>
        <p:txBody>
          <a:bodyPr>
            <a:normAutofit fontScale="90000"/>
          </a:bodyPr>
          <a:lstStyle/>
          <a:p>
            <a:r>
              <a:rPr lang="en-US" b="1" dirty="0"/>
              <a:t>Elements of nonverbal communication</a:t>
            </a:r>
          </a:p>
        </p:txBody>
      </p:sp>
      <p:sp>
        <p:nvSpPr>
          <p:cNvPr id="3" name="Content Placeholder 2">
            <a:extLst>
              <a:ext uri="{FF2B5EF4-FFF2-40B4-BE49-F238E27FC236}">
                <a16:creationId xmlns:a16="http://schemas.microsoft.com/office/drawing/2014/main" id="{DC7C2437-CB61-4B3E-8FEA-3424DB595C19}"/>
              </a:ext>
            </a:extLst>
          </p:cNvPr>
          <p:cNvSpPr>
            <a:spLocks noGrp="1"/>
          </p:cNvSpPr>
          <p:nvPr>
            <p:ph idx="1"/>
          </p:nvPr>
        </p:nvSpPr>
        <p:spPr/>
        <p:txBody>
          <a:bodyPr>
            <a:normAutofit fontScale="92500" lnSpcReduction="20000"/>
          </a:bodyPr>
          <a:lstStyle/>
          <a:p>
            <a:pPr marL="0" indent="0">
              <a:buNone/>
            </a:pPr>
            <a:r>
              <a:rPr lang="en-US" dirty="0"/>
              <a:t>The following are elements of nonverbal communication</a:t>
            </a:r>
          </a:p>
          <a:p>
            <a:pPr marL="0" indent="0">
              <a:buNone/>
            </a:pPr>
            <a:endParaRPr lang="en-US" dirty="0"/>
          </a:p>
          <a:p>
            <a:pPr marL="514350" indent="-514350">
              <a:buFont typeface="+mj-lt"/>
              <a:buAutoNum type="arabicPeriod"/>
            </a:pPr>
            <a:r>
              <a:rPr lang="en-US" b="1" dirty="0"/>
              <a:t>Speaker’s appearance: </a:t>
            </a:r>
            <a:r>
              <a:rPr lang="en-US" dirty="0"/>
              <a:t>The physical appearance in terms of clothing, hairstyle, neatness and use of cosmetics. </a:t>
            </a:r>
          </a:p>
          <a:p>
            <a:pPr marL="514350" indent="-514350">
              <a:buFont typeface="+mj-lt"/>
              <a:buAutoNum type="arabicPeriod"/>
            </a:pPr>
            <a:endParaRPr lang="en-US" dirty="0"/>
          </a:p>
          <a:p>
            <a:pPr marL="514350" indent="-514350">
              <a:buFont typeface="+mj-lt"/>
              <a:buAutoNum type="arabicPeriod"/>
            </a:pPr>
            <a:r>
              <a:rPr lang="en-US" b="1" dirty="0"/>
              <a:t>Surrounding: </a:t>
            </a:r>
            <a:r>
              <a:rPr lang="en-US" dirty="0"/>
              <a:t>How the place looks in terms of room size, lighting, decorations, and furnishings. </a:t>
            </a:r>
          </a:p>
          <a:p>
            <a:pPr marL="514350" indent="-514350">
              <a:buFont typeface="+mj-lt"/>
              <a:buAutoNum type="arabicPeriod"/>
            </a:pPr>
            <a:endParaRPr lang="en-US" dirty="0"/>
          </a:p>
          <a:p>
            <a:pPr marL="514350" indent="-514350">
              <a:buFont typeface="+mj-lt"/>
              <a:buAutoNum type="arabicPeriod"/>
            </a:pPr>
            <a:r>
              <a:rPr lang="en-US" b="1" dirty="0"/>
              <a:t>Body Language: </a:t>
            </a:r>
            <a:r>
              <a:rPr lang="en-US" dirty="0"/>
              <a:t>How a user’s face looks in terms of facial expressions, gestures and postures.</a:t>
            </a:r>
          </a:p>
          <a:p>
            <a:pPr marL="514350" indent="-514350">
              <a:buFont typeface="+mj-lt"/>
              <a:buAutoNum type="arabicPeriod"/>
            </a:pPr>
            <a:endParaRPr lang="en-US" dirty="0"/>
          </a:p>
          <a:p>
            <a:pPr marL="514350" indent="-514350">
              <a:buFont typeface="+mj-lt"/>
              <a:buAutoNum type="arabicPeriod"/>
            </a:pPr>
            <a:r>
              <a:rPr lang="en-US" b="1" dirty="0"/>
              <a:t>Sounds: </a:t>
            </a:r>
            <a:r>
              <a:rPr lang="en-US" dirty="0"/>
              <a:t>How the voice changes in terms of  tone and volume. </a:t>
            </a:r>
          </a:p>
        </p:txBody>
      </p:sp>
    </p:spTree>
    <p:extLst>
      <p:ext uri="{BB962C8B-B14F-4D97-AF65-F5344CB8AC3E}">
        <p14:creationId xmlns:p14="http://schemas.microsoft.com/office/powerpoint/2010/main" val="121244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FF7AB-C46E-44AD-956F-F95950B2F4BA}"/>
              </a:ext>
            </a:extLst>
          </p:cNvPr>
          <p:cNvSpPr>
            <a:spLocks noGrp="1"/>
          </p:cNvSpPr>
          <p:nvPr>
            <p:ph type="title"/>
          </p:nvPr>
        </p:nvSpPr>
        <p:spPr>
          <a:xfrm>
            <a:off x="609600" y="1561338"/>
            <a:ext cx="10972800" cy="1143000"/>
          </a:xfrm>
        </p:spPr>
        <p:txBody>
          <a:bodyPr>
            <a:noAutofit/>
          </a:bodyPr>
          <a:lstStyle/>
          <a:p>
            <a:r>
              <a:rPr lang="en-US" sz="4500" b="1" dirty="0"/>
              <a:t>Types of Communication by basing on Style and Purpose</a:t>
            </a:r>
            <a:br>
              <a:rPr lang="en-US" sz="4500" b="1" dirty="0"/>
            </a:br>
            <a:endParaRPr lang="en-US" sz="4500" b="1" dirty="0"/>
          </a:p>
        </p:txBody>
      </p:sp>
      <p:sp>
        <p:nvSpPr>
          <p:cNvPr id="3" name="Content Placeholder 2">
            <a:extLst>
              <a:ext uri="{FF2B5EF4-FFF2-40B4-BE49-F238E27FC236}">
                <a16:creationId xmlns:a16="http://schemas.microsoft.com/office/drawing/2014/main" id="{8D55504D-7CD0-4DDB-A521-8973DFE9B824}"/>
              </a:ext>
            </a:extLst>
          </p:cNvPr>
          <p:cNvSpPr>
            <a:spLocks noGrp="1"/>
          </p:cNvSpPr>
          <p:nvPr>
            <p:ph idx="1"/>
          </p:nvPr>
        </p:nvSpPr>
        <p:spPr>
          <a:xfrm>
            <a:off x="609600" y="2704338"/>
            <a:ext cx="10972800" cy="4389120"/>
          </a:xfrm>
        </p:spPr>
        <p:txBody>
          <a:bodyPr>
            <a:normAutofit/>
          </a:bodyPr>
          <a:lstStyle/>
          <a:p>
            <a:pPr marL="0" indent="0" algn="just">
              <a:buNone/>
            </a:pPr>
            <a:r>
              <a:rPr lang="en-US" dirty="0"/>
              <a:t>By basing on style and purpose, there are two main categories of communication: </a:t>
            </a:r>
          </a:p>
          <a:p>
            <a:pPr marL="0" indent="0" algn="just">
              <a:buNone/>
            </a:pPr>
            <a:endParaRPr lang="en-US" dirty="0"/>
          </a:p>
          <a:p>
            <a:pPr marL="514350" indent="-514350" algn="just">
              <a:buFont typeface="+mj-lt"/>
              <a:buAutoNum type="arabicPeriod"/>
            </a:pPr>
            <a:r>
              <a:rPr lang="en-US" dirty="0"/>
              <a:t>Formal Communication</a:t>
            </a:r>
          </a:p>
          <a:p>
            <a:pPr marL="514350" indent="-514350" algn="just">
              <a:buFont typeface="+mj-lt"/>
              <a:buAutoNum type="arabicPeriod"/>
            </a:pPr>
            <a:r>
              <a:rPr lang="en-US" dirty="0"/>
              <a:t>Informal Communication</a:t>
            </a:r>
          </a:p>
          <a:p>
            <a:pPr algn="just"/>
            <a:endParaRPr lang="en-US" dirty="0"/>
          </a:p>
          <a:p>
            <a:pPr algn="just"/>
            <a:endParaRPr lang="en-US" dirty="0"/>
          </a:p>
        </p:txBody>
      </p:sp>
    </p:spTree>
    <p:extLst>
      <p:ext uri="{BB962C8B-B14F-4D97-AF65-F5344CB8AC3E}">
        <p14:creationId xmlns:p14="http://schemas.microsoft.com/office/powerpoint/2010/main" val="3691082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30F57-F753-4FC7-AD7F-971DA9102B2D}"/>
              </a:ext>
            </a:extLst>
          </p:cNvPr>
          <p:cNvSpPr>
            <a:spLocks noGrp="1"/>
          </p:cNvSpPr>
          <p:nvPr>
            <p:ph type="title"/>
          </p:nvPr>
        </p:nvSpPr>
        <p:spPr/>
        <p:txBody>
          <a:bodyPr>
            <a:normAutofit/>
          </a:bodyPr>
          <a:lstStyle/>
          <a:p>
            <a:r>
              <a:rPr lang="en-US" sz="4500" b="1" dirty="0"/>
              <a:t>a. Formal Communication</a:t>
            </a:r>
          </a:p>
        </p:txBody>
      </p:sp>
      <p:sp>
        <p:nvSpPr>
          <p:cNvPr id="3" name="Content Placeholder 2">
            <a:extLst>
              <a:ext uri="{FF2B5EF4-FFF2-40B4-BE49-F238E27FC236}">
                <a16:creationId xmlns:a16="http://schemas.microsoft.com/office/drawing/2014/main" id="{B6D775AA-994D-473B-A0D8-64A817AAC538}"/>
              </a:ext>
            </a:extLst>
          </p:cNvPr>
          <p:cNvSpPr>
            <a:spLocks noGrp="1"/>
          </p:cNvSpPr>
          <p:nvPr>
            <p:ph idx="1"/>
          </p:nvPr>
        </p:nvSpPr>
        <p:spPr/>
        <p:txBody>
          <a:bodyPr>
            <a:normAutofit/>
          </a:bodyPr>
          <a:lstStyle/>
          <a:p>
            <a:pPr algn="just"/>
            <a:r>
              <a:rPr lang="en-US" dirty="0"/>
              <a:t>In formal communication, users respect some rules, conventions and principles when they are communicating. Indeed, it occurs in formal setting and structured in an official style. </a:t>
            </a:r>
          </a:p>
          <a:p>
            <a:pPr marL="0" indent="0" algn="just">
              <a:buNone/>
            </a:pPr>
            <a:endParaRPr lang="en-US" dirty="0"/>
          </a:p>
          <a:p>
            <a:pPr algn="just"/>
            <a:r>
              <a:rPr lang="en-US" dirty="0"/>
              <a:t>In formal communication, it is not allowed to use slang and foul language.  </a:t>
            </a:r>
          </a:p>
          <a:p>
            <a:pPr marL="0" indent="0" algn="just">
              <a:buNone/>
            </a:pPr>
            <a:endParaRPr lang="en-US" dirty="0"/>
          </a:p>
        </p:txBody>
      </p:sp>
    </p:spTree>
    <p:extLst>
      <p:ext uri="{BB962C8B-B14F-4D97-AF65-F5344CB8AC3E}">
        <p14:creationId xmlns:p14="http://schemas.microsoft.com/office/powerpoint/2010/main" val="4286128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B1DFC-FD33-49F4-B41A-EF48FEC73DBA}"/>
              </a:ext>
            </a:extLst>
          </p:cNvPr>
          <p:cNvSpPr>
            <a:spLocks noGrp="1"/>
          </p:cNvSpPr>
          <p:nvPr>
            <p:ph type="title"/>
          </p:nvPr>
        </p:nvSpPr>
        <p:spPr/>
        <p:txBody>
          <a:bodyPr>
            <a:normAutofit fontScale="90000"/>
          </a:bodyPr>
          <a:lstStyle/>
          <a:p>
            <a:r>
              <a:rPr lang="en-US" b="1" dirty="0"/>
              <a:t>Where to use formal communication</a:t>
            </a:r>
          </a:p>
        </p:txBody>
      </p:sp>
      <p:sp>
        <p:nvSpPr>
          <p:cNvPr id="3" name="Content Placeholder 2">
            <a:extLst>
              <a:ext uri="{FF2B5EF4-FFF2-40B4-BE49-F238E27FC236}">
                <a16:creationId xmlns:a16="http://schemas.microsoft.com/office/drawing/2014/main" id="{C93868F9-E537-44AB-9258-BFF43B7A99D7}"/>
              </a:ext>
            </a:extLst>
          </p:cNvPr>
          <p:cNvSpPr>
            <a:spLocks noGrp="1"/>
          </p:cNvSpPr>
          <p:nvPr>
            <p:ph idx="1"/>
          </p:nvPr>
        </p:nvSpPr>
        <p:spPr/>
        <p:txBody>
          <a:bodyPr/>
          <a:lstStyle/>
          <a:p>
            <a:pPr marL="0" indent="0">
              <a:buNone/>
            </a:pPr>
            <a:r>
              <a:rPr lang="en-US" dirty="0"/>
              <a:t>We use formal communication in formal settings such as offices, social gatherings, etc. Professional settings like corporate meetings and conferences use the formal communication.</a:t>
            </a:r>
          </a:p>
          <a:p>
            <a:pPr marL="0" indent="0">
              <a:buNone/>
            </a:pPr>
            <a:endParaRPr lang="en-US" dirty="0"/>
          </a:p>
        </p:txBody>
      </p:sp>
    </p:spTree>
    <p:extLst>
      <p:ext uri="{BB962C8B-B14F-4D97-AF65-F5344CB8AC3E}">
        <p14:creationId xmlns:p14="http://schemas.microsoft.com/office/powerpoint/2010/main" val="1684680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A660-D481-4A8B-B60E-CBDC6727F4F6}"/>
              </a:ext>
            </a:extLst>
          </p:cNvPr>
          <p:cNvSpPr>
            <a:spLocks noGrp="1"/>
          </p:cNvSpPr>
          <p:nvPr>
            <p:ph type="title"/>
          </p:nvPr>
        </p:nvSpPr>
        <p:spPr>
          <a:xfrm>
            <a:off x="781050" y="1027938"/>
            <a:ext cx="10972800" cy="1143000"/>
          </a:xfrm>
        </p:spPr>
        <p:txBody>
          <a:bodyPr>
            <a:noAutofit/>
          </a:bodyPr>
          <a:lstStyle/>
          <a:p>
            <a:r>
              <a:rPr lang="en-US" sz="4500" b="1" dirty="0"/>
              <a:t>b. Informal Communication</a:t>
            </a:r>
            <a:br>
              <a:rPr lang="en-US" sz="4500" b="1" dirty="0"/>
            </a:br>
            <a:endParaRPr lang="en-US" sz="4500" b="1" dirty="0"/>
          </a:p>
        </p:txBody>
      </p:sp>
      <p:sp>
        <p:nvSpPr>
          <p:cNvPr id="3" name="Content Placeholder 2">
            <a:extLst>
              <a:ext uri="{FF2B5EF4-FFF2-40B4-BE49-F238E27FC236}">
                <a16:creationId xmlns:a16="http://schemas.microsoft.com/office/drawing/2014/main" id="{89B5D96A-449E-457F-B037-88200C5820D7}"/>
              </a:ext>
            </a:extLst>
          </p:cNvPr>
          <p:cNvSpPr>
            <a:spLocks noGrp="1"/>
          </p:cNvSpPr>
          <p:nvPr>
            <p:ph idx="1"/>
          </p:nvPr>
        </p:nvSpPr>
        <p:spPr/>
        <p:txBody>
          <a:bodyPr>
            <a:normAutofit/>
          </a:bodyPr>
          <a:lstStyle/>
          <a:p>
            <a:pPr algn="just"/>
            <a:r>
              <a:rPr lang="en-US" dirty="0"/>
              <a:t>Informal communication is mainly casual talk, established for societal affiliations of members in an organization and face-to-face discussions. Users can use slangs and foul language. Generally, informal communication is done orally. It happens among friends and family members.</a:t>
            </a:r>
          </a:p>
          <a:p>
            <a:pPr marL="0" indent="0" algn="just">
              <a:buNone/>
            </a:pPr>
            <a:endParaRPr lang="en-US" dirty="0"/>
          </a:p>
          <a:p>
            <a:pPr algn="just"/>
            <a:endParaRPr lang="en-US" dirty="0"/>
          </a:p>
        </p:txBody>
      </p:sp>
    </p:spTree>
    <p:extLst>
      <p:ext uri="{BB962C8B-B14F-4D97-AF65-F5344CB8AC3E}">
        <p14:creationId xmlns:p14="http://schemas.microsoft.com/office/powerpoint/2010/main" val="22705384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C572A-7EBC-4EC2-B9BC-812A12A54639}"/>
              </a:ext>
            </a:extLst>
          </p:cNvPr>
          <p:cNvSpPr>
            <a:spLocks noGrp="1"/>
          </p:cNvSpPr>
          <p:nvPr>
            <p:ph type="title"/>
          </p:nvPr>
        </p:nvSpPr>
        <p:spPr/>
        <p:txBody>
          <a:bodyPr>
            <a:normAutofit fontScale="90000"/>
          </a:bodyPr>
          <a:lstStyle/>
          <a:p>
            <a:r>
              <a:rPr lang="en-US" b="1" dirty="0"/>
              <a:t>Where to use informal communication</a:t>
            </a:r>
          </a:p>
        </p:txBody>
      </p:sp>
      <p:sp>
        <p:nvSpPr>
          <p:cNvPr id="3" name="Content Placeholder 2">
            <a:extLst>
              <a:ext uri="{FF2B5EF4-FFF2-40B4-BE49-F238E27FC236}">
                <a16:creationId xmlns:a16="http://schemas.microsoft.com/office/drawing/2014/main" id="{0CE728AE-9B05-4BBB-A24F-40D6FBFE0BA4}"/>
              </a:ext>
            </a:extLst>
          </p:cNvPr>
          <p:cNvSpPr>
            <a:spLocks noGrp="1"/>
          </p:cNvSpPr>
          <p:nvPr>
            <p:ph idx="1"/>
          </p:nvPr>
        </p:nvSpPr>
        <p:spPr/>
        <p:txBody>
          <a:bodyPr/>
          <a:lstStyle/>
          <a:p>
            <a:pPr marL="0" indent="0">
              <a:buNone/>
            </a:pPr>
            <a:r>
              <a:rPr lang="en-US" dirty="0"/>
              <a:t>Informal communication is used in informal settings such as discussions among friends and family members.</a:t>
            </a:r>
          </a:p>
        </p:txBody>
      </p:sp>
    </p:spTree>
    <p:extLst>
      <p:ext uri="{BB962C8B-B14F-4D97-AF65-F5344CB8AC3E}">
        <p14:creationId xmlns:p14="http://schemas.microsoft.com/office/powerpoint/2010/main" val="325535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1D06E-1218-4D27-8DB3-899B0261725C}"/>
              </a:ext>
            </a:extLst>
          </p:cNvPr>
          <p:cNvSpPr>
            <a:spLocks noGrp="1"/>
          </p:cNvSpPr>
          <p:nvPr>
            <p:ph type="title"/>
          </p:nvPr>
        </p:nvSpPr>
        <p:spPr/>
        <p:txBody>
          <a:bodyPr>
            <a:normAutofit/>
          </a:bodyPr>
          <a:lstStyle/>
          <a:p>
            <a:r>
              <a:rPr lang="en-US" sz="4500" b="1" dirty="0"/>
              <a:t>Review</a:t>
            </a:r>
          </a:p>
        </p:txBody>
      </p:sp>
      <p:sp>
        <p:nvSpPr>
          <p:cNvPr id="3" name="Content Placeholder 2">
            <a:extLst>
              <a:ext uri="{FF2B5EF4-FFF2-40B4-BE49-F238E27FC236}">
                <a16:creationId xmlns:a16="http://schemas.microsoft.com/office/drawing/2014/main" id="{E7AB991B-AE50-4B2E-AC45-874A81B2B34F}"/>
              </a:ext>
            </a:extLst>
          </p:cNvPr>
          <p:cNvSpPr>
            <a:spLocks noGrp="1"/>
          </p:cNvSpPr>
          <p:nvPr>
            <p:ph idx="1"/>
          </p:nvPr>
        </p:nvSpPr>
        <p:spPr/>
        <p:txBody>
          <a:bodyPr/>
          <a:lstStyle/>
          <a:p>
            <a:pPr marL="0" indent="0">
              <a:buNone/>
            </a:pPr>
            <a:r>
              <a:rPr lang="en-US" dirty="0"/>
              <a:t>We have discussed the following elements:</a:t>
            </a:r>
          </a:p>
          <a:p>
            <a:pPr marL="514350" indent="-514350">
              <a:buAutoNum type="arabicPeriod"/>
            </a:pPr>
            <a:r>
              <a:rPr lang="en-US" dirty="0"/>
              <a:t>Communication </a:t>
            </a:r>
          </a:p>
          <a:p>
            <a:pPr marL="514350" indent="-514350">
              <a:buAutoNum type="arabicPeriod"/>
            </a:pPr>
            <a:r>
              <a:rPr lang="en-US" dirty="0"/>
              <a:t>Elements of a Communication Process</a:t>
            </a:r>
          </a:p>
          <a:p>
            <a:pPr marL="514350" indent="-514350">
              <a:buFont typeface="Wingdings 2"/>
              <a:buAutoNum type="arabicPeriod"/>
            </a:pPr>
            <a:r>
              <a:rPr lang="en-US" dirty="0"/>
              <a:t>Communication Process</a:t>
            </a:r>
          </a:p>
          <a:p>
            <a:pPr marL="514350" indent="-514350">
              <a:buFont typeface="Wingdings 2"/>
              <a:buAutoNum type="arabicPeriod"/>
            </a:pPr>
            <a:r>
              <a:rPr lang="en-US" dirty="0"/>
              <a:t>Functions of Communication</a:t>
            </a:r>
          </a:p>
          <a:p>
            <a:pPr marL="514350" indent="-514350">
              <a:buFont typeface="Wingdings 2"/>
              <a:buAutoNum type="arabicPeriod"/>
            </a:pPr>
            <a:r>
              <a:rPr lang="en-US" dirty="0"/>
              <a:t>Types of Communication </a:t>
            </a:r>
          </a:p>
          <a:p>
            <a:pPr marL="514350" indent="-514350">
              <a:buAutoNum type="arabicPeriod"/>
            </a:pPr>
            <a:endParaRPr lang="en-US" dirty="0"/>
          </a:p>
          <a:p>
            <a:pPr marL="514350" indent="-514350">
              <a:buAutoNum type="arabicPeriod"/>
            </a:pPr>
            <a:endParaRPr lang="en-US" dirty="0"/>
          </a:p>
        </p:txBody>
      </p:sp>
    </p:spTree>
    <p:extLst>
      <p:ext uri="{BB962C8B-B14F-4D97-AF65-F5344CB8AC3E}">
        <p14:creationId xmlns:p14="http://schemas.microsoft.com/office/powerpoint/2010/main" val="3235125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1B933-615D-489E-AB9F-6F1BE41569BC}"/>
              </a:ext>
            </a:extLst>
          </p:cNvPr>
          <p:cNvSpPr>
            <a:spLocks noGrp="1"/>
          </p:cNvSpPr>
          <p:nvPr>
            <p:ph type="title"/>
          </p:nvPr>
        </p:nvSpPr>
        <p:spPr>
          <a:xfrm>
            <a:off x="609600" y="399288"/>
            <a:ext cx="10972800" cy="1143000"/>
          </a:xfrm>
        </p:spPr>
        <p:txBody>
          <a:bodyPr>
            <a:normAutofit/>
          </a:bodyPr>
          <a:lstStyle/>
          <a:p>
            <a:r>
              <a:rPr lang="en-US" sz="4500" b="1" dirty="0"/>
              <a:t>Exercises</a:t>
            </a:r>
          </a:p>
        </p:txBody>
      </p:sp>
      <p:sp>
        <p:nvSpPr>
          <p:cNvPr id="3" name="Content Placeholder 2">
            <a:extLst>
              <a:ext uri="{FF2B5EF4-FFF2-40B4-BE49-F238E27FC236}">
                <a16:creationId xmlns:a16="http://schemas.microsoft.com/office/drawing/2014/main" id="{1AA1C365-C79E-48BB-970E-F7178138094C}"/>
              </a:ext>
            </a:extLst>
          </p:cNvPr>
          <p:cNvSpPr>
            <a:spLocks noGrp="1"/>
          </p:cNvSpPr>
          <p:nvPr>
            <p:ph idx="1"/>
          </p:nvPr>
        </p:nvSpPr>
        <p:spPr>
          <a:xfrm>
            <a:off x="518160" y="1542288"/>
            <a:ext cx="10972800" cy="4389120"/>
          </a:xfrm>
        </p:spPr>
        <p:txBody>
          <a:bodyPr>
            <a:noAutofit/>
          </a:bodyPr>
          <a:lstStyle/>
          <a:p>
            <a:pPr marL="514350" indent="-514350" algn="just">
              <a:buAutoNum type="arabicPeriod"/>
            </a:pPr>
            <a:r>
              <a:rPr lang="en-US" dirty="0"/>
              <a:t>According to what we have discussed what is communication and when can you say that is successful? </a:t>
            </a:r>
          </a:p>
          <a:p>
            <a:pPr marL="0" indent="0" algn="just">
              <a:buNone/>
            </a:pPr>
            <a:r>
              <a:rPr lang="en-US" b="1" i="1" dirty="0">
                <a:solidFill>
                  <a:schemeClr val="accent6"/>
                </a:solidFill>
              </a:rPr>
              <a:t>Answer: </a:t>
            </a:r>
            <a:r>
              <a:rPr lang="en-US" i="1" dirty="0">
                <a:solidFill>
                  <a:schemeClr val="accent6"/>
                </a:solidFill>
              </a:rPr>
              <a:t>Communication is a process of sending a message through a channel from a sender to a receiver. Then the receiver decodes the message and sends feedback to the sender. Communication is successful when a receiver gets/understands well a message from a sender to him/her.</a:t>
            </a:r>
          </a:p>
          <a:p>
            <a:pPr marL="0" indent="0" algn="just">
              <a:buNone/>
            </a:pPr>
            <a:endParaRPr lang="en-US" dirty="0"/>
          </a:p>
          <a:p>
            <a:pPr marL="0" indent="0" algn="just">
              <a:buNone/>
            </a:pPr>
            <a:r>
              <a:rPr lang="en-US" dirty="0"/>
              <a:t>2. Discuss the advantages and disadvantages of oral communication. </a:t>
            </a:r>
          </a:p>
          <a:p>
            <a:pPr marL="0" indent="0" algn="just">
              <a:buNone/>
            </a:pPr>
            <a:r>
              <a:rPr lang="en-US" b="1" i="1" dirty="0">
                <a:solidFill>
                  <a:schemeClr val="accent6"/>
                </a:solidFill>
              </a:rPr>
              <a:t>Answer: </a:t>
            </a:r>
            <a:r>
              <a:rPr lang="en-US" i="1" dirty="0">
                <a:solidFill>
                  <a:schemeClr val="accent6"/>
                </a:solidFill>
              </a:rPr>
              <a:t>In oral communication, spoken words are used. One of the advantages of oral communication is that it brings a quick feedback. However, it has also disadvantages such  as not permitting a user to think and arrange ideas before delivering, and it does not permit users to edit their messages.  </a:t>
            </a:r>
          </a:p>
          <a:p>
            <a:pPr marL="0" indent="0" algn="just">
              <a:buNone/>
            </a:pPr>
            <a:endParaRPr lang="en-US" dirty="0"/>
          </a:p>
        </p:txBody>
      </p:sp>
    </p:spTree>
    <p:extLst>
      <p:ext uri="{BB962C8B-B14F-4D97-AF65-F5344CB8AC3E}">
        <p14:creationId xmlns:p14="http://schemas.microsoft.com/office/powerpoint/2010/main" val="2582184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E1CAA-20CA-4BFF-8AF1-EDE3F5813895}"/>
              </a:ext>
            </a:extLst>
          </p:cNvPr>
          <p:cNvSpPr>
            <a:spLocks noGrp="1"/>
          </p:cNvSpPr>
          <p:nvPr>
            <p:ph type="title"/>
          </p:nvPr>
        </p:nvSpPr>
        <p:spPr>
          <a:xfrm>
            <a:off x="609600" y="481584"/>
            <a:ext cx="10972800" cy="1143000"/>
          </a:xfrm>
        </p:spPr>
        <p:txBody>
          <a:bodyPr>
            <a:normAutofit/>
          </a:bodyPr>
          <a:lstStyle/>
          <a:p>
            <a:r>
              <a:rPr lang="en-US" sz="4500" b="1" dirty="0"/>
              <a:t>References</a:t>
            </a:r>
          </a:p>
        </p:txBody>
      </p:sp>
      <p:sp>
        <p:nvSpPr>
          <p:cNvPr id="3" name="Content Placeholder 2">
            <a:extLst>
              <a:ext uri="{FF2B5EF4-FFF2-40B4-BE49-F238E27FC236}">
                <a16:creationId xmlns:a16="http://schemas.microsoft.com/office/drawing/2014/main" id="{88479682-28B3-4930-A76E-C376F0BD9C50}"/>
              </a:ext>
            </a:extLst>
          </p:cNvPr>
          <p:cNvSpPr>
            <a:spLocks noGrp="1"/>
          </p:cNvSpPr>
          <p:nvPr>
            <p:ph idx="1"/>
          </p:nvPr>
        </p:nvSpPr>
        <p:spPr>
          <a:xfrm>
            <a:off x="609600" y="1624584"/>
            <a:ext cx="10972800" cy="4389120"/>
          </a:xfrm>
        </p:spPr>
        <p:txBody>
          <a:bodyPr>
            <a:noAutofit/>
          </a:bodyPr>
          <a:lstStyle/>
          <a:p>
            <a:pPr algn="just"/>
            <a:r>
              <a:rPr lang="en-US" sz="2000" dirty="0" err="1"/>
              <a:t>Birvenu</a:t>
            </a:r>
            <a:r>
              <a:rPr lang="en-US" sz="2000" dirty="0"/>
              <a:t>,- (1987). Definition of Communication, In Doctor, R and A. Doctor, Principles and Practice of Business Communication, Bombay: </a:t>
            </a:r>
            <a:r>
              <a:rPr lang="en-US" sz="2000" dirty="0" err="1"/>
              <a:t>Sheth</a:t>
            </a:r>
            <a:r>
              <a:rPr lang="en-US" sz="2000" dirty="0"/>
              <a:t> Publishers.</a:t>
            </a:r>
          </a:p>
          <a:p>
            <a:pPr algn="just"/>
            <a:r>
              <a:rPr lang="en-US" sz="2000" dirty="0"/>
              <a:t>Flesch, R. (1996). The art of plain talk. New York: Harper Brothers Publishers.</a:t>
            </a:r>
          </a:p>
          <a:p>
            <a:pPr algn="just"/>
            <a:r>
              <a:rPr lang="en-US" sz="2000" dirty="0"/>
              <a:t>Ludlow, R., &amp; Panton, F. (1992). The essence of effective communication. New York: Prentice Hall.</a:t>
            </a:r>
          </a:p>
          <a:p>
            <a:pPr algn="just"/>
            <a:r>
              <a:rPr lang="en-US" sz="2000" dirty="0"/>
              <a:t>Taylor, S. (2000). Essential communication skills: The ultimate guide to successful business communication. Boston: Pearson Educational.</a:t>
            </a:r>
          </a:p>
          <a:p>
            <a:pPr algn="just"/>
            <a:r>
              <a:rPr lang="en-US" sz="2000" dirty="0"/>
              <a:t>Karl E. R. (2000). Communication. An introduction. London: Sage Publications.</a:t>
            </a:r>
          </a:p>
          <a:p>
            <a:pPr algn="just"/>
            <a:r>
              <a:rPr lang="en-US" sz="2000" dirty="0"/>
              <a:t>Oxford Learner’s Dictionaries, accessed on the 14</a:t>
            </a:r>
            <a:r>
              <a:rPr lang="en-US" sz="2000" baseline="30000" dirty="0"/>
              <a:t>th</a:t>
            </a:r>
            <a:r>
              <a:rPr lang="en-US" sz="2000" dirty="0"/>
              <a:t> March 2022, from </a:t>
            </a:r>
            <a:r>
              <a:rPr lang="en-US" sz="2000" dirty="0">
                <a:hlinkClick r:id="rId2"/>
              </a:rPr>
              <a:t>https://www.oxfordlearnersdictionaries.com/</a:t>
            </a:r>
            <a:r>
              <a:rPr lang="en-US" sz="2000" dirty="0"/>
              <a:t> </a:t>
            </a:r>
          </a:p>
          <a:p>
            <a:pPr algn="just"/>
            <a:r>
              <a:rPr lang="en-US" sz="2000" dirty="0"/>
              <a:t>Image Source:  Akhil T. (2012). The Communication Process. Link: /http://shillongsultans.blogspot.com/2012/11/chapter-5-communication-process.html</a:t>
            </a:r>
          </a:p>
          <a:p>
            <a:pPr marL="0" indent="0" algn="just">
              <a:buNone/>
            </a:pPr>
            <a:endParaRPr lang="en-US" sz="2000" dirty="0"/>
          </a:p>
          <a:p>
            <a:pPr marL="0" indent="0" algn="just">
              <a:buNone/>
            </a:pPr>
            <a:endParaRPr lang="en-US" sz="2000" dirty="0"/>
          </a:p>
          <a:p>
            <a:pPr marL="0" indent="0" algn="just">
              <a:buNone/>
            </a:pPr>
            <a:endParaRPr lang="en-US" sz="2000" dirty="0"/>
          </a:p>
          <a:p>
            <a:pPr marL="0" indent="0" algn="just">
              <a:buNone/>
            </a:pPr>
            <a:endParaRPr lang="en-US" sz="2000" dirty="0"/>
          </a:p>
        </p:txBody>
      </p:sp>
    </p:spTree>
    <p:extLst>
      <p:ext uri="{BB962C8B-B14F-4D97-AF65-F5344CB8AC3E}">
        <p14:creationId xmlns:p14="http://schemas.microsoft.com/office/powerpoint/2010/main" val="3592874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91F86-DE5C-49F9-8671-6321A6365D11}"/>
              </a:ext>
            </a:extLst>
          </p:cNvPr>
          <p:cNvSpPr>
            <a:spLocks noGrp="1"/>
          </p:cNvSpPr>
          <p:nvPr>
            <p:ph type="title"/>
          </p:nvPr>
        </p:nvSpPr>
        <p:spPr>
          <a:xfrm>
            <a:off x="990600" y="3037713"/>
            <a:ext cx="10972800" cy="1143000"/>
          </a:xfrm>
        </p:spPr>
        <p:txBody>
          <a:bodyPr>
            <a:normAutofit fontScale="90000"/>
          </a:bodyPr>
          <a:lstStyle/>
          <a:p>
            <a:r>
              <a:rPr lang="en-US" i="1" dirty="0">
                <a:latin typeface="+mn-lt"/>
              </a:rPr>
              <a:t>Thank you and see you in our next session!</a:t>
            </a:r>
          </a:p>
        </p:txBody>
      </p:sp>
    </p:spTree>
    <p:extLst>
      <p:ext uri="{BB962C8B-B14F-4D97-AF65-F5344CB8AC3E}">
        <p14:creationId xmlns:p14="http://schemas.microsoft.com/office/powerpoint/2010/main" val="384089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 on brainstorming">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spDef>
      <a:spPr/>
      <a:bodyPr rtlCol="0" anchor="ctr"/>
      <a:lstStyle>
        <a:defPPr algn="ctr">
          <a:defRPr/>
        </a:defPPr>
      </a:lstStyle>
      <a:style>
        <a:lnRef idx="1">
          <a:schemeClr val="accent3"/>
        </a:lnRef>
        <a:fillRef idx="2">
          <a:schemeClr val="accent3"/>
        </a:fillRef>
        <a:effectRef idx="1">
          <a:schemeClr val="accent3"/>
        </a:effectRef>
        <a:fontRef idx="minor">
          <a:schemeClr val="dk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none" rtlCol="0">
        <a:spAutoFit/>
      </a:bodyPr>
      <a:lstStyle>
        <a:defPPr>
          <a:defRPr dirty="0" err="1" smtClean="0"/>
        </a:defPPr>
      </a:lstStyle>
    </a:txDef>
  </a:objectDefaults>
  <a:extraClrSchemeLst/>
  <a:extLst>
    <a:ext uri="{05A4C25C-085E-4340-85A3-A5531E510DB2}">
      <thm15:themeFamily xmlns:thm15="http://schemas.microsoft.com/office/thememl/2012/main" name="Business brainstorming presentation.potx" id="{DE77CA07-3D7A-4CF2-AF02-587F794CB3CB}" vid="{13C2A94F-C0A1-4622-B71C-29A3B00D5E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Business brainstorming presentation</Template>
  <TotalTime>974</TotalTime>
  <Words>1796</Words>
  <Application>Microsoft Office PowerPoint</Application>
  <PresentationFormat>Widescreen</PresentationFormat>
  <Paragraphs>158</Paragraphs>
  <Slides>30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Calibri</vt:lpstr>
      <vt:lpstr>Century Gothic</vt:lpstr>
      <vt:lpstr>Palatino Linotype</vt:lpstr>
      <vt:lpstr>Wingdings</vt:lpstr>
      <vt:lpstr>Wingdings 2</vt:lpstr>
      <vt:lpstr>Presentation on brainstorming</vt:lpstr>
      <vt:lpstr>PowerPoint Presentation</vt:lpstr>
      <vt:lpstr>Objectives </vt:lpstr>
      <vt:lpstr>0. Introduction </vt:lpstr>
      <vt:lpstr>1. What is Communication?</vt:lpstr>
      <vt:lpstr>Cont’</vt:lpstr>
      <vt:lpstr>2. Elements of a communication process</vt:lpstr>
      <vt:lpstr>Cont’</vt:lpstr>
      <vt:lpstr>Cont’</vt:lpstr>
      <vt:lpstr>3. Process of communication</vt:lpstr>
      <vt:lpstr>Cont’</vt:lpstr>
      <vt:lpstr>4. Functions of communication </vt:lpstr>
      <vt:lpstr>5. Types of Communication</vt:lpstr>
      <vt:lpstr>Types of communication by basing on communication channels </vt:lpstr>
      <vt:lpstr>5.1. Verbal Communication</vt:lpstr>
      <vt:lpstr>Cont’</vt:lpstr>
      <vt:lpstr>5.1.1. Oral Communication </vt:lpstr>
      <vt:lpstr> Advantages and disadvantages </vt:lpstr>
      <vt:lpstr>5.1.2.Written Communication</vt:lpstr>
      <vt:lpstr>Advantages and disadvantages</vt:lpstr>
      <vt:lpstr>5.2. Nonverbal Communication</vt:lpstr>
      <vt:lpstr>Elements of nonverbal communication</vt:lpstr>
      <vt:lpstr>Types of Communication by basing on Style and Purpose </vt:lpstr>
      <vt:lpstr>a. Formal Communication</vt:lpstr>
      <vt:lpstr>Where to use formal communication</vt:lpstr>
      <vt:lpstr>b. Informal Communication </vt:lpstr>
      <vt:lpstr>Where to use informal communication</vt:lpstr>
      <vt:lpstr>Review</vt:lpstr>
      <vt:lpstr>Exercises</vt:lpstr>
      <vt:lpstr>References</vt:lpstr>
      <vt:lpstr>Thank you and see you in our 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IPRC MUSANZE</dc:creator>
  <cp:lastModifiedBy>IPRC MUSANZE</cp:lastModifiedBy>
  <cp:revision>36</cp:revision>
  <dcterms:created xsi:type="dcterms:W3CDTF">2022-03-15T20:48:52Z</dcterms:created>
  <dcterms:modified xsi:type="dcterms:W3CDTF">2022-05-15T06:34:37Z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74069100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