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7"/>
  </p:notesMasterIdLst>
  <p:sldIdLst>
    <p:sldId id="272" r:id="rId2"/>
    <p:sldId id="273" r:id="rId3"/>
    <p:sldId id="310" r:id="rId4"/>
    <p:sldId id="311" r:id="rId5"/>
    <p:sldId id="312" r:id="rId6"/>
    <p:sldId id="313" r:id="rId7"/>
    <p:sldId id="314" r:id="rId8"/>
    <p:sldId id="315" r:id="rId9"/>
    <p:sldId id="316" r:id="rId10"/>
    <p:sldId id="317" r:id="rId11"/>
    <p:sldId id="318" r:id="rId12"/>
    <p:sldId id="319" r:id="rId13"/>
    <p:sldId id="320" r:id="rId14"/>
    <p:sldId id="321" r:id="rId15"/>
    <p:sldId id="322" r:id="rId16"/>
    <p:sldId id="323" r:id="rId17"/>
    <p:sldId id="324" r:id="rId18"/>
    <p:sldId id="325" r:id="rId19"/>
    <p:sldId id="326" r:id="rId20"/>
    <p:sldId id="327" r:id="rId21"/>
    <p:sldId id="328" r:id="rId22"/>
    <p:sldId id="329" r:id="rId23"/>
    <p:sldId id="330" r:id="rId24"/>
    <p:sldId id="332" r:id="rId25"/>
    <p:sldId id="331" r:id="rId26"/>
    <p:sldId id="333" r:id="rId27"/>
    <p:sldId id="334" r:id="rId28"/>
    <p:sldId id="335" r:id="rId29"/>
    <p:sldId id="336" r:id="rId30"/>
    <p:sldId id="338" r:id="rId31"/>
    <p:sldId id="342" r:id="rId32"/>
    <p:sldId id="294" r:id="rId33"/>
    <p:sldId id="295" r:id="rId34"/>
    <p:sldId id="293" r:id="rId35"/>
    <p:sldId id="296"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8799B23B-EC83-4686-B30A-512413B5E67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72"/>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BD4573-58E7-4156-A133-2731F5F8D1A6}" type="datetimeFigureOut">
              <a:rPr lang="en-US" smtClean="0"/>
              <a:t>5/15/2022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3B0CF2-7F87-4E02-A248-870047730F99}" type="slidenum">
              <a:rPr lang="en-US" smtClean="0"/>
              <a:t>‹#›</a:t>
            </a:fld>
            <a:endParaRPr lang="en-US"/>
          </a:p>
        </p:txBody>
      </p:sp>
    </p:spTree>
    <p:extLst>
      <p:ext uri="{BB962C8B-B14F-4D97-AF65-F5344CB8AC3E}">
        <p14:creationId xmlns:p14="http://schemas.microsoft.com/office/powerpoint/2010/main" val="3614981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3B0CF2-7F87-4E02-A248-870047730F99}" type="slidenum">
              <a:rPr lang="en-US" smtClean="0"/>
              <a:t>1</a:t>
            </a:fld>
            <a:endParaRPr lang="en-US"/>
          </a:p>
        </p:txBody>
      </p:sp>
    </p:spTree>
    <p:extLst>
      <p:ext uri="{BB962C8B-B14F-4D97-AF65-F5344CB8AC3E}">
        <p14:creationId xmlns:p14="http://schemas.microsoft.com/office/powerpoint/2010/main" val="14951338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1"/>
      </p:bgRef>
    </p:bg>
    <p:spTree>
      <p:nvGrpSpPr>
        <p:cNvPr id="1" name=""/>
        <p:cNvGrpSpPr/>
        <p:nvPr/>
      </p:nvGrpSpPr>
      <p:grpSpPr>
        <a:xfrm>
          <a:off x="0" y="0"/>
          <a:ext cx="0" cy="0"/>
          <a:chOff x="0" y="0"/>
          <a:chExt cx="0" cy="0"/>
        </a:xfrm>
      </p:grpSpPr>
      <p:grpSp>
        <p:nvGrpSpPr>
          <p:cNvPr id="10" name="Group 9"/>
          <p:cNvGrpSpPr/>
          <p:nvPr/>
        </p:nvGrpSpPr>
        <p:grpSpPr>
          <a:xfrm>
            <a:off x="0" y="6208894"/>
            <a:ext cx="12192000" cy="649106"/>
            <a:chOff x="0" y="6208894"/>
            <a:chExt cx="12192000" cy="649106"/>
          </a:xfrm>
        </p:grpSpPr>
        <p:sp>
          <p:nvSpPr>
            <p:cNvPr id="2" name="Rectangle 1"/>
            <p:cNvSpPr/>
            <p:nvPr/>
          </p:nvSpPr>
          <p:spPr>
            <a:xfrm>
              <a:off x="3048" y="6220178"/>
              <a:ext cx="12188952" cy="637822"/>
            </a:xfrm>
            <a:prstGeom prst="rect">
              <a:avLst/>
            </a:prstGeom>
            <a:ln>
              <a:no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cxnSp>
          <p:nvCxnSpPr>
            <p:cNvPr id="7" name="Straight Connector 6"/>
            <p:cNvCxnSpPr/>
            <p:nvPr/>
          </p:nvCxnSpPr>
          <p:spPr>
            <a:xfrm>
              <a:off x="0" y="6208894"/>
              <a:ext cx="121920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cxnSp>
        <p:nvCxnSpPr>
          <p:cNvPr id="5" name="Straight Connector 4"/>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tx2"/>
                </a:solidFill>
                <a:effectLst/>
                <a:latin typeface="+mj-lt"/>
                <a:ea typeface="+mj-ea"/>
                <a:cs typeface="+mj-cs"/>
              </a:defRPr>
            </a:lvl1pPr>
          </a:lstStyle>
          <a:p>
            <a:r>
              <a:rPr kumimoji="0" lang="en-US"/>
              <a:t>Click to edit Master title style</a:t>
            </a:r>
            <a:endParaRPr kumimoji="0" lang="en-US" dirty="0"/>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021A1D30-C0A0-4124-A783-34D9F15FA0FE}" type="datetime1">
              <a:rPr lang="en-US" smtClean="0"/>
              <a:t>5/15/2022</a:t>
            </a:fld>
            <a:endParaRPr lang="en-US"/>
          </a:p>
        </p:txBody>
      </p:sp>
      <p:sp>
        <p:nvSpPr>
          <p:cNvPr id="19" name="Footer Placeholder 18"/>
          <p:cNvSpPr>
            <a:spLocks noGrp="1"/>
          </p:cNvSpPr>
          <p:nvPr>
            <p:ph type="ftr" sz="quarter" idx="11"/>
          </p:nvPr>
        </p:nvSpPr>
        <p:spPr/>
        <p:txBody>
          <a:bodyPr/>
          <a:lstStyle/>
          <a:p>
            <a:r>
              <a:rPr lang="en-US" dirty="0"/>
              <a:t>Add a footer</a:t>
            </a:r>
          </a:p>
        </p:txBody>
      </p:sp>
      <p:sp>
        <p:nvSpPr>
          <p:cNvPr id="27" name="Slide Number Placeholder 2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2980820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5F28077-7188-48C5-8679-2287FAC952E9}" type="datetime1">
              <a:rPr lang="en-US" smtClean="0"/>
              <a:t>5/15/2022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481682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D2DCB740-6776-4EE9-99FD-96D592FA5A23}" type="datetime1">
              <a:rPr lang="en-US" smtClean="0"/>
              <a:t>5/15/2022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53193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en-US"/>
              <a:t>Click to edit Master title style</a:t>
            </a:r>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05F6BD99-6FFD-46C5-B5E2-43A34BDA2566}" type="datetime1">
              <a:rPr lang="en-US" smtClean="0"/>
              <a:t>5/15/2022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09018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E022678E-214C-4CF8-97C7-95015FB02960}" type="datetime1">
              <a:rPr lang="en-US" smtClean="0"/>
              <a:t>5/15/2022</a:t>
            </a:fld>
            <a:endParaRPr lang="en-US"/>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250188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D55660E0-FA77-4473-A859-74127B089143}" type="datetime1">
              <a:rPr lang="en-US" smtClean="0"/>
              <a:t>5/15/2022</a:t>
            </a:fld>
            <a:endParaRPr lang="en-US"/>
          </a:p>
        </p:txBody>
      </p:sp>
      <p:sp>
        <p:nvSpPr>
          <p:cNvPr id="4" name="Footer Placeholder 3"/>
          <p:cNvSpPr>
            <a:spLocks noGrp="1"/>
          </p:cNvSpPr>
          <p:nvPr>
            <p:ph type="ftr" sz="quarter" idx="11"/>
          </p:nvPr>
        </p:nvSpPr>
        <p:spPr/>
        <p:txBody>
          <a:bodyPr/>
          <a:lstStyle/>
          <a:p>
            <a:r>
              <a:rPr lang="en-US" dirty="0"/>
              <a:t>Add a footer</a:t>
            </a:r>
          </a:p>
        </p:txBody>
      </p:sp>
      <p:sp>
        <p:nvSpPr>
          <p:cNvPr id="5" name="Slide Number Placeholder 4"/>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071814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88D7B8-9F07-4899-827D-5F3CFDDEB574}" type="datetime1">
              <a:rPr lang="en-US" smtClean="0"/>
              <a:t>5/15/2022</a:t>
            </a:fld>
            <a:endParaRPr lang="en-US"/>
          </a:p>
        </p:txBody>
      </p:sp>
      <p:sp>
        <p:nvSpPr>
          <p:cNvPr id="3" name="Footer Placeholder 2"/>
          <p:cNvSpPr>
            <a:spLocks noGrp="1"/>
          </p:cNvSpPr>
          <p:nvPr>
            <p:ph type="ftr" sz="quarter" idx="11"/>
          </p:nvPr>
        </p:nvSpPr>
        <p:spPr/>
        <p:txBody>
          <a:bodyPr/>
          <a:lstStyle/>
          <a:p>
            <a:r>
              <a:rPr lang="en-US" dirty="0"/>
              <a:t>Add a footer</a:t>
            </a:r>
          </a:p>
        </p:txBody>
      </p:sp>
      <p:sp>
        <p:nvSpPr>
          <p:cNvPr id="4" name="Slide Number Placeholder 3"/>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252882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5197C5C-1CD1-417D-A89C-14747F5222C7}" type="datetime1">
              <a:rPr lang="en-US" smtClean="0"/>
              <a:t>5/15/2022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991926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3" name="Picture Placeholder 2" descr="An empty placeholder to add an image. Click on the placeholder and select the image that you wish to add"/>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1359EFBB-CFA1-4AA8-9123-F0B52DBD84FE}" type="datetime1">
              <a:rPr lang="en-US" smtClean="0"/>
              <a:t>5/15/2022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a:xfrm>
            <a:off x="10769600" y="6356351"/>
            <a:ext cx="812800" cy="365125"/>
          </a:xfrm>
        </p:spPr>
        <p:txBody>
          <a:bodyPr/>
          <a:lstStyle/>
          <a:p>
            <a:fld id="{401CF334-2D5C-4859-84A6-CA7E6E43FAEB}" type="slidenum">
              <a:rPr lang="en-US" smtClean="0"/>
              <a:t>‹#›</a:t>
            </a:fld>
            <a:endParaRPr lang="en-US"/>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Tree>
    <p:extLst>
      <p:ext uri="{BB962C8B-B14F-4D97-AF65-F5344CB8AC3E}">
        <p14:creationId xmlns:p14="http://schemas.microsoft.com/office/powerpoint/2010/main" val="25196249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D2D5871-AB0F-4B3D-8861-97E78CB7B47E}" type="datetime1">
              <a:rPr lang="en-US" smtClean="0"/>
              <a:t>5/15/2022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877777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4418406-4C3F-4F3E-80BD-A22568EA37EB}" type="datetime1">
              <a:rPr lang="en-US" smtClean="0"/>
              <a:t>5/15/2022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369754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25" name="Group 24"/>
          <p:cNvGrpSpPr/>
          <p:nvPr/>
        </p:nvGrpSpPr>
        <p:grpSpPr>
          <a:xfrm>
            <a:off x="-29028" y="-7144"/>
            <a:ext cx="12240731" cy="6879658"/>
            <a:chOff x="0" y="-21658"/>
            <a:chExt cx="12240731" cy="6879658"/>
          </a:xfrm>
        </p:grpSpPr>
        <p:sp>
          <p:nvSpPr>
            <p:cNvPr id="26" name="Rectangle 25"/>
            <p:cNvSpPr/>
            <p:nvPr/>
          </p:nvSpPr>
          <p:spPr>
            <a:xfrm>
              <a:off x="31633"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p:cNvGrpSpPr/>
            <p:nvPr/>
          </p:nvGrpSpPr>
          <p:grpSpPr>
            <a:xfrm>
              <a:off x="0" y="-21658"/>
              <a:ext cx="12240731" cy="1041400"/>
              <a:chOff x="-25356" y="-7144"/>
              <a:chExt cx="12240731" cy="1041400"/>
            </a:xfrm>
          </p:grpSpPr>
          <p:sp>
            <p:nvSpPr>
              <p:cNvPr id="28" name="Freeform 27"/>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29" name="Freeform 28"/>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grpSp>
            <p:nvGrpSpPr>
              <p:cNvPr id="31" name="Group 30"/>
              <p:cNvGrpSpPr/>
              <p:nvPr/>
            </p:nvGrpSpPr>
            <p:grpSpPr>
              <a:xfrm>
                <a:off x="-25356" y="202408"/>
                <a:ext cx="12240731" cy="649224"/>
                <a:chOff x="-19045" y="216550"/>
                <a:chExt cx="9180548" cy="649224"/>
              </a:xfrm>
            </p:grpSpPr>
            <p:sp>
              <p:nvSpPr>
                <p:cNvPr id="32" name="Freeform 3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33" name="Freeform 3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grpSp>
        </p:grpSp>
      </p:gr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en-US"/>
              <a:t>Click to edit Master title style</a:t>
            </a:r>
            <a:endParaRPr kumimoji="0" lang="en-US" dirty="0"/>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endParaRPr kumimoji="0" lang="en-US" dirty="0"/>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100">
                <a:solidFill>
                  <a:schemeClr val="tx1"/>
                </a:solidFill>
              </a:defRPr>
            </a:lvl1pPr>
          </a:lstStyle>
          <a:p>
            <a:fld id="{61146459-E3C3-4969-9224-5ED50B492D17}" type="datetime1">
              <a:rPr lang="en-US" smtClean="0"/>
              <a:pPr/>
              <a:t>5/15/2022</a:t>
            </a:fld>
            <a:endParaRPr lang="en-US" dirty="0"/>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100">
                <a:solidFill>
                  <a:schemeClr val="tx1"/>
                </a:solidFill>
              </a:defRPr>
            </a:lvl1pPr>
          </a:lstStyle>
          <a:p>
            <a:r>
              <a:rPr lang="en-US" dirty="0"/>
              <a:t>Add a footer</a:t>
            </a:r>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100">
                <a:solidFill>
                  <a:schemeClr val="tx1"/>
                </a:solidFill>
              </a:defRPr>
            </a:lvl1pPr>
          </a:lstStyle>
          <a:p>
            <a:fld id="{401CF334-2D5C-4859-84A6-CA7E6E43FAEB}" type="slidenum">
              <a:rPr lang="en-US" smtClean="0"/>
              <a:pPr/>
              <a:t>‹#›</a:t>
            </a:fld>
            <a:endParaRPr lang="en-US"/>
          </a:p>
        </p:txBody>
      </p:sp>
    </p:spTree>
    <p:extLst>
      <p:ext uri="{BB962C8B-B14F-4D97-AF65-F5344CB8AC3E}">
        <p14:creationId xmlns:p14="http://schemas.microsoft.com/office/powerpoint/2010/main" val="9428528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lumMod val="50000"/>
          </a:schemeClr>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lumMod val="50000"/>
          </a:schemeClr>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lumMod val="50000"/>
          </a:schemeClr>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lumMod val="50000"/>
          </a:schemeClr>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lumMod val="75000"/>
          </a:schemeClr>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lumMod val="50000"/>
          </a:schemeClr>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lumMod val="75000"/>
          </a:schemeClr>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286000" indent="0" algn="l" rtl="0" eaLnBrk="1" latinLnBrk="0" hangingPunct="1">
        <a:spcBef>
          <a:spcPct val="20000"/>
        </a:spcBef>
        <a:buClr>
          <a:schemeClr val="tx2"/>
        </a:buClr>
        <a:buFontTx/>
        <a:buNone/>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697611" y="4528184"/>
            <a:ext cx="10472928" cy="552011"/>
          </a:xfrm>
        </p:spPr>
        <p:txBody>
          <a:bodyPr/>
          <a:lstStyle/>
          <a:p>
            <a:r>
              <a:rPr lang="en-US" b="1" dirty="0"/>
              <a:t>Lecturer: </a:t>
            </a:r>
            <a:r>
              <a:rPr lang="en-US" b="1" dirty="0" err="1"/>
              <a:t>Protais</a:t>
            </a:r>
            <a:r>
              <a:rPr lang="en-US" b="1" dirty="0"/>
              <a:t> </a:t>
            </a:r>
            <a:r>
              <a:rPr lang="en-US" b="1" dirty="0" err="1"/>
              <a:t>Niyonshima</a:t>
            </a:r>
            <a:endParaRPr lang="en-US" b="1" dirty="0"/>
          </a:p>
          <a:p>
            <a:endParaRPr lang="en-US" dirty="0"/>
          </a:p>
        </p:txBody>
      </p:sp>
      <p:sp>
        <p:nvSpPr>
          <p:cNvPr id="6" name="Title 3">
            <a:extLst>
              <a:ext uri="{FF2B5EF4-FFF2-40B4-BE49-F238E27FC236}">
                <a16:creationId xmlns:a16="http://schemas.microsoft.com/office/drawing/2014/main" id="{DA0349FF-1040-4A59-82EB-A3B8DB9063FE}"/>
              </a:ext>
            </a:extLst>
          </p:cNvPr>
          <p:cNvSpPr txBox="1">
            <a:spLocks/>
          </p:cNvSpPr>
          <p:nvPr/>
        </p:nvSpPr>
        <p:spPr>
          <a:xfrm>
            <a:off x="697611" y="3104929"/>
            <a:ext cx="10468864" cy="8763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tx2"/>
                </a:solidFill>
                <a:effectLst/>
                <a:latin typeface="+mj-lt"/>
                <a:ea typeface="+mj-ea"/>
                <a:cs typeface="+mj-cs"/>
              </a:defRPr>
            </a:lvl1pPr>
          </a:lstStyle>
          <a:p>
            <a:r>
              <a:rPr lang="en-US" sz="4400" dirty="0"/>
              <a:t>Chapter I: Communication Theory</a:t>
            </a:r>
          </a:p>
          <a:p>
            <a:r>
              <a:rPr lang="en-US" sz="4400" dirty="0"/>
              <a:t>Part II  </a:t>
            </a:r>
          </a:p>
        </p:txBody>
      </p:sp>
      <p:sp>
        <p:nvSpPr>
          <p:cNvPr id="4" name="Title 3">
            <a:extLst>
              <a:ext uri="{FF2B5EF4-FFF2-40B4-BE49-F238E27FC236}">
                <a16:creationId xmlns:a16="http://schemas.microsoft.com/office/drawing/2014/main" id="{316BCCB4-79AB-4862-AF2B-601E7C033797}"/>
              </a:ext>
            </a:extLst>
          </p:cNvPr>
          <p:cNvSpPr txBox="1">
            <a:spLocks/>
          </p:cNvSpPr>
          <p:nvPr/>
        </p:nvSpPr>
        <p:spPr>
          <a:xfrm>
            <a:off x="697611" y="1023938"/>
            <a:ext cx="10468864" cy="876300"/>
          </a:xfrm>
          <a:prstGeom prst="rect">
            <a:avLst/>
          </a:prstGeom>
          <a:ln>
            <a:noFill/>
          </a:ln>
        </p:spPr>
        <p:txBody>
          <a:bodyPr vert="horz" lIns="0"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tx2"/>
                </a:solidFill>
                <a:effectLst/>
                <a:latin typeface="+mj-lt"/>
                <a:ea typeface="+mj-ea"/>
                <a:cs typeface="+mj-cs"/>
              </a:defRPr>
            </a:lvl1pPr>
          </a:lstStyle>
          <a:p>
            <a:r>
              <a:rPr lang="en-US" sz="4000" dirty="0">
                <a:solidFill>
                  <a:srgbClr val="0070C0"/>
                </a:solidFill>
              </a:rPr>
              <a:t>COMMUNICATION SKILLS</a:t>
            </a:r>
          </a:p>
        </p:txBody>
      </p:sp>
    </p:spTree>
    <p:extLst>
      <p:ext uri="{BB962C8B-B14F-4D97-AF65-F5344CB8AC3E}">
        <p14:creationId xmlns:p14="http://schemas.microsoft.com/office/powerpoint/2010/main" val="3549628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952499"/>
            <a:ext cx="10972800" cy="751713"/>
          </a:xfrm>
        </p:spPr>
        <p:txBody>
          <a:bodyPr>
            <a:normAutofit fontScale="90000"/>
          </a:bodyPr>
          <a:lstStyle/>
          <a:p>
            <a:r>
              <a:rPr lang="en-US" b="1" dirty="0"/>
              <a:t>Objectives </a:t>
            </a:r>
          </a:p>
        </p:txBody>
      </p:sp>
      <p:sp>
        <p:nvSpPr>
          <p:cNvPr id="2" name="Content Placeholder 1"/>
          <p:cNvSpPr>
            <a:spLocks noGrp="1"/>
          </p:cNvSpPr>
          <p:nvPr>
            <p:ph idx="1"/>
          </p:nvPr>
        </p:nvSpPr>
        <p:spPr/>
        <p:txBody>
          <a:bodyPr/>
          <a:lstStyle/>
          <a:p>
            <a:pPr marL="0" indent="0">
              <a:buNone/>
            </a:pPr>
            <a:r>
              <a:rPr lang="en-US" dirty="0"/>
              <a:t>By the end of this session, a learner will be able to:</a:t>
            </a:r>
          </a:p>
          <a:p>
            <a:r>
              <a:rPr lang="en-US" dirty="0"/>
              <a:t>Illustrate well the styles of communication</a:t>
            </a:r>
          </a:p>
          <a:p>
            <a:r>
              <a:rPr lang="en-US" dirty="0"/>
              <a:t>Describe effectively the principles of communication</a:t>
            </a:r>
          </a:p>
          <a:p>
            <a:r>
              <a:rPr lang="en-US" dirty="0"/>
              <a:t>Describe well the factors affecting communication </a:t>
            </a:r>
          </a:p>
          <a:p>
            <a:r>
              <a:rPr lang="en-US" dirty="0"/>
              <a:t>Explain clearly the barriers to effective communication</a:t>
            </a:r>
          </a:p>
        </p:txBody>
      </p:sp>
    </p:spTree>
    <p:extLst>
      <p:ext uri="{BB962C8B-B14F-4D97-AF65-F5344CB8AC3E}">
        <p14:creationId xmlns:p14="http://schemas.microsoft.com/office/powerpoint/2010/main" val="1508910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F11942-BE70-4DB9-BF93-F838828BF652}"/>
              </a:ext>
            </a:extLst>
          </p:cNvPr>
          <p:cNvSpPr>
            <a:spLocks noGrp="1"/>
          </p:cNvSpPr>
          <p:nvPr>
            <p:ph type="title"/>
          </p:nvPr>
        </p:nvSpPr>
        <p:spPr>
          <a:xfrm>
            <a:off x="609600" y="653288"/>
            <a:ext cx="10972800" cy="1143000"/>
          </a:xfrm>
        </p:spPr>
        <p:txBody>
          <a:bodyPr>
            <a:normAutofit/>
          </a:bodyPr>
          <a:lstStyle/>
          <a:p>
            <a:r>
              <a:rPr lang="en-US" sz="4500" b="1" dirty="0"/>
              <a:t>I. Style of Communication</a:t>
            </a:r>
          </a:p>
        </p:txBody>
      </p:sp>
      <p:sp>
        <p:nvSpPr>
          <p:cNvPr id="3" name="Content Placeholder 2">
            <a:extLst>
              <a:ext uri="{FF2B5EF4-FFF2-40B4-BE49-F238E27FC236}">
                <a16:creationId xmlns:a16="http://schemas.microsoft.com/office/drawing/2014/main" id="{C7AA611D-8D9D-4FFD-AC2F-9B0980790F25}"/>
              </a:ext>
            </a:extLst>
          </p:cNvPr>
          <p:cNvSpPr>
            <a:spLocks noGrp="1"/>
          </p:cNvSpPr>
          <p:nvPr>
            <p:ph idx="1"/>
          </p:nvPr>
        </p:nvSpPr>
        <p:spPr/>
        <p:txBody>
          <a:bodyPr/>
          <a:lstStyle/>
          <a:p>
            <a:pPr marL="0" indent="0" algn="just">
              <a:buNone/>
            </a:pPr>
            <a:r>
              <a:rPr lang="en-US" dirty="0">
                <a:solidFill>
                  <a:srgbClr val="444444"/>
                </a:solidFill>
                <a:latin typeface="Roboto" panose="02000000000000000000" pitchFamily="2" charset="0"/>
              </a:rPr>
              <a:t>When we communicate, we apply different ways and approaches to ensure a safe delivery of the message. Depending on the situation, the style of communication varies. Let’s us see the styles of communication.</a:t>
            </a:r>
            <a:endParaRPr lang="en-US" dirty="0"/>
          </a:p>
        </p:txBody>
      </p:sp>
    </p:spTree>
    <p:extLst>
      <p:ext uri="{BB962C8B-B14F-4D97-AF65-F5344CB8AC3E}">
        <p14:creationId xmlns:p14="http://schemas.microsoft.com/office/powerpoint/2010/main" val="3288332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F99E7-0FAD-46C0-80FC-9205C569DFDC}"/>
              </a:ext>
            </a:extLst>
          </p:cNvPr>
          <p:cNvSpPr>
            <a:spLocks noGrp="1"/>
          </p:cNvSpPr>
          <p:nvPr>
            <p:ph type="title"/>
          </p:nvPr>
        </p:nvSpPr>
        <p:spPr/>
        <p:txBody>
          <a:bodyPr>
            <a:normAutofit/>
          </a:bodyPr>
          <a:lstStyle/>
          <a:p>
            <a:r>
              <a:rPr lang="en-GB" sz="45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 Assertive communication</a:t>
            </a:r>
            <a:endParaRPr lang="en-US" sz="4500" dirty="0"/>
          </a:p>
        </p:txBody>
      </p:sp>
      <p:sp>
        <p:nvSpPr>
          <p:cNvPr id="3" name="Content Placeholder 2">
            <a:extLst>
              <a:ext uri="{FF2B5EF4-FFF2-40B4-BE49-F238E27FC236}">
                <a16:creationId xmlns:a16="http://schemas.microsoft.com/office/drawing/2014/main" id="{A9F2EE64-263E-4AC9-B09F-DE5421E3FC77}"/>
              </a:ext>
            </a:extLst>
          </p:cNvPr>
          <p:cNvSpPr>
            <a:spLocks noGrp="1"/>
          </p:cNvSpPr>
          <p:nvPr>
            <p:ph idx="1"/>
          </p:nvPr>
        </p:nvSpPr>
        <p:spPr/>
        <p:txBody>
          <a:bodyPr>
            <a:normAutofit/>
          </a:bodyPr>
          <a:lstStyle/>
          <a:p>
            <a:pPr marL="0" marR="0" algn="just">
              <a:lnSpc>
                <a:spcPct val="115000"/>
              </a:lnSpc>
              <a:spcBef>
                <a:spcPts val="0"/>
              </a:spcBef>
              <a:spcAft>
                <a:spcPts val="1000"/>
              </a:spcAft>
            </a:pPr>
            <a:r>
              <a:rPr lang="en-GB" sz="2800" dirty="0">
                <a:solidFill>
                  <a:srgbClr val="000000"/>
                </a:solidFill>
                <a:effectLst/>
                <a:latin typeface="Roboto" panose="02000000000000000000" pitchFamily="2" charset="0"/>
                <a:ea typeface="Roboto" panose="02000000000000000000" pitchFamily="2" charset="0"/>
                <a:cs typeface="Times New Roman" panose="02020603050405020304" pitchFamily="18" charset="0"/>
              </a:rPr>
              <a:t>This is the most effective form of communication. Assertive communication is simply how we naturally express ourselves when our self-esteem is intact. </a:t>
            </a:r>
            <a:r>
              <a:rPr lang="en-US" sz="2800" dirty="0">
                <a:latin typeface="Roboto" panose="02000000000000000000" pitchFamily="2" charset="0"/>
                <a:ea typeface="Roboto" panose="02000000000000000000" pitchFamily="2" charset="0"/>
                <a:cs typeface="Times New Roman" panose="02020603050405020304" pitchFamily="18" charset="0"/>
              </a:rPr>
              <a:t>Thus, </a:t>
            </a:r>
            <a:r>
              <a:rPr lang="en-GB" sz="2800" dirty="0">
                <a:solidFill>
                  <a:srgbClr val="000000"/>
                </a:solidFill>
                <a:effectLst/>
                <a:latin typeface="Roboto" panose="02000000000000000000" pitchFamily="2" charset="0"/>
                <a:ea typeface="Roboto" panose="02000000000000000000" pitchFamily="2" charset="0"/>
                <a:cs typeface="Times New Roman" panose="02020603050405020304" pitchFamily="18" charset="0"/>
              </a:rPr>
              <a:t>we communicate our needs clearly and consider a win/win situation. </a:t>
            </a:r>
          </a:p>
          <a:p>
            <a:pPr marL="0" marR="0" algn="just">
              <a:lnSpc>
                <a:spcPct val="115000"/>
              </a:lnSpc>
              <a:spcBef>
                <a:spcPts val="0"/>
              </a:spcBef>
              <a:spcAft>
                <a:spcPts val="1000"/>
              </a:spcAft>
            </a:pPr>
            <a:r>
              <a:rPr lang="en-GB" sz="2800" dirty="0">
                <a:solidFill>
                  <a:srgbClr val="000000"/>
                </a:solidFill>
                <a:latin typeface="Roboto" panose="02000000000000000000" pitchFamily="2" charset="0"/>
                <a:ea typeface="Roboto" panose="02000000000000000000" pitchFamily="2" charset="0"/>
                <a:cs typeface="Times New Roman" panose="02020603050405020304" pitchFamily="18" charset="0"/>
              </a:rPr>
              <a:t>This style helps us to respect our </a:t>
            </a:r>
            <a:r>
              <a:rPr lang="en-GB" sz="2800" dirty="0">
                <a:solidFill>
                  <a:srgbClr val="000000"/>
                </a:solidFill>
                <a:effectLst/>
                <a:latin typeface="Roboto" panose="02000000000000000000" pitchFamily="2" charset="0"/>
                <a:ea typeface="Roboto" panose="02000000000000000000" pitchFamily="2" charset="0"/>
                <a:cs typeface="Times New Roman" panose="02020603050405020304" pitchFamily="18" charset="0"/>
              </a:rPr>
              <a:t>limits and refuse to be pushed beyond them just because someone else wants or needs something from us. However, assertive communication is the style most people use least. </a:t>
            </a:r>
            <a:endParaRPr lang="en-US" dirty="0">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4026011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A6F9DE-450C-4BA3-8513-5D6BF4FC2A06}"/>
              </a:ext>
            </a:extLst>
          </p:cNvPr>
          <p:cNvSpPr>
            <a:spLocks noGrp="1"/>
          </p:cNvSpPr>
          <p:nvPr>
            <p:ph type="title"/>
          </p:nvPr>
        </p:nvSpPr>
        <p:spPr/>
        <p:txBody>
          <a:bodyPr>
            <a:normAutofit/>
          </a:bodyPr>
          <a:lstStyle/>
          <a:p>
            <a:r>
              <a:rPr lang="en-GB" sz="45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 Aggressive Communication</a:t>
            </a:r>
            <a:endParaRPr lang="en-US" sz="4500" dirty="0"/>
          </a:p>
        </p:txBody>
      </p:sp>
      <p:sp>
        <p:nvSpPr>
          <p:cNvPr id="3" name="Content Placeholder 2">
            <a:extLst>
              <a:ext uri="{FF2B5EF4-FFF2-40B4-BE49-F238E27FC236}">
                <a16:creationId xmlns:a16="http://schemas.microsoft.com/office/drawing/2014/main" id="{E5E44424-5759-4E4F-8523-862CDEA9C7E9}"/>
              </a:ext>
            </a:extLst>
          </p:cNvPr>
          <p:cNvSpPr>
            <a:spLocks noGrp="1"/>
          </p:cNvSpPr>
          <p:nvPr>
            <p:ph idx="1"/>
          </p:nvPr>
        </p:nvSpPr>
        <p:spPr/>
        <p:txBody>
          <a:bodyPr>
            <a:normAutofit/>
          </a:bodyPr>
          <a:lstStyle/>
          <a:p>
            <a:pPr marL="0" marR="0" indent="0" algn="just">
              <a:lnSpc>
                <a:spcPct val="115000"/>
              </a:lnSpc>
              <a:spcBef>
                <a:spcPts val="0"/>
              </a:spcBef>
              <a:spcAft>
                <a:spcPts val="1000"/>
              </a:spcAft>
              <a:buNone/>
            </a:pPr>
            <a:r>
              <a:rPr lang="en-GB" sz="2800" dirty="0">
                <a:solidFill>
                  <a:srgbClr val="000000"/>
                </a:solidFill>
                <a:effectLst/>
                <a:latin typeface="Roboto" panose="02000000000000000000" pitchFamily="2" charset="0"/>
                <a:ea typeface="Roboto" panose="02000000000000000000" pitchFamily="2" charset="0"/>
                <a:cs typeface="Times New Roman" panose="02020603050405020304" pitchFamily="18" charset="0"/>
              </a:rPr>
              <a:t>This style always involves manipulation. The user attempts to make </a:t>
            </a:r>
            <a:r>
              <a:rPr lang="en-GB" sz="2800" dirty="0">
                <a:solidFill>
                  <a:srgbClr val="000000"/>
                </a:solidFill>
                <a:latin typeface="Roboto" panose="02000000000000000000" pitchFamily="2" charset="0"/>
                <a:ea typeface="Roboto" panose="02000000000000000000" pitchFamily="2" charset="0"/>
                <a:cs typeface="Times New Roman" panose="02020603050405020304" pitchFamily="18" charset="0"/>
              </a:rPr>
              <a:t>a person </a:t>
            </a:r>
            <a:r>
              <a:rPr lang="en-GB" sz="2800" dirty="0">
                <a:solidFill>
                  <a:srgbClr val="000000"/>
                </a:solidFill>
                <a:effectLst/>
                <a:latin typeface="Roboto" panose="02000000000000000000" pitchFamily="2" charset="0"/>
                <a:ea typeface="Roboto" panose="02000000000000000000" pitchFamily="2" charset="0"/>
                <a:cs typeface="Times New Roman" panose="02020603050405020304" pitchFamily="18" charset="0"/>
              </a:rPr>
              <a:t>do what he/she wants by inducing guilt (hurt) or by using intimidation and control tactics (anger). He/she puts focus on how and when his/her needs can be met. </a:t>
            </a:r>
          </a:p>
        </p:txBody>
      </p:sp>
    </p:spTree>
    <p:extLst>
      <p:ext uri="{BB962C8B-B14F-4D97-AF65-F5344CB8AC3E}">
        <p14:creationId xmlns:p14="http://schemas.microsoft.com/office/powerpoint/2010/main" val="23087676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BDBDD-3259-48F6-A8DC-16422B1F6E14}"/>
              </a:ext>
            </a:extLst>
          </p:cNvPr>
          <p:cNvSpPr>
            <a:spLocks noGrp="1"/>
          </p:cNvSpPr>
          <p:nvPr>
            <p:ph type="title"/>
          </p:nvPr>
        </p:nvSpPr>
        <p:spPr/>
        <p:txBody>
          <a:bodyPr>
            <a:normAutofit/>
          </a:bodyPr>
          <a:lstStyle/>
          <a:p>
            <a:r>
              <a:rPr lang="en-GB" sz="45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 Passive Communication</a:t>
            </a:r>
            <a:endParaRPr lang="en-US" sz="4500" dirty="0"/>
          </a:p>
        </p:txBody>
      </p:sp>
      <p:sp>
        <p:nvSpPr>
          <p:cNvPr id="3" name="Content Placeholder 2">
            <a:extLst>
              <a:ext uri="{FF2B5EF4-FFF2-40B4-BE49-F238E27FC236}">
                <a16:creationId xmlns:a16="http://schemas.microsoft.com/office/drawing/2014/main" id="{A75B441D-2E72-4A8A-A66B-B0BFD925A158}"/>
              </a:ext>
            </a:extLst>
          </p:cNvPr>
          <p:cNvSpPr>
            <a:spLocks noGrp="1"/>
          </p:cNvSpPr>
          <p:nvPr>
            <p:ph idx="1"/>
          </p:nvPr>
        </p:nvSpPr>
        <p:spPr/>
        <p:txBody>
          <a:bodyPr>
            <a:normAutofit/>
          </a:bodyPr>
          <a:lstStyle/>
          <a:p>
            <a:pPr marL="0" marR="0" indent="0" algn="just">
              <a:lnSpc>
                <a:spcPct val="115000"/>
              </a:lnSpc>
              <a:spcBef>
                <a:spcPts val="0"/>
              </a:spcBef>
              <a:spcAft>
                <a:spcPts val="1000"/>
              </a:spcAft>
              <a:buNone/>
            </a:pPr>
            <a:r>
              <a:rPr lang="en-GB" sz="2400" dirty="0">
                <a:solidFill>
                  <a:srgbClr val="000000"/>
                </a:solidFill>
                <a:effectLst/>
                <a:latin typeface="Roboto" panose="02000000000000000000" pitchFamily="2" charset="0"/>
                <a:ea typeface="Roboto" panose="02000000000000000000" pitchFamily="2" charset="0"/>
                <a:cs typeface="Times New Roman" panose="02020603050405020304" pitchFamily="18" charset="0"/>
              </a:rPr>
              <a:t>This style bases on compliance and hopes to avoid confrontation at all costs. Thus, the user doesn’t talk much, and he/she asks very few and does very little to limit problems. </a:t>
            </a:r>
          </a:p>
          <a:p>
            <a:pPr marL="0" marR="0" indent="0" algn="just">
              <a:lnSpc>
                <a:spcPct val="115000"/>
              </a:lnSpc>
              <a:spcBef>
                <a:spcPts val="0"/>
              </a:spcBef>
              <a:spcAft>
                <a:spcPts val="1000"/>
              </a:spcAft>
              <a:buNone/>
            </a:pPr>
            <a:r>
              <a:rPr lang="en-GB" sz="2400" dirty="0">
                <a:solidFill>
                  <a:srgbClr val="000000"/>
                </a:solidFill>
                <a:effectLst/>
                <a:latin typeface="Roboto" panose="02000000000000000000" pitchFamily="2" charset="0"/>
                <a:ea typeface="Roboto" panose="02000000000000000000" pitchFamily="2" charset="0"/>
                <a:cs typeface="Times New Roman" panose="02020603050405020304" pitchFamily="18" charset="0"/>
              </a:rPr>
              <a:t>The users believe that it is safer not to react and better to disappear than to stand up and be noticed.</a:t>
            </a:r>
            <a:endParaRPr lang="en-US" sz="2400" dirty="0">
              <a:effectLst/>
              <a:latin typeface="Roboto" panose="02000000000000000000" pitchFamily="2" charset="0"/>
              <a:ea typeface="Roboto" panose="02000000000000000000" pitchFamily="2" charset="0"/>
              <a:cs typeface="Times New Roman" panose="02020603050405020304" pitchFamily="18" charset="0"/>
            </a:endParaRPr>
          </a:p>
          <a:p>
            <a:pPr marL="0" indent="0">
              <a:buNone/>
            </a:pPr>
            <a:endParaRPr lang="en-US" sz="2400" dirty="0">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14285024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0486B-1CB7-4E6E-AD0E-C469CAB4B0C1}"/>
              </a:ext>
            </a:extLst>
          </p:cNvPr>
          <p:cNvSpPr>
            <a:spLocks noGrp="1"/>
          </p:cNvSpPr>
          <p:nvPr>
            <p:ph type="title"/>
          </p:nvPr>
        </p:nvSpPr>
        <p:spPr>
          <a:xfrm>
            <a:off x="396240" y="947928"/>
            <a:ext cx="10972800" cy="1143000"/>
          </a:xfrm>
        </p:spPr>
        <p:txBody>
          <a:bodyPr>
            <a:normAutofit/>
          </a:bodyPr>
          <a:lstStyle/>
          <a:p>
            <a:r>
              <a:rPr lang="en-GB" sz="45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 Passive-Aggressive Communication</a:t>
            </a:r>
            <a:endParaRPr lang="en-US" sz="4500" dirty="0"/>
          </a:p>
        </p:txBody>
      </p:sp>
      <p:sp>
        <p:nvSpPr>
          <p:cNvPr id="3" name="Content Placeholder 2">
            <a:extLst>
              <a:ext uri="{FF2B5EF4-FFF2-40B4-BE49-F238E27FC236}">
                <a16:creationId xmlns:a16="http://schemas.microsoft.com/office/drawing/2014/main" id="{49A3472A-4D4B-4D75-B085-7C700F55D95C}"/>
              </a:ext>
            </a:extLst>
          </p:cNvPr>
          <p:cNvSpPr>
            <a:spLocks noGrp="1"/>
          </p:cNvSpPr>
          <p:nvPr>
            <p:ph idx="1"/>
          </p:nvPr>
        </p:nvSpPr>
        <p:spPr>
          <a:xfrm>
            <a:off x="396240" y="2189480"/>
            <a:ext cx="10972800" cy="4389120"/>
          </a:xfrm>
        </p:spPr>
        <p:txBody>
          <a:bodyPr>
            <a:normAutofit/>
          </a:bodyPr>
          <a:lstStyle/>
          <a:p>
            <a:pPr marL="0" marR="0" indent="0" algn="just">
              <a:lnSpc>
                <a:spcPct val="115000"/>
              </a:lnSpc>
              <a:spcBef>
                <a:spcPts val="0"/>
              </a:spcBef>
              <a:spcAft>
                <a:spcPts val="1000"/>
              </a:spcAft>
              <a:buNone/>
            </a:pPr>
            <a:r>
              <a:rPr lang="en-GB" sz="2400" dirty="0">
                <a:solidFill>
                  <a:srgbClr val="000000"/>
                </a:solidFill>
                <a:effectLst/>
                <a:latin typeface="Roboto" panose="02000000000000000000" pitchFamily="2" charset="0"/>
                <a:ea typeface="Roboto" panose="02000000000000000000" pitchFamily="2" charset="0"/>
                <a:cs typeface="Times New Roman" panose="02020603050405020304" pitchFamily="18" charset="0"/>
              </a:rPr>
              <a:t>This is a combination of styles, passive-aggressive avoids direct confrontation (passive), but attempts to get even through manipulation (aggressive). It is mainly </a:t>
            </a:r>
            <a:r>
              <a:rPr lang="en-US" sz="2400" dirty="0">
                <a:latin typeface="Roboto" panose="02000000000000000000" pitchFamily="2" charset="0"/>
                <a:ea typeface="Roboto" panose="02000000000000000000" pitchFamily="2" charset="0"/>
              </a:rPr>
              <a:t>characterized by a pattern of passive hostility and an avoidance of direct communication. </a:t>
            </a:r>
          </a:p>
        </p:txBody>
      </p:sp>
    </p:spTree>
    <p:extLst>
      <p:ext uri="{BB962C8B-B14F-4D97-AF65-F5344CB8AC3E}">
        <p14:creationId xmlns:p14="http://schemas.microsoft.com/office/powerpoint/2010/main" val="1478492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F549B-4D6B-42A5-9879-F8FF75CA3C6F}"/>
              </a:ext>
            </a:extLst>
          </p:cNvPr>
          <p:cNvSpPr>
            <a:spLocks noGrp="1"/>
          </p:cNvSpPr>
          <p:nvPr>
            <p:ph type="title"/>
          </p:nvPr>
        </p:nvSpPr>
        <p:spPr>
          <a:xfrm>
            <a:off x="609600" y="1222248"/>
            <a:ext cx="10972800" cy="1143000"/>
          </a:xfrm>
        </p:spPr>
        <p:txBody>
          <a:bodyPr>
            <a:noAutofit/>
          </a:bodyPr>
          <a:lstStyle/>
          <a:p>
            <a:r>
              <a:rPr lang="en-GB" sz="45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II. </a:t>
            </a:r>
            <a:r>
              <a:rPr lang="en-GB" sz="45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Principles of communication</a:t>
            </a:r>
            <a:br>
              <a:rPr lang="en-US" sz="4500" b="1" dirty="0">
                <a:solidFill>
                  <a:schemeClr val="tx1"/>
                </a:solidFill>
                <a:effectLst/>
                <a:latin typeface="Cambria" panose="02040503050406030204" pitchFamily="18" charset="0"/>
                <a:ea typeface="Times New Roman" panose="02020603050405020304" pitchFamily="18" charset="0"/>
                <a:cs typeface="Times New Roman" panose="02020603050405020304" pitchFamily="18" charset="0"/>
              </a:rPr>
            </a:br>
            <a:endParaRPr lang="en-US" sz="4500" dirty="0">
              <a:solidFill>
                <a:schemeClr val="tx1"/>
              </a:solidFill>
            </a:endParaRPr>
          </a:p>
        </p:txBody>
      </p:sp>
      <p:sp>
        <p:nvSpPr>
          <p:cNvPr id="3" name="Content Placeholder 2">
            <a:extLst>
              <a:ext uri="{FF2B5EF4-FFF2-40B4-BE49-F238E27FC236}">
                <a16:creationId xmlns:a16="http://schemas.microsoft.com/office/drawing/2014/main" id="{A22DCB5A-C37F-4B30-A04E-0B993E82CDB7}"/>
              </a:ext>
            </a:extLst>
          </p:cNvPr>
          <p:cNvSpPr>
            <a:spLocks noGrp="1"/>
          </p:cNvSpPr>
          <p:nvPr>
            <p:ph idx="1"/>
          </p:nvPr>
        </p:nvSpPr>
        <p:spPr>
          <a:xfrm>
            <a:off x="609600" y="1894840"/>
            <a:ext cx="10972800" cy="4389120"/>
          </a:xfrm>
        </p:spPr>
        <p:txBody>
          <a:bodyPr>
            <a:normAutofit/>
          </a:bodyPr>
          <a:lstStyle/>
          <a:p>
            <a:pPr marL="0" marR="0" indent="0" algn="just">
              <a:lnSpc>
                <a:spcPct val="115000"/>
              </a:lnSpc>
              <a:spcBef>
                <a:spcPts val="0"/>
              </a:spcBef>
              <a:spcAft>
                <a:spcPts val="0"/>
              </a:spcAft>
              <a:buNone/>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In order to compose an effective message, </a:t>
            </a:r>
            <a:r>
              <a:rPr lang="en-GB" sz="2400" dirty="0">
                <a:latin typeface="Times New Roman" panose="02020603050405020304" pitchFamily="18" charset="0"/>
                <a:ea typeface="Calibri" panose="020F0502020204030204" pitchFamily="34" charset="0"/>
                <a:cs typeface="Times New Roman" panose="02020603050405020304" pitchFamily="18" charset="0"/>
              </a:rPr>
              <a:t>there is a </a:t>
            </a: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need to apply certain specific communication principles. They are very essential for both written and oral communications and they stick to the basic concepts of the communication process. Those principles are known as the “seven C’s” namely; completeness, conciseness, consideration, concreteness, clarity, courtesy, and correctness.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22761961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61F887-8E2B-4BD8-A384-BA3DCD8EEB82}"/>
              </a:ext>
            </a:extLst>
          </p:cNvPr>
          <p:cNvSpPr>
            <a:spLocks noGrp="1"/>
          </p:cNvSpPr>
          <p:nvPr>
            <p:ph type="title"/>
          </p:nvPr>
        </p:nvSpPr>
        <p:spPr/>
        <p:txBody>
          <a:bodyPr>
            <a:normAutofit/>
          </a:bodyPr>
          <a:lstStyle/>
          <a:p>
            <a:r>
              <a:rPr lang="en-GB" sz="4500" b="1" dirty="0">
                <a:effectLst/>
                <a:latin typeface="Times New Roman" panose="02020603050405020304" pitchFamily="18" charset="0"/>
                <a:ea typeface="Calibri" panose="020F0502020204030204" pitchFamily="34" charset="0"/>
                <a:cs typeface="Times New Roman" panose="02020603050405020304" pitchFamily="18" charset="0"/>
              </a:rPr>
              <a:t>1. Completeness</a:t>
            </a:r>
            <a:endParaRPr lang="en-US" sz="4500" dirty="0"/>
          </a:p>
        </p:txBody>
      </p:sp>
      <p:sp>
        <p:nvSpPr>
          <p:cNvPr id="3" name="Content Placeholder 2">
            <a:extLst>
              <a:ext uri="{FF2B5EF4-FFF2-40B4-BE49-F238E27FC236}">
                <a16:creationId xmlns:a16="http://schemas.microsoft.com/office/drawing/2014/main" id="{4971F51F-5630-4320-8AB3-CE1030FB2A82}"/>
              </a:ext>
            </a:extLst>
          </p:cNvPr>
          <p:cNvSpPr>
            <a:spLocks noGrp="1"/>
          </p:cNvSpPr>
          <p:nvPr>
            <p:ph idx="1"/>
          </p:nvPr>
        </p:nvSpPr>
        <p:spPr/>
        <p:txBody>
          <a:bodyPr>
            <a:normAutofit/>
          </a:bodyPr>
          <a:lstStyle/>
          <a:p>
            <a:pPr marL="0" marR="0" indent="0" algn="just">
              <a:lnSpc>
                <a:spcPct val="115000"/>
              </a:lnSpc>
              <a:spcBef>
                <a:spcPts val="0"/>
              </a:spcBef>
              <a:spcAft>
                <a:spcPts val="1000"/>
              </a:spcAft>
              <a:buNone/>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It is very important to have a complete message to bring desired results without additional messages. </a:t>
            </a:r>
            <a:endParaRPr lang="en-GB" sz="2400" dirty="0">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1000"/>
              </a:spcAft>
              <a:buNone/>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Users have to consider the following points: </a:t>
            </a:r>
          </a:p>
          <a:p>
            <a:pPr lvl="1" algn="just">
              <a:lnSpc>
                <a:spcPct val="115000"/>
              </a:lnSpc>
              <a:spcBef>
                <a:spcPts val="0"/>
              </a:spcBef>
              <a:spcAft>
                <a:spcPts val="1000"/>
              </a:spcAft>
            </a:pPr>
            <a:r>
              <a:rPr lang="en-GB" sz="2200" dirty="0">
                <a:effectLst/>
                <a:latin typeface="Times New Roman" panose="02020603050405020304" pitchFamily="18" charset="0"/>
                <a:ea typeface="Calibri" panose="020F0502020204030204" pitchFamily="34" charset="0"/>
                <a:cs typeface="Times New Roman" panose="02020603050405020304" pitchFamily="18" charset="0"/>
              </a:rPr>
              <a:t>Answer </a:t>
            </a:r>
            <a:r>
              <a:rPr lang="en-GB" sz="2200" dirty="0">
                <a:latin typeface="Times New Roman" panose="02020603050405020304" pitchFamily="18" charset="0"/>
                <a:ea typeface="Calibri" panose="020F0502020204030204" pitchFamily="34" charset="0"/>
                <a:cs typeface="Times New Roman" panose="02020603050405020304" pitchFamily="18" charset="0"/>
              </a:rPr>
              <a:t>all asked questions.</a:t>
            </a:r>
            <a:endParaRPr lang="en-US" sz="2200" dirty="0">
              <a:effectLst/>
              <a:latin typeface="Calibri" panose="020F0502020204030204" pitchFamily="34" charset="0"/>
              <a:ea typeface="Calibri" panose="020F0502020204030204" pitchFamily="34" charset="0"/>
              <a:cs typeface="Times New Roman" panose="02020603050405020304" pitchFamily="18" charset="0"/>
            </a:endParaRPr>
          </a:p>
          <a:p>
            <a:pPr lvl="1" algn="just">
              <a:lnSpc>
                <a:spcPct val="115000"/>
              </a:lnSpc>
              <a:spcBef>
                <a:spcPts val="0"/>
              </a:spcBef>
              <a:spcAft>
                <a:spcPts val="1000"/>
              </a:spcAft>
            </a:pPr>
            <a:r>
              <a:rPr lang="en-GB" sz="2200" dirty="0">
                <a:effectLst/>
                <a:latin typeface="Times New Roman" panose="02020603050405020304" pitchFamily="18" charset="0"/>
                <a:ea typeface="Calibri" panose="020F0502020204030204" pitchFamily="34" charset="0"/>
                <a:cs typeface="Times New Roman" panose="02020603050405020304" pitchFamily="18" charset="0"/>
              </a:rPr>
              <a:t>Give extra information when it is needed.</a:t>
            </a:r>
            <a:endParaRPr lang="en-US"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sz="2400" dirty="0"/>
          </a:p>
        </p:txBody>
      </p:sp>
    </p:spTree>
    <p:extLst>
      <p:ext uri="{BB962C8B-B14F-4D97-AF65-F5344CB8AC3E}">
        <p14:creationId xmlns:p14="http://schemas.microsoft.com/office/powerpoint/2010/main" val="1028114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344B8F-8B09-46DE-B763-AC2794444565}"/>
              </a:ext>
            </a:extLst>
          </p:cNvPr>
          <p:cNvSpPr>
            <a:spLocks noGrp="1"/>
          </p:cNvSpPr>
          <p:nvPr>
            <p:ph type="title"/>
          </p:nvPr>
        </p:nvSpPr>
        <p:spPr/>
        <p:txBody>
          <a:bodyPr>
            <a:normAutofit/>
          </a:bodyPr>
          <a:lstStyle/>
          <a:p>
            <a:r>
              <a:rPr lang="en-GB" sz="4500" b="1" dirty="0">
                <a:effectLst/>
                <a:latin typeface="Times New Roman" panose="02020603050405020304" pitchFamily="18" charset="0"/>
                <a:ea typeface="Calibri" panose="020F0502020204030204" pitchFamily="34" charset="0"/>
                <a:cs typeface="Times New Roman" panose="02020603050405020304" pitchFamily="18" charset="0"/>
              </a:rPr>
              <a:t>2. Conciseness </a:t>
            </a:r>
            <a:endParaRPr lang="en-US" sz="4500" dirty="0"/>
          </a:p>
        </p:txBody>
      </p:sp>
      <p:sp>
        <p:nvSpPr>
          <p:cNvPr id="3" name="Content Placeholder 2">
            <a:extLst>
              <a:ext uri="{FF2B5EF4-FFF2-40B4-BE49-F238E27FC236}">
                <a16:creationId xmlns:a16="http://schemas.microsoft.com/office/drawing/2014/main" id="{0A07A6B0-EC1C-4598-9992-EF2B0659D6A6}"/>
              </a:ext>
            </a:extLst>
          </p:cNvPr>
          <p:cNvSpPr>
            <a:spLocks noGrp="1"/>
          </p:cNvSpPr>
          <p:nvPr>
            <p:ph idx="1"/>
          </p:nvPr>
        </p:nvSpPr>
        <p:spPr/>
        <p:txBody>
          <a:bodyPr>
            <a:normAutofit/>
          </a:bodyPr>
          <a:lstStyle/>
          <a:p>
            <a:pPr marL="0" marR="0" indent="0" algn="just">
              <a:lnSpc>
                <a:spcPct val="115000"/>
              </a:lnSpc>
              <a:spcBef>
                <a:spcPts val="0"/>
              </a:spcBef>
              <a:spcAft>
                <a:spcPts val="1000"/>
              </a:spcAft>
              <a:buNone/>
            </a:pPr>
            <a:r>
              <a:rPr lang="en-GB" sz="2400" dirty="0">
                <a:effectLst/>
                <a:latin typeface="Roboto" panose="02000000000000000000" pitchFamily="2" charset="0"/>
                <a:ea typeface="Roboto" panose="02000000000000000000" pitchFamily="2" charset="0"/>
                <a:cs typeface="Times New Roman" panose="02020603050405020304" pitchFamily="18" charset="0"/>
              </a:rPr>
              <a:t>A message has to be concise to save time for both sender and receiver sides. </a:t>
            </a:r>
            <a:r>
              <a:rPr lang="en-GB" sz="2400" dirty="0">
                <a:latin typeface="Roboto" panose="02000000000000000000" pitchFamily="2" charset="0"/>
                <a:ea typeface="Roboto" panose="02000000000000000000" pitchFamily="2" charset="0"/>
                <a:cs typeface="Times New Roman" panose="02020603050405020304" pitchFamily="18" charset="0"/>
              </a:rPr>
              <a:t>It is very necessary to have a focus and eliminate </a:t>
            </a:r>
            <a:r>
              <a:rPr lang="en-GB" sz="2400" dirty="0">
                <a:effectLst/>
                <a:latin typeface="Roboto" panose="02000000000000000000" pitchFamily="2" charset="0"/>
                <a:ea typeface="Roboto" panose="02000000000000000000" pitchFamily="2" charset="0"/>
                <a:cs typeface="Times New Roman" panose="02020603050405020304" pitchFamily="18" charset="0"/>
              </a:rPr>
              <a:t>unnecessary words to make important ideas stand out.</a:t>
            </a:r>
            <a:endParaRPr lang="en-US" sz="2400" dirty="0">
              <a:effectLst/>
              <a:latin typeface="Roboto" panose="02000000000000000000" pitchFamily="2" charset="0"/>
              <a:ea typeface="Roboto" panose="02000000000000000000" pitchFamily="2" charset="0"/>
              <a:cs typeface="Times New Roman" panose="02020603050405020304" pitchFamily="18" charset="0"/>
            </a:endParaRPr>
          </a:p>
          <a:p>
            <a:pPr marL="0" marR="0" indent="0" algn="just">
              <a:lnSpc>
                <a:spcPct val="115000"/>
              </a:lnSpc>
              <a:spcBef>
                <a:spcPts val="0"/>
              </a:spcBef>
              <a:spcAft>
                <a:spcPts val="1000"/>
              </a:spcAft>
              <a:buNone/>
            </a:pPr>
            <a:r>
              <a:rPr lang="en-GB" sz="2400" dirty="0">
                <a:effectLst/>
                <a:latin typeface="Roboto" panose="02000000000000000000" pitchFamily="2" charset="0"/>
                <a:ea typeface="Roboto" panose="02000000000000000000" pitchFamily="2" charset="0"/>
                <a:cs typeface="Times New Roman" panose="02020603050405020304" pitchFamily="18" charset="0"/>
              </a:rPr>
              <a:t>To achieve conciseness a user has to consider the following:</a:t>
            </a:r>
            <a:endParaRPr lang="en-US" sz="2400" dirty="0">
              <a:effectLst/>
              <a:latin typeface="Roboto" panose="02000000000000000000" pitchFamily="2" charset="0"/>
              <a:ea typeface="Roboto" panose="02000000000000000000" pitchFamily="2" charset="0"/>
              <a:cs typeface="Times New Roman" panose="02020603050405020304" pitchFamily="18" charset="0"/>
            </a:endParaRPr>
          </a:p>
          <a:p>
            <a:pPr lvl="1">
              <a:lnSpc>
                <a:spcPct val="115000"/>
              </a:lnSpc>
              <a:spcBef>
                <a:spcPts val="0"/>
              </a:spcBef>
              <a:spcAft>
                <a:spcPts val="1000"/>
              </a:spcAft>
            </a:pPr>
            <a:r>
              <a:rPr lang="en-GB" dirty="0">
                <a:effectLst/>
                <a:latin typeface="Roboto" panose="02000000000000000000" pitchFamily="2" charset="0"/>
                <a:ea typeface="Roboto" panose="02000000000000000000" pitchFamily="2" charset="0"/>
                <a:cs typeface="Times New Roman" panose="02020603050405020304" pitchFamily="18" charset="0"/>
              </a:rPr>
              <a:t>Eliminate wordy expressions.</a:t>
            </a:r>
          </a:p>
          <a:p>
            <a:pPr lvl="1">
              <a:lnSpc>
                <a:spcPct val="115000"/>
              </a:lnSpc>
              <a:spcBef>
                <a:spcPts val="0"/>
              </a:spcBef>
              <a:spcAft>
                <a:spcPts val="1000"/>
              </a:spcAft>
            </a:pPr>
            <a:r>
              <a:rPr lang="en-GB" dirty="0">
                <a:effectLst/>
                <a:latin typeface="Roboto" panose="02000000000000000000" pitchFamily="2" charset="0"/>
                <a:ea typeface="Roboto" panose="02000000000000000000" pitchFamily="2" charset="0"/>
                <a:cs typeface="Times New Roman" panose="02020603050405020304" pitchFamily="18" charset="0"/>
              </a:rPr>
              <a:t>Include only relevant statements.</a:t>
            </a:r>
          </a:p>
          <a:p>
            <a:pPr lvl="1">
              <a:lnSpc>
                <a:spcPct val="115000"/>
              </a:lnSpc>
              <a:spcBef>
                <a:spcPts val="0"/>
              </a:spcBef>
              <a:spcAft>
                <a:spcPts val="1000"/>
              </a:spcAft>
            </a:pPr>
            <a:r>
              <a:rPr lang="en-GB" dirty="0">
                <a:effectLst/>
                <a:latin typeface="Roboto" panose="02000000000000000000" pitchFamily="2" charset="0"/>
                <a:ea typeface="Roboto" panose="02000000000000000000" pitchFamily="2" charset="0"/>
                <a:cs typeface="Times New Roman" panose="02020603050405020304" pitchFamily="18" charset="0"/>
              </a:rPr>
              <a:t>Avoid unnecessary repetition.</a:t>
            </a:r>
            <a:endParaRPr lang="en-US" dirty="0">
              <a:effectLst/>
              <a:latin typeface="Roboto" panose="02000000000000000000" pitchFamily="2" charset="0"/>
              <a:ea typeface="Roboto" panose="02000000000000000000" pitchFamily="2" charset="0"/>
              <a:cs typeface="Times New Roman" panose="02020603050405020304" pitchFamily="18" charset="0"/>
            </a:endParaRPr>
          </a:p>
          <a:p>
            <a:endParaRPr lang="en-US" sz="2400" dirty="0">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2567333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4D4AE-CC13-4610-96D3-7265ECF5802E}"/>
              </a:ext>
            </a:extLst>
          </p:cNvPr>
          <p:cNvSpPr>
            <a:spLocks noGrp="1"/>
          </p:cNvSpPr>
          <p:nvPr>
            <p:ph type="title"/>
          </p:nvPr>
        </p:nvSpPr>
        <p:spPr>
          <a:xfrm>
            <a:off x="609600" y="1161288"/>
            <a:ext cx="10972800" cy="1143000"/>
          </a:xfrm>
        </p:spPr>
        <p:txBody>
          <a:bodyPr>
            <a:normAutofit/>
          </a:bodyPr>
          <a:lstStyle/>
          <a:p>
            <a:r>
              <a:rPr lang="en-GB" sz="4500" b="1" dirty="0">
                <a:effectLst/>
                <a:latin typeface="Times New Roman" panose="02020603050405020304" pitchFamily="18" charset="0"/>
                <a:ea typeface="Calibri" panose="020F0502020204030204" pitchFamily="34" charset="0"/>
                <a:cs typeface="Times New Roman" panose="02020603050405020304" pitchFamily="18" charset="0"/>
              </a:rPr>
              <a:t>3. Consideration</a:t>
            </a:r>
            <a:endParaRPr lang="en-US" sz="4500" dirty="0"/>
          </a:p>
        </p:txBody>
      </p:sp>
      <p:sp>
        <p:nvSpPr>
          <p:cNvPr id="3" name="Content Placeholder 2">
            <a:extLst>
              <a:ext uri="{FF2B5EF4-FFF2-40B4-BE49-F238E27FC236}">
                <a16:creationId xmlns:a16="http://schemas.microsoft.com/office/drawing/2014/main" id="{034B8F86-E860-4339-A5E1-88A30E7AB62A}"/>
              </a:ext>
            </a:extLst>
          </p:cNvPr>
          <p:cNvSpPr>
            <a:spLocks noGrp="1"/>
          </p:cNvSpPr>
          <p:nvPr>
            <p:ph idx="1"/>
          </p:nvPr>
        </p:nvSpPr>
        <p:spPr>
          <a:xfrm>
            <a:off x="609600" y="2209800"/>
            <a:ext cx="10972800" cy="4389120"/>
          </a:xfrm>
        </p:spPr>
        <p:txBody>
          <a:bodyPr>
            <a:noAutofit/>
          </a:bodyPr>
          <a:lstStyle/>
          <a:p>
            <a:pPr marL="0" marR="0" indent="0" algn="just">
              <a:lnSpc>
                <a:spcPct val="115000"/>
              </a:lnSpc>
              <a:spcBef>
                <a:spcPts val="0"/>
              </a:spcBef>
              <a:spcAft>
                <a:spcPts val="1000"/>
              </a:spcAft>
              <a:buNone/>
            </a:pPr>
            <a:r>
              <a:rPr lang="en-GB" sz="2400" dirty="0">
                <a:effectLst/>
                <a:latin typeface="Roboto" panose="02000000000000000000" pitchFamily="2" charset="0"/>
                <a:ea typeface="Roboto" panose="02000000000000000000" pitchFamily="2" charset="0"/>
                <a:cs typeface="Times New Roman" panose="02020603050405020304" pitchFamily="18" charset="0"/>
              </a:rPr>
              <a:t>A user has to prepare every message with the recipient in mind and try to put himself/herself in receiver’s shoes. He/she must visualize his/her audience (readers or listeners)—their desires, problems, circumstances, emotions, and probable reactions to his/her request. </a:t>
            </a:r>
            <a:endParaRPr lang="en-US" sz="2400" dirty="0">
              <a:effectLst/>
              <a:latin typeface="Roboto" panose="02000000000000000000" pitchFamily="2" charset="0"/>
              <a:ea typeface="Roboto" panose="02000000000000000000" pitchFamily="2" charset="0"/>
              <a:cs typeface="Times New Roman" panose="02020603050405020304" pitchFamily="18" charset="0"/>
            </a:endParaRPr>
          </a:p>
          <a:p>
            <a:pPr marL="0" marR="0" indent="0">
              <a:lnSpc>
                <a:spcPct val="115000"/>
              </a:lnSpc>
              <a:spcBef>
                <a:spcPts val="0"/>
              </a:spcBef>
              <a:spcAft>
                <a:spcPts val="1000"/>
              </a:spcAft>
              <a:buNone/>
            </a:pPr>
            <a:r>
              <a:rPr lang="en-GB" sz="2400" dirty="0">
                <a:latin typeface="Roboto" panose="02000000000000000000" pitchFamily="2" charset="0"/>
                <a:ea typeface="Roboto" panose="02000000000000000000" pitchFamily="2" charset="0"/>
                <a:cs typeface="Times New Roman" panose="02020603050405020304" pitchFamily="18" charset="0"/>
              </a:rPr>
              <a:t>The u</a:t>
            </a:r>
            <a:r>
              <a:rPr lang="en-GB" sz="2400" dirty="0">
                <a:effectLst/>
                <a:latin typeface="Roboto" panose="02000000000000000000" pitchFamily="2" charset="0"/>
                <a:ea typeface="Roboto" panose="02000000000000000000" pitchFamily="2" charset="0"/>
                <a:cs typeface="Times New Roman" panose="02020603050405020304" pitchFamily="18" charset="0"/>
              </a:rPr>
              <a:t>ser should take in consideration the following: </a:t>
            </a:r>
          </a:p>
          <a:p>
            <a:pPr lvl="1">
              <a:lnSpc>
                <a:spcPct val="115000"/>
              </a:lnSpc>
              <a:spcBef>
                <a:spcPts val="0"/>
              </a:spcBef>
              <a:spcAft>
                <a:spcPts val="1000"/>
              </a:spcAft>
            </a:pPr>
            <a:r>
              <a:rPr lang="en-GB" sz="2200" dirty="0">
                <a:effectLst/>
                <a:latin typeface="Roboto" panose="02000000000000000000" pitchFamily="2" charset="0"/>
                <a:ea typeface="Roboto" panose="02000000000000000000" pitchFamily="2" charset="0"/>
                <a:cs typeface="Times New Roman" panose="02020603050405020304" pitchFamily="18" charset="0"/>
              </a:rPr>
              <a:t>Focus on "you" instead of "I" and "we.“</a:t>
            </a:r>
          </a:p>
          <a:p>
            <a:pPr lvl="1">
              <a:lnSpc>
                <a:spcPct val="115000"/>
              </a:lnSpc>
              <a:spcBef>
                <a:spcPts val="0"/>
              </a:spcBef>
              <a:spcAft>
                <a:spcPts val="1000"/>
              </a:spcAft>
            </a:pPr>
            <a:r>
              <a:rPr lang="en-GB" sz="2200" dirty="0">
                <a:effectLst/>
                <a:latin typeface="Roboto" panose="02000000000000000000" pitchFamily="2" charset="0"/>
                <a:ea typeface="Roboto" panose="02000000000000000000" pitchFamily="2" charset="0"/>
                <a:cs typeface="Times New Roman" panose="02020603050405020304" pitchFamily="18" charset="0"/>
              </a:rPr>
              <a:t>Show reader/listener benefit or interest in your material.</a:t>
            </a:r>
          </a:p>
          <a:p>
            <a:pPr lvl="1">
              <a:lnSpc>
                <a:spcPct val="115000"/>
              </a:lnSpc>
              <a:spcBef>
                <a:spcPts val="0"/>
              </a:spcBef>
              <a:spcAft>
                <a:spcPts val="1000"/>
              </a:spcAft>
            </a:pPr>
            <a:r>
              <a:rPr lang="en-GB" sz="2200" dirty="0">
                <a:effectLst/>
                <a:latin typeface="Roboto" panose="02000000000000000000" pitchFamily="2" charset="0"/>
                <a:ea typeface="Roboto" panose="02000000000000000000" pitchFamily="2" charset="0"/>
                <a:cs typeface="Times New Roman" panose="02020603050405020304" pitchFamily="18" charset="0"/>
              </a:rPr>
              <a:t>Emphasize positive, pleasant facts.</a:t>
            </a:r>
          </a:p>
          <a:p>
            <a:pPr lvl="1">
              <a:lnSpc>
                <a:spcPct val="115000"/>
              </a:lnSpc>
              <a:spcBef>
                <a:spcPts val="0"/>
              </a:spcBef>
              <a:spcAft>
                <a:spcPts val="1000"/>
              </a:spcAft>
            </a:pPr>
            <a:r>
              <a:rPr lang="en-GB" sz="2200" dirty="0">
                <a:effectLst/>
                <a:latin typeface="Roboto" panose="02000000000000000000" pitchFamily="2" charset="0"/>
                <a:ea typeface="Roboto" panose="02000000000000000000" pitchFamily="2" charset="0"/>
                <a:cs typeface="Times New Roman" panose="02020603050405020304" pitchFamily="18" charset="0"/>
              </a:rPr>
              <a:t>Apply integrity and ethic.</a:t>
            </a:r>
            <a:endParaRPr lang="en-US" sz="2200" dirty="0">
              <a:effectLst/>
              <a:latin typeface="Roboto" panose="02000000000000000000" pitchFamily="2" charset="0"/>
              <a:ea typeface="Roboto" panose="02000000000000000000" pitchFamily="2" charset="0"/>
              <a:cs typeface="Times New Roman" panose="02020603050405020304" pitchFamily="18" charset="0"/>
            </a:endParaRPr>
          </a:p>
          <a:p>
            <a:endParaRPr lang="en-US" sz="2400" dirty="0">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2654545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536888-0A34-467C-8D72-05BB9B13F5C9}"/>
              </a:ext>
            </a:extLst>
          </p:cNvPr>
          <p:cNvSpPr>
            <a:spLocks noGrp="1"/>
          </p:cNvSpPr>
          <p:nvPr>
            <p:ph type="title"/>
          </p:nvPr>
        </p:nvSpPr>
        <p:spPr/>
        <p:txBody>
          <a:bodyPr>
            <a:normAutofit/>
          </a:bodyPr>
          <a:lstStyle/>
          <a:p>
            <a:r>
              <a:rPr lang="en-GB" sz="4500" b="1" dirty="0">
                <a:effectLst/>
                <a:latin typeface="Times New Roman" panose="02020603050405020304" pitchFamily="18" charset="0"/>
                <a:ea typeface="Calibri" panose="020F0502020204030204" pitchFamily="34" charset="0"/>
                <a:cs typeface="Times New Roman" panose="02020603050405020304" pitchFamily="18" charset="0"/>
              </a:rPr>
              <a:t>4. Concreteness </a:t>
            </a:r>
            <a:endParaRPr lang="en-US" sz="4500" dirty="0"/>
          </a:p>
        </p:txBody>
      </p:sp>
      <p:sp>
        <p:nvSpPr>
          <p:cNvPr id="3" name="Content Placeholder 2">
            <a:extLst>
              <a:ext uri="{FF2B5EF4-FFF2-40B4-BE49-F238E27FC236}">
                <a16:creationId xmlns:a16="http://schemas.microsoft.com/office/drawing/2014/main" id="{7EBDC704-07BB-4A08-BA7C-1BA90CEEB36C}"/>
              </a:ext>
            </a:extLst>
          </p:cNvPr>
          <p:cNvSpPr>
            <a:spLocks noGrp="1"/>
          </p:cNvSpPr>
          <p:nvPr>
            <p:ph idx="1"/>
          </p:nvPr>
        </p:nvSpPr>
        <p:spPr/>
        <p:txBody>
          <a:bodyPr>
            <a:normAutofit/>
          </a:bodyPr>
          <a:lstStyle/>
          <a:p>
            <a:pPr marL="0" marR="0" indent="0" algn="just">
              <a:lnSpc>
                <a:spcPct val="115000"/>
              </a:lnSpc>
              <a:spcBef>
                <a:spcPts val="0"/>
              </a:spcBef>
              <a:spcAft>
                <a:spcPts val="1000"/>
              </a:spcAft>
              <a:buNone/>
            </a:pPr>
            <a:r>
              <a:rPr lang="en-GB" sz="2400" dirty="0">
                <a:effectLst/>
                <a:latin typeface="Roboto" panose="02000000000000000000" pitchFamily="2" charset="0"/>
                <a:ea typeface="Roboto" panose="02000000000000000000" pitchFamily="2" charset="0"/>
                <a:cs typeface="Times New Roman" panose="02020603050405020304" pitchFamily="18" charset="0"/>
              </a:rPr>
              <a:t>Concreteness in communication means to be specific, definite, and vivid rather than vague and general. A user has to follow these guidelines: </a:t>
            </a:r>
            <a:endParaRPr lang="en-US" sz="2400" dirty="0">
              <a:effectLst/>
              <a:latin typeface="Roboto" panose="02000000000000000000" pitchFamily="2" charset="0"/>
              <a:ea typeface="Roboto" panose="02000000000000000000" pitchFamily="2" charset="0"/>
              <a:cs typeface="Times New Roman" panose="02020603050405020304" pitchFamily="18" charset="0"/>
            </a:endParaRPr>
          </a:p>
          <a:p>
            <a:pPr lvl="1">
              <a:lnSpc>
                <a:spcPct val="115000"/>
              </a:lnSpc>
              <a:spcBef>
                <a:spcPts val="0"/>
              </a:spcBef>
              <a:spcAft>
                <a:spcPts val="1000"/>
              </a:spcAft>
            </a:pPr>
            <a:r>
              <a:rPr lang="en-GB" sz="2200" dirty="0">
                <a:effectLst/>
                <a:latin typeface="Roboto" panose="02000000000000000000" pitchFamily="2" charset="0"/>
                <a:ea typeface="Roboto" panose="02000000000000000000" pitchFamily="2" charset="0"/>
                <a:cs typeface="Times New Roman" panose="02020603050405020304" pitchFamily="18" charset="0"/>
              </a:rPr>
              <a:t>Use specific facts and figures.</a:t>
            </a:r>
          </a:p>
          <a:p>
            <a:pPr lvl="1">
              <a:lnSpc>
                <a:spcPct val="115000"/>
              </a:lnSpc>
              <a:spcBef>
                <a:spcPts val="0"/>
              </a:spcBef>
              <a:spcAft>
                <a:spcPts val="1000"/>
              </a:spcAft>
            </a:pPr>
            <a:r>
              <a:rPr lang="en-GB" sz="2200" dirty="0">
                <a:effectLst/>
                <a:latin typeface="Roboto" panose="02000000000000000000" pitchFamily="2" charset="0"/>
                <a:ea typeface="Roboto" panose="02000000000000000000" pitchFamily="2" charset="0"/>
                <a:cs typeface="Times New Roman" panose="02020603050405020304" pitchFamily="18" charset="0"/>
              </a:rPr>
              <a:t>Use action words.</a:t>
            </a:r>
          </a:p>
          <a:p>
            <a:pPr lvl="1">
              <a:lnSpc>
                <a:spcPct val="115000"/>
              </a:lnSpc>
              <a:spcBef>
                <a:spcPts val="0"/>
              </a:spcBef>
              <a:spcAft>
                <a:spcPts val="1000"/>
              </a:spcAft>
            </a:pPr>
            <a:r>
              <a:rPr lang="en-GB" sz="2200" dirty="0">
                <a:effectLst/>
                <a:latin typeface="Roboto" panose="02000000000000000000" pitchFamily="2" charset="0"/>
                <a:ea typeface="Roboto" panose="02000000000000000000" pitchFamily="2" charset="0"/>
                <a:cs typeface="Times New Roman" panose="02020603050405020304" pitchFamily="18" charset="0"/>
              </a:rPr>
              <a:t>Choose vivid, image-building words.</a:t>
            </a:r>
            <a:endParaRPr lang="en-US" sz="2200" dirty="0">
              <a:effectLst/>
              <a:latin typeface="Roboto" panose="02000000000000000000" pitchFamily="2" charset="0"/>
              <a:ea typeface="Roboto" panose="02000000000000000000" pitchFamily="2" charset="0"/>
              <a:cs typeface="Times New Roman" panose="02020603050405020304" pitchFamily="18" charset="0"/>
            </a:endParaRPr>
          </a:p>
          <a:p>
            <a:endParaRPr lang="en-US" sz="2400" dirty="0">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2998698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DD7ABF-5A50-43B3-BBAC-04E8C0F1A336}"/>
              </a:ext>
            </a:extLst>
          </p:cNvPr>
          <p:cNvSpPr>
            <a:spLocks noGrp="1"/>
          </p:cNvSpPr>
          <p:nvPr>
            <p:ph type="title"/>
          </p:nvPr>
        </p:nvSpPr>
        <p:spPr/>
        <p:txBody>
          <a:bodyPr>
            <a:normAutofit/>
          </a:bodyPr>
          <a:lstStyle/>
          <a:p>
            <a:r>
              <a:rPr lang="en-GB" sz="4500" b="1" dirty="0">
                <a:effectLst/>
                <a:latin typeface="Times New Roman" panose="02020603050405020304" pitchFamily="18" charset="0"/>
                <a:ea typeface="Calibri" panose="020F0502020204030204" pitchFamily="34" charset="0"/>
                <a:cs typeface="Times New Roman" panose="02020603050405020304" pitchFamily="18" charset="0"/>
              </a:rPr>
              <a:t>5. Clarity</a:t>
            </a:r>
            <a:endParaRPr lang="en-US" sz="4500" dirty="0"/>
          </a:p>
        </p:txBody>
      </p:sp>
      <p:sp>
        <p:nvSpPr>
          <p:cNvPr id="3" name="Content Placeholder 2">
            <a:extLst>
              <a:ext uri="{FF2B5EF4-FFF2-40B4-BE49-F238E27FC236}">
                <a16:creationId xmlns:a16="http://schemas.microsoft.com/office/drawing/2014/main" id="{8474DE01-B810-4FA3-BC40-72832172D4A2}"/>
              </a:ext>
            </a:extLst>
          </p:cNvPr>
          <p:cNvSpPr>
            <a:spLocks noGrp="1"/>
          </p:cNvSpPr>
          <p:nvPr>
            <p:ph idx="1"/>
          </p:nvPr>
        </p:nvSpPr>
        <p:spPr/>
        <p:txBody>
          <a:bodyPr>
            <a:noAutofit/>
          </a:bodyPr>
          <a:lstStyle/>
          <a:p>
            <a:pPr marL="0" marR="0" indent="0" algn="just">
              <a:lnSpc>
                <a:spcPct val="115000"/>
              </a:lnSpc>
              <a:spcBef>
                <a:spcPts val="0"/>
              </a:spcBef>
              <a:spcAft>
                <a:spcPts val="1000"/>
              </a:spcAft>
              <a:buNone/>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Clarity helps a sender to convey a perfect message that will be easily understood by the receiver.  It enables a receiver to interpret sender’s words with the same meaning he/she has in mind. It is not easy to achieve this because individual experiences are not the same, thus words may have different meanings to different people.</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1000"/>
              </a:spcAft>
              <a:buNone/>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Tips to make </a:t>
            </a:r>
            <a:r>
              <a:rPr lang="en-GB" sz="2400" dirty="0">
                <a:latin typeface="Times New Roman" panose="02020603050405020304" pitchFamily="18" charset="0"/>
                <a:ea typeface="Calibri" panose="020F0502020204030204" pitchFamily="34" charset="0"/>
                <a:cs typeface="Times New Roman" panose="02020603050405020304" pitchFamily="18" charset="0"/>
              </a:rPr>
              <a:t>a clear message: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15000"/>
              </a:lnSpc>
              <a:spcBef>
                <a:spcPts val="0"/>
              </a:spcBef>
              <a:spcAft>
                <a:spcPts val="1000"/>
              </a:spcAft>
              <a:buNone/>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1. Use short, familiar, conversational words.</a:t>
            </a:r>
            <a:br>
              <a:rPr lang="en-GB" sz="2400" dirty="0">
                <a:effectLst/>
                <a:latin typeface="Times New Roman" panose="02020603050405020304" pitchFamily="18" charset="0"/>
                <a:ea typeface="Calibri" panose="020F0502020204030204" pitchFamily="34" charset="0"/>
                <a:cs typeface="Times New Roman" panose="02020603050405020304" pitchFamily="18" charset="0"/>
              </a:rPr>
            </a:b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2. Make complete sentences and paragraphs.</a:t>
            </a:r>
            <a:br>
              <a:rPr lang="en-GB" sz="2400" dirty="0">
                <a:effectLst/>
                <a:latin typeface="Times New Roman" panose="02020603050405020304" pitchFamily="18" charset="0"/>
                <a:ea typeface="Calibri" panose="020F0502020204030204" pitchFamily="34" charset="0"/>
                <a:cs typeface="Times New Roman" panose="02020603050405020304" pitchFamily="18" charset="0"/>
              </a:rPr>
            </a:b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3. Ensure appropriate readability and/or listenability.</a:t>
            </a:r>
            <a:br>
              <a:rPr lang="en-GB" sz="2400" dirty="0">
                <a:effectLst/>
                <a:latin typeface="Times New Roman" panose="02020603050405020304" pitchFamily="18" charset="0"/>
                <a:ea typeface="Calibri" panose="020F0502020204030204" pitchFamily="34" charset="0"/>
                <a:cs typeface="Times New Roman" panose="02020603050405020304" pitchFamily="18" charset="0"/>
              </a:rPr>
            </a:b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4. Include examples, illustrations, and other visual aids, when desirable.</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1320008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EB11B-1115-46EB-A332-2D2D4E8F2139}"/>
              </a:ext>
            </a:extLst>
          </p:cNvPr>
          <p:cNvSpPr>
            <a:spLocks noGrp="1"/>
          </p:cNvSpPr>
          <p:nvPr>
            <p:ph type="title"/>
          </p:nvPr>
        </p:nvSpPr>
        <p:spPr/>
        <p:txBody>
          <a:bodyPr>
            <a:normAutofit/>
          </a:bodyPr>
          <a:lstStyle/>
          <a:p>
            <a:r>
              <a:rPr lang="en-GB" sz="4500" b="1" dirty="0">
                <a:effectLst/>
                <a:latin typeface="Times New Roman" panose="02020603050405020304" pitchFamily="18" charset="0"/>
                <a:ea typeface="Calibri" panose="020F0502020204030204" pitchFamily="34" charset="0"/>
                <a:cs typeface="Times New Roman" panose="02020603050405020304" pitchFamily="18" charset="0"/>
              </a:rPr>
              <a:t>6. Courtesy </a:t>
            </a:r>
            <a:endParaRPr lang="en-US" sz="4500" dirty="0"/>
          </a:p>
        </p:txBody>
      </p:sp>
      <p:sp>
        <p:nvSpPr>
          <p:cNvPr id="3" name="Content Placeholder 2">
            <a:extLst>
              <a:ext uri="{FF2B5EF4-FFF2-40B4-BE49-F238E27FC236}">
                <a16:creationId xmlns:a16="http://schemas.microsoft.com/office/drawing/2014/main" id="{9B840C87-B601-4BD0-B6D6-BFB9ABB52D04}"/>
              </a:ext>
            </a:extLst>
          </p:cNvPr>
          <p:cNvSpPr>
            <a:spLocks noGrp="1"/>
          </p:cNvSpPr>
          <p:nvPr>
            <p:ph idx="1"/>
          </p:nvPr>
        </p:nvSpPr>
        <p:spPr/>
        <p:txBody>
          <a:bodyPr>
            <a:normAutofit/>
          </a:bodyPr>
          <a:lstStyle/>
          <a:p>
            <a:pPr marL="0" marR="0" indent="0" algn="just">
              <a:lnSpc>
                <a:spcPct val="115000"/>
              </a:lnSpc>
              <a:spcBef>
                <a:spcPts val="0"/>
              </a:spcBef>
              <a:spcAft>
                <a:spcPts val="1000"/>
              </a:spcAft>
              <a:buNone/>
            </a:pPr>
            <a:r>
              <a:rPr lang="en-GB" sz="2400" dirty="0">
                <a:effectLst/>
                <a:latin typeface="Roboto" panose="02000000000000000000" pitchFamily="2" charset="0"/>
                <a:ea typeface="Roboto" panose="02000000000000000000" pitchFamily="2" charset="0"/>
                <a:cs typeface="Times New Roman" panose="02020603050405020304" pitchFamily="18" charset="0"/>
              </a:rPr>
              <a:t>Normally, courtesy stems from sincere you-attitude. It is not only politeness, a communicator should be sincerely tactful, thoughtful, and appreciative. </a:t>
            </a:r>
            <a:br>
              <a:rPr lang="en-GB" sz="2400" dirty="0">
                <a:effectLst/>
                <a:latin typeface="Roboto" panose="02000000000000000000" pitchFamily="2" charset="0"/>
                <a:ea typeface="Roboto" panose="02000000000000000000" pitchFamily="2" charset="0"/>
                <a:cs typeface="Times New Roman" panose="02020603050405020304" pitchFamily="18" charset="0"/>
              </a:rPr>
            </a:br>
            <a:r>
              <a:rPr lang="en-GB" sz="2400" dirty="0">
                <a:effectLst/>
                <a:latin typeface="Roboto" panose="02000000000000000000" pitchFamily="2" charset="0"/>
                <a:ea typeface="Roboto" panose="02000000000000000000" pitchFamily="2" charset="0"/>
                <a:cs typeface="Times New Roman" panose="02020603050405020304" pitchFamily="18" charset="0"/>
              </a:rPr>
              <a:t>In addition, he/she has to avoid expressions that irritate, hurt, or belittle. </a:t>
            </a:r>
            <a:endParaRPr lang="en-US" sz="2400" dirty="0">
              <a:effectLst/>
              <a:latin typeface="Roboto" panose="02000000000000000000" pitchFamily="2" charset="0"/>
              <a:ea typeface="Roboto" panose="02000000000000000000" pitchFamily="2" charset="0"/>
              <a:cs typeface="Times New Roman" panose="02020603050405020304" pitchFamily="18" charset="0"/>
            </a:endParaRPr>
          </a:p>
          <a:p>
            <a:pPr marL="0" indent="0">
              <a:buNone/>
            </a:pPr>
            <a:endParaRPr lang="en-US" sz="2400" dirty="0">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558292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60FB0-E9D2-4702-B5B6-24DE273FB94D}"/>
              </a:ext>
            </a:extLst>
          </p:cNvPr>
          <p:cNvSpPr>
            <a:spLocks noGrp="1"/>
          </p:cNvSpPr>
          <p:nvPr>
            <p:ph type="title"/>
          </p:nvPr>
        </p:nvSpPr>
        <p:spPr/>
        <p:txBody>
          <a:bodyPr>
            <a:normAutofit/>
          </a:bodyPr>
          <a:lstStyle/>
          <a:p>
            <a:r>
              <a:rPr lang="en-GB" sz="4500" b="1" dirty="0">
                <a:effectLst/>
                <a:latin typeface="Times New Roman" panose="02020603050405020304" pitchFamily="18" charset="0"/>
                <a:ea typeface="Calibri" panose="020F0502020204030204" pitchFamily="34" charset="0"/>
                <a:cs typeface="Times New Roman" panose="02020603050405020304" pitchFamily="18" charset="0"/>
              </a:rPr>
              <a:t>7. Correctness</a:t>
            </a:r>
            <a:endParaRPr lang="en-US" sz="4500" dirty="0"/>
          </a:p>
        </p:txBody>
      </p:sp>
      <p:sp>
        <p:nvSpPr>
          <p:cNvPr id="3" name="Content Placeholder 2">
            <a:extLst>
              <a:ext uri="{FF2B5EF4-FFF2-40B4-BE49-F238E27FC236}">
                <a16:creationId xmlns:a16="http://schemas.microsoft.com/office/drawing/2014/main" id="{57EC508A-BA10-4A8F-B1FE-4D140423860A}"/>
              </a:ext>
            </a:extLst>
          </p:cNvPr>
          <p:cNvSpPr>
            <a:spLocks noGrp="1"/>
          </p:cNvSpPr>
          <p:nvPr>
            <p:ph idx="1"/>
          </p:nvPr>
        </p:nvSpPr>
        <p:spPr/>
        <p:txBody>
          <a:bodyPr>
            <a:noAutofit/>
          </a:bodyPr>
          <a:lstStyle/>
          <a:p>
            <a:pPr marL="0" marR="0" indent="0">
              <a:lnSpc>
                <a:spcPct val="115000"/>
              </a:lnSpc>
              <a:spcBef>
                <a:spcPts val="0"/>
              </a:spcBef>
              <a:spcAft>
                <a:spcPts val="1000"/>
              </a:spcAft>
              <a:buNone/>
            </a:pPr>
            <a:r>
              <a:rPr lang="en-GB" sz="2400" dirty="0">
                <a:effectLst/>
                <a:latin typeface="Roboto" panose="02000000000000000000" pitchFamily="2" charset="0"/>
                <a:ea typeface="Roboto" panose="02000000000000000000" pitchFamily="2" charset="0"/>
                <a:cs typeface="Times New Roman" panose="02020603050405020304" pitchFamily="18" charset="0"/>
              </a:rPr>
              <a:t>The correct message has to go beyond proper grammar, punctuation, and spelling. A message may be perfect grammatically and semantically it is an insult. Therefore, it is very important to: </a:t>
            </a:r>
          </a:p>
          <a:p>
            <a:pPr lvl="1">
              <a:lnSpc>
                <a:spcPct val="115000"/>
              </a:lnSpc>
              <a:spcBef>
                <a:spcPts val="0"/>
              </a:spcBef>
              <a:spcAft>
                <a:spcPts val="1000"/>
              </a:spcAft>
            </a:pPr>
            <a:r>
              <a:rPr lang="en-GB" sz="2200" dirty="0">
                <a:effectLst/>
                <a:latin typeface="Roboto" panose="02000000000000000000" pitchFamily="2" charset="0"/>
                <a:ea typeface="Roboto" panose="02000000000000000000" pitchFamily="2" charset="0"/>
                <a:cs typeface="Times New Roman" panose="02020603050405020304" pitchFamily="18" charset="0"/>
              </a:rPr>
              <a:t>Utilise the right level of the language,</a:t>
            </a:r>
          </a:p>
          <a:p>
            <a:pPr lvl="1">
              <a:lnSpc>
                <a:spcPct val="115000"/>
              </a:lnSpc>
              <a:spcBef>
                <a:spcPts val="0"/>
              </a:spcBef>
              <a:spcAft>
                <a:spcPts val="1000"/>
              </a:spcAft>
            </a:pPr>
            <a:r>
              <a:rPr lang="en-GB" sz="2200" dirty="0">
                <a:effectLst/>
                <a:latin typeface="Roboto" panose="02000000000000000000" pitchFamily="2" charset="0"/>
                <a:ea typeface="Roboto" panose="02000000000000000000" pitchFamily="2" charset="0"/>
                <a:cs typeface="Times New Roman" panose="02020603050405020304" pitchFamily="18" charset="0"/>
              </a:rPr>
              <a:t>Provide accurate facts, words, and figures </a:t>
            </a:r>
            <a:endParaRPr lang="en-GB" sz="2200" dirty="0">
              <a:latin typeface="Roboto" panose="02000000000000000000" pitchFamily="2" charset="0"/>
              <a:ea typeface="Roboto" panose="02000000000000000000" pitchFamily="2" charset="0"/>
              <a:cs typeface="Times New Roman" panose="02020603050405020304" pitchFamily="18" charset="0"/>
            </a:endParaRPr>
          </a:p>
          <a:p>
            <a:pPr lvl="1">
              <a:lnSpc>
                <a:spcPct val="115000"/>
              </a:lnSpc>
              <a:spcBef>
                <a:spcPts val="0"/>
              </a:spcBef>
              <a:spcAft>
                <a:spcPts val="1000"/>
              </a:spcAft>
            </a:pPr>
            <a:r>
              <a:rPr lang="en-GB" sz="2200" dirty="0">
                <a:effectLst/>
                <a:latin typeface="Roboto" panose="02000000000000000000" pitchFamily="2" charset="0"/>
                <a:ea typeface="Roboto" panose="02000000000000000000" pitchFamily="2" charset="0"/>
                <a:cs typeface="Times New Roman" panose="02020603050405020304" pitchFamily="18" charset="0"/>
              </a:rPr>
              <a:t>Preserve acceptable writing mechanics </a:t>
            </a:r>
            <a:endParaRPr lang="en-GB" sz="2200" dirty="0">
              <a:latin typeface="Roboto" panose="02000000000000000000" pitchFamily="2" charset="0"/>
              <a:ea typeface="Roboto" panose="02000000000000000000" pitchFamily="2" charset="0"/>
              <a:cs typeface="Times New Roman" panose="02020603050405020304" pitchFamily="18" charset="0"/>
            </a:endParaRPr>
          </a:p>
          <a:p>
            <a:pPr lvl="1">
              <a:lnSpc>
                <a:spcPct val="115000"/>
              </a:lnSpc>
              <a:spcBef>
                <a:spcPts val="0"/>
              </a:spcBef>
              <a:spcAft>
                <a:spcPts val="1000"/>
              </a:spcAft>
            </a:pPr>
            <a:r>
              <a:rPr lang="en-GB" sz="2200" dirty="0">
                <a:effectLst/>
                <a:latin typeface="Roboto" panose="02000000000000000000" pitchFamily="2" charset="0"/>
                <a:ea typeface="Roboto" panose="02000000000000000000" pitchFamily="2" charset="0"/>
                <a:cs typeface="Times New Roman" panose="02020603050405020304" pitchFamily="18" charset="0"/>
              </a:rPr>
              <a:t>Use non-discriminatory expressions</a:t>
            </a:r>
            <a:endParaRPr lang="en-GB" sz="2200" dirty="0">
              <a:latin typeface="Roboto" panose="02000000000000000000" pitchFamily="2" charset="0"/>
              <a:ea typeface="Roboto" panose="02000000000000000000" pitchFamily="2" charset="0"/>
              <a:cs typeface="Times New Roman" panose="02020603050405020304" pitchFamily="18" charset="0"/>
            </a:endParaRPr>
          </a:p>
          <a:p>
            <a:pPr marL="0" indent="0">
              <a:buNone/>
            </a:pPr>
            <a:endParaRPr lang="en-US" sz="2400" dirty="0">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2120608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9BEB7-F3D7-4E6A-8546-D44D6C7B7360}"/>
              </a:ext>
            </a:extLst>
          </p:cNvPr>
          <p:cNvSpPr>
            <a:spLocks noGrp="1"/>
          </p:cNvSpPr>
          <p:nvPr>
            <p:ph type="title"/>
          </p:nvPr>
        </p:nvSpPr>
        <p:spPr/>
        <p:txBody>
          <a:bodyPr>
            <a:normAutofit/>
          </a:bodyPr>
          <a:lstStyle/>
          <a:p>
            <a:r>
              <a:rPr lang="en-GB" sz="4500" b="1" dirty="0">
                <a:solidFill>
                  <a:srgbClr val="4F81BD"/>
                </a:solidFill>
                <a:latin typeface="Times New Roman" panose="02020603050405020304" pitchFamily="18" charset="0"/>
                <a:ea typeface="Times New Roman" panose="02020603050405020304" pitchFamily="18" charset="0"/>
                <a:cs typeface="Times New Roman" panose="02020603050405020304" pitchFamily="18" charset="0"/>
              </a:rPr>
              <a:t>III.</a:t>
            </a:r>
            <a:r>
              <a:rPr lang="en-GB" sz="4500" b="1" dirty="0">
                <a:solidFill>
                  <a:srgbClr val="4F81BD"/>
                </a:solidFill>
                <a:effectLst/>
                <a:latin typeface="Times New Roman" panose="02020603050405020304" pitchFamily="18" charset="0"/>
                <a:ea typeface="Times New Roman" panose="02020603050405020304" pitchFamily="18" charset="0"/>
                <a:cs typeface="Times New Roman" panose="02020603050405020304" pitchFamily="18" charset="0"/>
              </a:rPr>
              <a:t> Ten rules of good communication</a:t>
            </a:r>
            <a:endParaRPr lang="en-US" sz="4500" dirty="0"/>
          </a:p>
        </p:txBody>
      </p:sp>
      <p:sp>
        <p:nvSpPr>
          <p:cNvPr id="3" name="Content Placeholder 2">
            <a:extLst>
              <a:ext uri="{FF2B5EF4-FFF2-40B4-BE49-F238E27FC236}">
                <a16:creationId xmlns:a16="http://schemas.microsoft.com/office/drawing/2014/main" id="{D897CBE6-4A12-438D-A408-C922BB3C892D}"/>
              </a:ext>
            </a:extLst>
          </p:cNvPr>
          <p:cNvSpPr>
            <a:spLocks noGrp="1"/>
          </p:cNvSpPr>
          <p:nvPr>
            <p:ph idx="1"/>
          </p:nvPr>
        </p:nvSpPr>
        <p:spPr/>
        <p:txBody>
          <a:bodyPr>
            <a:noAutofit/>
          </a:bodyPr>
          <a:lstStyle/>
          <a:p>
            <a:pPr marL="342900" marR="0" indent="-342900" algn="just">
              <a:lnSpc>
                <a:spcPct val="115000"/>
              </a:lnSpc>
              <a:buFont typeface="+mj-lt"/>
              <a:buAutoNum type="arabicPeriod"/>
            </a:pPr>
            <a:r>
              <a:rPr lang="en-US" sz="2400" b="1" dirty="0">
                <a:effectLst/>
                <a:latin typeface="Roboto" panose="02000000000000000000" pitchFamily="2" charset="0"/>
                <a:ea typeface="Roboto" panose="02000000000000000000" pitchFamily="2" charset="0"/>
              </a:rPr>
              <a:t>Be clear on the objective of the message:</a:t>
            </a:r>
            <a:r>
              <a:rPr lang="en-US" sz="2400" dirty="0">
                <a:effectLst/>
                <a:latin typeface="Roboto" panose="02000000000000000000" pitchFamily="2" charset="0"/>
                <a:ea typeface="Roboto" panose="02000000000000000000" pitchFamily="2" charset="0"/>
              </a:rPr>
              <a:t> No communication is effective unless there is an expected outcome.</a:t>
            </a:r>
          </a:p>
          <a:p>
            <a:pPr marL="342900" marR="0" indent="-342900" algn="just">
              <a:lnSpc>
                <a:spcPct val="115000"/>
              </a:lnSpc>
              <a:buFont typeface="+mj-lt"/>
              <a:buAutoNum type="arabicPeriod"/>
            </a:pPr>
            <a:r>
              <a:rPr lang="en-US" sz="2400" b="1" dirty="0">
                <a:effectLst/>
                <a:latin typeface="Roboto" panose="02000000000000000000" pitchFamily="2" charset="0"/>
                <a:ea typeface="Roboto" panose="02000000000000000000" pitchFamily="2" charset="0"/>
              </a:rPr>
              <a:t>Choose your timing:</a:t>
            </a:r>
            <a:r>
              <a:rPr lang="en-US" sz="2400" dirty="0">
                <a:effectLst/>
                <a:latin typeface="Roboto" panose="02000000000000000000" pitchFamily="2" charset="0"/>
                <a:ea typeface="Roboto" panose="02000000000000000000" pitchFamily="2" charset="0"/>
              </a:rPr>
              <a:t> </a:t>
            </a:r>
            <a:r>
              <a:rPr lang="en-US" sz="2400" dirty="0">
                <a:latin typeface="Roboto" panose="02000000000000000000" pitchFamily="2" charset="0"/>
                <a:ea typeface="Roboto" panose="02000000000000000000" pitchFamily="2" charset="0"/>
              </a:rPr>
              <a:t>Communication </a:t>
            </a:r>
            <a:r>
              <a:rPr lang="en-US" sz="2400" dirty="0">
                <a:effectLst/>
                <a:latin typeface="Roboto" panose="02000000000000000000" pitchFamily="2" charset="0"/>
                <a:ea typeface="Roboto" panose="02000000000000000000" pitchFamily="2" charset="0"/>
              </a:rPr>
              <a:t>should have plenty of time and can’t be interrupted.</a:t>
            </a:r>
          </a:p>
          <a:p>
            <a:pPr marL="342900" marR="0" indent="-342900" algn="just">
              <a:lnSpc>
                <a:spcPct val="115000"/>
              </a:lnSpc>
              <a:buFont typeface="+mj-lt"/>
              <a:buAutoNum type="arabicPeriod"/>
            </a:pPr>
            <a:r>
              <a:rPr lang="en-US" sz="2400" b="1" dirty="0">
                <a:effectLst/>
                <a:latin typeface="Roboto" panose="02000000000000000000" pitchFamily="2" charset="0"/>
                <a:ea typeface="Roboto" panose="02000000000000000000" pitchFamily="2" charset="0"/>
              </a:rPr>
              <a:t>Stick to the matter in hand:</a:t>
            </a:r>
            <a:r>
              <a:rPr lang="en-US" sz="2400" dirty="0">
                <a:effectLst/>
                <a:latin typeface="Roboto" panose="02000000000000000000" pitchFamily="2" charset="0"/>
                <a:ea typeface="Roboto" panose="02000000000000000000" pitchFamily="2" charset="0"/>
              </a:rPr>
              <a:t> A focus on the issue/topic should be maintained. </a:t>
            </a:r>
          </a:p>
          <a:p>
            <a:pPr marL="342900" marR="0" indent="-342900" algn="just">
              <a:lnSpc>
                <a:spcPct val="115000"/>
              </a:lnSpc>
              <a:buFont typeface="+mj-lt"/>
              <a:buAutoNum type="arabicPeriod"/>
            </a:pPr>
            <a:r>
              <a:rPr lang="en-US" sz="2400" b="1" dirty="0">
                <a:effectLst/>
                <a:latin typeface="Roboto" panose="02000000000000000000" pitchFamily="2" charset="0"/>
                <a:ea typeface="Roboto" panose="02000000000000000000" pitchFamily="2" charset="0"/>
              </a:rPr>
              <a:t>Avoid starting sentences with ‘You . . . ’:</a:t>
            </a:r>
            <a:r>
              <a:rPr lang="en-US" sz="2400" dirty="0">
                <a:effectLst/>
                <a:latin typeface="Roboto" panose="02000000000000000000" pitchFamily="2" charset="0"/>
                <a:ea typeface="Roboto" panose="02000000000000000000" pitchFamily="2" charset="0"/>
              </a:rPr>
              <a:t> A statement should not sound like an accusation. </a:t>
            </a:r>
          </a:p>
          <a:p>
            <a:pPr marL="342900" marR="0" indent="-342900" algn="just">
              <a:lnSpc>
                <a:spcPct val="115000"/>
              </a:lnSpc>
              <a:buFont typeface="+mj-lt"/>
              <a:buAutoNum type="arabicPeriod"/>
            </a:pPr>
            <a:r>
              <a:rPr lang="en-US" sz="2400" b="1" dirty="0">
                <a:effectLst/>
                <a:latin typeface="Roboto" panose="02000000000000000000" pitchFamily="2" charset="0"/>
                <a:ea typeface="Roboto" panose="02000000000000000000" pitchFamily="2" charset="0"/>
              </a:rPr>
              <a:t>Don’t use never or always statements:</a:t>
            </a:r>
            <a:r>
              <a:rPr lang="en-US" sz="2400" dirty="0">
                <a:effectLst/>
                <a:latin typeface="Roboto" panose="02000000000000000000" pitchFamily="2" charset="0"/>
                <a:ea typeface="Roboto" panose="02000000000000000000" pitchFamily="2" charset="0"/>
              </a:rPr>
              <a:t> Cut out categorical statements that are provocative and unlikely to be true. </a:t>
            </a:r>
          </a:p>
          <a:p>
            <a:endParaRPr lang="en-US" sz="2400" dirty="0">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348278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117A7-B350-4959-9A3C-0D9A826EE547}"/>
              </a:ext>
            </a:extLst>
          </p:cNvPr>
          <p:cNvSpPr>
            <a:spLocks noGrp="1"/>
          </p:cNvSpPr>
          <p:nvPr>
            <p:ph type="title"/>
          </p:nvPr>
        </p:nvSpPr>
        <p:spPr/>
        <p:txBody>
          <a:bodyPr>
            <a:normAutofit/>
          </a:bodyPr>
          <a:lstStyle/>
          <a:p>
            <a:pPr algn="r"/>
            <a:r>
              <a:rPr lang="en-US" sz="4500" b="1" dirty="0" err="1"/>
              <a:t>Cont</a:t>
            </a:r>
            <a:r>
              <a:rPr lang="en-US" sz="4500" b="1" dirty="0"/>
              <a:t>’</a:t>
            </a:r>
          </a:p>
        </p:txBody>
      </p:sp>
      <p:sp>
        <p:nvSpPr>
          <p:cNvPr id="3" name="Content Placeholder 2">
            <a:extLst>
              <a:ext uri="{FF2B5EF4-FFF2-40B4-BE49-F238E27FC236}">
                <a16:creationId xmlns:a16="http://schemas.microsoft.com/office/drawing/2014/main" id="{06A74D86-1A96-4222-91F2-5A9B663A3BF7}"/>
              </a:ext>
            </a:extLst>
          </p:cNvPr>
          <p:cNvSpPr>
            <a:spLocks noGrp="1"/>
          </p:cNvSpPr>
          <p:nvPr>
            <p:ph idx="1"/>
          </p:nvPr>
        </p:nvSpPr>
        <p:spPr/>
        <p:txBody>
          <a:bodyPr>
            <a:noAutofit/>
          </a:bodyPr>
          <a:lstStyle/>
          <a:p>
            <a:pPr marL="0" marR="0" lvl="0" indent="0" algn="just">
              <a:lnSpc>
                <a:spcPct val="115000"/>
              </a:lnSpc>
              <a:buSzPts val="1000"/>
              <a:buNone/>
              <a:tabLst>
                <a:tab pos="457200" algn="l"/>
              </a:tabLst>
            </a:pPr>
            <a:r>
              <a:rPr lang="en-US" sz="2400" b="1" dirty="0">
                <a:effectLst/>
                <a:latin typeface="Roboto" panose="02000000000000000000" pitchFamily="2" charset="0"/>
                <a:ea typeface="Roboto" panose="02000000000000000000" pitchFamily="2" charset="0"/>
              </a:rPr>
              <a:t>6. </a:t>
            </a:r>
            <a:r>
              <a:rPr lang="en-US" sz="2400" b="1" dirty="0">
                <a:latin typeface="Roboto" panose="02000000000000000000" pitchFamily="2" charset="0"/>
                <a:ea typeface="Roboto" panose="02000000000000000000" pitchFamily="2" charset="0"/>
              </a:rPr>
              <a:t>Think about</a:t>
            </a:r>
            <a:r>
              <a:rPr lang="en-US" sz="2400" b="1" dirty="0">
                <a:effectLst/>
                <a:latin typeface="Roboto" panose="02000000000000000000" pitchFamily="2" charset="0"/>
                <a:ea typeface="Roboto" panose="02000000000000000000" pitchFamily="2" charset="0"/>
              </a:rPr>
              <a:t> your should and shouldn’t: </a:t>
            </a:r>
            <a:r>
              <a:rPr lang="en-US" sz="2400" dirty="0">
                <a:effectLst/>
                <a:latin typeface="Roboto" panose="02000000000000000000" pitchFamily="2" charset="0"/>
                <a:ea typeface="Roboto" panose="02000000000000000000" pitchFamily="2" charset="0"/>
              </a:rPr>
              <a:t>Unless if it is your right avoid to focus on moral aspect of your audience or preach to them. </a:t>
            </a:r>
          </a:p>
          <a:p>
            <a:pPr marL="0" marR="0" lvl="0" indent="0" algn="just">
              <a:lnSpc>
                <a:spcPct val="115000"/>
              </a:lnSpc>
              <a:buSzPts val="1000"/>
              <a:buNone/>
              <a:tabLst>
                <a:tab pos="457200" algn="l"/>
              </a:tabLst>
            </a:pPr>
            <a:r>
              <a:rPr lang="en-US" sz="2400" b="1" dirty="0">
                <a:effectLst/>
                <a:latin typeface="Roboto" panose="02000000000000000000" pitchFamily="2" charset="0"/>
                <a:ea typeface="Roboto" panose="02000000000000000000" pitchFamily="2" charset="0"/>
              </a:rPr>
              <a:t>7. Don’t interrupt:</a:t>
            </a:r>
            <a:r>
              <a:rPr lang="en-US" sz="2400" dirty="0">
                <a:effectLst/>
                <a:latin typeface="Roboto" panose="02000000000000000000" pitchFamily="2" charset="0"/>
                <a:ea typeface="Roboto" panose="02000000000000000000" pitchFamily="2" charset="0"/>
              </a:rPr>
              <a:t> </a:t>
            </a:r>
            <a:r>
              <a:rPr lang="en-US" sz="2400" dirty="0">
                <a:latin typeface="Roboto" panose="02000000000000000000" pitchFamily="2" charset="0"/>
                <a:ea typeface="Roboto" panose="02000000000000000000" pitchFamily="2" charset="0"/>
              </a:rPr>
              <a:t>Be a good listener, talk when it is your turn. </a:t>
            </a:r>
          </a:p>
          <a:p>
            <a:pPr marL="0" marR="0" lvl="0" indent="0" algn="just">
              <a:lnSpc>
                <a:spcPct val="115000"/>
              </a:lnSpc>
              <a:buSzPts val="1000"/>
              <a:buNone/>
              <a:tabLst>
                <a:tab pos="457200" algn="l"/>
              </a:tabLst>
            </a:pPr>
            <a:r>
              <a:rPr lang="en-US" sz="2400" b="1" dirty="0">
                <a:latin typeface="Roboto" panose="02000000000000000000" pitchFamily="2" charset="0"/>
                <a:ea typeface="Roboto" panose="02000000000000000000" pitchFamily="2" charset="0"/>
              </a:rPr>
              <a:t>8. </a:t>
            </a:r>
            <a:r>
              <a:rPr lang="en-US" sz="2400" b="1" dirty="0">
                <a:effectLst/>
                <a:latin typeface="Roboto" panose="02000000000000000000" pitchFamily="2" charset="0"/>
                <a:ea typeface="Roboto" panose="02000000000000000000" pitchFamily="2" charset="0"/>
              </a:rPr>
              <a:t>Stay calm or postpone the conversation: </a:t>
            </a:r>
            <a:r>
              <a:rPr lang="en-US" sz="2400" dirty="0">
                <a:effectLst/>
                <a:latin typeface="Roboto" panose="02000000000000000000" pitchFamily="2" charset="0"/>
                <a:ea typeface="Roboto" panose="02000000000000000000" pitchFamily="2" charset="0"/>
              </a:rPr>
              <a:t>In case people get angry, relax or take a time out. </a:t>
            </a:r>
          </a:p>
          <a:p>
            <a:pPr marL="0" marR="0" lvl="0" indent="0" algn="just">
              <a:lnSpc>
                <a:spcPct val="115000"/>
              </a:lnSpc>
              <a:buSzPts val="1000"/>
              <a:buNone/>
              <a:tabLst>
                <a:tab pos="457200" algn="l"/>
              </a:tabLst>
            </a:pPr>
            <a:r>
              <a:rPr lang="en-US" sz="2400" b="1" dirty="0">
                <a:latin typeface="Roboto" panose="02000000000000000000" pitchFamily="2" charset="0"/>
                <a:ea typeface="Roboto" panose="02000000000000000000" pitchFamily="2" charset="0"/>
              </a:rPr>
              <a:t>9. </a:t>
            </a:r>
            <a:r>
              <a:rPr lang="en-US" sz="2400" b="1" dirty="0">
                <a:effectLst/>
                <a:latin typeface="Roboto" panose="02000000000000000000" pitchFamily="2" charset="0"/>
                <a:ea typeface="Roboto" panose="02000000000000000000" pitchFamily="2" charset="0"/>
              </a:rPr>
              <a:t>Avoid sarcasm, monologues or mind reading:</a:t>
            </a:r>
            <a:r>
              <a:rPr lang="en-US" sz="2400" dirty="0">
                <a:effectLst/>
                <a:latin typeface="Roboto" panose="02000000000000000000" pitchFamily="2" charset="0"/>
                <a:ea typeface="Roboto" panose="02000000000000000000" pitchFamily="2" charset="0"/>
              </a:rPr>
              <a:t> Don’t speak/write in your </a:t>
            </a:r>
            <a:r>
              <a:rPr lang="en-US" sz="2400" dirty="0" err="1">
                <a:effectLst/>
                <a:latin typeface="Roboto" panose="02000000000000000000" pitchFamily="2" charset="0"/>
                <a:ea typeface="Roboto" panose="02000000000000000000" pitchFamily="2" charset="0"/>
              </a:rPr>
              <a:t>favour</a:t>
            </a:r>
            <a:r>
              <a:rPr lang="en-US" sz="2400" dirty="0">
                <a:effectLst/>
                <a:latin typeface="Roboto" panose="02000000000000000000" pitchFamily="2" charset="0"/>
                <a:ea typeface="Roboto" panose="02000000000000000000" pitchFamily="2" charset="0"/>
              </a:rPr>
              <a:t>. </a:t>
            </a:r>
          </a:p>
          <a:p>
            <a:pPr marL="0" marR="0" lvl="0" indent="0" algn="just">
              <a:lnSpc>
                <a:spcPct val="115000"/>
              </a:lnSpc>
              <a:buSzPts val="1000"/>
              <a:buNone/>
              <a:tabLst>
                <a:tab pos="457200" algn="l"/>
              </a:tabLst>
            </a:pPr>
            <a:r>
              <a:rPr lang="en-US" sz="2400" b="1" dirty="0">
                <a:latin typeface="Roboto" panose="02000000000000000000" pitchFamily="2" charset="0"/>
                <a:ea typeface="Roboto" panose="02000000000000000000" pitchFamily="2" charset="0"/>
              </a:rPr>
              <a:t>10. </a:t>
            </a:r>
            <a:r>
              <a:rPr lang="en-US" sz="2400" b="1" dirty="0">
                <a:effectLst/>
                <a:latin typeface="Roboto" panose="02000000000000000000" pitchFamily="2" charset="0"/>
                <a:ea typeface="Roboto" panose="02000000000000000000" pitchFamily="2" charset="0"/>
              </a:rPr>
              <a:t>Express your feelings as well as your opinions:</a:t>
            </a:r>
            <a:r>
              <a:rPr lang="en-US" sz="2400" dirty="0">
                <a:effectLst/>
                <a:latin typeface="Roboto" panose="02000000000000000000" pitchFamily="2" charset="0"/>
                <a:ea typeface="Roboto" panose="02000000000000000000" pitchFamily="2" charset="0"/>
              </a:rPr>
              <a:t> Show your feelings by the time of speaking or writing, don’t wait for another day. </a:t>
            </a:r>
            <a:endParaRPr lang="en-US" sz="2400" dirty="0">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3060944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20B1FD-46F7-4226-9687-C65CFE72328D}"/>
              </a:ext>
            </a:extLst>
          </p:cNvPr>
          <p:cNvSpPr>
            <a:spLocks noGrp="1"/>
          </p:cNvSpPr>
          <p:nvPr>
            <p:ph type="title"/>
          </p:nvPr>
        </p:nvSpPr>
        <p:spPr/>
        <p:txBody>
          <a:bodyPr>
            <a:normAutofit/>
          </a:bodyPr>
          <a:lstStyle/>
          <a:p>
            <a:r>
              <a:rPr lang="en-GB" sz="4500" b="1" dirty="0">
                <a:solidFill>
                  <a:srgbClr val="4F81BD"/>
                </a:solidFill>
                <a:effectLst/>
                <a:latin typeface="Times New Roman" panose="02020603050405020304" pitchFamily="18" charset="0"/>
                <a:ea typeface="Times New Roman" panose="02020603050405020304" pitchFamily="18" charset="0"/>
                <a:cs typeface="Times New Roman" panose="02020603050405020304" pitchFamily="18" charset="0"/>
              </a:rPr>
              <a:t>IV. Factors Affecting Communication </a:t>
            </a:r>
            <a:endParaRPr lang="en-US" sz="4500" dirty="0"/>
          </a:p>
        </p:txBody>
      </p:sp>
      <p:sp>
        <p:nvSpPr>
          <p:cNvPr id="3" name="Content Placeholder 2">
            <a:extLst>
              <a:ext uri="{FF2B5EF4-FFF2-40B4-BE49-F238E27FC236}">
                <a16:creationId xmlns:a16="http://schemas.microsoft.com/office/drawing/2014/main" id="{0D28E63A-AA07-4E3F-AA78-0C21DA00F612}"/>
              </a:ext>
            </a:extLst>
          </p:cNvPr>
          <p:cNvSpPr>
            <a:spLocks noGrp="1"/>
          </p:cNvSpPr>
          <p:nvPr>
            <p:ph idx="1"/>
          </p:nvPr>
        </p:nvSpPr>
        <p:spPr/>
        <p:txBody>
          <a:bodyPr>
            <a:normAutofit/>
          </a:bodyPr>
          <a:lstStyle/>
          <a:p>
            <a:pPr marL="0" marR="0" indent="0" algn="just">
              <a:lnSpc>
                <a:spcPct val="115000"/>
              </a:lnSpc>
              <a:spcBef>
                <a:spcPts val="0"/>
              </a:spcBef>
              <a:spcAft>
                <a:spcPts val="1000"/>
              </a:spcAft>
              <a:buNone/>
            </a:pP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As you remember, effective communication is a two-way process. However, it can be disrupted by a number of factors which may affect the overall interpretation and understanding of what was communicated. Those factors can occur at any stage of th</a:t>
            </a:r>
            <a:r>
              <a:rPr lang="en-GB"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e </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communication process. Knowing those factors helps to prevent misunderstanding and confusion.</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sz="2400" dirty="0"/>
          </a:p>
        </p:txBody>
      </p:sp>
    </p:spTree>
    <p:extLst>
      <p:ext uri="{BB962C8B-B14F-4D97-AF65-F5344CB8AC3E}">
        <p14:creationId xmlns:p14="http://schemas.microsoft.com/office/powerpoint/2010/main" val="1241977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D0FA8-30B1-416B-8EFE-CEFD3DD94769}"/>
              </a:ext>
            </a:extLst>
          </p:cNvPr>
          <p:cNvSpPr>
            <a:spLocks noGrp="1"/>
          </p:cNvSpPr>
          <p:nvPr>
            <p:ph type="title"/>
          </p:nvPr>
        </p:nvSpPr>
        <p:spPr/>
        <p:txBody>
          <a:bodyPr>
            <a:normAutofit/>
          </a:bodyPr>
          <a:lstStyle/>
          <a:p>
            <a:r>
              <a:rPr lang="en-GB" sz="45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	Status/Role </a:t>
            </a:r>
            <a:endParaRPr lang="en-US" sz="4500" dirty="0"/>
          </a:p>
        </p:txBody>
      </p:sp>
      <p:sp>
        <p:nvSpPr>
          <p:cNvPr id="3" name="Content Placeholder 2">
            <a:extLst>
              <a:ext uri="{FF2B5EF4-FFF2-40B4-BE49-F238E27FC236}">
                <a16:creationId xmlns:a16="http://schemas.microsoft.com/office/drawing/2014/main" id="{D9147084-27CF-46F9-A311-6A4CFE2F354D}"/>
              </a:ext>
            </a:extLst>
          </p:cNvPr>
          <p:cNvSpPr>
            <a:spLocks noGrp="1"/>
          </p:cNvSpPr>
          <p:nvPr>
            <p:ph idx="1"/>
          </p:nvPr>
        </p:nvSpPr>
        <p:spPr/>
        <p:txBody>
          <a:bodyPr>
            <a:normAutofit/>
          </a:bodyPr>
          <a:lstStyle/>
          <a:p>
            <a:pPr marL="0" marR="0" indent="0" algn="just">
              <a:lnSpc>
                <a:spcPct val="115000"/>
              </a:lnSpc>
              <a:spcBef>
                <a:spcPts val="0"/>
              </a:spcBef>
              <a:spcAft>
                <a:spcPts val="1000"/>
              </a:spcAft>
              <a:buNone/>
            </a:pPr>
            <a:r>
              <a:rPr lang="en-GB" sz="2400" dirty="0">
                <a:solidFill>
                  <a:srgbClr val="000000"/>
                </a:solidFill>
                <a:effectLst/>
                <a:latin typeface="Roboto" panose="02000000000000000000" pitchFamily="2" charset="0"/>
                <a:ea typeface="Roboto" panose="02000000000000000000" pitchFamily="2" charset="0"/>
                <a:cs typeface="Times New Roman" panose="02020603050405020304" pitchFamily="18" charset="0"/>
              </a:rPr>
              <a:t>Sometimes, a difference in status affects the effectiveness of the communication process. </a:t>
            </a:r>
            <a:r>
              <a:rPr lang="en-GB" sz="2400" dirty="0">
                <a:solidFill>
                  <a:srgbClr val="000000"/>
                </a:solidFill>
                <a:latin typeface="Roboto" panose="02000000000000000000" pitchFamily="2" charset="0"/>
                <a:ea typeface="Roboto" panose="02000000000000000000" pitchFamily="2" charset="0"/>
                <a:cs typeface="Times New Roman" panose="02020603050405020304" pitchFamily="18" charset="0"/>
              </a:rPr>
              <a:t>A </a:t>
            </a:r>
            <a:r>
              <a:rPr lang="en-GB" sz="2400" dirty="0">
                <a:solidFill>
                  <a:srgbClr val="000000"/>
                </a:solidFill>
                <a:effectLst/>
                <a:latin typeface="Roboto" panose="02000000000000000000" pitchFamily="2" charset="0"/>
                <a:ea typeface="Roboto" panose="02000000000000000000" pitchFamily="2" charset="0"/>
                <a:cs typeface="Times New Roman" panose="02020603050405020304" pitchFamily="18" charset="0"/>
              </a:rPr>
              <a:t>sender and a receiver of message may have the same status in terms of hierarchy or they may be different, and sometimes it affects effective communication.  (Example of status: Manager/employee, lecturer/student, business owner/clients). </a:t>
            </a:r>
            <a:endParaRPr lang="en-US" sz="2400" dirty="0">
              <a:effectLst/>
              <a:latin typeface="Roboto" panose="02000000000000000000" pitchFamily="2" charset="0"/>
              <a:ea typeface="Roboto" panose="02000000000000000000" pitchFamily="2" charset="0"/>
              <a:cs typeface="Times New Roman" panose="02020603050405020304" pitchFamily="18" charset="0"/>
            </a:endParaRPr>
          </a:p>
          <a:p>
            <a:endParaRPr lang="en-US" sz="2400" dirty="0">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3824652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6BF46-9467-4E87-9359-6C436D7CF43A}"/>
              </a:ext>
            </a:extLst>
          </p:cNvPr>
          <p:cNvSpPr>
            <a:spLocks noGrp="1"/>
          </p:cNvSpPr>
          <p:nvPr>
            <p:ph type="title"/>
          </p:nvPr>
        </p:nvSpPr>
        <p:spPr/>
        <p:txBody>
          <a:bodyPr>
            <a:normAutofit/>
          </a:bodyPr>
          <a:lstStyle/>
          <a:p>
            <a:r>
              <a:rPr lang="en-GB" sz="45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	Cultural Differences </a:t>
            </a:r>
            <a:endParaRPr lang="en-US" sz="4500" dirty="0"/>
          </a:p>
        </p:txBody>
      </p:sp>
      <p:sp>
        <p:nvSpPr>
          <p:cNvPr id="3" name="Content Placeholder 2">
            <a:extLst>
              <a:ext uri="{FF2B5EF4-FFF2-40B4-BE49-F238E27FC236}">
                <a16:creationId xmlns:a16="http://schemas.microsoft.com/office/drawing/2014/main" id="{14F41429-D2A1-4D79-A25A-00B57FDA52D4}"/>
              </a:ext>
            </a:extLst>
          </p:cNvPr>
          <p:cNvSpPr>
            <a:spLocks noGrp="1"/>
          </p:cNvSpPr>
          <p:nvPr>
            <p:ph idx="1"/>
          </p:nvPr>
        </p:nvSpPr>
        <p:spPr/>
        <p:txBody>
          <a:bodyPr>
            <a:normAutofit/>
          </a:bodyPr>
          <a:lstStyle/>
          <a:p>
            <a:pPr marL="0" marR="0" indent="0" algn="just">
              <a:lnSpc>
                <a:spcPct val="115000"/>
              </a:lnSpc>
              <a:spcBef>
                <a:spcPts val="0"/>
              </a:spcBef>
              <a:spcAft>
                <a:spcPts val="1000"/>
              </a:spcAft>
              <a:buNone/>
            </a:pPr>
            <a:r>
              <a:rPr lang="en-GB"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People of </a:t>
            </a:r>
            <a:r>
              <a:rPr lang="en-GB"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different culture may encounter cultural challenges that can impede </a:t>
            </a:r>
            <a:r>
              <a:rPr lang="en-GB"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communication process.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6899433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752AF5-1BC6-49C9-8562-0B2FFBF87298}"/>
              </a:ext>
            </a:extLst>
          </p:cNvPr>
          <p:cNvSpPr>
            <a:spLocks noGrp="1"/>
          </p:cNvSpPr>
          <p:nvPr>
            <p:ph type="title"/>
          </p:nvPr>
        </p:nvSpPr>
        <p:spPr/>
        <p:txBody>
          <a:bodyPr>
            <a:normAutofit/>
          </a:bodyPr>
          <a:lstStyle/>
          <a:p>
            <a:r>
              <a:rPr lang="en-GB" sz="45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	Choice of Communication Channels </a:t>
            </a:r>
            <a:endParaRPr lang="en-US" sz="4500" dirty="0"/>
          </a:p>
        </p:txBody>
      </p:sp>
      <p:sp>
        <p:nvSpPr>
          <p:cNvPr id="3" name="Content Placeholder 2">
            <a:extLst>
              <a:ext uri="{FF2B5EF4-FFF2-40B4-BE49-F238E27FC236}">
                <a16:creationId xmlns:a16="http://schemas.microsoft.com/office/drawing/2014/main" id="{75478436-EE5A-4193-91AE-D9E76D5BBAF0}"/>
              </a:ext>
            </a:extLst>
          </p:cNvPr>
          <p:cNvSpPr>
            <a:spLocks noGrp="1"/>
          </p:cNvSpPr>
          <p:nvPr>
            <p:ph idx="1"/>
          </p:nvPr>
        </p:nvSpPr>
        <p:spPr/>
        <p:txBody>
          <a:bodyPr>
            <a:normAutofit/>
          </a:bodyPr>
          <a:lstStyle/>
          <a:p>
            <a:pPr marL="0" marR="0" indent="0" algn="just">
              <a:lnSpc>
                <a:spcPct val="115000"/>
              </a:lnSpc>
              <a:spcBef>
                <a:spcPts val="0"/>
              </a:spcBef>
              <a:spcAft>
                <a:spcPts val="1000"/>
              </a:spcAft>
              <a:buNone/>
            </a:pPr>
            <a:r>
              <a:rPr lang="en-GB" sz="2400" dirty="0">
                <a:solidFill>
                  <a:srgbClr val="000000"/>
                </a:solidFill>
                <a:effectLst/>
                <a:latin typeface="Roboto" panose="02000000000000000000" pitchFamily="2" charset="0"/>
                <a:ea typeface="Roboto" panose="02000000000000000000" pitchFamily="2" charset="0"/>
                <a:cs typeface="Times New Roman" panose="02020603050405020304" pitchFamily="18" charset="0"/>
              </a:rPr>
              <a:t>In setting a communication channel, a user should ask </a:t>
            </a:r>
            <a:r>
              <a:rPr lang="en-GB" sz="2400" dirty="0">
                <a:solidFill>
                  <a:srgbClr val="000000"/>
                </a:solidFill>
                <a:latin typeface="Roboto" panose="02000000000000000000" pitchFamily="2" charset="0"/>
                <a:ea typeface="Roboto" panose="02000000000000000000" pitchFamily="2" charset="0"/>
                <a:cs typeface="Times New Roman" panose="02020603050405020304" pitchFamily="18" charset="0"/>
              </a:rPr>
              <a:t>himself/herself </a:t>
            </a:r>
            <a:r>
              <a:rPr lang="en-GB" sz="2400" dirty="0">
                <a:solidFill>
                  <a:srgbClr val="000000"/>
                </a:solidFill>
                <a:effectLst/>
                <a:latin typeface="Roboto" panose="02000000000000000000" pitchFamily="2" charset="0"/>
                <a:ea typeface="Roboto" panose="02000000000000000000" pitchFamily="2" charset="0"/>
                <a:cs typeface="Times New Roman" panose="02020603050405020304" pitchFamily="18" charset="0"/>
              </a:rPr>
              <a:t>whether the channel is appropriate for a particular purpose and the audience. If it is not suitable, he/she sets another. </a:t>
            </a:r>
            <a:endParaRPr lang="en-US" sz="2400" dirty="0">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3740986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B6758-114B-4888-BC34-7E4347991692}"/>
              </a:ext>
            </a:extLst>
          </p:cNvPr>
          <p:cNvSpPr>
            <a:spLocks noGrp="1"/>
          </p:cNvSpPr>
          <p:nvPr>
            <p:ph type="title"/>
          </p:nvPr>
        </p:nvSpPr>
        <p:spPr/>
        <p:txBody>
          <a:bodyPr>
            <a:normAutofit/>
          </a:bodyPr>
          <a:lstStyle/>
          <a:p>
            <a:r>
              <a:rPr lang="en-GB" sz="45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(d) Length of Communication </a:t>
            </a:r>
            <a:endParaRPr lang="en-US" sz="4500" dirty="0"/>
          </a:p>
        </p:txBody>
      </p:sp>
      <p:sp>
        <p:nvSpPr>
          <p:cNvPr id="3" name="Content Placeholder 2">
            <a:extLst>
              <a:ext uri="{FF2B5EF4-FFF2-40B4-BE49-F238E27FC236}">
                <a16:creationId xmlns:a16="http://schemas.microsoft.com/office/drawing/2014/main" id="{BB7DF23E-BCF1-401A-86EF-3FA87BEF057C}"/>
              </a:ext>
            </a:extLst>
          </p:cNvPr>
          <p:cNvSpPr>
            <a:spLocks noGrp="1"/>
          </p:cNvSpPr>
          <p:nvPr>
            <p:ph idx="1"/>
          </p:nvPr>
        </p:nvSpPr>
        <p:spPr>
          <a:xfrm>
            <a:off x="436880" y="2291080"/>
            <a:ext cx="10972800" cy="4389120"/>
          </a:xfrm>
        </p:spPr>
        <p:txBody>
          <a:bodyPr>
            <a:normAutofit/>
          </a:bodyPr>
          <a:lstStyle/>
          <a:p>
            <a:pPr marL="0" marR="0" indent="0" algn="just">
              <a:lnSpc>
                <a:spcPct val="115000"/>
              </a:lnSpc>
              <a:spcBef>
                <a:spcPts val="0"/>
              </a:spcBef>
              <a:spcAft>
                <a:spcPts val="1000"/>
              </a:spcAft>
              <a:buNone/>
            </a:pP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length of the message is also an important thing in communication. It can affects the communication process if it </a:t>
            </a:r>
            <a:r>
              <a:rPr lang="en-GB"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is not suitable for the purpose and audience.  </a:t>
            </a:r>
            <a:endParaRPr lang="en-US" sz="2400" dirty="0"/>
          </a:p>
        </p:txBody>
      </p:sp>
    </p:spTree>
    <p:extLst>
      <p:ext uri="{BB962C8B-B14F-4D97-AF65-F5344CB8AC3E}">
        <p14:creationId xmlns:p14="http://schemas.microsoft.com/office/powerpoint/2010/main" val="3427641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5AB10-6662-4E1B-BDD5-26ACE53D032F}"/>
              </a:ext>
            </a:extLst>
          </p:cNvPr>
          <p:cNvSpPr>
            <a:spLocks noGrp="1"/>
          </p:cNvSpPr>
          <p:nvPr>
            <p:ph type="title"/>
          </p:nvPr>
        </p:nvSpPr>
        <p:spPr/>
        <p:txBody>
          <a:bodyPr>
            <a:normAutofit/>
          </a:bodyPr>
          <a:lstStyle/>
          <a:p>
            <a:r>
              <a:rPr lang="en-GB" sz="45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(e)	Use of Language </a:t>
            </a:r>
            <a:endParaRPr lang="en-US" sz="4500" dirty="0"/>
          </a:p>
        </p:txBody>
      </p:sp>
      <p:sp>
        <p:nvSpPr>
          <p:cNvPr id="3" name="Content Placeholder 2">
            <a:extLst>
              <a:ext uri="{FF2B5EF4-FFF2-40B4-BE49-F238E27FC236}">
                <a16:creationId xmlns:a16="http://schemas.microsoft.com/office/drawing/2014/main" id="{78B5E24D-AE88-4E14-9BA0-C01E681C3DC2}"/>
              </a:ext>
            </a:extLst>
          </p:cNvPr>
          <p:cNvSpPr>
            <a:spLocks noGrp="1"/>
          </p:cNvSpPr>
          <p:nvPr>
            <p:ph idx="1"/>
          </p:nvPr>
        </p:nvSpPr>
        <p:spPr/>
        <p:txBody>
          <a:bodyPr>
            <a:normAutofit lnSpcReduction="10000"/>
          </a:bodyPr>
          <a:lstStyle/>
          <a:p>
            <a:pPr marL="0" marR="0" indent="0" algn="just">
              <a:lnSpc>
                <a:spcPct val="115000"/>
              </a:lnSpc>
              <a:spcBef>
                <a:spcPts val="0"/>
              </a:spcBef>
              <a:spcAft>
                <a:spcPts val="1000"/>
              </a:spcAft>
              <a:buNone/>
            </a:pPr>
            <a:r>
              <a:rPr lang="en-GB"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Choosing an appropriate language to use matters a lot in communication process. The </a:t>
            </a:r>
            <a:r>
              <a:rPr lang="en-GB"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poor choice of words or weak sentence structure can hinder effective communication. This applies also to the use of inappropriate punctuation marks. </a:t>
            </a:r>
          </a:p>
          <a:p>
            <a:pPr marL="0" indent="0" algn="just">
              <a:lnSpc>
                <a:spcPct val="115000"/>
              </a:lnSpc>
              <a:spcBef>
                <a:spcPts val="0"/>
              </a:spcBef>
              <a:spcAft>
                <a:spcPts val="1000"/>
              </a:spcAft>
              <a:buNone/>
            </a:pPr>
            <a:r>
              <a:rPr lang="en-GB"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Placement of punctuation marks can change the entire meaning of a sentence, </a:t>
            </a:r>
            <a:r>
              <a:rPr lang="en-GB"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look at the following sentences:  </a:t>
            </a:r>
          </a:p>
          <a:p>
            <a:pPr algn="just">
              <a:lnSpc>
                <a:spcPct val="115000"/>
              </a:lnSpc>
              <a:spcBef>
                <a:spcPts val="0"/>
              </a:spcBef>
              <a:spcAft>
                <a:spcPts val="1000"/>
              </a:spcAft>
            </a:pPr>
            <a:r>
              <a:rPr lang="en-GB"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W</a:t>
            </a:r>
            <a:r>
              <a:rPr lang="en-GB"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oman, without her, man is nothing.</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1000"/>
              </a:spcAft>
            </a:pPr>
            <a:r>
              <a:rPr lang="en-GB"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W</a:t>
            </a:r>
            <a:r>
              <a:rPr lang="en-GB"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oman, without her man, is nothing.</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41929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BB29F-D831-4D16-A736-3396C2A8EF36}"/>
              </a:ext>
            </a:extLst>
          </p:cNvPr>
          <p:cNvSpPr>
            <a:spLocks noGrp="1"/>
          </p:cNvSpPr>
          <p:nvPr>
            <p:ph type="title"/>
          </p:nvPr>
        </p:nvSpPr>
        <p:spPr/>
        <p:txBody>
          <a:bodyPr>
            <a:normAutofit/>
          </a:bodyPr>
          <a:lstStyle/>
          <a:p>
            <a:r>
              <a:rPr lang="en-GB" sz="45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(g)	Known or Unknown Receiver </a:t>
            </a:r>
            <a:endParaRPr lang="en-US" sz="4500" dirty="0"/>
          </a:p>
        </p:txBody>
      </p:sp>
      <p:sp>
        <p:nvSpPr>
          <p:cNvPr id="3" name="Content Placeholder 2">
            <a:extLst>
              <a:ext uri="{FF2B5EF4-FFF2-40B4-BE49-F238E27FC236}">
                <a16:creationId xmlns:a16="http://schemas.microsoft.com/office/drawing/2014/main" id="{0FE45752-F11F-4364-A614-959AC5EB0CF5}"/>
              </a:ext>
            </a:extLst>
          </p:cNvPr>
          <p:cNvSpPr>
            <a:spLocks noGrp="1"/>
          </p:cNvSpPr>
          <p:nvPr>
            <p:ph idx="1"/>
          </p:nvPr>
        </p:nvSpPr>
        <p:spPr/>
        <p:txBody>
          <a:bodyPr>
            <a:normAutofit/>
          </a:bodyPr>
          <a:lstStyle/>
          <a:p>
            <a:pPr marL="0" marR="0" indent="0" algn="just">
              <a:lnSpc>
                <a:spcPct val="115000"/>
              </a:lnSpc>
              <a:spcBef>
                <a:spcPts val="0"/>
              </a:spcBef>
              <a:spcAft>
                <a:spcPts val="1000"/>
              </a:spcAft>
              <a:buNone/>
            </a:pPr>
            <a:r>
              <a:rPr lang="en-GB"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There is a difference </a:t>
            </a:r>
            <a:r>
              <a:rPr lang="en-GB"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in addressing a known and unknown receiver. </a:t>
            </a:r>
            <a:r>
              <a:rPr lang="en-GB"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 known receiver can easily understand the sender’s message because they share something in common such as experiences and schemata. Whereas, an unknown receiver may require additional information and time to decode the message.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0435106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EEC2FB-0016-4915-A953-E3458798BB6D}"/>
              </a:ext>
            </a:extLst>
          </p:cNvPr>
          <p:cNvSpPr>
            <a:spLocks noGrp="1"/>
          </p:cNvSpPr>
          <p:nvPr>
            <p:ph type="title"/>
          </p:nvPr>
        </p:nvSpPr>
        <p:spPr/>
        <p:txBody>
          <a:bodyPr>
            <a:normAutofit/>
          </a:bodyPr>
          <a:lstStyle/>
          <a:p>
            <a:r>
              <a:rPr lang="en-GB" sz="45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(f)	Disabilities </a:t>
            </a:r>
            <a:endParaRPr lang="en-US" sz="4500" dirty="0"/>
          </a:p>
        </p:txBody>
      </p:sp>
      <p:sp>
        <p:nvSpPr>
          <p:cNvPr id="3" name="Content Placeholder 2">
            <a:extLst>
              <a:ext uri="{FF2B5EF4-FFF2-40B4-BE49-F238E27FC236}">
                <a16:creationId xmlns:a16="http://schemas.microsoft.com/office/drawing/2014/main" id="{180E144F-7D91-4C5E-81F4-33BBBDB03166}"/>
              </a:ext>
            </a:extLst>
          </p:cNvPr>
          <p:cNvSpPr>
            <a:spLocks noGrp="1"/>
          </p:cNvSpPr>
          <p:nvPr>
            <p:ph idx="1"/>
          </p:nvPr>
        </p:nvSpPr>
        <p:spPr/>
        <p:txBody>
          <a:bodyPr>
            <a:normAutofit/>
          </a:bodyPr>
          <a:lstStyle/>
          <a:p>
            <a:pPr marL="0" marR="0" indent="0" algn="just">
              <a:lnSpc>
                <a:spcPct val="115000"/>
              </a:lnSpc>
              <a:spcBef>
                <a:spcPts val="0"/>
              </a:spcBef>
              <a:spcAft>
                <a:spcPts val="1000"/>
              </a:spcAft>
              <a:buNone/>
            </a:pP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Disabilities such as impaired sight, dyslexia and poor mental health can also be barriers to effective communication. In this situation, a user with disability may use hearing aids, sign language, magnifying systems, and symbols to alleviate problems caused by disabilities and enhance effective communication.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8270266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8AC1E-02F1-472F-8FD3-2488AE5E3C20}"/>
              </a:ext>
            </a:extLst>
          </p:cNvPr>
          <p:cNvSpPr>
            <a:spLocks noGrp="1"/>
          </p:cNvSpPr>
          <p:nvPr>
            <p:ph type="title"/>
          </p:nvPr>
        </p:nvSpPr>
        <p:spPr/>
        <p:txBody>
          <a:bodyPr>
            <a:noAutofit/>
          </a:bodyPr>
          <a:lstStyle/>
          <a:p>
            <a:r>
              <a:rPr lang="en-GB" sz="4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(h) Individual Perceptions/Attitudes/Personalities </a:t>
            </a:r>
            <a:endParaRPr lang="en-US" sz="3600" dirty="0"/>
          </a:p>
        </p:txBody>
      </p:sp>
      <p:sp>
        <p:nvSpPr>
          <p:cNvPr id="3" name="Content Placeholder 2">
            <a:extLst>
              <a:ext uri="{FF2B5EF4-FFF2-40B4-BE49-F238E27FC236}">
                <a16:creationId xmlns:a16="http://schemas.microsoft.com/office/drawing/2014/main" id="{EEF4AA93-29E0-4D65-9E96-C6B1E3D0C126}"/>
              </a:ext>
            </a:extLst>
          </p:cNvPr>
          <p:cNvSpPr>
            <a:spLocks noGrp="1"/>
          </p:cNvSpPr>
          <p:nvPr>
            <p:ph idx="1"/>
          </p:nvPr>
        </p:nvSpPr>
        <p:spPr/>
        <p:txBody>
          <a:bodyPr/>
          <a:lstStyle/>
          <a:p>
            <a:pPr marL="0" marR="0" indent="0" algn="just">
              <a:lnSpc>
                <a:spcPct val="115000"/>
              </a:lnSpc>
              <a:spcBef>
                <a:spcPts val="0"/>
              </a:spcBef>
              <a:spcAft>
                <a:spcPts val="1000"/>
              </a:spcAft>
              <a:buNone/>
            </a:pP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Sometimes, the method of communication needs to take into consideration the receivers personality traits, age and preferred style. The elders and children, for example, have different communication needs and preferences when compared to young adults. Is the receiver of your message a visual, auditory, or kinaesthetic sort of person? How do you think they will react to your message? Can you adapt your communication style to suit theirs?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240554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93CC0-9ADE-4EA4-A9D8-721579171CBA}"/>
              </a:ext>
            </a:extLst>
          </p:cNvPr>
          <p:cNvSpPr>
            <a:spLocks noGrp="1"/>
          </p:cNvSpPr>
          <p:nvPr>
            <p:ph type="title"/>
          </p:nvPr>
        </p:nvSpPr>
        <p:spPr/>
        <p:txBody>
          <a:bodyPr>
            <a:normAutofit/>
          </a:bodyPr>
          <a:lstStyle/>
          <a:p>
            <a:r>
              <a:rPr lang="en-GB" sz="45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GB" sz="4500" b="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a:t>
            </a:r>
            <a:r>
              <a:rPr lang="en-GB" sz="45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Atmosphere/Noise/Distraction </a:t>
            </a:r>
            <a:endParaRPr lang="en-US" sz="4500" dirty="0"/>
          </a:p>
        </p:txBody>
      </p:sp>
      <p:sp>
        <p:nvSpPr>
          <p:cNvPr id="3" name="Content Placeholder 2">
            <a:extLst>
              <a:ext uri="{FF2B5EF4-FFF2-40B4-BE49-F238E27FC236}">
                <a16:creationId xmlns:a16="http://schemas.microsoft.com/office/drawing/2014/main" id="{DAC2F239-50B0-435E-8BFB-B34D31B18156}"/>
              </a:ext>
            </a:extLst>
          </p:cNvPr>
          <p:cNvSpPr>
            <a:spLocks noGrp="1"/>
          </p:cNvSpPr>
          <p:nvPr>
            <p:ph idx="1"/>
          </p:nvPr>
        </p:nvSpPr>
        <p:spPr/>
        <p:txBody>
          <a:bodyPr>
            <a:normAutofit/>
          </a:bodyPr>
          <a:lstStyle/>
          <a:p>
            <a:pPr marL="0" marR="0" indent="0" algn="just">
              <a:lnSpc>
                <a:spcPct val="115000"/>
              </a:lnSpc>
              <a:spcBef>
                <a:spcPts val="0"/>
              </a:spcBef>
              <a:spcAft>
                <a:spcPts val="1000"/>
              </a:spcAft>
              <a:buNone/>
            </a:pP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Our surroundings can sometimes pose as barriers to effective communication. A noisy place (a party, for instance) usually puts a strain on oral communication as both the sender and the receiver need to put extra effort to get the message across and ensure that it is understood clearly and correctly.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32020318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CD788-0A05-45D6-B8AC-8316C616477C}"/>
              </a:ext>
            </a:extLst>
          </p:cNvPr>
          <p:cNvSpPr>
            <a:spLocks noGrp="1"/>
          </p:cNvSpPr>
          <p:nvPr>
            <p:ph type="title"/>
          </p:nvPr>
        </p:nvSpPr>
        <p:spPr/>
        <p:txBody>
          <a:bodyPr>
            <a:normAutofit/>
          </a:bodyPr>
          <a:lstStyle/>
          <a:p>
            <a:r>
              <a:rPr lang="en-GB" sz="45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(j)	Clarity of Message </a:t>
            </a:r>
            <a:endParaRPr lang="en-US" sz="4500" dirty="0"/>
          </a:p>
        </p:txBody>
      </p:sp>
      <p:sp>
        <p:nvSpPr>
          <p:cNvPr id="3" name="Content Placeholder 2">
            <a:extLst>
              <a:ext uri="{FF2B5EF4-FFF2-40B4-BE49-F238E27FC236}">
                <a16:creationId xmlns:a16="http://schemas.microsoft.com/office/drawing/2014/main" id="{07817D55-29D3-4C44-98DA-B9D95F1C5BD8}"/>
              </a:ext>
            </a:extLst>
          </p:cNvPr>
          <p:cNvSpPr>
            <a:spLocks noGrp="1"/>
          </p:cNvSpPr>
          <p:nvPr>
            <p:ph idx="1"/>
          </p:nvPr>
        </p:nvSpPr>
        <p:spPr/>
        <p:txBody>
          <a:bodyPr/>
          <a:lstStyle/>
          <a:p>
            <a:pPr marL="0" marR="0" indent="0" algn="just">
              <a:lnSpc>
                <a:spcPct val="115000"/>
              </a:lnSpc>
              <a:spcBef>
                <a:spcPts val="0"/>
              </a:spcBef>
              <a:spcAft>
                <a:spcPts val="1000"/>
              </a:spcAft>
              <a:buNone/>
            </a:pPr>
            <a:r>
              <a:rPr lang="en-GB"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 message to convey has to be clear so that it gets decoded easily by the receiver.  </a:t>
            </a:r>
            <a:r>
              <a:rPr lang="en-GB"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When the message is clear it limits  misunderstanding and ambiguity issues.  </a:t>
            </a:r>
            <a:endParaRPr lang="en-US" dirty="0"/>
          </a:p>
        </p:txBody>
      </p:sp>
    </p:spTree>
    <p:extLst>
      <p:ext uri="{BB962C8B-B14F-4D97-AF65-F5344CB8AC3E}">
        <p14:creationId xmlns:p14="http://schemas.microsoft.com/office/powerpoint/2010/main" val="4211325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B2B24-1FD1-4353-BF86-4032C69ABADF}"/>
              </a:ext>
            </a:extLst>
          </p:cNvPr>
          <p:cNvSpPr>
            <a:spLocks noGrp="1"/>
          </p:cNvSpPr>
          <p:nvPr>
            <p:ph type="title"/>
          </p:nvPr>
        </p:nvSpPr>
        <p:spPr/>
        <p:txBody>
          <a:bodyPr>
            <a:normAutofit/>
          </a:bodyPr>
          <a:lstStyle/>
          <a:p>
            <a:r>
              <a:rPr lang="en-GB" sz="45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	Lack of Feedback </a:t>
            </a:r>
            <a:endParaRPr lang="en-US" sz="4500" dirty="0"/>
          </a:p>
        </p:txBody>
      </p:sp>
      <p:sp>
        <p:nvSpPr>
          <p:cNvPr id="3" name="Content Placeholder 2">
            <a:extLst>
              <a:ext uri="{FF2B5EF4-FFF2-40B4-BE49-F238E27FC236}">
                <a16:creationId xmlns:a16="http://schemas.microsoft.com/office/drawing/2014/main" id="{935D21D2-F57B-40A8-8BDD-39C89FE7FC61}"/>
              </a:ext>
            </a:extLst>
          </p:cNvPr>
          <p:cNvSpPr>
            <a:spLocks noGrp="1"/>
          </p:cNvSpPr>
          <p:nvPr>
            <p:ph idx="1"/>
          </p:nvPr>
        </p:nvSpPr>
        <p:spPr/>
        <p:txBody>
          <a:bodyPr/>
          <a:lstStyle/>
          <a:p>
            <a:pPr marL="0" marR="0" indent="0" algn="just">
              <a:lnSpc>
                <a:spcPct val="115000"/>
              </a:lnSpc>
              <a:spcBef>
                <a:spcPts val="0"/>
              </a:spcBef>
              <a:spcAft>
                <a:spcPts val="1000"/>
              </a:spcAft>
              <a:buNone/>
            </a:pP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 feedback is very important in </a:t>
            </a:r>
            <a:r>
              <a:rPr lang="en-GB"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the communication process as it </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confirms </a:t>
            </a:r>
            <a:r>
              <a:rPr lang="en-GB"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that a message has reached to the receiver. When there is no</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feedback, sometimes it leads to uncertainty and confusion.</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385474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0AE2D-BE36-4DAD-965E-E377128D3147}"/>
              </a:ext>
            </a:extLst>
          </p:cNvPr>
          <p:cNvSpPr>
            <a:spLocks noGrp="1"/>
          </p:cNvSpPr>
          <p:nvPr>
            <p:ph type="title"/>
          </p:nvPr>
        </p:nvSpPr>
        <p:spPr/>
        <p:txBody>
          <a:bodyPr>
            <a:normAutofit/>
          </a:bodyPr>
          <a:lstStyle/>
          <a:p>
            <a:r>
              <a:rPr lang="en-GB" sz="4500" b="1" dirty="0">
                <a:solidFill>
                  <a:srgbClr val="4F81BD"/>
                </a:solidFill>
                <a:effectLst/>
                <a:latin typeface="Times New Roman" panose="02020603050405020304" pitchFamily="18" charset="0"/>
                <a:ea typeface="Times New Roman" panose="02020603050405020304" pitchFamily="18" charset="0"/>
                <a:cs typeface="Times New Roman" panose="02020603050405020304" pitchFamily="18" charset="0"/>
              </a:rPr>
              <a:t>10. Barriers to Effective Communication</a:t>
            </a:r>
            <a:endParaRPr lang="en-US" sz="4500" dirty="0"/>
          </a:p>
        </p:txBody>
      </p:sp>
      <p:sp>
        <p:nvSpPr>
          <p:cNvPr id="3" name="Content Placeholder 2">
            <a:extLst>
              <a:ext uri="{FF2B5EF4-FFF2-40B4-BE49-F238E27FC236}">
                <a16:creationId xmlns:a16="http://schemas.microsoft.com/office/drawing/2014/main" id="{149D244F-1F1D-499D-AD8E-5BD3E3362C98}"/>
              </a:ext>
            </a:extLst>
          </p:cNvPr>
          <p:cNvSpPr>
            <a:spLocks noGrp="1"/>
          </p:cNvSpPr>
          <p:nvPr>
            <p:ph idx="1"/>
          </p:nvPr>
        </p:nvSpPr>
        <p:spPr/>
        <p:txBody>
          <a:bodyPr>
            <a:noAutofit/>
          </a:bodyPr>
          <a:lstStyle/>
          <a:p>
            <a:pPr algn="just">
              <a:lnSpc>
                <a:spcPct val="115000"/>
              </a:lnSpc>
              <a:spcBef>
                <a:spcPts val="0"/>
              </a:spcBef>
              <a:spcAft>
                <a:spcPts val="800"/>
              </a:spcAft>
              <a:buSzPts val="1000"/>
              <a:buFont typeface="Wingdings" panose="05000000000000000000" pitchFamily="2" charset="2"/>
              <a:buChar char="Ø"/>
              <a:tabLst>
                <a:tab pos="457200" algn="l"/>
              </a:tabLst>
            </a:pPr>
            <a:r>
              <a:rPr lang="en-GB" sz="2400" dirty="0">
                <a:latin typeface="Roboto" panose="02000000000000000000" pitchFamily="2" charset="0"/>
                <a:ea typeface="Roboto" panose="02000000000000000000" pitchFamily="2" charset="0"/>
              </a:rPr>
              <a:t>The use of jargon/Unfamiliar and/or technical terms.</a:t>
            </a:r>
            <a:endParaRPr lang="en-US" sz="2400" dirty="0">
              <a:latin typeface="Roboto" panose="02000000000000000000" pitchFamily="2" charset="0"/>
              <a:ea typeface="Roboto" panose="02000000000000000000" pitchFamily="2" charset="0"/>
            </a:endParaRPr>
          </a:p>
          <a:p>
            <a:pPr algn="just">
              <a:lnSpc>
                <a:spcPct val="115000"/>
              </a:lnSpc>
              <a:spcBef>
                <a:spcPts val="0"/>
              </a:spcBef>
              <a:spcAft>
                <a:spcPts val="800"/>
              </a:spcAft>
              <a:buSzPts val="1000"/>
              <a:buFont typeface="Wingdings" panose="05000000000000000000" pitchFamily="2" charset="2"/>
              <a:buChar char="Ø"/>
              <a:tabLst>
                <a:tab pos="457200" algn="l"/>
              </a:tabLst>
            </a:pPr>
            <a:r>
              <a:rPr lang="en-GB" sz="2400" dirty="0">
                <a:latin typeface="Roboto" panose="02000000000000000000" pitchFamily="2" charset="0"/>
                <a:ea typeface="Roboto" panose="02000000000000000000" pitchFamily="2" charset="0"/>
              </a:rPr>
              <a:t>Culture and taboos. </a:t>
            </a:r>
          </a:p>
          <a:p>
            <a:pPr algn="just">
              <a:lnSpc>
                <a:spcPct val="115000"/>
              </a:lnSpc>
              <a:spcBef>
                <a:spcPts val="0"/>
              </a:spcBef>
              <a:spcAft>
                <a:spcPts val="800"/>
              </a:spcAft>
              <a:buSzPts val="1000"/>
              <a:buFont typeface="Wingdings" panose="05000000000000000000" pitchFamily="2" charset="2"/>
              <a:buChar char="Ø"/>
              <a:tabLst>
                <a:tab pos="457200" algn="l"/>
              </a:tabLst>
            </a:pPr>
            <a:r>
              <a:rPr lang="en-GB" sz="2400" dirty="0">
                <a:latin typeface="Roboto" panose="02000000000000000000" pitchFamily="2" charset="0"/>
                <a:ea typeface="Roboto" panose="02000000000000000000" pitchFamily="2" charset="0"/>
              </a:rPr>
              <a:t>Lack of interest. </a:t>
            </a:r>
            <a:endParaRPr lang="en-US" sz="2400" dirty="0">
              <a:latin typeface="Roboto" panose="02000000000000000000" pitchFamily="2" charset="0"/>
              <a:ea typeface="Roboto" panose="02000000000000000000" pitchFamily="2" charset="0"/>
            </a:endParaRPr>
          </a:p>
          <a:p>
            <a:pPr algn="just">
              <a:lnSpc>
                <a:spcPct val="115000"/>
              </a:lnSpc>
              <a:spcBef>
                <a:spcPts val="0"/>
              </a:spcBef>
              <a:spcAft>
                <a:spcPts val="800"/>
              </a:spcAft>
              <a:buSzPts val="1000"/>
              <a:buFont typeface="Wingdings" panose="05000000000000000000" pitchFamily="2" charset="2"/>
              <a:buChar char="Ø"/>
              <a:tabLst>
                <a:tab pos="457200" algn="l"/>
              </a:tabLst>
            </a:pPr>
            <a:r>
              <a:rPr lang="en-GB" sz="2400" dirty="0">
                <a:latin typeface="Roboto" panose="02000000000000000000" pitchFamily="2" charset="0"/>
                <a:ea typeface="Roboto" panose="02000000000000000000" pitchFamily="2" charset="0"/>
              </a:rPr>
              <a:t>Different perspectives.</a:t>
            </a:r>
            <a:endParaRPr lang="en-US" sz="2400" dirty="0">
              <a:latin typeface="Roboto" panose="02000000000000000000" pitchFamily="2" charset="0"/>
              <a:ea typeface="Roboto" panose="02000000000000000000" pitchFamily="2" charset="0"/>
            </a:endParaRPr>
          </a:p>
          <a:p>
            <a:pPr algn="just">
              <a:lnSpc>
                <a:spcPct val="115000"/>
              </a:lnSpc>
              <a:spcBef>
                <a:spcPts val="0"/>
              </a:spcBef>
              <a:spcAft>
                <a:spcPts val="800"/>
              </a:spcAft>
              <a:buSzPts val="1000"/>
              <a:buFont typeface="Wingdings" panose="05000000000000000000" pitchFamily="2" charset="2"/>
              <a:buChar char="Ø"/>
              <a:tabLst>
                <a:tab pos="457200" algn="l"/>
              </a:tabLst>
            </a:pPr>
            <a:r>
              <a:rPr lang="en-GB" sz="2400" dirty="0">
                <a:latin typeface="Roboto" panose="02000000000000000000" pitchFamily="2" charset="0"/>
                <a:ea typeface="Roboto" panose="02000000000000000000" pitchFamily="2" charset="0"/>
              </a:rPr>
              <a:t>Physical disabilities.</a:t>
            </a:r>
            <a:endParaRPr lang="en-US" sz="2400" dirty="0">
              <a:latin typeface="Roboto" panose="02000000000000000000" pitchFamily="2" charset="0"/>
              <a:ea typeface="Roboto" panose="02000000000000000000" pitchFamily="2" charset="0"/>
            </a:endParaRPr>
          </a:p>
          <a:p>
            <a:pPr algn="just">
              <a:lnSpc>
                <a:spcPct val="115000"/>
              </a:lnSpc>
              <a:spcBef>
                <a:spcPts val="0"/>
              </a:spcBef>
              <a:spcAft>
                <a:spcPts val="800"/>
              </a:spcAft>
              <a:buSzPts val="1000"/>
              <a:buFont typeface="Wingdings" panose="05000000000000000000" pitchFamily="2" charset="2"/>
              <a:buChar char="Ø"/>
              <a:tabLst>
                <a:tab pos="457200" algn="l"/>
              </a:tabLst>
            </a:pPr>
            <a:r>
              <a:rPr lang="en-GB" sz="2400" dirty="0">
                <a:latin typeface="Roboto" panose="02000000000000000000" pitchFamily="2" charset="0"/>
                <a:ea typeface="Roboto" panose="02000000000000000000" pitchFamily="2" charset="0"/>
              </a:rPr>
              <a:t>Expectations and prejudices.</a:t>
            </a:r>
          </a:p>
        </p:txBody>
      </p:sp>
    </p:spTree>
    <p:extLst>
      <p:ext uri="{BB962C8B-B14F-4D97-AF65-F5344CB8AC3E}">
        <p14:creationId xmlns:p14="http://schemas.microsoft.com/office/powerpoint/2010/main" val="730362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F05EB-52B5-4336-87C2-46D518AAB6E3}"/>
              </a:ext>
            </a:extLst>
          </p:cNvPr>
          <p:cNvSpPr>
            <a:spLocks noGrp="1"/>
          </p:cNvSpPr>
          <p:nvPr>
            <p:ph type="title"/>
          </p:nvPr>
        </p:nvSpPr>
        <p:spPr/>
        <p:txBody>
          <a:bodyPr>
            <a:normAutofit/>
          </a:bodyPr>
          <a:lstStyle/>
          <a:p>
            <a:r>
              <a:rPr lang="en-GB" sz="45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Remedies to barriers</a:t>
            </a:r>
            <a:endParaRPr lang="en-US" sz="4500" dirty="0"/>
          </a:p>
        </p:txBody>
      </p:sp>
      <p:sp>
        <p:nvSpPr>
          <p:cNvPr id="3" name="Content Placeholder 2">
            <a:extLst>
              <a:ext uri="{FF2B5EF4-FFF2-40B4-BE49-F238E27FC236}">
                <a16:creationId xmlns:a16="http://schemas.microsoft.com/office/drawing/2014/main" id="{5C53BEF3-D217-4A2A-AC3C-C021B08D85EA}"/>
              </a:ext>
            </a:extLst>
          </p:cNvPr>
          <p:cNvSpPr>
            <a:spLocks noGrp="1"/>
          </p:cNvSpPr>
          <p:nvPr>
            <p:ph idx="1"/>
          </p:nvPr>
        </p:nvSpPr>
        <p:spPr/>
        <p:txBody>
          <a:bodyPr>
            <a:normAutofit/>
          </a:bodyPr>
          <a:lstStyle/>
          <a:p>
            <a:pPr marL="0" marR="0" indent="0" algn="just">
              <a:lnSpc>
                <a:spcPct val="115000"/>
              </a:lnSpc>
              <a:spcBef>
                <a:spcPts val="0"/>
              </a:spcBef>
              <a:spcAft>
                <a:spcPts val="1000"/>
              </a:spcAft>
              <a:buNone/>
            </a:pPr>
            <a:r>
              <a:rPr lang="en-GB" sz="2400" dirty="0">
                <a:solidFill>
                  <a:srgbClr val="000000"/>
                </a:solidFill>
                <a:effectLst/>
                <a:latin typeface="Roboto" panose="02000000000000000000" pitchFamily="2" charset="0"/>
                <a:ea typeface="Roboto" panose="02000000000000000000" pitchFamily="2" charset="0"/>
                <a:cs typeface="Times New Roman" panose="02020603050405020304" pitchFamily="18" charset="0"/>
              </a:rPr>
              <a:t>The following can help </a:t>
            </a:r>
            <a:r>
              <a:rPr lang="en-GB" sz="2400" dirty="0">
                <a:solidFill>
                  <a:srgbClr val="000000"/>
                </a:solidFill>
                <a:latin typeface="Roboto" panose="02000000000000000000" pitchFamily="2" charset="0"/>
                <a:ea typeface="Roboto" panose="02000000000000000000" pitchFamily="2" charset="0"/>
                <a:cs typeface="Times New Roman" panose="02020603050405020304" pitchFamily="18" charset="0"/>
              </a:rPr>
              <a:t>to prevent </a:t>
            </a:r>
            <a:r>
              <a:rPr lang="en-GB" sz="2400" dirty="0">
                <a:solidFill>
                  <a:srgbClr val="000000"/>
                </a:solidFill>
                <a:effectLst/>
                <a:latin typeface="Roboto" panose="02000000000000000000" pitchFamily="2" charset="0"/>
                <a:ea typeface="Roboto" panose="02000000000000000000" pitchFamily="2" charset="0"/>
                <a:cs typeface="Times New Roman" panose="02020603050405020304" pitchFamily="18" charset="0"/>
              </a:rPr>
              <a:t>barriers and/or address related challenges: </a:t>
            </a:r>
            <a:endParaRPr lang="en-US" sz="2400" dirty="0">
              <a:effectLst/>
              <a:latin typeface="Roboto" panose="02000000000000000000" pitchFamily="2" charset="0"/>
              <a:ea typeface="Roboto" panose="02000000000000000000" pitchFamily="2" charset="0"/>
              <a:cs typeface="Times New Roman" panose="02020603050405020304" pitchFamily="18" charset="0"/>
            </a:endParaRPr>
          </a:p>
          <a:p>
            <a:pPr marL="708660" lvl="1" indent="-342900" algn="just">
              <a:lnSpc>
                <a:spcPct val="115000"/>
              </a:lnSpc>
              <a:spcBef>
                <a:spcPts val="0"/>
              </a:spcBef>
              <a:spcAft>
                <a:spcPts val="800"/>
              </a:spcAft>
              <a:buFont typeface="+mj-lt"/>
              <a:buAutoNum type="arabicPeriod"/>
              <a:tabLst>
                <a:tab pos="457200" algn="l"/>
              </a:tabLst>
            </a:pPr>
            <a:r>
              <a:rPr lang="en-GB" dirty="0">
                <a:solidFill>
                  <a:srgbClr val="000000"/>
                </a:solidFill>
                <a:latin typeface="Roboto" panose="02000000000000000000" pitchFamily="2" charset="0"/>
                <a:ea typeface="Roboto" panose="02000000000000000000" pitchFamily="2" charset="0"/>
                <a:cs typeface="Times New Roman" panose="02020603050405020304" pitchFamily="18" charset="0"/>
              </a:rPr>
              <a:t>Use a simple language</a:t>
            </a:r>
          </a:p>
          <a:p>
            <a:pPr marL="708660" lvl="1" indent="-342900" algn="just">
              <a:lnSpc>
                <a:spcPct val="115000"/>
              </a:lnSpc>
              <a:spcBef>
                <a:spcPts val="0"/>
              </a:spcBef>
              <a:spcAft>
                <a:spcPts val="800"/>
              </a:spcAft>
              <a:buFont typeface="+mj-lt"/>
              <a:buAutoNum type="arabicPeriod"/>
              <a:tabLst>
                <a:tab pos="457200" algn="l"/>
              </a:tabLst>
            </a:pPr>
            <a:r>
              <a:rPr lang="en-GB" dirty="0">
                <a:solidFill>
                  <a:srgbClr val="000000"/>
                </a:solidFill>
                <a:effectLst/>
                <a:latin typeface="Roboto" panose="02000000000000000000" pitchFamily="2" charset="0"/>
                <a:ea typeface="Roboto" panose="02000000000000000000" pitchFamily="2" charset="0"/>
                <a:cs typeface="Times New Roman" panose="02020603050405020304" pitchFamily="18" charset="0"/>
              </a:rPr>
              <a:t>Know </a:t>
            </a:r>
            <a:r>
              <a:rPr lang="en-GB" dirty="0">
                <a:solidFill>
                  <a:srgbClr val="000000"/>
                </a:solidFill>
                <a:latin typeface="Roboto" panose="02000000000000000000" pitchFamily="2" charset="0"/>
                <a:ea typeface="Roboto" panose="02000000000000000000" pitchFamily="2" charset="0"/>
                <a:cs typeface="Times New Roman" panose="02020603050405020304" pitchFamily="18" charset="0"/>
              </a:rPr>
              <a:t>cultural background of audience/receiver </a:t>
            </a:r>
          </a:p>
          <a:p>
            <a:pPr marL="708660" lvl="1" indent="-342900" algn="just">
              <a:lnSpc>
                <a:spcPct val="115000"/>
              </a:lnSpc>
              <a:spcBef>
                <a:spcPts val="0"/>
              </a:spcBef>
              <a:spcAft>
                <a:spcPts val="800"/>
              </a:spcAft>
              <a:buFont typeface="+mj-lt"/>
              <a:buAutoNum type="arabicPeriod"/>
              <a:tabLst>
                <a:tab pos="457200" algn="l"/>
              </a:tabLst>
            </a:pPr>
            <a:r>
              <a:rPr lang="en-GB" dirty="0">
                <a:solidFill>
                  <a:srgbClr val="000000"/>
                </a:solidFill>
                <a:effectLst/>
                <a:latin typeface="Roboto" panose="02000000000000000000" pitchFamily="2" charset="0"/>
                <a:ea typeface="Roboto" panose="02000000000000000000" pitchFamily="2" charset="0"/>
                <a:cs typeface="Times New Roman" panose="02020603050405020304" pitchFamily="18" charset="0"/>
              </a:rPr>
              <a:t>Focus on interest’s of the audience/receiver </a:t>
            </a:r>
          </a:p>
          <a:p>
            <a:pPr marL="708660" lvl="1" indent="-342900" algn="just">
              <a:lnSpc>
                <a:spcPct val="115000"/>
              </a:lnSpc>
              <a:spcBef>
                <a:spcPts val="0"/>
              </a:spcBef>
              <a:spcAft>
                <a:spcPts val="800"/>
              </a:spcAft>
              <a:buFont typeface="+mj-lt"/>
              <a:buAutoNum type="arabicPeriod"/>
              <a:tabLst>
                <a:tab pos="457200" algn="l"/>
              </a:tabLst>
            </a:pPr>
            <a:r>
              <a:rPr lang="en-GB" dirty="0">
                <a:solidFill>
                  <a:srgbClr val="000000"/>
                </a:solidFill>
                <a:latin typeface="Roboto" panose="02000000000000000000" pitchFamily="2" charset="0"/>
                <a:ea typeface="Roboto" panose="02000000000000000000" pitchFamily="2" charset="0"/>
                <a:cs typeface="Times New Roman" panose="02020603050405020304" pitchFamily="18" charset="0"/>
              </a:rPr>
              <a:t>Limit</a:t>
            </a:r>
            <a:r>
              <a:rPr lang="en-GB" dirty="0">
                <a:solidFill>
                  <a:srgbClr val="000000"/>
                </a:solidFill>
                <a:effectLst/>
                <a:latin typeface="Roboto" panose="02000000000000000000" pitchFamily="2" charset="0"/>
                <a:ea typeface="Roboto" panose="02000000000000000000" pitchFamily="2" charset="0"/>
                <a:cs typeface="Times New Roman" panose="02020603050405020304" pitchFamily="18" charset="0"/>
              </a:rPr>
              <a:t> differences in perceptions</a:t>
            </a:r>
            <a:endParaRPr lang="en-US" dirty="0">
              <a:solidFill>
                <a:srgbClr val="000000"/>
              </a:solidFill>
              <a:effectLst/>
              <a:latin typeface="Roboto" panose="02000000000000000000" pitchFamily="2" charset="0"/>
              <a:ea typeface="Roboto" panose="02000000000000000000" pitchFamily="2" charset="0"/>
              <a:cs typeface="Times New Roman" panose="02020603050405020304" pitchFamily="18" charset="0"/>
            </a:endParaRPr>
          </a:p>
          <a:p>
            <a:pPr marL="708660" lvl="1" indent="-342900" algn="just">
              <a:lnSpc>
                <a:spcPct val="115000"/>
              </a:lnSpc>
              <a:spcBef>
                <a:spcPts val="0"/>
              </a:spcBef>
              <a:spcAft>
                <a:spcPts val="800"/>
              </a:spcAft>
              <a:buFont typeface="+mj-lt"/>
              <a:buAutoNum type="arabicPeriod"/>
              <a:tabLst>
                <a:tab pos="457200" algn="l"/>
              </a:tabLst>
            </a:pPr>
            <a:r>
              <a:rPr lang="en-GB" dirty="0">
                <a:latin typeface="Roboto" panose="02000000000000000000" pitchFamily="2" charset="0"/>
                <a:ea typeface="Roboto" panose="02000000000000000000" pitchFamily="2" charset="0"/>
              </a:rPr>
              <a:t>Use recommended tools in case of physical disabilities.</a:t>
            </a:r>
            <a:endParaRPr lang="en-US" dirty="0">
              <a:latin typeface="Roboto" panose="02000000000000000000" pitchFamily="2" charset="0"/>
              <a:ea typeface="Roboto" panose="02000000000000000000" pitchFamily="2" charset="0"/>
            </a:endParaRPr>
          </a:p>
          <a:p>
            <a:pPr marL="708660" lvl="1" indent="-342900" algn="just">
              <a:lnSpc>
                <a:spcPct val="115000"/>
              </a:lnSpc>
              <a:spcBef>
                <a:spcPts val="0"/>
              </a:spcBef>
              <a:spcAft>
                <a:spcPts val="800"/>
              </a:spcAft>
              <a:buFont typeface="+mj-lt"/>
              <a:buAutoNum type="arabicPeriod"/>
              <a:tabLst>
                <a:tab pos="457200" algn="l"/>
              </a:tabLst>
            </a:pPr>
            <a:r>
              <a:rPr lang="en-GB" dirty="0">
                <a:solidFill>
                  <a:srgbClr val="000000"/>
                </a:solidFill>
                <a:effectLst/>
                <a:latin typeface="Roboto" panose="02000000000000000000" pitchFamily="2" charset="0"/>
                <a:ea typeface="Roboto" panose="02000000000000000000" pitchFamily="2" charset="0"/>
                <a:cs typeface="Times New Roman" panose="02020603050405020304" pitchFamily="18" charset="0"/>
              </a:rPr>
              <a:t>Be an active listener</a:t>
            </a:r>
          </a:p>
          <a:p>
            <a:pPr marL="342900" marR="0" lvl="0" indent="-342900" algn="just">
              <a:lnSpc>
                <a:spcPct val="115000"/>
              </a:lnSpc>
              <a:spcBef>
                <a:spcPts val="0"/>
              </a:spcBef>
              <a:spcAft>
                <a:spcPts val="800"/>
              </a:spcAft>
              <a:buFont typeface="+mj-lt"/>
              <a:buAutoNum type="arabicPeriod"/>
              <a:tabLst>
                <a:tab pos="457200" algn="l"/>
              </a:tabLst>
            </a:pPr>
            <a:endParaRPr lang="en-US" sz="2400" b="1" dirty="0">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14445334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81D06E-1218-4D27-8DB3-899B0261725C}"/>
              </a:ext>
            </a:extLst>
          </p:cNvPr>
          <p:cNvSpPr>
            <a:spLocks noGrp="1"/>
          </p:cNvSpPr>
          <p:nvPr>
            <p:ph type="title"/>
          </p:nvPr>
        </p:nvSpPr>
        <p:spPr/>
        <p:txBody>
          <a:bodyPr>
            <a:normAutofit/>
          </a:bodyPr>
          <a:lstStyle/>
          <a:p>
            <a:r>
              <a:rPr lang="en-US" sz="4500" b="1" dirty="0"/>
              <a:t>Review</a:t>
            </a:r>
          </a:p>
        </p:txBody>
      </p:sp>
      <p:sp>
        <p:nvSpPr>
          <p:cNvPr id="3" name="Content Placeholder 2">
            <a:extLst>
              <a:ext uri="{FF2B5EF4-FFF2-40B4-BE49-F238E27FC236}">
                <a16:creationId xmlns:a16="http://schemas.microsoft.com/office/drawing/2014/main" id="{E7AB991B-AE50-4B2E-AC45-874A81B2B34F}"/>
              </a:ext>
            </a:extLst>
          </p:cNvPr>
          <p:cNvSpPr>
            <a:spLocks noGrp="1"/>
          </p:cNvSpPr>
          <p:nvPr>
            <p:ph idx="1"/>
          </p:nvPr>
        </p:nvSpPr>
        <p:spPr/>
        <p:txBody>
          <a:bodyPr/>
          <a:lstStyle/>
          <a:p>
            <a:pPr marL="0" indent="0">
              <a:buNone/>
            </a:pPr>
            <a:r>
              <a:rPr lang="en-US" dirty="0"/>
              <a:t>We have discussed the following elements:</a:t>
            </a:r>
          </a:p>
          <a:p>
            <a:r>
              <a:rPr lang="en-US" dirty="0"/>
              <a:t>The styles of communication. </a:t>
            </a:r>
          </a:p>
          <a:p>
            <a:r>
              <a:rPr lang="en-US" dirty="0"/>
              <a:t>The principles of communication.</a:t>
            </a:r>
          </a:p>
          <a:p>
            <a:r>
              <a:rPr lang="en-US" dirty="0"/>
              <a:t>The factors affecting communication. </a:t>
            </a:r>
          </a:p>
          <a:p>
            <a:r>
              <a:rPr lang="en-US" dirty="0"/>
              <a:t>The barriers to effective communication and their remedies. </a:t>
            </a:r>
          </a:p>
          <a:p>
            <a:pPr marL="0" indent="0">
              <a:buNone/>
            </a:pPr>
            <a:endParaRPr lang="en-US" dirty="0"/>
          </a:p>
          <a:p>
            <a:pPr marL="0" indent="0">
              <a:buNone/>
            </a:pPr>
            <a:endParaRPr lang="en-US" dirty="0"/>
          </a:p>
          <a:p>
            <a:pPr marL="514350" indent="-514350">
              <a:buAutoNum type="arabicPeriod"/>
            </a:pPr>
            <a:endParaRPr lang="en-US" dirty="0"/>
          </a:p>
        </p:txBody>
      </p:sp>
    </p:spTree>
    <p:extLst>
      <p:ext uri="{BB962C8B-B14F-4D97-AF65-F5344CB8AC3E}">
        <p14:creationId xmlns:p14="http://schemas.microsoft.com/office/powerpoint/2010/main" val="3235125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1B933-615D-489E-AB9F-6F1BE41569BC}"/>
              </a:ext>
            </a:extLst>
          </p:cNvPr>
          <p:cNvSpPr>
            <a:spLocks noGrp="1"/>
          </p:cNvSpPr>
          <p:nvPr>
            <p:ph type="title"/>
          </p:nvPr>
        </p:nvSpPr>
        <p:spPr>
          <a:xfrm>
            <a:off x="609600" y="399288"/>
            <a:ext cx="10972800" cy="1143000"/>
          </a:xfrm>
        </p:spPr>
        <p:txBody>
          <a:bodyPr>
            <a:normAutofit/>
          </a:bodyPr>
          <a:lstStyle/>
          <a:p>
            <a:r>
              <a:rPr lang="en-US" sz="4500" b="1" dirty="0"/>
              <a:t>Exercises</a:t>
            </a:r>
          </a:p>
        </p:txBody>
      </p:sp>
      <p:sp>
        <p:nvSpPr>
          <p:cNvPr id="3" name="Content Placeholder 2">
            <a:extLst>
              <a:ext uri="{FF2B5EF4-FFF2-40B4-BE49-F238E27FC236}">
                <a16:creationId xmlns:a16="http://schemas.microsoft.com/office/drawing/2014/main" id="{1AA1C365-C79E-48BB-970E-F7178138094C}"/>
              </a:ext>
            </a:extLst>
          </p:cNvPr>
          <p:cNvSpPr>
            <a:spLocks noGrp="1"/>
          </p:cNvSpPr>
          <p:nvPr>
            <p:ph idx="1"/>
          </p:nvPr>
        </p:nvSpPr>
        <p:spPr>
          <a:xfrm>
            <a:off x="416560" y="1806448"/>
            <a:ext cx="10972800" cy="4389120"/>
          </a:xfrm>
        </p:spPr>
        <p:txBody>
          <a:bodyPr>
            <a:noAutofit/>
          </a:bodyPr>
          <a:lstStyle/>
          <a:p>
            <a:pPr marL="514350" indent="-514350">
              <a:buFont typeface="+mj-lt"/>
              <a:buAutoNum type="arabicPeriod"/>
            </a:pPr>
            <a:r>
              <a:rPr lang="en-US" sz="2400" dirty="0">
                <a:latin typeface="Roboto" panose="02000000000000000000" pitchFamily="2" charset="0"/>
                <a:ea typeface="Roboto" panose="02000000000000000000" pitchFamily="2" charset="0"/>
              </a:rPr>
              <a:t>What are the styles of communication?</a:t>
            </a:r>
          </a:p>
          <a:p>
            <a:pPr marL="514350" indent="-514350">
              <a:buFont typeface="+mj-lt"/>
              <a:buAutoNum type="arabicPeriod"/>
            </a:pPr>
            <a:r>
              <a:rPr lang="en-US" sz="2400" dirty="0">
                <a:latin typeface="Roboto" panose="02000000000000000000" pitchFamily="2" charset="0"/>
                <a:ea typeface="Roboto" panose="02000000000000000000" pitchFamily="2" charset="0"/>
              </a:rPr>
              <a:t>Describe effectively the principles of communication.</a:t>
            </a:r>
          </a:p>
          <a:p>
            <a:pPr marL="514350" indent="-514350">
              <a:buFont typeface="+mj-lt"/>
              <a:buAutoNum type="arabicPeriod"/>
            </a:pPr>
            <a:r>
              <a:rPr lang="en-US" sz="2400" dirty="0">
                <a:latin typeface="Roboto" panose="02000000000000000000" pitchFamily="2" charset="0"/>
                <a:ea typeface="Roboto" panose="02000000000000000000" pitchFamily="2" charset="0"/>
              </a:rPr>
              <a:t>Provide three examples of the barriers to effective communication and suggest their remedies. </a:t>
            </a:r>
          </a:p>
          <a:p>
            <a:pPr marL="0" indent="0" algn="just">
              <a:buNone/>
            </a:pPr>
            <a:endParaRPr lang="en-US" sz="2400" dirty="0">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2582184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E1CAA-20CA-4BFF-8AF1-EDE3F5813895}"/>
              </a:ext>
            </a:extLst>
          </p:cNvPr>
          <p:cNvSpPr>
            <a:spLocks noGrp="1"/>
          </p:cNvSpPr>
          <p:nvPr>
            <p:ph type="title"/>
          </p:nvPr>
        </p:nvSpPr>
        <p:spPr>
          <a:xfrm>
            <a:off x="609600" y="705104"/>
            <a:ext cx="10972800" cy="1143000"/>
          </a:xfrm>
        </p:spPr>
        <p:txBody>
          <a:bodyPr>
            <a:normAutofit/>
          </a:bodyPr>
          <a:lstStyle/>
          <a:p>
            <a:r>
              <a:rPr lang="en-US" sz="4500" b="1" dirty="0"/>
              <a:t>References</a:t>
            </a:r>
          </a:p>
        </p:txBody>
      </p:sp>
      <p:sp>
        <p:nvSpPr>
          <p:cNvPr id="3" name="Content Placeholder 2">
            <a:extLst>
              <a:ext uri="{FF2B5EF4-FFF2-40B4-BE49-F238E27FC236}">
                <a16:creationId xmlns:a16="http://schemas.microsoft.com/office/drawing/2014/main" id="{88479682-28B3-4930-A76E-C376F0BD9C50}"/>
              </a:ext>
            </a:extLst>
          </p:cNvPr>
          <p:cNvSpPr>
            <a:spLocks noGrp="1"/>
          </p:cNvSpPr>
          <p:nvPr>
            <p:ph idx="1"/>
          </p:nvPr>
        </p:nvSpPr>
        <p:spPr>
          <a:xfrm>
            <a:off x="609600" y="1848104"/>
            <a:ext cx="10972800" cy="4389120"/>
          </a:xfrm>
        </p:spPr>
        <p:txBody>
          <a:bodyPr>
            <a:noAutofit/>
          </a:bodyPr>
          <a:lstStyle/>
          <a:p>
            <a:pPr algn="just"/>
            <a:r>
              <a:rPr lang="en-US" sz="2400" dirty="0" err="1">
                <a:latin typeface="Times New Roman" panose="02020603050405020304" pitchFamily="18" charset="0"/>
                <a:ea typeface="Roboto" panose="02000000000000000000" pitchFamily="2" charset="0"/>
                <a:cs typeface="Times New Roman" panose="02020603050405020304" pitchFamily="18" charset="0"/>
              </a:rPr>
              <a:t>Birvenu</a:t>
            </a:r>
            <a:r>
              <a:rPr lang="en-US" sz="2400" dirty="0">
                <a:latin typeface="Times New Roman" panose="02020603050405020304" pitchFamily="18" charset="0"/>
                <a:ea typeface="Roboto" panose="02000000000000000000" pitchFamily="2" charset="0"/>
                <a:cs typeface="Times New Roman" panose="02020603050405020304" pitchFamily="18" charset="0"/>
              </a:rPr>
              <a:t>,- (1987). Definition of Communication, In Doctor, R and A. Doctor, Principles and Practice of Business Communication, Bombay: Seth Publishers.</a:t>
            </a:r>
          </a:p>
          <a:p>
            <a:pPr algn="just"/>
            <a:r>
              <a:rPr lang="en-US" sz="2400" dirty="0">
                <a:latin typeface="Times New Roman" panose="02020603050405020304" pitchFamily="18" charset="0"/>
                <a:ea typeface="Roboto" panose="02000000000000000000" pitchFamily="2" charset="0"/>
                <a:cs typeface="Times New Roman" panose="02020603050405020304" pitchFamily="18" charset="0"/>
              </a:rPr>
              <a:t>Flesch, R. (1996). The art of plain talk. New York: Harper Brothers Publishers.</a:t>
            </a:r>
          </a:p>
          <a:p>
            <a:pPr algn="just"/>
            <a:r>
              <a:rPr lang="en-US" sz="2400" dirty="0">
                <a:latin typeface="Times New Roman" panose="02020603050405020304" pitchFamily="18" charset="0"/>
                <a:ea typeface="Roboto" panose="02000000000000000000" pitchFamily="2" charset="0"/>
                <a:cs typeface="Times New Roman" panose="02020603050405020304" pitchFamily="18" charset="0"/>
              </a:rPr>
              <a:t>Ludlow, R., &amp; Panton, F. (1992). The essence of effective communication. New York: Prentice Hall.</a:t>
            </a:r>
          </a:p>
          <a:p>
            <a:pPr algn="just"/>
            <a:r>
              <a:rPr lang="en-US" sz="2400" dirty="0">
                <a:latin typeface="Times New Roman" panose="02020603050405020304" pitchFamily="18" charset="0"/>
                <a:ea typeface="Roboto" panose="02000000000000000000" pitchFamily="2" charset="0"/>
                <a:cs typeface="Times New Roman" panose="02020603050405020304" pitchFamily="18" charset="0"/>
              </a:rPr>
              <a:t>Taylor, S. (2000). Essential communication skills: The ultimate guide to successful business communication. Boston: Pearson Educational.</a:t>
            </a:r>
          </a:p>
          <a:p>
            <a:pPr algn="just"/>
            <a:r>
              <a:rPr lang="en-US" sz="2400" dirty="0">
                <a:latin typeface="Times New Roman" panose="02020603050405020304" pitchFamily="18" charset="0"/>
                <a:ea typeface="Roboto" panose="02000000000000000000" pitchFamily="2" charset="0"/>
                <a:cs typeface="Times New Roman" panose="02020603050405020304" pitchFamily="18" charset="0"/>
              </a:rPr>
              <a:t>Karl E. R. (2000). Communication. An introduction. London: Sage Publications.</a:t>
            </a:r>
          </a:p>
          <a:p>
            <a:pPr marL="0" indent="0" algn="just">
              <a:buNone/>
            </a:pPr>
            <a:endParaRPr lang="en-US" sz="2400" dirty="0">
              <a:latin typeface="Times New Roman" panose="02020603050405020304" pitchFamily="18" charset="0"/>
              <a:ea typeface="Roboto" panose="02000000000000000000" pitchFamily="2" charset="0"/>
              <a:cs typeface="Times New Roman" panose="02020603050405020304" pitchFamily="18" charset="0"/>
            </a:endParaRPr>
          </a:p>
          <a:p>
            <a:pPr marL="0" indent="0" algn="just">
              <a:buNone/>
            </a:pPr>
            <a:endParaRPr lang="en-US" sz="2400" dirty="0">
              <a:latin typeface="Times New Roman" panose="02020603050405020304" pitchFamily="18" charset="0"/>
              <a:ea typeface="Roboto" panose="02000000000000000000" pitchFamily="2" charset="0"/>
              <a:cs typeface="Times New Roman" panose="02020603050405020304" pitchFamily="18" charset="0"/>
            </a:endParaRPr>
          </a:p>
          <a:p>
            <a:pPr marL="0" indent="0" algn="just">
              <a:buNone/>
            </a:pPr>
            <a:endParaRPr lang="en-US" sz="2400" dirty="0">
              <a:latin typeface="Times New Roman" panose="02020603050405020304" pitchFamily="18" charset="0"/>
              <a:ea typeface="Roboto" panose="02000000000000000000" pitchFamily="2" charset="0"/>
              <a:cs typeface="Times New Roman" panose="02020603050405020304" pitchFamily="18" charset="0"/>
            </a:endParaRPr>
          </a:p>
          <a:p>
            <a:pPr marL="0" indent="0" algn="just">
              <a:buNone/>
            </a:pPr>
            <a:endParaRPr lang="en-US" sz="2400" dirty="0">
              <a:latin typeface="Times New Roman" panose="02020603050405020304" pitchFamily="18"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3592874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91F86-DE5C-49F9-8671-6321A6365D11}"/>
              </a:ext>
            </a:extLst>
          </p:cNvPr>
          <p:cNvSpPr>
            <a:spLocks noGrp="1"/>
          </p:cNvSpPr>
          <p:nvPr>
            <p:ph type="title"/>
          </p:nvPr>
        </p:nvSpPr>
        <p:spPr>
          <a:xfrm>
            <a:off x="746760" y="2692273"/>
            <a:ext cx="10972800" cy="1143000"/>
          </a:xfrm>
        </p:spPr>
        <p:txBody>
          <a:bodyPr>
            <a:normAutofit fontScale="90000"/>
          </a:bodyPr>
          <a:lstStyle/>
          <a:p>
            <a:r>
              <a:rPr lang="en-US" i="1" dirty="0">
                <a:latin typeface="+mn-lt"/>
              </a:rPr>
              <a:t>Thank you and see you in our next session!</a:t>
            </a:r>
          </a:p>
        </p:txBody>
      </p:sp>
    </p:spTree>
    <p:extLst>
      <p:ext uri="{BB962C8B-B14F-4D97-AF65-F5344CB8AC3E}">
        <p14:creationId xmlns:p14="http://schemas.microsoft.com/office/powerpoint/2010/main" val="384089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 on brainstorming">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spDef>
      <a:spPr/>
      <a:bodyPr rtlCol="0" anchor="ctr"/>
      <a:lstStyle>
        <a:defPPr algn="ctr">
          <a:defRPr/>
        </a:defPPr>
      </a:lstStyle>
      <a:style>
        <a:lnRef idx="1">
          <a:schemeClr val="accent3"/>
        </a:lnRef>
        <a:fillRef idx="2">
          <a:schemeClr val="accent3"/>
        </a:fillRef>
        <a:effectRef idx="1">
          <a:schemeClr val="accent3"/>
        </a:effectRef>
        <a:fontRef idx="minor">
          <a:schemeClr val="dk1"/>
        </a:fontRef>
      </a:style>
    </a:spDef>
    <a:lnDef>
      <a:spPr/>
      <a:bodyPr/>
      <a:lstStyle/>
      <a:style>
        <a:lnRef idx="1">
          <a:schemeClr val="accent1"/>
        </a:lnRef>
        <a:fillRef idx="0">
          <a:schemeClr val="accent1"/>
        </a:fillRef>
        <a:effectRef idx="0">
          <a:schemeClr val="accent1"/>
        </a:effectRef>
        <a:fontRef idx="minor">
          <a:schemeClr val="tx1"/>
        </a:fontRef>
      </a:style>
    </a:lnDef>
    <a:txDef>
      <a:spPr>
        <a:noFill/>
        <a:ln>
          <a:solidFill>
            <a:schemeClr val="bg2"/>
          </a:solidFill>
        </a:ln>
      </a:spPr>
      <a:bodyPr wrap="none" rtlCol="0">
        <a:spAutoFit/>
      </a:bodyPr>
      <a:lstStyle>
        <a:defPPr>
          <a:defRPr dirty="0" err="1" smtClean="0"/>
        </a:defPPr>
      </a:lstStyle>
    </a:txDef>
  </a:objectDefaults>
  <a:extraClrSchemeLst/>
  <a:extLst>
    <a:ext uri="{05A4C25C-085E-4340-85A3-A5531E510DB2}">
      <thm15:themeFamily xmlns:thm15="http://schemas.microsoft.com/office/thememl/2012/main" name="Business brainstorming presentation.potx" id="{DE77CA07-3D7A-4CF2-AF02-587F794CB3CB}" vid="{13C2A94F-C0A1-4622-B71C-29A3B00D5E0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Business brainstorming presentation</Template>
  <TotalTime>1557</TotalTime>
  <Words>2046</Words>
  <Application>Microsoft Office PowerPoint</Application>
  <PresentationFormat>Widescreen</PresentationFormat>
  <Paragraphs>134</Paragraphs>
  <Slides>35</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35</vt:i4>
      </vt:variant>
    </vt:vector>
  </HeadingPairs>
  <TitlesOfParts>
    <vt:vector size="44" baseType="lpstr">
      <vt:lpstr>Calibri</vt:lpstr>
      <vt:lpstr>Cambria</vt:lpstr>
      <vt:lpstr>Century Gothic</vt:lpstr>
      <vt:lpstr>Palatino Linotype</vt:lpstr>
      <vt:lpstr>Roboto</vt:lpstr>
      <vt:lpstr>Times New Roman</vt:lpstr>
      <vt:lpstr>Wingdings</vt:lpstr>
      <vt:lpstr>Wingdings 2</vt:lpstr>
      <vt:lpstr>Presentation on brainstorming</vt:lpstr>
      <vt:lpstr>PowerPoint Presentation</vt:lpstr>
      <vt:lpstr>Objectives </vt:lpstr>
      <vt:lpstr>I. Style of Communication</vt:lpstr>
      <vt:lpstr>1. Assertive communication</vt:lpstr>
      <vt:lpstr>2. Aggressive Communication</vt:lpstr>
      <vt:lpstr>3. Passive Communication</vt:lpstr>
      <vt:lpstr>4. Passive-Aggressive Communication</vt:lpstr>
      <vt:lpstr>II. Principles of communication </vt:lpstr>
      <vt:lpstr>1. Completeness</vt:lpstr>
      <vt:lpstr>2. Conciseness </vt:lpstr>
      <vt:lpstr>3. Consideration</vt:lpstr>
      <vt:lpstr>4. Concreteness </vt:lpstr>
      <vt:lpstr>5. Clarity</vt:lpstr>
      <vt:lpstr>6. Courtesy </vt:lpstr>
      <vt:lpstr>7. Correctness</vt:lpstr>
      <vt:lpstr>III. Ten rules of good communication</vt:lpstr>
      <vt:lpstr>Cont’</vt:lpstr>
      <vt:lpstr>IV. Factors Affecting Communication </vt:lpstr>
      <vt:lpstr>(a) Status/Role </vt:lpstr>
      <vt:lpstr>(b) Cultural Differences </vt:lpstr>
      <vt:lpstr>(c) Choice of Communication Channels </vt:lpstr>
      <vt:lpstr>(d) Length of Communication </vt:lpstr>
      <vt:lpstr>(e) Use of Language </vt:lpstr>
      <vt:lpstr>(g) Known or Unknown Receiver </vt:lpstr>
      <vt:lpstr>(f) Disabilities </vt:lpstr>
      <vt:lpstr>(h) Individual Perceptions/Attitudes/Personalities </vt:lpstr>
      <vt:lpstr>(i) Atmosphere/Noise/Distraction </vt:lpstr>
      <vt:lpstr>(j) Clarity of Message </vt:lpstr>
      <vt:lpstr>(k) Lack of Feedback </vt:lpstr>
      <vt:lpstr>10. Barriers to Effective Communication</vt:lpstr>
      <vt:lpstr>Remedies to barriers</vt:lpstr>
      <vt:lpstr>Review</vt:lpstr>
      <vt:lpstr>Exercises</vt:lpstr>
      <vt:lpstr>References</vt:lpstr>
      <vt:lpstr>Thank you and see you in our next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IPRC MUSANZE</dc:creator>
  <cp:lastModifiedBy>IPRC MUSANZE</cp:lastModifiedBy>
  <cp:revision>62</cp:revision>
  <dcterms:created xsi:type="dcterms:W3CDTF">2022-03-15T20:48:52Z</dcterms:created>
  <dcterms:modified xsi:type="dcterms:W3CDTF">2022-05-15T06:33:45Z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74069100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