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4"/>
  </p:notesMasterIdLst>
  <p:sldIdLst>
    <p:sldId id="272" r:id="rId2"/>
    <p:sldId id="273" r:id="rId3"/>
    <p:sldId id="343" r:id="rId4"/>
    <p:sldId id="373" r:id="rId5"/>
    <p:sldId id="344" r:id="rId6"/>
    <p:sldId id="362" r:id="rId7"/>
    <p:sldId id="363" r:id="rId8"/>
    <p:sldId id="345" r:id="rId9"/>
    <p:sldId id="346" r:id="rId10"/>
    <p:sldId id="347" r:id="rId11"/>
    <p:sldId id="348" r:id="rId12"/>
    <p:sldId id="364" r:id="rId13"/>
    <p:sldId id="350" r:id="rId14"/>
    <p:sldId id="367" r:id="rId15"/>
    <p:sldId id="351" r:id="rId16"/>
    <p:sldId id="368" r:id="rId17"/>
    <p:sldId id="352" r:id="rId18"/>
    <p:sldId id="353" r:id="rId19"/>
    <p:sldId id="369" r:id="rId20"/>
    <p:sldId id="354" r:id="rId21"/>
    <p:sldId id="355" r:id="rId22"/>
    <p:sldId id="370" r:id="rId23"/>
    <p:sldId id="356" r:id="rId24"/>
    <p:sldId id="357" r:id="rId25"/>
    <p:sldId id="371" r:id="rId26"/>
    <p:sldId id="358" r:id="rId27"/>
    <p:sldId id="359" r:id="rId28"/>
    <p:sldId id="372" r:id="rId29"/>
    <p:sldId id="294" r:id="rId30"/>
    <p:sldId id="295" r:id="rId31"/>
    <p:sldId id="293" r:id="rId32"/>
    <p:sldId id="29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799B23B-EC83-4686-B30A-512413B5E67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D4573-58E7-4156-A133-2731F5F8D1A6}" type="datetimeFigureOut">
              <a:rPr lang="en-US" smtClean="0"/>
              <a:t>5/15/2022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B0CF2-7F87-4E02-A248-870047730F99}" type="slidenum">
              <a:rPr lang="en-US" smtClean="0"/>
              <a:t>‹#›</a:t>
            </a:fld>
            <a:endParaRPr lang="en-US"/>
          </a:p>
        </p:txBody>
      </p:sp>
    </p:spTree>
    <p:extLst>
      <p:ext uri="{BB962C8B-B14F-4D97-AF65-F5344CB8AC3E}">
        <p14:creationId xmlns:p14="http://schemas.microsoft.com/office/powerpoint/2010/main" val="3614981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93B0CF2-7F87-4E02-A248-870047730F99}" type="slidenum">
              <a:rPr lang="en-US" smtClean="0"/>
              <a:t>1</a:t>
            </a:fld>
            <a:endParaRPr lang="en-US"/>
          </a:p>
        </p:txBody>
      </p:sp>
    </p:spTree>
    <p:extLst>
      <p:ext uri="{BB962C8B-B14F-4D97-AF65-F5344CB8AC3E}">
        <p14:creationId xmlns:p14="http://schemas.microsoft.com/office/powerpoint/2010/main" val="1495133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grpSp>
        <p:nvGrpSpPr>
          <p:cNvPr id="10" name="Group 9"/>
          <p:cNvGrpSpPr/>
          <p:nvPr/>
        </p:nvGrpSpPr>
        <p:grpSpPr>
          <a:xfrm>
            <a:off x="0" y="6208894"/>
            <a:ext cx="12192000" cy="649106"/>
            <a:chOff x="0" y="6208894"/>
            <a:chExt cx="12192000" cy="649106"/>
          </a:xfrm>
        </p:grpSpPr>
        <p:sp>
          <p:nvSpPr>
            <p:cNvPr id="2" name="Rectangle 1"/>
            <p:cNvSpPr/>
            <p:nvPr/>
          </p:nvSpPr>
          <p:spPr>
            <a:xfrm>
              <a:off x="3048" y="6220178"/>
              <a:ext cx="12188952" cy="637822"/>
            </a:xfrm>
            <a:prstGeom prst="rect">
              <a:avLst/>
            </a:prstGeom>
            <a:ln>
              <a:no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cxnSp>
          <p:nvCxnSpPr>
            <p:cNvPr id="7" name="Straight Connector 6"/>
            <p:cNvCxnSpPr/>
            <p:nvPr/>
          </p:nvCxnSpPr>
          <p:spPr>
            <a:xfrm>
              <a:off x="0" y="6208894"/>
              <a:ext cx="1219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grpSp>
      <p:cxnSp>
        <p:nvCxnSpPr>
          <p:cNvPr id="5" name="Straight Connector 4"/>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flipV="1">
            <a:off x="3048" y="5937956"/>
            <a:ext cx="8241" cy="5644"/>
          </a:xfrm>
          <a:prstGeom prst="line">
            <a:avLst/>
          </a:prstGeom>
        </p:spPr>
        <p:style>
          <a:lnRef idx="1">
            <a:schemeClr val="accent1"/>
          </a:lnRef>
          <a:fillRef idx="0">
            <a:schemeClr val="accent1"/>
          </a:fillRef>
          <a:effectRef idx="0">
            <a:schemeClr val="accent1"/>
          </a:effectRef>
          <a:fontRef idx="minor">
            <a:schemeClr val="tx1"/>
          </a:fontRef>
        </p:style>
      </p:cxnSp>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tx2"/>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021A1D30-C0A0-4124-A783-34D9F15FA0FE}" type="datetime1">
              <a:rPr lang="en-US" smtClean="0"/>
              <a:t>5/15/2022</a:t>
            </a:fld>
            <a:endParaRPr lang="en-US"/>
          </a:p>
        </p:txBody>
      </p:sp>
      <p:sp>
        <p:nvSpPr>
          <p:cNvPr id="19" name="Footer Placeholder 18"/>
          <p:cNvSpPr>
            <a:spLocks noGrp="1"/>
          </p:cNvSpPr>
          <p:nvPr>
            <p:ph type="ftr" sz="quarter" idx="11"/>
          </p:nvPr>
        </p:nvSpPr>
        <p:spPr/>
        <p:txBody>
          <a:bodyPr/>
          <a:lstStyle/>
          <a:p>
            <a:r>
              <a:rPr lang="en-US" dirty="0"/>
              <a:t>Add a footer</a:t>
            </a:r>
          </a:p>
        </p:txBody>
      </p:sp>
      <p:sp>
        <p:nvSpPr>
          <p:cNvPr id="27" name="Slide Number Placeholder 2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980820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5F28077-7188-48C5-8679-2287FAC952E9}"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48168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2DCB740-6776-4EE9-99FD-96D592FA5A23}"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53193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05F6BD99-6FFD-46C5-B5E2-43A34BDA2566}"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09018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1"/>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022678E-214C-4CF8-97C7-95015FB02960}" type="datetime1">
              <a:rPr lang="en-US" smtClean="0"/>
              <a:t>5/15/2022</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25018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D55660E0-FA77-4473-A859-74127B089143}" type="datetime1">
              <a:rPr lang="en-US" smtClean="0"/>
              <a:t>5/15/2022</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071814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8D7B8-9F07-4899-827D-5F3CFDDEB574}" type="datetime1">
              <a:rPr lang="en-US" smtClean="0"/>
              <a:t>5/15/2022</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252882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5197C5C-1CD1-417D-A89C-14747F5222C7}"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199192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3" name="Picture Placeholder 2" descr="An empty placeholder to add an image. Click on the placeholder and select the image that you wish to add"/>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1359EFBB-CFA1-4AA8-9123-F0B52DBD84FE}" type="datetime1">
              <a:rPr lang="en-US" smtClean="0"/>
              <a:t>5/15/2022</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a:xfrm>
            <a:off x="10769600" y="6356351"/>
            <a:ext cx="812800" cy="365125"/>
          </a:xfrm>
        </p:spPr>
        <p:txBody>
          <a:bodyPr/>
          <a:lstStyle/>
          <a:p>
            <a:fld id="{401CF334-2D5C-4859-84A6-CA7E6E43FAEB}" type="slidenum">
              <a:rPr lang="en-US" smtClean="0"/>
              <a:t>‹#›</a:t>
            </a:fld>
            <a:endParaRPr lang="en-US"/>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extLst>
      <p:ext uri="{BB962C8B-B14F-4D97-AF65-F5344CB8AC3E}">
        <p14:creationId xmlns:p14="http://schemas.microsoft.com/office/powerpoint/2010/main" val="251962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D2D5871-AB0F-4B3D-8861-97E78CB7B47E}"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877777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4418406-4C3F-4F3E-80BD-A22568EA37EB}" type="datetime1">
              <a:rPr lang="en-US" smtClean="0"/>
              <a:t>5/15/2022</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a:p>
        </p:txBody>
      </p:sp>
    </p:spTree>
    <p:extLst>
      <p:ext uri="{BB962C8B-B14F-4D97-AF65-F5344CB8AC3E}">
        <p14:creationId xmlns:p14="http://schemas.microsoft.com/office/powerpoint/2010/main" val="3369754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25" name="Group 24"/>
          <p:cNvGrpSpPr/>
          <p:nvPr/>
        </p:nvGrpSpPr>
        <p:grpSpPr>
          <a:xfrm>
            <a:off x="-29028" y="-7144"/>
            <a:ext cx="12240731" cy="6879658"/>
            <a:chOff x="0" y="-21658"/>
            <a:chExt cx="12240731" cy="6879658"/>
          </a:xfrm>
        </p:grpSpPr>
        <p:sp>
          <p:nvSpPr>
            <p:cNvPr id="26" name="Rectangle 25"/>
            <p:cNvSpPr/>
            <p:nvPr/>
          </p:nvSpPr>
          <p:spPr>
            <a:xfrm>
              <a:off x="31633"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0" y="-21658"/>
              <a:ext cx="12240731" cy="1041400"/>
              <a:chOff x="-25356" y="-7144"/>
              <a:chExt cx="12240731" cy="1041400"/>
            </a:xfrm>
          </p:grpSpPr>
          <p:sp>
            <p:nvSpPr>
              <p:cNvPr id="28" name="Freeform 27"/>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29" name="Freeform 28"/>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grpSp>
            <p:nvGrpSpPr>
              <p:cNvPr id="31" name="Group 30"/>
              <p:cNvGrpSpPr/>
              <p:nvPr/>
            </p:nvGrpSpPr>
            <p:grpSpPr>
              <a:xfrm>
                <a:off x="-25356" y="202408"/>
                <a:ext cx="12240731" cy="649224"/>
                <a:chOff x="-19045" y="216550"/>
                <a:chExt cx="9180548" cy="649224"/>
              </a:xfrm>
            </p:grpSpPr>
            <p:sp>
              <p:nvSpPr>
                <p:cNvPr id="32" name="Freeform 3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33" name="Freeform 3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grpSp>
      </p:gr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100">
                <a:solidFill>
                  <a:schemeClr val="tx1"/>
                </a:solidFill>
              </a:defRPr>
            </a:lvl1pPr>
          </a:lstStyle>
          <a:p>
            <a:fld id="{61146459-E3C3-4969-9224-5ED50B492D17}" type="datetime1">
              <a:rPr lang="en-US" smtClean="0"/>
              <a:pPr/>
              <a:t>5/15/2022</a:t>
            </a:fld>
            <a:endParaRPr lang="en-US" dirty="0"/>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100">
                <a:solidFill>
                  <a:schemeClr val="tx1"/>
                </a:solidFill>
              </a:defRPr>
            </a:lvl1pPr>
          </a:lstStyle>
          <a:p>
            <a:r>
              <a:rPr lang="en-US" dirty="0"/>
              <a:t>Add a footer</a:t>
            </a: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100">
                <a:solidFill>
                  <a:schemeClr val="tx1"/>
                </a:solidFill>
              </a:defRPr>
            </a:lvl1pPr>
          </a:lstStyle>
          <a:p>
            <a:fld id="{401CF334-2D5C-4859-84A6-CA7E6E43FAEB}" type="slidenum">
              <a:rPr lang="en-US" smtClean="0"/>
              <a:pPr/>
              <a:t>‹#›</a:t>
            </a:fld>
            <a:endParaRPr lang="en-US"/>
          </a:p>
        </p:txBody>
      </p:sp>
    </p:spTree>
    <p:extLst>
      <p:ext uri="{BB962C8B-B14F-4D97-AF65-F5344CB8AC3E}">
        <p14:creationId xmlns:p14="http://schemas.microsoft.com/office/powerpoint/2010/main" val="942852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lumMod val="50000"/>
          </a:schemeClr>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lumMod val="50000"/>
          </a:schemeClr>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lumMod val="50000"/>
          </a:schemeClr>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lumMod val="50000"/>
          </a:schemeClr>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lumMod val="75000"/>
          </a:schemeClr>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lumMod val="50000"/>
          </a:schemeClr>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lumMod val="75000"/>
          </a:schemeClr>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286000" indent="0" algn="l" rtl="0" eaLnBrk="1" latinLnBrk="0" hangingPunct="1">
        <a:spcBef>
          <a:spcPct val="20000"/>
        </a:spcBef>
        <a:buClr>
          <a:schemeClr val="tx2"/>
        </a:buClr>
        <a:buFontTx/>
        <a:buNone/>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697611" y="4528184"/>
            <a:ext cx="10472928" cy="552011"/>
          </a:xfrm>
        </p:spPr>
        <p:txBody>
          <a:bodyPr/>
          <a:lstStyle/>
          <a:p>
            <a:r>
              <a:rPr lang="en-US" b="1" dirty="0"/>
              <a:t>Lecturer: </a:t>
            </a:r>
            <a:r>
              <a:rPr lang="en-US" b="1" dirty="0" err="1"/>
              <a:t>Protais</a:t>
            </a:r>
            <a:r>
              <a:rPr lang="en-US" b="1" dirty="0"/>
              <a:t> </a:t>
            </a:r>
            <a:r>
              <a:rPr lang="en-US" b="1" dirty="0" err="1"/>
              <a:t>Niyonshima</a:t>
            </a:r>
            <a:endParaRPr lang="en-US" b="1" dirty="0"/>
          </a:p>
          <a:p>
            <a:endParaRPr lang="en-US" dirty="0"/>
          </a:p>
        </p:txBody>
      </p:sp>
      <p:sp>
        <p:nvSpPr>
          <p:cNvPr id="6" name="Title 3">
            <a:extLst>
              <a:ext uri="{FF2B5EF4-FFF2-40B4-BE49-F238E27FC236}">
                <a16:creationId xmlns:a16="http://schemas.microsoft.com/office/drawing/2014/main" id="{DA0349FF-1040-4A59-82EB-A3B8DB9063FE}"/>
              </a:ext>
            </a:extLst>
          </p:cNvPr>
          <p:cNvSpPr txBox="1">
            <a:spLocks/>
          </p:cNvSpPr>
          <p:nvPr/>
        </p:nvSpPr>
        <p:spPr>
          <a:xfrm>
            <a:off x="697611" y="3651884"/>
            <a:ext cx="10468864" cy="8763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5400"/>
              <a:t>Chapter II: </a:t>
            </a:r>
            <a:r>
              <a:rPr lang="en-US" sz="5400" dirty="0"/>
              <a:t>Listening Skills</a:t>
            </a:r>
          </a:p>
          <a:p>
            <a:r>
              <a:rPr lang="en-US" sz="5400" dirty="0"/>
              <a:t>   </a:t>
            </a:r>
          </a:p>
        </p:txBody>
      </p:sp>
      <p:sp>
        <p:nvSpPr>
          <p:cNvPr id="4" name="Title 3">
            <a:extLst>
              <a:ext uri="{FF2B5EF4-FFF2-40B4-BE49-F238E27FC236}">
                <a16:creationId xmlns:a16="http://schemas.microsoft.com/office/drawing/2014/main" id="{316BCCB4-79AB-4862-AF2B-601E7C033797}"/>
              </a:ext>
            </a:extLst>
          </p:cNvPr>
          <p:cNvSpPr txBox="1">
            <a:spLocks/>
          </p:cNvSpPr>
          <p:nvPr/>
        </p:nvSpPr>
        <p:spPr>
          <a:xfrm>
            <a:off x="697611" y="1023938"/>
            <a:ext cx="10468864" cy="876300"/>
          </a:xfrm>
          <a:prstGeom prst="rect">
            <a:avLst/>
          </a:prstGeom>
          <a:ln>
            <a:noFill/>
          </a:ln>
        </p:spPr>
        <p:txBody>
          <a:bodyPr vert="horz" lIns="0"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tx2"/>
                </a:solidFill>
                <a:effectLst/>
                <a:latin typeface="+mj-lt"/>
                <a:ea typeface="+mj-ea"/>
                <a:cs typeface="+mj-cs"/>
              </a:defRPr>
            </a:lvl1pPr>
          </a:lstStyle>
          <a:p>
            <a:r>
              <a:rPr lang="en-US" sz="4000" dirty="0">
                <a:solidFill>
                  <a:srgbClr val="0070C0"/>
                </a:solidFill>
              </a:rPr>
              <a:t>COMMUNICATION SKILLS</a:t>
            </a:r>
          </a:p>
        </p:txBody>
      </p:sp>
    </p:spTree>
    <p:extLst>
      <p:ext uri="{BB962C8B-B14F-4D97-AF65-F5344CB8AC3E}">
        <p14:creationId xmlns:p14="http://schemas.microsoft.com/office/powerpoint/2010/main" val="3549628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952499"/>
            <a:ext cx="10972800" cy="751713"/>
          </a:xfrm>
        </p:spPr>
        <p:txBody>
          <a:bodyPr>
            <a:normAutofit fontScale="90000"/>
          </a:bodyPr>
          <a:lstStyle/>
          <a:p>
            <a:r>
              <a:rPr lang="en-US" b="1" dirty="0"/>
              <a:t>Objectives </a:t>
            </a:r>
          </a:p>
        </p:txBody>
      </p:sp>
      <p:sp>
        <p:nvSpPr>
          <p:cNvPr id="2" name="Content Placeholder 1"/>
          <p:cNvSpPr>
            <a:spLocks noGrp="1"/>
          </p:cNvSpPr>
          <p:nvPr>
            <p:ph idx="1"/>
          </p:nvPr>
        </p:nvSpPr>
        <p:spPr/>
        <p:txBody>
          <a:bodyPr/>
          <a:lstStyle/>
          <a:p>
            <a:pPr marL="0" indent="0">
              <a:buNone/>
            </a:pPr>
            <a:r>
              <a:rPr lang="en-US" dirty="0"/>
              <a:t>By the end of this session, a learner will be able to:</a:t>
            </a:r>
          </a:p>
          <a:p>
            <a:r>
              <a:rPr lang="en-US" dirty="0"/>
              <a:t>Define clearly listening.</a:t>
            </a:r>
          </a:p>
          <a:p>
            <a:r>
              <a:rPr lang="en-US" dirty="0"/>
              <a:t>Illustrate evidently the levels of listening.</a:t>
            </a:r>
          </a:p>
          <a:p>
            <a:r>
              <a:rPr lang="en-US" dirty="0"/>
              <a:t>Explain well the types of listening.</a:t>
            </a:r>
          </a:p>
          <a:p>
            <a:r>
              <a:rPr lang="en-US" dirty="0"/>
              <a:t>Describe effectively the barriers of effective listening.</a:t>
            </a:r>
          </a:p>
          <a:p>
            <a:pPr marL="0" indent="0">
              <a:buNone/>
            </a:pPr>
            <a:endParaRPr lang="en-US" dirty="0"/>
          </a:p>
        </p:txBody>
      </p:sp>
    </p:spTree>
    <p:extLst>
      <p:ext uri="{BB962C8B-B14F-4D97-AF65-F5344CB8AC3E}">
        <p14:creationId xmlns:p14="http://schemas.microsoft.com/office/powerpoint/2010/main" val="150891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3A7C3-C3E0-4DBD-B68D-57F3DA60DA6D}"/>
              </a:ext>
            </a:extLst>
          </p:cNvPr>
          <p:cNvSpPr>
            <a:spLocks noGrp="1"/>
          </p:cNvSpPr>
          <p:nvPr>
            <p:ph type="title"/>
          </p:nvPr>
        </p:nvSpPr>
        <p:spPr>
          <a:xfrm>
            <a:off x="792480" y="704088"/>
            <a:ext cx="10789920" cy="1143000"/>
          </a:xfrm>
        </p:spPr>
        <p:txBody>
          <a:bodyPr>
            <a:normAutofit/>
          </a:bodyPr>
          <a:lstStyle/>
          <a:p>
            <a:r>
              <a:rPr lang="en-US" sz="4500" b="1" dirty="0"/>
              <a:t>I. Definition</a:t>
            </a:r>
          </a:p>
        </p:txBody>
      </p:sp>
      <p:sp>
        <p:nvSpPr>
          <p:cNvPr id="3" name="Content Placeholder 2">
            <a:extLst>
              <a:ext uri="{FF2B5EF4-FFF2-40B4-BE49-F238E27FC236}">
                <a16:creationId xmlns:a16="http://schemas.microsoft.com/office/drawing/2014/main" id="{07BB2F96-806D-4EE2-AEDB-42449CFF1989}"/>
              </a:ext>
            </a:extLst>
          </p:cNvPr>
          <p:cNvSpPr>
            <a:spLocks noGrp="1"/>
          </p:cNvSpPr>
          <p:nvPr>
            <p:ph idx="1"/>
          </p:nvPr>
        </p:nvSpPr>
        <p:spPr>
          <a:xfrm>
            <a:off x="528320" y="1996440"/>
            <a:ext cx="10972800" cy="4389120"/>
          </a:xfrm>
        </p:spPr>
        <p:txBody>
          <a:bodyPr>
            <a:noAutofit/>
          </a:bodyPr>
          <a:lstStyle/>
          <a:p>
            <a:pPr marL="182880" marR="0" indent="0" algn="just">
              <a:lnSpc>
                <a:spcPct val="115000"/>
              </a:lnSpc>
              <a:spcBef>
                <a:spcPts val="0"/>
              </a:spcBef>
              <a:spcAft>
                <a:spcPts val="0"/>
              </a:spcAft>
              <a:buNone/>
            </a:pPr>
            <a:r>
              <a:rPr lang="en-GB" sz="2400" dirty="0">
                <a:latin typeface="Times New Roman" panose="02020603050405020304" pitchFamily="18" charset="0"/>
                <a:cs typeface="Times New Roman" panose="02020603050405020304" pitchFamily="18" charset="0"/>
              </a:rPr>
              <a:t>Listening is the first of the four language skills, which are: Listening, speaking, writing and reading. It is the ability to accurately receive and interpret messages in the communication process. M. </a:t>
            </a:r>
            <a:r>
              <a:rPr lang="en-GB" sz="2400" dirty="0" err="1">
                <a:latin typeface="Times New Roman" panose="02020603050405020304" pitchFamily="18" charset="0"/>
                <a:cs typeface="Times New Roman" panose="02020603050405020304" pitchFamily="18" charset="0"/>
              </a:rPr>
              <a:t>Sriprabha</a:t>
            </a:r>
            <a:r>
              <a:rPr lang="en-GB" sz="2400" dirty="0">
                <a:latin typeface="Times New Roman" panose="02020603050405020304" pitchFamily="18" charset="0"/>
                <a:cs typeface="Times New Roman" panose="02020603050405020304" pitchFamily="18" charset="0"/>
              </a:rPr>
              <a:t> (2016) defines listening as an active process by which we make sense of, assess, and respond to what we hear. She opined that listening is a particular communication technique that requires the listener to provide feedback on what he or she hears to the speaker.</a:t>
            </a:r>
            <a:endParaRPr lang="en-US" sz="2400" dirty="0">
              <a:latin typeface="Times New Roman" panose="02020603050405020304" pitchFamily="18" charset="0"/>
              <a:cs typeface="Times New Roman" panose="02020603050405020304" pitchFamily="18" charset="0"/>
            </a:endParaRPr>
          </a:p>
          <a:p>
            <a:pPr marL="182880" marR="0" indent="0" algn="just">
              <a:lnSpc>
                <a:spcPct val="115000"/>
              </a:lnSpc>
              <a:spcBef>
                <a:spcPts val="0"/>
              </a:spcBef>
              <a:spcAft>
                <a:spcPts val="0"/>
              </a:spcAft>
              <a:buNone/>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18288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In fact, research shows that 45% of our time is spent on listening. We listen more than we speak. Listening is key to all effective communication, without the ability to listen effectively messages are easily misunderstood – communication breaks down and the sender of the message can easily become frustrated or irritated.</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2363861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C5433-2C4E-4B41-A66B-948CBB34BF09}"/>
              </a:ext>
            </a:extLst>
          </p:cNvPr>
          <p:cNvSpPr>
            <a:spLocks noGrp="1"/>
          </p:cNvSpPr>
          <p:nvPr>
            <p:ph type="title"/>
          </p:nvPr>
        </p:nvSpPr>
        <p:spPr>
          <a:xfrm>
            <a:off x="609600" y="373095"/>
            <a:ext cx="10972800" cy="1143000"/>
          </a:xfrm>
        </p:spPr>
        <p:txBody>
          <a:bodyPr>
            <a:normAutofit/>
          </a:bodyPr>
          <a:lstStyle/>
          <a:p>
            <a:r>
              <a:rPr lang="en-US" sz="4500" b="1" dirty="0"/>
              <a:t>The Process of Listening</a:t>
            </a:r>
          </a:p>
        </p:txBody>
      </p:sp>
      <p:sp>
        <p:nvSpPr>
          <p:cNvPr id="3" name="Rectangle: Rounded Corners 2">
            <a:extLst>
              <a:ext uri="{FF2B5EF4-FFF2-40B4-BE49-F238E27FC236}">
                <a16:creationId xmlns:a16="http://schemas.microsoft.com/office/drawing/2014/main" id="{DA90A707-B412-48AD-BF8C-602FC1C15BEE}"/>
              </a:ext>
            </a:extLst>
          </p:cNvPr>
          <p:cNvSpPr/>
          <p:nvPr/>
        </p:nvSpPr>
        <p:spPr>
          <a:xfrm>
            <a:off x="5232400" y="1893316"/>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Receiving</a:t>
            </a:r>
          </a:p>
        </p:txBody>
      </p:sp>
      <p:sp>
        <p:nvSpPr>
          <p:cNvPr id="6" name="Rectangle: Rounded Corners 5">
            <a:extLst>
              <a:ext uri="{FF2B5EF4-FFF2-40B4-BE49-F238E27FC236}">
                <a16:creationId xmlns:a16="http://schemas.microsoft.com/office/drawing/2014/main" id="{8FC60D15-7BF9-45D6-BDE2-79E4263B6746}"/>
              </a:ext>
            </a:extLst>
          </p:cNvPr>
          <p:cNvSpPr/>
          <p:nvPr/>
        </p:nvSpPr>
        <p:spPr>
          <a:xfrm>
            <a:off x="1991360" y="4568953"/>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Evaluating</a:t>
            </a:r>
          </a:p>
        </p:txBody>
      </p:sp>
      <p:sp>
        <p:nvSpPr>
          <p:cNvPr id="7" name="Rectangle: Rounded Corners 6">
            <a:extLst>
              <a:ext uri="{FF2B5EF4-FFF2-40B4-BE49-F238E27FC236}">
                <a16:creationId xmlns:a16="http://schemas.microsoft.com/office/drawing/2014/main" id="{E420DC92-5C94-4DAD-AE60-EB1846CD11E9}"/>
              </a:ext>
            </a:extLst>
          </p:cNvPr>
          <p:cNvSpPr/>
          <p:nvPr/>
        </p:nvSpPr>
        <p:spPr>
          <a:xfrm>
            <a:off x="7640320" y="4915702"/>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Understanding</a:t>
            </a:r>
          </a:p>
        </p:txBody>
      </p:sp>
      <p:sp>
        <p:nvSpPr>
          <p:cNvPr id="8" name="Rectangle: Rounded Corners 7">
            <a:extLst>
              <a:ext uri="{FF2B5EF4-FFF2-40B4-BE49-F238E27FC236}">
                <a16:creationId xmlns:a16="http://schemas.microsoft.com/office/drawing/2014/main" id="{DE5CED3D-09F3-443B-ADF5-4BDEC5EB3DBB}"/>
              </a:ext>
            </a:extLst>
          </p:cNvPr>
          <p:cNvSpPr/>
          <p:nvPr/>
        </p:nvSpPr>
        <p:spPr>
          <a:xfrm>
            <a:off x="7640320" y="3276289"/>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Filtering</a:t>
            </a:r>
          </a:p>
        </p:txBody>
      </p:sp>
      <p:sp>
        <p:nvSpPr>
          <p:cNvPr id="9" name="Rectangle: Rounded Corners 8">
            <a:extLst>
              <a:ext uri="{FF2B5EF4-FFF2-40B4-BE49-F238E27FC236}">
                <a16:creationId xmlns:a16="http://schemas.microsoft.com/office/drawing/2014/main" id="{B2328C3E-408D-45EE-B624-9767C27CC0DA}"/>
              </a:ext>
            </a:extLst>
          </p:cNvPr>
          <p:cNvSpPr/>
          <p:nvPr/>
        </p:nvSpPr>
        <p:spPr>
          <a:xfrm>
            <a:off x="4795520" y="5547360"/>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Remembering</a:t>
            </a:r>
          </a:p>
        </p:txBody>
      </p:sp>
      <p:sp>
        <p:nvSpPr>
          <p:cNvPr id="10" name="Rectangle: Rounded Corners 9">
            <a:extLst>
              <a:ext uri="{FF2B5EF4-FFF2-40B4-BE49-F238E27FC236}">
                <a16:creationId xmlns:a16="http://schemas.microsoft.com/office/drawing/2014/main" id="{351D1368-BACD-4631-8D5C-59FE57871957}"/>
              </a:ext>
            </a:extLst>
          </p:cNvPr>
          <p:cNvSpPr/>
          <p:nvPr/>
        </p:nvSpPr>
        <p:spPr>
          <a:xfrm>
            <a:off x="1849120" y="2777236"/>
            <a:ext cx="2113280" cy="88392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Responding</a:t>
            </a:r>
          </a:p>
        </p:txBody>
      </p:sp>
      <p:sp>
        <p:nvSpPr>
          <p:cNvPr id="16" name="Arrow: Left 15">
            <a:extLst>
              <a:ext uri="{FF2B5EF4-FFF2-40B4-BE49-F238E27FC236}">
                <a16:creationId xmlns:a16="http://schemas.microsoft.com/office/drawing/2014/main" id="{78A46CBE-7096-4DF9-B6B9-8A34579B494F}"/>
              </a:ext>
            </a:extLst>
          </p:cNvPr>
          <p:cNvSpPr/>
          <p:nvPr/>
        </p:nvSpPr>
        <p:spPr>
          <a:xfrm rot="2084884">
            <a:off x="3962400" y="5024387"/>
            <a:ext cx="833120"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7" name="Arrow: Left 16">
            <a:extLst>
              <a:ext uri="{FF2B5EF4-FFF2-40B4-BE49-F238E27FC236}">
                <a16:creationId xmlns:a16="http://schemas.microsoft.com/office/drawing/2014/main" id="{4995C6E0-D367-4E28-B9F4-B73093989D85}"/>
              </a:ext>
            </a:extLst>
          </p:cNvPr>
          <p:cNvSpPr/>
          <p:nvPr/>
        </p:nvSpPr>
        <p:spPr>
          <a:xfrm rot="21321464">
            <a:off x="6898640" y="5217518"/>
            <a:ext cx="833120"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8" name="Arrow: Left 17">
            <a:extLst>
              <a:ext uri="{FF2B5EF4-FFF2-40B4-BE49-F238E27FC236}">
                <a16:creationId xmlns:a16="http://schemas.microsoft.com/office/drawing/2014/main" id="{3FF7E613-1F0C-4DAB-8BA4-0A072608C3FD}"/>
              </a:ext>
            </a:extLst>
          </p:cNvPr>
          <p:cNvSpPr/>
          <p:nvPr/>
        </p:nvSpPr>
        <p:spPr>
          <a:xfrm rot="19947712" flipH="1">
            <a:off x="3746610" y="2261857"/>
            <a:ext cx="1608756"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Arrow: Left 18">
            <a:extLst>
              <a:ext uri="{FF2B5EF4-FFF2-40B4-BE49-F238E27FC236}">
                <a16:creationId xmlns:a16="http://schemas.microsoft.com/office/drawing/2014/main" id="{1467D29E-9483-41EA-A513-E09A688A630F}"/>
              </a:ext>
            </a:extLst>
          </p:cNvPr>
          <p:cNvSpPr/>
          <p:nvPr/>
        </p:nvSpPr>
        <p:spPr>
          <a:xfrm rot="13051313">
            <a:off x="6944468" y="2259798"/>
            <a:ext cx="1124552" cy="1438522"/>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20" name="Arrow: Left 19">
            <a:extLst>
              <a:ext uri="{FF2B5EF4-FFF2-40B4-BE49-F238E27FC236}">
                <a16:creationId xmlns:a16="http://schemas.microsoft.com/office/drawing/2014/main" id="{3F9569D6-A2CA-4A24-B4D8-08AF1BC3200D}"/>
              </a:ext>
            </a:extLst>
          </p:cNvPr>
          <p:cNvSpPr/>
          <p:nvPr/>
        </p:nvSpPr>
        <p:spPr>
          <a:xfrm rot="5400000">
            <a:off x="2401920" y="3622423"/>
            <a:ext cx="910323"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21" name="Arrow: Left 20">
            <a:extLst>
              <a:ext uri="{FF2B5EF4-FFF2-40B4-BE49-F238E27FC236}">
                <a16:creationId xmlns:a16="http://schemas.microsoft.com/office/drawing/2014/main" id="{12F322FF-609C-4F7A-AACD-6000D5FCE022}"/>
              </a:ext>
            </a:extLst>
          </p:cNvPr>
          <p:cNvSpPr/>
          <p:nvPr/>
        </p:nvSpPr>
        <p:spPr>
          <a:xfrm rot="16200000">
            <a:off x="8188922" y="4099229"/>
            <a:ext cx="833120" cy="987793"/>
          </a:xfrm>
          <a:prstGeom prst="lef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496106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251CF-60AA-45E3-A209-7A248AECC132}"/>
              </a:ext>
            </a:extLst>
          </p:cNvPr>
          <p:cNvSpPr>
            <a:spLocks noGrp="1"/>
          </p:cNvSpPr>
          <p:nvPr>
            <p:ph type="title"/>
          </p:nvPr>
        </p:nvSpPr>
        <p:spPr>
          <a:xfrm>
            <a:off x="711200" y="704088"/>
            <a:ext cx="10871200" cy="1143000"/>
          </a:xfrm>
        </p:spPr>
        <p:txBody>
          <a:bodyPr>
            <a:noAutofit/>
          </a:bodyPr>
          <a:lstStyle/>
          <a:p>
            <a:pPr marL="0" marR="0">
              <a:lnSpc>
                <a:spcPct val="115000"/>
              </a:lnSpc>
              <a:spcBef>
                <a:spcPts val="0"/>
              </a:spcBef>
              <a:spcAft>
                <a:spcPts val="0"/>
              </a:spcAft>
            </a:pPr>
            <a:r>
              <a:rPr lang="en-GB" sz="45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4500" dirty="0">
                <a:effectLst/>
                <a:latin typeface="Calibri" panose="020F0502020204030204" pitchFamily="34" charset="0"/>
                <a:ea typeface="Calibri" panose="020F0502020204030204" pitchFamily="34" charset="0"/>
                <a:cs typeface="Times New Roman" panose="02020603050405020304" pitchFamily="18" charset="0"/>
              </a:rPr>
            </a:br>
            <a:r>
              <a:rPr lang="en-GB" sz="45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Levels of listening </a:t>
            </a:r>
            <a:endParaRPr lang="en-US" sz="4500" dirty="0"/>
          </a:p>
        </p:txBody>
      </p:sp>
      <p:sp>
        <p:nvSpPr>
          <p:cNvPr id="3" name="Content Placeholder 2">
            <a:extLst>
              <a:ext uri="{FF2B5EF4-FFF2-40B4-BE49-F238E27FC236}">
                <a16:creationId xmlns:a16="http://schemas.microsoft.com/office/drawing/2014/main" id="{628C8CA5-0022-499A-8066-A98B087093AD}"/>
              </a:ext>
            </a:extLst>
          </p:cNvPr>
          <p:cNvSpPr>
            <a:spLocks noGrp="1"/>
          </p:cNvSpPr>
          <p:nvPr>
            <p:ph idx="1"/>
          </p:nvPr>
        </p:nvSpPr>
        <p:spPr/>
        <p:txBody>
          <a:bodyPr>
            <a:normAutofit/>
          </a:bodyPr>
          <a:lstStyle/>
          <a:p>
            <a:r>
              <a:rPr lang="en-US" sz="2400" dirty="0"/>
              <a:t>Active listening</a:t>
            </a:r>
          </a:p>
          <a:p>
            <a:r>
              <a:rPr lang="en-US" sz="2400" dirty="0"/>
              <a:t>Protective listening</a:t>
            </a:r>
          </a:p>
          <a:p>
            <a:r>
              <a:rPr lang="en-US" sz="2400" dirty="0"/>
              <a:t>Partial listening </a:t>
            </a:r>
          </a:p>
          <a:p>
            <a:r>
              <a:rPr lang="en-US" sz="2400" dirty="0"/>
              <a:t>Preferential listening</a:t>
            </a:r>
          </a:p>
        </p:txBody>
      </p:sp>
    </p:spTree>
    <p:extLst>
      <p:ext uri="{BB962C8B-B14F-4D97-AF65-F5344CB8AC3E}">
        <p14:creationId xmlns:p14="http://schemas.microsoft.com/office/powerpoint/2010/main" val="781746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1BE1F-6DA6-4FCF-AAB1-851F8A07B8F5}"/>
              </a:ext>
            </a:extLst>
          </p:cNvPr>
          <p:cNvSpPr>
            <a:spLocks noGrp="1"/>
          </p:cNvSpPr>
          <p:nvPr>
            <p:ph type="title"/>
          </p:nvPr>
        </p:nvSpPr>
        <p:spPr>
          <a:xfrm>
            <a:off x="914400" y="704088"/>
            <a:ext cx="10668000" cy="1143000"/>
          </a:xfrm>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1. Active Listening</a:t>
            </a:r>
            <a:endParaRPr lang="en-US" sz="4500" dirty="0"/>
          </a:p>
        </p:txBody>
      </p:sp>
      <p:sp>
        <p:nvSpPr>
          <p:cNvPr id="3" name="Content Placeholder 2">
            <a:extLst>
              <a:ext uri="{FF2B5EF4-FFF2-40B4-BE49-F238E27FC236}">
                <a16:creationId xmlns:a16="http://schemas.microsoft.com/office/drawing/2014/main" id="{A3CFB095-3334-443D-9E3B-9A0291444E25}"/>
              </a:ext>
            </a:extLst>
          </p:cNvPr>
          <p:cNvSpPr>
            <a:spLocks noGrp="1"/>
          </p:cNvSpPr>
          <p:nvPr>
            <p:ph idx="1"/>
          </p:nvPr>
        </p:nvSpPr>
        <p:spPr/>
        <p:txBody>
          <a:bodyPr>
            <a:noAutofit/>
          </a:bodyPr>
          <a:lstStyle/>
          <a:p>
            <a:pPr marL="18288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Active listening is a special kind of listening. It is a process of sending back to the speaker what you as a listener think the speaker meant—both in content and in</a:t>
            </a:r>
          </a:p>
          <a:p>
            <a:pPr marL="18288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feelings.</a:t>
            </a:r>
          </a:p>
          <a:p>
            <a:pPr marL="182880" marR="0" indent="0" algn="just">
              <a:lnSpc>
                <a:spcPct val="115000"/>
              </a:lnSpc>
              <a:spcBef>
                <a:spcPts val="0"/>
              </a:spcBef>
              <a:spcAft>
                <a:spcPts val="0"/>
              </a:spcAft>
              <a:buNone/>
            </a:pPr>
            <a:br>
              <a:rPr lang="en-GB" sz="2400" dirty="0">
                <a:effectLst/>
                <a:latin typeface="Times New Roman" panose="02020603050405020304" pitchFamily="18" charset="0"/>
                <a:ea typeface="Calibri" panose="020F0502020204030204" pitchFamily="34" charset="0"/>
                <a:cs typeface="Times New Roman" panose="02020603050405020304" pitchFamily="18" charset="0"/>
              </a:rPr>
            </a:b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Active listening is less common but more beneficial and in order to get good grades, you have to be able to really listen to what is being said in the classroom. The most practical reason for a college student to improve listening skills is that good listeners are not only better students, but they also spend less time on their studies and enjoy them more than do students who are poor listeners. Students who are attentive in class and attend class regularly are far more likely to receive higher grades and to learn more.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p>
        </p:txBody>
      </p:sp>
    </p:spTree>
    <p:extLst>
      <p:ext uri="{BB962C8B-B14F-4D97-AF65-F5344CB8AC3E}">
        <p14:creationId xmlns:p14="http://schemas.microsoft.com/office/powerpoint/2010/main" val="3105217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214CD-880B-44B3-A628-7C531EBDFAB4}"/>
              </a:ext>
            </a:extLst>
          </p:cNvPr>
          <p:cNvSpPr>
            <a:spLocks noGrp="1"/>
          </p:cNvSpPr>
          <p:nvPr>
            <p:ph type="title"/>
          </p:nvPr>
        </p:nvSpPr>
        <p:spPr>
          <a:xfrm>
            <a:off x="782320" y="704088"/>
            <a:ext cx="10800080" cy="1143000"/>
          </a:xfrm>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Characteristics of active listener</a:t>
            </a:r>
            <a:endParaRPr lang="en-US" sz="4500" dirty="0"/>
          </a:p>
        </p:txBody>
      </p:sp>
      <p:sp>
        <p:nvSpPr>
          <p:cNvPr id="3" name="Content Placeholder 2">
            <a:extLst>
              <a:ext uri="{FF2B5EF4-FFF2-40B4-BE49-F238E27FC236}">
                <a16:creationId xmlns:a16="http://schemas.microsoft.com/office/drawing/2014/main" id="{73EE31D9-24BA-437A-A64B-7EE8EAA9C659}"/>
              </a:ext>
            </a:extLst>
          </p:cNvPr>
          <p:cNvSpPr>
            <a:spLocks noGrp="1"/>
          </p:cNvSpPr>
          <p:nvPr>
            <p:ph idx="1"/>
          </p:nvPr>
        </p:nvSpPr>
        <p:spPr/>
        <p:txBody>
          <a:bodyPr>
            <a:normAutofit/>
          </a:bodyPr>
          <a:lstStyle/>
          <a:p>
            <a:pPr marL="342900" marR="0" lvl="0" indent="-342900">
              <a:lnSpc>
                <a:spcPct val="115000"/>
              </a:lnSpc>
              <a:spcBef>
                <a:spcPts val="0"/>
              </a:spcBef>
              <a:spcAft>
                <a:spcPts val="0"/>
              </a:spcAft>
              <a:buFont typeface="+mj-lt"/>
              <a:buAutoNum type="arabicPeriod"/>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Active </a:t>
            </a:r>
            <a:r>
              <a:rPr lang="en-GB" sz="2800" dirty="0">
                <a:latin typeface="Times New Roman" panose="02020603050405020304" pitchFamily="18" charset="0"/>
                <a:ea typeface="Calibri" panose="020F0502020204030204" pitchFamily="34" charset="0"/>
                <a:cs typeface="Times New Roman" panose="02020603050405020304" pitchFamily="18" charset="0"/>
              </a:rPr>
              <a:t>listener </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gives a speaker a chance to develop his or her ideas.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Active listener is open-minded regardless of who is the speaker.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Active listener has some degree of tolerance in regards to content he/she gets.</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Active listener </a:t>
            </a:r>
            <a:r>
              <a:rPr lang="en-GB" sz="2800" dirty="0">
                <a:latin typeface="Times New Roman" panose="02020603050405020304" pitchFamily="18" charset="0"/>
                <a:ea typeface="Calibri" panose="020F0502020204030204" pitchFamily="34" charset="0"/>
                <a:cs typeface="Times New Roman" panose="02020603050405020304" pitchFamily="18" charset="0"/>
              </a:rPr>
              <a:t>can</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listen even when a material is difficult.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800" dirty="0"/>
          </a:p>
          <a:p>
            <a:endParaRPr lang="en-US" sz="2800" dirty="0"/>
          </a:p>
          <a:p>
            <a:endParaRPr lang="en-US" dirty="0"/>
          </a:p>
        </p:txBody>
      </p:sp>
    </p:spTree>
    <p:extLst>
      <p:ext uri="{BB962C8B-B14F-4D97-AF65-F5344CB8AC3E}">
        <p14:creationId xmlns:p14="http://schemas.microsoft.com/office/powerpoint/2010/main" val="4134477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7E955-80A4-4989-A95E-CDBCD70DEB5E}"/>
              </a:ext>
            </a:extLst>
          </p:cNvPr>
          <p:cNvSpPr>
            <a:spLocks noGrp="1"/>
          </p:cNvSpPr>
          <p:nvPr>
            <p:ph type="title"/>
          </p:nvPr>
        </p:nvSpPr>
        <p:spPr>
          <a:xfrm>
            <a:off x="690880" y="704088"/>
            <a:ext cx="10891520" cy="1143000"/>
          </a:xfrm>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2. Protective listening</a:t>
            </a:r>
            <a:endParaRPr lang="en-US" sz="4500" dirty="0"/>
          </a:p>
        </p:txBody>
      </p:sp>
      <p:sp>
        <p:nvSpPr>
          <p:cNvPr id="3" name="Content Placeholder 2">
            <a:extLst>
              <a:ext uri="{FF2B5EF4-FFF2-40B4-BE49-F238E27FC236}">
                <a16:creationId xmlns:a16="http://schemas.microsoft.com/office/drawing/2014/main" id="{790BFC5F-6AEE-429A-A06F-C9229D321139}"/>
              </a:ext>
            </a:extLst>
          </p:cNvPr>
          <p:cNvSpPr>
            <a:spLocks noGrp="1"/>
          </p:cNvSpPr>
          <p:nvPr>
            <p:ph idx="1"/>
          </p:nvPr>
        </p:nvSpPr>
        <p:spPr/>
        <p:txBody>
          <a:bodyPr>
            <a:normAutofit/>
          </a:bodyPr>
          <a:lstStyle/>
          <a:p>
            <a:pPr marL="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This is a type of listening in which listeners become speakers, and speakers become listeners and the sequence goes on. </a:t>
            </a:r>
          </a:p>
          <a:p>
            <a:pPr marL="0" marR="0" indent="0" algn="just">
              <a:lnSpc>
                <a:spcPct val="115000"/>
              </a:lnSpc>
              <a:spcBef>
                <a:spcPts val="0"/>
              </a:spcBef>
              <a:spcAft>
                <a:spcPts val="0"/>
              </a:spcAft>
              <a:buNone/>
            </a:pPr>
            <a:endParaRPr lang="en-GB" sz="24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As a listener, sometimes you hear negative and even hostile expressions aimed directly at you. It </a:t>
            </a:r>
            <a:r>
              <a:rPr lang="en-GB" sz="2400" dirty="0">
                <a:latin typeface="Times New Roman" panose="02020603050405020304" pitchFamily="18" charset="0"/>
                <a:ea typeface="Calibri" panose="020F0502020204030204" pitchFamily="34" charset="0"/>
                <a:cs typeface="Times New Roman" panose="02020603050405020304" pitchFamily="18" charset="0"/>
              </a:rPr>
              <a:t>is essential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to control protective listening so verbal attacks are perceived without necessarily having to defend or retaliate.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2304786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57E11-23E1-43F8-923C-18EE83FEC27C}"/>
              </a:ext>
            </a:extLst>
          </p:cNvPr>
          <p:cNvSpPr>
            <a:spLocks noGrp="1"/>
          </p:cNvSpPr>
          <p:nvPr>
            <p:ph type="title"/>
          </p:nvPr>
        </p:nvSpPr>
        <p:spPr>
          <a:xfrm>
            <a:off x="721360" y="704088"/>
            <a:ext cx="10861040" cy="1143000"/>
          </a:xfrm>
        </p:spPr>
        <p:txBody>
          <a:bodyPr>
            <a:normAutofit/>
          </a:bodyPr>
          <a:lstStyle/>
          <a:p>
            <a:r>
              <a:rPr lang="en-GB" sz="4500" b="1" dirty="0">
                <a:latin typeface="Times New Roman" panose="02020603050405020304" pitchFamily="18" charset="0"/>
                <a:ea typeface="Calibri" panose="020F0502020204030204" pitchFamily="34" charset="0"/>
                <a:cs typeface="Times New Roman" panose="02020603050405020304" pitchFamily="18" charset="0"/>
              </a:rPr>
              <a:t>3. </a:t>
            </a:r>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Partial Listening</a:t>
            </a:r>
            <a:endParaRPr lang="en-US" sz="4500" dirty="0"/>
          </a:p>
        </p:txBody>
      </p:sp>
      <p:sp>
        <p:nvSpPr>
          <p:cNvPr id="3" name="Content Placeholder 2">
            <a:extLst>
              <a:ext uri="{FF2B5EF4-FFF2-40B4-BE49-F238E27FC236}">
                <a16:creationId xmlns:a16="http://schemas.microsoft.com/office/drawing/2014/main" id="{70CEE121-3B81-4485-A43E-D73CB8737050}"/>
              </a:ext>
            </a:extLst>
          </p:cNvPr>
          <p:cNvSpPr>
            <a:spLocks noGrp="1"/>
          </p:cNvSpPr>
          <p:nvPr>
            <p:ph idx="1"/>
          </p:nvPr>
        </p:nvSpPr>
        <p:spPr/>
        <p:txBody>
          <a:bodyPr>
            <a:normAutofit/>
          </a:bodyPr>
          <a:lstStyle/>
          <a:p>
            <a:pPr marL="0" marR="0" indent="0" algn="just">
              <a:lnSpc>
                <a:spcPct val="115000"/>
              </a:lnSpc>
              <a:spcBef>
                <a:spcPts val="0"/>
              </a:spcBef>
              <a:spcAft>
                <a:spcPts val="0"/>
              </a:spcAft>
              <a:buNone/>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Normally, listening has to be a complete process whereby communicative stimuli conveyed by the speaker are acknowledged and evaluated. Responding to some of the stimuli, while ignoring others, will make a listener miss important facts and points that are needed for clarity and understanding.</a:t>
            </a:r>
            <a:br>
              <a:rPr lang="en-GB" sz="2400" dirty="0">
                <a:effectLst/>
                <a:latin typeface="Times New Roman" panose="02020603050405020304" pitchFamily="18" charset="0"/>
                <a:ea typeface="Calibri" panose="020F0502020204030204" pitchFamily="34" charset="0"/>
                <a:cs typeface="Times New Roman" panose="02020603050405020304" pitchFamily="18" charset="0"/>
              </a:rPr>
            </a:b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A speaker’s voice, mannerism, grammar, and pitch will increase or decrease the listener’s tendency for partial listening. As a listener and a positive speaker, you should consciously control the urge for partial listening. This will help create an environment that produces greater understanding, and, in turn, more effective oral communication.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762819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605B8-0946-488C-9E47-997111F0827F}"/>
              </a:ext>
            </a:extLst>
          </p:cNvPr>
          <p:cNvSpPr>
            <a:spLocks noGrp="1"/>
          </p:cNvSpPr>
          <p:nvPr>
            <p:ph type="title"/>
          </p:nvPr>
        </p:nvSpPr>
        <p:spPr>
          <a:xfrm>
            <a:off x="751840" y="704088"/>
            <a:ext cx="10830560" cy="1143000"/>
          </a:xfrm>
        </p:spPr>
        <p:txBody>
          <a:bodyPr>
            <a:normAutofit/>
          </a:bodyPr>
          <a:lstStyle/>
          <a:p>
            <a:r>
              <a:rPr lang="en-GB" sz="4500" b="1" dirty="0">
                <a:latin typeface="Times New Roman" panose="02020603050405020304" pitchFamily="18" charset="0"/>
                <a:ea typeface="Calibri" panose="020F0502020204030204" pitchFamily="34" charset="0"/>
                <a:cs typeface="Times New Roman" panose="02020603050405020304" pitchFamily="18" charset="0"/>
              </a:rPr>
              <a:t>4. </a:t>
            </a:r>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Preferential Listening</a:t>
            </a:r>
            <a:endParaRPr lang="en-US" sz="4500" dirty="0"/>
          </a:p>
        </p:txBody>
      </p:sp>
      <p:sp>
        <p:nvSpPr>
          <p:cNvPr id="3" name="Content Placeholder 2">
            <a:extLst>
              <a:ext uri="{FF2B5EF4-FFF2-40B4-BE49-F238E27FC236}">
                <a16:creationId xmlns:a16="http://schemas.microsoft.com/office/drawing/2014/main" id="{600AF908-1AF5-4A50-921E-9CCCBC9B9F63}"/>
              </a:ext>
            </a:extLst>
          </p:cNvPr>
          <p:cNvSpPr>
            <a:spLocks noGrp="1"/>
          </p:cNvSpPr>
          <p:nvPr>
            <p:ph idx="1"/>
          </p:nvPr>
        </p:nvSpPr>
        <p:spPr/>
        <p:txBody>
          <a:bodyPr>
            <a:normAutofit/>
          </a:bodyPr>
          <a:lstStyle/>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Listening that is directly affected by a person’s beliefs, interests, or emotions are preferential listening. Just as people may see what they expect to see, listeners may listen for what they want to hear. Personal background, experiences, habits, and family tradition will many times change or distort the speaker’s intended meaning into what the listener really wants to hear. Miscommunication is usually the result of preferential listening.</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760578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E4296-9144-4A0B-B612-C4E295EDE0F9}"/>
              </a:ext>
            </a:extLst>
          </p:cNvPr>
          <p:cNvSpPr>
            <a:spLocks noGrp="1"/>
          </p:cNvSpPr>
          <p:nvPr>
            <p:ph type="title"/>
          </p:nvPr>
        </p:nvSpPr>
        <p:spPr>
          <a:xfrm>
            <a:off x="833120" y="704088"/>
            <a:ext cx="10749280" cy="1143000"/>
          </a:xfrm>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II. Types of listening </a:t>
            </a:r>
            <a:endParaRPr lang="en-US" sz="4500" dirty="0"/>
          </a:p>
        </p:txBody>
      </p:sp>
      <p:sp>
        <p:nvSpPr>
          <p:cNvPr id="3" name="Content Placeholder 2">
            <a:extLst>
              <a:ext uri="{FF2B5EF4-FFF2-40B4-BE49-F238E27FC236}">
                <a16:creationId xmlns:a16="http://schemas.microsoft.com/office/drawing/2014/main" id="{1C10411E-60EC-49A4-9BE3-E963B017CD69}"/>
              </a:ext>
            </a:extLst>
          </p:cNvPr>
          <p:cNvSpPr>
            <a:spLocks noGrp="1"/>
          </p:cNvSpPr>
          <p:nvPr>
            <p:ph idx="1"/>
          </p:nvPr>
        </p:nvSpPr>
        <p:spPr/>
        <p:txBody>
          <a:bodyPr>
            <a:normAutofit/>
          </a:bodyPr>
          <a:lstStyle/>
          <a:p>
            <a:pPr marL="457200" marR="0" algn="just">
              <a:lnSpc>
                <a:spcPct val="115000"/>
              </a:lnSpc>
              <a:spcBef>
                <a:spcPts val="0"/>
              </a:spcBef>
              <a:spcAft>
                <a:spcPts val="0"/>
              </a:spcAft>
            </a:pPr>
            <a:r>
              <a:rPr lang="en-US" dirty="0"/>
              <a:t>Critical Listening</a:t>
            </a:r>
          </a:p>
          <a:p>
            <a:pPr marL="457200" marR="0" algn="just">
              <a:lnSpc>
                <a:spcPct val="115000"/>
              </a:lnSpc>
              <a:spcBef>
                <a:spcPts val="0"/>
              </a:spcBef>
              <a:spcAft>
                <a:spcPts val="0"/>
              </a:spcAft>
            </a:pPr>
            <a:r>
              <a:rPr lang="en-US" dirty="0"/>
              <a:t>Empathic listening</a:t>
            </a:r>
          </a:p>
          <a:p>
            <a:pPr marL="182880" marR="0" indent="0" algn="just">
              <a:lnSpc>
                <a:spcPct val="115000"/>
              </a:lnSpc>
              <a:spcBef>
                <a:spcPts val="0"/>
              </a:spcBef>
              <a:spcAft>
                <a:spcPts val="0"/>
              </a:spcAft>
              <a:buNone/>
            </a:pPr>
            <a:endParaRPr lang="en-US" dirty="0"/>
          </a:p>
        </p:txBody>
      </p:sp>
    </p:spTree>
    <p:extLst>
      <p:ext uri="{BB962C8B-B14F-4D97-AF65-F5344CB8AC3E}">
        <p14:creationId xmlns:p14="http://schemas.microsoft.com/office/powerpoint/2010/main" val="2180965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B82D9-F30C-41D7-B972-5FFFC1D10308}"/>
              </a:ext>
            </a:extLst>
          </p:cNvPr>
          <p:cNvSpPr>
            <a:spLocks noGrp="1"/>
          </p:cNvSpPr>
          <p:nvPr>
            <p:ph type="title"/>
          </p:nvPr>
        </p:nvSpPr>
        <p:spPr>
          <a:xfrm>
            <a:off x="375920" y="704088"/>
            <a:ext cx="11206480" cy="1143000"/>
          </a:xfrm>
        </p:spPr>
        <p:txBody>
          <a:bodyPr>
            <a:noAutofit/>
          </a:bodyPr>
          <a:lstStyle/>
          <a:p>
            <a:pPr marL="457200" marR="0">
              <a:lnSpc>
                <a:spcPct val="115000"/>
              </a:lnSpc>
              <a:spcBef>
                <a:spcPts val="0"/>
              </a:spcBef>
              <a:spcAft>
                <a:spcPts val="0"/>
              </a:spcAft>
            </a:pPr>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a. Critical Listening</a:t>
            </a:r>
            <a:endParaRPr lang="en-US" sz="4500" dirty="0"/>
          </a:p>
        </p:txBody>
      </p:sp>
      <p:sp>
        <p:nvSpPr>
          <p:cNvPr id="3" name="Content Placeholder 2">
            <a:extLst>
              <a:ext uri="{FF2B5EF4-FFF2-40B4-BE49-F238E27FC236}">
                <a16:creationId xmlns:a16="http://schemas.microsoft.com/office/drawing/2014/main" id="{68BE6E43-26D8-4889-92FA-1706D361C7F2}"/>
              </a:ext>
            </a:extLst>
          </p:cNvPr>
          <p:cNvSpPr>
            <a:spLocks noGrp="1"/>
          </p:cNvSpPr>
          <p:nvPr>
            <p:ph idx="1"/>
          </p:nvPr>
        </p:nvSpPr>
        <p:spPr/>
        <p:txBody>
          <a:bodyPr>
            <a:noAutofit/>
          </a:bodyPr>
          <a:lstStyle/>
          <a:p>
            <a:pPr marL="18288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Critical listening is usually needed when there is a doubt that we may be listening to a biased source of information. It is also associated with being able to detect propaganda strategies used by a communicator.</a:t>
            </a:r>
            <a:endParaRPr lang="en-US" sz="2400" dirty="0">
              <a:effectLst/>
              <a:ea typeface="Calibri" panose="020F0502020204030204" pitchFamily="34" charset="0"/>
              <a:cs typeface="Times New Roman" panose="02020603050405020304" pitchFamily="18" charset="0"/>
            </a:endParaRPr>
          </a:p>
          <a:p>
            <a:pPr marL="0" marR="0" indent="0">
              <a:lnSpc>
                <a:spcPct val="115000"/>
              </a:lnSpc>
              <a:spcBef>
                <a:spcPts val="0"/>
              </a:spcBef>
              <a:spcAft>
                <a:spcPts val="0"/>
              </a:spcAft>
              <a:buNone/>
            </a:pP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In adjusting critical listening, a listener needs to focus on the following:</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Keep an open mind.</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Do not filter out difficult messages.</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Recognize your own biases.</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Avoid uncritical listening when you need to make evaluations and judgments.</a:t>
            </a:r>
          </a:p>
          <a:p>
            <a:pPr>
              <a:lnSpc>
                <a:spcPct val="115000"/>
              </a:lnSpc>
              <a:spcBef>
                <a:spcPts val="0"/>
              </a:spcBef>
            </a:pPr>
            <a:r>
              <a:rPr lang="en-GB" sz="2400" dirty="0">
                <a:ea typeface="Calibri" panose="020F0502020204030204" pitchFamily="34" charset="0"/>
                <a:cs typeface="Times New Roman" panose="02020603050405020304" pitchFamily="18" charset="0"/>
              </a:rPr>
              <a:t>Determine speaker’s purpose. </a:t>
            </a:r>
            <a:br>
              <a:rPr lang="en-GB" sz="2400" dirty="0">
                <a:effectLst/>
                <a:ea typeface="Calibri" panose="020F0502020204030204" pitchFamily="34" charset="0"/>
                <a:cs typeface="Times New Roman" panose="02020603050405020304" pitchFamily="18" charset="0"/>
              </a:rPr>
            </a:br>
            <a:br>
              <a:rPr lang="en-GB" sz="2400" dirty="0">
                <a:effectLst/>
                <a:ea typeface="Calibri" panose="020F0502020204030204" pitchFamily="34" charset="0"/>
                <a:cs typeface="Times New Roman" panose="02020603050405020304" pitchFamily="18" charset="0"/>
              </a:rPr>
            </a:br>
            <a:endParaRPr lang="en-US" sz="2400" dirty="0"/>
          </a:p>
          <a:p>
            <a:endParaRPr lang="en-US" sz="2400" dirty="0"/>
          </a:p>
        </p:txBody>
      </p:sp>
    </p:spTree>
    <p:extLst>
      <p:ext uri="{BB962C8B-B14F-4D97-AF65-F5344CB8AC3E}">
        <p14:creationId xmlns:p14="http://schemas.microsoft.com/office/powerpoint/2010/main" val="652106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B2B89-2057-44F5-B098-1F7ADD68E0C2}"/>
              </a:ext>
            </a:extLst>
          </p:cNvPr>
          <p:cNvSpPr>
            <a:spLocks noGrp="1"/>
          </p:cNvSpPr>
          <p:nvPr>
            <p:ph type="title"/>
          </p:nvPr>
        </p:nvSpPr>
        <p:spPr>
          <a:xfrm>
            <a:off x="751840" y="704088"/>
            <a:ext cx="10830560" cy="1143000"/>
          </a:xfrm>
        </p:spPr>
        <p:txBody>
          <a:bodyPr>
            <a:normAutofit/>
          </a:bodyPr>
          <a:lstStyle/>
          <a:p>
            <a:r>
              <a:rPr lang="en-GB" sz="4500" b="1" dirty="0">
                <a:latin typeface="Times New Roman" panose="02020603050405020304" pitchFamily="18" charset="0"/>
                <a:ea typeface="Calibri" panose="020F0502020204030204" pitchFamily="34" charset="0"/>
                <a:cs typeface="Times New Roman" panose="02020603050405020304" pitchFamily="18" charset="0"/>
              </a:rPr>
              <a:t>b. Empathic Listening</a:t>
            </a:r>
            <a:endParaRPr lang="en-US" sz="4500" dirty="0"/>
          </a:p>
        </p:txBody>
      </p:sp>
      <p:sp>
        <p:nvSpPr>
          <p:cNvPr id="3" name="Content Placeholder 2">
            <a:extLst>
              <a:ext uri="{FF2B5EF4-FFF2-40B4-BE49-F238E27FC236}">
                <a16:creationId xmlns:a16="http://schemas.microsoft.com/office/drawing/2014/main" id="{6C95C4C9-26E4-43F7-89B6-328056A35CDB}"/>
              </a:ext>
            </a:extLst>
          </p:cNvPr>
          <p:cNvSpPr>
            <a:spLocks noGrp="1"/>
          </p:cNvSpPr>
          <p:nvPr>
            <p:ph idx="1"/>
          </p:nvPr>
        </p:nvSpPr>
        <p:spPr/>
        <p:txBody>
          <a:bodyPr>
            <a:noAutofit/>
          </a:bodyPr>
          <a:lstStyle/>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As the term suggests, the listener tries to demonstrate empathy for the speaker. It can also be described as listening “between the lines”. When we listen between the lines we heighten our awareness and interpersonal sensitivity to the entire message a person may be trying to communicate.</a:t>
            </a:r>
            <a:endParaRPr lang="en-US" sz="2400" dirty="0">
              <a:effectLst/>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2400" dirty="0">
              <a:effectLst/>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Empathy is perception and communication by resonance, and by experiencing in ourselves some reflection of the emotional tone that is being experienced by the other person.</a:t>
            </a:r>
            <a:endParaRPr lang="en-US" sz="2400" dirty="0">
              <a:effectLst/>
              <a:ea typeface="Calibri" panose="020F0502020204030204" pitchFamily="34"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3766766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2D4B2-72F4-4DA9-B5AE-0076C3F3296B}"/>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F7232140-90F5-4444-99D9-FF9964D75B04}"/>
              </a:ext>
            </a:extLst>
          </p:cNvPr>
          <p:cNvSpPr>
            <a:spLocks noGrp="1"/>
          </p:cNvSpPr>
          <p:nvPr>
            <p:ph idx="1"/>
          </p:nvPr>
        </p:nvSpPr>
        <p:spPr/>
        <p:txBody>
          <a:bodyPr>
            <a:normAutofit fontScale="92500" lnSpcReduction="10000"/>
          </a:bodyPr>
          <a:lstStyle/>
          <a:p>
            <a:pPr marL="0" marR="0" indent="0" algn="just">
              <a:lnSpc>
                <a:spcPct val="115000"/>
              </a:lnSpc>
              <a:spcBef>
                <a:spcPts val="0"/>
              </a:spcBef>
              <a:spcAft>
                <a:spcPts val="0"/>
              </a:spcAft>
              <a:buNone/>
            </a:pPr>
            <a:r>
              <a:rPr lang="en-GB" sz="2800" dirty="0">
                <a:effectLst/>
                <a:ea typeface="Calibri" panose="020F0502020204030204" pitchFamily="34" charset="0"/>
                <a:cs typeface="Times New Roman" panose="02020603050405020304" pitchFamily="18" charset="0"/>
              </a:rPr>
              <a:t>Empathic listening serves as a reward or encouragement to the speaker. It communicates your caring and acceptance and reaffirms the person’s sense of worth. This style of listening seems to be most important in terms of strengthening or improving a positive interpersonal relationship between the parties involved.</a:t>
            </a:r>
            <a:endParaRPr lang="en-US" sz="2800" dirty="0">
              <a:effectLst/>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br>
              <a:rPr lang="en-GB" sz="2800" dirty="0">
                <a:effectLst/>
                <a:ea typeface="Calibri" panose="020F0502020204030204" pitchFamily="34" charset="0"/>
                <a:cs typeface="Times New Roman" panose="02020603050405020304" pitchFamily="18" charset="0"/>
              </a:rPr>
            </a:br>
            <a:r>
              <a:rPr lang="en-GB" sz="2800" dirty="0">
                <a:effectLst/>
                <a:ea typeface="Calibri" panose="020F0502020204030204" pitchFamily="34" charset="0"/>
                <a:cs typeface="Times New Roman" panose="02020603050405020304" pitchFamily="18" charset="0"/>
              </a:rPr>
              <a:t>Empathic listening often requires the opposite frame of mind from that required for critical listening. Empathic listening implies a willingness not to judge, evaluate, or criticize but rather to be an accepting, permissive, and understanding listener.</a:t>
            </a:r>
            <a:endParaRPr lang="en-US" sz="28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67114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499E3-661C-422B-9C1D-FE8CA2CF564F}"/>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23423B5A-4A90-4878-B868-8270C7DD8C07}"/>
              </a:ext>
            </a:extLst>
          </p:cNvPr>
          <p:cNvSpPr>
            <a:spLocks noGrp="1"/>
          </p:cNvSpPr>
          <p:nvPr>
            <p:ph idx="1"/>
          </p:nvPr>
        </p:nvSpPr>
        <p:spPr/>
        <p:txBody>
          <a:bodyPr>
            <a:noAutofit/>
          </a:bodyPr>
          <a:lstStyle/>
          <a:p>
            <a:pPr marL="0" indent="0">
              <a:buNone/>
            </a:pPr>
            <a:r>
              <a:rPr lang="en-GB" sz="2400" dirty="0">
                <a:effectLst/>
                <a:ea typeface="Calibri" panose="020F0502020204030204" pitchFamily="34" charset="0"/>
                <a:cs typeface="Times New Roman" panose="02020603050405020304" pitchFamily="18" charset="0"/>
              </a:rPr>
              <a:t>Becoming an empathic requires focusing on the following guidelines:</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A greater emphasis on listening than on talking.</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Responding to that which is personal rather than abstract.</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Following the other in his exploration rather than leading him into areas we think he should be exploring.</a:t>
            </a:r>
            <a:br>
              <a:rPr lang="en-GB" sz="2400" dirty="0">
                <a:effectLst/>
                <a:ea typeface="Calibri" panose="020F0502020204030204" pitchFamily="34" charset="0"/>
                <a:cs typeface="Times New Roman" panose="02020603050405020304" pitchFamily="18" charset="0"/>
              </a:rPr>
            </a:br>
            <a:r>
              <a:rPr lang="en-GB" sz="2400" dirty="0">
                <a:effectLst/>
                <a:ea typeface="Calibri" panose="020F0502020204030204" pitchFamily="34" charset="0"/>
                <a:cs typeface="Times New Roman" panose="02020603050405020304" pitchFamily="18" charset="0"/>
              </a:rPr>
              <a:t>• Clarifying what the other person has said about his own thoughts and feelings rather than asking questions or telling him what we believe he should be thinking, seeing, or feeling.</a:t>
            </a:r>
            <a:br>
              <a:rPr lang="en-GB" sz="2400" dirty="0">
                <a:effectLst/>
                <a:ea typeface="Calibri" panose="020F0502020204030204" pitchFamily="34" charset="0"/>
                <a:cs typeface="Times New Roman" panose="02020603050405020304" pitchFamily="18" charset="0"/>
              </a:rPr>
            </a:br>
            <a:endParaRPr lang="en-US" sz="2400" dirty="0"/>
          </a:p>
        </p:txBody>
      </p:sp>
    </p:spTree>
    <p:extLst>
      <p:ext uri="{BB962C8B-B14F-4D97-AF65-F5344CB8AC3E}">
        <p14:creationId xmlns:p14="http://schemas.microsoft.com/office/powerpoint/2010/main" val="3668624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9A0DD-DC93-4414-8D18-B886DC41BBD6}"/>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0C2E176E-D100-45F1-8679-AC3ABC4C3864}"/>
              </a:ext>
            </a:extLst>
          </p:cNvPr>
          <p:cNvSpPr>
            <a:spLocks noGrp="1"/>
          </p:cNvSpPr>
          <p:nvPr>
            <p:ph idx="1"/>
          </p:nvPr>
        </p:nvSpPr>
        <p:spPr/>
        <p:txBody>
          <a:bodyPr/>
          <a:lstStyle/>
          <a:p>
            <a:pPr marL="0" indent="0" algn="just">
              <a:buNone/>
            </a:pPr>
            <a:r>
              <a:rPr lang="en-GB" sz="2800" dirty="0">
                <a:effectLst/>
                <a:ea typeface="Calibri" panose="020F0502020204030204" pitchFamily="34" charset="0"/>
                <a:cs typeface="Times New Roman" panose="02020603050405020304" pitchFamily="18" charset="0"/>
              </a:rPr>
              <a:t>• Responding to the feelings implicit in what the other has said rather than the assumptions or “content” that he has talked about.</a:t>
            </a:r>
            <a:br>
              <a:rPr lang="en-GB" sz="2800" dirty="0">
                <a:effectLst/>
                <a:ea typeface="Calibri" panose="020F0502020204030204" pitchFamily="34" charset="0"/>
                <a:cs typeface="Times New Roman" panose="02020603050405020304" pitchFamily="18" charset="0"/>
              </a:rPr>
            </a:br>
            <a:r>
              <a:rPr lang="en-GB" sz="2800" dirty="0">
                <a:effectLst/>
                <a:ea typeface="Calibri" panose="020F0502020204030204" pitchFamily="34" charset="0"/>
                <a:cs typeface="Times New Roman" panose="02020603050405020304" pitchFamily="18" charset="0"/>
              </a:rPr>
              <a:t>• Trying to get into the other person’s inner frame of reference rather than listening and</a:t>
            </a:r>
            <a:r>
              <a:rPr lang="en-GB" sz="2800" dirty="0">
                <a:ea typeface="Calibri" panose="020F0502020204030204" pitchFamily="34" charset="0"/>
                <a:cs typeface="Times New Roman" panose="02020603050405020304" pitchFamily="18" charset="0"/>
              </a:rPr>
              <a:t> </a:t>
            </a:r>
            <a:r>
              <a:rPr lang="en-GB" sz="2800" dirty="0">
                <a:effectLst/>
                <a:ea typeface="Calibri" panose="020F0502020204030204" pitchFamily="34" charset="0"/>
                <a:cs typeface="Times New Roman" panose="02020603050405020304" pitchFamily="18" charset="0"/>
              </a:rPr>
              <a:t>responding from our own frame of reference.</a:t>
            </a:r>
            <a:br>
              <a:rPr lang="en-GB" sz="2800" dirty="0">
                <a:effectLst/>
                <a:ea typeface="Calibri" panose="020F0502020204030204" pitchFamily="34" charset="0"/>
                <a:cs typeface="Times New Roman" panose="02020603050405020304" pitchFamily="18" charset="0"/>
              </a:rPr>
            </a:br>
            <a:r>
              <a:rPr lang="en-GB" sz="2800" dirty="0">
                <a:effectLst/>
                <a:ea typeface="Calibri" panose="020F0502020204030204" pitchFamily="34" charset="0"/>
                <a:cs typeface="Times New Roman" panose="02020603050405020304" pitchFamily="18" charset="0"/>
              </a:rPr>
              <a:t>• The speaker is more apt to keep talking (vs. defending, blaming, shutting down, or withdrawing). This can build trust, intimacy, and relationships, overtime. </a:t>
            </a:r>
            <a:endParaRPr lang="en-US" sz="2800" dirty="0">
              <a:effectLst/>
              <a:ea typeface="Calibri" panose="020F0502020204030204" pitchFamily="34"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322486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1A14E-6E3A-48AB-88CB-876D23DE6D2F}"/>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III. Barriers to effective listening </a:t>
            </a:r>
            <a:endParaRPr lang="en-US" sz="4500" dirty="0"/>
          </a:p>
        </p:txBody>
      </p:sp>
      <p:sp>
        <p:nvSpPr>
          <p:cNvPr id="3" name="Content Placeholder 2">
            <a:extLst>
              <a:ext uri="{FF2B5EF4-FFF2-40B4-BE49-F238E27FC236}">
                <a16:creationId xmlns:a16="http://schemas.microsoft.com/office/drawing/2014/main" id="{A1CA8062-3750-468B-B8A3-CDE08000B66C}"/>
              </a:ext>
            </a:extLst>
          </p:cNvPr>
          <p:cNvSpPr>
            <a:spLocks noGrp="1"/>
          </p:cNvSpPr>
          <p:nvPr>
            <p:ph idx="1"/>
          </p:nvPr>
        </p:nvSpPr>
        <p:spPr/>
        <p:txBody>
          <a:bodyPr>
            <a:normAutofit/>
          </a:bodyPr>
          <a:lstStyle/>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It is common, when listening to someone, to be formulating a reply whilst the other person is still talking. However, this means that we are not really listening to all that is being said. </a:t>
            </a:r>
          </a:p>
          <a:p>
            <a:pPr marL="0" marR="0" indent="0" algn="just">
              <a:lnSpc>
                <a:spcPct val="115000"/>
              </a:lnSpc>
              <a:spcBef>
                <a:spcPts val="0"/>
              </a:spcBef>
              <a:spcAft>
                <a:spcPts val="0"/>
              </a:spcAft>
              <a:buNone/>
            </a:pPr>
            <a:endParaRPr lang="en-US" sz="2400" dirty="0">
              <a:effectLst/>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Even good listeners are often guilty of critically evaluating what is being said before fully understanding the message that the speaker is trying to communicate.  The result is that assumptions are made and conclusions reached about the speaker’s meaning that might be inaccurate.  This and other types of ineffective listening lead to misunderstandings and a breakdown in communication.</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8894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787E8-EB43-4E85-9FE3-7E59D27509C4}"/>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Common Barriers to Listening</a:t>
            </a:r>
            <a:endParaRPr lang="en-US" sz="4500" dirty="0"/>
          </a:p>
        </p:txBody>
      </p:sp>
      <p:sp>
        <p:nvSpPr>
          <p:cNvPr id="3" name="Content Placeholder 2">
            <a:extLst>
              <a:ext uri="{FF2B5EF4-FFF2-40B4-BE49-F238E27FC236}">
                <a16:creationId xmlns:a16="http://schemas.microsoft.com/office/drawing/2014/main" id="{D48FFBA5-448B-4546-89C4-A52F4BCDA3CF}"/>
              </a:ext>
            </a:extLst>
          </p:cNvPr>
          <p:cNvSpPr>
            <a:spLocks noGrp="1"/>
          </p:cNvSpPr>
          <p:nvPr>
            <p:ph idx="1"/>
          </p:nvPr>
        </p:nvSpPr>
        <p:spPr/>
        <p:txBody>
          <a:bodyPr>
            <a:noAutofit/>
          </a:bodyPr>
          <a:lstStyle/>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There are many things that get in the way of listening and you should be aware of these barriers, many of which are bad habits, in order to become a more effective listener.  Barriers and bad habits to effective listening can include:</a:t>
            </a:r>
          </a:p>
          <a:p>
            <a:pPr marL="0" marR="0" indent="0" algn="just">
              <a:lnSpc>
                <a:spcPct val="115000"/>
              </a:lnSpc>
              <a:spcBef>
                <a:spcPts val="0"/>
              </a:spcBef>
              <a:spcAft>
                <a:spcPts val="0"/>
              </a:spcAft>
              <a:buNone/>
            </a:pPr>
            <a:endParaRPr lang="en-US" sz="24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lphaLcPeriod"/>
              <a:tabLst>
                <a:tab pos="228600" algn="l"/>
              </a:tabLst>
            </a:pPr>
            <a:r>
              <a:rPr lang="en-GB" sz="2400" b="1" dirty="0">
                <a:effectLst/>
                <a:ea typeface="Calibri" panose="020F0502020204030204" pitchFamily="34" charset="0"/>
                <a:cs typeface="Times New Roman" panose="02020603050405020304" pitchFamily="18" charset="0"/>
              </a:rPr>
              <a:t>Trying to listen to more than one conversation at a time</a:t>
            </a:r>
            <a:r>
              <a:rPr lang="en-GB" sz="2400" dirty="0">
                <a:effectLst/>
                <a:ea typeface="Calibri" panose="020F0502020204030204" pitchFamily="34" charset="0"/>
                <a:cs typeface="Times New Roman" panose="02020603050405020304" pitchFamily="18" charset="0"/>
              </a:rPr>
              <a:t> this includes having the television or radio on while attempting to listen to somebody talk; being on the phone to one person and talking to another person in the same room and also being distracted by some dominant noise in the immediate environment.</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324898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B0A17-B9A3-4D2D-B774-EF11F5E41B97}"/>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618BB888-B71D-496A-9DB8-7E34BED26419}"/>
              </a:ext>
            </a:extLst>
          </p:cNvPr>
          <p:cNvSpPr>
            <a:spLocks noGrp="1"/>
          </p:cNvSpPr>
          <p:nvPr>
            <p:ph idx="1"/>
          </p:nvPr>
        </p:nvSpPr>
        <p:spPr/>
        <p:txBody>
          <a:bodyPr>
            <a:normAutofit fontScale="92500" lnSpcReduction="10000"/>
          </a:bodyPr>
          <a:lstStyle/>
          <a:p>
            <a:pPr marL="342900" marR="0" lvl="0" indent="-342900" algn="just">
              <a:lnSpc>
                <a:spcPct val="115000"/>
              </a:lnSpc>
              <a:spcBef>
                <a:spcPts val="0"/>
              </a:spcBef>
              <a:spcAft>
                <a:spcPts val="0"/>
              </a:spcAft>
              <a:buFont typeface="+mj-lt"/>
              <a:buAutoNum type="alphaLcPeriod"/>
              <a:tabLst>
                <a:tab pos="228600" algn="l"/>
              </a:tabLst>
            </a:pPr>
            <a:r>
              <a:rPr lang="en-GB" sz="2800" b="1" dirty="0">
                <a:effectLst/>
                <a:ea typeface="Calibri" panose="020F0502020204030204" pitchFamily="34" charset="0"/>
                <a:cs typeface="Times New Roman" panose="02020603050405020304" pitchFamily="18" charset="0"/>
              </a:rPr>
              <a:t>You find the communicator attractive/unattractive</a:t>
            </a:r>
            <a:r>
              <a:rPr lang="en-GB" sz="2800" dirty="0">
                <a:effectLst/>
                <a:ea typeface="Calibri" panose="020F0502020204030204" pitchFamily="34" charset="0"/>
                <a:cs typeface="Times New Roman" panose="02020603050405020304" pitchFamily="18" charset="0"/>
              </a:rPr>
              <a:t>; you pay more attention to how you feel about the communicator and their physical appearance than to what they are saying. Perhaps you simply don’t like the speaker - you may mentally argue with the speaker and be fast to criticize, either verbally or in your head.</a:t>
            </a:r>
            <a:endParaRPr lang="en-US" sz="28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lphaLcPeriod"/>
              <a:tabLst>
                <a:tab pos="228600" algn="l"/>
              </a:tabLst>
            </a:pPr>
            <a:r>
              <a:rPr lang="en-GB" sz="2800" b="1" dirty="0">
                <a:effectLst/>
                <a:ea typeface="Calibri" panose="020F0502020204030204" pitchFamily="34" charset="0"/>
                <a:cs typeface="Times New Roman" panose="02020603050405020304" pitchFamily="18" charset="0"/>
              </a:rPr>
              <a:t>You are not interested</a:t>
            </a:r>
            <a:r>
              <a:rPr lang="en-GB" sz="2800" dirty="0">
                <a:effectLst/>
                <a:ea typeface="Calibri" panose="020F0502020204030204" pitchFamily="34" charset="0"/>
                <a:cs typeface="Times New Roman" panose="02020603050405020304" pitchFamily="18" charset="0"/>
              </a:rPr>
              <a:t> in the topic/issue being discussed and become bored.</a:t>
            </a:r>
            <a:endParaRPr lang="en-US" sz="28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lphaLcPeriod"/>
              <a:tabLst>
                <a:tab pos="228600" algn="l"/>
              </a:tabLst>
            </a:pPr>
            <a:r>
              <a:rPr lang="en-GB" sz="2800" b="1" dirty="0">
                <a:effectLst/>
                <a:ea typeface="Calibri" panose="020F0502020204030204" pitchFamily="34" charset="0"/>
                <a:cs typeface="Times New Roman" panose="02020603050405020304" pitchFamily="18" charset="0"/>
              </a:rPr>
              <a:t>Not focusing</a:t>
            </a:r>
            <a:r>
              <a:rPr lang="en-GB" sz="2800" dirty="0">
                <a:effectLst/>
                <a:ea typeface="Calibri" panose="020F0502020204030204" pitchFamily="34" charset="0"/>
                <a:cs typeface="Times New Roman" panose="02020603050405020304" pitchFamily="18" charset="0"/>
              </a:rPr>
              <a:t> and being easily distracted, fiddling with your hair, fingers, a pen etc. or gazing out of the window or focusing on objects other than the speaker.</a:t>
            </a:r>
            <a:endParaRPr lang="en-US" sz="28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47790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0791B-92DE-4676-ABD3-74D5E6F90789}"/>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24E5C419-1EAD-4FC9-9B2E-BE14C51908F8}"/>
              </a:ext>
            </a:extLst>
          </p:cNvPr>
          <p:cNvSpPr>
            <a:spLocks noGrp="1"/>
          </p:cNvSpPr>
          <p:nvPr>
            <p:ph idx="1"/>
          </p:nvPr>
        </p:nvSpPr>
        <p:spPr/>
        <p:txBody>
          <a:bodyPr>
            <a:normAutofit fontScale="85000" lnSpcReduction="10000"/>
          </a:bodyPr>
          <a:lstStyle/>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d. Feeling unwell or tired</a:t>
            </a:r>
            <a:r>
              <a:rPr lang="en-GB" sz="2800" dirty="0">
                <a:effectLst/>
                <a:ea typeface="Calibri" panose="020F0502020204030204" pitchFamily="34" charset="0"/>
                <a:cs typeface="Times New Roman" panose="02020603050405020304" pitchFamily="18" charset="0"/>
              </a:rPr>
              <a:t>, hungry, thirsty or needing to use the toilet.</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e. Identifying rather than empathizing</a:t>
            </a:r>
            <a:r>
              <a:rPr lang="en-GB" sz="2800" dirty="0">
                <a:effectLst/>
                <a:ea typeface="Calibri" panose="020F0502020204030204" pitchFamily="34" charset="0"/>
                <a:cs typeface="Times New Roman" panose="02020603050405020304" pitchFamily="18" charset="0"/>
              </a:rPr>
              <a:t> - understanding what you are hearing but not putting yourself in the shoes of the speaker. As most of us have a lot of internal self-dialogue we spend a lot of time listening to our own thoughts and feelings - it can be difficult to switch the focus from ‘I’ or ‘me’ to ‘them’ or ‘you’. Effective listening involves opening your mind to the views of others and attempting to feel empathetic. </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f. Sympathizing rather than empathising</a:t>
            </a:r>
            <a:r>
              <a:rPr lang="en-GB" sz="2800" dirty="0">
                <a:effectLst/>
                <a:ea typeface="Calibri" panose="020F0502020204030204" pitchFamily="34" charset="0"/>
                <a:cs typeface="Times New Roman" panose="02020603050405020304" pitchFamily="18" charset="0"/>
              </a:rPr>
              <a:t> - sympathy is not the same as empathy, you sympathise when you feel sorry for the experiences of another, to empathise is to put yourself in the position of the other person.</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g. You are biased</a:t>
            </a:r>
            <a:r>
              <a:rPr lang="en-GB" sz="2800" dirty="0">
                <a:effectLst/>
                <a:ea typeface="Calibri" panose="020F0502020204030204" pitchFamily="34" charset="0"/>
                <a:cs typeface="Times New Roman" panose="02020603050405020304" pitchFamily="18" charset="0"/>
              </a:rPr>
              <a:t> by race, gender, age, religion, accent, and/or past experiences.</a:t>
            </a:r>
            <a:endParaRPr lang="en-US" sz="28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09511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B9DFA-D40D-41B0-9DF1-0E971BF8A8B3}"/>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C4460D2E-4632-4F2E-82F2-5A6D7E180746}"/>
              </a:ext>
            </a:extLst>
          </p:cNvPr>
          <p:cNvSpPr>
            <a:spLocks noGrp="1"/>
          </p:cNvSpPr>
          <p:nvPr>
            <p:ph idx="1"/>
          </p:nvPr>
        </p:nvSpPr>
        <p:spPr/>
        <p:txBody>
          <a:bodyPr>
            <a:noAutofit/>
          </a:bodyPr>
          <a:lstStyle/>
          <a:p>
            <a:pPr marL="0" marR="0" lvl="0" indent="0" algn="just">
              <a:lnSpc>
                <a:spcPct val="115000"/>
              </a:lnSpc>
              <a:spcBef>
                <a:spcPts val="0"/>
              </a:spcBef>
              <a:spcAft>
                <a:spcPts val="0"/>
              </a:spcAft>
              <a:buNone/>
              <a:tabLst>
                <a:tab pos="228600" algn="l"/>
              </a:tabLst>
            </a:pPr>
            <a:r>
              <a:rPr lang="en-GB" sz="2400" b="1" dirty="0">
                <a:effectLst/>
                <a:ea typeface="Calibri" panose="020F0502020204030204" pitchFamily="34" charset="0"/>
                <a:cs typeface="Times New Roman" panose="02020603050405020304" pitchFamily="18" charset="0"/>
              </a:rPr>
              <a:t>h. You have preconceived ideas or bias</a:t>
            </a:r>
            <a:r>
              <a:rPr lang="en-GB" sz="2400" dirty="0">
                <a:effectLst/>
                <a:ea typeface="Calibri" panose="020F0502020204030204" pitchFamily="34" charset="0"/>
                <a:cs typeface="Times New Roman" panose="02020603050405020304" pitchFamily="18" charset="0"/>
              </a:rPr>
              <a:t> -  effective listening includes being open-minded to the ideas and opinions of others, this does not mean you have to agree but should listen and attempt to understand.</a:t>
            </a:r>
            <a:endParaRPr lang="en-US" sz="24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400" b="1" dirty="0" err="1">
                <a:effectLst/>
                <a:ea typeface="Calibri" panose="020F0502020204030204" pitchFamily="34" charset="0"/>
                <a:cs typeface="Times New Roman" panose="02020603050405020304" pitchFamily="18" charset="0"/>
              </a:rPr>
              <a:t>i</a:t>
            </a:r>
            <a:r>
              <a:rPr lang="en-GB" sz="2400" b="1" dirty="0">
                <a:effectLst/>
                <a:ea typeface="Calibri" panose="020F0502020204030204" pitchFamily="34" charset="0"/>
                <a:cs typeface="Times New Roman" panose="02020603050405020304" pitchFamily="18" charset="0"/>
              </a:rPr>
              <a:t>. You make judgments</a:t>
            </a:r>
            <a:r>
              <a:rPr lang="en-GB" sz="2400" dirty="0">
                <a:effectLst/>
                <a:ea typeface="Calibri" panose="020F0502020204030204" pitchFamily="34" charset="0"/>
                <a:cs typeface="Times New Roman" panose="02020603050405020304" pitchFamily="18" charset="0"/>
              </a:rPr>
              <a:t>, thinking, for example that  a person is not very bright or is under-qualified so there is no point of listening to what they have to say.</a:t>
            </a:r>
            <a:endParaRPr lang="en-US" sz="24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400" b="1" dirty="0">
                <a:effectLst/>
                <a:ea typeface="Calibri" panose="020F0502020204030204" pitchFamily="34" charset="0"/>
                <a:cs typeface="Times New Roman" panose="02020603050405020304" pitchFamily="18" charset="0"/>
              </a:rPr>
              <a:t>j. Previous experiences</a:t>
            </a:r>
            <a:r>
              <a:rPr lang="en-GB" sz="2400" dirty="0">
                <a:effectLst/>
                <a:ea typeface="Calibri" panose="020F0502020204030204" pitchFamily="34" charset="0"/>
                <a:cs typeface="Times New Roman" panose="02020603050405020304" pitchFamily="18" charset="0"/>
              </a:rPr>
              <a:t> – we are all influenced by previous experiences in life.  We respond to people based on personal appearances, how initial introductions or welcomes were received and/or previous interpersonal encounters.  If we stereotype a person we become less objective and therefore less likely to listen effectively.</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3671054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F3850-7537-4516-B9DD-5ED4FF0CE900}"/>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4FFA6AF8-DBB5-4A4C-B9BC-DF8FB6B057BC}"/>
              </a:ext>
            </a:extLst>
          </p:cNvPr>
          <p:cNvSpPr>
            <a:spLocks noGrp="1"/>
          </p:cNvSpPr>
          <p:nvPr>
            <p:ph idx="1"/>
          </p:nvPr>
        </p:nvSpPr>
        <p:spPr/>
        <p:txBody>
          <a:bodyPr>
            <a:normAutofit fontScale="92500" lnSpcReduction="10000"/>
          </a:bodyPr>
          <a:lstStyle/>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g. Preoccupation </a:t>
            </a:r>
            <a:r>
              <a:rPr lang="en-GB" sz="2800" dirty="0">
                <a:effectLst/>
                <a:ea typeface="Calibri" panose="020F0502020204030204" pitchFamily="34" charset="0"/>
                <a:cs typeface="Times New Roman" panose="02020603050405020304" pitchFamily="18" charset="0"/>
              </a:rPr>
              <a:t>- when we have a lot in our minds we can fail to listen to what is being said as we’re too busy concentrating on what we’re thinking about. This is particularly true when we feel stressed or worried about issues.</a:t>
            </a:r>
            <a:endParaRPr lang="en-US" sz="2800" dirty="0">
              <a:effectLst/>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tabLst>
                <a:tab pos="228600" algn="l"/>
              </a:tabLst>
            </a:pPr>
            <a:r>
              <a:rPr lang="en-GB" sz="2800" b="1" dirty="0">
                <a:effectLst/>
                <a:ea typeface="Calibri" panose="020F0502020204030204" pitchFamily="34" charset="0"/>
                <a:cs typeface="Times New Roman" panose="02020603050405020304" pitchFamily="18" charset="0"/>
              </a:rPr>
              <a:t>h. Having a Closed Mind</a:t>
            </a:r>
            <a:r>
              <a:rPr lang="en-GB" sz="2800" dirty="0">
                <a:effectLst/>
                <a:ea typeface="Calibri" panose="020F0502020204030204" pitchFamily="34" charset="0"/>
                <a:cs typeface="Times New Roman" panose="02020603050405020304" pitchFamily="18" charset="0"/>
              </a:rPr>
              <a:t> - we all have ideals and values that we believe to be correct and it can be difficult to listen to the views of others that contradict our own opinions. The key to effective listening and interpersonal skills more generally is the ability to have a truly open mind - to understand why others think about things differently to you and use this information to gain a better understanding of the speaker.</a:t>
            </a:r>
            <a:endParaRPr lang="en-US" sz="28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37626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5AD5E-A337-4D59-9EC1-C64C566F78D0}"/>
              </a:ext>
            </a:extLst>
          </p:cNvPr>
          <p:cNvSpPr>
            <a:spLocks noGrp="1"/>
          </p:cNvSpPr>
          <p:nvPr>
            <p:ph type="title"/>
          </p:nvPr>
        </p:nvSpPr>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5. Non-verbal signs of ineffective listening</a:t>
            </a:r>
            <a:endParaRPr lang="en-US" sz="4500" dirty="0"/>
          </a:p>
        </p:txBody>
      </p:sp>
      <p:sp>
        <p:nvSpPr>
          <p:cNvPr id="3" name="Content Placeholder 2">
            <a:extLst>
              <a:ext uri="{FF2B5EF4-FFF2-40B4-BE49-F238E27FC236}">
                <a16:creationId xmlns:a16="http://schemas.microsoft.com/office/drawing/2014/main" id="{B94D4D2D-E84A-4ECB-9FBE-769315647261}"/>
              </a:ext>
            </a:extLst>
          </p:cNvPr>
          <p:cNvSpPr>
            <a:spLocks noGrp="1"/>
          </p:cNvSpPr>
          <p:nvPr>
            <p:ph idx="1"/>
          </p:nvPr>
        </p:nvSpPr>
        <p:spPr/>
        <p:txBody>
          <a:bodyPr>
            <a:normAutofit/>
          </a:bodyPr>
          <a:lstStyle/>
          <a:p>
            <a:pPr marL="0" marR="0" algn="just">
              <a:lnSpc>
                <a:spcPct val="115000"/>
              </a:lnSpc>
              <a:spcBef>
                <a:spcPts val="0"/>
              </a:spcBef>
              <a:spcAft>
                <a:spcPts val="0"/>
              </a:spcAft>
            </a:pPr>
            <a:r>
              <a:rPr lang="en-GB" sz="2400" dirty="0">
                <a:effectLst/>
                <a:ea typeface="Calibri" panose="020F0502020204030204" pitchFamily="34" charset="0"/>
                <a:cs typeface="Times New Roman" panose="02020603050405020304" pitchFamily="18" charset="0"/>
              </a:rPr>
              <a:t>Although with all non-verbal signals a certain amount of error has to be expected, generally signs of inattention while listening include:</a:t>
            </a:r>
            <a:endParaRPr lang="en-US" sz="24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400" b="1" dirty="0">
                <a:effectLst/>
                <a:ea typeface="Calibri" panose="020F0502020204030204" pitchFamily="34" charset="0"/>
                <a:cs typeface="Times New Roman" panose="02020603050405020304" pitchFamily="18" charset="0"/>
              </a:rPr>
              <a:t>Lack of eye contact with the speaker</a:t>
            </a:r>
            <a:r>
              <a:rPr lang="en-GB" sz="2400" dirty="0">
                <a:effectLst/>
                <a:ea typeface="Calibri" panose="020F0502020204030204" pitchFamily="34" charset="0"/>
                <a:cs typeface="Times New Roman" panose="02020603050405020304" pitchFamily="18" charset="0"/>
              </a:rPr>
              <a:t> – listeners who are engaged with the speaker tend to give eye contact.  Lack of eye contact can, however, also be a sign of shyness.</a:t>
            </a:r>
            <a:endParaRPr lang="en-US" sz="24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400" b="1" dirty="0">
                <a:effectLst/>
                <a:ea typeface="Calibri" panose="020F0502020204030204" pitchFamily="34" charset="0"/>
                <a:cs typeface="Times New Roman" panose="02020603050405020304" pitchFamily="18" charset="0"/>
              </a:rPr>
              <a:t>An inappropriate posture</a:t>
            </a:r>
            <a:r>
              <a:rPr lang="en-GB" sz="2400" dirty="0">
                <a:effectLst/>
                <a:ea typeface="Calibri" panose="020F0502020204030204" pitchFamily="34" charset="0"/>
                <a:cs typeface="Times New Roman" panose="02020603050405020304" pitchFamily="18" charset="0"/>
              </a:rPr>
              <a:t> - slouched, leaning back or ‘swinging’ on a chair, leaning forward onto a desk or table and/or a constantly shifting posture.   People who are paying attention tend to lean slightly towards the speaker.</a:t>
            </a:r>
            <a:endParaRPr lang="en-US" sz="24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400" b="1" dirty="0">
                <a:effectLst/>
                <a:ea typeface="Calibri" panose="020F0502020204030204" pitchFamily="34" charset="0"/>
                <a:cs typeface="Times New Roman" panose="02020603050405020304" pitchFamily="18" charset="0"/>
              </a:rPr>
              <a:t>Being distracted</a:t>
            </a:r>
            <a:r>
              <a:rPr lang="en-GB" sz="2400" dirty="0">
                <a:effectLst/>
                <a:ea typeface="Calibri" panose="020F0502020204030204" pitchFamily="34" charset="0"/>
                <a:cs typeface="Times New Roman" panose="02020603050405020304" pitchFamily="18" charset="0"/>
              </a:rPr>
              <a:t> - fidgeting, doodling, looking at a watch, yawning.</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193908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EFC6C-06B9-40EC-AB0A-11C4B328DFC9}"/>
              </a:ext>
            </a:extLst>
          </p:cNvPr>
          <p:cNvSpPr>
            <a:spLocks noGrp="1"/>
          </p:cNvSpPr>
          <p:nvPr>
            <p:ph type="title"/>
          </p:nvPr>
        </p:nvSpPr>
        <p:spPr/>
        <p:txBody>
          <a:bodyPr/>
          <a:lstStyle/>
          <a:p>
            <a:pPr algn="r"/>
            <a:r>
              <a:rPr lang="en-US" b="1" dirty="0" err="1"/>
              <a:t>Cont</a:t>
            </a:r>
            <a:r>
              <a:rPr lang="en-US" b="1" dirty="0"/>
              <a:t>’</a:t>
            </a:r>
          </a:p>
        </p:txBody>
      </p:sp>
      <p:sp>
        <p:nvSpPr>
          <p:cNvPr id="3" name="Content Placeholder 2">
            <a:extLst>
              <a:ext uri="{FF2B5EF4-FFF2-40B4-BE49-F238E27FC236}">
                <a16:creationId xmlns:a16="http://schemas.microsoft.com/office/drawing/2014/main" id="{FD85AB67-60E5-4496-8382-E8876D15E5EC}"/>
              </a:ext>
            </a:extLst>
          </p:cNvPr>
          <p:cNvSpPr>
            <a:spLocks noGrp="1"/>
          </p:cNvSpPr>
          <p:nvPr>
            <p:ph idx="1"/>
          </p:nvPr>
        </p:nvSpPr>
        <p:spPr/>
        <p:txBody>
          <a:bodyPr>
            <a:noAutofit/>
          </a:bodyPr>
          <a:lstStyle/>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Inappropriate expressions and lack of head nods</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 often when a listener is engaged with a speaker they nod their head, this is usually an almost subconscious way of encouraging the speaker and showing attention.  Lack of head nods can mean the opposite – listening is not happening.  The same can be true of facial expressions, attentive listeners use smiles as feedback mechanisms and to show attention.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400" b="1" dirty="0">
                <a:effectLst/>
                <a:latin typeface="Times New Roman" panose="02020603050405020304" pitchFamily="18" charset="0"/>
                <a:ea typeface="Calibri" panose="020F0502020204030204" pitchFamily="34" charset="0"/>
                <a:cs typeface="Times New Roman" panose="02020603050405020304" pitchFamily="18" charset="0"/>
              </a:rPr>
              <a:t>Sudden Changes in Topic: </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When the listener is distracted they may suddenly think about something else that is not related to the topic of the speaker and attempt to change the conversation to their new topic.</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2507215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EFE19-78B2-4822-84A8-D07412200584}"/>
              </a:ext>
            </a:extLst>
          </p:cNvPr>
          <p:cNvSpPr>
            <a:spLocks noGrp="1"/>
          </p:cNvSpPr>
          <p:nvPr>
            <p:ph type="title"/>
          </p:nvPr>
        </p:nvSpPr>
        <p:spPr/>
        <p:txBody>
          <a:bodyPr/>
          <a:lstStyle/>
          <a:p>
            <a:pPr algn="r"/>
            <a:r>
              <a:rPr lang="en-US" b="1" dirty="0" err="1"/>
              <a:t>Cont</a:t>
            </a:r>
            <a:r>
              <a:rPr lang="en-US" b="1" dirty="0"/>
              <a:t>’</a:t>
            </a:r>
          </a:p>
        </p:txBody>
      </p:sp>
      <p:sp>
        <p:nvSpPr>
          <p:cNvPr id="3" name="Content Placeholder 2">
            <a:extLst>
              <a:ext uri="{FF2B5EF4-FFF2-40B4-BE49-F238E27FC236}">
                <a16:creationId xmlns:a16="http://schemas.microsoft.com/office/drawing/2014/main" id="{A2DE47FD-5149-4A8F-8C38-8CDAA6D98489}"/>
              </a:ext>
            </a:extLst>
          </p:cNvPr>
          <p:cNvSpPr>
            <a:spLocks noGrp="1"/>
          </p:cNvSpPr>
          <p:nvPr>
            <p:ph idx="1"/>
          </p:nvPr>
        </p:nvSpPr>
        <p:spPr/>
        <p:txBody>
          <a:bodyPr>
            <a:normAutofit fontScale="92500" lnSpcReduction="10000"/>
          </a:bodyPr>
          <a:lstStyle/>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Selective Listening: </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This occurs when the listener thinks they have heard the main points or have got the gist of what the speaker wants to say.  They filter out what they perceive as being of key importance and then stop listening or become distracted.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Daydreaming:  </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Daydreaming can occur when the listener hears something that sets off a chain of unrelated thoughts in their head – they become distracted by their ‘own world’ and adopt a ‘far-away’ look.</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tabLst>
                <a:tab pos="228600" algn="l"/>
              </a:tabLst>
            </a:pP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Advising:  </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Some people want to jump in early in a conversation and start to offer advice before they fully understand the problem or concerns of the speaker.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60484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C6FF6-FBE7-4BA3-9121-4E5B1A9BB888}"/>
              </a:ext>
            </a:extLst>
          </p:cNvPr>
          <p:cNvSpPr>
            <a:spLocks noGrp="1"/>
          </p:cNvSpPr>
          <p:nvPr>
            <p:ph type="title"/>
          </p:nvPr>
        </p:nvSpPr>
        <p:spPr>
          <a:xfrm>
            <a:off x="254000" y="704088"/>
            <a:ext cx="11328400" cy="1143000"/>
          </a:xfrm>
        </p:spPr>
        <p:txBody>
          <a:bodyPr>
            <a:normAutofit fontScale="90000"/>
          </a:bodyPr>
          <a:lstStyle/>
          <a:p>
            <a:pPr marL="457200" marR="0">
              <a:lnSpc>
                <a:spcPct val="115000"/>
              </a:lnSpc>
              <a:spcBef>
                <a:spcPts val="0"/>
              </a:spcBef>
              <a:spcAft>
                <a:spcPts val="0"/>
              </a:spcAft>
              <a:tabLst>
                <a:tab pos="228600" algn="l"/>
              </a:tabLst>
            </a:pPr>
            <a:r>
              <a:rPr lang="en-GB" sz="54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5400" dirty="0">
                <a:effectLst/>
                <a:latin typeface="Calibri" panose="020F0502020204030204" pitchFamily="34" charset="0"/>
                <a:ea typeface="Calibri" panose="020F0502020204030204" pitchFamily="34" charset="0"/>
                <a:cs typeface="Times New Roman" panose="02020603050405020304" pitchFamily="18" charset="0"/>
              </a:rPr>
            </a:br>
            <a:r>
              <a:rPr lang="en-GB" sz="5400" b="1" dirty="0">
                <a:effectLst/>
                <a:latin typeface="Times New Roman" panose="02020603050405020304" pitchFamily="18" charset="0"/>
                <a:ea typeface="Calibri" panose="020F0502020204030204" pitchFamily="34" charset="0"/>
                <a:cs typeface="Times New Roman" panose="02020603050405020304" pitchFamily="18" charset="0"/>
              </a:rPr>
              <a:t>Listening and note taking </a:t>
            </a:r>
            <a:endParaRPr lang="en-US" dirty="0"/>
          </a:p>
        </p:txBody>
      </p:sp>
      <p:sp>
        <p:nvSpPr>
          <p:cNvPr id="3" name="Content Placeholder 2">
            <a:extLst>
              <a:ext uri="{FF2B5EF4-FFF2-40B4-BE49-F238E27FC236}">
                <a16:creationId xmlns:a16="http://schemas.microsoft.com/office/drawing/2014/main" id="{FE1232C4-C8CF-4806-8934-A4E001CBEC8C}"/>
              </a:ext>
            </a:extLst>
          </p:cNvPr>
          <p:cNvSpPr>
            <a:spLocks noGrp="1"/>
          </p:cNvSpPr>
          <p:nvPr>
            <p:ph idx="1"/>
          </p:nvPr>
        </p:nvSpPr>
        <p:spPr/>
        <p:txBody>
          <a:bodyPr>
            <a:normAutofit/>
          </a:bodyPr>
          <a:lstStyle/>
          <a:p>
            <a:pPr marL="0" marR="0" algn="just">
              <a:lnSpc>
                <a:spcPct val="115000"/>
              </a:lnSpc>
              <a:spcBef>
                <a:spcPts val="0"/>
              </a:spcBef>
              <a:spcAft>
                <a:spcPts val="1000"/>
              </a:spcAft>
            </a:pPr>
            <a:r>
              <a:rPr lang="en-GB" sz="2400" dirty="0">
                <a:effectLst/>
                <a:ea typeface="Calibri" panose="020F0502020204030204" pitchFamily="34" charset="0"/>
                <a:cs typeface="Times New Roman" panose="02020603050405020304" pitchFamily="18" charset="0"/>
              </a:rPr>
              <a:t>Listening is a skill that should be taught since eighty percent of what you know is learned by listening. This packet contains specific recommendations to help you listen to a lecture more efficiently.</a:t>
            </a:r>
            <a:endParaRPr lang="en-US" sz="2400" dirty="0">
              <a:effectLst/>
              <a:ea typeface="Calibri" panose="020F0502020204030204" pitchFamily="34" charset="0"/>
              <a:cs typeface="Times New Roman" panose="02020603050405020304" pitchFamily="18" charset="0"/>
            </a:endParaRPr>
          </a:p>
          <a:p>
            <a:pPr marL="0" marR="0" algn="just">
              <a:lnSpc>
                <a:spcPct val="115000"/>
              </a:lnSpc>
              <a:spcBef>
                <a:spcPts val="0"/>
              </a:spcBef>
              <a:spcAft>
                <a:spcPts val="0"/>
              </a:spcAft>
            </a:pPr>
            <a:r>
              <a:rPr lang="en-GB" sz="2400" dirty="0">
                <a:effectLst/>
                <a:ea typeface="Calibri" panose="020F0502020204030204" pitchFamily="34" charset="0"/>
                <a:cs typeface="Times New Roman" panose="02020603050405020304" pitchFamily="18" charset="0"/>
              </a:rPr>
              <a:t>Efficient note taking is necessary for students to have a record of lectures for future study and review. This packet gives a variety of techniques to improve note taking skills including mapping.</a:t>
            </a:r>
            <a:endParaRPr lang="en-US" sz="2400" dirty="0">
              <a:effectLst/>
              <a:ea typeface="Calibri" panose="020F0502020204030204" pitchFamily="34" charset="0"/>
              <a:cs typeface="Times New Roman" panose="02020603050405020304" pitchFamily="18" charset="0"/>
            </a:endParaRPr>
          </a:p>
          <a:p>
            <a:pPr marL="0" indent="0" algn="just">
              <a:buNone/>
            </a:pPr>
            <a:endParaRPr lang="en-US" sz="2400" dirty="0"/>
          </a:p>
        </p:txBody>
      </p:sp>
    </p:spTree>
    <p:extLst>
      <p:ext uri="{BB962C8B-B14F-4D97-AF65-F5344CB8AC3E}">
        <p14:creationId xmlns:p14="http://schemas.microsoft.com/office/powerpoint/2010/main" val="912528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80A0-ED9F-422D-8D3A-4A8BBEB65FE1}"/>
              </a:ext>
            </a:extLst>
          </p:cNvPr>
          <p:cNvSpPr>
            <a:spLocks noGrp="1"/>
          </p:cNvSpPr>
          <p:nvPr>
            <p:ph type="title"/>
          </p:nvPr>
        </p:nvSpPr>
        <p:spPr>
          <a:xfrm>
            <a:off x="701040" y="704088"/>
            <a:ext cx="10881360" cy="1143000"/>
          </a:xfrm>
        </p:spPr>
        <p:txBody>
          <a:bodyPr>
            <a:normAutofit/>
          </a:bodyPr>
          <a:lstStyle/>
          <a:p>
            <a:r>
              <a:rPr lang="en-GB" sz="4500" b="1" dirty="0">
                <a:effectLst/>
                <a:latin typeface="Times New Roman" panose="02020603050405020304" pitchFamily="18" charset="0"/>
                <a:ea typeface="Calibri" panose="020F0502020204030204" pitchFamily="34" charset="0"/>
                <a:cs typeface="Times New Roman" panose="02020603050405020304" pitchFamily="18" charset="0"/>
              </a:rPr>
              <a:t>Listening Tips</a:t>
            </a:r>
            <a:endParaRPr lang="en-US" sz="4500" dirty="0"/>
          </a:p>
        </p:txBody>
      </p:sp>
      <p:sp>
        <p:nvSpPr>
          <p:cNvPr id="3" name="Content Placeholder 2">
            <a:extLst>
              <a:ext uri="{FF2B5EF4-FFF2-40B4-BE49-F238E27FC236}">
                <a16:creationId xmlns:a16="http://schemas.microsoft.com/office/drawing/2014/main" id="{07D45D8E-B984-43CB-A1F6-AF40E07CDA87}"/>
              </a:ext>
            </a:extLst>
          </p:cNvPr>
          <p:cNvSpPr>
            <a:spLocks noGrp="1"/>
          </p:cNvSpPr>
          <p:nvPr>
            <p:ph idx="1"/>
          </p:nvPr>
        </p:nvSpPr>
        <p:spPr/>
        <p:txBody>
          <a:bodyPr>
            <a:noAutofit/>
          </a:bodyPr>
          <a:lstStyle/>
          <a:p>
            <a:pPr marL="0" marR="0" indent="0" algn="just">
              <a:lnSpc>
                <a:spcPct val="115000"/>
              </a:lnSpc>
              <a:spcBef>
                <a:spcPts val="0"/>
              </a:spcBef>
              <a:spcAft>
                <a:spcPts val="0"/>
              </a:spcAft>
              <a:buNone/>
            </a:pPr>
            <a:r>
              <a:rPr lang="en-GB" sz="2400" dirty="0">
                <a:effectLst/>
                <a:ea typeface="Calibri" panose="020F0502020204030204" pitchFamily="34" charset="0"/>
                <a:cs typeface="Times New Roman" panose="02020603050405020304" pitchFamily="18" charset="0"/>
              </a:rPr>
              <a:t>You must learn to listen effectively because eighty percent of what you know is acquired through listening. Listening is a skill that requires the constant application of certain principles until they become habitual. Let us look at some of tips:</a:t>
            </a:r>
            <a:endParaRPr lang="en-US" sz="24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tabLst>
                <a:tab pos="457200" algn="l"/>
              </a:tabLst>
            </a:pPr>
            <a:r>
              <a:rPr lang="en-GB" sz="2400" dirty="0">
                <a:effectLst/>
                <a:ea typeface="Calibri" panose="020F0502020204030204" pitchFamily="34" charset="0"/>
                <a:cs typeface="Times New Roman" panose="02020603050405020304" pitchFamily="18" charset="0"/>
              </a:rPr>
              <a:t>Be prepared to listen by keeping up to date with your textbook reading. Read the chapter before the lecture! </a:t>
            </a:r>
            <a:endParaRPr lang="en-US" sz="2400" dirty="0">
              <a:effectLst/>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tabLst>
                <a:tab pos="457200" algn="l"/>
              </a:tabLst>
            </a:pPr>
            <a:r>
              <a:rPr lang="en-GB" sz="2400" dirty="0">
                <a:effectLst/>
                <a:ea typeface="Calibri" panose="020F0502020204030204" pitchFamily="34" charset="0"/>
                <a:cs typeface="Times New Roman" panose="02020603050405020304" pitchFamily="18" charset="0"/>
              </a:rPr>
              <a:t>Determine the main idea and all important details that were given in connection with it. </a:t>
            </a:r>
            <a:endParaRPr lang="en-US" sz="2400" dirty="0">
              <a:effectLst/>
              <a:ea typeface="Calibri" panose="020F0502020204030204" pitchFamily="34" charset="0"/>
              <a:cs typeface="Times New Roman" panose="02020603050405020304" pitchFamily="18" charset="0"/>
            </a:endParaRPr>
          </a:p>
          <a:p>
            <a:endParaRPr lang="en-US" sz="2400" dirty="0"/>
          </a:p>
        </p:txBody>
      </p:sp>
    </p:spTree>
    <p:extLst>
      <p:ext uri="{BB962C8B-B14F-4D97-AF65-F5344CB8AC3E}">
        <p14:creationId xmlns:p14="http://schemas.microsoft.com/office/powerpoint/2010/main" val="2308972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760B1-1F4A-4410-A70F-EE779CA8A4C2}"/>
              </a:ext>
            </a:extLst>
          </p:cNvPr>
          <p:cNvSpPr>
            <a:spLocks noGrp="1"/>
          </p:cNvSpPr>
          <p:nvPr>
            <p:ph type="title"/>
          </p:nvPr>
        </p:nvSpPr>
        <p:spPr/>
        <p:txBody>
          <a:bodyPr>
            <a:normAutofit/>
          </a:bodyPr>
          <a:lstStyle/>
          <a:p>
            <a:pPr algn="r"/>
            <a:r>
              <a:rPr lang="en-US" sz="4500" b="1" dirty="0" err="1"/>
              <a:t>Cont</a:t>
            </a:r>
            <a:r>
              <a:rPr lang="en-US" sz="4500" b="1" dirty="0"/>
              <a:t>’</a:t>
            </a:r>
          </a:p>
        </p:txBody>
      </p:sp>
      <p:sp>
        <p:nvSpPr>
          <p:cNvPr id="3" name="Content Placeholder 2">
            <a:extLst>
              <a:ext uri="{FF2B5EF4-FFF2-40B4-BE49-F238E27FC236}">
                <a16:creationId xmlns:a16="http://schemas.microsoft.com/office/drawing/2014/main" id="{B14147CC-7F1B-4F5F-ADA4-AC6261E4AB9E}"/>
              </a:ext>
            </a:extLst>
          </p:cNvPr>
          <p:cNvSpPr>
            <a:spLocks noGrp="1"/>
          </p:cNvSpPr>
          <p:nvPr>
            <p:ph idx="1"/>
          </p:nvPr>
        </p:nvSpPr>
        <p:spPr/>
        <p:txBody>
          <a:bodyPr>
            <a:normAutofit fontScale="92500" lnSpcReduction="20000"/>
          </a:bodyPr>
          <a:lstStyle/>
          <a:p>
            <a:pPr marL="0" marR="0" lvl="0" indent="0" algn="just">
              <a:lnSpc>
                <a:spcPct val="115000"/>
              </a:lnSpc>
              <a:spcBef>
                <a:spcPts val="0"/>
              </a:spcBef>
              <a:spcAft>
                <a:spcPts val="0"/>
              </a:spcAft>
              <a:buNone/>
              <a:tabLst>
                <a:tab pos="457200" algn="l"/>
              </a:tabLst>
            </a:pPr>
            <a:r>
              <a:rPr lang="en-GB" sz="2400" dirty="0">
                <a:effectLst/>
                <a:ea typeface="Calibri" panose="020F0502020204030204" pitchFamily="34" charset="0"/>
                <a:cs typeface="Times New Roman" panose="02020603050405020304" pitchFamily="18" charset="0"/>
              </a:rPr>
              <a:t>3. </a:t>
            </a:r>
            <a:r>
              <a:rPr lang="en-GB" dirty="0">
                <a:effectLst/>
                <a:ea typeface="Calibri" panose="020F0502020204030204" pitchFamily="34" charset="0"/>
                <a:cs typeface="Times New Roman" panose="02020603050405020304" pitchFamily="18" charset="0"/>
              </a:rPr>
              <a:t>Learn to recognize that the speaker is making an important point by: </a:t>
            </a:r>
            <a:endParaRPr lang="en-US"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pausing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giving examples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repeating what has been said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repeating the textbook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increasing volume or changing pitch of voice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taking more time on one area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adding class activities or worksheets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using body language (facial expression, gestures, posture, pace)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writing on the chalkboard </a:t>
            </a:r>
            <a:endParaRPr lang="en-US" sz="2600" dirty="0">
              <a:effectLst/>
              <a:ea typeface="Calibri" panose="020F0502020204030204" pitchFamily="34" charset="0"/>
              <a:cs typeface="Times New Roman" panose="02020603050405020304" pitchFamily="18" charset="0"/>
            </a:endParaRPr>
          </a:p>
          <a:p>
            <a:pPr marL="742950" marR="0" lvl="1" indent="-285750" algn="just">
              <a:lnSpc>
                <a:spcPct val="115000"/>
              </a:lnSpc>
              <a:spcBef>
                <a:spcPts val="0"/>
              </a:spcBef>
              <a:spcAft>
                <a:spcPts val="0"/>
              </a:spcAft>
              <a:buFont typeface="+mj-lt"/>
              <a:buAutoNum type="alphaLcPeriod"/>
              <a:tabLst>
                <a:tab pos="914400" algn="l"/>
              </a:tabLst>
            </a:pPr>
            <a:r>
              <a:rPr lang="en-GB" sz="2600" dirty="0">
                <a:effectLst/>
                <a:ea typeface="Calibri" panose="020F0502020204030204" pitchFamily="34" charset="0"/>
                <a:cs typeface="Times New Roman" panose="02020603050405020304" pitchFamily="18" charset="0"/>
              </a:rPr>
              <a:t>using direct statements (this is very important) or signal words (examples: significant, most) </a:t>
            </a:r>
            <a:endParaRPr lang="en-US" sz="2600" dirty="0">
              <a:effectLst/>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21311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1D06E-1218-4D27-8DB3-899B0261725C}"/>
              </a:ext>
            </a:extLst>
          </p:cNvPr>
          <p:cNvSpPr>
            <a:spLocks noGrp="1"/>
          </p:cNvSpPr>
          <p:nvPr>
            <p:ph type="title"/>
          </p:nvPr>
        </p:nvSpPr>
        <p:spPr/>
        <p:txBody>
          <a:bodyPr>
            <a:normAutofit/>
          </a:bodyPr>
          <a:lstStyle/>
          <a:p>
            <a:r>
              <a:rPr lang="en-US" sz="4500" b="1" dirty="0"/>
              <a:t>Review</a:t>
            </a:r>
          </a:p>
        </p:txBody>
      </p:sp>
      <p:sp>
        <p:nvSpPr>
          <p:cNvPr id="3" name="Content Placeholder 2">
            <a:extLst>
              <a:ext uri="{FF2B5EF4-FFF2-40B4-BE49-F238E27FC236}">
                <a16:creationId xmlns:a16="http://schemas.microsoft.com/office/drawing/2014/main" id="{E7AB991B-AE50-4B2E-AC45-874A81B2B34F}"/>
              </a:ext>
            </a:extLst>
          </p:cNvPr>
          <p:cNvSpPr>
            <a:spLocks noGrp="1"/>
          </p:cNvSpPr>
          <p:nvPr>
            <p:ph idx="1"/>
          </p:nvPr>
        </p:nvSpPr>
        <p:spPr/>
        <p:txBody>
          <a:bodyPr>
            <a:normAutofit/>
          </a:bodyPr>
          <a:lstStyle/>
          <a:p>
            <a:pPr marL="0" indent="0">
              <a:buNone/>
            </a:pPr>
            <a:r>
              <a:rPr lang="en-US" sz="2400" dirty="0"/>
              <a:t>We have discussed the following elements:</a:t>
            </a:r>
          </a:p>
          <a:p>
            <a:r>
              <a:rPr lang="en-US" sz="2400" dirty="0"/>
              <a:t>Define listening.</a:t>
            </a:r>
          </a:p>
          <a:p>
            <a:r>
              <a:rPr lang="en-US" sz="2400" dirty="0"/>
              <a:t>Illustrate the levels of listening.</a:t>
            </a:r>
          </a:p>
          <a:p>
            <a:r>
              <a:rPr lang="en-US" sz="2400" dirty="0"/>
              <a:t>Explain the types of listening.</a:t>
            </a:r>
          </a:p>
          <a:p>
            <a:r>
              <a:rPr lang="en-US" sz="2400" dirty="0"/>
              <a:t>Describe the barriers of effective listening.</a:t>
            </a:r>
          </a:p>
          <a:p>
            <a:pPr marL="0" indent="0">
              <a:buNone/>
            </a:pPr>
            <a:endParaRPr lang="en-US" sz="2400" dirty="0"/>
          </a:p>
          <a:p>
            <a:pPr marL="0" indent="0">
              <a:buNone/>
            </a:pPr>
            <a:endParaRPr lang="en-US" sz="2400" dirty="0"/>
          </a:p>
          <a:p>
            <a:pPr marL="0" indent="0">
              <a:buNone/>
            </a:pPr>
            <a:endParaRPr lang="en-US" sz="2400" dirty="0"/>
          </a:p>
          <a:p>
            <a:pPr marL="514350" indent="-514350">
              <a:buAutoNum type="arabicPeriod"/>
            </a:pPr>
            <a:endParaRPr lang="en-US" sz="2400" dirty="0"/>
          </a:p>
        </p:txBody>
      </p:sp>
    </p:spTree>
    <p:extLst>
      <p:ext uri="{BB962C8B-B14F-4D97-AF65-F5344CB8AC3E}">
        <p14:creationId xmlns:p14="http://schemas.microsoft.com/office/powerpoint/2010/main" val="323512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1B933-615D-489E-AB9F-6F1BE41569BC}"/>
              </a:ext>
            </a:extLst>
          </p:cNvPr>
          <p:cNvSpPr>
            <a:spLocks noGrp="1"/>
          </p:cNvSpPr>
          <p:nvPr>
            <p:ph type="title"/>
          </p:nvPr>
        </p:nvSpPr>
        <p:spPr>
          <a:xfrm>
            <a:off x="609600" y="399288"/>
            <a:ext cx="10972800" cy="1143000"/>
          </a:xfrm>
        </p:spPr>
        <p:txBody>
          <a:bodyPr>
            <a:normAutofit/>
          </a:bodyPr>
          <a:lstStyle/>
          <a:p>
            <a:r>
              <a:rPr lang="en-US" sz="4500" b="1" dirty="0"/>
              <a:t>Exercises</a:t>
            </a:r>
          </a:p>
        </p:txBody>
      </p:sp>
      <p:sp>
        <p:nvSpPr>
          <p:cNvPr id="3" name="Content Placeholder 2">
            <a:extLst>
              <a:ext uri="{FF2B5EF4-FFF2-40B4-BE49-F238E27FC236}">
                <a16:creationId xmlns:a16="http://schemas.microsoft.com/office/drawing/2014/main" id="{1AA1C365-C79E-48BB-970E-F7178138094C}"/>
              </a:ext>
            </a:extLst>
          </p:cNvPr>
          <p:cNvSpPr>
            <a:spLocks noGrp="1"/>
          </p:cNvSpPr>
          <p:nvPr>
            <p:ph idx="1"/>
          </p:nvPr>
        </p:nvSpPr>
        <p:spPr>
          <a:xfrm>
            <a:off x="416560" y="1806448"/>
            <a:ext cx="10972800" cy="4389120"/>
          </a:xfrm>
        </p:spPr>
        <p:txBody>
          <a:bodyPr>
            <a:noAutofit/>
          </a:bodyPr>
          <a:lstStyle/>
          <a:p>
            <a:pPr marL="457200" indent="-457200">
              <a:buFont typeface="+mj-lt"/>
              <a:buAutoNum type="arabicPeriod"/>
            </a:pPr>
            <a:r>
              <a:rPr lang="en-US" sz="2400" dirty="0"/>
              <a:t>Define clearly listening.</a:t>
            </a:r>
          </a:p>
          <a:p>
            <a:pPr marL="457200" indent="-457200">
              <a:buFont typeface="+mj-lt"/>
              <a:buAutoNum type="arabicPeriod"/>
            </a:pPr>
            <a:r>
              <a:rPr lang="en-US" sz="2400" dirty="0"/>
              <a:t>In which context can you apply critical listening? </a:t>
            </a:r>
          </a:p>
          <a:p>
            <a:pPr marL="457200" indent="-457200">
              <a:buFont typeface="+mj-lt"/>
              <a:buAutoNum type="arabicPeriod"/>
            </a:pPr>
            <a:r>
              <a:rPr lang="en-US" sz="2400" dirty="0"/>
              <a:t>Illustrate 5 barriers to effective listening and explain how you can overcome them.</a:t>
            </a:r>
          </a:p>
          <a:p>
            <a:pPr marL="0" indent="0" algn="just">
              <a:buNone/>
            </a:pPr>
            <a:endParaRPr lang="en-US" sz="2400" dirty="0">
              <a:latin typeface="Palatino Linotype" panose="02040502050505030304" pitchFamily="18" charset="0"/>
              <a:ea typeface="Roboto" panose="02000000000000000000" pitchFamily="2" charset="0"/>
            </a:endParaRPr>
          </a:p>
        </p:txBody>
      </p:sp>
    </p:spTree>
    <p:extLst>
      <p:ext uri="{BB962C8B-B14F-4D97-AF65-F5344CB8AC3E}">
        <p14:creationId xmlns:p14="http://schemas.microsoft.com/office/powerpoint/2010/main" val="2582184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E1CAA-20CA-4BFF-8AF1-EDE3F5813895}"/>
              </a:ext>
            </a:extLst>
          </p:cNvPr>
          <p:cNvSpPr>
            <a:spLocks noGrp="1"/>
          </p:cNvSpPr>
          <p:nvPr>
            <p:ph type="title"/>
          </p:nvPr>
        </p:nvSpPr>
        <p:spPr>
          <a:xfrm>
            <a:off x="609600" y="705104"/>
            <a:ext cx="10972800" cy="1143000"/>
          </a:xfrm>
        </p:spPr>
        <p:txBody>
          <a:bodyPr>
            <a:normAutofit/>
          </a:bodyPr>
          <a:lstStyle/>
          <a:p>
            <a:r>
              <a:rPr lang="en-US" sz="4500" b="1" dirty="0"/>
              <a:t>References</a:t>
            </a:r>
          </a:p>
        </p:txBody>
      </p:sp>
      <p:sp>
        <p:nvSpPr>
          <p:cNvPr id="3" name="Content Placeholder 2">
            <a:extLst>
              <a:ext uri="{FF2B5EF4-FFF2-40B4-BE49-F238E27FC236}">
                <a16:creationId xmlns:a16="http://schemas.microsoft.com/office/drawing/2014/main" id="{88479682-28B3-4930-A76E-C376F0BD9C50}"/>
              </a:ext>
            </a:extLst>
          </p:cNvPr>
          <p:cNvSpPr>
            <a:spLocks noGrp="1"/>
          </p:cNvSpPr>
          <p:nvPr>
            <p:ph idx="1"/>
          </p:nvPr>
        </p:nvSpPr>
        <p:spPr>
          <a:xfrm>
            <a:off x="609600" y="1848104"/>
            <a:ext cx="10972800" cy="4389120"/>
          </a:xfrm>
        </p:spPr>
        <p:txBody>
          <a:bodyPr>
            <a:noAutofit/>
          </a:bodyPr>
          <a:lstStyle/>
          <a:p>
            <a:pPr algn="just"/>
            <a:r>
              <a:rPr lang="en-US" sz="2400" dirty="0" err="1">
                <a:latin typeface="Times New Roman" panose="02020603050405020304" pitchFamily="18" charset="0"/>
                <a:ea typeface="Roboto" panose="02000000000000000000" pitchFamily="2" charset="0"/>
                <a:cs typeface="Times New Roman" panose="02020603050405020304" pitchFamily="18" charset="0"/>
              </a:rPr>
              <a:t>Birvenu</a:t>
            </a:r>
            <a:r>
              <a:rPr lang="en-US" sz="2400" dirty="0">
                <a:latin typeface="Times New Roman" panose="02020603050405020304" pitchFamily="18" charset="0"/>
                <a:ea typeface="Roboto" panose="02000000000000000000" pitchFamily="2" charset="0"/>
                <a:cs typeface="Times New Roman" panose="02020603050405020304" pitchFamily="18" charset="0"/>
              </a:rPr>
              <a:t>,- (1987). Definition of Communication, In Doctor, R and A. Doctor, Principles and Practice of Business Communication, Bombay: Seth Publishers.</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Flesch, R. (1996). The art of plain talk. New York: Harper Brothers Publishers.</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Ludlow, R., &amp; Panton, F. (1992). The essence of effective communication. New York: Prentice Hall.</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Taylor, S. (2000). Essential communication skills: The ultimate guide to successful business communication. Boston: Pearson Educational.</a:t>
            </a:r>
          </a:p>
          <a:p>
            <a:pPr algn="just"/>
            <a:r>
              <a:rPr lang="en-US" sz="2400" dirty="0">
                <a:latin typeface="Times New Roman" panose="02020603050405020304" pitchFamily="18" charset="0"/>
                <a:ea typeface="Roboto" panose="02000000000000000000" pitchFamily="2" charset="0"/>
                <a:cs typeface="Times New Roman" panose="02020603050405020304" pitchFamily="18" charset="0"/>
              </a:rPr>
              <a:t>Karl E. R. (2000). Communication. An introduction. London: Sage Publications.</a:t>
            </a: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a:p>
            <a:pPr marL="0" indent="0" algn="just">
              <a:buNone/>
            </a:pPr>
            <a:endParaRPr lang="en-US" sz="2400" dirty="0">
              <a:latin typeface="Times New Roman" panose="02020603050405020304" pitchFamily="18"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359287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91F86-DE5C-49F9-8671-6321A6365D11}"/>
              </a:ext>
            </a:extLst>
          </p:cNvPr>
          <p:cNvSpPr>
            <a:spLocks noGrp="1"/>
          </p:cNvSpPr>
          <p:nvPr>
            <p:ph type="title"/>
          </p:nvPr>
        </p:nvSpPr>
        <p:spPr>
          <a:xfrm>
            <a:off x="746760" y="2692273"/>
            <a:ext cx="10972800" cy="1143000"/>
          </a:xfrm>
        </p:spPr>
        <p:txBody>
          <a:bodyPr>
            <a:normAutofit fontScale="90000"/>
          </a:bodyPr>
          <a:lstStyle/>
          <a:p>
            <a:r>
              <a:rPr lang="en-US" i="1" dirty="0">
                <a:latin typeface="+mn-lt"/>
              </a:rPr>
              <a:t>Thank you and see you in our next session!</a:t>
            </a:r>
          </a:p>
        </p:txBody>
      </p:sp>
    </p:spTree>
    <p:extLst>
      <p:ext uri="{BB962C8B-B14F-4D97-AF65-F5344CB8AC3E}">
        <p14:creationId xmlns:p14="http://schemas.microsoft.com/office/powerpoint/2010/main" val="384089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 on brainstorming">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spDef>
      <a:spPr/>
      <a:bodyPr rtlCol="0" anchor="ctr"/>
      <a:lstStyle>
        <a:defPPr algn="ctr">
          <a:defRPr/>
        </a:defPPr>
      </a:lstStyle>
      <a:style>
        <a:lnRef idx="1">
          <a:schemeClr val="accent3"/>
        </a:lnRef>
        <a:fillRef idx="2">
          <a:schemeClr val="accent3"/>
        </a:fillRef>
        <a:effectRef idx="1">
          <a:schemeClr val="accent3"/>
        </a:effectRef>
        <a:fontRef idx="minor">
          <a:schemeClr val="dk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none" rtlCol="0">
        <a:spAutoFit/>
      </a:bodyPr>
      <a:lstStyle>
        <a:defPPr>
          <a:defRPr dirty="0" err="1" smtClean="0"/>
        </a:defPPr>
      </a:lstStyle>
    </a:txDef>
  </a:objectDefaults>
  <a:extraClrSchemeLst/>
  <a:extLst>
    <a:ext uri="{05A4C25C-085E-4340-85A3-A5531E510DB2}">
      <thm15:themeFamily xmlns:thm15="http://schemas.microsoft.com/office/thememl/2012/main" name="Business brainstorming presentation.potx" id="{DE77CA07-3D7A-4CF2-AF02-587F794CB3CB}" vid="{13C2A94F-C0A1-4622-B71C-29A3B00D5E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Business brainstorming presentation</Template>
  <TotalTime>1740</TotalTime>
  <Words>2674</Words>
  <Application>Microsoft Office PowerPoint</Application>
  <PresentationFormat>Widescreen</PresentationFormat>
  <Paragraphs>139</Paragraphs>
  <Slides>32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Calibri</vt:lpstr>
      <vt:lpstr>Century Gothic</vt:lpstr>
      <vt:lpstr>Palatino Linotype</vt:lpstr>
      <vt:lpstr>Symbol</vt:lpstr>
      <vt:lpstr>Times New Roman</vt:lpstr>
      <vt:lpstr>Wingdings 2</vt:lpstr>
      <vt:lpstr>Presentation on brainstorming</vt:lpstr>
      <vt:lpstr>PowerPoint Presentation</vt:lpstr>
      <vt:lpstr>Objectives </vt:lpstr>
      <vt:lpstr>I. Definition</vt:lpstr>
      <vt:lpstr>The Process of Listening</vt:lpstr>
      <vt:lpstr>  Levels of listening </vt:lpstr>
      <vt:lpstr>1. Active Listening</vt:lpstr>
      <vt:lpstr>Characteristics of active listener</vt:lpstr>
      <vt:lpstr>2. Protective listening</vt:lpstr>
      <vt:lpstr>3. Partial Listening</vt:lpstr>
      <vt:lpstr>4. Preferential Listening</vt:lpstr>
      <vt:lpstr>II. Types of listening </vt:lpstr>
      <vt:lpstr>a. Critical Listening</vt:lpstr>
      <vt:lpstr>b. Empathic Listening</vt:lpstr>
      <vt:lpstr>Cont’</vt:lpstr>
      <vt:lpstr>Cont’</vt:lpstr>
      <vt:lpstr>Cont’</vt:lpstr>
      <vt:lpstr>III. Barriers to effective listening </vt:lpstr>
      <vt:lpstr>Common Barriers to Listening</vt:lpstr>
      <vt:lpstr>Cont’</vt:lpstr>
      <vt:lpstr>Cont’</vt:lpstr>
      <vt:lpstr>Cont’</vt:lpstr>
      <vt:lpstr>Cont’</vt:lpstr>
      <vt:lpstr>5. Non-verbal signs of ineffective listening</vt:lpstr>
      <vt:lpstr>Cont’</vt:lpstr>
      <vt:lpstr>Cont’</vt:lpstr>
      <vt:lpstr>  Listening and note taking </vt:lpstr>
      <vt:lpstr>Listening Tips</vt:lpstr>
      <vt:lpstr>Cont’</vt:lpstr>
      <vt:lpstr>Review</vt:lpstr>
      <vt:lpstr>Exercises</vt:lpstr>
      <vt:lpstr>References</vt:lpstr>
      <vt:lpstr>Thank you and see you in our 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IPRC MUSANZE</dc:creator>
  <cp:lastModifiedBy>IPRC MUSANZE</cp:lastModifiedBy>
  <cp:revision>65</cp:revision>
  <dcterms:created xsi:type="dcterms:W3CDTF">2022-03-15T20:48:52Z</dcterms:created>
  <dcterms:modified xsi:type="dcterms:W3CDTF">2022-05-15T06:33:18Z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74069100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