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3"/>
  </p:notesMasterIdLst>
  <p:sldIdLst>
    <p:sldId id="272" r:id="rId2"/>
    <p:sldId id="273" r:id="rId3"/>
    <p:sldId id="297" r:id="rId4"/>
    <p:sldId id="319" r:id="rId5"/>
    <p:sldId id="299" r:id="rId6"/>
    <p:sldId id="300" r:id="rId7"/>
    <p:sldId id="301" r:id="rId8"/>
    <p:sldId id="302" r:id="rId9"/>
    <p:sldId id="322" r:id="rId10"/>
    <p:sldId id="303" r:id="rId11"/>
    <p:sldId id="304" r:id="rId12"/>
    <p:sldId id="305" r:id="rId13"/>
    <p:sldId id="306" r:id="rId14"/>
    <p:sldId id="307" r:id="rId15"/>
    <p:sldId id="308" r:id="rId16"/>
    <p:sldId id="309" r:id="rId17"/>
    <p:sldId id="310" r:id="rId18"/>
    <p:sldId id="311" r:id="rId19"/>
    <p:sldId id="312" r:id="rId20"/>
    <p:sldId id="313" r:id="rId21"/>
    <p:sldId id="314" r:id="rId22"/>
    <p:sldId id="321" r:id="rId23"/>
    <p:sldId id="315" r:id="rId24"/>
    <p:sldId id="323" r:id="rId25"/>
    <p:sldId id="317" r:id="rId26"/>
    <p:sldId id="316" r:id="rId27"/>
    <p:sldId id="324" r:id="rId28"/>
    <p:sldId id="294" r:id="rId29"/>
    <p:sldId id="295" r:id="rId30"/>
    <p:sldId id="293" r:id="rId31"/>
    <p:sldId id="296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8799B23B-EC83-4686-B30A-512413B5E67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BD4573-58E7-4156-A133-2731F5F8D1A6}" type="datetimeFigureOut">
              <a:rPr lang="en-US" smtClean="0"/>
              <a:t>4/23/2022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3B0CF2-7F87-4E02-A248-870047730F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49813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3B0CF2-7F87-4E02-A248-870047730F9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51338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6208894"/>
            <a:ext cx="12192000" cy="649106"/>
            <a:chOff x="0" y="6208894"/>
            <a:chExt cx="12192000" cy="649106"/>
          </a:xfrm>
        </p:grpSpPr>
        <p:sp>
          <p:nvSpPr>
            <p:cNvPr id="2" name="Rectangle 1"/>
            <p:cNvSpPr/>
            <p:nvPr/>
          </p:nvSpPr>
          <p:spPr>
            <a:xfrm>
              <a:off x="3048" y="6220178"/>
              <a:ext cx="12188952" cy="637822"/>
            </a:xfrm>
            <a:prstGeom prst="rect">
              <a:avLst/>
            </a:prstGeom>
            <a:ln>
              <a:noFill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7" name="Straight Connector 6"/>
            <p:cNvCxnSpPr/>
            <p:nvPr/>
          </p:nvCxnSpPr>
          <p:spPr>
            <a:xfrm>
              <a:off x="0" y="6208894"/>
              <a:ext cx="12192000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" name="Straight Connector 4"/>
          <p:cNvCxnSpPr/>
          <p:nvPr userDrawn="1"/>
        </p:nvCxnSpPr>
        <p:spPr>
          <a:xfrm flipV="1">
            <a:off x="3048" y="5937956"/>
            <a:ext cx="8241" cy="56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 userDrawn="1"/>
        </p:nvCxnSpPr>
        <p:spPr>
          <a:xfrm flipV="1">
            <a:off x="3048" y="5937956"/>
            <a:ext cx="8241" cy="56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1D30-C0A0-4124-A783-34D9F15FA0FE}" type="datetime1">
              <a:rPr lang="en-US" smtClean="0"/>
              <a:t>4/23/2022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08200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28077-7188-48C5-8679-2287FAC952E9}" type="datetime1">
              <a:rPr lang="en-US" smtClean="0"/>
              <a:t>4/23/2022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1682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7136" y="1316736"/>
            <a:ext cx="103632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7136" y="2704664"/>
            <a:ext cx="103632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CB740-6776-4EE9-99FD-96D592FA5A23}" type="datetime1">
              <a:rPr lang="en-US" smtClean="0"/>
              <a:t>4/23/2022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19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6BD99-6FFD-46C5-B5E2-43A34BDA2566}" type="datetime1">
              <a:rPr lang="en-US" smtClean="0"/>
              <a:t>4/23/2022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018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1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1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2678E-214C-4CF8-97C7-95015FB02960}" type="datetime1">
              <a:rPr lang="en-US" smtClean="0"/>
              <a:t>4/23/2022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0188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660E0-FA77-4473-A859-74127B089143}" type="datetime1">
              <a:rPr lang="en-US" smtClean="0"/>
              <a:t>4/23/2022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1814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8D7B8-9F07-4899-827D-5F3CFDDEB574}" type="datetime1">
              <a:rPr lang="en-US" smtClean="0"/>
              <a:t>4/23/2022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882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97C5C-1CD1-417D-A89C-14747F5222C7}" type="datetime1">
              <a:rPr lang="en-US" smtClean="0"/>
              <a:t>4/23/2022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1926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10672179" y="5359769"/>
            <a:ext cx="207264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1176997"/>
            <a:ext cx="2950464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9EFBB-CFA1-4AA8-9123-F0B52DBD84FE}" type="datetime1">
              <a:rPr lang="en-US" smtClean="0"/>
              <a:t>4/23/2022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69600" y="6356351"/>
            <a:ext cx="812800" cy="365125"/>
          </a:xfrm>
        </p:spPr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5842000" y="6219826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9624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D5871-AB0F-4B3D-8861-97E78CB7B47E}" type="datetime1">
              <a:rPr lang="en-US" smtClean="0"/>
              <a:t>4/23/2022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777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18406-4C3F-4F3E-80BD-A22568EA37EB}" type="datetime1">
              <a:rPr lang="en-US" smtClean="0"/>
              <a:t>4/23/2022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9754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-29028" y="-7144"/>
            <a:ext cx="12240731" cy="6879658"/>
            <a:chOff x="0" y="-21658"/>
            <a:chExt cx="12240731" cy="6879658"/>
          </a:xfrm>
        </p:grpSpPr>
        <p:sp>
          <p:nvSpPr>
            <p:cNvPr id="26" name="Rectangle 25"/>
            <p:cNvSpPr/>
            <p:nvPr/>
          </p:nvSpPr>
          <p:spPr>
            <a:xfrm>
              <a:off x="31633" y="0"/>
              <a:ext cx="12188952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7" name="Group 26"/>
            <p:cNvGrpSpPr/>
            <p:nvPr/>
          </p:nvGrpSpPr>
          <p:grpSpPr>
            <a:xfrm>
              <a:off x="0" y="-21658"/>
              <a:ext cx="12240731" cy="1041400"/>
              <a:chOff x="-25356" y="-7144"/>
              <a:chExt cx="12240731" cy="1041400"/>
            </a:xfrm>
          </p:grpSpPr>
          <p:sp>
            <p:nvSpPr>
              <p:cNvPr id="28" name="Freeform 27"/>
              <p:cNvSpPr>
                <a:spLocks/>
              </p:cNvSpPr>
              <p:nvPr/>
            </p:nvSpPr>
            <p:spPr bwMode="auto">
              <a:xfrm>
                <a:off x="-12700" y="-7144"/>
                <a:ext cx="12217400" cy="1041400"/>
              </a:xfrm>
              <a:custGeom>
                <a:avLst>
                  <a:gd name="A1" fmla="val 0"/>
                  <a:gd name="A2" fmla="val 0"/>
                  <a:gd name="A3" fmla="val 0"/>
                  <a:gd name="A4" fmla="val 0"/>
                  <a:gd name="A5" fmla="val 0"/>
                  <a:gd name="A6" fmla="val 0"/>
                  <a:gd name="A7" fmla="val 0"/>
                  <a:gd name="A8" fmla="val 0"/>
                </a:avLst>
                <a:gdLst/>
                <a:ahLst/>
                <a:cxnLst>
                  <a:cxn ang="0">
                    <a:pos x="6" y="2"/>
                  </a:cxn>
                  <a:cxn ang="0">
                    <a:pos x="2542" y="0"/>
                  </a:cxn>
                  <a:cxn ang="0">
                    <a:pos x="4374" y="367"/>
                  </a:cxn>
                  <a:cxn ang="0">
                    <a:pos x="5766" y="55"/>
                  </a:cxn>
                  <a:cxn ang="0">
                    <a:pos x="5772" y="213"/>
                  </a:cxn>
                  <a:cxn ang="0">
                    <a:pos x="4302" y="439"/>
                  </a:cxn>
                  <a:cxn ang="0">
                    <a:pos x="1488" y="201"/>
                  </a:cxn>
                  <a:cxn ang="0">
                    <a:pos x="0" y="656"/>
                  </a:cxn>
                  <a:cxn ang="0">
                    <a:pos x="6" y="2"/>
                  </a:cxn>
                </a:cxnLst>
                <a:rect l="0" t="0" r="0" b="0"/>
                <a:pathLst>
                  <a:path w="5772" h="656">
                    <a:moveTo>
                      <a:pt x="6" y="2"/>
                    </a:moveTo>
                    <a:lnTo>
                      <a:pt x="2542" y="0"/>
                    </a:lnTo>
                    <a:cubicBezTo>
                      <a:pt x="2746" y="101"/>
                      <a:pt x="3828" y="367"/>
                      <a:pt x="4374" y="367"/>
                    </a:cubicBezTo>
                    <a:cubicBezTo>
                      <a:pt x="4920" y="367"/>
                      <a:pt x="5526" y="152"/>
                      <a:pt x="5766" y="55"/>
                    </a:cubicBezTo>
                    <a:lnTo>
                      <a:pt x="5772" y="213"/>
                    </a:lnTo>
                    <a:cubicBezTo>
                      <a:pt x="5670" y="257"/>
                      <a:pt x="5016" y="441"/>
                      <a:pt x="4302" y="439"/>
                    </a:cubicBezTo>
                    <a:cubicBezTo>
                      <a:pt x="3588" y="437"/>
                      <a:pt x="2205" y="165"/>
                      <a:pt x="1488" y="201"/>
                    </a:cubicBezTo>
                    <a:cubicBezTo>
                      <a:pt x="750" y="209"/>
                      <a:pt x="270" y="482"/>
                      <a:pt x="0" y="656"/>
                    </a:cubicBezTo>
                    <a:lnTo>
                      <a:pt x="6" y="2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>
                      <a:shade val="50000"/>
                      <a:alpha val="45000"/>
                      <a:satMod val="120000"/>
                    </a:schemeClr>
                  </a:gs>
                  <a:gs pos="100000">
                    <a:schemeClr val="accent3">
                      <a:shade val="80000"/>
                      <a:alpha val="55000"/>
                      <a:satMod val="155000"/>
                    </a:schemeClr>
                  </a:gs>
                </a:gsLst>
                <a:lin ang="5400000" scaled="1"/>
              </a:gra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anchor="t" compatLnSpc="1"/>
              <a:lstStyle/>
              <a:p>
                <a:pPr marL="0" algn="l" rtl="0" eaLnBrk="1" latinLnBrk="0" hangingPunct="1"/>
                <a:endParaRPr kumimoji="0" lang="en-US" sz="180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9" name="Freeform 28"/>
              <p:cNvSpPr>
                <a:spLocks/>
              </p:cNvSpPr>
              <p:nvPr/>
            </p:nvSpPr>
            <p:spPr bwMode="auto">
              <a:xfrm>
                <a:off x="5842000" y="-7144"/>
                <a:ext cx="6350000" cy="638175"/>
              </a:xfrm>
              <a:custGeom>
                <a:avLst>
                  <a:gd name="A1" fmla="val 0"/>
                  <a:gd name="A2" fmla="val 0"/>
                  <a:gd name="A3" fmla="val 0"/>
                  <a:gd name="A4" fmla="val 0"/>
                  <a:gd name="A5" fmla="val 0"/>
                  <a:gd name="A6" fmla="val 0"/>
                  <a:gd name="A7" fmla="val 0"/>
                  <a:gd name="A8" fmla="val 0"/>
                </a:avLst>
                <a:gdLst/>
                <a:ahLst/>
                <a:cxnLst>
                  <a:cxn ang="0">
                    <a:pos x="0" y="0"/>
                  </a:cxn>
                  <a:cxn ang="0">
                    <a:pos x="1668" y="564"/>
                  </a:cxn>
                  <a:cxn ang="0">
                    <a:pos x="3000" y="186"/>
                  </a:cxn>
                  <a:cxn ang="0">
                    <a:pos x="3000" y="6"/>
                  </a:cxn>
                  <a:cxn ang="0">
                    <a:pos x="0" y="0"/>
                  </a:cxn>
                </a:cxnLst>
                <a:rect l="0" t="0" r="0" b="0"/>
                <a:pathLst>
                  <a:path w="3000" h="595">
                    <a:moveTo>
                      <a:pt x="0" y="0"/>
                    </a:moveTo>
                    <a:cubicBezTo>
                      <a:pt x="174" y="102"/>
                      <a:pt x="1168" y="533"/>
                      <a:pt x="1668" y="564"/>
                    </a:cubicBezTo>
                    <a:cubicBezTo>
                      <a:pt x="2168" y="595"/>
                      <a:pt x="2778" y="279"/>
                      <a:pt x="3000" y="186"/>
                    </a:cubicBezTo>
                    <a:lnTo>
                      <a:pt x="3000" y="6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3">
                      <a:shade val="50000"/>
                      <a:alpha val="30000"/>
                      <a:satMod val="130000"/>
                    </a:schemeClr>
                  </a:gs>
                  <a:gs pos="80000">
                    <a:schemeClr val="accent2">
                      <a:shade val="75000"/>
                      <a:alpha val="45000"/>
                      <a:satMod val="140000"/>
                    </a:schemeClr>
                  </a:gs>
                </a:gsLst>
                <a:lin ang="5400000" scaled="1"/>
              </a:gra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anchor="t" compatLnSpc="1"/>
              <a:lstStyle/>
              <a:p>
                <a:pPr marL="0" algn="l" rtl="0" eaLnBrk="1" latinLnBrk="0" hangingPunct="1"/>
                <a:endParaRPr kumimoji="0" lang="en-US" sz="180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grpSp>
            <p:nvGrpSpPr>
              <p:cNvPr id="31" name="Group 30"/>
              <p:cNvGrpSpPr/>
              <p:nvPr/>
            </p:nvGrpSpPr>
            <p:grpSpPr>
              <a:xfrm>
                <a:off x="-25356" y="202408"/>
                <a:ext cx="12240731" cy="649224"/>
                <a:chOff x="-19045" y="216550"/>
                <a:chExt cx="9180548" cy="649224"/>
              </a:xfrm>
            </p:grpSpPr>
            <p:sp>
              <p:nvSpPr>
                <p:cNvPr id="32" name="Freeform 31"/>
                <p:cNvSpPr>
                  <a:spLocks/>
                </p:cNvSpPr>
                <p:nvPr/>
              </p:nvSpPr>
              <p:spPr bwMode="auto">
                <a:xfrm rot="21435692">
                  <a:off x="-19045" y="216550"/>
                  <a:ext cx="9163050" cy="649224"/>
                </a:xfrm>
                <a:custGeom>
                  <a:avLst>
                    <a:gd name="A1" fmla="val 0"/>
                    <a:gd name="A2" fmla="val 0"/>
                    <a:gd name="A3" fmla="val 0"/>
                    <a:gd name="A4" fmla="val 0"/>
                    <a:gd name="A5" fmla="val 0"/>
                    <a:gd name="A6" fmla="val 0"/>
                    <a:gd name="A7" fmla="val 0"/>
                    <a:gd name="A8" fmla="val 0"/>
                  </a:avLst>
                  <a:gdLst/>
                  <a:ahLst/>
                  <a:cxnLst>
                    <a:cxn ang="0">
                      <a:pos x="0" y="966"/>
                    </a:cxn>
                    <a:cxn ang="0">
                      <a:pos x="1608" y="282"/>
                    </a:cxn>
                    <a:cxn ang="0">
                      <a:pos x="4110" y="1008"/>
                    </a:cxn>
                    <a:cxn ang="0">
                      <a:pos x="5772" y="0"/>
                    </a:cxn>
                  </a:cxnLst>
                  <a:rect l="0" t="0" r="0" b="0"/>
                  <a:pathLst>
                    <a:path w="5772" h="1055">
                      <a:moveTo>
                        <a:pt x="0" y="966"/>
                      </a:moveTo>
                      <a:cubicBezTo>
                        <a:pt x="282" y="738"/>
                        <a:pt x="923" y="275"/>
                        <a:pt x="1608" y="282"/>
                      </a:cubicBezTo>
                      <a:cubicBezTo>
                        <a:pt x="2293" y="289"/>
                        <a:pt x="3416" y="1055"/>
                        <a:pt x="4110" y="1008"/>
                      </a:cubicBezTo>
                      <a:cubicBezTo>
                        <a:pt x="4804" y="961"/>
                        <a:pt x="5426" y="210"/>
                        <a:pt x="5772" y="0"/>
                      </a:cubicBezTo>
                    </a:path>
                  </a:pathLst>
                </a:custGeom>
                <a:noFill/>
                <a:ln w="10795" cap="flat" cmpd="sng" algn="ctr">
                  <a:gradFill>
                    <a:gsLst>
                      <a:gs pos="74000">
                        <a:schemeClr val="accent3">
                          <a:shade val="75000"/>
                        </a:schemeClr>
                      </a:gs>
                      <a:gs pos="86000">
                        <a:schemeClr val="tx1">
                          <a:alpha val="29000"/>
                        </a:schemeClr>
                      </a:gs>
                      <a:gs pos="16000">
                        <a:schemeClr val="accent2">
                          <a:shade val="75000"/>
                          <a:alpha val="56000"/>
                        </a:schemeClr>
                      </a:gs>
                    </a:gsLst>
                    <a:lin ang="5400000" scaled="1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anchor="t" compatLnSpc="1"/>
                <a:lstStyle/>
                <a:p>
                  <a:endParaRPr kumimoji="0" lang="en-US" sz="1800"/>
                </a:p>
              </p:txBody>
            </p:sp>
            <p:sp>
              <p:nvSpPr>
                <p:cNvPr id="33" name="Freeform 32"/>
                <p:cNvSpPr>
                  <a:spLocks/>
                </p:cNvSpPr>
                <p:nvPr/>
              </p:nvSpPr>
              <p:spPr bwMode="auto">
                <a:xfrm rot="21435692">
                  <a:off x="-14309" y="290003"/>
                  <a:ext cx="9175812" cy="530352"/>
                </a:xfrm>
                <a:custGeom>
                  <a:avLst>
                    <a:gd name="A1" fmla="val 0"/>
                    <a:gd name="A2" fmla="val 0"/>
                    <a:gd name="A3" fmla="val 0"/>
                    <a:gd name="A4" fmla="val 0"/>
                    <a:gd name="A5" fmla="val 0"/>
                    <a:gd name="A6" fmla="val 0"/>
                    <a:gd name="A7" fmla="val 0"/>
                    <a:gd name="A8" fmla="val 0"/>
                  </a:avLst>
                  <a:gdLst/>
                  <a:ahLst/>
                  <a:cxnLst>
                    <a:cxn ang="0">
                      <a:pos x="0" y="732"/>
                    </a:cxn>
                    <a:cxn ang="0">
                      <a:pos x="1638" y="228"/>
                    </a:cxn>
                    <a:cxn ang="0">
                      <a:pos x="4122" y="816"/>
                    </a:cxn>
                    <a:cxn ang="0">
                      <a:pos x="5766" y="0"/>
                    </a:cxn>
                  </a:cxnLst>
                  <a:rect l="0" t="0" r="0" b="0"/>
                  <a:pathLst>
                    <a:path w="5766" h="854">
                      <a:moveTo>
                        <a:pt x="0" y="732"/>
                      </a:moveTo>
                      <a:cubicBezTo>
                        <a:pt x="273" y="647"/>
                        <a:pt x="951" y="214"/>
                        <a:pt x="1638" y="228"/>
                      </a:cubicBezTo>
                      <a:cubicBezTo>
                        <a:pt x="2325" y="242"/>
                        <a:pt x="3434" y="854"/>
                        <a:pt x="4122" y="816"/>
                      </a:cubicBezTo>
                      <a:cubicBezTo>
                        <a:pt x="4810" y="778"/>
                        <a:pt x="5424" y="170"/>
                        <a:pt x="5766" y="0"/>
                      </a:cubicBezTo>
                    </a:path>
                  </a:pathLst>
                </a:custGeom>
                <a:noFill/>
                <a:ln w="9525" cap="flat" cmpd="sng" algn="ctr">
                  <a:gradFill>
                    <a:gsLst>
                      <a:gs pos="74000">
                        <a:schemeClr val="accent4"/>
                      </a:gs>
                      <a:gs pos="44000">
                        <a:schemeClr val="accent1"/>
                      </a:gs>
                      <a:gs pos="33000">
                        <a:schemeClr val="accent2">
                          <a:alpha val="56000"/>
                        </a:schemeClr>
                      </a:gs>
                    </a:gsLst>
                    <a:lin ang="5400000" scaled="1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anchor="t" compatLnSpc="1"/>
                <a:lstStyle/>
                <a:p>
                  <a:endParaRPr kumimoji="0" lang="en-US" sz="1800"/>
                </a:p>
              </p:txBody>
            </p:sp>
          </p:grpSp>
        </p:grpSp>
      </p:grp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  <a:endParaRPr kumimoji="0"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100">
                <a:solidFill>
                  <a:schemeClr val="tx1"/>
                </a:solidFill>
              </a:defRPr>
            </a:lvl1pPr>
          </a:lstStyle>
          <a:p>
            <a:fld id="{61146459-E3C3-4969-9224-5ED50B492D17}" type="datetime1">
              <a:rPr lang="en-US" smtClean="0"/>
              <a:pPr/>
              <a:t>4/23/2022</a:t>
            </a:fld>
            <a:endParaRPr lang="en-US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1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Add a footer</a:t>
            </a: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1"/>
                </a:solidFill>
              </a:defRPr>
            </a:lvl1pPr>
          </a:lstStyle>
          <a:p>
            <a:fld id="{401CF334-2D5C-4859-84A6-CA7E6E43FAE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285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>
            <a:lumMod val="50000"/>
          </a:schemeClr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>
            <a:lumMod val="50000"/>
          </a:schemeClr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>
            <a:lumMod val="50000"/>
          </a:schemeClr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>
            <a:lumMod val="50000"/>
          </a:schemeClr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>
            <a:lumMod val="75000"/>
          </a:schemeClr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>
            <a:lumMod val="50000"/>
          </a:schemeClr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>
            <a:lumMod val="75000"/>
          </a:schemeClr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0" algn="l" rtl="0" eaLnBrk="1" latinLnBrk="0" hangingPunct="1">
        <a:spcBef>
          <a:spcPct val="20000"/>
        </a:spcBef>
        <a:buClr>
          <a:schemeClr val="tx2"/>
        </a:buClr>
        <a:buFontTx/>
        <a:buNone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697611" y="4528184"/>
            <a:ext cx="10472928" cy="552011"/>
          </a:xfrm>
        </p:spPr>
        <p:txBody>
          <a:bodyPr/>
          <a:lstStyle/>
          <a:p>
            <a:r>
              <a:rPr lang="en-US" b="1" dirty="0"/>
              <a:t>Lecturer: </a:t>
            </a:r>
            <a:r>
              <a:rPr lang="en-US" b="1" dirty="0" err="1"/>
              <a:t>Protais</a:t>
            </a:r>
            <a:r>
              <a:rPr lang="en-US" b="1" dirty="0"/>
              <a:t> </a:t>
            </a:r>
            <a:r>
              <a:rPr lang="en-US" b="1" dirty="0" err="1"/>
              <a:t>Niyonshima</a:t>
            </a:r>
            <a:endParaRPr lang="en-US" b="1" dirty="0"/>
          </a:p>
          <a:p>
            <a:endParaRPr lang="en-US" dirty="0"/>
          </a:p>
        </p:txBody>
      </p:sp>
      <p:sp>
        <p:nvSpPr>
          <p:cNvPr id="6" name="Title 3">
            <a:extLst>
              <a:ext uri="{FF2B5EF4-FFF2-40B4-BE49-F238E27FC236}">
                <a16:creationId xmlns:a16="http://schemas.microsoft.com/office/drawing/2014/main" id="{DA0349FF-1040-4A59-82EB-A3B8DB9063FE}"/>
              </a:ext>
            </a:extLst>
          </p:cNvPr>
          <p:cNvSpPr txBox="1">
            <a:spLocks/>
          </p:cNvSpPr>
          <p:nvPr/>
        </p:nvSpPr>
        <p:spPr>
          <a:xfrm>
            <a:off x="697611" y="3651884"/>
            <a:ext cx="10468864" cy="876300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z="5400" dirty="0"/>
              <a:t>Chapter III: Speaking skills</a:t>
            </a:r>
          </a:p>
          <a:p>
            <a:r>
              <a:rPr lang="en-US" sz="5400" dirty="0"/>
              <a:t>   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316BCCB4-79AB-4862-AF2B-601E7C033797}"/>
              </a:ext>
            </a:extLst>
          </p:cNvPr>
          <p:cNvSpPr txBox="1">
            <a:spLocks/>
          </p:cNvSpPr>
          <p:nvPr/>
        </p:nvSpPr>
        <p:spPr>
          <a:xfrm>
            <a:off x="697611" y="1023938"/>
            <a:ext cx="10468864" cy="876300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rgbClr val="0070C0"/>
                </a:solidFill>
              </a:rPr>
              <a:t>COMMUNICATION SKILLS</a:t>
            </a:r>
          </a:p>
        </p:txBody>
      </p:sp>
    </p:spTree>
    <p:extLst>
      <p:ext uri="{BB962C8B-B14F-4D97-AF65-F5344CB8AC3E}">
        <p14:creationId xmlns:p14="http://schemas.microsoft.com/office/powerpoint/2010/main" val="3549628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09600" y="952499"/>
            <a:ext cx="10972800" cy="751713"/>
          </a:xfrm>
        </p:spPr>
        <p:txBody>
          <a:bodyPr>
            <a:normAutofit/>
          </a:bodyPr>
          <a:lstStyle/>
          <a:p>
            <a:r>
              <a:rPr lang="en-US" sz="3600" b="1" dirty="0"/>
              <a:t>Objectives 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By the end of this session, a learner will be able to:</a:t>
            </a:r>
          </a:p>
          <a:p>
            <a:r>
              <a:rPr lang="en-US" dirty="0"/>
              <a:t>Define well speaking skills.</a:t>
            </a:r>
          </a:p>
          <a:p>
            <a:r>
              <a:rPr lang="en-US" dirty="0"/>
              <a:t>Describe effectively a good speaker.</a:t>
            </a:r>
          </a:p>
          <a:p>
            <a:r>
              <a:rPr lang="en-US" dirty="0"/>
              <a:t>Prepare easily a speech.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8910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635641-BEF4-457E-B87B-6A30394B22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I. Definition</a:t>
            </a:r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119A19-FDC3-4E0D-B1F0-92A4960994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Speaking Skills 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refer to the ability to speak confidently and fluently. Speaking skills can be defined as the skills which enable a person to communicate effectively, or the ability to convey information verbally and in a way that the listener can understand a transmitted message, thus oral communication. </a:t>
            </a: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Chaney (1998) states that speaking involves the process of building and sharing meaning through the use of verbal and non-verbal symbols in a given context. </a:t>
            </a: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Speaking can also be defined as an interactive process of constructing meaning that involves producing and receiving and processing information (Brown, 1994; Burns &amp; Joyce, 1997). </a:t>
            </a: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Speaking Skills are 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very 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helpful at every stage of 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one’s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career. </a:t>
            </a: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407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3C270A-EA12-42E3-BF8E-94A6FD3A99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04644"/>
            <a:ext cx="10972800" cy="1143000"/>
          </a:xfrm>
        </p:spPr>
        <p:txBody>
          <a:bodyPr>
            <a:normAutofit/>
          </a:bodyPr>
          <a:lstStyle/>
          <a:p>
            <a:pPr algn="r"/>
            <a:r>
              <a:rPr lang="en-US" sz="3600" b="1" dirty="0" err="1"/>
              <a:t>Cont</a:t>
            </a:r>
            <a:r>
              <a:rPr lang="en-US" sz="3600" b="1" dirty="0"/>
              <a:t>’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109582-27B9-4A06-96C2-4B4851F1B0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335612"/>
            <a:ext cx="10972800" cy="5522388"/>
          </a:xfrm>
        </p:spPr>
        <p:txBody>
          <a:bodyPr>
            <a:noAutofit/>
          </a:bodyPr>
          <a:lstStyle/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None/>
            </a:pPr>
            <a:r>
              <a:rPr lang="en-GB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 Communication</a:t>
            </a:r>
            <a:r>
              <a:rPr lang="en-GB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involves a verbal transmission of information and ideas from one individual or a group of people to another. Depending on the situation, Oral Communication can be either formal or informal. </a:t>
            </a: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None/>
            </a:pPr>
            <a:r>
              <a:rPr lang="en-GB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GB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nformal types of oral communication include:</a:t>
            </a:r>
          </a:p>
          <a:p>
            <a:pPr lvl="1" algn="just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Font typeface="Wingdings" panose="05000000000000000000" pitchFamily="2" charset="2"/>
              <a:buChar char="ü"/>
            </a:pPr>
            <a:r>
              <a:rPr lang="en-GB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Face-to-face conversation</a:t>
            </a:r>
            <a:endPara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 algn="just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Font typeface="Wingdings" panose="05000000000000000000" pitchFamily="2" charset="2"/>
              <a:buChar char="ü"/>
            </a:pPr>
            <a:r>
              <a:rPr lang="en-GB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On-phone conversation</a:t>
            </a:r>
          </a:p>
          <a:p>
            <a:pPr lvl="1" algn="just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Font typeface="Wingdings" panose="05000000000000000000" pitchFamily="2" charset="2"/>
              <a:buChar char="ü"/>
            </a:pPr>
            <a:r>
              <a:rPr lang="en-GB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Discussions</a:t>
            </a:r>
          </a:p>
          <a:p>
            <a:pPr marL="0" indent="0" algn="just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None/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ormal types of oral communication include: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 algn="just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Presentations</a:t>
            </a:r>
          </a:p>
          <a:p>
            <a:pPr lvl="1" algn="just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Classroom lectures</a:t>
            </a:r>
          </a:p>
          <a:p>
            <a:pPr lvl="1" algn="just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Speech at a given ceremony</a:t>
            </a:r>
          </a:p>
          <a:p>
            <a:pPr marL="393192" lvl="1" indent="0" algn="just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None/>
            </a:pPr>
            <a:endPara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645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3532B2-5043-4749-AF42-37D7DC6739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en-US" sz="3600" b="1" dirty="0" err="1"/>
              <a:t>Cont</a:t>
            </a:r>
            <a:r>
              <a:rPr lang="en-US" sz="3600" b="1" dirty="0"/>
              <a:t>’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DB108E-A6B4-42D2-BC0D-28367556EF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GB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Development of technology has paved a way to new forms of Oral Communication:  </a:t>
            </a:r>
          </a:p>
          <a:p>
            <a:pPr algn="just"/>
            <a:r>
              <a:rPr lang="en-GB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Video Call</a:t>
            </a:r>
          </a:p>
          <a:p>
            <a:pPr algn="just"/>
            <a:r>
              <a:rPr lang="en-GB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Video Conference </a:t>
            </a:r>
          </a:p>
          <a:p>
            <a:pPr algn="just"/>
            <a:r>
              <a:rPr lang="en-GB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Podcasts </a:t>
            </a:r>
          </a:p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Etc. </a:t>
            </a:r>
          </a:p>
        </p:txBody>
      </p:sp>
    </p:spTree>
    <p:extLst>
      <p:ext uri="{BB962C8B-B14F-4D97-AF65-F5344CB8AC3E}">
        <p14:creationId xmlns:p14="http://schemas.microsoft.com/office/powerpoint/2010/main" val="3547423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462B51-7C56-4A4C-BB26-544CF524FF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II. Advantages of Oral Communication</a:t>
            </a: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5B0AC5-D68B-4FB1-B53A-F4096F057F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</a:pPr>
            <a:r>
              <a:rPr lang="en-GB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 communication is more personal</a:t>
            </a:r>
          </a:p>
          <a:p>
            <a:pPr algn="just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</a:pPr>
            <a:r>
              <a:rPr lang="en-GB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Less formal than written communication. </a:t>
            </a:r>
          </a:p>
          <a:p>
            <a:pPr algn="just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</a:pPr>
            <a:r>
              <a:rPr lang="en-GB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Getting</a:t>
            </a:r>
            <a:r>
              <a:rPr lang="en-GB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</a:t>
            </a:r>
            <a:r>
              <a:rPr lang="en-GB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quick resolution. </a:t>
            </a:r>
          </a:p>
          <a:p>
            <a:pPr algn="just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</a:pPr>
            <a:r>
              <a:rPr lang="en-GB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Addressing conflicts or problems. </a:t>
            </a:r>
          </a:p>
          <a:p>
            <a:pPr algn="just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</a:pPr>
            <a:r>
              <a:rPr lang="en-GB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r>
              <a:rPr lang="en-GB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ettling disagreements or misunderstandings. </a:t>
            </a:r>
          </a:p>
          <a:p>
            <a:pPr algn="just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</a:pPr>
            <a:r>
              <a:rPr lang="en-GB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Promoting employee morale and maintaining energy and enthusiasm within a team.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2952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B5A650-5A76-4E18-AB6C-B99BABB734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III. Disadvantages of Oral Communication</a:t>
            </a: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FC8DFB-F350-4B9E-B93E-22D4160D84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</a:pPr>
            <a:r>
              <a:rPr lang="en-GB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 some services, </a:t>
            </a:r>
            <a:r>
              <a:rPr lang="en-GB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 Communication is not enough in itself; </a:t>
            </a:r>
            <a:r>
              <a:rPr lang="en-GB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lot of transactions in the business world require some types of written record, and you will find that even strong verbal skills are not a substitute for putting things in writing.</a:t>
            </a:r>
          </a:p>
          <a:p>
            <a:pPr algn="just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</a:pPr>
            <a:r>
              <a:rPr lang="en-GB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Oral Communication tends to be subject to misunderstanding than written communication.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9803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E30EDB-959C-46C2-907C-22D2ECAD13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b="1" dirty="0">
                <a:solidFill>
                  <a:srgbClr val="4F81BD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IV. CHARACTERISTICS OF GOOD SPEAKER</a:t>
            </a: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E8B460-80D9-4E64-82D7-951A0F8D19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15000"/>
              </a:lnSpc>
              <a:spcBef>
                <a:spcPts val="1000"/>
              </a:spcBef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Preparation </a:t>
            </a:r>
          </a:p>
          <a:p>
            <a:pPr>
              <a:lnSpc>
                <a:spcPct val="115000"/>
              </a:lnSpc>
              <a:spcBef>
                <a:spcPts val="1000"/>
              </a:spcBef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Confidence </a:t>
            </a:r>
          </a:p>
          <a:p>
            <a:pPr>
              <a:lnSpc>
                <a:spcPct val="115000"/>
              </a:lnSpc>
              <a:spcBef>
                <a:spcPts val="1000"/>
              </a:spcBef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Responsiveness </a:t>
            </a:r>
          </a:p>
          <a:p>
            <a:pPr>
              <a:lnSpc>
                <a:spcPct val="115000"/>
              </a:lnSpc>
              <a:spcBef>
                <a:spcPts val="1000"/>
              </a:spcBef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Clarity </a:t>
            </a:r>
          </a:p>
          <a:p>
            <a:pPr>
              <a:lnSpc>
                <a:spcPct val="115000"/>
              </a:lnSpc>
              <a:spcBef>
                <a:spcPts val="1000"/>
              </a:spcBef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Enthusiasm </a:t>
            </a:r>
          </a:p>
          <a:p>
            <a:pPr marL="0" marR="0" indent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9342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E30EDB-959C-46C2-907C-22D2ECAD13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b="1" dirty="0">
                <a:solidFill>
                  <a:srgbClr val="4F81BD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a. Preparation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E8B460-80D9-4E64-82D7-951A0F8D19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marR="0" lvl="0" indent="-342900" algn="just" hangingPunc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914400" algn="l"/>
              </a:tabLst>
            </a:pPr>
            <a:r>
              <a:rPr lang="en-GB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Speak clearly in a comprehensive manner.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 hangingPunc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914400" algn="l"/>
              </a:tabLst>
            </a:pPr>
            <a:r>
              <a:rPr lang="en-GB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Control the voice, language, and timing. 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 hangingPunc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914400" algn="l"/>
              </a:tabLst>
            </a:pPr>
            <a:r>
              <a:rPr lang="en-GB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 not read presentation.  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9181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32D20B-71A5-4EF5-902C-D59AE38184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b. Confidence </a:t>
            </a: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93F6AF-2983-4F7B-9A37-3B771FE431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marR="520700" lvl="0" indent="-342900" algn="just" hangingPunc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914400" algn="l"/>
              </a:tabLst>
            </a:pPr>
            <a:r>
              <a:rPr lang="en-GB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 not begin with an apology for knowledge or the language.</a:t>
            </a:r>
          </a:p>
          <a:p>
            <a:pPr marL="342900" marR="520700" lvl="0" indent="-342900" algn="just" hangingPunc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914400" algn="l"/>
              </a:tabLst>
            </a:pPr>
            <a:r>
              <a:rPr lang="en-GB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 thoroughly prepared and familiar with your material to be presented. 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520700" lvl="0" indent="-342900" algn="just" hangingPunc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914400" algn="l"/>
              </a:tabLst>
            </a:pPr>
            <a:r>
              <a:rPr lang="en-GB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Pause occasionally.  Never be afraid to stop speaking for a moment. 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520700" lvl="0" indent="-342900" algn="just" hangingPunc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914400" algn="l"/>
              </a:tabLst>
            </a:pPr>
            <a:r>
              <a:rPr lang="en-GB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Speak at a normal pace.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711001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A11F8E-1E0D-4EC8-9CAA-4B200177CD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c. Responsiveness </a:t>
            </a: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2A5E60-7037-4D03-83AC-8BDA363F9C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marR="0" lvl="0" indent="-342900" algn="just" hangingPunc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914400" algn="l"/>
              </a:tabLst>
            </a:pPr>
            <a:r>
              <a:rPr lang="en-GB" sz="2400" dirty="0">
                <a:ea typeface="Calibri" panose="020F0502020204030204" pitchFamily="34" charset="0"/>
                <a:cs typeface="Times New Roman" panose="02020603050405020304" pitchFamily="18" charset="0"/>
              </a:rPr>
              <a:t>Start a presentation </a:t>
            </a:r>
            <a:r>
              <a:rPr lang="en-GB" sz="2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with a smile. </a:t>
            </a:r>
          </a:p>
          <a:p>
            <a:pPr marL="342900" marR="0" lvl="0" indent="-342900" algn="just" hangingPunc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914400" algn="l"/>
              </a:tabLst>
            </a:pPr>
            <a:r>
              <a:rPr lang="en-GB" sz="2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Make eye contact with the audience. </a:t>
            </a:r>
          </a:p>
          <a:p>
            <a:pPr marL="342900" marR="0" lvl="0" indent="-342900" algn="just" hangingPunc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914400" algn="l"/>
              </a:tabLst>
            </a:pPr>
            <a:r>
              <a:rPr lang="en-GB" sz="2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Do not talk to the back wall, the table, or your notes.  </a:t>
            </a:r>
          </a:p>
          <a:p>
            <a:pPr marL="342900" marR="0" lvl="0" indent="-342900" algn="just" hangingPunc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914400" algn="l"/>
              </a:tabLst>
            </a:pPr>
            <a:r>
              <a:rPr lang="en-GB" sz="2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Check whether the audience is following. </a:t>
            </a:r>
            <a:endParaRPr lang="en-US" sz="2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 hangingPunc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914400" algn="l"/>
              </a:tabLst>
            </a:pPr>
            <a:r>
              <a:rPr lang="en-GB" sz="2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Engage the audience.  </a:t>
            </a:r>
            <a:endParaRPr lang="en-US" sz="2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718352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651305-E5B6-43C4-A114-5650EA8689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dirty="0">
                <a:ea typeface="Calibri" panose="020F0502020204030204" pitchFamily="34" charset="0"/>
                <a:cs typeface="Times New Roman" panose="02020603050405020304" pitchFamily="18" charset="0"/>
              </a:rPr>
              <a:t>D. Clarity</a:t>
            </a: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C0784E-65BF-49FD-956D-4C415E9C2D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342900" marR="0" lvl="0" indent="-342900" algn="just" hangingPunc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Clear </a:t>
            </a:r>
            <a:r>
              <a:rPr lang="en-GB" sz="2400" dirty="0">
                <a:ea typeface="Calibri" panose="020F0502020204030204" pitchFamily="34" charset="0"/>
                <a:cs typeface="Times New Roman" panose="02020603050405020304" pitchFamily="18" charset="0"/>
              </a:rPr>
              <a:t>content</a:t>
            </a:r>
            <a:r>
              <a:rPr lang="en-GB" sz="2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US" sz="2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 hangingPunc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Short, simple and specific statements. </a:t>
            </a:r>
            <a:endParaRPr lang="en-US" sz="2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 hangingPunc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Smooth transition from one point to the next. </a:t>
            </a:r>
            <a:endParaRPr lang="en-US" sz="2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 hangingPunc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Use of visual support to illustrate and clarify difficult points</a:t>
            </a:r>
          </a:p>
          <a:p>
            <a:pPr marL="0" indent="0"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30291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E06376-07F3-49C8-9312-8317DB3FF6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2434" y="704088"/>
            <a:ext cx="10972800" cy="1143000"/>
          </a:xfrm>
        </p:spPr>
        <p:txBody>
          <a:bodyPr>
            <a:normAutofit/>
          </a:bodyPr>
          <a:lstStyle/>
          <a:p>
            <a:r>
              <a:rPr lang="en-GB" sz="36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r>
              <a:rPr lang="en-GB" sz="3600" b="1" dirty="0"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GB" sz="36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Enthusiasm </a:t>
            </a: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23AEEF-92D0-49D4-9BD5-81CEE18ABC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marR="0" lvl="0" indent="-342900" algn="just" hangingPunc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 important things, speak slowly and louder</a:t>
            </a:r>
            <a:r>
              <a:rPr lang="en-GB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to enable the audience to get them. 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 hangingPunc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Try to communicate to the audience your own interest in and enthusiasm for subject; enthusiasm is contagious!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8280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127CF1-6BD2-45CE-8FC3-963249D86B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dirty="0">
                <a:solidFill>
                  <a:srgbClr val="4F81BD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</a:t>
            </a:r>
            <a:r>
              <a:rPr lang="en-GB" sz="3600" b="1" dirty="0">
                <a:solidFill>
                  <a:srgbClr val="4F81BD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PREPARING A SPEECH</a:t>
            </a: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06F629-1D11-4734-BB84-8FB44B59A6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Speech preparation helps to reduce nervousness and fear.</a:t>
            </a: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It is made up of a </a:t>
            </a:r>
            <a:r>
              <a:rPr lang="en-GB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series of articles examining each of the six steps which are necessary to properly get ready for a speech. </a:t>
            </a: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24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following are the steps:</a:t>
            </a:r>
          </a:p>
          <a:p>
            <a:pPr lvl="1" algn="just">
              <a:lnSpc>
                <a:spcPct val="115000"/>
              </a:lnSpc>
              <a:spcBef>
                <a:spcPts val="0"/>
              </a:spcBef>
            </a:pPr>
            <a:r>
              <a:rPr lang="en-US" sz="2200" dirty="0"/>
              <a:t>Select a speech topic.</a:t>
            </a:r>
          </a:p>
          <a:p>
            <a:pPr lvl="1" algn="just">
              <a:lnSpc>
                <a:spcPct val="115000"/>
              </a:lnSpc>
              <a:spcBef>
                <a:spcPts val="0"/>
              </a:spcBef>
            </a:pPr>
            <a:r>
              <a:rPr lang="en-US" sz="2200" dirty="0"/>
              <a:t>Create a speech outline.</a:t>
            </a:r>
          </a:p>
          <a:p>
            <a:pPr lvl="1" algn="just">
              <a:lnSpc>
                <a:spcPct val="115000"/>
              </a:lnSpc>
              <a:spcBef>
                <a:spcPts val="0"/>
              </a:spcBef>
            </a:pPr>
            <a:r>
              <a:rPr lang="en-US" sz="2200" dirty="0"/>
              <a:t>Write a speech.</a:t>
            </a:r>
          </a:p>
          <a:p>
            <a:pPr lvl="1" algn="just">
              <a:lnSpc>
                <a:spcPct val="115000"/>
              </a:lnSpc>
              <a:spcBef>
                <a:spcPts val="0"/>
              </a:spcBef>
            </a:pPr>
            <a:r>
              <a:rPr lang="en-US" sz="2200" dirty="0"/>
              <a:t>Apply gestures, staging, and vocal variety.</a:t>
            </a:r>
          </a:p>
          <a:p>
            <a:pPr lvl="1" algn="just">
              <a:lnSpc>
                <a:spcPct val="115000"/>
              </a:lnSpc>
              <a:spcBef>
                <a:spcPts val="0"/>
              </a:spcBef>
            </a:pPr>
            <a:r>
              <a:rPr lang="en-US" sz="2200" dirty="0"/>
              <a:t>Practice and solicit feedback.</a:t>
            </a:r>
          </a:p>
          <a:p>
            <a:pPr lvl="1" algn="just">
              <a:lnSpc>
                <a:spcPct val="115000"/>
              </a:lnSpc>
              <a:spcBef>
                <a:spcPts val="0"/>
              </a:spcBef>
            </a:pPr>
            <a:r>
              <a:rPr lang="en-US" sz="2200" dirty="0"/>
              <a:t>Self-Critique: Prepare for the next speech.</a:t>
            </a: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906431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CF74B2-A08F-47A8-BEE0-A295A8F912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Select a speech topic</a:t>
            </a: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6B2355-40F5-41CF-9F15-066271B08B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Selecting a speech topic is not an easy task</a:t>
            </a:r>
            <a:r>
              <a:rPr lang="en-GB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because </a:t>
            </a:r>
            <a:r>
              <a:rPr lang="en-GB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there are infinite public speaking topics. How does one choose the right one? How does he/she select a topic which is a perfect fit between him/her and the audience? </a:t>
            </a: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24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topic has to lead to </a:t>
            </a:r>
            <a:r>
              <a:rPr lang="en-GB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en-GB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GB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core message</a:t>
            </a:r>
            <a:r>
              <a:rPr lang="en-GB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and the aim of a presentation is to deliver the core message to your audience.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5172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305851-F742-4BEA-A028-3FFFC18868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Create a speech outline</a:t>
            </a: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AE0F3F-73CF-4783-99EF-6FAA8C59BD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indent="0" algn="just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speech needs a structure.</a:t>
            </a:r>
            <a:r>
              <a:rPr lang="en-GB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Without structure, the audience will either wonder what  core message is or they will lose interest in the speaker. Unfortunately, this step is often skipped to “save time.” A planned outline is vital to ensure a good speech delivery.  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2850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91339E-90B9-4AEC-A093-CD76B1180A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Write the speech</a:t>
            </a: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0E1CCA-400F-407E-91C3-67D2F070D4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Speech writing is an interactive process</a:t>
            </a:r>
            <a:r>
              <a:rPr lang="en-GB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which begins with a first draft. Writer’s mistake can affect speech delivery.  </a:t>
            </a: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Once the first draft is created, it has to be edited. 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Speeches </a:t>
            </a:r>
            <a:r>
              <a:rPr lang="en-GB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should be written for the ear</a:t>
            </a:r>
            <a:r>
              <a:rPr lang="en-GB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adopting figures of speech will keep a speech from sounding like an essay or legal document. 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9489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8345CD-722A-4AAF-B658-AC4CD70765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Apply gestures, staging, and vocal variety</a:t>
            </a: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8D2145-9816-414A-B3A0-7D009382F1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speech </a:t>
            </a:r>
            <a:r>
              <a:rPr lang="en-GB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 not enough in itself, a speaker needs to think about its delivery process. 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351370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920A50-A84A-4F4F-A931-2034066C67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5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Practice and solicit feedback</a:t>
            </a:r>
            <a:endParaRPr lang="en-US" sz="45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11B77E-9CE4-4583-9911-65708D1AD8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Great speakers seem natural</a:t>
            </a:r>
            <a:r>
              <a:rPr lang="en-GB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when they speak, almost as if it a normal talk. </a:t>
            </a:r>
            <a:r>
              <a:rPr lang="en-GB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Rehearsing a speech</a:t>
            </a:r>
            <a:r>
              <a:rPr lang="en-GB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helps a speaker to</a:t>
            </a:r>
            <a:r>
              <a:rPr lang="en-GB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master the content. </a:t>
            </a: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2400" b="1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Soliciting feedback and acting on it</a:t>
            </a:r>
            <a:r>
              <a:rPr lang="en-GB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give one confidence that </a:t>
            </a:r>
            <a:r>
              <a:rPr lang="en-GB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</a:t>
            </a:r>
            <a:r>
              <a:rPr lang="en-GB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presentation will be a success. 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003695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718663-D17A-4EA1-9167-2530C7D1E9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 </a:t>
            </a:r>
            <a:r>
              <a:rPr lang="en-GB" sz="3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Self-Critique: Prepare for the next speech</a:t>
            </a: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13D581-E876-4F46-888C-7029010A39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After delivering a speech, it’s important to think about a next meeting. One has to preparing for the next speech. One has to </a:t>
            </a:r>
            <a:r>
              <a:rPr lang="en-GB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examine his/her performance objectively</a:t>
            </a:r>
            <a:r>
              <a:rPr lang="en-GB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It helps a speaker to get ready for a next speech.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7462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8C603D-BD94-467C-8282-4F654CAF21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924560"/>
            <a:ext cx="10972800" cy="638048"/>
          </a:xfrm>
        </p:spPr>
        <p:txBody>
          <a:bodyPr>
            <a:noAutofit/>
          </a:bodyPr>
          <a:lstStyle/>
          <a:p>
            <a:r>
              <a:rPr lang="en-GB" sz="3600" b="1" dirty="0">
                <a:solidFill>
                  <a:srgbClr val="4F81BD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VI. TIPS FOR EFFECTIVE SPEECHES DELIVERY</a:t>
            </a: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8168F5-B09A-43C3-84E4-5AC3BA6CA2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562608"/>
            <a:ext cx="10972800" cy="4389120"/>
          </a:xfrm>
        </p:spPr>
        <p:txBody>
          <a:bodyPr>
            <a:noAutofit/>
          </a:bodyPr>
          <a:lstStyle/>
          <a:p>
            <a:pPr marL="342900" marR="0" lvl="0" indent="-342900" algn="just" hangingPunc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speaker’s delivery should be natural, like a normal conversation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 hangingPunc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speaker’s confidence contributes to the effectiveness of the delivery.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 hangingPunc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 effective delivery is direct, it requires the speaker to connect personally with listeners by building rapport.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 hangingPunc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Tap into the audience’s emotions and feelings by using vivid imagery. 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 hangingPunc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Effective speakers are careful to use language that is appropriate to the audience, the occasion, and the subject matter. 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 hangingPunc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Know how to control vocal delivery. (Volume, pitch, rate, pauses, vocal variety, pronunciation and articulation.) 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 hangingPunc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Use your voice to emphasize important points and show enthusiasm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900155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5DA3DF-300D-4068-8D0D-0303EA5486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en-US" sz="3600" b="1" dirty="0" err="1"/>
              <a:t>Cont</a:t>
            </a:r>
            <a:r>
              <a:rPr lang="en-US" sz="3600" b="1" dirty="0"/>
              <a:t>’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1D48C5-3450-4FFF-B4E4-EB105696B1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42900" marR="0" lvl="0" indent="-342900" algn="just" hangingPunc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Nonverbal behaviours function to clarify the message 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 hangingPunc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Nonverbal behaviours help the speaker to establish credibility by affecting audience perceptions of competence, trustworthiness, and character.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 hangingPunc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Gestures &amp; body movements help to clarify the meaning of the speaker’s words and emphasize what he/she feels is most important in the presentation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 hangingPunc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PRACTICE, PRACTICE, PRACTICE (Your movements, gestures, and facial expressions should all appear natural and spontaneous). 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1521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6C4C49-B47B-4442-8E49-78E9E9FC76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dirty="0">
                <a:solidFill>
                  <a:srgbClr val="4F81BD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 TYPES OF SPEECHES</a:t>
            </a: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6BB9D6-523F-4A36-8A5C-A0CE5BA61C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speech can inform, instruct, entertain, and persuade. These are not mutually exclusive of one another. You may have several purposes in mind when giving your presentation. </a:t>
            </a: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However, the principle purpose of a speech will generally fall into one of four basic types: </a:t>
            </a:r>
            <a:r>
              <a:rPr lang="en-GB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Informative, demonstrative, persuasive, and entertaining </a:t>
            </a: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006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6A0014-9DA6-4E1F-BE74-F3A138823F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/>
              <a:t>a. Informative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84AED4-1455-4163-B038-B788AD950B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An informative  speech  serves to provide interesting and useful information to the audience. 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2688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C9CA0B-D468-465B-BF1F-CC1F421F3E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8038" y="1902018"/>
            <a:ext cx="10972800" cy="4389120"/>
          </a:xfrm>
        </p:spPr>
        <p:txBody>
          <a:bodyPr>
            <a:noAutofit/>
          </a:bodyPr>
          <a:lstStyle/>
          <a:p>
            <a:pPr marL="0" marR="0" lvl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457200" algn="l"/>
              </a:tabLst>
            </a:pPr>
            <a:r>
              <a:rPr lang="en-GB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This has many similarities with an informative speech. A demonstrative speech also teaches you something. The main difference lies in including a demonstration of how to do the thing you’re teaching. Some examples of demonstrative speeches: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marR="0" lvl="1" indent="-28575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Wingdings" panose="05000000000000000000" pitchFamily="2" charset="2"/>
              <a:buChar char=""/>
              <a:tabLst>
                <a:tab pos="914400" algn="l"/>
              </a:tabLst>
            </a:pPr>
            <a:r>
              <a:rPr lang="en-GB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How to start your own blog</a:t>
            </a:r>
            <a:endPara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marR="0" lvl="1" indent="-28575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Wingdings" panose="05000000000000000000" pitchFamily="2" charset="2"/>
              <a:buChar char=""/>
              <a:tabLst>
                <a:tab pos="914400" algn="l"/>
              </a:tabLst>
            </a:pPr>
            <a:r>
              <a:rPr lang="en-GB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How to bake a cake</a:t>
            </a:r>
            <a:endPara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marR="0" lvl="1" indent="-28575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Wingdings" panose="05000000000000000000" pitchFamily="2" charset="2"/>
              <a:buChar char=""/>
              <a:tabLst>
                <a:tab pos="914400" algn="l"/>
              </a:tabLst>
            </a:pPr>
            <a:r>
              <a:rPr lang="en-GB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How to write a speech</a:t>
            </a:r>
            <a:endPara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marR="0" lvl="1" indent="-28575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Wingdings" panose="05000000000000000000" pitchFamily="2" charset="2"/>
              <a:buChar char=""/>
              <a:tabLst>
                <a:tab pos="914400" algn="l"/>
              </a:tabLst>
            </a:pPr>
            <a:r>
              <a:rPr lang="en-GB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How to… just about anything</a:t>
            </a:r>
            <a:endPara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A6656D02-98F2-4E45-BAE3-25697D4FD7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b. Demonstrative Speeches</a:t>
            </a:r>
            <a:r>
              <a:rPr lang="en-GB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947639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12BC13-4C44-4FC7-97A6-87FB751F8E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c. Persuasive</a:t>
            </a:r>
            <a:endParaRPr lang="en-US" sz="36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5B6DAE-F6A4-4349-8316-05C63162F5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2077720"/>
            <a:ext cx="10972800" cy="4389120"/>
          </a:xfrm>
        </p:spPr>
        <p:txBody>
          <a:bodyPr>
            <a:noAutofit/>
          </a:bodyPr>
          <a:lstStyle/>
          <a:p>
            <a:pPr marL="0" marR="0" lvl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457200" algn="l"/>
              </a:tabLst>
            </a:pPr>
            <a:r>
              <a:rPr lang="en-GB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persuasive speech works to convince people to change in some way: they think, the way they do something, or to start doing something that they are not currently doing. </a:t>
            </a:r>
          </a:p>
          <a:p>
            <a:pPr marL="0" marR="0" lvl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457200" algn="l"/>
              </a:tabLst>
            </a:pPr>
            <a:endParaRPr lang="en-GB" sz="24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457200" algn="l"/>
              </a:tabLst>
            </a:pPr>
            <a:r>
              <a:rPr lang="en-GB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Some examples of persuasive speeches: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3" algn="just"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ü"/>
              <a:tabLst>
                <a:tab pos="457200" algn="l"/>
              </a:tabLst>
            </a:pPr>
            <a:r>
              <a:rPr lang="en-GB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Become an organ donor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3" algn="just"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ü"/>
              <a:tabLst>
                <a:tab pos="457200" algn="l"/>
              </a:tabLst>
            </a:pPr>
            <a:r>
              <a:rPr lang="en-GB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Improve your health through better eating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3" algn="just"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ü"/>
              <a:tabLst>
                <a:tab pos="457200" algn="l"/>
              </a:tabLst>
            </a:pPr>
            <a:r>
              <a:rPr lang="en-GB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Television violence is negatively influencing our children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3" algn="just"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ü"/>
              <a:tabLst>
                <a:tab pos="457200" algn="l"/>
              </a:tabLst>
            </a:pPr>
            <a:r>
              <a:rPr lang="en-GB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Become a volunteer and change the world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0390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50CF39-FBA0-4A55-A990-7B8AC1EB4A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/>
              <a:t>d. Entertaining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679493-6461-4D8E-B092-F939E6D1EC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 this context, the speaker gives pleasure and enjoyment that make the audience laugh or identify with anecdotal information. </a:t>
            </a:r>
            <a:endParaRPr lang="en-US" sz="28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3348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81D06E-1218-4D27-8DB3-899B026172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/>
              <a:t>Review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AB991B-AE50-4B2E-AC45-874A81B2B3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have discussed the following elements:</a:t>
            </a:r>
          </a:p>
          <a:p>
            <a:r>
              <a:rPr lang="en-US" sz="2400" dirty="0"/>
              <a:t>Definition of speaking skills.</a:t>
            </a:r>
          </a:p>
          <a:p>
            <a:r>
              <a:rPr lang="en-US" sz="2400" dirty="0"/>
              <a:t>Description of a good speaker.</a:t>
            </a:r>
          </a:p>
          <a:p>
            <a:r>
              <a:rPr lang="en-US" sz="2400" dirty="0"/>
              <a:t>Preparation of a speech. </a:t>
            </a:r>
          </a:p>
          <a:p>
            <a:pPr marL="0" indent="0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AutoNum type="arabicPeriod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5125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A1B933-615D-489E-AB9F-6F1BE41569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99288"/>
            <a:ext cx="10972800" cy="1143000"/>
          </a:xfrm>
        </p:spPr>
        <p:txBody>
          <a:bodyPr>
            <a:normAutofit/>
          </a:bodyPr>
          <a:lstStyle/>
          <a:p>
            <a:r>
              <a:rPr lang="en-US" sz="3600" b="1" dirty="0"/>
              <a:t>Exercises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A1C365-C79E-48BB-970E-F717813809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6560" y="1806448"/>
            <a:ext cx="10972800" cy="4389120"/>
          </a:xfrm>
        </p:spPr>
        <p:txBody>
          <a:bodyPr>
            <a:noAutofit/>
          </a:bodyPr>
          <a:lstStyle/>
          <a:p>
            <a:r>
              <a:rPr lang="en-US" sz="2400" dirty="0"/>
              <a:t>Define speaking skills.</a:t>
            </a:r>
          </a:p>
          <a:p>
            <a:r>
              <a:rPr lang="en-US" sz="2400" dirty="0"/>
              <a:t>Briefly describe a good speaker.</a:t>
            </a:r>
          </a:p>
          <a:p>
            <a:r>
              <a:rPr lang="en-US" sz="2400" dirty="0"/>
              <a:t>Prepare a short speech that will be delivered on a graduation ceremony at your university.  </a:t>
            </a:r>
          </a:p>
          <a:p>
            <a:pPr marL="0" indent="0" algn="just">
              <a:buNone/>
            </a:pPr>
            <a:endParaRPr lang="en-US" sz="2400" dirty="0"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2184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CE1CAA-20CA-4BFF-8AF1-EDE3F58138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705104"/>
            <a:ext cx="10972800" cy="1143000"/>
          </a:xfrm>
        </p:spPr>
        <p:txBody>
          <a:bodyPr>
            <a:normAutofit/>
          </a:bodyPr>
          <a:lstStyle/>
          <a:p>
            <a:r>
              <a:rPr lang="en-US" sz="3600" b="1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479682-28B3-4930-A76E-C376F0BD9C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848104"/>
            <a:ext cx="10972800" cy="4389120"/>
          </a:xfrm>
        </p:spPr>
        <p:txBody>
          <a:bodyPr>
            <a:noAutofit/>
          </a:bodyPr>
          <a:lstStyle/>
          <a:p>
            <a:pPr algn="just"/>
            <a:r>
              <a:rPr lang="en-US" sz="2400" dirty="0" err="1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Birvenu</a:t>
            </a:r>
            <a:r>
              <a:rPr lang="en-US" sz="2400" dirty="0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,- (1987). Definition of Communication, In Doctor, R and A. Doctor, Principles and Practice of Business Communication, Bombay: Seth Publishers.</a:t>
            </a:r>
          </a:p>
          <a:p>
            <a:pPr algn="just"/>
            <a:r>
              <a:rPr lang="en-US" sz="2400" dirty="0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Flesch, R. (1996). The art of plain talk. New York: Harper Brothers Publishers.</a:t>
            </a:r>
          </a:p>
          <a:p>
            <a:pPr algn="just"/>
            <a:r>
              <a:rPr lang="en-US" sz="2400" dirty="0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Ludlow, R., &amp; Panton, F. (1992). The essence of effective communication. New York: Prentice Hall.</a:t>
            </a:r>
          </a:p>
          <a:p>
            <a:pPr algn="just"/>
            <a:r>
              <a:rPr lang="en-US" sz="2400" dirty="0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Taylor, S. (2000). Essential communication skills: The ultimate guide to successful business communication. Boston: Pearson Educational.</a:t>
            </a:r>
          </a:p>
          <a:p>
            <a:pPr algn="just"/>
            <a:r>
              <a:rPr lang="en-US" sz="2400" dirty="0"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Karl E. R. (2000). Communication. An introduction. London: Sage Publications.</a:t>
            </a:r>
          </a:p>
          <a:p>
            <a:pPr marL="0" indent="0" algn="just">
              <a:buNone/>
            </a:pPr>
            <a:endParaRPr lang="en-US" sz="2400" dirty="0">
              <a:solidFill>
                <a:srgbClr val="FF0000"/>
              </a:solidFill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en-US" sz="2400" dirty="0"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en-US" sz="2400" dirty="0"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en-US" sz="2400" dirty="0"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2874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391F86-DE5C-49F9-8671-6321A6365D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6760" y="2692273"/>
            <a:ext cx="10972800" cy="1143000"/>
          </a:xfrm>
        </p:spPr>
        <p:txBody>
          <a:bodyPr>
            <a:normAutofit/>
          </a:bodyPr>
          <a:lstStyle/>
          <a:p>
            <a:pPr algn="ctr"/>
            <a:r>
              <a:rPr lang="en-US" sz="3600" i="1" dirty="0">
                <a:latin typeface="+mn-lt"/>
              </a:rPr>
              <a:t>Thank you and see you in our next session!</a:t>
            </a:r>
          </a:p>
        </p:txBody>
      </p:sp>
    </p:spTree>
    <p:extLst>
      <p:ext uri="{BB962C8B-B14F-4D97-AF65-F5344CB8AC3E}">
        <p14:creationId xmlns:p14="http://schemas.microsoft.com/office/powerpoint/2010/main" val="384089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esentation on brainstorming">
  <a:themeElements>
    <a:clrScheme name="Gree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none" rtlCol="0">
        <a:spAutoFit/>
      </a:bodyPr>
      <a:lstStyle>
        <a:defPPr>
          <a:defRPr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Business brainstorming presentation.potx" id="{DE77CA07-3D7A-4CF2-AF02-587F794CB3CB}" vid="{13C2A94F-C0A1-4622-B71C-29A3B00D5E0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Business brainstorming presentation</Template>
  <TotalTime>1881</TotalTime>
  <Words>1580</Words>
  <Application>Microsoft Office PowerPoint</Application>
  <PresentationFormat>Widescreen</PresentationFormat>
  <Paragraphs>154</Paragraphs>
  <Slides>31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9" baseType="lpstr">
      <vt:lpstr>Calibri</vt:lpstr>
      <vt:lpstr>Century Gothic</vt:lpstr>
      <vt:lpstr>Palatino Linotype</vt:lpstr>
      <vt:lpstr>Symbol</vt:lpstr>
      <vt:lpstr>Times New Roman</vt:lpstr>
      <vt:lpstr>Wingdings</vt:lpstr>
      <vt:lpstr>Wingdings 2</vt:lpstr>
      <vt:lpstr>Presentation on brainstorming</vt:lpstr>
      <vt:lpstr>PowerPoint Presentation</vt:lpstr>
      <vt:lpstr>Objectives </vt:lpstr>
      <vt:lpstr>I. Definition</vt:lpstr>
      <vt:lpstr>Cont’</vt:lpstr>
      <vt:lpstr>Cont’</vt:lpstr>
      <vt:lpstr>II. Advantages of Oral Communication</vt:lpstr>
      <vt:lpstr>III. Disadvantages of Oral Communication</vt:lpstr>
      <vt:lpstr>IV. CHARACTERISTICS OF GOOD SPEAKER</vt:lpstr>
      <vt:lpstr>a. Preparation </vt:lpstr>
      <vt:lpstr>b. Confidence </vt:lpstr>
      <vt:lpstr>c. Responsiveness </vt:lpstr>
      <vt:lpstr>D. Clarity</vt:lpstr>
      <vt:lpstr>e. Enthusiasm </vt:lpstr>
      <vt:lpstr>V. PREPARING A SPEECH</vt:lpstr>
      <vt:lpstr>1. Select a speech topic</vt:lpstr>
      <vt:lpstr>2. Create a speech outline</vt:lpstr>
      <vt:lpstr>3. Write the speech</vt:lpstr>
      <vt:lpstr>4. Apply gestures, staging, and vocal variety</vt:lpstr>
      <vt:lpstr>5. Practice and solicit feedback</vt:lpstr>
      <vt:lpstr>6. Self-Critique: Prepare for the next speech</vt:lpstr>
      <vt:lpstr>VI. TIPS FOR EFFECTIVE SPEECHES DELIVERY</vt:lpstr>
      <vt:lpstr>Cont’</vt:lpstr>
      <vt:lpstr>6. TYPES OF SPEECHES</vt:lpstr>
      <vt:lpstr>a. Informative</vt:lpstr>
      <vt:lpstr>b. Demonstrative Speeches </vt:lpstr>
      <vt:lpstr>c. Persuasive</vt:lpstr>
      <vt:lpstr>d. Entertaining</vt:lpstr>
      <vt:lpstr>Review</vt:lpstr>
      <vt:lpstr>Exercises</vt:lpstr>
      <vt:lpstr>References</vt:lpstr>
      <vt:lpstr>Thank you and see you in our next session!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IPRC MUSANZE</dc:creator>
  <cp:lastModifiedBy>IPRC MUSANZE</cp:lastModifiedBy>
  <cp:revision>81</cp:revision>
  <dcterms:created xsi:type="dcterms:W3CDTF">2022-03-15T20:48:52Z</dcterms:created>
  <dcterms:modified xsi:type="dcterms:W3CDTF">2022-04-23T13:11:23Z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Order">
    <vt:r8>74069100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</Properties>
</file>