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2"/>
  </p:notesMasterIdLst>
  <p:sldIdLst>
    <p:sldId id="272" r:id="rId2"/>
    <p:sldId id="273" r:id="rId3"/>
    <p:sldId id="321" r:id="rId4"/>
    <p:sldId id="297" r:id="rId5"/>
    <p:sldId id="314" r:id="rId6"/>
    <p:sldId id="301" r:id="rId7"/>
    <p:sldId id="308" r:id="rId8"/>
    <p:sldId id="309" r:id="rId9"/>
    <p:sldId id="310" r:id="rId10"/>
    <p:sldId id="311" r:id="rId11"/>
    <p:sldId id="317" r:id="rId12"/>
    <p:sldId id="313" r:id="rId13"/>
    <p:sldId id="316" r:id="rId14"/>
    <p:sldId id="307" r:id="rId15"/>
    <p:sldId id="298" r:id="rId16"/>
    <p:sldId id="299" r:id="rId17"/>
    <p:sldId id="302" r:id="rId18"/>
    <p:sldId id="303" r:id="rId19"/>
    <p:sldId id="304" r:id="rId20"/>
    <p:sldId id="318" r:id="rId21"/>
    <p:sldId id="319" r:id="rId22"/>
    <p:sldId id="320" r:id="rId23"/>
    <p:sldId id="305" r:id="rId24"/>
    <p:sldId id="306" r:id="rId25"/>
    <p:sldId id="322" r:id="rId26"/>
    <p:sldId id="323" r:id="rId27"/>
    <p:sldId id="294" r:id="rId28"/>
    <p:sldId id="295" r:id="rId29"/>
    <p:sldId id="293" r:id="rId30"/>
    <p:sldId id="29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5/15/2022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5/15/2022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5/15/2022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5/15/2022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5/15/2022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5/15/2022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26491" y="2126616"/>
            <a:ext cx="10468864" cy="3188529"/>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5400" dirty="0"/>
              <a:t>Chapter IV: Reading Skills</a:t>
            </a:r>
          </a:p>
          <a:p>
            <a:endParaRPr lang="en-US" sz="5400" dirty="0"/>
          </a:p>
          <a:p>
            <a:r>
              <a:rPr lang="en-US" sz="5400" dirty="0"/>
              <a:t>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a:bodyPr>
          <a:lstStyle/>
          <a:p>
            <a:r>
              <a:rPr lang="en-US" sz="3600" b="1" dirty="0"/>
              <a:t>Objectives </a:t>
            </a:r>
          </a:p>
        </p:txBody>
      </p:sp>
      <p:sp>
        <p:nvSpPr>
          <p:cNvPr id="2" name="Content Placeholder 1"/>
          <p:cNvSpPr>
            <a:spLocks noGrp="1"/>
          </p:cNvSpPr>
          <p:nvPr>
            <p:ph idx="1"/>
          </p:nvPr>
        </p:nvSpPr>
        <p:spPr/>
        <p:txBody>
          <a:bodyPr/>
          <a:lstStyle/>
          <a:p>
            <a:pPr marL="0" indent="0">
              <a:buNone/>
            </a:pPr>
            <a:r>
              <a:rPr lang="en-US" dirty="0"/>
              <a:t>By the end of this session, a learner will be able to:</a:t>
            </a:r>
          </a:p>
          <a:p>
            <a:r>
              <a:rPr lang="en-US" dirty="0"/>
              <a:t>Define clearly reading Skills.</a:t>
            </a:r>
          </a:p>
          <a:p>
            <a:r>
              <a:rPr lang="en-US" dirty="0"/>
              <a:t>Explain effectively importance of reading.</a:t>
            </a:r>
          </a:p>
          <a:p>
            <a:r>
              <a:rPr lang="en-US" dirty="0"/>
              <a:t>Explain well the components of reading.</a:t>
            </a:r>
          </a:p>
          <a:p>
            <a:r>
              <a:rPr lang="en-US" dirty="0"/>
              <a:t>Describe well the factors influencing reading ability. </a:t>
            </a:r>
          </a:p>
          <a:p>
            <a:r>
              <a:rPr lang="en-US" dirty="0"/>
              <a:t>Illustrate clearly required skills in reading.</a:t>
            </a:r>
          </a:p>
          <a:p>
            <a:r>
              <a:rPr lang="en-US" dirty="0"/>
              <a:t>Explain effectively reading strategies.</a:t>
            </a:r>
          </a:p>
          <a:p>
            <a:r>
              <a:rPr lang="en-US" dirty="0"/>
              <a:t>Illustrate the types of reading.</a:t>
            </a:r>
          </a:p>
          <a:p>
            <a:r>
              <a:rPr lang="en-US" dirty="0"/>
              <a:t>Describe well reading techniques.</a:t>
            </a:r>
          </a:p>
          <a:p>
            <a:endParaRPr lang="en-US" dirty="0"/>
          </a:p>
          <a:p>
            <a:endParaRPr lang="en-US" dirty="0"/>
          </a:p>
          <a:p>
            <a:endParaRPr lang="en-US"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2FF38-2ACE-43C5-BB0E-09A4D7D34E3F}"/>
              </a:ext>
            </a:extLst>
          </p:cNvPr>
          <p:cNvSpPr>
            <a:spLocks noGrp="1"/>
          </p:cNvSpPr>
          <p:nvPr>
            <p:ph type="title"/>
          </p:nvPr>
        </p:nvSpPr>
        <p:spPr/>
        <p:txBody>
          <a:bodyPr>
            <a:normAutofit/>
          </a:bodyPr>
          <a:lstStyle/>
          <a:p>
            <a:r>
              <a:rPr lang="en-US" sz="3600" b="1" dirty="0"/>
              <a:t>Introduction </a:t>
            </a:r>
          </a:p>
        </p:txBody>
      </p:sp>
      <p:sp>
        <p:nvSpPr>
          <p:cNvPr id="3" name="Content Placeholder 2">
            <a:extLst>
              <a:ext uri="{FF2B5EF4-FFF2-40B4-BE49-F238E27FC236}">
                <a16:creationId xmlns:a16="http://schemas.microsoft.com/office/drawing/2014/main" id="{FEF6697C-0459-4DC0-9A7C-232EB9D226C6}"/>
              </a:ext>
            </a:extLst>
          </p:cNvPr>
          <p:cNvSpPr>
            <a:spLocks noGrp="1"/>
          </p:cNvSpPr>
          <p:nvPr>
            <p:ph idx="1"/>
          </p:nvPr>
        </p:nvSpPr>
        <p:spPr/>
        <p:txBody>
          <a:bodyPr/>
          <a:lstStyle/>
          <a:p>
            <a:r>
              <a:rPr lang="en-US" dirty="0"/>
              <a:t>Do you like to read? </a:t>
            </a:r>
          </a:p>
          <a:p>
            <a:r>
              <a:rPr lang="en-US" dirty="0"/>
              <a:t>How often do you read?</a:t>
            </a:r>
          </a:p>
          <a:p>
            <a:r>
              <a:rPr lang="en-US" dirty="0"/>
              <a:t>Why do you read?</a:t>
            </a:r>
          </a:p>
          <a:p>
            <a:endParaRPr lang="en-US" dirty="0"/>
          </a:p>
          <a:p>
            <a:pPr marL="0" indent="0">
              <a:buNone/>
            </a:pPr>
            <a:endParaRPr lang="en-US" dirty="0"/>
          </a:p>
        </p:txBody>
      </p:sp>
    </p:spTree>
    <p:extLst>
      <p:ext uri="{BB962C8B-B14F-4D97-AF65-F5344CB8AC3E}">
        <p14:creationId xmlns:p14="http://schemas.microsoft.com/office/powerpoint/2010/main" val="4093939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5641-BEF4-457E-B87B-6A30394B22A4}"/>
              </a:ext>
            </a:extLst>
          </p:cNvPr>
          <p:cNvSpPr>
            <a:spLocks noGrp="1"/>
          </p:cNvSpPr>
          <p:nvPr>
            <p:ph type="title"/>
          </p:nvPr>
        </p:nvSpPr>
        <p:spPr/>
        <p:txBody>
          <a:bodyPr>
            <a:normAutofit/>
          </a:bodyPr>
          <a:lstStyle/>
          <a:p>
            <a:r>
              <a:rPr lang="en-GB" sz="36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 Definition</a:t>
            </a:r>
            <a:endParaRPr lang="en-US" sz="3600" dirty="0">
              <a:solidFill>
                <a:schemeClr val="tx1"/>
              </a:solidFill>
            </a:endParaRPr>
          </a:p>
        </p:txBody>
      </p:sp>
      <p:sp>
        <p:nvSpPr>
          <p:cNvPr id="3" name="Content Placeholder 2">
            <a:extLst>
              <a:ext uri="{FF2B5EF4-FFF2-40B4-BE49-F238E27FC236}">
                <a16:creationId xmlns:a16="http://schemas.microsoft.com/office/drawing/2014/main" id="{2A119A19-FDC3-4E0D-B1F0-92A496099478}"/>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Reading is a cognitive process of decoding symbols to get meaning from a writte</a:t>
            </a:r>
            <a:r>
              <a:rPr lang="en-US" sz="2400" dirty="0">
                <a:latin typeface="Times New Roman" panose="02020603050405020304" pitchFamily="18" charset="0"/>
                <a:ea typeface="Calibri" panose="020F0502020204030204" pitchFamily="34" charset="0"/>
                <a:cs typeface="Times New Roman" panose="02020603050405020304" pitchFamily="18" charset="0"/>
              </a:rPr>
              <a:t>n text.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 an academic setting, reading is one of the most important activities </a:t>
            </a:r>
            <a:r>
              <a:rPr lang="en-US" sz="2400" dirty="0">
                <a:latin typeface="Times New Roman" panose="02020603050405020304" pitchFamily="18" charset="0"/>
                <a:ea typeface="Calibri" panose="020F0502020204030204" pitchFamily="34" charset="0"/>
                <a:cs typeface="Times New Roman" panose="02020603050405020304" pitchFamily="18" charset="0"/>
              </a:rPr>
              <a:t>done by scholars. Reading helps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 acquire knowledge and skills and get information that is fundamental to one’s intellectual growth. </a:t>
            </a:r>
          </a:p>
          <a:p>
            <a:pPr marL="0" marR="0" indent="0" algn="just">
              <a:lnSpc>
                <a:spcPct val="115000"/>
              </a:lnSpc>
              <a:spcBef>
                <a:spcPts val="0"/>
              </a:spcBef>
              <a:spcAft>
                <a:spcPts val="1000"/>
              </a:spcAft>
              <a:buNone/>
            </a:pP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40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E84B4-0B5B-4A32-A148-4D2205EF9BC3}"/>
              </a:ext>
            </a:extLst>
          </p:cNvPr>
          <p:cNvSpPr>
            <a:spLocks noGrp="1"/>
          </p:cNvSpPr>
          <p:nvPr>
            <p:ph type="title"/>
          </p:nvPr>
        </p:nvSpPr>
        <p:spPr/>
        <p:txBody>
          <a:bodyPr>
            <a:normAutofit/>
          </a:bodyPr>
          <a:lstStyle/>
          <a:p>
            <a:r>
              <a:rPr lang="en-US" sz="3600" b="1" dirty="0"/>
              <a:t>II. Why reading?</a:t>
            </a:r>
          </a:p>
        </p:txBody>
      </p:sp>
      <p:sp>
        <p:nvSpPr>
          <p:cNvPr id="3" name="Content Placeholder 2">
            <a:extLst>
              <a:ext uri="{FF2B5EF4-FFF2-40B4-BE49-F238E27FC236}">
                <a16:creationId xmlns:a16="http://schemas.microsoft.com/office/drawing/2014/main" id="{091170D3-A53A-4BA0-8A1B-90CB3343E7EA}"/>
              </a:ext>
            </a:extLst>
          </p:cNvPr>
          <p:cNvSpPr>
            <a:spLocks noGrp="1"/>
          </p:cNvSpPr>
          <p:nvPr>
            <p:ph idx="1"/>
          </p:nvPr>
        </p:nvSpPr>
        <p:spPr/>
        <p:txBody>
          <a:bodyPr/>
          <a:lstStyle/>
          <a:p>
            <a:pPr marL="0" indent="0">
              <a:buNone/>
            </a:pPr>
            <a:r>
              <a:rPr lang="en-US" dirty="0"/>
              <a:t>Reading is: </a:t>
            </a:r>
          </a:p>
          <a:p>
            <a:r>
              <a:rPr lang="en-US" dirty="0"/>
              <a:t>Fundamental to function in today’s society.</a:t>
            </a:r>
          </a:p>
          <a:p>
            <a:r>
              <a:rPr lang="en-US" dirty="0"/>
              <a:t>Vital in finding a good job.</a:t>
            </a:r>
          </a:p>
          <a:p>
            <a:r>
              <a:rPr lang="en-US" dirty="0"/>
              <a:t>Important in developing one’s mind.</a:t>
            </a:r>
          </a:p>
          <a:p>
            <a:r>
              <a:rPr lang="en-US" dirty="0"/>
              <a:t>Useful in discovering new things.</a:t>
            </a:r>
          </a:p>
          <a:p>
            <a:r>
              <a:rPr lang="en-US" dirty="0"/>
              <a:t>Important in developing imagination.</a:t>
            </a:r>
          </a:p>
          <a:p>
            <a:r>
              <a:rPr lang="en-US" dirty="0"/>
              <a:t>Necessary developing creative side of people.</a:t>
            </a:r>
          </a:p>
          <a:p>
            <a:r>
              <a:rPr lang="en-US" dirty="0"/>
              <a:t>Fundamental in developing a good self image.  </a:t>
            </a:r>
          </a:p>
          <a:p>
            <a:endParaRPr lang="en-US" dirty="0"/>
          </a:p>
          <a:p>
            <a:endParaRPr lang="en-US" dirty="0"/>
          </a:p>
          <a:p>
            <a:endParaRPr lang="en-US" dirty="0"/>
          </a:p>
        </p:txBody>
      </p:sp>
    </p:spTree>
    <p:extLst>
      <p:ext uri="{BB962C8B-B14F-4D97-AF65-F5344CB8AC3E}">
        <p14:creationId xmlns:p14="http://schemas.microsoft.com/office/powerpoint/2010/main" val="2024879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E8F53-EB23-423A-9BC3-5A62456F189C}"/>
              </a:ext>
            </a:extLst>
          </p:cNvPr>
          <p:cNvSpPr>
            <a:spLocks noGrp="1"/>
          </p:cNvSpPr>
          <p:nvPr>
            <p:ph type="title"/>
          </p:nvPr>
        </p:nvSpPr>
        <p:spPr/>
        <p:txBody>
          <a:bodyPr>
            <a:normAutofit/>
          </a:bodyPr>
          <a:lstStyle/>
          <a:p>
            <a:pPr algn="r"/>
            <a:br>
              <a:rPr lang="en-US" sz="3600" b="1" dirty="0"/>
            </a:br>
            <a:r>
              <a:rPr lang="en-US" sz="3600" b="1" dirty="0" err="1"/>
              <a:t>Cont</a:t>
            </a:r>
            <a:r>
              <a:rPr lang="en-US" sz="3600" b="1" dirty="0"/>
              <a:t>’</a:t>
            </a:r>
          </a:p>
        </p:txBody>
      </p:sp>
      <p:sp>
        <p:nvSpPr>
          <p:cNvPr id="3" name="Content Placeholder 2">
            <a:extLst>
              <a:ext uri="{FF2B5EF4-FFF2-40B4-BE49-F238E27FC236}">
                <a16:creationId xmlns:a16="http://schemas.microsoft.com/office/drawing/2014/main" id="{E0D5D89A-522F-4D92-9D8E-C9C490835FF8}"/>
              </a:ext>
            </a:extLst>
          </p:cNvPr>
          <p:cNvSpPr>
            <a:spLocks noGrp="1"/>
          </p:cNvSpPr>
          <p:nvPr>
            <p:ph idx="1"/>
          </p:nvPr>
        </p:nvSpPr>
        <p:spPr/>
        <p:txBody>
          <a:bodyPr/>
          <a:lstStyle/>
          <a:p>
            <a:pPr marL="0" indent="0">
              <a:buNone/>
            </a:pPr>
            <a:r>
              <a:rPr lang="en-US" b="1" dirty="0"/>
              <a:t>Reading skills will enable you to:</a:t>
            </a:r>
          </a:p>
          <a:p>
            <a:r>
              <a:rPr lang="en-US" dirty="0"/>
              <a:t>Make meaning out of written language </a:t>
            </a:r>
          </a:p>
          <a:p>
            <a:r>
              <a:rPr lang="en-US" dirty="0"/>
              <a:t>Interact and engage with the language </a:t>
            </a:r>
          </a:p>
          <a:p>
            <a:r>
              <a:rPr lang="en-US" dirty="0"/>
              <a:t>Comprehend and analyze the language </a:t>
            </a:r>
          </a:p>
          <a:p>
            <a:endParaRPr lang="en-US" dirty="0"/>
          </a:p>
        </p:txBody>
      </p:sp>
    </p:spTree>
    <p:extLst>
      <p:ext uri="{BB962C8B-B14F-4D97-AF65-F5344CB8AC3E}">
        <p14:creationId xmlns:p14="http://schemas.microsoft.com/office/powerpoint/2010/main" val="825463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A18BC-F76E-4297-828A-2B17ECD22C18}"/>
              </a:ext>
            </a:extLst>
          </p:cNvPr>
          <p:cNvSpPr>
            <a:spLocks noGrp="1"/>
          </p:cNvSpPr>
          <p:nvPr>
            <p:ph type="title"/>
          </p:nvPr>
        </p:nvSpPr>
        <p:spPr/>
        <p:txBody>
          <a:bodyPr>
            <a:normAutofit/>
          </a:bodyPr>
          <a:lstStyle/>
          <a:p>
            <a:r>
              <a:rPr lang="en-US" sz="3600" b="1" dirty="0"/>
              <a:t>III. Components of reading </a:t>
            </a:r>
          </a:p>
        </p:txBody>
      </p:sp>
      <p:sp>
        <p:nvSpPr>
          <p:cNvPr id="3" name="Content Placeholder 2">
            <a:extLst>
              <a:ext uri="{FF2B5EF4-FFF2-40B4-BE49-F238E27FC236}">
                <a16:creationId xmlns:a16="http://schemas.microsoft.com/office/drawing/2014/main" id="{EADC3ACA-514F-4F61-A279-7B524EDA6ED1}"/>
              </a:ext>
            </a:extLst>
          </p:cNvPr>
          <p:cNvSpPr>
            <a:spLocks noGrp="1"/>
          </p:cNvSpPr>
          <p:nvPr>
            <p:ph idx="1"/>
          </p:nvPr>
        </p:nvSpPr>
        <p:spPr/>
        <p:txBody>
          <a:bodyPr/>
          <a:lstStyle/>
          <a:p>
            <a:pPr marL="514350" indent="-514350">
              <a:buAutoNum type="arabicPeriod"/>
            </a:pPr>
            <a:r>
              <a:rPr lang="en-US" dirty="0"/>
              <a:t>Decoding</a:t>
            </a:r>
          </a:p>
          <a:p>
            <a:pPr marL="514350" indent="-514350">
              <a:buAutoNum type="arabicPeriod"/>
            </a:pPr>
            <a:r>
              <a:rPr lang="en-US" dirty="0"/>
              <a:t>Comprehension</a:t>
            </a:r>
          </a:p>
          <a:p>
            <a:pPr marL="514350" indent="-514350">
              <a:buAutoNum type="arabicPeriod"/>
            </a:pPr>
            <a:r>
              <a:rPr lang="en-US" dirty="0"/>
              <a:t>Retention </a:t>
            </a:r>
          </a:p>
        </p:txBody>
      </p:sp>
    </p:spTree>
    <p:extLst>
      <p:ext uri="{BB962C8B-B14F-4D97-AF65-F5344CB8AC3E}">
        <p14:creationId xmlns:p14="http://schemas.microsoft.com/office/powerpoint/2010/main" val="1537044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F4CC0-A7B8-4E67-A1DB-B61172CDF8FE}"/>
              </a:ext>
            </a:extLst>
          </p:cNvPr>
          <p:cNvSpPr>
            <a:spLocks noGrp="1"/>
          </p:cNvSpPr>
          <p:nvPr>
            <p:ph type="title"/>
          </p:nvPr>
        </p:nvSpPr>
        <p:spPr/>
        <p:txBody>
          <a:bodyPr>
            <a:normAutofit/>
          </a:bodyPr>
          <a:lstStyle/>
          <a:p>
            <a:r>
              <a:rPr lang="en-US" sz="3600" b="1" dirty="0"/>
              <a:t>1.Decoding </a:t>
            </a:r>
          </a:p>
        </p:txBody>
      </p:sp>
      <p:sp>
        <p:nvSpPr>
          <p:cNvPr id="3" name="Content Placeholder 2">
            <a:extLst>
              <a:ext uri="{FF2B5EF4-FFF2-40B4-BE49-F238E27FC236}">
                <a16:creationId xmlns:a16="http://schemas.microsoft.com/office/drawing/2014/main" id="{1F92800E-87F1-4AD2-AC1A-29B9ABE6BC47}"/>
              </a:ext>
            </a:extLst>
          </p:cNvPr>
          <p:cNvSpPr>
            <a:spLocks noGrp="1"/>
          </p:cNvSpPr>
          <p:nvPr>
            <p:ph idx="1"/>
          </p:nvPr>
        </p:nvSpPr>
        <p:spPr/>
        <p:txBody>
          <a:bodyPr/>
          <a:lstStyle/>
          <a:p>
            <a:r>
              <a:rPr lang="en-US" dirty="0"/>
              <a:t>Decoding refers to the process of translation a printed word into sound. </a:t>
            </a:r>
          </a:p>
          <a:p>
            <a:endParaRPr lang="en-US" dirty="0"/>
          </a:p>
          <a:p>
            <a:r>
              <a:rPr lang="en-US" dirty="0"/>
              <a:t>Two skills needed in decoding:</a:t>
            </a:r>
          </a:p>
          <a:p>
            <a:pPr marL="880110" lvl="1" indent="-514350">
              <a:buAutoNum type="arabicPeriod"/>
            </a:pPr>
            <a:r>
              <a:rPr lang="en-US" dirty="0"/>
              <a:t>Identification Skills</a:t>
            </a:r>
          </a:p>
          <a:p>
            <a:pPr marL="880110" lvl="1" indent="-514350">
              <a:buAutoNum type="arabicPeriod"/>
            </a:pPr>
            <a:r>
              <a:rPr lang="en-US" dirty="0"/>
              <a:t>Word Attack Skills</a:t>
            </a:r>
          </a:p>
        </p:txBody>
      </p:sp>
    </p:spTree>
    <p:extLst>
      <p:ext uri="{BB962C8B-B14F-4D97-AF65-F5344CB8AC3E}">
        <p14:creationId xmlns:p14="http://schemas.microsoft.com/office/powerpoint/2010/main" val="999841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E9A02-9039-4392-9F5F-3EBFA5F980C8}"/>
              </a:ext>
            </a:extLst>
          </p:cNvPr>
          <p:cNvSpPr>
            <a:spLocks noGrp="1"/>
          </p:cNvSpPr>
          <p:nvPr>
            <p:ph type="title"/>
          </p:nvPr>
        </p:nvSpPr>
        <p:spPr/>
        <p:txBody>
          <a:bodyPr>
            <a:normAutofit/>
          </a:bodyPr>
          <a:lstStyle/>
          <a:p>
            <a:r>
              <a:rPr lang="en-US" sz="3600" b="1" dirty="0"/>
              <a:t>2. Comprehension </a:t>
            </a:r>
          </a:p>
        </p:txBody>
      </p:sp>
      <p:sp>
        <p:nvSpPr>
          <p:cNvPr id="3" name="Content Placeholder 2">
            <a:extLst>
              <a:ext uri="{FF2B5EF4-FFF2-40B4-BE49-F238E27FC236}">
                <a16:creationId xmlns:a16="http://schemas.microsoft.com/office/drawing/2014/main" id="{50B86EBC-7169-4839-A16A-1F4B4A840489}"/>
              </a:ext>
            </a:extLst>
          </p:cNvPr>
          <p:cNvSpPr>
            <a:spLocks noGrp="1"/>
          </p:cNvSpPr>
          <p:nvPr>
            <p:ph idx="1"/>
          </p:nvPr>
        </p:nvSpPr>
        <p:spPr/>
        <p:txBody>
          <a:bodyPr/>
          <a:lstStyle/>
          <a:p>
            <a:pPr marL="0" indent="0" algn="just">
              <a:buNone/>
            </a:pPr>
            <a:r>
              <a:rPr lang="en-US" dirty="0">
                <a:latin typeface="Times New Roman" panose="02020603050405020304" pitchFamily="18" charset="0"/>
                <a:cs typeface="Times New Roman" panose="02020603050405020304" pitchFamily="18" charset="0"/>
              </a:rPr>
              <a:t>This is the level of understanding of a text/message. It comes from the interaction between the words that are written and how they trigger knowledge outside the text/message. </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Comprehension relies on a mastery of decoding. This is developed with experience, with experience a person has a good package of information that plays an important role in decoding.  </a:t>
            </a:r>
          </a:p>
        </p:txBody>
      </p:sp>
    </p:spTree>
    <p:extLst>
      <p:ext uri="{BB962C8B-B14F-4D97-AF65-F5344CB8AC3E}">
        <p14:creationId xmlns:p14="http://schemas.microsoft.com/office/powerpoint/2010/main" val="2367030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8E997-8289-442B-A56D-13C46F826992}"/>
              </a:ext>
            </a:extLst>
          </p:cNvPr>
          <p:cNvSpPr>
            <a:spLocks noGrp="1"/>
          </p:cNvSpPr>
          <p:nvPr>
            <p:ph type="title"/>
          </p:nvPr>
        </p:nvSpPr>
        <p:spPr/>
        <p:txBody>
          <a:bodyPr>
            <a:normAutofit/>
          </a:bodyPr>
          <a:lstStyle/>
          <a:p>
            <a:r>
              <a:rPr lang="en-US" sz="3600" b="1" dirty="0"/>
              <a:t>3. Retention</a:t>
            </a:r>
          </a:p>
        </p:txBody>
      </p:sp>
      <p:sp>
        <p:nvSpPr>
          <p:cNvPr id="3" name="Content Placeholder 2">
            <a:extLst>
              <a:ext uri="{FF2B5EF4-FFF2-40B4-BE49-F238E27FC236}">
                <a16:creationId xmlns:a16="http://schemas.microsoft.com/office/drawing/2014/main" id="{CD5CF493-6502-4439-B227-BA43E39AA2F8}"/>
              </a:ext>
            </a:extLst>
          </p:cNvPr>
          <p:cNvSpPr>
            <a:spLocks noGrp="1"/>
          </p:cNvSpPr>
          <p:nvPr>
            <p:ph idx="1"/>
          </p:nvPr>
        </p:nvSpPr>
        <p:spPr/>
        <p:txBody>
          <a:bodyPr/>
          <a:lstStyle/>
          <a:p>
            <a:pPr marL="0" indent="0">
              <a:buNone/>
            </a:pPr>
            <a:r>
              <a:rPr lang="en-US" dirty="0"/>
              <a:t>The condition of retaining (keeping) something. Information can be kept in the short term memory or long term memory.</a:t>
            </a:r>
          </a:p>
          <a:p>
            <a:pPr marL="0" indent="0">
              <a:buNone/>
            </a:pPr>
            <a:endParaRPr lang="en-US" dirty="0"/>
          </a:p>
          <a:p>
            <a:pPr marL="0" indent="0">
              <a:buNone/>
            </a:pPr>
            <a:r>
              <a:rPr lang="en-US" dirty="0"/>
              <a:t>The ability to retain plays an important role in one’s decoding proficiency and ability to comprehend what is read. </a:t>
            </a:r>
          </a:p>
        </p:txBody>
      </p:sp>
    </p:spTree>
    <p:extLst>
      <p:ext uri="{BB962C8B-B14F-4D97-AF65-F5344CB8AC3E}">
        <p14:creationId xmlns:p14="http://schemas.microsoft.com/office/powerpoint/2010/main" val="1098901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50E7D-91CA-4941-B960-953D9D084429}"/>
              </a:ext>
            </a:extLst>
          </p:cNvPr>
          <p:cNvSpPr>
            <a:spLocks noGrp="1"/>
          </p:cNvSpPr>
          <p:nvPr>
            <p:ph type="title"/>
          </p:nvPr>
        </p:nvSpPr>
        <p:spPr/>
        <p:txBody>
          <a:bodyPr>
            <a:normAutofit/>
          </a:bodyPr>
          <a:lstStyle/>
          <a:p>
            <a:r>
              <a:rPr lang="en-US" sz="3600" b="1" dirty="0"/>
              <a:t>IV. Factors influencing Reading Ability </a:t>
            </a:r>
            <a:endParaRPr lang="en-US" sz="3600" dirty="0"/>
          </a:p>
        </p:txBody>
      </p:sp>
      <p:sp>
        <p:nvSpPr>
          <p:cNvPr id="3" name="Content Placeholder 2">
            <a:extLst>
              <a:ext uri="{FF2B5EF4-FFF2-40B4-BE49-F238E27FC236}">
                <a16:creationId xmlns:a16="http://schemas.microsoft.com/office/drawing/2014/main" id="{F85215BF-D679-449B-8929-3E2927D96A85}"/>
              </a:ext>
            </a:extLst>
          </p:cNvPr>
          <p:cNvSpPr>
            <a:spLocks noGrp="1"/>
          </p:cNvSpPr>
          <p:nvPr>
            <p:ph idx="1"/>
          </p:nvPr>
        </p:nvSpPr>
        <p:spPr/>
        <p:txBody>
          <a:bodyPr/>
          <a:lstStyle/>
          <a:p>
            <a:r>
              <a:rPr lang="en-US" dirty="0"/>
              <a:t>Intelligence</a:t>
            </a:r>
          </a:p>
          <a:p>
            <a:r>
              <a:rPr lang="en-US" dirty="0"/>
              <a:t>Motivation/interest</a:t>
            </a:r>
          </a:p>
          <a:p>
            <a:r>
              <a:rPr lang="en-US" dirty="0"/>
              <a:t>Background</a:t>
            </a:r>
          </a:p>
          <a:p>
            <a:r>
              <a:rPr lang="en-US" dirty="0"/>
              <a:t>Attitude</a:t>
            </a:r>
          </a:p>
          <a:p>
            <a:r>
              <a:rPr lang="en-US" dirty="0"/>
              <a:t>Language proficiency </a:t>
            </a:r>
          </a:p>
          <a:p>
            <a:endParaRPr lang="en-US" dirty="0"/>
          </a:p>
          <a:p>
            <a:endParaRPr lang="en-US" dirty="0"/>
          </a:p>
        </p:txBody>
      </p:sp>
    </p:spTree>
    <p:extLst>
      <p:ext uri="{BB962C8B-B14F-4D97-AF65-F5344CB8AC3E}">
        <p14:creationId xmlns:p14="http://schemas.microsoft.com/office/powerpoint/2010/main" val="1221746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DED3A-A5E3-4AEE-8139-B1EBBD5026E6}"/>
              </a:ext>
            </a:extLst>
          </p:cNvPr>
          <p:cNvSpPr>
            <a:spLocks noGrp="1"/>
          </p:cNvSpPr>
          <p:nvPr>
            <p:ph type="title"/>
          </p:nvPr>
        </p:nvSpPr>
        <p:spPr/>
        <p:txBody>
          <a:bodyPr>
            <a:normAutofit/>
          </a:bodyPr>
          <a:lstStyle/>
          <a:p>
            <a:r>
              <a:rPr lang="en-US" sz="3600" b="1" dirty="0"/>
              <a:t>V. Required skills in reading</a:t>
            </a:r>
          </a:p>
        </p:txBody>
      </p:sp>
      <p:sp>
        <p:nvSpPr>
          <p:cNvPr id="3" name="Content Placeholder 2">
            <a:extLst>
              <a:ext uri="{FF2B5EF4-FFF2-40B4-BE49-F238E27FC236}">
                <a16:creationId xmlns:a16="http://schemas.microsoft.com/office/drawing/2014/main" id="{A004393E-9005-444E-9CE6-1A5E6A30D7D2}"/>
              </a:ext>
            </a:extLst>
          </p:cNvPr>
          <p:cNvSpPr>
            <a:spLocks noGrp="1"/>
          </p:cNvSpPr>
          <p:nvPr>
            <p:ph idx="1"/>
          </p:nvPr>
        </p:nvSpPr>
        <p:spPr/>
        <p:txBody>
          <a:bodyPr/>
          <a:lstStyle/>
          <a:p>
            <a:r>
              <a:rPr lang="en-US" dirty="0"/>
              <a:t>Skills related to eye movement</a:t>
            </a:r>
          </a:p>
          <a:p>
            <a:r>
              <a:rPr lang="en-US" dirty="0"/>
              <a:t>Abilities related to visual discrimination</a:t>
            </a:r>
          </a:p>
          <a:p>
            <a:r>
              <a:rPr lang="en-US" dirty="0"/>
              <a:t>Association skills</a:t>
            </a:r>
          </a:p>
          <a:p>
            <a:r>
              <a:rPr lang="en-US" dirty="0"/>
              <a:t>Interpretation abilities</a:t>
            </a:r>
          </a:p>
          <a:p>
            <a:endParaRPr lang="en-US" dirty="0"/>
          </a:p>
        </p:txBody>
      </p:sp>
    </p:spTree>
    <p:extLst>
      <p:ext uri="{BB962C8B-B14F-4D97-AF65-F5344CB8AC3E}">
        <p14:creationId xmlns:p14="http://schemas.microsoft.com/office/powerpoint/2010/main" val="1185699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E9A1A-3CA9-4BCA-BCC6-65BF63EEC6AB}"/>
              </a:ext>
            </a:extLst>
          </p:cNvPr>
          <p:cNvSpPr>
            <a:spLocks noGrp="1"/>
          </p:cNvSpPr>
          <p:nvPr>
            <p:ph type="title"/>
          </p:nvPr>
        </p:nvSpPr>
        <p:spPr/>
        <p:txBody>
          <a:bodyPr>
            <a:normAutofit/>
          </a:bodyPr>
          <a:lstStyle/>
          <a:p>
            <a:r>
              <a:rPr lang="en-US" sz="3600" b="1" dirty="0"/>
              <a:t>VI. Reading strategies</a:t>
            </a:r>
          </a:p>
        </p:txBody>
      </p:sp>
      <p:sp>
        <p:nvSpPr>
          <p:cNvPr id="3" name="Content Placeholder 2">
            <a:extLst>
              <a:ext uri="{FF2B5EF4-FFF2-40B4-BE49-F238E27FC236}">
                <a16:creationId xmlns:a16="http://schemas.microsoft.com/office/drawing/2014/main" id="{C4E2E5AC-439F-459A-BA7C-DDFD31C607D1}"/>
              </a:ext>
            </a:extLst>
          </p:cNvPr>
          <p:cNvSpPr>
            <a:spLocks noGrp="1"/>
          </p:cNvSpPr>
          <p:nvPr>
            <p:ph idx="1"/>
          </p:nvPr>
        </p:nvSpPr>
        <p:spPr/>
        <p:txBody>
          <a:bodyPr/>
          <a:lstStyle/>
          <a:p>
            <a:r>
              <a:rPr lang="en-US" dirty="0"/>
              <a:t>Play word games</a:t>
            </a:r>
          </a:p>
          <a:p>
            <a:r>
              <a:rPr lang="en-US" dirty="0"/>
              <a:t>Read aloud everyday</a:t>
            </a:r>
          </a:p>
          <a:p>
            <a:r>
              <a:rPr lang="en-US" dirty="0"/>
              <a:t>Model reading as an enjoyable activity</a:t>
            </a:r>
          </a:p>
          <a:p>
            <a:r>
              <a:rPr lang="en-US" dirty="0"/>
              <a:t>Put learning to use</a:t>
            </a:r>
          </a:p>
          <a:p>
            <a:r>
              <a:rPr lang="en-US" dirty="0"/>
              <a:t>Listen to books</a:t>
            </a:r>
          </a:p>
          <a:p>
            <a:pPr marL="0" indent="0">
              <a:buNone/>
            </a:pPr>
            <a:endParaRPr lang="en-US" dirty="0"/>
          </a:p>
        </p:txBody>
      </p:sp>
    </p:spTree>
    <p:extLst>
      <p:ext uri="{BB962C8B-B14F-4D97-AF65-F5344CB8AC3E}">
        <p14:creationId xmlns:p14="http://schemas.microsoft.com/office/powerpoint/2010/main" val="3310701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DD5A3-9359-4878-B4DB-7C5CCF3059B6}"/>
              </a:ext>
            </a:extLst>
          </p:cNvPr>
          <p:cNvSpPr>
            <a:spLocks noGrp="1"/>
          </p:cNvSpPr>
          <p:nvPr>
            <p:ph type="title"/>
          </p:nvPr>
        </p:nvSpPr>
        <p:spPr/>
        <p:txBody>
          <a:bodyPr>
            <a:normAutofit/>
          </a:bodyPr>
          <a:lstStyle/>
          <a:p>
            <a:r>
              <a:rPr lang="en-US" sz="3600" b="1" dirty="0"/>
              <a:t>VII. Types of reading</a:t>
            </a:r>
          </a:p>
        </p:txBody>
      </p:sp>
      <p:sp>
        <p:nvSpPr>
          <p:cNvPr id="3" name="Content Placeholder 2">
            <a:extLst>
              <a:ext uri="{FF2B5EF4-FFF2-40B4-BE49-F238E27FC236}">
                <a16:creationId xmlns:a16="http://schemas.microsoft.com/office/drawing/2014/main" id="{9F622954-3976-4FAF-8530-85FBBB7E33C4}"/>
              </a:ext>
            </a:extLst>
          </p:cNvPr>
          <p:cNvSpPr>
            <a:spLocks noGrp="1"/>
          </p:cNvSpPr>
          <p:nvPr>
            <p:ph idx="1"/>
          </p:nvPr>
        </p:nvSpPr>
        <p:spPr>
          <a:xfrm>
            <a:off x="609600" y="2235200"/>
            <a:ext cx="10972800" cy="4089400"/>
          </a:xfrm>
        </p:spPr>
        <p:txBody>
          <a:bodyPr/>
          <a:lstStyle/>
          <a:p>
            <a:r>
              <a:rPr lang="en-US" dirty="0"/>
              <a:t>Reading for pleasure</a:t>
            </a:r>
          </a:p>
          <a:p>
            <a:r>
              <a:rPr lang="en-US" dirty="0"/>
              <a:t>Reading for a specific purpose</a:t>
            </a:r>
          </a:p>
        </p:txBody>
      </p:sp>
    </p:spTree>
    <p:extLst>
      <p:ext uri="{BB962C8B-B14F-4D97-AF65-F5344CB8AC3E}">
        <p14:creationId xmlns:p14="http://schemas.microsoft.com/office/powerpoint/2010/main" val="997236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C0796-29AC-4C56-8754-D8987442E68F}"/>
              </a:ext>
            </a:extLst>
          </p:cNvPr>
          <p:cNvSpPr>
            <a:spLocks noGrp="1"/>
          </p:cNvSpPr>
          <p:nvPr>
            <p:ph type="title"/>
          </p:nvPr>
        </p:nvSpPr>
        <p:spPr/>
        <p:txBody>
          <a:bodyPr>
            <a:normAutofit/>
          </a:bodyPr>
          <a:lstStyle/>
          <a:p>
            <a:r>
              <a:rPr lang="en-US" sz="3600" b="1" dirty="0"/>
              <a:t>1. Reading for pleasure</a:t>
            </a:r>
          </a:p>
        </p:txBody>
      </p:sp>
      <p:sp>
        <p:nvSpPr>
          <p:cNvPr id="3" name="Content Placeholder 2">
            <a:extLst>
              <a:ext uri="{FF2B5EF4-FFF2-40B4-BE49-F238E27FC236}">
                <a16:creationId xmlns:a16="http://schemas.microsoft.com/office/drawing/2014/main" id="{ACB082EC-F8FF-460F-AE25-D4946B37113D}"/>
              </a:ext>
            </a:extLst>
          </p:cNvPr>
          <p:cNvSpPr>
            <a:spLocks noGrp="1"/>
          </p:cNvSpPr>
          <p:nvPr>
            <p:ph idx="1"/>
          </p:nvPr>
        </p:nvSpPr>
        <p:spPr/>
        <p:txBody>
          <a:bodyPr>
            <a:normAutofit/>
          </a:bodyPr>
          <a:lstStyle/>
          <a:p>
            <a:pPr marL="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Reading for pleasure means that you choose what you want to read. For example you choose to read a magazine or a book by your favourite author in your free time. This does not however mean that you are not learning from this type of reading. </a:t>
            </a:r>
          </a:p>
          <a:p>
            <a:pPr marL="0" marR="0" indent="0" algn="just">
              <a:lnSpc>
                <a:spcPct val="115000"/>
              </a:lnSpc>
              <a:spcBef>
                <a:spcPts val="0"/>
              </a:spcBef>
              <a:spcAft>
                <a:spcPts val="0"/>
              </a:spcAft>
              <a:buNone/>
            </a:pP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Reading in any form informs you about society and culture and the world in general, whether it is through fiction (creative writing) or non-fiction (fact).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2572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66783-BEA3-4C39-80C9-E04D8BABCA59}"/>
              </a:ext>
            </a:extLst>
          </p:cNvPr>
          <p:cNvSpPr>
            <a:spLocks noGrp="1"/>
          </p:cNvSpPr>
          <p:nvPr>
            <p:ph type="title"/>
          </p:nvPr>
        </p:nvSpPr>
        <p:spPr/>
        <p:txBody>
          <a:bodyPr>
            <a:noAutofit/>
          </a:bodyPr>
          <a:lstStyle/>
          <a:p>
            <a:br>
              <a:rPr lang="en-US" sz="3600" b="1" dirty="0"/>
            </a:br>
            <a:r>
              <a:rPr lang="en-US" sz="3600" b="1" dirty="0"/>
              <a:t>2. Reading for a specific purpose</a:t>
            </a:r>
          </a:p>
        </p:txBody>
      </p:sp>
      <p:sp>
        <p:nvSpPr>
          <p:cNvPr id="3" name="Content Placeholder 2">
            <a:extLst>
              <a:ext uri="{FF2B5EF4-FFF2-40B4-BE49-F238E27FC236}">
                <a16:creationId xmlns:a16="http://schemas.microsoft.com/office/drawing/2014/main" id="{4BF43FF7-F552-4424-A8CE-6814E807F4EA}"/>
              </a:ext>
            </a:extLst>
          </p:cNvPr>
          <p:cNvSpPr>
            <a:spLocks noGrp="1"/>
          </p:cNvSpPr>
          <p:nvPr>
            <p:ph idx="1"/>
          </p:nvPr>
        </p:nvSpPr>
        <p:spPr/>
        <p:txBody>
          <a:bodyPr>
            <a:noAutofit/>
          </a:bodyPr>
          <a:lstStyle/>
          <a:p>
            <a:pPr marL="0" marR="0" algn="just" hangingPunct="0">
              <a:lnSpc>
                <a:spcPct val="115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This type of reading is more goal-orientated. In other words you are reading to achieve a specific outcome, e.g. to pass a test or to research for an essay. This type of reading is common in the life of any student. From the moment you attend your first class you are inundated with reading upon reading.</a:t>
            </a:r>
          </a:p>
          <a:p>
            <a:pPr marL="0" marR="0" indent="0" algn="just" hangingPunct="0">
              <a:lnSpc>
                <a:spcPct val="115000"/>
              </a:lnSpc>
              <a:spcBef>
                <a:spcPts val="0"/>
              </a:spcBef>
              <a:spcAft>
                <a:spcPts val="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hangingPunct="0">
              <a:lnSpc>
                <a:spcPct val="115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Sometimes you feel you cannot cope with all the information contained in your prescribed readings. Not having the skills to read effectively can determine whether or not you will be successful in completing your studies.</a:t>
            </a:r>
          </a:p>
          <a:p>
            <a:pPr marL="0" marR="0" indent="0" algn="just" hangingPunct="0">
              <a:lnSpc>
                <a:spcPct val="115000"/>
              </a:lnSpc>
              <a:spcBef>
                <a:spcPts val="0"/>
              </a:spcBef>
              <a:spcAft>
                <a:spcPts val="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It is therefore important to acquire effective readings to secure success.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2293841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8951A-24EF-4E10-818D-2C0B3B9DE0FC}"/>
              </a:ext>
            </a:extLst>
          </p:cNvPr>
          <p:cNvSpPr>
            <a:spLocks noGrp="1"/>
          </p:cNvSpPr>
          <p:nvPr>
            <p:ph type="title"/>
          </p:nvPr>
        </p:nvSpPr>
        <p:spPr>
          <a:xfrm>
            <a:off x="609600" y="899285"/>
            <a:ext cx="10972800" cy="1143000"/>
          </a:xfrm>
        </p:spPr>
        <p:txBody>
          <a:bodyPr>
            <a:normAutofit/>
          </a:bodyPr>
          <a:lstStyle/>
          <a:p>
            <a:r>
              <a:rPr lang="en-US" sz="3600" b="1" dirty="0"/>
              <a:t>VIII. Reading techniques </a:t>
            </a:r>
            <a:br>
              <a:rPr lang="en-US" sz="3600" b="1" dirty="0"/>
            </a:br>
            <a:endParaRPr lang="en-US" sz="3600" b="1" dirty="0"/>
          </a:p>
        </p:txBody>
      </p:sp>
      <p:sp>
        <p:nvSpPr>
          <p:cNvPr id="3" name="Content Placeholder 2">
            <a:extLst>
              <a:ext uri="{FF2B5EF4-FFF2-40B4-BE49-F238E27FC236}">
                <a16:creationId xmlns:a16="http://schemas.microsoft.com/office/drawing/2014/main" id="{D237BA67-DD5C-40CC-BB09-8043E502ADF7}"/>
              </a:ext>
            </a:extLst>
          </p:cNvPr>
          <p:cNvSpPr>
            <a:spLocks noGrp="1"/>
          </p:cNvSpPr>
          <p:nvPr>
            <p:ph idx="1"/>
          </p:nvPr>
        </p:nvSpPr>
        <p:spPr>
          <a:xfrm>
            <a:off x="557134" y="1470785"/>
            <a:ext cx="10972800" cy="4389120"/>
          </a:xfrm>
        </p:spPr>
        <p:txBody>
          <a:bodyPr/>
          <a:lstStyle/>
          <a:p>
            <a:r>
              <a:rPr lang="en-US" dirty="0">
                <a:latin typeface="Times New Roman" panose="02020603050405020304" pitchFamily="18" charset="0"/>
                <a:cs typeface="Times New Roman" panose="02020603050405020304" pitchFamily="18" charset="0"/>
              </a:rPr>
              <a:t>Scanning </a:t>
            </a:r>
          </a:p>
          <a:p>
            <a:r>
              <a:rPr lang="en-US" dirty="0">
                <a:latin typeface="Times New Roman" panose="02020603050405020304" pitchFamily="18" charset="0"/>
                <a:cs typeface="Times New Roman" panose="02020603050405020304" pitchFamily="18" charset="0"/>
              </a:rPr>
              <a:t>Skimming  </a:t>
            </a:r>
          </a:p>
          <a:p>
            <a:r>
              <a:rPr lang="en-US" dirty="0">
                <a:latin typeface="Times New Roman" panose="02020603050405020304" pitchFamily="18" charset="0"/>
                <a:cs typeface="Times New Roman" panose="02020603050405020304" pitchFamily="18" charset="0"/>
              </a:rPr>
              <a:t>Critical reading </a:t>
            </a:r>
          </a:p>
          <a:p>
            <a:r>
              <a:rPr lang="en-US" dirty="0">
                <a:latin typeface="Times New Roman" panose="02020603050405020304" pitchFamily="18" charset="0"/>
                <a:cs typeface="Times New Roman" panose="02020603050405020304" pitchFamily="18" charset="0"/>
              </a:rPr>
              <a:t>Vocabulary or word attack skills </a:t>
            </a:r>
          </a:p>
          <a:p>
            <a:pPr marL="0" indent="0">
              <a:buNone/>
            </a:pPr>
            <a:endParaRPr lang="en-US" dirty="0"/>
          </a:p>
          <a:p>
            <a:endParaRPr lang="en-US" dirty="0"/>
          </a:p>
        </p:txBody>
      </p:sp>
    </p:spTree>
    <p:extLst>
      <p:ext uri="{BB962C8B-B14F-4D97-AF65-F5344CB8AC3E}">
        <p14:creationId xmlns:p14="http://schemas.microsoft.com/office/powerpoint/2010/main" val="4285569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DEFE8-D8B6-4DB5-976D-DFF7A97580A6}"/>
              </a:ext>
            </a:extLst>
          </p:cNvPr>
          <p:cNvSpPr>
            <a:spLocks noGrp="1"/>
          </p:cNvSpPr>
          <p:nvPr>
            <p:ph type="title"/>
          </p:nvPr>
        </p:nvSpPr>
        <p:spPr>
          <a:xfrm>
            <a:off x="609600" y="886968"/>
            <a:ext cx="10972800" cy="1143000"/>
          </a:xfrm>
        </p:spPr>
        <p:txBody>
          <a:bodyPr>
            <a:normAutofit/>
          </a:bodyPr>
          <a:lstStyle/>
          <a:p>
            <a:r>
              <a:rPr lang="en-US" sz="3600" b="1" dirty="0"/>
              <a:t>1. Scanning</a:t>
            </a:r>
            <a:br>
              <a:rPr lang="en-US" sz="3600" b="1" dirty="0"/>
            </a:br>
            <a:endParaRPr lang="en-US" sz="3600" b="1" dirty="0"/>
          </a:p>
        </p:txBody>
      </p:sp>
      <p:sp>
        <p:nvSpPr>
          <p:cNvPr id="3" name="Content Placeholder 2">
            <a:extLst>
              <a:ext uri="{FF2B5EF4-FFF2-40B4-BE49-F238E27FC236}">
                <a16:creationId xmlns:a16="http://schemas.microsoft.com/office/drawing/2014/main" id="{FBEF8F46-00D7-4D83-80E0-E57BF7784421}"/>
              </a:ext>
            </a:extLst>
          </p:cNvPr>
          <p:cNvSpPr>
            <a:spLocks noGrp="1"/>
          </p:cNvSpPr>
          <p:nvPr>
            <p:ph idx="1"/>
          </p:nvPr>
        </p:nvSpPr>
        <p:spPr>
          <a:xfrm>
            <a:off x="537315" y="1581912"/>
            <a:ext cx="10972800" cy="4389120"/>
          </a:xfrm>
        </p:spPr>
        <p:txBody>
          <a:bodyPr>
            <a:normAutofit/>
          </a:bodyPr>
          <a:lstStyle/>
          <a:p>
            <a:pPr marL="0" marR="0" algn="just">
              <a:lnSpc>
                <a:spcPct val="115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Scanning is used to find specific information in a reading.</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What is specific information?</a:t>
            </a:r>
            <a:endParaRPr lang="en-US" sz="2400" b="1" dirty="0">
              <a:latin typeface="Calibri" panose="020F0502020204030204" pitchFamily="34" charset="0"/>
              <a:ea typeface="Calibri" panose="020F0502020204030204" pitchFamily="34" charset="0"/>
              <a:cs typeface="Times New Roman" panose="02020603050405020304" pitchFamily="18" charset="0"/>
            </a:endParaRPr>
          </a:p>
          <a:p>
            <a:pPr marR="0" algn="just">
              <a:lnSpc>
                <a:spcPct val="115000"/>
              </a:lnSpc>
              <a:spcBef>
                <a:spcPts val="0"/>
              </a:spcBef>
              <a:spcAft>
                <a:spcPts val="0"/>
              </a:spcAft>
              <a:buFont typeface="Wingdings" panose="05000000000000000000" pitchFamily="2" charset="2"/>
              <a:buChar char="ü"/>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Dates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R="0" algn="just">
              <a:lnSpc>
                <a:spcPct val="115000"/>
              </a:lnSpc>
              <a:spcBef>
                <a:spcPts val="0"/>
              </a:spcBef>
              <a:spcAft>
                <a:spcPts val="0"/>
              </a:spcAft>
              <a:buFont typeface="Wingdings" panose="05000000000000000000" pitchFamily="2" charset="2"/>
              <a:buChar char="ü"/>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Places </a:t>
            </a:r>
          </a:p>
          <a:p>
            <a:pPr marR="0" algn="just">
              <a:lnSpc>
                <a:spcPct val="115000"/>
              </a:lnSpc>
              <a:spcBef>
                <a:spcPts val="0"/>
              </a:spcBef>
              <a:spcAft>
                <a:spcPts val="0"/>
              </a:spcAft>
              <a:buFont typeface="Wingdings" panose="05000000000000000000" pitchFamily="2" charset="2"/>
              <a:buChar char="ü"/>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Names</a:t>
            </a:r>
          </a:p>
          <a:p>
            <a:pPr marR="0" algn="just">
              <a:lnSpc>
                <a:spcPct val="115000"/>
              </a:lnSpc>
              <a:spcBef>
                <a:spcPts val="0"/>
              </a:spcBef>
              <a:spcAft>
                <a:spcPts val="0"/>
              </a:spcAft>
              <a:buFont typeface="Wingdings" panose="05000000000000000000" pitchFamily="2" charset="2"/>
              <a:buChar char="ü"/>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Page numbers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859949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DEFE8-D8B6-4DB5-976D-DFF7A97580A6}"/>
              </a:ext>
            </a:extLst>
          </p:cNvPr>
          <p:cNvSpPr>
            <a:spLocks noGrp="1"/>
          </p:cNvSpPr>
          <p:nvPr>
            <p:ph type="title"/>
          </p:nvPr>
        </p:nvSpPr>
        <p:spPr>
          <a:xfrm>
            <a:off x="609600" y="917481"/>
            <a:ext cx="10972800" cy="1143000"/>
          </a:xfrm>
        </p:spPr>
        <p:txBody>
          <a:bodyPr>
            <a:normAutofit/>
          </a:bodyPr>
          <a:lstStyle/>
          <a:p>
            <a:r>
              <a:rPr lang="en-US" sz="3600" b="1" dirty="0"/>
              <a:t>2. Skimming </a:t>
            </a:r>
            <a:br>
              <a:rPr lang="en-US" sz="3600" b="1" dirty="0"/>
            </a:br>
            <a:endParaRPr lang="en-US" sz="3600" b="1" dirty="0"/>
          </a:p>
        </p:txBody>
      </p:sp>
      <p:sp>
        <p:nvSpPr>
          <p:cNvPr id="3" name="Content Placeholder 2">
            <a:extLst>
              <a:ext uri="{FF2B5EF4-FFF2-40B4-BE49-F238E27FC236}">
                <a16:creationId xmlns:a16="http://schemas.microsoft.com/office/drawing/2014/main" id="{FBEF8F46-00D7-4D83-80E0-E57BF7784421}"/>
              </a:ext>
            </a:extLst>
          </p:cNvPr>
          <p:cNvSpPr>
            <a:spLocks noGrp="1"/>
          </p:cNvSpPr>
          <p:nvPr>
            <p:ph idx="1"/>
          </p:nvPr>
        </p:nvSpPr>
        <p:spPr>
          <a:xfrm>
            <a:off x="527155" y="1551399"/>
            <a:ext cx="10972800" cy="4389120"/>
          </a:xfrm>
        </p:spPr>
        <p:txBody>
          <a:bodyPr>
            <a:noAutofit/>
          </a:bodyPr>
          <a:lstStyle/>
          <a:p>
            <a:pPr marL="0" marR="0" indent="0" algn="just" hangingPunct="0">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Skimming is a technique where you gloss over an article to see whether or not it contains information that is of interest to you. This technique makes it possible for you to quickly evaluate and understand the message of the reading by looking at the main aspects.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What are the main aspects?</a:t>
            </a:r>
            <a:endParaRPr lang="en-US" sz="2400" dirty="0">
              <a:latin typeface="Times New Roman" panose="02020603050405020304" pitchFamily="18" charset="0"/>
              <a:cs typeface="Times New Roman" panose="02020603050405020304" pitchFamily="18" charset="0"/>
            </a:endParaRPr>
          </a:p>
          <a:p>
            <a:pPr algn="just" hangingPunct="0">
              <a:lnSpc>
                <a:spcPct val="115000"/>
              </a:lnSpc>
              <a:spcBef>
                <a:spcPts val="0"/>
              </a:spcBef>
              <a:buFont typeface="Wingdings" panose="05000000000000000000" pitchFamily="2" charset="2"/>
              <a:buChar char="v"/>
              <a:tabLst>
                <a:tab pos="457200" algn="l"/>
              </a:tabLst>
            </a:pPr>
            <a:r>
              <a:rPr lang="en-GB" sz="2400" dirty="0">
                <a:latin typeface="Times New Roman" panose="02020603050405020304" pitchFamily="18" charset="0"/>
                <a:cs typeface="Times New Roman" panose="02020603050405020304" pitchFamily="18" charset="0"/>
              </a:rPr>
              <a:t>the title/name of the book </a:t>
            </a:r>
            <a:endParaRPr lang="en-US" sz="2400" dirty="0">
              <a:latin typeface="Times New Roman" panose="02020603050405020304" pitchFamily="18" charset="0"/>
              <a:cs typeface="Times New Roman" panose="02020603050405020304" pitchFamily="18" charset="0"/>
            </a:endParaRPr>
          </a:p>
          <a:p>
            <a:pPr algn="just" hangingPunct="0">
              <a:lnSpc>
                <a:spcPct val="115000"/>
              </a:lnSpc>
              <a:spcBef>
                <a:spcPts val="0"/>
              </a:spcBef>
              <a:buFont typeface="Wingdings" panose="05000000000000000000" pitchFamily="2" charset="2"/>
              <a:buChar char="v"/>
              <a:tabLst>
                <a:tab pos="457200" algn="l"/>
              </a:tabLst>
            </a:pPr>
            <a:r>
              <a:rPr lang="en-GB" sz="2400" dirty="0">
                <a:latin typeface="Times New Roman" panose="02020603050405020304" pitchFamily="18" charset="0"/>
                <a:cs typeface="Times New Roman" panose="02020603050405020304" pitchFamily="18" charset="0"/>
              </a:rPr>
              <a:t>the sub-title/ names of chapters </a:t>
            </a:r>
            <a:endParaRPr lang="en-US" sz="2400" dirty="0">
              <a:latin typeface="Times New Roman" panose="02020603050405020304" pitchFamily="18" charset="0"/>
              <a:cs typeface="Times New Roman" panose="02020603050405020304" pitchFamily="18" charset="0"/>
            </a:endParaRPr>
          </a:p>
          <a:p>
            <a:pPr algn="just" hangingPunct="0">
              <a:lnSpc>
                <a:spcPct val="115000"/>
              </a:lnSpc>
              <a:spcBef>
                <a:spcPts val="0"/>
              </a:spcBef>
              <a:buFont typeface="Wingdings" panose="05000000000000000000" pitchFamily="2" charset="2"/>
              <a:buChar char="v"/>
              <a:tabLst>
                <a:tab pos="457200" algn="l"/>
              </a:tabLst>
            </a:pPr>
            <a:r>
              <a:rPr lang="en-GB" sz="2400" dirty="0">
                <a:latin typeface="Times New Roman" panose="02020603050405020304" pitchFamily="18" charset="0"/>
                <a:cs typeface="Times New Roman" panose="02020603050405020304" pitchFamily="18" charset="0"/>
              </a:rPr>
              <a:t>the introduction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gn="just" hangingPunct="0">
              <a:lnSpc>
                <a:spcPct val="115000"/>
              </a:lnSpc>
              <a:spcBef>
                <a:spcPts val="0"/>
              </a:spcBef>
              <a:buFont typeface="Wingdings" panose="05000000000000000000" pitchFamily="2" charset="2"/>
              <a:buChar char="v"/>
              <a:tabLst>
                <a:tab pos="457200" algn="l"/>
              </a:tabLs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first line of each paragraph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gn="just" hangingPunct="0">
              <a:lnSpc>
                <a:spcPct val="115000"/>
              </a:lnSpc>
              <a:spcBef>
                <a:spcPts val="0"/>
              </a:spcBef>
              <a:buFont typeface="Wingdings" panose="05000000000000000000" pitchFamily="2" charset="2"/>
              <a:buChar char="v"/>
              <a:tabLst>
                <a:tab pos="457200" algn="l"/>
              </a:tabLs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pictures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0"/>
              </a:spcBef>
              <a:buFont typeface="Wingdings" panose="05000000000000000000" pitchFamily="2" charset="2"/>
              <a:buChar char="v"/>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conclusion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hangingPunct="0">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4083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1F0A0-BB97-47AF-A5F2-D43B27CDC690}"/>
              </a:ext>
            </a:extLst>
          </p:cNvPr>
          <p:cNvSpPr>
            <a:spLocks noGrp="1"/>
          </p:cNvSpPr>
          <p:nvPr>
            <p:ph type="title"/>
          </p:nvPr>
        </p:nvSpPr>
        <p:spPr/>
        <p:txBody>
          <a:bodyPr>
            <a:normAutofit/>
          </a:bodyPr>
          <a:lstStyle/>
          <a:p>
            <a:pPr algn="r"/>
            <a:r>
              <a:rPr lang="en-US" sz="3600" b="1" dirty="0" err="1"/>
              <a:t>Cont</a:t>
            </a:r>
            <a:r>
              <a:rPr lang="en-US" sz="3600" b="1" dirty="0"/>
              <a:t>’</a:t>
            </a:r>
          </a:p>
        </p:txBody>
      </p:sp>
      <p:sp>
        <p:nvSpPr>
          <p:cNvPr id="3" name="Content Placeholder 2">
            <a:extLst>
              <a:ext uri="{FF2B5EF4-FFF2-40B4-BE49-F238E27FC236}">
                <a16:creationId xmlns:a16="http://schemas.microsoft.com/office/drawing/2014/main" id="{499AAFB3-0B17-40D3-8DF1-2BC0C4BDF2FF}"/>
              </a:ext>
            </a:extLst>
          </p:cNvPr>
          <p:cNvSpPr>
            <a:spLocks noGrp="1"/>
          </p:cNvSpPr>
          <p:nvPr>
            <p:ph idx="1"/>
          </p:nvPr>
        </p:nvSpPr>
        <p:spPr>
          <a:xfrm>
            <a:off x="609600" y="1356360"/>
            <a:ext cx="10972800" cy="4389120"/>
          </a:xfrm>
        </p:spPr>
        <p:txBody>
          <a:bodyPr/>
          <a:lstStyle/>
          <a:p>
            <a:pPr marL="0" indent="0" algn="just">
              <a:lnSpc>
                <a:spcPct val="115000"/>
              </a:lnSpc>
              <a:spcBef>
                <a:spcPts val="0"/>
              </a:spcBef>
              <a:buNone/>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hangingPunct="0">
              <a:lnSpc>
                <a:spcPct val="115000"/>
              </a:lnSpc>
              <a:spcBef>
                <a:spcPts val="0"/>
              </a:spcBef>
              <a:spcAft>
                <a:spcPts val="0"/>
              </a:spcAft>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By looking at the main aspects you are able to get a general understanding of what the reading is about.</a:t>
            </a:r>
          </a:p>
          <a:p>
            <a:pPr marL="0" marR="0" indent="0" algn="just" hangingPunct="0">
              <a:lnSpc>
                <a:spcPct val="115000"/>
              </a:lnSpc>
              <a:spcBef>
                <a:spcPts val="0"/>
              </a:spcBef>
              <a:spcAft>
                <a:spcPts val="0"/>
              </a:spcAft>
              <a:buNone/>
            </a:pPr>
            <a:endParaRPr lang="en-GB"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hangingPunct="0">
              <a:lnSpc>
                <a:spcPct val="115000"/>
              </a:lnSpc>
              <a:spcBef>
                <a:spcPts val="0"/>
              </a:spcBef>
              <a:spcAft>
                <a:spcPts val="0"/>
              </a:spcAft>
            </a:pPr>
            <a:r>
              <a:rPr lang="en-GB" sz="2800" dirty="0">
                <a:latin typeface="Times New Roman" panose="02020603050405020304" pitchFamily="18" charset="0"/>
                <a:ea typeface="Calibri" panose="020F0502020204030204" pitchFamily="34" charset="0"/>
                <a:cs typeface="Times New Roman" panose="02020603050405020304" pitchFamily="18" charset="0"/>
              </a:rPr>
              <a:t>It helps to save time in deciding what to read.</a:t>
            </a:r>
          </a:p>
          <a:p>
            <a:pPr marL="0" marR="0" indent="0" algn="just" hangingPunct="0">
              <a:lnSpc>
                <a:spcPct val="115000"/>
              </a:lnSpc>
              <a:spcBef>
                <a:spcPts val="0"/>
              </a:spcBef>
              <a:spcAft>
                <a:spcPts val="0"/>
              </a:spcAft>
              <a:buNone/>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24505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EEB44-9D0F-418F-B665-D38E18624FCB}"/>
              </a:ext>
            </a:extLst>
          </p:cNvPr>
          <p:cNvSpPr>
            <a:spLocks noGrp="1"/>
          </p:cNvSpPr>
          <p:nvPr>
            <p:ph type="title"/>
          </p:nvPr>
        </p:nvSpPr>
        <p:spPr/>
        <p:txBody>
          <a:bodyPr>
            <a:normAutofit/>
          </a:bodyPr>
          <a:lstStyle/>
          <a:p>
            <a:r>
              <a:rPr lang="en-GB" sz="3600" b="1" dirty="0">
                <a:effectLst/>
                <a:latin typeface="Times New Roman" panose="02020603050405020304" pitchFamily="18" charset="0"/>
                <a:ea typeface="Calibri" panose="020F0502020204030204" pitchFamily="34" charset="0"/>
                <a:cs typeface="Times New Roman" panose="02020603050405020304" pitchFamily="18" charset="0"/>
              </a:rPr>
              <a:t>3. Critical reading</a:t>
            </a:r>
            <a:endParaRPr lang="en-US" sz="3600" dirty="0"/>
          </a:p>
        </p:txBody>
      </p:sp>
      <p:sp>
        <p:nvSpPr>
          <p:cNvPr id="3" name="Content Placeholder 2">
            <a:extLst>
              <a:ext uri="{FF2B5EF4-FFF2-40B4-BE49-F238E27FC236}">
                <a16:creationId xmlns:a16="http://schemas.microsoft.com/office/drawing/2014/main" id="{B4758721-2E77-4787-9BF7-45BEC4A813BF}"/>
              </a:ext>
            </a:extLst>
          </p:cNvPr>
          <p:cNvSpPr>
            <a:spLocks noGrp="1"/>
          </p:cNvSpPr>
          <p:nvPr>
            <p:ph idx="1"/>
          </p:nvPr>
        </p:nvSpPr>
        <p:spPr/>
        <p:txBody>
          <a:bodyPr>
            <a:noAutofit/>
          </a:bodyPr>
          <a:lstStyle/>
          <a:p>
            <a:pPr marL="0" marR="0" algn="just" hangingPunct="0">
              <a:lnSpc>
                <a:spcPct val="115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Enables the reader to see the relationship of ideas and use them accordingly.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hangingPunct="0">
              <a:lnSpc>
                <a:spcPct val="115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Remember that writers often have specific aims in writing texts- they often want to influence the way we think and see the world. In other words texts are sometimes biased. Critical reading means questioning the opinions of the writer. You have the right to agree or disagree with his/her opinions.</a:t>
            </a:r>
          </a:p>
          <a:p>
            <a:pPr marL="0" marR="0" indent="0" algn="just" hangingPunct="0">
              <a:lnSpc>
                <a:spcPct val="115000"/>
              </a:lnSpc>
              <a:spcBef>
                <a:spcPts val="0"/>
              </a:spcBef>
              <a:spcAft>
                <a:spcPts val="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This is an important step in engaging with the text.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5118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2E8B7-D451-4761-8341-242F0B27A99F}"/>
              </a:ext>
            </a:extLst>
          </p:cNvPr>
          <p:cNvSpPr>
            <a:spLocks noGrp="1"/>
          </p:cNvSpPr>
          <p:nvPr>
            <p:ph type="title"/>
          </p:nvPr>
        </p:nvSpPr>
        <p:spPr/>
        <p:txBody>
          <a:bodyPr>
            <a:normAutofit/>
          </a:bodyPr>
          <a:lstStyle/>
          <a:p>
            <a:pPr algn="r"/>
            <a:r>
              <a:rPr lang="en-US" sz="3600" b="1" dirty="0" err="1"/>
              <a:t>Cont</a:t>
            </a:r>
            <a:r>
              <a:rPr lang="en-US" sz="3600" b="1" dirty="0"/>
              <a:t>’</a:t>
            </a:r>
          </a:p>
        </p:txBody>
      </p:sp>
      <p:sp>
        <p:nvSpPr>
          <p:cNvPr id="3" name="Content Placeholder 2">
            <a:extLst>
              <a:ext uri="{FF2B5EF4-FFF2-40B4-BE49-F238E27FC236}">
                <a16:creationId xmlns:a16="http://schemas.microsoft.com/office/drawing/2014/main" id="{D300A62E-1394-4D1E-A4FC-94BB3A9A06A4}"/>
              </a:ext>
            </a:extLst>
          </p:cNvPr>
          <p:cNvSpPr>
            <a:spLocks noGrp="1"/>
          </p:cNvSpPr>
          <p:nvPr>
            <p:ph idx="1"/>
          </p:nvPr>
        </p:nvSpPr>
        <p:spPr/>
        <p:txBody>
          <a:bodyPr>
            <a:normAutofit/>
          </a:bodyPr>
          <a:lstStyle/>
          <a:p>
            <a:pPr marL="0" indent="0">
              <a:buNone/>
            </a:pPr>
            <a:r>
              <a:rPr lang="en-US" sz="2400" dirty="0"/>
              <a:t>Examples of questions you can ask when doing a critical reading:</a:t>
            </a:r>
          </a:p>
          <a:p>
            <a:pPr marL="0" indent="0">
              <a:buNone/>
            </a:pPr>
            <a:endParaRPr lang="en-US" sz="2400" dirty="0"/>
          </a:p>
          <a:p>
            <a:r>
              <a:rPr lang="en-US" sz="2400" dirty="0"/>
              <a:t>Is the text based on fact or opinion? </a:t>
            </a:r>
          </a:p>
          <a:p>
            <a:r>
              <a:rPr lang="en-US" sz="2400" dirty="0"/>
              <a:t>Do I agree with the authors viewpoint?</a:t>
            </a:r>
          </a:p>
          <a:p>
            <a:r>
              <a:rPr lang="en-US" sz="2400" dirty="0"/>
              <a:t>Is the text subjective (opinion) or objective (facts)?</a:t>
            </a:r>
          </a:p>
          <a:p>
            <a:r>
              <a:rPr lang="en-US" sz="2400" dirty="0"/>
              <a:t>Is the text written in a specific timeframe?</a:t>
            </a:r>
          </a:p>
          <a:p>
            <a:pPr marL="0" indent="0">
              <a:buNone/>
            </a:pPr>
            <a:endParaRPr lang="en-US" sz="2400" dirty="0"/>
          </a:p>
          <a:p>
            <a:endParaRPr lang="en-US" sz="2400" dirty="0"/>
          </a:p>
        </p:txBody>
      </p:sp>
    </p:spTree>
    <p:extLst>
      <p:ext uri="{BB962C8B-B14F-4D97-AF65-F5344CB8AC3E}">
        <p14:creationId xmlns:p14="http://schemas.microsoft.com/office/powerpoint/2010/main" val="362635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39894-F59C-45BE-B405-707B0A4CE0A0}"/>
              </a:ext>
            </a:extLst>
          </p:cNvPr>
          <p:cNvSpPr>
            <a:spLocks noGrp="1"/>
          </p:cNvSpPr>
          <p:nvPr>
            <p:ph type="title"/>
          </p:nvPr>
        </p:nvSpPr>
        <p:spPr>
          <a:xfrm>
            <a:off x="711200" y="978408"/>
            <a:ext cx="10972800" cy="1143000"/>
          </a:xfrm>
        </p:spPr>
        <p:txBody>
          <a:bodyPr>
            <a:normAutofit/>
          </a:bodyPr>
          <a:lstStyle/>
          <a:p>
            <a:r>
              <a:rPr lang="en-US" sz="3600" b="1" dirty="0">
                <a:latin typeface="Times New Roman" panose="02020603050405020304" pitchFamily="18" charset="0"/>
                <a:cs typeface="Times New Roman" panose="02020603050405020304" pitchFamily="18" charset="0"/>
              </a:rPr>
              <a:t>3. Vocabulary or word attack skills</a:t>
            </a:r>
            <a:br>
              <a:rPr lang="en-US" sz="3600" b="1" dirty="0">
                <a:latin typeface="Times New Roman" panose="02020603050405020304" pitchFamily="18" charset="0"/>
                <a:cs typeface="Times New Roman" panose="02020603050405020304" pitchFamily="18" charset="0"/>
              </a:rPr>
            </a:br>
            <a:endParaRPr lang="en-US" sz="36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3BC0373-A208-44E7-B9B8-3FE64DEA666D}"/>
              </a:ext>
            </a:extLst>
          </p:cNvPr>
          <p:cNvSpPr>
            <a:spLocks noGrp="1"/>
          </p:cNvSpPr>
          <p:nvPr>
            <p:ph idx="1"/>
          </p:nvPr>
        </p:nvSpPr>
        <p:spPr>
          <a:xfrm>
            <a:off x="609600" y="1701800"/>
            <a:ext cx="10972800" cy="4389120"/>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The more you read the more you become familiar with difficult words. In other words by reading extensively you improve your vocabulary. Reading in context (reading the sentence and understanding the way the word is used in that sentence) is also a valuable reading skill.</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9481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E9128-5A93-4321-8C24-E6AA4F4324E7}"/>
              </a:ext>
            </a:extLst>
          </p:cNvPr>
          <p:cNvSpPr>
            <a:spLocks noGrp="1"/>
          </p:cNvSpPr>
          <p:nvPr>
            <p:ph type="title"/>
          </p:nvPr>
        </p:nvSpPr>
        <p:spPr>
          <a:xfrm>
            <a:off x="856937" y="1192050"/>
            <a:ext cx="10972800" cy="400537"/>
          </a:xfrm>
        </p:spPr>
        <p:txBody>
          <a:bodyPr>
            <a:noAutofit/>
          </a:bodyPr>
          <a:lstStyle/>
          <a:p>
            <a:r>
              <a:rPr lang="en-US" sz="3600" b="1" dirty="0"/>
              <a:t>IX. Challenges and solutions</a:t>
            </a:r>
          </a:p>
        </p:txBody>
      </p:sp>
      <p:graphicFrame>
        <p:nvGraphicFramePr>
          <p:cNvPr id="6" name="Content Placeholder 5">
            <a:extLst>
              <a:ext uri="{FF2B5EF4-FFF2-40B4-BE49-F238E27FC236}">
                <a16:creationId xmlns:a16="http://schemas.microsoft.com/office/drawing/2014/main" id="{66582CB6-E219-44C0-BFC5-1C92203BFEEF}"/>
              </a:ext>
            </a:extLst>
          </p:cNvPr>
          <p:cNvGraphicFramePr>
            <a:graphicFrameLocks noGrp="1"/>
          </p:cNvGraphicFramePr>
          <p:nvPr>
            <p:ph idx="1"/>
            <p:extLst>
              <p:ext uri="{D42A27DB-BD31-4B8C-83A1-F6EECF244321}">
                <p14:modId xmlns:p14="http://schemas.microsoft.com/office/powerpoint/2010/main" val="651737316"/>
              </p:ext>
            </p:extLst>
          </p:nvPr>
        </p:nvGraphicFramePr>
        <p:xfrm>
          <a:off x="856937" y="1960880"/>
          <a:ext cx="10464799" cy="3875371"/>
        </p:xfrm>
        <a:graphic>
          <a:graphicData uri="http://schemas.openxmlformats.org/drawingml/2006/table">
            <a:tbl>
              <a:tblPr firstRow="1" firstCol="1" bandRow="1">
                <a:tableStyleId>{8799B23B-EC83-4686-B30A-512413B5E67A}</a:tableStyleId>
              </a:tblPr>
              <a:tblGrid>
                <a:gridCol w="647533">
                  <a:extLst>
                    <a:ext uri="{9D8B030D-6E8A-4147-A177-3AD203B41FA5}">
                      <a16:colId xmlns:a16="http://schemas.microsoft.com/office/drawing/2014/main" val="1210909535"/>
                    </a:ext>
                  </a:extLst>
                </a:gridCol>
                <a:gridCol w="3791912">
                  <a:extLst>
                    <a:ext uri="{9D8B030D-6E8A-4147-A177-3AD203B41FA5}">
                      <a16:colId xmlns:a16="http://schemas.microsoft.com/office/drawing/2014/main" val="3310372285"/>
                    </a:ext>
                  </a:extLst>
                </a:gridCol>
                <a:gridCol w="6025354">
                  <a:extLst>
                    <a:ext uri="{9D8B030D-6E8A-4147-A177-3AD203B41FA5}">
                      <a16:colId xmlns:a16="http://schemas.microsoft.com/office/drawing/2014/main" val="2990274662"/>
                    </a:ext>
                  </a:extLst>
                </a:gridCol>
              </a:tblGrid>
              <a:tr h="375920">
                <a:tc>
                  <a:txBody>
                    <a:bodyPr/>
                    <a:lstStyle/>
                    <a:p>
                      <a:pPr marL="0" marR="0">
                        <a:lnSpc>
                          <a:spcPct val="115000"/>
                        </a:lnSpc>
                        <a:spcBef>
                          <a:spcPts val="0"/>
                        </a:spcBef>
                        <a:spcAft>
                          <a:spcPts val="0"/>
                        </a:spcAft>
                      </a:pPr>
                      <a:r>
                        <a:rPr lang="en-GB" sz="2000">
                          <a:effectLst/>
                        </a:rPr>
                        <a:t>S/N</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dirty="0">
                          <a:effectLst/>
                        </a:rPr>
                        <a:t>Problems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dirty="0">
                          <a:effectLst/>
                        </a:rPr>
                        <a:t>Solutions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08675324"/>
                  </a:ext>
                </a:extLst>
              </a:tr>
              <a:tr h="354090">
                <a:tc>
                  <a:txBody>
                    <a:bodyPr/>
                    <a:lstStyle/>
                    <a:p>
                      <a:pPr marL="0" marR="0">
                        <a:lnSpc>
                          <a:spcPct val="115000"/>
                        </a:lnSpc>
                        <a:spcBef>
                          <a:spcPts val="0"/>
                        </a:spcBef>
                        <a:spcAft>
                          <a:spcPts val="0"/>
                        </a:spcAft>
                      </a:pPr>
                      <a:r>
                        <a:rPr lang="en-GB" sz="2000">
                          <a:effectLst/>
                        </a:rPr>
                        <a:t>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Not understanding the title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Use dictionary for difficult words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5857490"/>
                  </a:ext>
                </a:extLst>
              </a:tr>
              <a:tr h="354090">
                <a:tc>
                  <a:txBody>
                    <a:bodyPr/>
                    <a:lstStyle/>
                    <a:p>
                      <a:pPr marL="0" marR="0">
                        <a:lnSpc>
                          <a:spcPct val="115000"/>
                        </a:lnSpc>
                        <a:spcBef>
                          <a:spcPts val="0"/>
                        </a:spcBef>
                        <a:spcAft>
                          <a:spcPts val="0"/>
                        </a:spcAft>
                      </a:pPr>
                      <a:r>
                        <a:rPr lang="en-GB" sz="2000">
                          <a:effectLst/>
                        </a:rPr>
                        <a:t>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Discovering main points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Use skimming technique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10003558"/>
                  </a:ext>
                </a:extLst>
              </a:tr>
              <a:tr h="354090">
                <a:tc>
                  <a:txBody>
                    <a:bodyPr/>
                    <a:lstStyle/>
                    <a:p>
                      <a:pPr marL="0" marR="0">
                        <a:lnSpc>
                          <a:spcPct val="115000"/>
                        </a:lnSpc>
                        <a:spcBef>
                          <a:spcPts val="0"/>
                        </a:spcBef>
                        <a:spcAft>
                          <a:spcPts val="0"/>
                        </a:spcAft>
                      </a:pPr>
                      <a:r>
                        <a:rPr lang="en-GB" sz="2000">
                          <a:effectLst/>
                        </a:rPr>
                        <a:t>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Pronunciation</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Use dictionary</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7314573"/>
                  </a:ext>
                </a:extLst>
              </a:tr>
              <a:tr h="321282">
                <a:tc>
                  <a:txBody>
                    <a:bodyPr/>
                    <a:lstStyle/>
                    <a:p>
                      <a:pPr marL="0" marR="0">
                        <a:lnSpc>
                          <a:spcPct val="115000"/>
                        </a:lnSpc>
                        <a:spcBef>
                          <a:spcPts val="0"/>
                        </a:spcBef>
                        <a:spcAft>
                          <a:spcPts val="0"/>
                        </a:spcAft>
                      </a:pPr>
                      <a:r>
                        <a:rPr lang="en-GB" sz="2000">
                          <a:effectLst/>
                        </a:rPr>
                        <a:t>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Difficult words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Use dictionary or try to understand word in its context</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05965373"/>
                  </a:ext>
                </a:extLst>
              </a:tr>
              <a:tr h="396240">
                <a:tc>
                  <a:txBody>
                    <a:bodyPr/>
                    <a:lstStyle/>
                    <a:p>
                      <a:pPr marL="0" marR="0">
                        <a:lnSpc>
                          <a:spcPct val="115000"/>
                        </a:lnSpc>
                        <a:spcBef>
                          <a:spcPts val="0"/>
                        </a:spcBef>
                        <a:spcAft>
                          <a:spcPts val="0"/>
                        </a:spcAft>
                      </a:pPr>
                      <a:r>
                        <a:rPr lang="en-GB" sz="2000">
                          <a:effectLst/>
                        </a:rPr>
                        <a:t>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Do not enjoy reading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Choose well what to read and use reading techniques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63465068"/>
                  </a:ext>
                </a:extLst>
              </a:tr>
              <a:tr h="386080">
                <a:tc>
                  <a:txBody>
                    <a:bodyPr/>
                    <a:lstStyle/>
                    <a:p>
                      <a:pPr marL="0" marR="0">
                        <a:lnSpc>
                          <a:spcPct val="115000"/>
                        </a:lnSpc>
                        <a:spcBef>
                          <a:spcPts val="0"/>
                        </a:spcBef>
                        <a:spcAft>
                          <a:spcPts val="0"/>
                        </a:spcAft>
                      </a:pPr>
                      <a:r>
                        <a:rPr lang="en-GB" sz="2000">
                          <a:effectLst/>
                        </a:rPr>
                        <a:t>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dirty="0">
                          <a:effectLst/>
                        </a:rPr>
                        <a:t>Forgetting what you read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Write summaries of what you read in your own words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19470585"/>
                  </a:ext>
                </a:extLst>
              </a:tr>
              <a:tr h="394448">
                <a:tc>
                  <a:txBody>
                    <a:bodyPr/>
                    <a:lstStyle/>
                    <a:p>
                      <a:pPr marL="0" marR="0">
                        <a:lnSpc>
                          <a:spcPct val="115000"/>
                        </a:lnSpc>
                        <a:spcBef>
                          <a:spcPts val="0"/>
                        </a:spcBef>
                        <a:spcAft>
                          <a:spcPts val="0"/>
                        </a:spcAft>
                      </a:pPr>
                      <a:r>
                        <a:rPr lang="en-GB" sz="2000">
                          <a:effectLst/>
                        </a:rPr>
                        <a:t>7</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a:effectLst/>
                        </a:rPr>
                        <a:t>Too much to read, too little time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2000" dirty="0">
                          <a:effectLst/>
                        </a:rPr>
                        <a:t>Draw up a timetable and stick to it.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55931697"/>
                  </a:ext>
                </a:extLst>
              </a:tr>
            </a:tbl>
          </a:graphicData>
        </a:graphic>
      </p:graphicFrame>
    </p:spTree>
    <p:extLst>
      <p:ext uri="{BB962C8B-B14F-4D97-AF65-F5344CB8AC3E}">
        <p14:creationId xmlns:p14="http://schemas.microsoft.com/office/powerpoint/2010/main" val="420570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F5D62-6304-42F1-A0CC-0BC0BC9E6552}"/>
              </a:ext>
            </a:extLst>
          </p:cNvPr>
          <p:cNvSpPr>
            <a:spLocks noGrp="1"/>
          </p:cNvSpPr>
          <p:nvPr>
            <p:ph type="title"/>
          </p:nvPr>
        </p:nvSpPr>
        <p:spPr/>
        <p:txBody>
          <a:bodyPr>
            <a:normAutofit/>
          </a:bodyPr>
          <a:lstStyle/>
          <a:p>
            <a:r>
              <a:rPr lang="en-US" sz="3600" b="1" dirty="0"/>
              <a:t>Tips for effective reading </a:t>
            </a:r>
          </a:p>
        </p:txBody>
      </p:sp>
      <p:sp>
        <p:nvSpPr>
          <p:cNvPr id="3" name="Content Placeholder 2">
            <a:extLst>
              <a:ext uri="{FF2B5EF4-FFF2-40B4-BE49-F238E27FC236}">
                <a16:creationId xmlns:a16="http://schemas.microsoft.com/office/drawing/2014/main" id="{C2AA0767-5ADB-4F44-BE81-745DC81C0857}"/>
              </a:ext>
            </a:extLst>
          </p:cNvPr>
          <p:cNvSpPr>
            <a:spLocks noGrp="1"/>
          </p:cNvSpPr>
          <p:nvPr>
            <p:ph idx="1"/>
          </p:nvPr>
        </p:nvSpPr>
        <p:spPr/>
        <p:txBody>
          <a:bodyPr/>
          <a:lstStyle/>
          <a:p>
            <a:pPr marL="0" marR="0" indent="0">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 Annotate and highlight text</a:t>
            </a:r>
          </a:p>
          <a:p>
            <a:pPr marL="0" marR="0" indent="0">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2. Personalize the content</a:t>
            </a:r>
          </a:p>
          <a:p>
            <a:pPr marL="0" marR="0" indent="0">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 Practice problem solving skills</a:t>
            </a:r>
          </a:p>
          <a:p>
            <a:pPr marL="0" marR="0" indent="0">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4. Incorporate more senses</a:t>
            </a:r>
          </a:p>
          <a:p>
            <a:pPr marL="0" marR="0" indent="0">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5. Set reading goals</a:t>
            </a:r>
          </a:p>
          <a:p>
            <a:pPr marL="0" marR="0" indent="0">
              <a:lnSpc>
                <a:spcPct val="107000"/>
              </a:lnSpc>
              <a:spcBef>
                <a:spcPts val="0"/>
              </a:spcBef>
              <a:spcAft>
                <a:spcPts val="800"/>
              </a:spcAft>
              <a:buNone/>
            </a:pPr>
            <a:r>
              <a:rPr lang="en-US" sz="2400" dirty="0">
                <a:latin typeface="Times New Roman" panose="02020603050405020304" pitchFamily="18" charset="0"/>
                <a:ea typeface="Calibri" panose="020F0502020204030204" pitchFamily="34" charset="0"/>
                <a:cs typeface="Times New Roman" panose="02020603050405020304" pitchFamily="18" charset="0"/>
              </a:rPr>
              <a:t>6</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Read in portions</a:t>
            </a:r>
          </a:p>
          <a:p>
            <a:pPr marL="0" marR="0" indent="0">
              <a:lnSpc>
                <a:spcPct val="107000"/>
              </a:lnSpc>
              <a:spcBef>
                <a:spcPts val="0"/>
              </a:spcBef>
              <a:spcAft>
                <a:spcPts val="800"/>
              </a:spcAft>
              <a:buNone/>
            </a:pPr>
            <a:r>
              <a:rPr lang="en-US" sz="2400" dirty="0">
                <a:latin typeface="Times New Roman" panose="02020603050405020304" pitchFamily="18" charset="0"/>
                <a:ea typeface="Calibri" panose="020F0502020204030204" pitchFamily="34" charset="0"/>
                <a:cs typeface="Times New Roman" panose="02020603050405020304" pitchFamily="18" charset="0"/>
              </a:rPr>
              <a:t>7</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Make a summary after reading</a:t>
            </a:r>
          </a:p>
          <a:p>
            <a:endParaRPr lang="en-US" dirty="0"/>
          </a:p>
        </p:txBody>
      </p:sp>
    </p:spTree>
    <p:extLst>
      <p:ext uri="{BB962C8B-B14F-4D97-AF65-F5344CB8AC3E}">
        <p14:creationId xmlns:p14="http://schemas.microsoft.com/office/powerpoint/2010/main" val="2660211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D1CA4-0150-4F78-8503-39EE3C2CF5C2}"/>
              </a:ext>
            </a:extLst>
          </p:cNvPr>
          <p:cNvSpPr>
            <a:spLocks noGrp="1"/>
          </p:cNvSpPr>
          <p:nvPr>
            <p:ph type="title"/>
          </p:nvPr>
        </p:nvSpPr>
        <p:spPr>
          <a:xfrm>
            <a:off x="609600" y="655320"/>
            <a:ext cx="10972800" cy="587248"/>
          </a:xfrm>
        </p:spPr>
        <p:txBody>
          <a:bodyPr>
            <a:normAutofit fontScale="90000"/>
          </a:bodyPr>
          <a:lstStyle/>
          <a:p>
            <a:r>
              <a:rPr lang="en-US" sz="3600" b="1" dirty="0"/>
              <a:t>Steps to reading proficiency</a:t>
            </a:r>
          </a:p>
        </p:txBody>
      </p:sp>
      <p:sp>
        <p:nvSpPr>
          <p:cNvPr id="3" name="Rectangle 2">
            <a:extLst>
              <a:ext uri="{FF2B5EF4-FFF2-40B4-BE49-F238E27FC236}">
                <a16:creationId xmlns:a16="http://schemas.microsoft.com/office/drawing/2014/main" id="{DCCE388E-0961-4268-8E3F-93108602F567}"/>
              </a:ext>
            </a:extLst>
          </p:cNvPr>
          <p:cNvSpPr/>
          <p:nvPr/>
        </p:nvSpPr>
        <p:spPr>
          <a:xfrm>
            <a:off x="3210560" y="5641848"/>
            <a:ext cx="5171440" cy="105664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Cognitive Skills </a:t>
            </a:r>
          </a:p>
        </p:txBody>
      </p:sp>
      <p:sp>
        <p:nvSpPr>
          <p:cNvPr id="7" name="Rectangle 6">
            <a:extLst>
              <a:ext uri="{FF2B5EF4-FFF2-40B4-BE49-F238E27FC236}">
                <a16:creationId xmlns:a16="http://schemas.microsoft.com/office/drawing/2014/main" id="{0DC0EFBB-C545-420C-B74A-3D7A19DA47F0}"/>
              </a:ext>
            </a:extLst>
          </p:cNvPr>
          <p:cNvSpPr/>
          <p:nvPr/>
        </p:nvSpPr>
        <p:spPr>
          <a:xfrm>
            <a:off x="3235960" y="2900680"/>
            <a:ext cx="5171440" cy="105664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Reading Comprehension </a:t>
            </a:r>
          </a:p>
        </p:txBody>
      </p:sp>
      <p:sp>
        <p:nvSpPr>
          <p:cNvPr id="8" name="Rectangle 7">
            <a:extLst>
              <a:ext uri="{FF2B5EF4-FFF2-40B4-BE49-F238E27FC236}">
                <a16:creationId xmlns:a16="http://schemas.microsoft.com/office/drawing/2014/main" id="{25B55E38-4A80-4B47-B2AA-2423A0B89559}"/>
              </a:ext>
            </a:extLst>
          </p:cNvPr>
          <p:cNvSpPr/>
          <p:nvPr/>
        </p:nvSpPr>
        <p:spPr>
          <a:xfrm>
            <a:off x="3235960" y="4271264"/>
            <a:ext cx="5171440" cy="105664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Reading Fluency</a:t>
            </a:r>
          </a:p>
        </p:txBody>
      </p:sp>
      <p:sp>
        <p:nvSpPr>
          <p:cNvPr id="10" name="Rectangle 9">
            <a:extLst>
              <a:ext uri="{FF2B5EF4-FFF2-40B4-BE49-F238E27FC236}">
                <a16:creationId xmlns:a16="http://schemas.microsoft.com/office/drawing/2014/main" id="{ABA7C2C1-0BA5-42F9-BA25-053E84B53F1B}"/>
              </a:ext>
            </a:extLst>
          </p:cNvPr>
          <p:cNvSpPr/>
          <p:nvPr/>
        </p:nvSpPr>
        <p:spPr>
          <a:xfrm>
            <a:off x="3210560" y="1442720"/>
            <a:ext cx="5171440" cy="105664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Reading with metacognition </a:t>
            </a:r>
          </a:p>
        </p:txBody>
      </p:sp>
      <p:sp>
        <p:nvSpPr>
          <p:cNvPr id="12" name="Arrow: Up 11">
            <a:extLst>
              <a:ext uri="{FF2B5EF4-FFF2-40B4-BE49-F238E27FC236}">
                <a16:creationId xmlns:a16="http://schemas.microsoft.com/office/drawing/2014/main" id="{6D947314-2453-46BA-B749-5F20B7EB67BD}"/>
              </a:ext>
            </a:extLst>
          </p:cNvPr>
          <p:cNvSpPr/>
          <p:nvPr/>
        </p:nvSpPr>
        <p:spPr>
          <a:xfrm>
            <a:off x="5699760" y="5327904"/>
            <a:ext cx="484632" cy="300736"/>
          </a:xfrm>
          <a:prstGeom prst="up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3" name="Arrow: Up 12">
            <a:extLst>
              <a:ext uri="{FF2B5EF4-FFF2-40B4-BE49-F238E27FC236}">
                <a16:creationId xmlns:a16="http://schemas.microsoft.com/office/drawing/2014/main" id="{DD551A9C-4D34-4930-A303-DEF3276588EE}"/>
              </a:ext>
            </a:extLst>
          </p:cNvPr>
          <p:cNvSpPr/>
          <p:nvPr/>
        </p:nvSpPr>
        <p:spPr>
          <a:xfrm>
            <a:off x="5640324" y="2499360"/>
            <a:ext cx="484632" cy="409448"/>
          </a:xfrm>
          <a:prstGeom prst="up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4" name="Arrow: Up 13">
            <a:extLst>
              <a:ext uri="{FF2B5EF4-FFF2-40B4-BE49-F238E27FC236}">
                <a16:creationId xmlns:a16="http://schemas.microsoft.com/office/drawing/2014/main" id="{EF4F72D2-086F-489E-9D48-72573EBCF572}"/>
              </a:ext>
            </a:extLst>
          </p:cNvPr>
          <p:cNvSpPr/>
          <p:nvPr/>
        </p:nvSpPr>
        <p:spPr>
          <a:xfrm>
            <a:off x="5699760" y="3970528"/>
            <a:ext cx="484632" cy="300736"/>
          </a:xfrm>
          <a:prstGeom prst="up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873213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D06E-1218-4D27-8DB3-899B0261725C}"/>
              </a:ext>
            </a:extLst>
          </p:cNvPr>
          <p:cNvSpPr>
            <a:spLocks noGrp="1"/>
          </p:cNvSpPr>
          <p:nvPr>
            <p:ph type="title"/>
          </p:nvPr>
        </p:nvSpPr>
        <p:spPr/>
        <p:txBody>
          <a:bodyPr>
            <a:normAutofit/>
          </a:bodyPr>
          <a:lstStyle/>
          <a:p>
            <a:r>
              <a:rPr lang="en-US" sz="3600" b="1" dirty="0"/>
              <a:t>Review</a:t>
            </a:r>
          </a:p>
        </p:txBody>
      </p:sp>
      <p:sp>
        <p:nvSpPr>
          <p:cNvPr id="3" name="Content Placeholder 2">
            <a:extLst>
              <a:ext uri="{FF2B5EF4-FFF2-40B4-BE49-F238E27FC236}">
                <a16:creationId xmlns:a16="http://schemas.microsoft.com/office/drawing/2014/main" id="{E7AB991B-AE50-4B2E-AC45-874A81B2B34F}"/>
              </a:ext>
            </a:extLst>
          </p:cNvPr>
          <p:cNvSpPr>
            <a:spLocks noGrp="1"/>
          </p:cNvSpPr>
          <p:nvPr>
            <p:ph idx="1"/>
          </p:nvPr>
        </p:nvSpPr>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We have discussed the following elements:</a:t>
            </a:r>
          </a:p>
          <a:p>
            <a:pPr lvl="1"/>
            <a:r>
              <a:rPr lang="en-US" sz="2200" dirty="0"/>
              <a:t>Definition of reading Skills.</a:t>
            </a:r>
          </a:p>
          <a:p>
            <a:pPr lvl="1"/>
            <a:r>
              <a:rPr lang="en-US" sz="2200" dirty="0"/>
              <a:t>Importance of reading.</a:t>
            </a:r>
          </a:p>
          <a:p>
            <a:pPr lvl="1"/>
            <a:r>
              <a:rPr lang="en-US" sz="2200" dirty="0"/>
              <a:t>Components of reading.</a:t>
            </a:r>
          </a:p>
          <a:p>
            <a:pPr lvl="1"/>
            <a:r>
              <a:rPr lang="en-US" sz="2200" dirty="0"/>
              <a:t>Factors influencing reading ability. </a:t>
            </a:r>
          </a:p>
          <a:p>
            <a:pPr lvl="1"/>
            <a:r>
              <a:rPr lang="en-US" sz="2200" dirty="0"/>
              <a:t>Required skills in reading.</a:t>
            </a:r>
          </a:p>
          <a:p>
            <a:pPr lvl="1"/>
            <a:r>
              <a:rPr lang="en-US" sz="2200" dirty="0"/>
              <a:t>Reading strategies.</a:t>
            </a:r>
          </a:p>
          <a:p>
            <a:pPr lvl="1"/>
            <a:r>
              <a:rPr lang="en-US" sz="2200" dirty="0"/>
              <a:t>Types of reading.</a:t>
            </a:r>
          </a:p>
          <a:p>
            <a:pPr lvl="1"/>
            <a:r>
              <a:rPr lang="en-US" sz="2200" dirty="0"/>
              <a:t>Reading techniques.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514350" indent="-514350">
              <a:buAutoNum type="arabicPeriod"/>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2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B933-615D-489E-AB9F-6F1BE41569BC}"/>
              </a:ext>
            </a:extLst>
          </p:cNvPr>
          <p:cNvSpPr>
            <a:spLocks noGrp="1"/>
          </p:cNvSpPr>
          <p:nvPr>
            <p:ph type="title"/>
          </p:nvPr>
        </p:nvSpPr>
        <p:spPr>
          <a:xfrm>
            <a:off x="508000" y="1016000"/>
            <a:ext cx="10972800" cy="607568"/>
          </a:xfrm>
        </p:spPr>
        <p:txBody>
          <a:bodyPr>
            <a:normAutofit/>
          </a:bodyPr>
          <a:lstStyle/>
          <a:p>
            <a:r>
              <a:rPr lang="en-US" sz="3600" b="1" dirty="0"/>
              <a:t>Exercises</a:t>
            </a:r>
          </a:p>
        </p:txBody>
      </p:sp>
      <p:sp>
        <p:nvSpPr>
          <p:cNvPr id="3" name="Content Placeholder 2">
            <a:extLst>
              <a:ext uri="{FF2B5EF4-FFF2-40B4-BE49-F238E27FC236}">
                <a16:creationId xmlns:a16="http://schemas.microsoft.com/office/drawing/2014/main" id="{1AA1C365-C79E-48BB-970E-F7178138094C}"/>
              </a:ext>
            </a:extLst>
          </p:cNvPr>
          <p:cNvSpPr>
            <a:spLocks noGrp="1"/>
          </p:cNvSpPr>
          <p:nvPr>
            <p:ph idx="1"/>
          </p:nvPr>
        </p:nvSpPr>
        <p:spPr>
          <a:xfrm>
            <a:off x="416560" y="1806448"/>
            <a:ext cx="10972800" cy="4389120"/>
          </a:xfrm>
        </p:spPr>
        <p:txBody>
          <a:bodyPr>
            <a:noAutofit/>
          </a:bodyPr>
          <a:lstStyle/>
          <a:p>
            <a:r>
              <a:rPr lang="en-US" sz="2400" dirty="0">
                <a:latin typeface="Times New Roman" panose="02020603050405020304" pitchFamily="18" charset="0"/>
                <a:cs typeface="Times New Roman" panose="02020603050405020304" pitchFamily="18" charset="0"/>
              </a:rPr>
              <a:t>Why do we need to read?</a:t>
            </a:r>
          </a:p>
          <a:p>
            <a:r>
              <a:rPr lang="en-US" sz="2400" dirty="0">
                <a:latin typeface="Times New Roman" panose="02020603050405020304" pitchFamily="18" charset="0"/>
                <a:cs typeface="Times New Roman" panose="02020603050405020304" pitchFamily="18" charset="0"/>
              </a:rPr>
              <a:t>Differentiate scanning from skimming.</a:t>
            </a:r>
          </a:p>
          <a:p>
            <a:r>
              <a:rPr lang="en-US" sz="2400" dirty="0">
                <a:latin typeface="Times New Roman" panose="02020603050405020304" pitchFamily="18" charset="0"/>
                <a:cs typeface="Times New Roman" panose="02020603050405020304" pitchFamily="18" charset="0"/>
              </a:rPr>
              <a:t>Briefly explain critical reading.  </a:t>
            </a:r>
          </a:p>
          <a:p>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582184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1CAA-20CA-4BFF-8AF1-EDE3F5813895}"/>
              </a:ext>
            </a:extLst>
          </p:cNvPr>
          <p:cNvSpPr>
            <a:spLocks noGrp="1"/>
          </p:cNvSpPr>
          <p:nvPr>
            <p:ph type="title"/>
          </p:nvPr>
        </p:nvSpPr>
        <p:spPr>
          <a:xfrm>
            <a:off x="609600" y="560832"/>
            <a:ext cx="10972800" cy="1143000"/>
          </a:xfrm>
        </p:spPr>
        <p:txBody>
          <a:bodyPr>
            <a:normAutofit/>
          </a:bodyPr>
          <a:lstStyle/>
          <a:p>
            <a:r>
              <a:rPr lang="en-US" sz="3600" b="1" dirty="0"/>
              <a:t>References</a:t>
            </a:r>
          </a:p>
        </p:txBody>
      </p:sp>
      <p:sp>
        <p:nvSpPr>
          <p:cNvPr id="3" name="Content Placeholder 2">
            <a:extLst>
              <a:ext uri="{FF2B5EF4-FFF2-40B4-BE49-F238E27FC236}">
                <a16:creationId xmlns:a16="http://schemas.microsoft.com/office/drawing/2014/main" id="{88479682-28B3-4930-A76E-C376F0BD9C50}"/>
              </a:ext>
            </a:extLst>
          </p:cNvPr>
          <p:cNvSpPr>
            <a:spLocks noGrp="1"/>
          </p:cNvSpPr>
          <p:nvPr>
            <p:ph idx="1"/>
          </p:nvPr>
        </p:nvSpPr>
        <p:spPr>
          <a:xfrm>
            <a:off x="609600" y="1848104"/>
            <a:ext cx="10972800" cy="3597656"/>
          </a:xfrm>
        </p:spPr>
        <p:txBody>
          <a:bodyPr>
            <a:noAutofit/>
          </a:bodyPr>
          <a:lstStyle/>
          <a:p>
            <a:pPr algn="just"/>
            <a:r>
              <a:rPr lang="en-US" sz="2400" dirty="0" err="1">
                <a:latin typeface="Times New Roman" panose="02020603050405020304" pitchFamily="18" charset="0"/>
                <a:ea typeface="Roboto" panose="02000000000000000000" pitchFamily="2" charset="0"/>
                <a:cs typeface="Times New Roman" panose="02020603050405020304" pitchFamily="18" charset="0"/>
              </a:rPr>
              <a:t>Birvenu</a:t>
            </a:r>
            <a:r>
              <a:rPr lang="en-US" sz="2400" dirty="0">
                <a:latin typeface="Times New Roman" panose="02020603050405020304" pitchFamily="18" charset="0"/>
                <a:ea typeface="Roboto" panose="02000000000000000000" pitchFamily="2" charset="0"/>
                <a:cs typeface="Times New Roman" panose="02020603050405020304" pitchFamily="18" charset="0"/>
              </a:rPr>
              <a:t>,- (1987). Definition of Communication, In Doctor, R and A. Doctor, Principles and Practice of Business Communication, Bombay: Seth Publishers.</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Flesch, R. (1996). The art of plain talk. New York: Harper Brothers Publishers.</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Ludlow, R., &amp; Panton, F. (1992). The essence of effective communication. New York: Prentice Hall.</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Taylor, S. (2000). Essential communication skills: The ultimate guide to successful business communication. Boston: Pearson Educational.</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Karl E. R. (2000). Communication. An introduction. London: Sage Publications.</a:t>
            </a: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solidFill>
                <a:srgbClr val="FF0000"/>
              </a:solidFill>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59287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a:bodyPr>
          <a:lstStyle/>
          <a:p>
            <a:pPr algn="ctr"/>
            <a:r>
              <a:rPr lang="en-US" sz="3600"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2363</TotalTime>
  <Words>1339</Words>
  <Application>Microsoft Office PowerPoint</Application>
  <PresentationFormat>Widescreen</PresentationFormat>
  <Paragraphs>199</Paragraphs>
  <Slides>30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Calibri</vt:lpstr>
      <vt:lpstr>Century Gothic</vt:lpstr>
      <vt:lpstr>Palatino Linotype</vt:lpstr>
      <vt:lpstr>Times New Roman</vt:lpstr>
      <vt:lpstr>Wingdings</vt:lpstr>
      <vt:lpstr>Wingdings 2</vt:lpstr>
      <vt:lpstr>Presentation on brainstorming</vt:lpstr>
      <vt:lpstr>PowerPoint Presentation</vt:lpstr>
      <vt:lpstr>Objectives </vt:lpstr>
      <vt:lpstr>Introduction </vt:lpstr>
      <vt:lpstr>I. Definition</vt:lpstr>
      <vt:lpstr>II. Why reading?</vt:lpstr>
      <vt:lpstr> Cont’</vt:lpstr>
      <vt:lpstr>III. Components of reading </vt:lpstr>
      <vt:lpstr>1.Decoding </vt:lpstr>
      <vt:lpstr>2. Comprehension </vt:lpstr>
      <vt:lpstr>3. Retention</vt:lpstr>
      <vt:lpstr>IV. Factors influencing Reading Ability </vt:lpstr>
      <vt:lpstr>V. Required skills in reading</vt:lpstr>
      <vt:lpstr>VI. Reading strategies</vt:lpstr>
      <vt:lpstr>VII. Types of reading</vt:lpstr>
      <vt:lpstr>1. Reading for pleasure</vt:lpstr>
      <vt:lpstr> 2. Reading for a specific purpose</vt:lpstr>
      <vt:lpstr>VIII. Reading techniques  </vt:lpstr>
      <vt:lpstr>1. Scanning </vt:lpstr>
      <vt:lpstr>2. Skimming  </vt:lpstr>
      <vt:lpstr>Cont’</vt:lpstr>
      <vt:lpstr>3. Critical reading</vt:lpstr>
      <vt:lpstr>Cont’</vt:lpstr>
      <vt:lpstr>3. Vocabulary or word attack skills </vt:lpstr>
      <vt:lpstr>IX. Challenges and solutions</vt:lpstr>
      <vt:lpstr>Tips for effective reading </vt:lpstr>
      <vt:lpstr>Steps to reading proficiency</vt:lpstr>
      <vt:lpstr>Review</vt:lpstr>
      <vt:lpstr>Exercises</vt:lpstr>
      <vt:lpstr>References</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105</cp:revision>
  <dcterms:created xsi:type="dcterms:W3CDTF">2022-03-15T20:48:52Z</dcterms:created>
  <dcterms:modified xsi:type="dcterms:W3CDTF">2022-05-15T06:32:33Z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