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3"/>
  </p:notesMasterIdLst>
  <p:sldIdLst>
    <p:sldId id="272" r:id="rId2"/>
    <p:sldId id="273" r:id="rId3"/>
    <p:sldId id="297" r:id="rId4"/>
    <p:sldId id="319" r:id="rId5"/>
    <p:sldId id="324" r:id="rId6"/>
    <p:sldId id="325" r:id="rId7"/>
    <p:sldId id="326" r:id="rId8"/>
    <p:sldId id="317" r:id="rId9"/>
    <p:sldId id="298" r:id="rId10"/>
    <p:sldId id="333" r:id="rId11"/>
    <p:sldId id="320" r:id="rId12"/>
    <p:sldId id="299" r:id="rId13"/>
    <p:sldId id="300" r:id="rId14"/>
    <p:sldId id="301" r:id="rId15"/>
    <p:sldId id="322" r:id="rId16"/>
    <p:sldId id="332" r:id="rId17"/>
    <p:sldId id="302" r:id="rId18"/>
    <p:sldId id="321" r:id="rId19"/>
    <p:sldId id="305" r:id="rId20"/>
    <p:sldId id="306" r:id="rId21"/>
    <p:sldId id="330" r:id="rId22"/>
    <p:sldId id="327" r:id="rId23"/>
    <p:sldId id="308" r:id="rId24"/>
    <p:sldId id="328" r:id="rId25"/>
    <p:sldId id="309" r:id="rId26"/>
    <p:sldId id="310" r:id="rId27"/>
    <p:sldId id="313" r:id="rId28"/>
    <p:sldId id="294" r:id="rId29"/>
    <p:sldId id="295" r:id="rId30"/>
    <p:sldId id="293" r:id="rId31"/>
    <p:sldId id="296"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8799B23B-EC83-4686-B30A-512413B5E67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804" y="72"/>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BD4573-58E7-4156-A133-2731F5F8D1A6}" type="datetimeFigureOut">
              <a:rPr lang="en-US" smtClean="0"/>
              <a:t>5/15/2022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3B0CF2-7F87-4E02-A248-870047730F99}" type="slidenum">
              <a:rPr lang="en-US" smtClean="0"/>
              <a:t>‹#›</a:t>
            </a:fld>
            <a:endParaRPr lang="en-US"/>
          </a:p>
        </p:txBody>
      </p:sp>
    </p:spTree>
    <p:extLst>
      <p:ext uri="{BB962C8B-B14F-4D97-AF65-F5344CB8AC3E}">
        <p14:creationId xmlns:p14="http://schemas.microsoft.com/office/powerpoint/2010/main" val="36149813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93B0CF2-7F87-4E02-A248-870047730F99}" type="slidenum">
              <a:rPr lang="en-US" smtClean="0"/>
              <a:t>1</a:t>
            </a:fld>
            <a:endParaRPr lang="en-US"/>
          </a:p>
        </p:txBody>
      </p:sp>
    </p:spTree>
    <p:extLst>
      <p:ext uri="{BB962C8B-B14F-4D97-AF65-F5344CB8AC3E}">
        <p14:creationId xmlns:p14="http://schemas.microsoft.com/office/powerpoint/2010/main" val="14951338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1">
        <a:schemeClr val="bg1"/>
      </p:bgRef>
    </p:bg>
    <p:spTree>
      <p:nvGrpSpPr>
        <p:cNvPr id="1" name=""/>
        <p:cNvGrpSpPr/>
        <p:nvPr/>
      </p:nvGrpSpPr>
      <p:grpSpPr>
        <a:xfrm>
          <a:off x="0" y="0"/>
          <a:ext cx="0" cy="0"/>
          <a:chOff x="0" y="0"/>
          <a:chExt cx="0" cy="0"/>
        </a:xfrm>
      </p:grpSpPr>
      <p:grpSp>
        <p:nvGrpSpPr>
          <p:cNvPr id="10" name="Group 9"/>
          <p:cNvGrpSpPr/>
          <p:nvPr/>
        </p:nvGrpSpPr>
        <p:grpSpPr>
          <a:xfrm>
            <a:off x="0" y="6208894"/>
            <a:ext cx="12192000" cy="649106"/>
            <a:chOff x="0" y="6208894"/>
            <a:chExt cx="12192000" cy="649106"/>
          </a:xfrm>
        </p:grpSpPr>
        <p:sp>
          <p:nvSpPr>
            <p:cNvPr id="2" name="Rectangle 1"/>
            <p:cNvSpPr/>
            <p:nvPr/>
          </p:nvSpPr>
          <p:spPr>
            <a:xfrm>
              <a:off x="3048" y="6220178"/>
              <a:ext cx="12188952" cy="637822"/>
            </a:xfrm>
            <a:prstGeom prst="rect">
              <a:avLst/>
            </a:prstGeom>
            <a:ln>
              <a:noFill/>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cxnSp>
          <p:nvCxnSpPr>
            <p:cNvPr id="7" name="Straight Connector 6"/>
            <p:cNvCxnSpPr/>
            <p:nvPr/>
          </p:nvCxnSpPr>
          <p:spPr>
            <a:xfrm>
              <a:off x="0" y="6208894"/>
              <a:ext cx="1219200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grpSp>
      <p:cxnSp>
        <p:nvCxnSpPr>
          <p:cNvPr id="5" name="Straight Connector 4"/>
          <p:cNvCxnSpPr/>
          <p:nvPr userDrawn="1"/>
        </p:nvCxnSpPr>
        <p:spPr>
          <a:xfrm flipV="1">
            <a:off x="3048" y="5937956"/>
            <a:ext cx="8241" cy="5644"/>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userDrawn="1"/>
        </p:nvCxnSpPr>
        <p:spPr>
          <a:xfrm flipV="1">
            <a:off x="3048" y="5937956"/>
            <a:ext cx="8241" cy="5644"/>
          </a:xfrm>
          <a:prstGeom prst="line">
            <a:avLst/>
          </a:prstGeom>
        </p:spPr>
        <p:style>
          <a:lnRef idx="1">
            <a:schemeClr val="accent1"/>
          </a:lnRef>
          <a:fillRef idx="0">
            <a:schemeClr val="accent1"/>
          </a:fillRef>
          <a:effectRef idx="0">
            <a:schemeClr val="accent1"/>
          </a:effectRef>
          <a:fontRef idx="minor">
            <a:schemeClr val="tx1"/>
          </a:fontRef>
        </p:style>
      </p:cxnSp>
      <p:sp>
        <p:nvSpPr>
          <p:cNvPr id="9" name="Title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tx2"/>
                </a:solidFill>
                <a:effectLst/>
                <a:latin typeface="+mj-lt"/>
                <a:ea typeface="+mj-ea"/>
                <a:cs typeface="+mj-cs"/>
              </a:defRPr>
            </a:lvl1pPr>
          </a:lstStyle>
          <a:p>
            <a:r>
              <a:rPr kumimoji="0" lang="en-US"/>
              <a:t>Click to edit Master title style</a:t>
            </a:r>
            <a:endParaRPr kumimoji="0" lang="en-US" dirty="0"/>
          </a:p>
        </p:txBody>
      </p:sp>
      <p:sp>
        <p:nvSpPr>
          <p:cNvPr id="17" name="Subtitle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021A1D30-C0A0-4124-A783-34D9F15FA0FE}" type="datetime1">
              <a:rPr lang="en-US" smtClean="0"/>
              <a:t>5/15/2022</a:t>
            </a:fld>
            <a:endParaRPr lang="en-US"/>
          </a:p>
        </p:txBody>
      </p:sp>
      <p:sp>
        <p:nvSpPr>
          <p:cNvPr id="19" name="Footer Placeholder 18"/>
          <p:cNvSpPr>
            <a:spLocks noGrp="1"/>
          </p:cNvSpPr>
          <p:nvPr>
            <p:ph type="ftr" sz="quarter" idx="11"/>
          </p:nvPr>
        </p:nvSpPr>
        <p:spPr/>
        <p:txBody>
          <a:bodyPr/>
          <a:lstStyle/>
          <a:p>
            <a:r>
              <a:rPr lang="en-US" dirty="0"/>
              <a:t>Add a footer</a:t>
            </a:r>
          </a:p>
        </p:txBody>
      </p:sp>
      <p:sp>
        <p:nvSpPr>
          <p:cNvPr id="27" name="Slide Number Placeholder 26"/>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29808200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5F28077-7188-48C5-8679-2287FAC952E9}" type="datetime1">
              <a:rPr lang="en-US" smtClean="0"/>
              <a:t>5/15/2022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4816821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D2DCB740-6776-4EE9-99FD-96D592FA5A23}" type="datetime1">
              <a:rPr lang="en-US" smtClean="0"/>
              <a:t>5/15/2022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531933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a:lstStyle/>
          <a:p>
            <a:r>
              <a:rPr kumimoji="0" lang="en-US"/>
              <a:t>Click to edit Master title style</a:t>
            </a:r>
          </a:p>
        </p:txBody>
      </p:sp>
      <p:sp>
        <p:nvSpPr>
          <p:cNvPr id="3" name="Content Placeholder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05F6BD99-6FFD-46C5-B5E2-43A34BDA2566}" type="datetime1">
              <a:rPr lang="en-US" smtClean="0"/>
              <a:t>5/15/2022</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09018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1"/>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Text Placeholder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1"/>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6" name="Content Placeholder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E022678E-214C-4CF8-97C7-95015FB02960}" type="datetime1">
              <a:rPr lang="en-US" smtClean="0"/>
              <a:t>5/15/2022</a:t>
            </a:fld>
            <a:endParaRPr lang="en-US"/>
          </a:p>
        </p:txBody>
      </p:sp>
      <p:sp>
        <p:nvSpPr>
          <p:cNvPr id="8" name="Footer Placeholder 7"/>
          <p:cNvSpPr>
            <a:spLocks noGrp="1"/>
          </p:cNvSpPr>
          <p:nvPr>
            <p:ph type="ftr" sz="quarter" idx="11"/>
          </p:nvPr>
        </p:nvSpPr>
        <p:spPr/>
        <p:txBody>
          <a:bodyPr/>
          <a:lstStyle/>
          <a:p>
            <a:r>
              <a:rPr lang="en-US" dirty="0"/>
              <a:t>Add a footer</a:t>
            </a:r>
          </a:p>
        </p:txBody>
      </p:sp>
      <p:sp>
        <p:nvSpPr>
          <p:cNvPr id="9" name="Slide Number Placeholder 8"/>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2501885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D55660E0-FA77-4473-A859-74127B089143}" type="datetime1">
              <a:rPr lang="en-US" smtClean="0"/>
              <a:t>5/15/2022</a:t>
            </a:fld>
            <a:endParaRPr lang="en-US"/>
          </a:p>
        </p:txBody>
      </p:sp>
      <p:sp>
        <p:nvSpPr>
          <p:cNvPr id="4" name="Footer Placeholder 3"/>
          <p:cNvSpPr>
            <a:spLocks noGrp="1"/>
          </p:cNvSpPr>
          <p:nvPr>
            <p:ph type="ftr" sz="quarter" idx="11"/>
          </p:nvPr>
        </p:nvSpPr>
        <p:spPr/>
        <p:txBody>
          <a:bodyPr/>
          <a:lstStyle/>
          <a:p>
            <a:r>
              <a:rPr lang="en-US" dirty="0"/>
              <a:t>Add a footer</a:t>
            </a:r>
          </a:p>
        </p:txBody>
      </p:sp>
      <p:sp>
        <p:nvSpPr>
          <p:cNvPr id="5" name="Slide Number Placeholder 4"/>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0718149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88D7B8-9F07-4899-827D-5F3CFDDEB574}" type="datetime1">
              <a:rPr lang="en-US" smtClean="0"/>
              <a:t>5/15/2022</a:t>
            </a:fld>
            <a:endParaRPr lang="en-US"/>
          </a:p>
        </p:txBody>
      </p:sp>
      <p:sp>
        <p:nvSpPr>
          <p:cNvPr id="3" name="Footer Placeholder 2"/>
          <p:cNvSpPr>
            <a:spLocks noGrp="1"/>
          </p:cNvSpPr>
          <p:nvPr>
            <p:ph type="ftr" sz="quarter" idx="11"/>
          </p:nvPr>
        </p:nvSpPr>
        <p:spPr/>
        <p:txBody>
          <a:bodyPr/>
          <a:lstStyle/>
          <a:p>
            <a:r>
              <a:rPr lang="en-US" dirty="0"/>
              <a:t>Add a footer</a:t>
            </a:r>
          </a:p>
        </p:txBody>
      </p:sp>
      <p:sp>
        <p:nvSpPr>
          <p:cNvPr id="4" name="Slide Number Placeholder 3"/>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2528821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4" name="Content Placeholder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3" name="Text Placeholder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B5197C5C-1CD1-417D-A89C-14747F5222C7}" type="datetime1">
              <a:rPr lang="en-US" smtClean="0"/>
              <a:t>5/15/2022</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991926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12" name="Right Triangle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2" name="Title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3" name="Picture Placeholder 2" descr="An empty placeholder to add an image. Click on the placeholder and select the image that you wish to add"/>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1359EFBB-CFA1-4AA8-9123-F0B52DBD84FE}" type="datetime1">
              <a:rPr lang="en-US" smtClean="0"/>
              <a:t>5/15/2022</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a:xfrm>
            <a:off x="10769600" y="6356351"/>
            <a:ext cx="812800" cy="365125"/>
          </a:xfrm>
        </p:spPr>
        <p:txBody>
          <a:bodyPr/>
          <a:lstStyle/>
          <a:p>
            <a:fld id="{401CF334-2D5C-4859-84A6-CA7E6E43FAEB}" type="slidenum">
              <a:rPr lang="en-US" smtClean="0"/>
              <a:t>‹#›</a:t>
            </a:fld>
            <a:endParaRPr lang="en-US"/>
          </a:p>
        </p:txBody>
      </p:sp>
      <p:sp>
        <p:nvSpPr>
          <p:cNvPr id="10" name="Freeform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11" name="Freeform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Tree>
    <p:extLst>
      <p:ext uri="{BB962C8B-B14F-4D97-AF65-F5344CB8AC3E}">
        <p14:creationId xmlns:p14="http://schemas.microsoft.com/office/powerpoint/2010/main" val="25196249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D2D5871-AB0F-4B3D-8861-97E78CB7B47E}" type="datetime1">
              <a:rPr lang="en-US" smtClean="0"/>
              <a:t>5/15/2022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877777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914402"/>
            <a:ext cx="27432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609600" y="914402"/>
            <a:ext cx="80264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4418406-4C3F-4F3E-80BD-A22568EA37EB}" type="datetime1">
              <a:rPr lang="en-US" smtClean="0"/>
              <a:t>5/15/2022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3697544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25" name="Group 24"/>
          <p:cNvGrpSpPr/>
          <p:nvPr/>
        </p:nvGrpSpPr>
        <p:grpSpPr>
          <a:xfrm>
            <a:off x="-29028" y="-7144"/>
            <a:ext cx="12240731" cy="6879658"/>
            <a:chOff x="0" y="-21658"/>
            <a:chExt cx="12240731" cy="6879658"/>
          </a:xfrm>
        </p:grpSpPr>
        <p:sp>
          <p:nvSpPr>
            <p:cNvPr id="26" name="Rectangle 25"/>
            <p:cNvSpPr/>
            <p:nvPr/>
          </p:nvSpPr>
          <p:spPr>
            <a:xfrm>
              <a:off x="31633" y="0"/>
              <a:ext cx="1218895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7" name="Group 26"/>
            <p:cNvGrpSpPr/>
            <p:nvPr/>
          </p:nvGrpSpPr>
          <p:grpSpPr>
            <a:xfrm>
              <a:off x="0" y="-21658"/>
              <a:ext cx="12240731" cy="1041400"/>
              <a:chOff x="-25356" y="-7144"/>
              <a:chExt cx="12240731" cy="1041400"/>
            </a:xfrm>
          </p:grpSpPr>
          <p:sp>
            <p:nvSpPr>
              <p:cNvPr id="28" name="Freeform 27"/>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29" name="Freeform 28"/>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grpSp>
            <p:nvGrpSpPr>
              <p:cNvPr id="31" name="Group 30"/>
              <p:cNvGrpSpPr/>
              <p:nvPr/>
            </p:nvGrpSpPr>
            <p:grpSpPr>
              <a:xfrm>
                <a:off x="-25356" y="202408"/>
                <a:ext cx="12240731" cy="649224"/>
                <a:chOff x="-19045" y="216550"/>
                <a:chExt cx="9180548" cy="649224"/>
              </a:xfrm>
            </p:grpSpPr>
            <p:sp>
              <p:nvSpPr>
                <p:cNvPr id="32" name="Freeform 3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33" name="Freeform 3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sz="1800"/>
                </a:p>
              </p:txBody>
            </p:sp>
          </p:grpSp>
        </p:grpSp>
      </p:grpSp>
      <p:sp>
        <p:nvSpPr>
          <p:cNvPr id="9" name="Title Placeholder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en-US"/>
              <a:t>Click to edit Master title style</a:t>
            </a:r>
            <a:endParaRPr kumimoji="0" lang="en-US" dirty="0"/>
          </a:p>
        </p:txBody>
      </p:sp>
      <p:sp>
        <p:nvSpPr>
          <p:cNvPr id="30" name="Text Placeholder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endParaRPr kumimoji="0" lang="en-US" dirty="0"/>
          </a:p>
        </p:txBody>
      </p:sp>
      <p:sp>
        <p:nvSpPr>
          <p:cNvPr id="10" name="Date Placeholder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100">
                <a:solidFill>
                  <a:schemeClr val="tx1"/>
                </a:solidFill>
              </a:defRPr>
            </a:lvl1pPr>
          </a:lstStyle>
          <a:p>
            <a:fld id="{61146459-E3C3-4969-9224-5ED50B492D17}" type="datetime1">
              <a:rPr lang="en-US" smtClean="0"/>
              <a:pPr/>
              <a:t>5/15/2022</a:t>
            </a:fld>
            <a:endParaRPr lang="en-US" dirty="0"/>
          </a:p>
        </p:txBody>
      </p:sp>
      <p:sp>
        <p:nvSpPr>
          <p:cNvPr id="22" name="Footer Placeholder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100">
                <a:solidFill>
                  <a:schemeClr val="tx1"/>
                </a:solidFill>
              </a:defRPr>
            </a:lvl1pPr>
          </a:lstStyle>
          <a:p>
            <a:r>
              <a:rPr lang="en-US" dirty="0"/>
              <a:t>Add a footer</a:t>
            </a:r>
          </a:p>
        </p:txBody>
      </p:sp>
      <p:sp>
        <p:nvSpPr>
          <p:cNvPr id="18" name="Slide Number Placeholder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100">
                <a:solidFill>
                  <a:schemeClr val="tx1"/>
                </a:solidFill>
              </a:defRPr>
            </a:lvl1pPr>
          </a:lstStyle>
          <a:p>
            <a:fld id="{401CF334-2D5C-4859-84A6-CA7E6E43FAEB}" type="slidenum">
              <a:rPr lang="en-US" smtClean="0"/>
              <a:pPr/>
              <a:t>‹#›</a:t>
            </a:fld>
            <a:endParaRPr lang="en-US"/>
          </a:p>
        </p:txBody>
      </p:sp>
    </p:spTree>
    <p:extLst>
      <p:ext uri="{BB962C8B-B14F-4D97-AF65-F5344CB8AC3E}">
        <p14:creationId xmlns:p14="http://schemas.microsoft.com/office/powerpoint/2010/main" val="9428528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lumMod val="50000"/>
          </a:schemeClr>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lumMod val="50000"/>
          </a:schemeClr>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lumMod val="50000"/>
          </a:schemeClr>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lumMod val="50000"/>
          </a:schemeClr>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lumMod val="75000"/>
          </a:schemeClr>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lumMod val="50000"/>
          </a:schemeClr>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lumMod val="75000"/>
          </a:schemeClr>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286000" indent="0" algn="l" rtl="0" eaLnBrk="1" latinLnBrk="0" hangingPunct="1">
        <a:spcBef>
          <a:spcPct val="20000"/>
        </a:spcBef>
        <a:buClr>
          <a:schemeClr val="tx2"/>
        </a:buClr>
        <a:buFontTx/>
        <a:buNone/>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type="subTitle" idx="1"/>
          </p:nvPr>
        </p:nvSpPr>
        <p:spPr>
          <a:xfrm>
            <a:off x="697611" y="4528184"/>
            <a:ext cx="10472928" cy="552011"/>
          </a:xfrm>
        </p:spPr>
        <p:txBody>
          <a:bodyPr/>
          <a:lstStyle/>
          <a:p>
            <a:r>
              <a:rPr lang="en-US" b="1" dirty="0"/>
              <a:t>Lecturer: </a:t>
            </a:r>
            <a:r>
              <a:rPr lang="en-US" b="1" dirty="0" err="1"/>
              <a:t>Protais</a:t>
            </a:r>
            <a:r>
              <a:rPr lang="en-US" b="1" dirty="0"/>
              <a:t> </a:t>
            </a:r>
            <a:r>
              <a:rPr lang="en-US" b="1" dirty="0" err="1"/>
              <a:t>Niyonshima</a:t>
            </a:r>
            <a:endParaRPr lang="en-US" b="1" dirty="0"/>
          </a:p>
          <a:p>
            <a:endParaRPr lang="en-US" dirty="0"/>
          </a:p>
        </p:txBody>
      </p:sp>
      <p:sp>
        <p:nvSpPr>
          <p:cNvPr id="6" name="Title 3">
            <a:extLst>
              <a:ext uri="{FF2B5EF4-FFF2-40B4-BE49-F238E27FC236}">
                <a16:creationId xmlns:a16="http://schemas.microsoft.com/office/drawing/2014/main" id="{DA0349FF-1040-4A59-82EB-A3B8DB9063FE}"/>
              </a:ext>
            </a:extLst>
          </p:cNvPr>
          <p:cNvSpPr txBox="1">
            <a:spLocks/>
          </p:cNvSpPr>
          <p:nvPr/>
        </p:nvSpPr>
        <p:spPr>
          <a:xfrm>
            <a:off x="697611" y="3245484"/>
            <a:ext cx="10468864" cy="876300"/>
          </a:xfrm>
          <a:prstGeom prst="rect">
            <a:avLst/>
          </a:prstGeom>
          <a:ln>
            <a:noFill/>
          </a:ln>
        </p:spPr>
        <p:txBody>
          <a:bodyPr vert="horz" lIns="0" tIns="0" rIns="18288" bIns="0" anchor="b">
            <a:no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tx2"/>
                </a:solidFill>
                <a:effectLst/>
                <a:latin typeface="+mj-lt"/>
                <a:ea typeface="+mj-ea"/>
                <a:cs typeface="+mj-cs"/>
              </a:defRPr>
            </a:lvl1pPr>
          </a:lstStyle>
          <a:p>
            <a:r>
              <a:rPr lang="en-US" sz="4000" dirty="0"/>
              <a:t>Chapter V: WRITING SKILLS </a:t>
            </a:r>
          </a:p>
          <a:p>
            <a:r>
              <a:rPr lang="en-US" sz="4000" dirty="0"/>
              <a:t>   </a:t>
            </a:r>
          </a:p>
        </p:txBody>
      </p:sp>
      <p:sp>
        <p:nvSpPr>
          <p:cNvPr id="4" name="Title 3">
            <a:extLst>
              <a:ext uri="{FF2B5EF4-FFF2-40B4-BE49-F238E27FC236}">
                <a16:creationId xmlns:a16="http://schemas.microsoft.com/office/drawing/2014/main" id="{316BCCB4-79AB-4862-AF2B-601E7C033797}"/>
              </a:ext>
            </a:extLst>
          </p:cNvPr>
          <p:cNvSpPr txBox="1">
            <a:spLocks/>
          </p:cNvSpPr>
          <p:nvPr/>
        </p:nvSpPr>
        <p:spPr>
          <a:xfrm>
            <a:off x="697611" y="1023938"/>
            <a:ext cx="10468864" cy="876300"/>
          </a:xfrm>
          <a:prstGeom prst="rect">
            <a:avLst/>
          </a:prstGeom>
          <a:ln>
            <a:noFill/>
          </a:ln>
        </p:spPr>
        <p:txBody>
          <a:bodyPr vert="horz" lIns="0"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tx2"/>
                </a:solidFill>
                <a:effectLst/>
                <a:latin typeface="+mj-lt"/>
                <a:ea typeface="+mj-ea"/>
                <a:cs typeface="+mj-cs"/>
              </a:defRPr>
            </a:lvl1pPr>
          </a:lstStyle>
          <a:p>
            <a:r>
              <a:rPr lang="en-US" sz="4000" dirty="0">
                <a:solidFill>
                  <a:srgbClr val="0070C0"/>
                </a:solidFill>
              </a:rPr>
              <a:t>COMMUNICATION SKILLS</a:t>
            </a:r>
          </a:p>
        </p:txBody>
      </p:sp>
    </p:spTree>
    <p:extLst>
      <p:ext uri="{BB962C8B-B14F-4D97-AF65-F5344CB8AC3E}">
        <p14:creationId xmlns:p14="http://schemas.microsoft.com/office/powerpoint/2010/main" val="3549628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09600" y="952499"/>
            <a:ext cx="10972800" cy="751713"/>
          </a:xfrm>
        </p:spPr>
        <p:txBody>
          <a:bodyPr>
            <a:normAutofit/>
          </a:bodyPr>
          <a:lstStyle/>
          <a:p>
            <a:r>
              <a:rPr lang="en-US" sz="3600" b="1" dirty="0"/>
              <a:t>Objectives </a:t>
            </a:r>
          </a:p>
        </p:txBody>
      </p:sp>
      <p:sp>
        <p:nvSpPr>
          <p:cNvPr id="2" name="Content Placeholder 1"/>
          <p:cNvSpPr>
            <a:spLocks noGrp="1"/>
          </p:cNvSpPr>
          <p:nvPr>
            <p:ph idx="1"/>
          </p:nvPr>
        </p:nvSpPr>
        <p:spPr/>
        <p:txBody>
          <a:bodyPr>
            <a:normAutofit/>
          </a:bodyPr>
          <a:lstStyle/>
          <a:p>
            <a:pPr marL="0" indent="0">
              <a:buNone/>
            </a:pPr>
            <a:r>
              <a:rPr lang="en-US" dirty="0">
                <a:latin typeface="Times New Roman" panose="02020603050405020304" pitchFamily="18" charset="0"/>
                <a:cs typeface="Times New Roman" panose="02020603050405020304" pitchFamily="18" charset="0"/>
              </a:rPr>
              <a:t>By the end of this session, a learner will be able to:</a:t>
            </a:r>
          </a:p>
          <a:p>
            <a:r>
              <a:rPr lang="en-US" dirty="0">
                <a:latin typeface="Times New Roman" panose="02020603050405020304" pitchFamily="18" charset="0"/>
                <a:cs typeface="Times New Roman" panose="02020603050405020304" pitchFamily="18" charset="0"/>
              </a:rPr>
              <a:t>Define clearly Writing skills</a:t>
            </a:r>
          </a:p>
          <a:p>
            <a:r>
              <a:rPr lang="en-US" dirty="0">
                <a:latin typeface="Times New Roman" panose="02020603050405020304" pitchFamily="18" charset="0"/>
                <a:cs typeface="Times New Roman" panose="02020603050405020304" pitchFamily="18" charset="0"/>
              </a:rPr>
              <a:t>Explain the importance of Writing Skills</a:t>
            </a:r>
          </a:p>
          <a:p>
            <a:r>
              <a:rPr lang="en-US" dirty="0">
                <a:latin typeface="Times New Roman" panose="02020603050405020304" pitchFamily="18" charset="0"/>
                <a:cs typeface="Times New Roman" panose="02020603050405020304" pitchFamily="18" charset="0"/>
              </a:rPr>
              <a:t>Illustrate effectively Writing styles</a:t>
            </a:r>
          </a:p>
          <a:p>
            <a:r>
              <a:rPr lang="en-US" dirty="0">
                <a:latin typeface="Times New Roman" panose="02020603050405020304" pitchFamily="18" charset="0"/>
                <a:cs typeface="Times New Roman" panose="02020603050405020304" pitchFamily="18" charset="0"/>
              </a:rPr>
              <a:t>Describe the writing process </a:t>
            </a:r>
          </a:p>
          <a:p>
            <a:r>
              <a:rPr lang="en-US" dirty="0">
                <a:latin typeface="Times New Roman" panose="02020603050405020304" pitchFamily="18" charset="0"/>
                <a:cs typeface="Times New Roman" panose="02020603050405020304" pitchFamily="18" charset="0"/>
              </a:rPr>
              <a:t>Produce a good essay</a:t>
            </a:r>
          </a:p>
          <a:p>
            <a:r>
              <a:rPr lang="en-US" dirty="0">
                <a:latin typeface="Times New Roman" panose="02020603050405020304" pitchFamily="18" charset="0"/>
                <a:cs typeface="Times New Roman" panose="02020603050405020304" pitchFamily="18" charset="0"/>
              </a:rPr>
              <a:t>Make a good formal letter</a:t>
            </a: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89102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635641-BEF4-457E-B87B-6A30394B22A4}"/>
              </a:ext>
            </a:extLst>
          </p:cNvPr>
          <p:cNvSpPr>
            <a:spLocks noGrp="1"/>
          </p:cNvSpPr>
          <p:nvPr>
            <p:ph type="title"/>
          </p:nvPr>
        </p:nvSpPr>
        <p:spPr/>
        <p:txBody>
          <a:bodyPr>
            <a:normAutofit/>
          </a:bodyPr>
          <a:lstStyle/>
          <a:p>
            <a:r>
              <a:rPr lang="en-GB" sz="36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 Definition</a:t>
            </a:r>
            <a:endParaRPr lang="en-US" sz="3600" dirty="0">
              <a:solidFill>
                <a:schemeClr val="tx1"/>
              </a:solidFill>
            </a:endParaRPr>
          </a:p>
        </p:txBody>
      </p:sp>
      <p:sp>
        <p:nvSpPr>
          <p:cNvPr id="3" name="Content Placeholder 2">
            <a:extLst>
              <a:ext uri="{FF2B5EF4-FFF2-40B4-BE49-F238E27FC236}">
                <a16:creationId xmlns:a16="http://schemas.microsoft.com/office/drawing/2014/main" id="{2A119A19-FDC3-4E0D-B1F0-92A496099478}"/>
              </a:ext>
            </a:extLst>
          </p:cNvPr>
          <p:cNvSpPr>
            <a:spLocks noGrp="1"/>
          </p:cNvSpPr>
          <p:nvPr>
            <p:ph idx="1"/>
          </p:nvPr>
        </p:nvSpPr>
        <p:spPr/>
        <p:txBody>
          <a:bodyPr>
            <a:normAutofit/>
          </a:bodyPr>
          <a:lstStyle/>
          <a:p>
            <a:pPr marL="0" marR="0" indent="0" algn="just">
              <a:lnSpc>
                <a:spcPct val="115000"/>
              </a:lnSpc>
              <a:spcBef>
                <a:spcPts val="0"/>
              </a:spcBef>
              <a:spcAft>
                <a:spcPts val="1000"/>
              </a:spcAft>
              <a:buNone/>
            </a:pPr>
            <a:r>
              <a:rPr lang="en-US" dirty="0"/>
              <a:t>Writing is the process of arranging letters, symbols to express an idea, to deliver a message. In addition, writing is </a:t>
            </a:r>
            <a:r>
              <a:rPr lang="en-US" b="0" i="0" dirty="0">
                <a:effectLst/>
                <a:latin typeface="Times New Roman" panose="02020603050405020304" pitchFamily="18" charset="0"/>
                <a:cs typeface="Times New Roman" panose="02020603050405020304" pitchFamily="18" charset="0"/>
              </a:rPr>
              <a:t>the art of expressing views, ideas, and thoughts in written forms. Although writing seems easy while thinking about it, many times, it results in unorganized and scattered pieces of information on paper. Sometimes such information confuses the audience/reader.</a:t>
            </a:r>
          </a:p>
          <a:p>
            <a:pPr marL="0" marR="0" indent="0" algn="just">
              <a:lnSpc>
                <a:spcPct val="115000"/>
              </a:lnSpc>
              <a:spcBef>
                <a:spcPts val="0"/>
              </a:spcBef>
              <a:spcAft>
                <a:spcPts val="1000"/>
              </a:spcAft>
              <a:buNone/>
            </a:pPr>
            <a:endParaRPr lang="en-US" dirty="0">
              <a:latin typeface="Times New Roman" panose="02020603050405020304" pitchFamily="18" charset="0"/>
              <a:cs typeface="Times New Roman" panose="02020603050405020304" pitchFamily="18" charset="0"/>
            </a:endParaRPr>
          </a:p>
          <a:p>
            <a:pPr marL="0" marR="0" indent="0" algn="just">
              <a:lnSpc>
                <a:spcPct val="115000"/>
              </a:lnSpc>
              <a:spcBef>
                <a:spcPts val="0"/>
              </a:spcBef>
              <a:spcAft>
                <a:spcPts val="1000"/>
              </a:spcAft>
              <a:buNone/>
            </a:pPr>
            <a:r>
              <a:rPr lang="en-US" b="0" i="0" dirty="0">
                <a:effectLst/>
                <a:latin typeface="Times New Roman" panose="02020603050405020304" pitchFamily="18" charset="0"/>
                <a:cs typeface="Times New Roman" panose="02020603050405020304" pitchFamily="18" charset="0"/>
              </a:rPr>
              <a:t>Producing an effective written document requires to pay attention to grammar and vocabulary, and  apply writing skills. </a:t>
            </a:r>
          </a:p>
        </p:txBody>
      </p:sp>
    </p:spTree>
    <p:extLst>
      <p:ext uri="{BB962C8B-B14F-4D97-AF65-F5344CB8AC3E}">
        <p14:creationId xmlns:p14="http://schemas.microsoft.com/office/powerpoint/2010/main" val="1664071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355A7-8250-4070-9DF9-CD27DB1F457D}"/>
              </a:ext>
            </a:extLst>
          </p:cNvPr>
          <p:cNvSpPr>
            <a:spLocks noGrp="1"/>
          </p:cNvSpPr>
          <p:nvPr>
            <p:ph type="title"/>
          </p:nvPr>
        </p:nvSpPr>
        <p:spPr>
          <a:xfrm>
            <a:off x="609600" y="533400"/>
            <a:ext cx="10972800" cy="1143000"/>
          </a:xfrm>
        </p:spPr>
        <p:txBody>
          <a:bodyPr>
            <a:normAutofit/>
          </a:bodyPr>
          <a:lstStyle/>
          <a:p>
            <a:r>
              <a:rPr lang="en-US" sz="3600" b="1" dirty="0">
                <a:solidFill>
                  <a:schemeClr val="tx1"/>
                </a:solidFill>
              </a:rPr>
              <a:t>II. Importance of Writing Skills</a:t>
            </a:r>
          </a:p>
        </p:txBody>
      </p:sp>
      <p:sp>
        <p:nvSpPr>
          <p:cNvPr id="3" name="Content Placeholder 2">
            <a:extLst>
              <a:ext uri="{FF2B5EF4-FFF2-40B4-BE49-F238E27FC236}">
                <a16:creationId xmlns:a16="http://schemas.microsoft.com/office/drawing/2014/main" id="{3459720A-1286-4481-8622-B19A9F2E42D1}"/>
              </a:ext>
            </a:extLst>
          </p:cNvPr>
          <p:cNvSpPr>
            <a:spLocks noGrp="1"/>
          </p:cNvSpPr>
          <p:nvPr>
            <p:ph idx="1"/>
          </p:nvPr>
        </p:nvSpPr>
        <p:spPr/>
        <p:txBody>
          <a:bodyPr>
            <a:noAutofit/>
          </a:bodyPr>
          <a:lstStyle/>
          <a:p>
            <a:pPr marL="0" indent="0" algn="just">
              <a:buNone/>
            </a:pPr>
            <a:r>
              <a:rPr lang="en-US" dirty="0">
                <a:latin typeface="Times New Roman" panose="02020603050405020304" pitchFamily="18" charset="0"/>
                <a:cs typeface="Times New Roman" panose="02020603050405020304" pitchFamily="18" charset="0"/>
              </a:rPr>
              <a:t>Writing is the vital means of communication mostly in a formal setting. </a:t>
            </a:r>
            <a:r>
              <a:rPr lang="en-US" b="0" i="0" dirty="0">
                <a:solidFill>
                  <a:srgbClr val="292929"/>
                </a:solidFill>
                <a:effectLst/>
                <a:latin typeface="Times New Roman" panose="02020603050405020304" pitchFamily="18" charset="0"/>
                <a:cs typeface="Times New Roman" panose="02020603050405020304" pitchFamily="18" charset="0"/>
              </a:rPr>
              <a:t>Writing skills are essential element of communication in terms of precision, correctness, exactness, sureness, efficiency, and accuracy and reach to a greatly wider audience than within face-to-face or phone communications. </a:t>
            </a:r>
          </a:p>
          <a:p>
            <a:pPr marL="0" indent="0" algn="just">
              <a:buNone/>
            </a:pPr>
            <a:endParaRPr lang="en-US" dirty="0">
              <a:solidFill>
                <a:srgbClr val="292929"/>
              </a:solidFill>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Good writing skills are essential for success in a workplace. Producing a poor written document full of typos, grammatical errors, and poorly constructed sentences gives an image of how one can handle other related tasks, whereas a quality document can also influence how he/she is perceived. </a:t>
            </a:r>
          </a:p>
        </p:txBody>
      </p:sp>
    </p:spTree>
    <p:extLst>
      <p:ext uri="{BB962C8B-B14F-4D97-AF65-F5344CB8AC3E}">
        <p14:creationId xmlns:p14="http://schemas.microsoft.com/office/powerpoint/2010/main" val="38331960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0500EA-3ED2-47CB-AE4C-2E4CD5AB6A6F}"/>
              </a:ext>
            </a:extLst>
          </p:cNvPr>
          <p:cNvSpPr>
            <a:spLocks noGrp="1"/>
          </p:cNvSpPr>
          <p:nvPr>
            <p:ph type="title"/>
          </p:nvPr>
        </p:nvSpPr>
        <p:spPr/>
        <p:txBody>
          <a:bodyPr>
            <a:normAutofit/>
          </a:bodyPr>
          <a:lstStyle/>
          <a:p>
            <a:pPr algn="r"/>
            <a:r>
              <a:rPr lang="en-US" sz="3600" b="1" dirty="0" err="1"/>
              <a:t>Cont</a:t>
            </a:r>
            <a:r>
              <a:rPr lang="en-US" sz="3600" b="1" dirty="0"/>
              <a:t>’</a:t>
            </a:r>
          </a:p>
        </p:txBody>
      </p:sp>
      <p:sp>
        <p:nvSpPr>
          <p:cNvPr id="3" name="Content Placeholder 2">
            <a:extLst>
              <a:ext uri="{FF2B5EF4-FFF2-40B4-BE49-F238E27FC236}">
                <a16:creationId xmlns:a16="http://schemas.microsoft.com/office/drawing/2014/main" id="{F212E018-3CA9-4DAA-8D5B-3E0E59B1AD9E}"/>
              </a:ext>
            </a:extLst>
          </p:cNvPr>
          <p:cNvSpPr>
            <a:spLocks noGrp="1"/>
          </p:cNvSpPr>
          <p:nvPr>
            <p:ph idx="1"/>
          </p:nvPr>
        </p:nvSpPr>
        <p:spPr/>
        <p:txBody>
          <a:bodyPr/>
          <a:lstStyle/>
          <a:p>
            <a:pPr marL="0" indent="0" algn="just">
              <a:buNone/>
            </a:pPr>
            <a:r>
              <a:rPr lang="en-US" dirty="0">
                <a:latin typeface="Times New Roman" panose="02020603050405020304" pitchFamily="18" charset="0"/>
                <a:cs typeface="Times New Roman" panose="02020603050405020304" pitchFamily="18" charset="0"/>
              </a:rPr>
              <a:t>Thus, writing skills help to:</a:t>
            </a:r>
          </a:p>
          <a:p>
            <a:pPr lvl="1" algn="just"/>
            <a:r>
              <a:rPr lang="en-US" sz="2600" dirty="0">
                <a:latin typeface="Times New Roman" panose="02020603050405020304" pitchFamily="18" charset="0"/>
                <a:cs typeface="Times New Roman" panose="02020603050405020304" pitchFamily="18" charset="0"/>
              </a:rPr>
              <a:t>Fit well in a professional setting</a:t>
            </a:r>
          </a:p>
          <a:p>
            <a:pPr lvl="1" algn="just"/>
            <a:r>
              <a:rPr lang="en-US" sz="2600" dirty="0">
                <a:latin typeface="Times New Roman" panose="02020603050405020304" pitchFamily="18" charset="0"/>
                <a:cs typeface="Times New Roman" panose="02020603050405020304" pitchFamily="18" charset="0"/>
              </a:rPr>
              <a:t>Prove work performance</a:t>
            </a:r>
          </a:p>
          <a:p>
            <a:pPr lvl="1" algn="just"/>
            <a:r>
              <a:rPr lang="en-US" sz="2600" dirty="0">
                <a:latin typeface="Times New Roman" panose="02020603050405020304" pitchFamily="18" charset="0"/>
                <a:cs typeface="Times New Roman" panose="02020603050405020304" pitchFamily="18" charset="0"/>
              </a:rPr>
              <a:t>Boost professional confidence</a:t>
            </a:r>
          </a:p>
          <a:p>
            <a:endParaRPr lang="en-US" dirty="0"/>
          </a:p>
        </p:txBody>
      </p:sp>
    </p:spTree>
    <p:extLst>
      <p:ext uri="{BB962C8B-B14F-4D97-AF65-F5344CB8AC3E}">
        <p14:creationId xmlns:p14="http://schemas.microsoft.com/office/powerpoint/2010/main" val="595676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0E12F-B3B0-490A-9A97-CF41C19DDD01}"/>
              </a:ext>
            </a:extLst>
          </p:cNvPr>
          <p:cNvSpPr>
            <a:spLocks noGrp="1"/>
          </p:cNvSpPr>
          <p:nvPr>
            <p:ph type="title"/>
          </p:nvPr>
        </p:nvSpPr>
        <p:spPr/>
        <p:txBody>
          <a:bodyPr>
            <a:normAutofit/>
          </a:bodyPr>
          <a:lstStyle/>
          <a:p>
            <a:r>
              <a:rPr lang="en-US" sz="3600" b="1" dirty="0">
                <a:solidFill>
                  <a:schemeClr val="tx1"/>
                </a:solidFill>
              </a:rPr>
              <a:t>III. Writing Styles </a:t>
            </a:r>
          </a:p>
        </p:txBody>
      </p:sp>
      <p:sp>
        <p:nvSpPr>
          <p:cNvPr id="3" name="Content Placeholder 2">
            <a:extLst>
              <a:ext uri="{FF2B5EF4-FFF2-40B4-BE49-F238E27FC236}">
                <a16:creationId xmlns:a16="http://schemas.microsoft.com/office/drawing/2014/main" id="{CE580D2F-6977-4D19-ACFC-3D55F4187175}"/>
              </a:ext>
            </a:extLst>
          </p:cNvPr>
          <p:cNvSpPr>
            <a:spLocks noGrp="1"/>
          </p:cNvSpPr>
          <p:nvPr>
            <p:ph idx="1"/>
          </p:nvPr>
        </p:nvSpPr>
        <p:spPr/>
        <p:txBody>
          <a:bodyPr>
            <a:normAutofit/>
          </a:bodyPr>
          <a:lstStyle/>
          <a:p>
            <a:pPr marL="0" indent="0">
              <a:buNone/>
            </a:pPr>
            <a:r>
              <a:rPr lang="en-US" b="0" i="0" dirty="0">
                <a:solidFill>
                  <a:srgbClr val="222222"/>
                </a:solidFill>
                <a:effectLst/>
                <a:latin typeface="Times New Roman" panose="02020603050405020304" pitchFamily="18" charset="0"/>
                <a:cs typeface="Times New Roman" panose="02020603050405020304" pitchFamily="18" charset="0"/>
              </a:rPr>
              <a:t>There are two writing styles: Formal Writing and Informal Writing. </a:t>
            </a:r>
          </a:p>
          <a:p>
            <a:pPr marL="0" indent="0">
              <a:buNone/>
            </a:pPr>
            <a:endParaRPr lang="en-US" b="1" i="0" dirty="0">
              <a:solidFill>
                <a:srgbClr val="222222"/>
              </a:solidFill>
              <a:effectLst/>
              <a:latin typeface="Times New Roman" panose="02020603050405020304" pitchFamily="18" charset="0"/>
              <a:cs typeface="Times New Roman" panose="02020603050405020304" pitchFamily="18" charset="0"/>
            </a:endParaRPr>
          </a:p>
          <a:p>
            <a:pPr marL="0" indent="0">
              <a:buNone/>
            </a:pPr>
            <a:r>
              <a:rPr lang="en-US" b="1" i="0" dirty="0">
                <a:solidFill>
                  <a:srgbClr val="222222"/>
                </a:solidFill>
                <a:effectLst/>
                <a:latin typeface="Times New Roman" panose="02020603050405020304" pitchFamily="18" charset="0"/>
                <a:cs typeface="Times New Roman" panose="02020603050405020304" pitchFamily="18" charset="0"/>
              </a:rPr>
              <a:t>Formal Writing </a:t>
            </a:r>
            <a:r>
              <a:rPr lang="en-US" b="0" i="0" dirty="0">
                <a:solidFill>
                  <a:srgbClr val="222222"/>
                </a:solidFill>
                <a:effectLst/>
                <a:latin typeface="Times New Roman" panose="02020603050405020304" pitchFamily="18" charset="0"/>
                <a:cs typeface="Times New Roman" panose="02020603050405020304" pitchFamily="18" charset="0"/>
              </a:rPr>
              <a:t>is the one that respects some grammatical rules, </a:t>
            </a:r>
            <a:r>
              <a:rPr lang="en-US" dirty="0">
                <a:solidFill>
                  <a:srgbClr val="222222"/>
                </a:solidFill>
                <a:latin typeface="Times New Roman" panose="02020603050405020304" pitchFamily="18" charset="0"/>
                <a:cs typeface="Times New Roman" panose="02020603050405020304" pitchFamily="18" charset="0"/>
              </a:rPr>
              <a:t>styles, etc. Its product must be </a:t>
            </a:r>
            <a:r>
              <a:rPr lang="en-US" b="0" i="0" dirty="0">
                <a:solidFill>
                  <a:srgbClr val="222222"/>
                </a:solidFill>
                <a:effectLst/>
                <a:latin typeface="Times New Roman" panose="02020603050405020304" pitchFamily="18" charset="0"/>
                <a:cs typeface="Times New Roman" panose="02020603050405020304" pitchFamily="18" charset="0"/>
              </a:rPr>
              <a:t>clear, properly formed and well organized. (Example: Essay, report, formal letter, …)</a:t>
            </a:r>
          </a:p>
          <a:p>
            <a:pPr marL="0" indent="0">
              <a:buNone/>
            </a:pPr>
            <a:endParaRPr lang="en-US" dirty="0">
              <a:solidFill>
                <a:srgbClr val="222222"/>
              </a:solidFill>
              <a:latin typeface="Times New Roman" panose="02020603050405020304" pitchFamily="18" charset="0"/>
              <a:cs typeface="Times New Roman" panose="02020603050405020304" pitchFamily="18" charset="0"/>
            </a:endParaRPr>
          </a:p>
          <a:p>
            <a:pPr marL="0" indent="0">
              <a:buNone/>
            </a:pPr>
            <a:r>
              <a:rPr lang="en-US" b="1" i="0" dirty="0">
                <a:solidFill>
                  <a:srgbClr val="222222"/>
                </a:solidFill>
                <a:effectLst/>
                <a:latin typeface="Times New Roman" panose="02020603050405020304" pitchFamily="18" charset="0"/>
                <a:cs typeface="Times New Roman" panose="02020603050405020304" pitchFamily="18" charset="0"/>
              </a:rPr>
              <a:t>Informal Writing</a:t>
            </a:r>
            <a:r>
              <a:rPr lang="en-US" b="0" i="0" dirty="0">
                <a:solidFill>
                  <a:srgbClr val="222222"/>
                </a:solidFill>
                <a:effectLst/>
                <a:latin typeface="Times New Roman" panose="02020603050405020304" pitchFamily="18" charset="0"/>
                <a:cs typeface="Times New Roman" panose="02020603050405020304" pitchFamily="18" charset="0"/>
              </a:rPr>
              <a:t> is the one in which everyone is free to write </a:t>
            </a:r>
            <a:r>
              <a:rPr lang="en-US" dirty="0">
                <a:solidFill>
                  <a:srgbClr val="222222"/>
                </a:solidFill>
                <a:latin typeface="Times New Roman" panose="02020603050405020304" pitchFamily="18" charset="0"/>
                <a:cs typeface="Times New Roman" panose="02020603050405020304" pitchFamily="18" charset="0"/>
              </a:rPr>
              <a:t>using any style, </a:t>
            </a:r>
            <a:r>
              <a:rPr lang="en-US" b="0" i="0" dirty="0">
                <a:solidFill>
                  <a:srgbClr val="222222"/>
                </a:solidFill>
                <a:effectLst/>
                <a:latin typeface="Times New Roman" panose="02020603050405020304" pitchFamily="18" charset="0"/>
                <a:cs typeface="Times New Roman" panose="02020603050405020304" pitchFamily="18" charset="0"/>
              </a:rPr>
              <a:t>often it is understood as casual writing that uses colloquial language. Its product </a:t>
            </a:r>
            <a:r>
              <a:rPr lang="en-US" dirty="0">
                <a:solidFill>
                  <a:srgbClr val="222222"/>
                </a:solidFill>
                <a:latin typeface="Times New Roman" panose="02020603050405020304" pitchFamily="18" charset="0"/>
                <a:cs typeface="Times New Roman" panose="02020603050405020304" pitchFamily="18" charset="0"/>
              </a:rPr>
              <a:t>has neither formal format nor guidelines. (Example: Short message, informal letter,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80534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8C6A24-F484-4788-BFF5-7DF166DE05D3}"/>
              </a:ext>
            </a:extLst>
          </p:cNvPr>
          <p:cNvSpPr>
            <a:spLocks noGrp="1"/>
          </p:cNvSpPr>
          <p:nvPr>
            <p:ph type="title"/>
          </p:nvPr>
        </p:nvSpPr>
        <p:spPr>
          <a:xfrm>
            <a:off x="447040" y="612140"/>
            <a:ext cx="10972800" cy="1143000"/>
          </a:xfrm>
        </p:spPr>
        <p:txBody>
          <a:bodyPr/>
          <a:lstStyle/>
          <a:p>
            <a:pPr algn="ctr"/>
            <a:r>
              <a:rPr lang="en-US" b="1" dirty="0"/>
              <a:t>Let’s focus on formal writing </a:t>
            </a:r>
          </a:p>
        </p:txBody>
      </p:sp>
      <p:sp>
        <p:nvSpPr>
          <p:cNvPr id="4" name="Content Placeholder 2">
            <a:extLst>
              <a:ext uri="{FF2B5EF4-FFF2-40B4-BE49-F238E27FC236}">
                <a16:creationId xmlns:a16="http://schemas.microsoft.com/office/drawing/2014/main" id="{870A24A5-9309-DD47-6F89-9A4DCA10EDBF}"/>
              </a:ext>
            </a:extLst>
          </p:cNvPr>
          <p:cNvSpPr>
            <a:spLocks noGrp="1"/>
          </p:cNvSpPr>
          <p:nvPr>
            <p:ph idx="1"/>
          </p:nvPr>
        </p:nvSpPr>
        <p:spPr>
          <a:xfrm>
            <a:off x="609600" y="1935480"/>
            <a:ext cx="10972800" cy="4389120"/>
          </a:xfrm>
        </p:spPr>
        <p:txBody>
          <a:bodyPr>
            <a:normAutofit/>
          </a:bodyPr>
          <a:lstStyle/>
          <a:p>
            <a:pPr marL="0" marR="0" lvl="0" indent="0">
              <a:lnSpc>
                <a:spcPct val="107000"/>
              </a:lnSpc>
              <a:spcBef>
                <a:spcPts val="0"/>
              </a:spcBef>
              <a:spcAft>
                <a:spcPts val="0"/>
              </a:spcAft>
              <a:buNone/>
            </a:pPr>
            <a:r>
              <a:rPr lang="en-US" dirty="0">
                <a:latin typeface="Times New Roman" panose="02020603050405020304" pitchFamily="18" charset="0"/>
                <a:ea typeface="Calibri" panose="020F0502020204030204" pitchFamily="34" charset="0"/>
                <a:cs typeface="Times New Roman" panose="02020603050405020304" pitchFamily="18" charset="0"/>
              </a:rPr>
              <a:t>Why a focus on formal writing? </a:t>
            </a:r>
            <a:r>
              <a:rPr lang="en-US" dirty="0">
                <a:effectLst/>
                <a:latin typeface="Times New Roman" panose="02020603050405020304" pitchFamily="18" charset="0"/>
                <a:ea typeface="Calibri" panose="020F0502020204030204" pitchFamily="34" charset="0"/>
                <a:cs typeface="Times New Roman" panose="02020603050405020304" pitchFamily="18" charset="0"/>
              </a:rPr>
              <a:t>We need to strengthen our formal writing ability to progress professionally and being able to: </a:t>
            </a:r>
          </a:p>
          <a:p>
            <a:pPr marL="708660" lvl="1" indent="-342900">
              <a:lnSpc>
                <a:spcPct val="107000"/>
              </a:lnSpc>
              <a:spcBef>
                <a:spcPts val="0"/>
              </a:spcBef>
              <a:buFont typeface="+mj-lt"/>
              <a:buAutoNum type="arabicPeriod"/>
            </a:pPr>
            <a:r>
              <a:rPr lang="en-US" dirty="0">
                <a:effectLst/>
                <a:latin typeface="Times New Roman" panose="02020603050405020304" pitchFamily="18" charset="0"/>
                <a:ea typeface="Calibri" panose="020F0502020204030204" pitchFamily="34" charset="0"/>
                <a:cs typeface="Times New Roman" panose="02020603050405020304" pitchFamily="18" charset="0"/>
              </a:rPr>
              <a:t>Explain ourself</a:t>
            </a:r>
          </a:p>
          <a:p>
            <a:pPr marL="708660" lvl="1" indent="-342900">
              <a:lnSpc>
                <a:spcPct val="107000"/>
              </a:lnSpc>
              <a:spcBef>
                <a:spcPts val="0"/>
              </a:spcBef>
              <a:buFont typeface="+mj-lt"/>
              <a:buAutoNum type="arabicPeriod"/>
            </a:pPr>
            <a:r>
              <a:rPr lang="en-US" dirty="0">
                <a:latin typeface="Times New Roman" panose="02020603050405020304" pitchFamily="18" charset="0"/>
                <a:ea typeface="Calibri" panose="020F0502020204030204" pitchFamily="34" charset="0"/>
                <a:cs typeface="Times New Roman" panose="02020603050405020304" pitchFamily="18" charset="0"/>
              </a:rPr>
              <a:t>Keep </a:t>
            </a:r>
            <a:r>
              <a:rPr lang="en-US" dirty="0">
                <a:effectLst/>
                <a:latin typeface="Times New Roman" panose="02020603050405020304" pitchFamily="18" charset="0"/>
                <a:ea typeface="Calibri" panose="020F0502020204030204" pitchFamily="34" charset="0"/>
                <a:cs typeface="Times New Roman" panose="02020603050405020304" pitchFamily="18" charset="0"/>
              </a:rPr>
              <a:t>as a Record for Future</a:t>
            </a:r>
          </a:p>
          <a:p>
            <a:pPr marL="708660" lvl="1" indent="-342900">
              <a:lnSpc>
                <a:spcPct val="107000"/>
              </a:lnSpc>
              <a:spcBef>
                <a:spcPts val="0"/>
              </a:spcBef>
              <a:buFont typeface="+mj-lt"/>
              <a:buAutoNum type="arabicPeriod"/>
            </a:pPr>
            <a:r>
              <a:rPr lang="en-US" dirty="0">
                <a:effectLst/>
                <a:latin typeface="Times New Roman" panose="02020603050405020304" pitchFamily="18" charset="0"/>
                <a:ea typeface="Calibri" panose="020F0502020204030204" pitchFamily="34" charset="0"/>
                <a:cs typeface="Times New Roman" panose="02020603050405020304" pitchFamily="18" charset="0"/>
              </a:rPr>
              <a:t>Increase knowledge</a:t>
            </a:r>
          </a:p>
          <a:p>
            <a:pPr marL="708660" lvl="1" indent="-342900">
              <a:lnSpc>
                <a:spcPct val="107000"/>
              </a:lnSpc>
              <a:spcBef>
                <a:spcPts val="0"/>
              </a:spcBef>
              <a:spcAft>
                <a:spcPts val="800"/>
              </a:spcAft>
              <a:buFont typeface="+mj-lt"/>
              <a:buAutoNum type="arabicPeriod"/>
            </a:pPr>
            <a:r>
              <a:rPr lang="en-US" dirty="0">
                <a:effectLst/>
                <a:latin typeface="Times New Roman" panose="02020603050405020304" pitchFamily="18" charset="0"/>
                <a:ea typeface="Calibri" panose="020F0502020204030204" pitchFamily="34" charset="0"/>
                <a:cs typeface="Times New Roman" panose="02020603050405020304" pitchFamily="18" charset="0"/>
              </a:rPr>
              <a:t>Compete for jobs on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labour</a:t>
            </a:r>
            <a:r>
              <a:rPr lang="en-US" dirty="0">
                <a:effectLst/>
                <a:latin typeface="Times New Roman" panose="02020603050405020304" pitchFamily="18" charset="0"/>
                <a:ea typeface="Calibri" panose="020F0502020204030204" pitchFamily="34" charset="0"/>
                <a:cs typeface="Times New Roman" panose="02020603050405020304" pitchFamily="18" charset="0"/>
              </a:rPr>
              <a:t> market. </a:t>
            </a: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6185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1A495-A3CA-4F0E-8BA2-1A16501596C7}"/>
              </a:ext>
            </a:extLst>
          </p:cNvPr>
          <p:cNvSpPr>
            <a:spLocks noGrp="1"/>
          </p:cNvSpPr>
          <p:nvPr>
            <p:ph type="title"/>
          </p:nvPr>
        </p:nvSpPr>
        <p:spPr/>
        <p:txBody>
          <a:bodyPr>
            <a:normAutofit/>
          </a:bodyPr>
          <a:lstStyle/>
          <a:p>
            <a:r>
              <a:rPr lang="en-US" sz="3600" b="1" dirty="0">
                <a:solidFill>
                  <a:schemeClr val="tx1"/>
                </a:solidFill>
              </a:rPr>
              <a:t>IV. Before writing, think about:</a:t>
            </a:r>
          </a:p>
        </p:txBody>
      </p:sp>
      <p:sp>
        <p:nvSpPr>
          <p:cNvPr id="3" name="Content Placeholder 2">
            <a:extLst>
              <a:ext uri="{FF2B5EF4-FFF2-40B4-BE49-F238E27FC236}">
                <a16:creationId xmlns:a16="http://schemas.microsoft.com/office/drawing/2014/main" id="{D9EBC349-A2FA-45B8-8FEB-4B9911EC809C}"/>
              </a:ext>
            </a:extLst>
          </p:cNvPr>
          <p:cNvSpPr>
            <a:spLocks noGrp="1"/>
          </p:cNvSpPr>
          <p:nvPr>
            <p:ph idx="1"/>
          </p:nvPr>
        </p:nvSpPr>
        <p:spPr/>
        <p:txBody>
          <a:bodyPr>
            <a:normAutofit/>
          </a:bodyPr>
          <a:lstStyle/>
          <a:p>
            <a:r>
              <a:rPr lang="en-US" dirty="0">
                <a:latin typeface="Times New Roman" panose="02020603050405020304" pitchFamily="18" charset="0"/>
                <a:cs typeface="Times New Roman" panose="02020603050405020304" pitchFamily="18" charset="0"/>
              </a:rPr>
              <a:t>Topic</a:t>
            </a:r>
          </a:p>
          <a:p>
            <a:r>
              <a:rPr lang="en-US" dirty="0">
                <a:latin typeface="Times New Roman" panose="02020603050405020304" pitchFamily="18" charset="0"/>
                <a:cs typeface="Times New Roman" panose="02020603050405020304" pitchFamily="18" charset="0"/>
              </a:rPr>
              <a:t>Outline </a:t>
            </a:r>
          </a:p>
          <a:p>
            <a:r>
              <a:rPr lang="en-US" dirty="0">
                <a:latin typeface="Times New Roman" panose="02020603050405020304" pitchFamily="18" charset="0"/>
                <a:cs typeface="Times New Roman" panose="02020603050405020304" pitchFamily="18" charset="0"/>
              </a:rPr>
              <a:t>Introduction</a:t>
            </a:r>
          </a:p>
          <a:p>
            <a:r>
              <a:rPr lang="en-US" dirty="0">
                <a:latin typeface="Times New Roman" panose="02020603050405020304" pitchFamily="18" charset="0"/>
                <a:cs typeface="Times New Roman" panose="02020603050405020304" pitchFamily="18" charset="0"/>
              </a:rPr>
              <a:t>Body</a:t>
            </a:r>
          </a:p>
          <a:p>
            <a:r>
              <a:rPr lang="en-US" dirty="0">
                <a:latin typeface="Times New Roman" panose="02020603050405020304" pitchFamily="18" charset="0"/>
                <a:cs typeface="Times New Roman" panose="02020603050405020304" pitchFamily="18" charset="0"/>
              </a:rPr>
              <a:t>Conclusion </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98913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F76FD5-B7CA-48CF-84E7-100438BA721E}"/>
              </a:ext>
            </a:extLst>
          </p:cNvPr>
          <p:cNvSpPr>
            <a:spLocks noGrp="1"/>
          </p:cNvSpPr>
          <p:nvPr>
            <p:ph type="title"/>
          </p:nvPr>
        </p:nvSpPr>
        <p:spPr/>
        <p:txBody>
          <a:bodyPr>
            <a:normAutofit/>
          </a:bodyPr>
          <a:lstStyle/>
          <a:p>
            <a:r>
              <a:rPr lang="en-US" sz="3600" b="1" dirty="0">
                <a:solidFill>
                  <a:schemeClr val="tx1"/>
                </a:solidFill>
              </a:rPr>
              <a:t>V. The writing process </a:t>
            </a:r>
          </a:p>
        </p:txBody>
      </p:sp>
      <p:sp>
        <p:nvSpPr>
          <p:cNvPr id="3" name="Content Placeholder 2">
            <a:extLst>
              <a:ext uri="{FF2B5EF4-FFF2-40B4-BE49-F238E27FC236}">
                <a16:creationId xmlns:a16="http://schemas.microsoft.com/office/drawing/2014/main" id="{B6E1A0CB-3E0C-458F-83D5-7B5B50595ED9}"/>
              </a:ext>
            </a:extLst>
          </p:cNvPr>
          <p:cNvSpPr>
            <a:spLocks noGrp="1"/>
          </p:cNvSpPr>
          <p:nvPr>
            <p:ph idx="1"/>
          </p:nvPr>
        </p:nvSpPr>
        <p:spPr/>
        <p:txBody>
          <a:bodyPr/>
          <a:lstStyle/>
          <a:p>
            <a:pPr marL="0" indent="0" algn="just">
              <a:buNone/>
            </a:pPr>
            <a:r>
              <a:rPr lang="en-US" dirty="0">
                <a:latin typeface="Times New Roman" panose="02020603050405020304" pitchFamily="18" charset="0"/>
                <a:cs typeface="Times New Roman" panose="02020603050405020304" pitchFamily="18" charset="0"/>
              </a:rPr>
              <a:t>The writer should make sure he/she understands exactly what the question or the topic means and requires before he/she begins to write. They should for instance spend some couple of minutes on thinking about the essay: what to include, how to begin, how to conclude. </a:t>
            </a:r>
          </a:p>
          <a:p>
            <a:pPr marL="0" indent="0" algn="just">
              <a:buNone/>
            </a:pPr>
            <a:endParaRPr lang="en-US"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The writer may also have to make a few rough notes of the content and structure of the essay. Here are the different steps involved in the writing: </a:t>
            </a:r>
          </a:p>
          <a:p>
            <a:pPr algn="just"/>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8235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DC2781-7057-BBE9-0E6A-2C7FFD411AA3}"/>
              </a:ext>
            </a:extLst>
          </p:cNvPr>
          <p:cNvSpPr>
            <a:spLocks noGrp="1"/>
          </p:cNvSpPr>
          <p:nvPr>
            <p:ph type="title"/>
          </p:nvPr>
        </p:nvSpPr>
        <p:spPr/>
        <p:txBody>
          <a:bodyPr/>
          <a:lstStyle/>
          <a:p>
            <a:r>
              <a:rPr lang="en-US" b="1" dirty="0">
                <a:solidFill>
                  <a:schemeClr val="tx1"/>
                </a:solidFill>
              </a:rPr>
              <a:t>Steps</a:t>
            </a:r>
          </a:p>
        </p:txBody>
      </p:sp>
      <p:sp>
        <p:nvSpPr>
          <p:cNvPr id="3" name="Content Placeholder 2">
            <a:extLst>
              <a:ext uri="{FF2B5EF4-FFF2-40B4-BE49-F238E27FC236}">
                <a16:creationId xmlns:a16="http://schemas.microsoft.com/office/drawing/2014/main" id="{31BF11A6-048E-FDF5-10E1-456624013681}"/>
              </a:ext>
            </a:extLst>
          </p:cNvPr>
          <p:cNvSpPr>
            <a:spLocks noGrp="1"/>
          </p:cNvSpPr>
          <p:nvPr>
            <p:ph idx="1"/>
          </p:nvPr>
        </p:nvSpPr>
        <p:spPr/>
        <p:txBody>
          <a:bodyPr/>
          <a:lstStyle/>
          <a:p>
            <a:r>
              <a:rPr lang="en-US" dirty="0"/>
              <a:t>Brainstorming</a:t>
            </a:r>
          </a:p>
          <a:p>
            <a:r>
              <a:rPr lang="en-US" dirty="0"/>
              <a:t>Structuring</a:t>
            </a:r>
          </a:p>
          <a:p>
            <a:r>
              <a:rPr lang="en-US" dirty="0"/>
              <a:t>Drafting</a:t>
            </a:r>
          </a:p>
          <a:p>
            <a:r>
              <a:rPr lang="en-US" dirty="0"/>
              <a:t>Proofreading</a:t>
            </a:r>
          </a:p>
          <a:p>
            <a:r>
              <a:rPr lang="en-US" dirty="0"/>
              <a:t>Editing </a:t>
            </a:r>
          </a:p>
          <a:p>
            <a:endParaRPr lang="en-US" dirty="0"/>
          </a:p>
        </p:txBody>
      </p:sp>
    </p:spTree>
    <p:extLst>
      <p:ext uri="{BB962C8B-B14F-4D97-AF65-F5344CB8AC3E}">
        <p14:creationId xmlns:p14="http://schemas.microsoft.com/office/powerpoint/2010/main" val="3571032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6E20E-7F4E-4AC1-8ED0-E0AB2437081B}"/>
              </a:ext>
            </a:extLst>
          </p:cNvPr>
          <p:cNvSpPr>
            <a:spLocks noGrp="1"/>
          </p:cNvSpPr>
          <p:nvPr>
            <p:ph type="title"/>
          </p:nvPr>
        </p:nvSpPr>
        <p:spPr/>
        <p:txBody>
          <a:bodyPr>
            <a:normAutofit/>
          </a:bodyPr>
          <a:lstStyle/>
          <a:p>
            <a:r>
              <a:rPr lang="en-US" sz="3600" b="1" dirty="0">
                <a:solidFill>
                  <a:schemeClr val="tx1"/>
                </a:solidFill>
              </a:rPr>
              <a:t>1. Brainstorming </a:t>
            </a:r>
          </a:p>
        </p:txBody>
      </p:sp>
      <p:sp>
        <p:nvSpPr>
          <p:cNvPr id="3" name="Content Placeholder 2">
            <a:extLst>
              <a:ext uri="{FF2B5EF4-FFF2-40B4-BE49-F238E27FC236}">
                <a16:creationId xmlns:a16="http://schemas.microsoft.com/office/drawing/2014/main" id="{F52B3D3E-21E5-4240-8BFE-D28DC31BA034}"/>
              </a:ext>
            </a:extLst>
          </p:cNvPr>
          <p:cNvSpPr>
            <a:spLocks noGrp="1"/>
          </p:cNvSpPr>
          <p:nvPr>
            <p:ph idx="1"/>
          </p:nvPr>
        </p:nvSpPr>
        <p:spPr>
          <a:xfrm>
            <a:off x="609600" y="2357120"/>
            <a:ext cx="10972800" cy="4389120"/>
          </a:xfrm>
        </p:spPr>
        <p:txBody>
          <a:bodyPr/>
          <a:lstStyle/>
          <a:p>
            <a:pPr algn="just"/>
            <a:r>
              <a:rPr lang="en-US" dirty="0">
                <a:latin typeface="Times New Roman" panose="02020603050405020304" pitchFamily="18" charset="0"/>
                <a:cs typeface="Times New Roman" panose="02020603050405020304" pitchFamily="18" charset="0"/>
              </a:rPr>
              <a:t>It is a way of getting ideas flowing. </a:t>
            </a:r>
          </a:p>
          <a:p>
            <a:pPr marL="0" indent="0" algn="just">
              <a:buNone/>
            </a:pPr>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It’s thinking quickly so as many ideas as possible on a given topic. </a:t>
            </a:r>
          </a:p>
          <a:p>
            <a:pPr marL="0" indent="0" algn="just">
              <a:buNone/>
            </a:pPr>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It helps to work on various topic including simple and broad topics. </a:t>
            </a:r>
          </a:p>
        </p:txBody>
      </p:sp>
    </p:spTree>
    <p:extLst>
      <p:ext uri="{BB962C8B-B14F-4D97-AF65-F5344CB8AC3E}">
        <p14:creationId xmlns:p14="http://schemas.microsoft.com/office/powerpoint/2010/main" val="941740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56B001-F858-4094-80A3-3FED40A3E74A}"/>
              </a:ext>
            </a:extLst>
          </p:cNvPr>
          <p:cNvSpPr>
            <a:spLocks noGrp="1"/>
          </p:cNvSpPr>
          <p:nvPr>
            <p:ph type="title"/>
          </p:nvPr>
        </p:nvSpPr>
        <p:spPr/>
        <p:txBody>
          <a:bodyPr>
            <a:normAutofit/>
          </a:bodyPr>
          <a:lstStyle/>
          <a:p>
            <a:r>
              <a:rPr lang="en-GB" sz="3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 Structuring</a:t>
            </a:r>
            <a:endParaRPr lang="en-US" sz="3600" dirty="0">
              <a:solidFill>
                <a:schemeClr val="tx1"/>
              </a:solidFill>
            </a:endParaRPr>
          </a:p>
        </p:txBody>
      </p:sp>
      <p:sp>
        <p:nvSpPr>
          <p:cNvPr id="3" name="Content Placeholder 2">
            <a:extLst>
              <a:ext uri="{FF2B5EF4-FFF2-40B4-BE49-F238E27FC236}">
                <a16:creationId xmlns:a16="http://schemas.microsoft.com/office/drawing/2014/main" id="{77B58BD3-7DE6-4FEE-988E-46EF1AAC1158}"/>
              </a:ext>
            </a:extLst>
          </p:cNvPr>
          <p:cNvSpPr>
            <a:spLocks noGrp="1"/>
          </p:cNvSpPr>
          <p:nvPr>
            <p:ph idx="1"/>
          </p:nvPr>
        </p:nvSpPr>
        <p:spPr>
          <a:xfrm>
            <a:off x="609600" y="2240280"/>
            <a:ext cx="10972800" cy="4389120"/>
          </a:xfrm>
        </p:spPr>
        <p:txBody>
          <a:bodyPr>
            <a:normAutofit/>
          </a:bodyPr>
          <a:lstStyle/>
          <a:p>
            <a:pPr marL="0" marR="0" indent="0" algn="just">
              <a:lnSpc>
                <a:spcPct val="115000"/>
              </a:lnSpc>
              <a:spcBef>
                <a:spcPts val="0"/>
              </a:spcBef>
              <a:spcAft>
                <a:spcPts val="1000"/>
              </a:spcAft>
              <a:buNone/>
            </a:pPr>
            <a:r>
              <a:rPr lang="en-GB" dirty="0">
                <a:effectLst/>
                <a:latin typeface="Times New Roman" panose="02020603050405020304" pitchFamily="18" charset="0"/>
                <a:ea typeface="Calibri" panose="020F0502020204030204" pitchFamily="34" charset="0"/>
                <a:cs typeface="Times New Roman" panose="02020603050405020304" pitchFamily="18" charset="0"/>
              </a:rPr>
              <a:t>It’s a matter of selecting ideas, placing them in order, more precisely structuring, arranging, and grouping them according to a logical organization and importance. </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81769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411DEE-50D1-4429-9D22-4592E89A4AF6}"/>
              </a:ext>
            </a:extLst>
          </p:cNvPr>
          <p:cNvSpPr>
            <a:spLocks noGrp="1"/>
          </p:cNvSpPr>
          <p:nvPr>
            <p:ph type="title"/>
          </p:nvPr>
        </p:nvSpPr>
        <p:spPr/>
        <p:txBody>
          <a:bodyPr>
            <a:normAutofit/>
          </a:bodyPr>
          <a:lstStyle/>
          <a:p>
            <a:r>
              <a:rPr lang="en-US" sz="3600" b="1" dirty="0">
                <a:solidFill>
                  <a:schemeClr val="tx1"/>
                </a:solidFill>
              </a:rPr>
              <a:t>3. Drafting</a:t>
            </a:r>
          </a:p>
        </p:txBody>
      </p:sp>
      <p:sp>
        <p:nvSpPr>
          <p:cNvPr id="3" name="Content Placeholder 2">
            <a:extLst>
              <a:ext uri="{FF2B5EF4-FFF2-40B4-BE49-F238E27FC236}">
                <a16:creationId xmlns:a16="http://schemas.microsoft.com/office/drawing/2014/main" id="{30326A71-562D-4ABE-B683-33504C133CC1}"/>
              </a:ext>
            </a:extLst>
          </p:cNvPr>
          <p:cNvSpPr>
            <a:spLocks noGrp="1"/>
          </p:cNvSpPr>
          <p:nvPr>
            <p:ph idx="1"/>
          </p:nvPr>
        </p:nvSpPr>
        <p:spPr>
          <a:xfrm>
            <a:off x="487680" y="2250440"/>
            <a:ext cx="10972800" cy="4389120"/>
          </a:xfrm>
        </p:spPr>
        <p:txBody>
          <a:bodyPr/>
          <a:lstStyle/>
          <a:p>
            <a:r>
              <a:rPr lang="en-US" dirty="0">
                <a:latin typeface="Times New Roman" panose="02020603050405020304" pitchFamily="18" charset="0"/>
                <a:cs typeface="Times New Roman" panose="02020603050405020304" pitchFamily="18" charset="0"/>
              </a:rPr>
              <a:t>This marks the move from the prewriting stage to actual writing. </a:t>
            </a:r>
          </a:p>
          <a:p>
            <a:pPr marL="0" indent="0">
              <a:buNone/>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This is the first draft that will eventually constitute the final product.  </a:t>
            </a:r>
          </a:p>
          <a:p>
            <a:pPr marL="0" indent="0">
              <a:buNone/>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4431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A1DE78-16EB-4A1E-A71B-A4F7E7E91ED4}"/>
              </a:ext>
            </a:extLst>
          </p:cNvPr>
          <p:cNvSpPr>
            <a:spLocks noGrp="1"/>
          </p:cNvSpPr>
          <p:nvPr>
            <p:ph type="title"/>
          </p:nvPr>
        </p:nvSpPr>
        <p:spPr/>
        <p:txBody>
          <a:bodyPr>
            <a:normAutofit/>
          </a:bodyPr>
          <a:lstStyle/>
          <a:p>
            <a:r>
              <a:rPr lang="en-US" sz="3600" b="1" dirty="0">
                <a:solidFill>
                  <a:schemeClr val="tx1"/>
                </a:solidFill>
              </a:rPr>
              <a:t>4. Proofreading and Editing</a:t>
            </a:r>
          </a:p>
        </p:txBody>
      </p:sp>
      <p:sp>
        <p:nvSpPr>
          <p:cNvPr id="3" name="Content Placeholder 2">
            <a:extLst>
              <a:ext uri="{FF2B5EF4-FFF2-40B4-BE49-F238E27FC236}">
                <a16:creationId xmlns:a16="http://schemas.microsoft.com/office/drawing/2014/main" id="{744A23B8-F972-47A5-954A-CEF7CD17E8BA}"/>
              </a:ext>
            </a:extLst>
          </p:cNvPr>
          <p:cNvSpPr>
            <a:spLocks noGrp="1"/>
          </p:cNvSpPr>
          <p:nvPr>
            <p:ph idx="1"/>
          </p:nvPr>
        </p:nvSpPr>
        <p:spPr>
          <a:xfrm>
            <a:off x="609600" y="2291080"/>
            <a:ext cx="10972800" cy="4389120"/>
          </a:xfrm>
        </p:spPr>
        <p:txBody>
          <a:bodyPr>
            <a:normAutofit/>
          </a:bodyPr>
          <a:lstStyle/>
          <a:p>
            <a:pPr algn="just"/>
            <a:r>
              <a:rPr lang="en-US" dirty="0">
                <a:latin typeface="Times New Roman" panose="02020603050405020304" pitchFamily="18" charset="0"/>
                <a:cs typeface="Times New Roman" panose="02020603050405020304" pitchFamily="18" charset="0"/>
              </a:rPr>
              <a:t>By the term proofreading and editing, we mean that you read your piece of writing focusing on removing errors from it.  </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Read and correct it carefully or get it read and corrected by someone you trust before you sending it to your reader. </a:t>
            </a:r>
          </a:p>
          <a:p>
            <a:pPr algn="just"/>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8379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012A43-2547-42E0-B813-CB668217E043}"/>
              </a:ext>
            </a:extLst>
          </p:cNvPr>
          <p:cNvSpPr>
            <a:spLocks noGrp="1"/>
          </p:cNvSpPr>
          <p:nvPr>
            <p:ph type="title"/>
          </p:nvPr>
        </p:nvSpPr>
        <p:spPr>
          <a:xfrm>
            <a:off x="609600" y="533400"/>
            <a:ext cx="10972800" cy="1143000"/>
          </a:xfrm>
        </p:spPr>
        <p:txBody>
          <a:bodyPr>
            <a:normAutofit/>
          </a:bodyPr>
          <a:lstStyle/>
          <a:p>
            <a:r>
              <a:rPr lang="en-US" sz="3600" b="1" dirty="0">
                <a:solidFill>
                  <a:schemeClr val="tx1"/>
                </a:solidFill>
              </a:rPr>
              <a:t>VI. Essay writing </a:t>
            </a:r>
          </a:p>
        </p:txBody>
      </p:sp>
      <p:sp>
        <p:nvSpPr>
          <p:cNvPr id="3" name="Content Placeholder 2">
            <a:extLst>
              <a:ext uri="{FF2B5EF4-FFF2-40B4-BE49-F238E27FC236}">
                <a16:creationId xmlns:a16="http://schemas.microsoft.com/office/drawing/2014/main" id="{E870B70C-FF43-4636-95CF-10BF2CCAA2FE}"/>
              </a:ext>
            </a:extLst>
          </p:cNvPr>
          <p:cNvSpPr>
            <a:spLocks noGrp="1"/>
          </p:cNvSpPr>
          <p:nvPr>
            <p:ph idx="1"/>
          </p:nvPr>
        </p:nvSpPr>
        <p:spPr/>
        <p:txBody>
          <a:bodyPr/>
          <a:lstStyle/>
          <a:p>
            <a:pPr marL="0" indent="0">
              <a:buNone/>
            </a:pPr>
            <a:r>
              <a:rPr lang="en-US" dirty="0"/>
              <a:t>Key features of a good essay. </a:t>
            </a:r>
          </a:p>
          <a:p>
            <a:pPr marL="742950" marR="0" lvl="1" indent="-285750" algn="just">
              <a:lnSpc>
                <a:spcPct val="107000"/>
              </a:lnSpc>
              <a:spcBef>
                <a:spcPts val="0"/>
              </a:spcBef>
              <a:spcAft>
                <a:spcPts val="800"/>
              </a:spcAft>
              <a:buFont typeface="+mj-lt"/>
              <a:buAutoNum type="alphaLcPeriod"/>
              <a:tabLst>
                <a:tab pos="914400" algn="l"/>
              </a:tabLst>
            </a:pPr>
            <a:r>
              <a:rPr lang="en-GB" dirty="0">
                <a:effectLst/>
                <a:latin typeface="Times New Roman" panose="02020603050405020304" pitchFamily="18" charset="0"/>
                <a:ea typeface="Calibri" panose="020F0502020204030204" pitchFamily="34" charset="0"/>
                <a:cs typeface="Times New Roman" panose="02020603050405020304" pitchFamily="18" charset="0"/>
              </a:rPr>
              <a:t>The introduction and thesis statement</a:t>
            </a:r>
          </a:p>
          <a:p>
            <a:pPr marL="742950" marR="0" lvl="1" indent="-285750" algn="just">
              <a:lnSpc>
                <a:spcPct val="107000"/>
              </a:lnSpc>
              <a:spcBef>
                <a:spcPts val="0"/>
              </a:spcBef>
              <a:spcAft>
                <a:spcPts val="800"/>
              </a:spcAft>
              <a:buFont typeface="+mj-lt"/>
              <a:buAutoNum type="alphaLcPeriod"/>
              <a:tabLst>
                <a:tab pos="914400" algn="l"/>
              </a:tabLst>
            </a:pPr>
            <a:r>
              <a:rPr lang="en-GB" dirty="0">
                <a:latin typeface="Times New Roman" panose="02020603050405020304" pitchFamily="18" charset="0"/>
                <a:ea typeface="Calibri" panose="020F0502020204030204" pitchFamily="34" charset="0"/>
                <a:cs typeface="Times New Roman" panose="02020603050405020304" pitchFamily="18" charset="0"/>
              </a:rPr>
              <a:t>Body paragraphs and topic sentences</a:t>
            </a:r>
          </a:p>
          <a:p>
            <a:pPr marL="742950" marR="0" lvl="1" indent="-285750" algn="just">
              <a:lnSpc>
                <a:spcPct val="107000"/>
              </a:lnSpc>
              <a:spcBef>
                <a:spcPts val="0"/>
              </a:spcBef>
              <a:spcAft>
                <a:spcPts val="800"/>
              </a:spcAft>
              <a:buFont typeface="+mj-lt"/>
              <a:buAutoNum type="alphaLcPeriod"/>
              <a:tabLst>
                <a:tab pos="914400" algn="l"/>
              </a:tabLst>
            </a:pPr>
            <a:r>
              <a:rPr lang="en-GB" dirty="0">
                <a:effectLst/>
                <a:latin typeface="Times New Roman" panose="02020603050405020304" pitchFamily="18" charset="0"/>
                <a:ea typeface="Calibri" panose="020F0502020204030204" pitchFamily="34" charset="0"/>
                <a:cs typeface="Times New Roman" panose="02020603050405020304" pitchFamily="18" charset="0"/>
              </a:rPr>
              <a:t>Conclusion</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US" dirty="0"/>
          </a:p>
          <a:p>
            <a:pPr marL="0" indent="0">
              <a:buNone/>
            </a:pPr>
            <a:endParaRPr lang="en-US" dirty="0"/>
          </a:p>
        </p:txBody>
      </p:sp>
    </p:spTree>
    <p:extLst>
      <p:ext uri="{BB962C8B-B14F-4D97-AF65-F5344CB8AC3E}">
        <p14:creationId xmlns:p14="http://schemas.microsoft.com/office/powerpoint/2010/main" val="9116931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CE8B08-DFD3-A40E-5E4C-9EDEA9C02DB3}"/>
              </a:ext>
            </a:extLst>
          </p:cNvPr>
          <p:cNvSpPr>
            <a:spLocks noGrp="1"/>
          </p:cNvSpPr>
          <p:nvPr>
            <p:ph type="title"/>
          </p:nvPr>
        </p:nvSpPr>
        <p:spPr>
          <a:xfrm>
            <a:off x="609600" y="533400"/>
            <a:ext cx="10972800" cy="1143000"/>
          </a:xfrm>
        </p:spPr>
        <p:txBody>
          <a:bodyPr/>
          <a:lstStyle/>
          <a:p>
            <a:r>
              <a:rPr lang="en-US" b="1" dirty="0"/>
              <a:t>Parts of essay</a:t>
            </a:r>
          </a:p>
        </p:txBody>
      </p:sp>
      <p:sp>
        <p:nvSpPr>
          <p:cNvPr id="3" name="Content Placeholder 2">
            <a:extLst>
              <a:ext uri="{FF2B5EF4-FFF2-40B4-BE49-F238E27FC236}">
                <a16:creationId xmlns:a16="http://schemas.microsoft.com/office/drawing/2014/main" id="{3B64EDA6-4C63-1526-FB25-410D69190234}"/>
              </a:ext>
            </a:extLst>
          </p:cNvPr>
          <p:cNvSpPr>
            <a:spLocks noGrp="1"/>
          </p:cNvSpPr>
          <p:nvPr>
            <p:ph idx="1"/>
          </p:nvPr>
        </p:nvSpPr>
        <p:spPr/>
        <p:txBody>
          <a:bodyPr>
            <a:normAutofit/>
          </a:bodyPr>
          <a:lstStyle/>
          <a:p>
            <a:r>
              <a:rPr lang="en-US" dirty="0"/>
              <a:t>Introduction </a:t>
            </a:r>
          </a:p>
          <a:p>
            <a:pPr lvl="1">
              <a:buFont typeface="Wingdings" panose="05000000000000000000" pitchFamily="2" charset="2"/>
              <a:buChar char="§"/>
            </a:pPr>
            <a:r>
              <a:rPr lang="en-US" dirty="0"/>
              <a:t>It contains general statements and information about the topic. It has also thesis statement. </a:t>
            </a:r>
          </a:p>
          <a:p>
            <a:pPr marL="393192" lvl="1" indent="0">
              <a:buNone/>
            </a:pPr>
            <a:endParaRPr lang="en-US" dirty="0"/>
          </a:p>
          <a:p>
            <a:r>
              <a:rPr lang="en-US" dirty="0"/>
              <a:t>Body </a:t>
            </a:r>
          </a:p>
          <a:p>
            <a:pPr lvl="1">
              <a:buFont typeface="Wingdings" panose="05000000000000000000" pitchFamily="2" charset="2"/>
              <a:buChar char="§"/>
            </a:pPr>
            <a:r>
              <a:rPr lang="en-US" dirty="0"/>
              <a:t>It supports the main idea of thesis statement. It has topic sentence(s).</a:t>
            </a:r>
          </a:p>
          <a:p>
            <a:pPr marL="393192" lvl="1" indent="0">
              <a:buNone/>
            </a:pPr>
            <a:endParaRPr lang="en-US" dirty="0"/>
          </a:p>
          <a:p>
            <a:r>
              <a:rPr lang="en-US" dirty="0"/>
              <a:t>Conclusion</a:t>
            </a:r>
          </a:p>
          <a:p>
            <a:pPr lvl="1">
              <a:buFont typeface="Wingdings" panose="05000000000000000000" pitchFamily="2" charset="2"/>
              <a:buChar char="§"/>
            </a:pPr>
            <a:r>
              <a:rPr lang="en-US" dirty="0"/>
              <a:t>Brief summary of main points of the essay.  </a:t>
            </a:r>
          </a:p>
          <a:p>
            <a:pPr marL="0" indent="0">
              <a:buNone/>
            </a:pPr>
            <a:endParaRPr lang="en-US" dirty="0"/>
          </a:p>
          <a:p>
            <a:pPr lvl="1"/>
            <a:endParaRPr lang="en-US" dirty="0"/>
          </a:p>
          <a:p>
            <a:pPr marL="393192" lvl="1" indent="0">
              <a:buNone/>
            </a:pPr>
            <a:endParaRPr lang="en-US" dirty="0"/>
          </a:p>
        </p:txBody>
      </p:sp>
    </p:spTree>
    <p:extLst>
      <p:ext uri="{BB962C8B-B14F-4D97-AF65-F5344CB8AC3E}">
        <p14:creationId xmlns:p14="http://schemas.microsoft.com/office/powerpoint/2010/main" val="30203172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87E430-58E2-44F5-A58B-BBBC27FE4D4C}"/>
              </a:ext>
            </a:extLst>
          </p:cNvPr>
          <p:cNvSpPr>
            <a:spLocks noGrp="1"/>
          </p:cNvSpPr>
          <p:nvPr>
            <p:ph type="title"/>
          </p:nvPr>
        </p:nvSpPr>
        <p:spPr>
          <a:xfrm>
            <a:off x="162560" y="675640"/>
            <a:ext cx="10972800" cy="1143000"/>
          </a:xfrm>
        </p:spPr>
        <p:txBody>
          <a:bodyPr>
            <a:noAutofit/>
          </a:bodyPr>
          <a:lstStyle/>
          <a:p>
            <a:pPr marL="457200">
              <a:lnSpc>
                <a:spcPct val="115000"/>
              </a:lnSpc>
              <a:spcBef>
                <a:spcPts val="0"/>
              </a:spcBef>
            </a:pPr>
            <a:r>
              <a:rPr lang="en-GB" sz="3600" b="1" dirty="0">
                <a:effectLst/>
                <a:latin typeface="Times New Roman" panose="02020603050405020304" pitchFamily="18" charset="0"/>
                <a:ea typeface="Calibri" panose="020F0502020204030204" pitchFamily="34" charset="0"/>
                <a:cs typeface="Times New Roman" panose="02020603050405020304" pitchFamily="18" charset="0"/>
              </a:rPr>
              <a:t>1. The introduction and thesis statement</a:t>
            </a:r>
            <a:endParaRPr lang="en-US" sz="3600" dirty="0"/>
          </a:p>
        </p:txBody>
      </p:sp>
      <p:sp>
        <p:nvSpPr>
          <p:cNvPr id="3" name="Content Placeholder 2">
            <a:extLst>
              <a:ext uri="{FF2B5EF4-FFF2-40B4-BE49-F238E27FC236}">
                <a16:creationId xmlns:a16="http://schemas.microsoft.com/office/drawing/2014/main" id="{DBF048F1-BDF6-4DDC-B2A3-DF2714DFD9C3}"/>
              </a:ext>
            </a:extLst>
          </p:cNvPr>
          <p:cNvSpPr>
            <a:spLocks noGrp="1"/>
          </p:cNvSpPr>
          <p:nvPr>
            <p:ph idx="1"/>
          </p:nvPr>
        </p:nvSpPr>
        <p:spPr/>
        <p:txBody>
          <a:bodyPr>
            <a:noAutofit/>
          </a:bodyPr>
          <a:lstStyle/>
          <a:p>
            <a:pPr marL="0" marR="0" indent="0" algn="just">
              <a:lnSpc>
                <a:spcPct val="115000"/>
              </a:lnSpc>
              <a:spcBef>
                <a:spcPts val="0"/>
              </a:spcBef>
              <a:spcAft>
                <a:spcPts val="600"/>
              </a:spcAft>
              <a:buNone/>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introduction informs a reader about the topic being discussed. It should indicate generally how the topic is going to be developed. The introductory paragraph may be written in a number of ways depending on the topic at hand, </a:t>
            </a:r>
            <a:r>
              <a:rPr lang="en-US" sz="2400" dirty="0">
                <a:latin typeface="Times New Roman" panose="02020603050405020304" pitchFamily="18" charset="0"/>
                <a:ea typeface="Calibri" panose="020F0502020204030204" pitchFamily="34" charset="0"/>
                <a:cs typeface="Times New Roman" panose="02020603050405020304" pitchFamily="18" charset="0"/>
              </a:rPr>
              <a:t>for instance</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by giving a definition of the topic, by giving background information or by explaining the scope or limitations of the topic. </a:t>
            </a:r>
          </a:p>
          <a:p>
            <a:pPr marL="0" marR="0" indent="0" algn="just">
              <a:lnSpc>
                <a:spcPct val="115000"/>
              </a:lnSpc>
              <a:spcBef>
                <a:spcPts val="0"/>
              </a:spcBef>
              <a:spcAft>
                <a:spcPts val="600"/>
              </a:spcAft>
              <a:buNone/>
            </a:pP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15000"/>
              </a:lnSpc>
              <a:spcBef>
                <a:spcPts val="0"/>
              </a:spcBef>
              <a:spcAft>
                <a:spcPts val="600"/>
              </a:spcAft>
              <a:buNone/>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introduction should indicate whether the essay is going to discuss causes or effects; narrate, explain the process, etc. It is essential that the introductory paragraph be written clearly and create a favorable impression upon the reader.  </a:t>
            </a:r>
          </a:p>
        </p:txBody>
      </p:sp>
    </p:spTree>
    <p:extLst>
      <p:ext uri="{BB962C8B-B14F-4D97-AF65-F5344CB8AC3E}">
        <p14:creationId xmlns:p14="http://schemas.microsoft.com/office/powerpoint/2010/main" val="364542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4312E5-5010-4A19-BD89-B2197070A2A3}"/>
              </a:ext>
            </a:extLst>
          </p:cNvPr>
          <p:cNvSpPr>
            <a:spLocks noGrp="1"/>
          </p:cNvSpPr>
          <p:nvPr>
            <p:ph type="title"/>
          </p:nvPr>
        </p:nvSpPr>
        <p:spPr/>
        <p:txBody>
          <a:bodyPr>
            <a:normAutofit/>
          </a:bodyPr>
          <a:lstStyle/>
          <a:p>
            <a:pPr algn="r"/>
            <a:r>
              <a:rPr lang="en-US" sz="3600" b="1" dirty="0" err="1"/>
              <a:t>Cont</a:t>
            </a:r>
            <a:r>
              <a:rPr lang="en-US" sz="3600" b="1" dirty="0"/>
              <a:t>’</a:t>
            </a:r>
          </a:p>
        </p:txBody>
      </p:sp>
      <p:sp>
        <p:nvSpPr>
          <p:cNvPr id="3" name="Content Placeholder 2">
            <a:extLst>
              <a:ext uri="{FF2B5EF4-FFF2-40B4-BE49-F238E27FC236}">
                <a16:creationId xmlns:a16="http://schemas.microsoft.com/office/drawing/2014/main" id="{42EB95EF-311A-428E-A5ED-4EFB157ED282}"/>
              </a:ext>
            </a:extLst>
          </p:cNvPr>
          <p:cNvSpPr>
            <a:spLocks noGrp="1"/>
          </p:cNvSpPr>
          <p:nvPr>
            <p:ph idx="1"/>
          </p:nvPr>
        </p:nvSpPr>
        <p:spPr/>
        <p:txBody>
          <a:bodyPr/>
          <a:lstStyle/>
          <a:p>
            <a:pPr marL="0" indent="0" algn="just">
              <a:buNone/>
            </a:pP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In the essay, the sentence containing the central idea is called the </a:t>
            </a:r>
            <a:r>
              <a:rPr lang="en-GB" sz="2800" b="1" dirty="0">
                <a:effectLst/>
                <a:latin typeface="Times New Roman" panose="02020603050405020304" pitchFamily="18" charset="0"/>
                <a:ea typeface="Calibri" panose="020F0502020204030204" pitchFamily="34" charset="0"/>
                <a:cs typeface="Times New Roman" panose="02020603050405020304" pitchFamily="18" charset="0"/>
              </a:rPr>
              <a:t>thesis statement</a:t>
            </a: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 and it is found in the introductory paragraph. It expresses the controlling idea for the whole essay. In other words, the thesis statement contains an expression of an opinion (something that can arouse people’s interest or criticism), idea about the topic. The thesis statement should be stated in a complete sentence and it should not be written as a question or a fact.</a:t>
            </a:r>
            <a:endParaRPr lang="en-US" sz="2800" dirty="0">
              <a:latin typeface="Times New Roman" panose="02020603050405020304" pitchFamily="18" charset="0"/>
              <a:cs typeface="Times New Roman" panose="02020603050405020304" pitchFamily="18" charset="0"/>
            </a:endParaRPr>
          </a:p>
          <a:p>
            <a:pPr marL="0" indent="0" algn="just">
              <a:buNone/>
            </a:pPr>
            <a:endParaRPr lang="en-US" dirty="0"/>
          </a:p>
        </p:txBody>
      </p:sp>
    </p:spTree>
    <p:extLst>
      <p:ext uri="{BB962C8B-B14F-4D97-AF65-F5344CB8AC3E}">
        <p14:creationId xmlns:p14="http://schemas.microsoft.com/office/powerpoint/2010/main" val="41637571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96D58-86C1-447C-A3C9-231ED959114E}"/>
              </a:ext>
            </a:extLst>
          </p:cNvPr>
          <p:cNvSpPr>
            <a:spLocks noGrp="1"/>
          </p:cNvSpPr>
          <p:nvPr>
            <p:ph type="title"/>
          </p:nvPr>
        </p:nvSpPr>
        <p:spPr>
          <a:xfrm>
            <a:off x="101600" y="792480"/>
            <a:ext cx="10972800" cy="1143000"/>
          </a:xfrm>
        </p:spPr>
        <p:txBody>
          <a:bodyPr>
            <a:normAutofit/>
          </a:bodyPr>
          <a:lstStyle/>
          <a:p>
            <a:pPr marL="457200" marR="0" lvl="1" algn="just">
              <a:lnSpc>
                <a:spcPct val="107000"/>
              </a:lnSpc>
              <a:spcBef>
                <a:spcPts val="0"/>
              </a:spcBef>
              <a:spcAft>
                <a:spcPts val="800"/>
              </a:spcAft>
              <a:tabLst>
                <a:tab pos="914400" algn="l"/>
              </a:tabLst>
            </a:pPr>
            <a:r>
              <a:rPr lang="en-GB" sz="3600" b="1" dirty="0">
                <a:effectLst/>
                <a:latin typeface="Times New Roman" panose="02020603050405020304" pitchFamily="18" charset="0"/>
                <a:ea typeface="Calibri" panose="020F0502020204030204" pitchFamily="34" charset="0"/>
                <a:cs typeface="Times New Roman" panose="02020603050405020304" pitchFamily="18" charset="0"/>
              </a:rPr>
              <a:t>2. Body paragraphs and topic sentences</a:t>
            </a:r>
            <a:endParaRPr lang="en-US" sz="3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735F8C3-B6CA-4DA3-8B37-27FB4F142291}"/>
              </a:ext>
            </a:extLst>
          </p:cNvPr>
          <p:cNvSpPr>
            <a:spLocks noGrp="1"/>
          </p:cNvSpPr>
          <p:nvPr>
            <p:ph idx="1"/>
          </p:nvPr>
        </p:nvSpPr>
        <p:spPr>
          <a:xfrm>
            <a:off x="609600" y="2230120"/>
            <a:ext cx="10972800" cy="4389120"/>
          </a:xfrm>
        </p:spPr>
        <p:txBody>
          <a:bodyPr>
            <a:noAutofit/>
          </a:bodyPr>
          <a:lstStyle/>
          <a:p>
            <a:pPr marL="0" marR="0" algn="just">
              <a:lnSpc>
                <a:spcPct val="115000"/>
              </a:lnSpc>
              <a:spcBef>
                <a:spcPts val="0"/>
              </a:spcBef>
              <a:spcAft>
                <a:spcPts val="1000"/>
              </a:spcAft>
            </a:pPr>
            <a:r>
              <a:rPr lang="en-GB" dirty="0">
                <a:effectLst/>
                <a:latin typeface="Times New Roman" panose="02020603050405020304" pitchFamily="18" charset="0"/>
                <a:ea typeface="Calibri" panose="020F0502020204030204" pitchFamily="34" charset="0"/>
                <a:cs typeface="Times New Roman" panose="02020603050405020304" pitchFamily="18" charset="0"/>
              </a:rPr>
              <a:t>Body paragraphs are the heart of the essay. </a:t>
            </a:r>
          </a:p>
          <a:p>
            <a:pPr marL="0" marR="0" algn="just">
              <a:lnSpc>
                <a:spcPct val="115000"/>
              </a:lnSpc>
              <a:spcBef>
                <a:spcPts val="0"/>
              </a:spcBef>
              <a:spcAft>
                <a:spcPts val="100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Each body paragraph discusses one aspect of the main topic. </a:t>
            </a:r>
          </a:p>
          <a:p>
            <a:pPr marL="342900" marR="0" lvl="0" indent="-342900" algn="just">
              <a:lnSpc>
                <a:spcPct val="115000"/>
              </a:lnSpc>
              <a:spcBef>
                <a:spcPts val="0"/>
              </a:spcBef>
              <a:spcAft>
                <a:spcPts val="0"/>
              </a:spcAft>
              <a:buFont typeface="Symbol" panose="05050102010706020507" pitchFamily="18" charset="2"/>
              <a:buChar char=""/>
            </a:pPr>
            <a:r>
              <a:rPr lang="en-US" dirty="0">
                <a:effectLst/>
                <a:latin typeface="Times New Roman" panose="02020603050405020304" pitchFamily="18" charset="0"/>
                <a:ea typeface="Calibri" panose="020F0502020204030204" pitchFamily="34" charset="0"/>
                <a:cs typeface="Times New Roman" panose="02020603050405020304" pitchFamily="18" charset="0"/>
              </a:rPr>
              <a:t>The controlling idea in a paragraph should echo the central idea in the thesis statement. </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15000"/>
              </a:lnSpc>
              <a:spcBef>
                <a:spcPts val="0"/>
              </a:spcBef>
              <a:spcAft>
                <a:spcPts val="600"/>
              </a:spcAft>
            </a:pPr>
            <a:endParaRPr lang="en-US"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245776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38813E-B63B-4193-AFB7-DD367FBB5A15}"/>
              </a:ext>
            </a:extLst>
          </p:cNvPr>
          <p:cNvSpPr>
            <a:spLocks noGrp="1"/>
          </p:cNvSpPr>
          <p:nvPr>
            <p:ph type="title"/>
          </p:nvPr>
        </p:nvSpPr>
        <p:spPr>
          <a:xfrm>
            <a:off x="741680" y="238760"/>
            <a:ext cx="10972800" cy="1143000"/>
          </a:xfrm>
        </p:spPr>
        <p:txBody>
          <a:bodyPr>
            <a:normAutofit/>
          </a:bodyPr>
          <a:lstStyle/>
          <a:p>
            <a:pPr algn="r"/>
            <a:r>
              <a:rPr lang="en-US" sz="3600" b="1" dirty="0" err="1"/>
              <a:t>Cont</a:t>
            </a:r>
            <a:r>
              <a:rPr lang="en-US" sz="3600" b="1" dirty="0"/>
              <a:t>’</a:t>
            </a:r>
          </a:p>
        </p:txBody>
      </p:sp>
      <p:sp>
        <p:nvSpPr>
          <p:cNvPr id="3" name="Content Placeholder 2">
            <a:extLst>
              <a:ext uri="{FF2B5EF4-FFF2-40B4-BE49-F238E27FC236}">
                <a16:creationId xmlns:a16="http://schemas.microsoft.com/office/drawing/2014/main" id="{3EA7DC7F-A540-4508-944E-D02CDA2267E8}"/>
              </a:ext>
            </a:extLst>
          </p:cNvPr>
          <p:cNvSpPr>
            <a:spLocks noGrp="1"/>
          </p:cNvSpPr>
          <p:nvPr>
            <p:ph idx="1"/>
          </p:nvPr>
        </p:nvSpPr>
        <p:spPr>
          <a:xfrm>
            <a:off x="609600" y="1691640"/>
            <a:ext cx="10972800" cy="4389120"/>
          </a:xfrm>
        </p:spPr>
        <p:txBody>
          <a:bodyPr>
            <a:noAutofit/>
          </a:bodyPr>
          <a:lstStyle/>
          <a:p>
            <a:pPr marL="0" marR="0" algn="just">
              <a:lnSpc>
                <a:spcPct val="115000"/>
              </a:lnSpc>
              <a:spcBef>
                <a:spcPts val="0"/>
              </a:spcBef>
              <a:spcAft>
                <a:spcPts val="60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One way to break your thesis down into topics is to turn your thesis into a question keeping in mind what your topic and central idea are.  </a:t>
            </a:r>
          </a:p>
          <a:p>
            <a:pPr marL="0" marR="0" indent="0" algn="just">
              <a:lnSpc>
                <a:spcPct val="115000"/>
              </a:lnSpc>
              <a:spcBef>
                <a:spcPts val="0"/>
              </a:spcBef>
              <a:spcAft>
                <a:spcPts val="600"/>
              </a:spcAft>
              <a:buNone/>
            </a:pPr>
            <a:r>
              <a:rPr lang="en-US" dirty="0">
                <a:latin typeface="Times New Roman" panose="02020603050405020304" pitchFamily="18" charset="0"/>
                <a:ea typeface="Calibri" panose="020F0502020204030204" pitchFamily="34" charset="0"/>
                <a:cs typeface="Times New Roman" panose="02020603050405020304" pitchFamily="18" charset="0"/>
              </a:rPr>
              <a:t>Example:</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arenR"/>
              <a:tabLst>
                <a:tab pos="457200" algn="l"/>
              </a:tabLst>
            </a:pPr>
            <a:r>
              <a:rPr lang="en-US" dirty="0">
                <a:effectLst/>
                <a:latin typeface="Times New Roman" panose="02020603050405020304" pitchFamily="18" charset="0"/>
                <a:ea typeface="Calibri" panose="020F0502020204030204" pitchFamily="34" charset="0"/>
                <a:cs typeface="Times New Roman" panose="02020603050405020304" pitchFamily="18" charset="0"/>
              </a:rPr>
              <a:t>Thesis statement:  The village is the best environment for me to live in. </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algn="just">
              <a:lnSpc>
                <a:spcPct val="115000"/>
              </a:lnSpc>
              <a:spcBef>
                <a:spcPts val="0"/>
              </a:spcBef>
              <a:spcAft>
                <a:spcPts val="60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Question: What makes it a good environment?</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algn="just">
              <a:lnSpc>
                <a:spcPct val="115000"/>
              </a:lnSpc>
              <a:spcBef>
                <a:spcPts val="0"/>
              </a:spcBef>
              <a:spcAft>
                <a:spcPts val="60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Answers:  </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640080" marR="0" indent="-457200" algn="just">
              <a:lnSpc>
                <a:spcPct val="115000"/>
              </a:lnSpc>
              <a:spcBef>
                <a:spcPts val="0"/>
              </a:spcBef>
              <a:spcAft>
                <a:spcPts val="600"/>
              </a:spcAft>
              <a:buFont typeface="Wingdings" panose="05000000000000000000" pitchFamily="2" charset="2"/>
              <a:buChar char="ü"/>
            </a:pPr>
            <a:r>
              <a:rPr lang="en-US" dirty="0">
                <a:effectLst/>
                <a:latin typeface="Times New Roman" panose="02020603050405020304" pitchFamily="18" charset="0"/>
                <a:ea typeface="Calibri" panose="020F0502020204030204" pitchFamily="34" charset="0"/>
                <a:cs typeface="Times New Roman" panose="02020603050405020304" pitchFamily="18" charset="0"/>
              </a:rPr>
              <a:t>Cooperation among people </a:t>
            </a:r>
            <a:endParaRPr lang="en-US" dirty="0">
              <a:latin typeface="Calibri" panose="020F0502020204030204" pitchFamily="34" charset="0"/>
              <a:ea typeface="Calibri" panose="020F0502020204030204" pitchFamily="34" charset="0"/>
              <a:cs typeface="Times New Roman" panose="02020603050405020304" pitchFamily="18" charset="0"/>
            </a:endParaRPr>
          </a:p>
          <a:p>
            <a:pPr marL="640080" marR="0" indent="-457200" algn="just">
              <a:lnSpc>
                <a:spcPct val="115000"/>
              </a:lnSpc>
              <a:spcBef>
                <a:spcPts val="0"/>
              </a:spcBef>
              <a:spcAft>
                <a:spcPts val="600"/>
              </a:spcAft>
              <a:buFont typeface="Wingdings" panose="05000000000000000000" pitchFamily="2" charset="2"/>
              <a:buChar char="ü"/>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Its lack of pollution </a:t>
            </a:r>
            <a:endParaRPr lang="en-US" dirty="0">
              <a:latin typeface="Calibri" panose="020F0502020204030204" pitchFamily="34" charset="0"/>
              <a:ea typeface="Times New Roman" panose="02020603050405020304" pitchFamily="18" charset="0"/>
              <a:cs typeface="Times New Roman" panose="02020603050405020304" pitchFamily="18" charset="0"/>
            </a:endParaRPr>
          </a:p>
          <a:p>
            <a:pPr marL="640080" marR="0" indent="-457200" algn="just">
              <a:lnSpc>
                <a:spcPct val="115000"/>
              </a:lnSpc>
              <a:spcBef>
                <a:spcPts val="0"/>
              </a:spcBef>
              <a:spcAft>
                <a:spcPts val="600"/>
              </a:spcAft>
              <a:buFont typeface="Wingdings" panose="05000000000000000000" pitchFamily="2" charset="2"/>
              <a:buChar char="ü"/>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Its security </a:t>
            </a:r>
            <a:endParaRPr lang="en-US"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indent="0" algn="just">
              <a:lnSpc>
                <a:spcPct val="115000"/>
              </a:lnSpc>
              <a:spcBef>
                <a:spcPts val="0"/>
              </a:spcBef>
              <a:spcAft>
                <a:spcPts val="600"/>
              </a:spcAft>
              <a:buNone/>
            </a:pPr>
            <a:endParaRPr lang="en-US" dirty="0"/>
          </a:p>
        </p:txBody>
      </p:sp>
    </p:spTree>
    <p:extLst>
      <p:ext uri="{BB962C8B-B14F-4D97-AF65-F5344CB8AC3E}">
        <p14:creationId xmlns:p14="http://schemas.microsoft.com/office/powerpoint/2010/main" val="10771130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4994A4-113D-4C8E-8635-3EBF6A9BC74F}"/>
              </a:ext>
            </a:extLst>
          </p:cNvPr>
          <p:cNvSpPr>
            <a:spLocks noGrp="1"/>
          </p:cNvSpPr>
          <p:nvPr>
            <p:ph type="title"/>
          </p:nvPr>
        </p:nvSpPr>
        <p:spPr/>
        <p:txBody>
          <a:bodyPr>
            <a:normAutofit/>
          </a:bodyPr>
          <a:lstStyle/>
          <a:p>
            <a:pPr algn="r"/>
            <a:r>
              <a:rPr lang="en-US" sz="3600" b="1" dirty="0" err="1"/>
              <a:t>Cont</a:t>
            </a:r>
            <a:r>
              <a:rPr lang="en-US" sz="3600" b="1" dirty="0"/>
              <a:t>’</a:t>
            </a:r>
          </a:p>
        </p:txBody>
      </p:sp>
      <p:sp>
        <p:nvSpPr>
          <p:cNvPr id="3" name="Content Placeholder 2">
            <a:extLst>
              <a:ext uri="{FF2B5EF4-FFF2-40B4-BE49-F238E27FC236}">
                <a16:creationId xmlns:a16="http://schemas.microsoft.com/office/drawing/2014/main" id="{DAAAC22A-E067-4DAD-B062-6B1B66599D00}"/>
              </a:ext>
            </a:extLst>
          </p:cNvPr>
          <p:cNvSpPr>
            <a:spLocks noGrp="1"/>
          </p:cNvSpPr>
          <p:nvPr>
            <p:ph idx="1"/>
          </p:nvPr>
        </p:nvSpPr>
        <p:spPr/>
        <p:txBody>
          <a:bodyPr/>
          <a:lstStyle/>
          <a:p>
            <a:pPr marL="0" indent="0">
              <a:buNone/>
            </a:pPr>
            <a:r>
              <a:rPr lang="en-US" dirty="0">
                <a:effectLst/>
                <a:latin typeface="Times New Roman" panose="02020603050405020304" pitchFamily="18" charset="0"/>
                <a:ea typeface="Calibri" panose="020F0502020204030204" pitchFamily="34" charset="0"/>
                <a:cs typeface="Times New Roman" panose="02020603050405020304" pitchFamily="18" charset="0"/>
              </a:rPr>
              <a:t>The central idea in the Thesis Statement (TS) is ‘best environment’. So this is a logical basis for the breakdown. Each paragraph would discuss a different element of the environment that is attractive to the writer. </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551729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FE844-C46D-4F28-BE76-20EC3F0F0EA3}"/>
              </a:ext>
            </a:extLst>
          </p:cNvPr>
          <p:cNvSpPr>
            <a:spLocks noGrp="1"/>
          </p:cNvSpPr>
          <p:nvPr>
            <p:ph type="title"/>
          </p:nvPr>
        </p:nvSpPr>
        <p:spPr/>
        <p:txBody>
          <a:bodyPr>
            <a:normAutofit/>
          </a:bodyPr>
          <a:lstStyle/>
          <a:p>
            <a:r>
              <a:rPr lang="en-US" sz="3600" b="1" dirty="0"/>
              <a:t>Conclusion </a:t>
            </a:r>
          </a:p>
        </p:txBody>
      </p:sp>
      <p:sp>
        <p:nvSpPr>
          <p:cNvPr id="3" name="Content Placeholder 2">
            <a:extLst>
              <a:ext uri="{FF2B5EF4-FFF2-40B4-BE49-F238E27FC236}">
                <a16:creationId xmlns:a16="http://schemas.microsoft.com/office/drawing/2014/main" id="{33850580-21A2-4342-9366-EC22EBEEA82A}"/>
              </a:ext>
            </a:extLst>
          </p:cNvPr>
          <p:cNvSpPr>
            <a:spLocks noGrp="1"/>
          </p:cNvSpPr>
          <p:nvPr>
            <p:ph idx="1"/>
          </p:nvPr>
        </p:nvSpPr>
        <p:spPr/>
        <p:txBody>
          <a:bodyPr/>
          <a:lstStyle/>
          <a:p>
            <a:pPr marL="0" indent="0">
              <a:buNone/>
            </a:pPr>
            <a:r>
              <a:rPr lang="en-US" dirty="0"/>
              <a:t>The conclusion of an essay recalls or restates the thesis statement usually in different words. It summarizes the main points of the essay to give a reader a closure of the topic. </a:t>
            </a:r>
          </a:p>
        </p:txBody>
      </p:sp>
    </p:spTree>
    <p:extLst>
      <p:ext uri="{BB962C8B-B14F-4D97-AF65-F5344CB8AC3E}">
        <p14:creationId xmlns:p14="http://schemas.microsoft.com/office/powerpoint/2010/main" val="2760863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B9A314-F034-4AA7-935A-C8529628CC43}"/>
              </a:ext>
            </a:extLst>
          </p:cNvPr>
          <p:cNvSpPr>
            <a:spLocks noGrp="1"/>
          </p:cNvSpPr>
          <p:nvPr>
            <p:ph type="title"/>
          </p:nvPr>
        </p:nvSpPr>
        <p:spPr/>
        <p:txBody>
          <a:bodyPr>
            <a:normAutofit/>
          </a:bodyPr>
          <a:lstStyle/>
          <a:p>
            <a:r>
              <a:rPr lang="en-US" sz="3600" b="1" dirty="0"/>
              <a:t>VII. Letter writing </a:t>
            </a:r>
          </a:p>
        </p:txBody>
      </p:sp>
      <p:sp>
        <p:nvSpPr>
          <p:cNvPr id="3" name="Content Placeholder 2">
            <a:extLst>
              <a:ext uri="{FF2B5EF4-FFF2-40B4-BE49-F238E27FC236}">
                <a16:creationId xmlns:a16="http://schemas.microsoft.com/office/drawing/2014/main" id="{BDE82BC2-7B6F-4C49-BF49-03BAF2FADF25}"/>
              </a:ext>
            </a:extLst>
          </p:cNvPr>
          <p:cNvSpPr>
            <a:spLocks noGrp="1"/>
          </p:cNvSpPr>
          <p:nvPr>
            <p:ph idx="1"/>
          </p:nvPr>
        </p:nvSpPr>
        <p:spPr/>
        <p:txBody>
          <a:bodyPr>
            <a:normAutofit/>
          </a:bodyPr>
          <a:lstStyle/>
          <a:p>
            <a:pPr algn="just"/>
            <a:r>
              <a:rPr lang="en-US" dirty="0"/>
              <a:t>A letter is as a written message from one person to another, usually put in an envelope and sent by the post. </a:t>
            </a:r>
          </a:p>
          <a:p>
            <a:pPr algn="just"/>
            <a:endParaRPr lang="en-US" dirty="0"/>
          </a:p>
          <a:p>
            <a:pPr algn="just"/>
            <a:r>
              <a:rPr lang="en-US" dirty="0"/>
              <a:t>But with new technologies, letters are sent both as hard copies and soft copies (via email). </a:t>
            </a:r>
          </a:p>
        </p:txBody>
      </p:sp>
    </p:spTree>
    <p:extLst>
      <p:ext uri="{BB962C8B-B14F-4D97-AF65-F5344CB8AC3E}">
        <p14:creationId xmlns:p14="http://schemas.microsoft.com/office/powerpoint/2010/main" val="1834386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C38E4C-4A84-4D79-B83A-18238C01376A}"/>
              </a:ext>
            </a:extLst>
          </p:cNvPr>
          <p:cNvSpPr>
            <a:spLocks noGrp="1"/>
          </p:cNvSpPr>
          <p:nvPr>
            <p:ph type="title"/>
          </p:nvPr>
        </p:nvSpPr>
        <p:spPr/>
        <p:txBody>
          <a:bodyPr>
            <a:normAutofit/>
          </a:bodyPr>
          <a:lstStyle/>
          <a:p>
            <a:r>
              <a:rPr lang="en-US" sz="3600" b="1" dirty="0">
                <a:solidFill>
                  <a:schemeClr val="tx1"/>
                </a:solidFill>
              </a:rPr>
              <a:t>1. Categories of letters</a:t>
            </a:r>
          </a:p>
        </p:txBody>
      </p:sp>
      <p:sp>
        <p:nvSpPr>
          <p:cNvPr id="3" name="Content Placeholder 2">
            <a:extLst>
              <a:ext uri="{FF2B5EF4-FFF2-40B4-BE49-F238E27FC236}">
                <a16:creationId xmlns:a16="http://schemas.microsoft.com/office/drawing/2014/main" id="{A7F17EB3-7D31-4E4D-94EB-DE5AE2E3DE6E}"/>
              </a:ext>
            </a:extLst>
          </p:cNvPr>
          <p:cNvSpPr>
            <a:spLocks noGrp="1"/>
          </p:cNvSpPr>
          <p:nvPr>
            <p:ph idx="1"/>
          </p:nvPr>
        </p:nvSpPr>
        <p:spPr/>
        <p:txBody>
          <a:bodyPr/>
          <a:lstStyle/>
          <a:p>
            <a:pPr marL="0" indent="0" algn="just">
              <a:buNone/>
            </a:pPr>
            <a:r>
              <a:rPr lang="en-US" dirty="0"/>
              <a:t>Depending on message, receiver, situation, format, etc. letter may have different types. </a:t>
            </a:r>
          </a:p>
          <a:p>
            <a:pPr marL="0" indent="0" algn="just">
              <a:buNone/>
            </a:pPr>
            <a:r>
              <a:rPr lang="en-US" dirty="0"/>
              <a:t>But all of them can be classified into two main categories: Formal and Informal. </a:t>
            </a:r>
          </a:p>
          <a:p>
            <a:pPr marL="0" indent="0">
              <a:buNone/>
            </a:pPr>
            <a:endParaRPr lang="en-US" dirty="0"/>
          </a:p>
        </p:txBody>
      </p:sp>
    </p:spTree>
    <p:extLst>
      <p:ext uri="{BB962C8B-B14F-4D97-AF65-F5344CB8AC3E}">
        <p14:creationId xmlns:p14="http://schemas.microsoft.com/office/powerpoint/2010/main" val="5362194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F751F1-88DF-432A-8BF0-B9D7E0C31665}"/>
              </a:ext>
            </a:extLst>
          </p:cNvPr>
          <p:cNvSpPr>
            <a:spLocks noGrp="1"/>
          </p:cNvSpPr>
          <p:nvPr>
            <p:ph type="title"/>
          </p:nvPr>
        </p:nvSpPr>
        <p:spPr/>
        <p:txBody>
          <a:bodyPr>
            <a:normAutofit/>
          </a:bodyPr>
          <a:lstStyle/>
          <a:p>
            <a:r>
              <a:rPr lang="en-US" sz="3600" b="1" dirty="0"/>
              <a:t>a. A formal letter</a:t>
            </a:r>
          </a:p>
        </p:txBody>
      </p:sp>
      <p:sp>
        <p:nvSpPr>
          <p:cNvPr id="3" name="Content Placeholder 2">
            <a:extLst>
              <a:ext uri="{FF2B5EF4-FFF2-40B4-BE49-F238E27FC236}">
                <a16:creationId xmlns:a16="http://schemas.microsoft.com/office/drawing/2014/main" id="{3861E8D0-9F94-4142-829E-E2BD0F5926D7}"/>
              </a:ext>
            </a:extLst>
          </p:cNvPr>
          <p:cNvSpPr>
            <a:spLocks noGrp="1"/>
          </p:cNvSpPr>
          <p:nvPr>
            <p:ph idx="1"/>
          </p:nvPr>
        </p:nvSpPr>
        <p:spPr/>
        <p:txBody>
          <a:bodyPr>
            <a:noAutofit/>
          </a:bodyPr>
          <a:lstStyle/>
          <a:p>
            <a:pPr marL="0" indent="0" algn="just">
              <a:buNone/>
            </a:pPr>
            <a:r>
              <a:rPr lang="en-US" dirty="0">
                <a:cs typeface="Times New Roman" panose="02020603050405020304" pitchFamily="18" charset="0"/>
              </a:rPr>
              <a:t>With the advent of email, it is becoming less and less common to write letters, but the few letters are very important and must be good. </a:t>
            </a:r>
          </a:p>
          <a:p>
            <a:pPr marL="0" indent="0" algn="just">
              <a:buNone/>
            </a:pPr>
            <a:endParaRPr lang="en-US" dirty="0">
              <a:cs typeface="Times New Roman" panose="02020603050405020304" pitchFamily="18" charset="0"/>
            </a:endParaRPr>
          </a:p>
          <a:p>
            <a:pPr marL="0" indent="0" algn="just">
              <a:buNone/>
            </a:pPr>
            <a:r>
              <a:rPr lang="en-US" dirty="0">
                <a:cs typeface="Times New Roman" panose="02020603050405020304" pitchFamily="18" charset="0"/>
              </a:rPr>
              <a:t>They should be: </a:t>
            </a:r>
          </a:p>
          <a:p>
            <a:pPr algn="just"/>
            <a:r>
              <a:rPr lang="en-US" dirty="0">
                <a:cs typeface="Times New Roman" panose="02020603050405020304" pitchFamily="18" charset="0"/>
              </a:rPr>
              <a:t>In the correct format</a:t>
            </a:r>
          </a:p>
          <a:p>
            <a:pPr algn="just"/>
            <a:r>
              <a:rPr lang="en-US" dirty="0">
                <a:cs typeface="Times New Roman" panose="02020603050405020304" pitchFamily="18" charset="0"/>
              </a:rPr>
              <a:t>Short and to the point</a:t>
            </a:r>
          </a:p>
          <a:p>
            <a:pPr algn="just"/>
            <a:r>
              <a:rPr lang="en-US" dirty="0">
                <a:cs typeface="Times New Roman" panose="02020603050405020304" pitchFamily="18" charset="0"/>
              </a:rPr>
              <a:t>Relevant</a:t>
            </a:r>
          </a:p>
          <a:p>
            <a:pPr algn="just"/>
            <a:r>
              <a:rPr lang="en-US" dirty="0">
                <a:cs typeface="Times New Roman" panose="02020603050405020304" pitchFamily="18" charset="0"/>
              </a:rPr>
              <a:t>Free of any grammatical or spelling mistakes</a:t>
            </a:r>
          </a:p>
          <a:p>
            <a:pPr algn="just"/>
            <a:r>
              <a:rPr lang="en-US" dirty="0">
                <a:cs typeface="Times New Roman" panose="02020603050405020304" pitchFamily="18" charset="0"/>
              </a:rPr>
              <a:t>Polite, even if one is complaining</a:t>
            </a:r>
          </a:p>
          <a:p>
            <a:pPr algn="just"/>
            <a:r>
              <a:rPr lang="en-US" dirty="0">
                <a:cs typeface="Times New Roman" panose="02020603050405020304" pitchFamily="18" charset="0"/>
              </a:rPr>
              <a:t>Well presented</a:t>
            </a:r>
          </a:p>
          <a:p>
            <a:pPr algn="just"/>
            <a:endParaRPr lang="en-US" dirty="0">
              <a:cs typeface="Times New Roman" panose="02020603050405020304" pitchFamily="18" charset="0"/>
            </a:endParaRPr>
          </a:p>
        </p:txBody>
      </p:sp>
    </p:spTree>
    <p:extLst>
      <p:ext uri="{BB962C8B-B14F-4D97-AF65-F5344CB8AC3E}">
        <p14:creationId xmlns:p14="http://schemas.microsoft.com/office/powerpoint/2010/main" val="694249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4F2BC0-A16C-4219-A87B-4AD95D51B825}"/>
              </a:ext>
            </a:extLst>
          </p:cNvPr>
          <p:cNvSpPr>
            <a:spLocks noGrp="1"/>
          </p:cNvSpPr>
          <p:nvPr>
            <p:ph type="title"/>
          </p:nvPr>
        </p:nvSpPr>
        <p:spPr>
          <a:xfrm>
            <a:off x="721360" y="360680"/>
            <a:ext cx="10972800" cy="1143000"/>
          </a:xfrm>
        </p:spPr>
        <p:txBody>
          <a:bodyPr>
            <a:normAutofit/>
          </a:bodyPr>
          <a:lstStyle/>
          <a:p>
            <a:r>
              <a:rPr lang="en-US" sz="3600" b="1" dirty="0">
                <a:solidFill>
                  <a:schemeClr val="tx1"/>
                </a:solidFill>
              </a:rPr>
              <a:t>a. Format</a:t>
            </a:r>
          </a:p>
        </p:txBody>
      </p:sp>
      <p:pic>
        <p:nvPicPr>
          <p:cNvPr id="7" name="Picture 6">
            <a:extLst>
              <a:ext uri="{FF2B5EF4-FFF2-40B4-BE49-F238E27FC236}">
                <a16:creationId xmlns:a16="http://schemas.microsoft.com/office/drawing/2014/main" id="{AAD65B20-165F-4607-8AE5-6FD50055970B}"/>
              </a:ext>
            </a:extLst>
          </p:cNvPr>
          <p:cNvPicPr>
            <a:picLocks noChangeAspect="1"/>
          </p:cNvPicPr>
          <p:nvPr/>
        </p:nvPicPr>
        <p:blipFill rotWithShape="1">
          <a:blip r:embed="rId2">
            <a:extLst>
              <a:ext uri="{BEBA8EAE-BF5A-486C-A8C5-ECC9F3942E4B}">
                <a14:imgProps xmlns:a14="http://schemas.microsoft.com/office/drawing/2010/main">
                  <a14:imgLayer r:embed="rId3">
                    <a14:imgEffect>
                      <a14:colorTemperature colorTemp="11200"/>
                    </a14:imgEffect>
                  </a14:imgLayer>
                </a14:imgProps>
              </a:ext>
            </a:extLst>
          </a:blip>
          <a:srcRect t="4403"/>
          <a:stretch/>
        </p:blipFill>
        <p:spPr>
          <a:xfrm>
            <a:off x="1188720" y="1503680"/>
            <a:ext cx="8280400" cy="4907280"/>
          </a:xfrm>
          <a:prstGeom prst="rect">
            <a:avLst/>
          </a:prstGeom>
        </p:spPr>
      </p:pic>
      <p:sp>
        <p:nvSpPr>
          <p:cNvPr id="10" name="Title 1">
            <a:extLst>
              <a:ext uri="{FF2B5EF4-FFF2-40B4-BE49-F238E27FC236}">
                <a16:creationId xmlns:a16="http://schemas.microsoft.com/office/drawing/2014/main" id="{2EADD37E-C5D5-4B48-96B7-D6B9C31098EE}"/>
              </a:ext>
            </a:extLst>
          </p:cNvPr>
          <p:cNvSpPr txBox="1">
            <a:spLocks/>
          </p:cNvSpPr>
          <p:nvPr/>
        </p:nvSpPr>
        <p:spPr>
          <a:xfrm>
            <a:off x="2397760" y="6497320"/>
            <a:ext cx="1158240" cy="289560"/>
          </a:xfrm>
          <a:prstGeom prst="rect">
            <a:avLst/>
          </a:prstGeom>
        </p:spPr>
        <p:txBody>
          <a:bodyPr vert="horz" lIns="0" rIns="0" bIns="0" anchor="b">
            <a:norm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r>
              <a:rPr lang="en-US" sz="1100" i="1" dirty="0">
                <a:solidFill>
                  <a:schemeClr val="tx1"/>
                </a:solidFill>
              </a:rPr>
              <a:t>Image: </a:t>
            </a:r>
            <a:r>
              <a:rPr lang="en-US" sz="1100" i="1" dirty="0" err="1">
                <a:solidFill>
                  <a:schemeClr val="tx1"/>
                </a:solidFill>
              </a:rPr>
              <a:t>Protais</a:t>
            </a:r>
            <a:r>
              <a:rPr lang="en-US" sz="1100" i="1" dirty="0">
                <a:solidFill>
                  <a:schemeClr val="tx1"/>
                </a:solidFill>
              </a:rPr>
              <a:t> N.</a:t>
            </a:r>
          </a:p>
        </p:txBody>
      </p:sp>
    </p:spTree>
    <p:extLst>
      <p:ext uri="{BB962C8B-B14F-4D97-AF65-F5344CB8AC3E}">
        <p14:creationId xmlns:p14="http://schemas.microsoft.com/office/powerpoint/2010/main" val="4638131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36F6D2-B7F5-4C4D-B4C1-437330AA1B56}"/>
              </a:ext>
            </a:extLst>
          </p:cNvPr>
          <p:cNvSpPr>
            <a:spLocks noGrp="1"/>
          </p:cNvSpPr>
          <p:nvPr>
            <p:ph type="title"/>
          </p:nvPr>
        </p:nvSpPr>
        <p:spPr/>
        <p:txBody>
          <a:bodyPr>
            <a:normAutofit/>
          </a:bodyPr>
          <a:lstStyle/>
          <a:p>
            <a:r>
              <a:rPr lang="en-US" sz="3600" b="1" dirty="0"/>
              <a:t>VIII. Tips for a good formal letter</a:t>
            </a:r>
          </a:p>
        </p:txBody>
      </p:sp>
      <p:sp>
        <p:nvSpPr>
          <p:cNvPr id="3" name="Content Placeholder 2">
            <a:extLst>
              <a:ext uri="{FF2B5EF4-FFF2-40B4-BE49-F238E27FC236}">
                <a16:creationId xmlns:a16="http://schemas.microsoft.com/office/drawing/2014/main" id="{85B668E8-7F88-4EA1-AA84-C470D1BB8E5E}"/>
              </a:ext>
            </a:extLst>
          </p:cNvPr>
          <p:cNvSpPr>
            <a:spLocks noGrp="1"/>
          </p:cNvSpPr>
          <p:nvPr>
            <p:ph idx="1"/>
          </p:nvPr>
        </p:nvSpPr>
        <p:spPr/>
        <p:txBody>
          <a:bodyPr>
            <a:noAutofit/>
          </a:bodyPr>
          <a:lstStyle/>
          <a:p>
            <a:pPr marL="0" indent="0" algn="just">
              <a:buNone/>
            </a:pPr>
            <a:r>
              <a:rPr lang="en-US" dirty="0"/>
              <a:t>When writing a formal letter do the following:</a:t>
            </a:r>
          </a:p>
          <a:p>
            <a:pPr marL="514350" indent="-514350" algn="just">
              <a:buAutoNum type="arabicPeriod"/>
            </a:pPr>
            <a:r>
              <a:rPr lang="en-US" dirty="0"/>
              <a:t>Be concise and relevant</a:t>
            </a:r>
          </a:p>
          <a:p>
            <a:pPr marL="514350" indent="-514350" algn="just">
              <a:buAutoNum type="arabicPeriod"/>
            </a:pPr>
            <a:r>
              <a:rPr lang="en-US" dirty="0"/>
              <a:t>Check your grammar and spelling very carefully</a:t>
            </a:r>
          </a:p>
          <a:p>
            <a:pPr marL="514350" indent="-514350" algn="just">
              <a:buAutoNum type="arabicPeriod"/>
            </a:pPr>
            <a:r>
              <a:rPr lang="en-US" dirty="0"/>
              <a:t>Use the right tone of language</a:t>
            </a:r>
          </a:p>
          <a:p>
            <a:pPr marL="514350" indent="-514350" algn="just">
              <a:buAutoNum type="arabicPeriod"/>
            </a:pPr>
            <a:r>
              <a:rPr lang="en-US" dirty="0"/>
              <a:t>Make sure the letter is well presented</a:t>
            </a:r>
          </a:p>
          <a:p>
            <a:pPr marL="0" indent="0" algn="just">
              <a:buNone/>
            </a:pPr>
            <a:endParaRPr lang="en-US" dirty="0"/>
          </a:p>
        </p:txBody>
      </p:sp>
    </p:spTree>
    <p:extLst>
      <p:ext uri="{BB962C8B-B14F-4D97-AF65-F5344CB8AC3E}">
        <p14:creationId xmlns:p14="http://schemas.microsoft.com/office/powerpoint/2010/main" val="22373039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81D06E-1218-4D27-8DB3-899B0261725C}"/>
              </a:ext>
            </a:extLst>
          </p:cNvPr>
          <p:cNvSpPr>
            <a:spLocks noGrp="1"/>
          </p:cNvSpPr>
          <p:nvPr>
            <p:ph type="title"/>
          </p:nvPr>
        </p:nvSpPr>
        <p:spPr/>
        <p:txBody>
          <a:bodyPr>
            <a:normAutofit/>
          </a:bodyPr>
          <a:lstStyle/>
          <a:p>
            <a:r>
              <a:rPr lang="en-US" sz="3600" b="1" dirty="0"/>
              <a:t>Review</a:t>
            </a:r>
          </a:p>
        </p:txBody>
      </p:sp>
      <p:sp>
        <p:nvSpPr>
          <p:cNvPr id="3" name="Content Placeholder 2">
            <a:extLst>
              <a:ext uri="{FF2B5EF4-FFF2-40B4-BE49-F238E27FC236}">
                <a16:creationId xmlns:a16="http://schemas.microsoft.com/office/drawing/2014/main" id="{E7AB991B-AE50-4B2E-AC45-874A81B2B34F}"/>
              </a:ext>
            </a:extLst>
          </p:cNvPr>
          <p:cNvSpPr>
            <a:spLocks noGrp="1"/>
          </p:cNvSpPr>
          <p:nvPr>
            <p:ph idx="1"/>
          </p:nvPr>
        </p:nvSpPr>
        <p:spPr/>
        <p:txBody>
          <a:bodyPr>
            <a:normAutofit/>
          </a:bodyPr>
          <a:lstStyle/>
          <a:p>
            <a:pPr marL="0" indent="0">
              <a:buNone/>
            </a:pPr>
            <a:r>
              <a:rPr lang="en-US" sz="2400" dirty="0">
                <a:latin typeface="Times New Roman" panose="02020603050405020304" pitchFamily="18" charset="0"/>
                <a:cs typeface="Times New Roman" panose="02020603050405020304" pitchFamily="18" charset="0"/>
              </a:rPr>
              <a:t>We have discussed the following elements:</a:t>
            </a:r>
          </a:p>
          <a:p>
            <a:r>
              <a:rPr lang="en-US" sz="2400" dirty="0">
                <a:latin typeface="Times New Roman" panose="02020603050405020304" pitchFamily="18" charset="0"/>
                <a:cs typeface="Times New Roman" panose="02020603050405020304" pitchFamily="18" charset="0"/>
              </a:rPr>
              <a:t>Definition of Writing skills</a:t>
            </a:r>
          </a:p>
          <a:p>
            <a:r>
              <a:rPr lang="en-US" sz="2400" dirty="0">
                <a:latin typeface="Times New Roman" panose="02020603050405020304" pitchFamily="18" charset="0"/>
                <a:cs typeface="Times New Roman" panose="02020603050405020304" pitchFamily="18" charset="0"/>
              </a:rPr>
              <a:t>Importance of Writing Skills</a:t>
            </a:r>
          </a:p>
          <a:p>
            <a:r>
              <a:rPr lang="en-US" sz="2400" dirty="0">
                <a:latin typeface="Times New Roman" panose="02020603050405020304" pitchFamily="18" charset="0"/>
                <a:cs typeface="Times New Roman" panose="02020603050405020304" pitchFamily="18" charset="0"/>
              </a:rPr>
              <a:t>Writing styles</a:t>
            </a:r>
          </a:p>
          <a:p>
            <a:r>
              <a:rPr lang="en-US" sz="2400" dirty="0">
                <a:latin typeface="Times New Roman" panose="02020603050405020304" pitchFamily="18" charset="0"/>
                <a:cs typeface="Times New Roman" panose="02020603050405020304" pitchFamily="18" charset="0"/>
              </a:rPr>
              <a:t>Writing process </a:t>
            </a:r>
          </a:p>
          <a:p>
            <a:r>
              <a:rPr lang="en-US" sz="2400" dirty="0">
                <a:latin typeface="Times New Roman" panose="02020603050405020304" pitchFamily="18" charset="0"/>
                <a:cs typeface="Times New Roman" panose="02020603050405020304" pitchFamily="18" charset="0"/>
              </a:rPr>
              <a:t>Essay writing </a:t>
            </a:r>
          </a:p>
          <a:p>
            <a:r>
              <a:rPr lang="en-US" sz="2400" dirty="0">
                <a:latin typeface="Times New Roman" panose="02020603050405020304" pitchFamily="18" charset="0"/>
                <a:cs typeface="Times New Roman" panose="02020603050405020304" pitchFamily="18" charset="0"/>
              </a:rPr>
              <a:t>Formal letter writing</a:t>
            </a: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514350" indent="-514350">
              <a:buAutoNum type="arabicPeriod"/>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5125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A1B933-615D-489E-AB9F-6F1BE41569BC}"/>
              </a:ext>
            </a:extLst>
          </p:cNvPr>
          <p:cNvSpPr>
            <a:spLocks noGrp="1"/>
          </p:cNvSpPr>
          <p:nvPr>
            <p:ph type="title"/>
          </p:nvPr>
        </p:nvSpPr>
        <p:spPr>
          <a:xfrm>
            <a:off x="609600" y="399288"/>
            <a:ext cx="10972800" cy="1143000"/>
          </a:xfrm>
        </p:spPr>
        <p:txBody>
          <a:bodyPr>
            <a:normAutofit/>
          </a:bodyPr>
          <a:lstStyle/>
          <a:p>
            <a:r>
              <a:rPr lang="en-US" sz="3600" b="1" dirty="0"/>
              <a:t>Exercises</a:t>
            </a:r>
          </a:p>
        </p:txBody>
      </p:sp>
      <p:sp>
        <p:nvSpPr>
          <p:cNvPr id="3" name="Content Placeholder 2">
            <a:extLst>
              <a:ext uri="{FF2B5EF4-FFF2-40B4-BE49-F238E27FC236}">
                <a16:creationId xmlns:a16="http://schemas.microsoft.com/office/drawing/2014/main" id="{1AA1C365-C79E-48BB-970E-F7178138094C}"/>
              </a:ext>
            </a:extLst>
          </p:cNvPr>
          <p:cNvSpPr>
            <a:spLocks noGrp="1"/>
          </p:cNvSpPr>
          <p:nvPr>
            <p:ph idx="1"/>
          </p:nvPr>
        </p:nvSpPr>
        <p:spPr>
          <a:xfrm>
            <a:off x="416560" y="1806448"/>
            <a:ext cx="10972800" cy="4389120"/>
          </a:xfrm>
        </p:spPr>
        <p:txBody>
          <a:bodyPr>
            <a:noAutofit/>
          </a:bodyPr>
          <a:lstStyle/>
          <a:p>
            <a:pPr marL="0" indent="0">
              <a:buNone/>
            </a:pPr>
            <a:r>
              <a:rPr lang="en-US" sz="2400" dirty="0">
                <a:latin typeface="Times New Roman" panose="02020603050405020304" pitchFamily="18" charset="0"/>
                <a:cs typeface="Times New Roman" panose="02020603050405020304" pitchFamily="18" charset="0"/>
              </a:rPr>
              <a:t>Write a letter to the Managing Director of Bright Future Company Ltd requesting for a professional internship. </a:t>
            </a:r>
          </a:p>
          <a:p>
            <a:pPr marL="0" indent="0" algn="just">
              <a:buNone/>
            </a:pPr>
            <a:endParaRPr lang="en-US" sz="2400" dirty="0">
              <a:latin typeface="Times New Roman" panose="02020603050405020304" pitchFamily="18" charset="0"/>
              <a:ea typeface="Roboto" panose="02000000000000000000" pitchFamily="2" charset="0"/>
              <a:cs typeface="Times New Roman" panose="02020603050405020304" pitchFamily="18" charset="0"/>
            </a:endParaRPr>
          </a:p>
        </p:txBody>
      </p:sp>
    </p:spTree>
    <p:extLst>
      <p:ext uri="{BB962C8B-B14F-4D97-AF65-F5344CB8AC3E}">
        <p14:creationId xmlns:p14="http://schemas.microsoft.com/office/powerpoint/2010/main" val="2582184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CE1CAA-20CA-4BFF-8AF1-EDE3F5813895}"/>
              </a:ext>
            </a:extLst>
          </p:cNvPr>
          <p:cNvSpPr>
            <a:spLocks noGrp="1"/>
          </p:cNvSpPr>
          <p:nvPr>
            <p:ph type="title"/>
          </p:nvPr>
        </p:nvSpPr>
        <p:spPr>
          <a:xfrm>
            <a:off x="609600" y="705104"/>
            <a:ext cx="10972800" cy="1143000"/>
          </a:xfrm>
        </p:spPr>
        <p:txBody>
          <a:bodyPr>
            <a:normAutofit/>
          </a:bodyPr>
          <a:lstStyle/>
          <a:p>
            <a:r>
              <a:rPr lang="en-US" sz="3600" b="1" dirty="0"/>
              <a:t>References</a:t>
            </a:r>
          </a:p>
        </p:txBody>
      </p:sp>
      <p:sp>
        <p:nvSpPr>
          <p:cNvPr id="3" name="Content Placeholder 2">
            <a:extLst>
              <a:ext uri="{FF2B5EF4-FFF2-40B4-BE49-F238E27FC236}">
                <a16:creationId xmlns:a16="http://schemas.microsoft.com/office/drawing/2014/main" id="{88479682-28B3-4930-A76E-C376F0BD9C50}"/>
              </a:ext>
            </a:extLst>
          </p:cNvPr>
          <p:cNvSpPr>
            <a:spLocks noGrp="1"/>
          </p:cNvSpPr>
          <p:nvPr>
            <p:ph idx="1"/>
          </p:nvPr>
        </p:nvSpPr>
        <p:spPr>
          <a:xfrm>
            <a:off x="609600" y="1848104"/>
            <a:ext cx="10972800" cy="4389120"/>
          </a:xfrm>
        </p:spPr>
        <p:txBody>
          <a:bodyPr>
            <a:noAutofit/>
          </a:bodyPr>
          <a:lstStyle/>
          <a:p>
            <a:pPr algn="just"/>
            <a:r>
              <a:rPr lang="en-US" sz="2400" dirty="0" err="1">
                <a:ea typeface="Roboto" panose="02000000000000000000" pitchFamily="2" charset="0"/>
                <a:cs typeface="Times New Roman" panose="02020603050405020304" pitchFamily="18" charset="0"/>
              </a:rPr>
              <a:t>Birvenu</a:t>
            </a:r>
            <a:r>
              <a:rPr lang="en-US" sz="2400" dirty="0">
                <a:ea typeface="Roboto" panose="02000000000000000000" pitchFamily="2" charset="0"/>
                <a:cs typeface="Times New Roman" panose="02020603050405020304" pitchFamily="18" charset="0"/>
              </a:rPr>
              <a:t>,- (1987). Definition of Communication, In Doctor, R and A. Doctor, Principles and Practice of Business Communication, Bombay: Seth Publishers.</a:t>
            </a:r>
          </a:p>
          <a:p>
            <a:pPr algn="just"/>
            <a:r>
              <a:rPr lang="en-US" sz="2400" dirty="0">
                <a:ea typeface="Roboto" panose="02000000000000000000" pitchFamily="2" charset="0"/>
                <a:cs typeface="Times New Roman" panose="02020603050405020304" pitchFamily="18" charset="0"/>
              </a:rPr>
              <a:t>Flesch, R. (1996). The art of plain talk. New York: Harper Brothers Publishers.</a:t>
            </a:r>
          </a:p>
          <a:p>
            <a:pPr algn="just"/>
            <a:r>
              <a:rPr lang="en-US" sz="2400" dirty="0">
                <a:ea typeface="Roboto" panose="02000000000000000000" pitchFamily="2" charset="0"/>
                <a:cs typeface="Times New Roman" panose="02020603050405020304" pitchFamily="18" charset="0"/>
              </a:rPr>
              <a:t>Ludlow, R., &amp; Panton, F. (1992). The essence of effective communication. New York: Prentice Hall.</a:t>
            </a:r>
          </a:p>
          <a:p>
            <a:pPr algn="just"/>
            <a:r>
              <a:rPr lang="en-US" sz="2400" dirty="0">
                <a:ea typeface="Roboto" panose="02000000000000000000" pitchFamily="2" charset="0"/>
                <a:cs typeface="Times New Roman" panose="02020603050405020304" pitchFamily="18" charset="0"/>
              </a:rPr>
              <a:t>Taylor, S. (2000). Essential communication skills: The ultimate guide to successful business communication. Boston: Pearson Educational.</a:t>
            </a:r>
          </a:p>
          <a:p>
            <a:pPr algn="just"/>
            <a:r>
              <a:rPr lang="en-US" sz="2400" dirty="0">
                <a:ea typeface="Roboto" panose="02000000000000000000" pitchFamily="2" charset="0"/>
                <a:cs typeface="Times New Roman" panose="02020603050405020304" pitchFamily="18" charset="0"/>
              </a:rPr>
              <a:t>Karl E. R. (2000). Communication. An introduction. London: Sage Publications.</a:t>
            </a:r>
          </a:p>
          <a:p>
            <a:pPr marL="0" indent="0" algn="just">
              <a:buNone/>
            </a:pPr>
            <a:endParaRPr lang="en-US" sz="2400" dirty="0">
              <a:ea typeface="Roboto" panose="02000000000000000000" pitchFamily="2" charset="0"/>
              <a:cs typeface="Times New Roman" panose="02020603050405020304" pitchFamily="18" charset="0"/>
            </a:endParaRPr>
          </a:p>
          <a:p>
            <a:pPr marL="0" indent="0" algn="just">
              <a:buNone/>
            </a:pPr>
            <a:endParaRPr lang="en-US" sz="2400" dirty="0">
              <a:ea typeface="Roboto" panose="02000000000000000000" pitchFamily="2" charset="0"/>
              <a:cs typeface="Times New Roman" panose="02020603050405020304" pitchFamily="18" charset="0"/>
            </a:endParaRPr>
          </a:p>
          <a:p>
            <a:pPr marL="0" indent="0" algn="just">
              <a:buNone/>
            </a:pPr>
            <a:endParaRPr lang="en-US" sz="2400" dirty="0">
              <a:ea typeface="Roboto" panose="02000000000000000000" pitchFamily="2" charset="0"/>
              <a:cs typeface="Times New Roman" panose="02020603050405020304" pitchFamily="18" charset="0"/>
            </a:endParaRPr>
          </a:p>
        </p:txBody>
      </p:sp>
    </p:spTree>
    <p:extLst>
      <p:ext uri="{BB962C8B-B14F-4D97-AF65-F5344CB8AC3E}">
        <p14:creationId xmlns:p14="http://schemas.microsoft.com/office/powerpoint/2010/main" val="35928746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91F86-DE5C-49F9-8671-6321A6365D11}"/>
              </a:ext>
            </a:extLst>
          </p:cNvPr>
          <p:cNvSpPr>
            <a:spLocks noGrp="1"/>
          </p:cNvSpPr>
          <p:nvPr>
            <p:ph type="title"/>
          </p:nvPr>
        </p:nvSpPr>
        <p:spPr>
          <a:xfrm>
            <a:off x="746760" y="2692273"/>
            <a:ext cx="10972800" cy="1143000"/>
          </a:xfrm>
        </p:spPr>
        <p:txBody>
          <a:bodyPr>
            <a:normAutofit/>
          </a:bodyPr>
          <a:lstStyle/>
          <a:p>
            <a:pPr algn="ctr"/>
            <a:r>
              <a:rPr lang="en-US" sz="3600" i="1" dirty="0">
                <a:latin typeface="+mn-lt"/>
              </a:rPr>
              <a:t>Thank you and see you in our next session!</a:t>
            </a:r>
          </a:p>
        </p:txBody>
      </p:sp>
    </p:spTree>
    <p:extLst>
      <p:ext uri="{BB962C8B-B14F-4D97-AF65-F5344CB8AC3E}">
        <p14:creationId xmlns:p14="http://schemas.microsoft.com/office/powerpoint/2010/main" val="384089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resentation on brainstorming">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spDef>
      <a:spPr/>
      <a:bodyPr rtlCol="0" anchor="ctr"/>
      <a:lstStyle>
        <a:defPPr algn="ctr">
          <a:defRPr/>
        </a:defPPr>
      </a:lstStyle>
      <a:style>
        <a:lnRef idx="1">
          <a:schemeClr val="accent3"/>
        </a:lnRef>
        <a:fillRef idx="2">
          <a:schemeClr val="accent3"/>
        </a:fillRef>
        <a:effectRef idx="1">
          <a:schemeClr val="accent3"/>
        </a:effectRef>
        <a:fontRef idx="minor">
          <a:schemeClr val="dk1"/>
        </a:fontRef>
      </a:style>
    </a:spDef>
    <a:lnDef>
      <a:spPr/>
      <a:bodyPr/>
      <a:lstStyle/>
      <a:style>
        <a:lnRef idx="1">
          <a:schemeClr val="accent1"/>
        </a:lnRef>
        <a:fillRef idx="0">
          <a:schemeClr val="accent1"/>
        </a:fillRef>
        <a:effectRef idx="0">
          <a:schemeClr val="accent1"/>
        </a:effectRef>
        <a:fontRef idx="minor">
          <a:schemeClr val="tx1"/>
        </a:fontRef>
      </a:style>
    </a:lnDef>
    <a:txDef>
      <a:spPr>
        <a:noFill/>
        <a:ln>
          <a:solidFill>
            <a:schemeClr val="bg2"/>
          </a:solidFill>
        </a:ln>
      </a:spPr>
      <a:bodyPr wrap="none" rtlCol="0">
        <a:spAutoFit/>
      </a:bodyPr>
      <a:lstStyle>
        <a:defPPr>
          <a:defRPr dirty="0" err="1" smtClean="0"/>
        </a:defPPr>
      </a:lstStyle>
    </a:txDef>
  </a:objectDefaults>
  <a:extraClrSchemeLst/>
  <a:extLst>
    <a:ext uri="{05A4C25C-085E-4340-85A3-A5531E510DB2}">
      <thm15:themeFamily xmlns:thm15="http://schemas.microsoft.com/office/thememl/2012/main" name="Business brainstorming presentation.potx" id="{DE77CA07-3D7A-4CF2-AF02-587F794CB3CB}" vid="{13C2A94F-C0A1-4622-B71C-29A3B00D5E0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Business brainstorming presentation</Template>
  <TotalTime>1834</TotalTime>
  <Words>1512</Words>
  <Application>Microsoft Office PowerPoint</Application>
  <PresentationFormat>Widescreen</PresentationFormat>
  <Paragraphs>153</Paragraphs>
  <Slides>31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31</vt:i4>
      </vt:variant>
    </vt:vector>
  </HeadingPairs>
  <TitlesOfParts>
    <vt:vector size="39" baseType="lpstr">
      <vt:lpstr>Calibri</vt:lpstr>
      <vt:lpstr>Century Gothic</vt:lpstr>
      <vt:lpstr>Palatino Linotype</vt:lpstr>
      <vt:lpstr>Symbol</vt:lpstr>
      <vt:lpstr>Times New Roman</vt:lpstr>
      <vt:lpstr>Wingdings</vt:lpstr>
      <vt:lpstr>Wingdings 2</vt:lpstr>
      <vt:lpstr>Presentation on brainstorming</vt:lpstr>
      <vt:lpstr>PowerPoint Presentation</vt:lpstr>
      <vt:lpstr>Objectives </vt:lpstr>
      <vt:lpstr>I. Definition</vt:lpstr>
      <vt:lpstr>II. Importance of Writing Skills</vt:lpstr>
      <vt:lpstr>Cont’</vt:lpstr>
      <vt:lpstr>III. Writing Styles </vt:lpstr>
      <vt:lpstr>Let’s focus on formal writing </vt:lpstr>
      <vt:lpstr>IV. Before writing, think about:</vt:lpstr>
      <vt:lpstr>V. The writing process </vt:lpstr>
      <vt:lpstr>Steps</vt:lpstr>
      <vt:lpstr>1. Brainstorming </vt:lpstr>
      <vt:lpstr>2. Structuring</vt:lpstr>
      <vt:lpstr>3. Drafting</vt:lpstr>
      <vt:lpstr>4. Proofreading and Editing</vt:lpstr>
      <vt:lpstr>VI. Essay writing </vt:lpstr>
      <vt:lpstr>Parts of essay</vt:lpstr>
      <vt:lpstr>1. The introduction and thesis statement</vt:lpstr>
      <vt:lpstr>Cont’</vt:lpstr>
      <vt:lpstr>2. Body paragraphs and topic sentences</vt:lpstr>
      <vt:lpstr>Cont’</vt:lpstr>
      <vt:lpstr>Cont’</vt:lpstr>
      <vt:lpstr>Conclusion </vt:lpstr>
      <vt:lpstr>VII. Letter writing </vt:lpstr>
      <vt:lpstr>1. Categories of letters</vt:lpstr>
      <vt:lpstr>a. A formal letter</vt:lpstr>
      <vt:lpstr>a. Format</vt:lpstr>
      <vt:lpstr>VIII. Tips for a good formal letter</vt:lpstr>
      <vt:lpstr>Review</vt:lpstr>
      <vt:lpstr>Exercises</vt:lpstr>
      <vt:lpstr>References</vt:lpstr>
      <vt:lpstr>Thank you and see you in our next session!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IPRC MUSANZE</dc:creator>
  <cp:lastModifiedBy>IPRC MUSANZE</cp:lastModifiedBy>
  <cp:revision>103</cp:revision>
  <dcterms:created xsi:type="dcterms:W3CDTF">2022-03-15T20:48:52Z</dcterms:created>
  <dcterms:modified xsi:type="dcterms:W3CDTF">2022-05-15T06:28:14Z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Order">
    <vt:r8>74069100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ies>
</file>