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i2NyNZBgRZjWiBq2Jeo+YsfO58q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jpg"/><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jp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hyperlink" Target="https://www.google.rw/search?tbo=p&amp;tbm=bks&amp;q=inauthor:%22Bruce+J.+Black%22&amp;source=gbs_metadata_r&amp;cad=3" TargetMode="External"/><Relationship Id="rId4" Type="http://schemas.openxmlformats.org/officeDocument/2006/relationships/hyperlink" Target="https://e.pdfpremiumfree.com/download/fundamentals_of_machining_processes_conventional_and_nonconventional_processes_second_edition_2nd_edition_by_el_hofy_hassan_abdel_gawad_2013_hardcover/" TargetMode="External"/><Relationship Id="rId5" Type="http://schemas.openxmlformats.org/officeDocument/2006/relationships/hyperlink" Target="https://www.britannica.com/technology/machine-tool/Tool-materials"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2057400" y="2903112"/>
            <a:ext cx="7555832" cy="2631414"/>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ctr">
              <a:lnSpc>
                <a:spcPct val="9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I : INTRODUCTION TO MACHINE TOOLS</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400"/>
              <a:buNone/>
            </a:pPr>
            <a:r>
              <a:rPr b="1" lang="en-GB">
                <a:latin typeface="Times New Roman"/>
                <a:ea typeface="Times New Roman"/>
                <a:cs typeface="Times New Roman"/>
                <a:sym typeface="Times New Roman"/>
              </a:rPr>
              <a:t>      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838200" y="365125"/>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Definition of machine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Different types of machine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Main elements of machine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Basic functions of machine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Specifications of machine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Machine tools workshop safety precautions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fluid/Coolant</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838200" y="68912"/>
            <a:ext cx="9786870" cy="6780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2400"/>
              <a:buFont typeface="Calibri"/>
              <a:buNone/>
            </a:pPr>
            <a:br>
              <a:rPr b="1" lang="en-GB" sz="2400"/>
            </a:br>
            <a:r>
              <a:rPr b="1" lang="en-GB" sz="2400">
                <a:latin typeface="Times New Roman"/>
                <a:ea typeface="Times New Roman"/>
                <a:cs typeface="Times New Roman"/>
                <a:sym typeface="Times New Roman"/>
              </a:rPr>
              <a:t>LECTURE I. INTRODUCTION TO MACHINE TOOLS</a:t>
            </a:r>
            <a:br>
              <a:rPr lang="en-GB" sz="2400"/>
            </a:br>
            <a:endParaRPr sz="2400">
              <a:latin typeface="Times New Roman"/>
              <a:ea typeface="Times New Roman"/>
              <a:cs typeface="Times New Roman"/>
              <a:sym typeface="Times New Roman"/>
            </a:endParaRPr>
          </a:p>
        </p:txBody>
      </p:sp>
      <p:sp>
        <p:nvSpPr>
          <p:cNvPr id="105" name="Google Shape;105;p3"/>
          <p:cNvSpPr txBox="1"/>
          <p:nvPr>
            <p:ph idx="1" type="body"/>
          </p:nvPr>
        </p:nvSpPr>
        <p:spPr>
          <a:xfrm>
            <a:off x="608245" y="909547"/>
            <a:ext cx="10975510" cy="531077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60000"/>
              </a:lnSpc>
              <a:spcBef>
                <a:spcPts val="0"/>
              </a:spcBef>
              <a:spcAft>
                <a:spcPts val="0"/>
              </a:spcAft>
              <a:buClr>
                <a:schemeClr val="dk1"/>
              </a:buClr>
              <a:buSzPts val="2400"/>
              <a:buNone/>
            </a:pPr>
            <a:r>
              <a:rPr b="1" lang="en-GB" sz="2400">
                <a:latin typeface="Times New Roman"/>
                <a:ea typeface="Times New Roman"/>
                <a:cs typeface="Times New Roman"/>
                <a:sym typeface="Times New Roman"/>
              </a:rPr>
              <a:t>I.1: Introduction</a:t>
            </a:r>
            <a:endParaRPr/>
          </a:p>
          <a:p>
            <a:pPr indent="0" lvl="0" marL="0" rtl="0" algn="l">
              <a:lnSpc>
                <a:spcPct val="16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Machine tool are capable of performing several machining operations to produce the part required at the specified accuracy and surface integrity. Machining is performed on a variety of general-purpose machine tools that in turn perform many operations, including chip removal and abrasion techniques, by which cylindrical and flat surfaces are produced. </a:t>
            </a:r>
            <a:endParaRPr sz="2400">
              <a:latin typeface="Times New Roman"/>
              <a:ea typeface="Times New Roman"/>
              <a:cs typeface="Times New Roman"/>
              <a:sym typeface="Times New Roman"/>
            </a:endParaRPr>
          </a:p>
          <a:p>
            <a:pPr indent="-228600" lvl="0" marL="228600" rtl="0" algn="l">
              <a:lnSpc>
                <a:spcPct val="16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The main functions of a machine tool are </a:t>
            </a:r>
            <a:r>
              <a:rPr b="1" i="1" lang="en-GB" sz="2400">
                <a:latin typeface="Times New Roman"/>
                <a:ea typeface="Times New Roman"/>
                <a:cs typeface="Times New Roman"/>
                <a:sym typeface="Times New Roman"/>
              </a:rPr>
              <a:t>holding the workpiece to be machined, holding the tool, and achieving the required relative motion to generate the part geometry required</a:t>
            </a:r>
            <a:r>
              <a:rPr lang="en-GB" sz="2000">
                <a:latin typeface="Times New Roman"/>
                <a:ea typeface="Times New Roman"/>
                <a:cs typeface="Times New Roman"/>
                <a:sym typeface="Times New Roman"/>
              </a:rPr>
              <a:t>.</a:t>
            </a:r>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p:txBody>
      </p:sp>
      <p:sp>
        <p:nvSpPr>
          <p:cNvPr id="106" name="Google Shape;106;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107" name="Google Shape;107;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8" name="Google Shape;108;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I.2. Definition of machine tools</a:t>
            </a:r>
            <a:endParaRPr/>
          </a:p>
        </p:txBody>
      </p:sp>
      <p:sp>
        <p:nvSpPr>
          <p:cNvPr id="114" name="Google Shape;114;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60000"/>
              </a:lnSpc>
              <a:spcBef>
                <a:spcPts val="0"/>
              </a:spcBef>
              <a:spcAft>
                <a:spcPts val="0"/>
              </a:spcAft>
              <a:buClr>
                <a:schemeClr val="dk1"/>
              </a:buClr>
              <a:buSzPct val="100000"/>
              <a:buNone/>
            </a:pPr>
            <a:r>
              <a:rPr lang="en-GB">
                <a:latin typeface="Times New Roman"/>
                <a:ea typeface="Times New Roman"/>
                <a:cs typeface="Times New Roman"/>
                <a:sym typeface="Times New Roman"/>
              </a:rPr>
              <a:t>A </a:t>
            </a:r>
            <a:r>
              <a:rPr b="1" lang="en-GB">
                <a:latin typeface="Times New Roman"/>
                <a:ea typeface="Times New Roman"/>
                <a:cs typeface="Times New Roman"/>
                <a:sym typeface="Times New Roman"/>
              </a:rPr>
              <a:t>machine tool</a:t>
            </a:r>
            <a:r>
              <a:rPr lang="en-GB">
                <a:latin typeface="Times New Roman"/>
                <a:ea typeface="Times New Roman"/>
                <a:cs typeface="Times New Roman"/>
                <a:sym typeface="Times New Roman"/>
              </a:rPr>
              <a:t> is a machine for shaping or machining metal or other rigid materials, usually by cutting, boring, grinding, shearing, or other forms of deformation. Machine tools employ some sort of tool that does the cutting or shaping. All machine tools have some means of constraining the workpiece and provide a guided movement of the parts of the machine. Thus the relative movement between the workpiece and the cutting tool (which is called the </a:t>
            </a:r>
            <a:r>
              <a:rPr b="1" lang="en-GB">
                <a:latin typeface="Times New Roman"/>
                <a:ea typeface="Times New Roman"/>
                <a:cs typeface="Times New Roman"/>
                <a:sym typeface="Times New Roman"/>
              </a:rPr>
              <a:t>toolpath</a:t>
            </a:r>
            <a:r>
              <a:rPr lang="en-GB">
                <a:latin typeface="Times New Roman"/>
                <a:ea typeface="Times New Roman"/>
                <a:cs typeface="Times New Roman"/>
                <a:sym typeface="Times New Roman"/>
              </a:rPr>
              <a:t>) is controlled or constrained by the machine to at least some extent, rather than being entirely "offhand" or "freehand".</a:t>
            </a:r>
            <a:endParaRPr/>
          </a:p>
          <a:p>
            <a:pPr indent="-77470" lvl="0" marL="228600" rtl="0" algn="l">
              <a:lnSpc>
                <a:spcPct val="90000"/>
              </a:lnSpc>
              <a:spcBef>
                <a:spcPts val="1000"/>
              </a:spcBef>
              <a:spcAft>
                <a:spcPts val="0"/>
              </a:spcAft>
              <a:buClr>
                <a:schemeClr val="dk1"/>
              </a:buClr>
              <a:buSzPct val="100000"/>
              <a:buNone/>
            </a:pPr>
            <a:r>
              <a:t/>
            </a:r>
            <a:endParaRPr/>
          </a:p>
        </p:txBody>
      </p:sp>
      <p:sp>
        <p:nvSpPr>
          <p:cNvPr id="115" name="Google Shape;115;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116" name="Google Shape;116;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7" name="Google Shape;117;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838200" y="365126"/>
            <a:ext cx="5382296" cy="60079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I.3. TYPE OF MACHINE TOOL</a:t>
            </a:r>
            <a:endParaRPr sz="2800">
              <a:latin typeface="Times New Roman"/>
              <a:ea typeface="Times New Roman"/>
              <a:cs typeface="Times New Roman"/>
              <a:sym typeface="Times New Roman"/>
            </a:endParaRPr>
          </a:p>
        </p:txBody>
      </p:sp>
      <p:sp>
        <p:nvSpPr>
          <p:cNvPr id="123" name="Google Shape;123;p5"/>
          <p:cNvSpPr txBox="1"/>
          <p:nvPr>
            <p:ph idx="1" type="body"/>
          </p:nvPr>
        </p:nvSpPr>
        <p:spPr>
          <a:xfrm>
            <a:off x="1030310" y="1058951"/>
            <a:ext cx="7727324" cy="5479961"/>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400"/>
              <a:buFont typeface="Calibri"/>
              <a:buAutoNum type="arabicPeriod"/>
            </a:pPr>
            <a:r>
              <a:rPr lang="en-GB" sz="2400">
                <a:latin typeface="Times New Roman"/>
                <a:ea typeface="Times New Roman"/>
                <a:cs typeface="Times New Roman"/>
                <a:sym typeface="Times New Roman"/>
              </a:rPr>
              <a:t>Lathes including automatics </a:t>
            </a:r>
            <a:endParaRPr/>
          </a:p>
          <a:p>
            <a:pPr indent="-514350" lvl="0" marL="514350" rtl="0" algn="l">
              <a:lnSpc>
                <a:spcPct val="90000"/>
              </a:lnSpc>
              <a:spcBef>
                <a:spcPts val="1000"/>
              </a:spcBef>
              <a:spcAft>
                <a:spcPts val="0"/>
              </a:spcAft>
              <a:buClr>
                <a:schemeClr val="dk1"/>
              </a:buClr>
              <a:buSzPts val="2400"/>
              <a:buFont typeface="Calibri"/>
              <a:buAutoNum type="arabicPeriod"/>
            </a:pPr>
            <a:r>
              <a:rPr lang="en-GB" sz="2400">
                <a:latin typeface="Times New Roman"/>
                <a:ea typeface="Times New Roman"/>
                <a:cs typeface="Times New Roman"/>
                <a:sym typeface="Times New Roman"/>
              </a:rPr>
              <a:t>Drilling and boring </a:t>
            </a:r>
            <a:endParaRPr/>
          </a:p>
          <a:p>
            <a:pPr indent="-514350" lvl="0" marL="514350" rtl="0" algn="l">
              <a:lnSpc>
                <a:spcPct val="90000"/>
              </a:lnSpc>
              <a:spcBef>
                <a:spcPts val="1000"/>
              </a:spcBef>
              <a:spcAft>
                <a:spcPts val="0"/>
              </a:spcAft>
              <a:buClr>
                <a:schemeClr val="dk1"/>
              </a:buClr>
              <a:buSzPts val="2400"/>
              <a:buFont typeface="Calibri"/>
              <a:buAutoNum type="arabicPeriod"/>
            </a:pPr>
            <a:r>
              <a:rPr lang="en-GB" sz="2400">
                <a:latin typeface="Times New Roman"/>
                <a:ea typeface="Times New Roman"/>
                <a:cs typeface="Times New Roman"/>
                <a:sym typeface="Times New Roman"/>
              </a:rPr>
              <a:t>Milling </a:t>
            </a:r>
            <a:endParaRPr/>
          </a:p>
          <a:p>
            <a:pPr indent="-514350" lvl="0" marL="514350" rtl="0" algn="l">
              <a:lnSpc>
                <a:spcPct val="90000"/>
              </a:lnSpc>
              <a:spcBef>
                <a:spcPts val="1000"/>
              </a:spcBef>
              <a:spcAft>
                <a:spcPts val="0"/>
              </a:spcAft>
              <a:buClr>
                <a:schemeClr val="dk1"/>
              </a:buClr>
              <a:buSzPts val="2400"/>
              <a:buFont typeface="Calibri"/>
              <a:buAutoNum type="arabicPeriod"/>
            </a:pPr>
            <a:r>
              <a:rPr lang="en-GB" sz="2400">
                <a:latin typeface="Times New Roman"/>
                <a:ea typeface="Times New Roman"/>
                <a:cs typeface="Times New Roman"/>
                <a:sym typeface="Times New Roman"/>
              </a:rPr>
              <a:t>Grinding </a:t>
            </a:r>
            <a:endParaRPr/>
          </a:p>
          <a:p>
            <a:pPr indent="-514350" lvl="0" marL="514350" rtl="0" algn="l">
              <a:lnSpc>
                <a:spcPct val="90000"/>
              </a:lnSpc>
              <a:spcBef>
                <a:spcPts val="1000"/>
              </a:spcBef>
              <a:spcAft>
                <a:spcPts val="0"/>
              </a:spcAft>
              <a:buClr>
                <a:schemeClr val="dk1"/>
              </a:buClr>
              <a:buSzPts val="2400"/>
              <a:buFont typeface="Calibri"/>
              <a:buAutoNum type="arabicPeriod"/>
            </a:pPr>
            <a:r>
              <a:rPr lang="en-GB" sz="2400">
                <a:latin typeface="Times New Roman"/>
                <a:ea typeface="Times New Roman"/>
                <a:cs typeface="Times New Roman"/>
                <a:sym typeface="Times New Roman"/>
              </a:rPr>
              <a:t>Shaper</a:t>
            </a:r>
            <a:endParaRPr/>
          </a:p>
          <a:p>
            <a:pPr indent="-514350" lvl="0" marL="514350" rtl="0" algn="l">
              <a:lnSpc>
                <a:spcPct val="90000"/>
              </a:lnSpc>
              <a:spcBef>
                <a:spcPts val="1000"/>
              </a:spcBef>
              <a:spcAft>
                <a:spcPts val="0"/>
              </a:spcAft>
              <a:buClr>
                <a:schemeClr val="dk1"/>
              </a:buClr>
              <a:buSzPts val="2400"/>
              <a:buFont typeface="Calibri"/>
              <a:buAutoNum type="arabicPeriod"/>
            </a:pPr>
            <a:r>
              <a:rPr lang="en-GB" sz="2400">
                <a:latin typeface="Times New Roman"/>
                <a:ea typeface="Times New Roman"/>
                <a:cs typeface="Times New Roman"/>
                <a:sym typeface="Times New Roman"/>
              </a:rPr>
              <a:t>Planer and others</a:t>
            </a:r>
            <a:endParaRPr b="1" sz="24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124" name="Google Shape;124;p5"/>
          <p:cNvSpPr/>
          <p:nvPr/>
        </p:nvSpPr>
        <p:spPr>
          <a:xfrm>
            <a:off x="838200" y="2397949"/>
            <a:ext cx="105156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rgbClr val="000000"/>
                </a:solidFill>
                <a:latin typeface="Times New Roman"/>
                <a:ea typeface="Times New Roman"/>
                <a:cs typeface="Times New Roman"/>
                <a:sym typeface="Times New Roman"/>
              </a:rPr>
              <a:t>	</a:t>
            </a:r>
            <a:endParaRPr/>
          </a:p>
        </p:txBody>
      </p:sp>
      <p:sp>
        <p:nvSpPr>
          <p:cNvPr id="125" name="Google Shape;125;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126" name="Google Shape;126;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7" name="Google Shape;127;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838200" y="365125"/>
            <a:ext cx="8871284" cy="7658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I.4. Main elements of machine tools</a:t>
            </a:r>
            <a:endParaRPr b="1" sz="2800"/>
          </a:p>
        </p:txBody>
      </p:sp>
      <p:sp>
        <p:nvSpPr>
          <p:cNvPr id="133" name="Google Shape;133;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Generally a machine tool should possess the following elements:</a:t>
            </a:r>
            <a:br>
              <a:rPr lang="en-GB">
                <a:latin typeface="Times New Roman"/>
                <a:ea typeface="Times New Roman"/>
                <a:cs typeface="Times New Roman"/>
                <a:sym typeface="Times New Roman"/>
              </a:rPr>
            </a:b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A structure that is composed of bed, column, or frame</a:t>
            </a:r>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Slides and tool attachments</a:t>
            </a:r>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Spindles and spindle bearings</a:t>
            </a:r>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A drive system (power unit)</a:t>
            </a:r>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Work holding and tool holding elements</a:t>
            </a:r>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Control systems</a:t>
            </a:r>
            <a:endParaRPr/>
          </a:p>
          <a:p>
            <a:pPr indent="-514350" lvl="0" marL="514350" rtl="0" algn="l">
              <a:lnSpc>
                <a:spcPct val="90000"/>
              </a:lnSpc>
              <a:spcBef>
                <a:spcPts val="1000"/>
              </a:spcBef>
              <a:spcAft>
                <a:spcPts val="0"/>
              </a:spcAft>
              <a:buClr>
                <a:schemeClr val="dk1"/>
              </a:buClr>
              <a:buSzPts val="2800"/>
              <a:buFont typeface="Calibri"/>
              <a:buAutoNum type="romanLcPeriod"/>
            </a:pPr>
            <a:r>
              <a:rPr lang="en-GB">
                <a:latin typeface="Times New Roman"/>
                <a:ea typeface="Times New Roman"/>
                <a:cs typeface="Times New Roman"/>
                <a:sym typeface="Times New Roman"/>
              </a:rPr>
              <a:t>A transmission linkages</a:t>
            </a:r>
            <a:endParaRPr>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134" name="Google Shape;134;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135" name="Google Shape;135;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a:t>Prepared by: HABANABAKIZE THEOPHILE</a:t>
            </a:r>
            <a:endParaRPr b="1"/>
          </a:p>
        </p:txBody>
      </p:sp>
      <p:sp>
        <p:nvSpPr>
          <p:cNvPr id="136" name="Google Shape;136;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838200" y="365126"/>
            <a:ext cx="5768662" cy="5363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I.5. Basic functions of machine tools</a:t>
            </a:r>
            <a:endParaRPr sz="2800">
              <a:latin typeface="Times New Roman"/>
              <a:ea typeface="Times New Roman"/>
              <a:cs typeface="Times New Roman"/>
              <a:sym typeface="Times New Roman"/>
            </a:endParaRPr>
          </a:p>
        </p:txBody>
      </p:sp>
      <p:sp>
        <p:nvSpPr>
          <p:cNvPr id="142" name="Google Shape;142;p7"/>
          <p:cNvSpPr/>
          <p:nvPr/>
        </p:nvSpPr>
        <p:spPr>
          <a:xfrm>
            <a:off x="677334" y="2281380"/>
            <a:ext cx="8596668"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 name="Google Shape;14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144" name="Google Shape;14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5" name="Google Shape;14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46" name="Google Shape;146;p7"/>
          <p:cNvSpPr/>
          <p:nvPr/>
        </p:nvSpPr>
        <p:spPr>
          <a:xfrm>
            <a:off x="685355" y="1365292"/>
            <a:ext cx="10876992" cy="24314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Machine tools basically produce geometrical surfaces such as:</a:t>
            </a:r>
            <a:endParaRPr/>
          </a:p>
          <a:p>
            <a:pPr indent="-285750" lvl="0" marL="28575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Flat</a:t>
            </a:r>
            <a:endParaRPr/>
          </a:p>
          <a:p>
            <a:pPr indent="-285750" lvl="0" marL="28575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Cylindrical</a:t>
            </a:r>
            <a:endParaRPr/>
          </a:p>
          <a:p>
            <a:pPr indent="-285750" lvl="0" marL="28575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Any other complex shape</a:t>
            </a:r>
            <a:endParaRPr/>
          </a:p>
          <a:p>
            <a:pPr indent="-158750" lvl="0" marL="285750" marR="0" rtl="0" algn="l">
              <a:spcBef>
                <a:spcPts val="0"/>
              </a:spcBef>
              <a:spcAft>
                <a:spcPts val="0"/>
              </a:spcAft>
              <a:buClr>
                <a:schemeClr val="dk1"/>
              </a:buClr>
              <a:buSzPts val="2000"/>
              <a:buFont typeface="Noto Sans Symbols"/>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 </a:t>
            </a:r>
            <a:br>
              <a:rPr lang="en-GB" sz="1800">
                <a:solidFill>
                  <a:schemeClr val="dk1"/>
                </a:solidFill>
                <a:latin typeface="Times New Roman"/>
                <a:ea typeface="Times New Roman"/>
                <a:cs typeface="Times New Roman"/>
                <a:sym typeface="Times New Roman"/>
              </a:rPr>
            </a:b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8"/>
          <p:cNvSpPr txBox="1"/>
          <p:nvPr>
            <p:ph type="title"/>
          </p:nvPr>
        </p:nvSpPr>
        <p:spPr>
          <a:xfrm>
            <a:off x="2574758" y="659356"/>
            <a:ext cx="7042484" cy="58537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Basic functions of machine tools Cont’d</a:t>
            </a:r>
            <a:endParaRPr sz="3200"/>
          </a:p>
        </p:txBody>
      </p:sp>
      <p:sp>
        <p:nvSpPr>
          <p:cNvPr id="152" name="Google Shape;152;p8"/>
          <p:cNvSpPr txBox="1"/>
          <p:nvPr>
            <p:ph idx="1" type="body"/>
          </p:nvPr>
        </p:nvSpPr>
        <p:spPr>
          <a:xfrm>
            <a:off x="1018674" y="1693278"/>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These different shapes are performed on the blanks/workpieces by machining work with the help of cutting tools.</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Generally machine tools are there to perform the following functions: </a:t>
            </a:r>
            <a:endParaRPr/>
          </a:p>
          <a:p>
            <a:pPr indent="-285750" lvl="0" marL="28575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Firmly holding the workipiece/blank and the cutting tool</a:t>
            </a:r>
            <a:endParaRPr/>
          </a:p>
          <a:p>
            <a:pPr indent="-285750" lvl="0" marL="28575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Transmit the motion to the cutting tool and the blank</a:t>
            </a:r>
            <a:endParaRPr/>
          </a:p>
          <a:p>
            <a:pPr indent="-285750" lvl="0" marL="28575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Provide power to the cutting tool-work pair for the machining process</a:t>
            </a:r>
            <a:endParaRPr/>
          </a:p>
          <a:p>
            <a:pPr indent="-285750" lvl="0" marL="28575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Control of the machining parameters like: cutting speed, feed, depth of cut, </a:t>
            </a:r>
            <a:endParaRPr/>
          </a:p>
          <a:p>
            <a:pPr indent="0" lvl="0" marL="0" rtl="0" algn="l">
              <a:lnSpc>
                <a:spcPct val="90000"/>
              </a:lnSpc>
              <a:spcBef>
                <a:spcPts val="1000"/>
              </a:spcBef>
              <a:spcAft>
                <a:spcPts val="0"/>
              </a:spcAft>
              <a:buClr>
                <a:schemeClr val="dk1"/>
              </a:buClr>
              <a:buSzPts val="2800"/>
              <a:buNone/>
            </a:pPr>
            <a:r>
              <a:t/>
            </a:r>
            <a:endParaRPr/>
          </a:p>
        </p:txBody>
      </p:sp>
      <p:sp>
        <p:nvSpPr>
          <p:cNvPr id="153" name="Google Shape;15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154" name="Google Shape;15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5" name="Google Shape;15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9"/>
          <p:cNvSpPr txBox="1"/>
          <p:nvPr>
            <p:ph type="title"/>
          </p:nvPr>
        </p:nvSpPr>
        <p:spPr>
          <a:xfrm>
            <a:off x="4495800" y="691490"/>
            <a:ext cx="3200400" cy="76821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EVALUATION 1</a:t>
            </a:r>
            <a:endParaRPr b="1" sz="2800">
              <a:latin typeface="Times New Roman"/>
              <a:ea typeface="Times New Roman"/>
              <a:cs typeface="Times New Roman"/>
              <a:sym typeface="Times New Roman"/>
            </a:endParaRPr>
          </a:p>
        </p:txBody>
      </p:sp>
      <p:sp>
        <p:nvSpPr>
          <p:cNvPr id="161" name="Google Shape;161;p9"/>
          <p:cNvSpPr txBox="1"/>
          <p:nvPr>
            <p:ph idx="1" type="body"/>
          </p:nvPr>
        </p:nvSpPr>
        <p:spPr>
          <a:xfrm>
            <a:off x="1018505" y="1459706"/>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What do you understand by machine tool?</a:t>
            </a:r>
            <a:endParaRPr/>
          </a:p>
          <a:p>
            <a:pPr indent="-514350" lvl="0" marL="514350" rtl="0" algn="l">
              <a:lnSpc>
                <a:spcPct val="9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Give any five (5) examples of machine tools</a:t>
            </a:r>
            <a:endParaRPr/>
          </a:p>
          <a:p>
            <a:pPr indent="-514350" lvl="0" marL="514350" rtl="0" algn="l">
              <a:lnSpc>
                <a:spcPct val="9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What are the physical functions of machine tools?</a:t>
            </a:r>
            <a:endParaRPr/>
          </a:p>
          <a:p>
            <a:pPr indent="-336550" lvl="0" marL="514350" rtl="0" algn="l">
              <a:lnSpc>
                <a:spcPct val="90000"/>
              </a:lnSpc>
              <a:spcBef>
                <a:spcPts val="1000"/>
              </a:spcBef>
              <a:spcAft>
                <a:spcPts val="0"/>
              </a:spcAft>
              <a:buClr>
                <a:schemeClr val="dk1"/>
              </a:buClr>
              <a:buSzPts val="2800"/>
              <a:buNone/>
            </a:pPr>
            <a:r>
              <a:t/>
            </a:r>
            <a:endParaRPr/>
          </a:p>
          <a:p>
            <a:pPr indent="-336550" lvl="0" marL="514350" rtl="0" algn="l">
              <a:lnSpc>
                <a:spcPct val="90000"/>
              </a:lnSpc>
              <a:spcBef>
                <a:spcPts val="1000"/>
              </a:spcBef>
              <a:spcAft>
                <a:spcPts val="0"/>
              </a:spcAft>
              <a:buClr>
                <a:schemeClr val="dk1"/>
              </a:buClr>
              <a:buSzPts val="2800"/>
              <a:buNone/>
            </a:pPr>
            <a:r>
              <a:t/>
            </a:r>
            <a:endParaRPr/>
          </a:p>
        </p:txBody>
      </p:sp>
      <p:sp>
        <p:nvSpPr>
          <p:cNvPr id="162" name="Google Shape;1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163" name="Google Shape;1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4" name="Google Shape;1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0"/>
          <p:cNvSpPr txBox="1"/>
          <p:nvPr>
            <p:ph type="title"/>
          </p:nvPr>
        </p:nvSpPr>
        <p:spPr>
          <a:xfrm>
            <a:off x="2911642" y="875925"/>
            <a:ext cx="6368716" cy="573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I.6. Specifications of Machine Tools</a:t>
            </a:r>
            <a:endParaRPr sz="3200"/>
          </a:p>
        </p:txBody>
      </p:sp>
      <p:sp>
        <p:nvSpPr>
          <p:cNvPr id="170" name="Google Shape;170;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400"/>
              <a:buNone/>
            </a:pPr>
            <a:r>
              <a:rPr lang="en-GB" sz="2400">
                <a:latin typeface="Times New Roman"/>
                <a:ea typeface="Times New Roman"/>
                <a:cs typeface="Times New Roman"/>
                <a:sym typeface="Times New Roman"/>
              </a:rPr>
              <a:t>A machine tool may have a large number of various features and characteristics. But only some specific salient features are used for specifying a machine tool. All the manufacturers, traders and users must know how machine tools are specified.</a:t>
            </a:r>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Generally, machine tools specifications are guided by the size of the work to be accommodated, the capacity of the machine tools, the size of the machine tools and the range of spindle speed and feed. As this course is concerned about drilling machine, lathe machine and milling machine; the specifications will about the aforementioned machine tools.</a:t>
            </a:r>
            <a:endParaRPr sz="24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171" name="Google Shape;171;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172" name="Google Shape;17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3" name="Google Shape;17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1"/>
          <p:cNvSpPr txBox="1"/>
          <p:nvPr>
            <p:ph type="title"/>
          </p:nvPr>
        </p:nvSpPr>
        <p:spPr>
          <a:xfrm>
            <a:off x="2875547" y="731545"/>
            <a:ext cx="6440905" cy="66959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Specifications for drilling machine</a:t>
            </a:r>
            <a:endParaRPr b="1" sz="3200">
              <a:latin typeface="Times New Roman"/>
              <a:ea typeface="Times New Roman"/>
              <a:cs typeface="Times New Roman"/>
              <a:sym typeface="Times New Roman"/>
            </a:endParaRPr>
          </a:p>
        </p:txBody>
      </p:sp>
      <p:sp>
        <p:nvSpPr>
          <p:cNvPr id="179" name="Google Shape;179;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sz="2400">
                <a:latin typeface="Times New Roman"/>
                <a:ea typeface="Times New Roman"/>
                <a:cs typeface="Times New Roman"/>
                <a:sym typeface="Times New Roman"/>
              </a:rPr>
              <a:t>Specifications for drilling machine can be fixed based on the following parameters:</a:t>
            </a:r>
            <a:endParaRPr/>
          </a:p>
          <a:p>
            <a:pPr indent="0" lvl="0" marL="0" rtl="0" algn="l">
              <a:lnSpc>
                <a:spcPct val="9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Maximum drill size (diameter) that can be used.</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 Size and taper of the hole in the spindle.</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 Range of spindle speeds.</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 Range of feeds.</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 Power of the main drive.</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 Range of the axial travel of the spindle / bed.</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 Floor space occupied by the machine.</a:t>
            </a:r>
            <a:endParaRPr sz="2400">
              <a:latin typeface="Times New Roman"/>
              <a:ea typeface="Times New Roman"/>
              <a:cs typeface="Times New Roman"/>
              <a:sym typeface="Times New Roman"/>
            </a:endParaRPr>
          </a:p>
        </p:txBody>
      </p:sp>
      <p:sp>
        <p:nvSpPr>
          <p:cNvPr id="180" name="Google Shape;180;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181" name="Google Shape;181;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2" name="Google Shape;182;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2"/>
          <p:cNvSpPr txBox="1"/>
          <p:nvPr>
            <p:ph type="title"/>
          </p:nvPr>
        </p:nvSpPr>
        <p:spPr>
          <a:xfrm>
            <a:off x="2241884" y="331269"/>
            <a:ext cx="6368716" cy="36880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Examples of drilling machines</a:t>
            </a:r>
            <a:endParaRPr b="1" sz="3200">
              <a:latin typeface="Times New Roman"/>
              <a:ea typeface="Times New Roman"/>
              <a:cs typeface="Times New Roman"/>
              <a:sym typeface="Times New Roman"/>
            </a:endParaRPr>
          </a:p>
        </p:txBody>
      </p:sp>
      <p:pic>
        <p:nvPicPr>
          <p:cNvPr id="188" name="Google Shape;188;p12"/>
          <p:cNvPicPr preferRelativeResize="0"/>
          <p:nvPr>
            <p:ph idx="1" type="body"/>
          </p:nvPr>
        </p:nvPicPr>
        <p:blipFill rotWithShape="1">
          <a:blip r:embed="rId3">
            <a:alphaModFix/>
          </a:blip>
          <a:srcRect b="0" l="0" r="0" t="0"/>
          <a:stretch/>
        </p:blipFill>
        <p:spPr>
          <a:xfrm>
            <a:off x="1266069" y="1106905"/>
            <a:ext cx="2956411" cy="4240922"/>
          </a:xfrm>
          <a:prstGeom prst="rect">
            <a:avLst/>
          </a:prstGeom>
          <a:noFill/>
          <a:ln>
            <a:noFill/>
          </a:ln>
        </p:spPr>
      </p:pic>
      <p:sp>
        <p:nvSpPr>
          <p:cNvPr id="189" name="Google Shape;189;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190" name="Google Shape;190;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1" name="Google Shape;191;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92" name="Google Shape;192;p12"/>
          <p:cNvPicPr preferRelativeResize="0"/>
          <p:nvPr/>
        </p:nvPicPr>
        <p:blipFill rotWithShape="1">
          <a:blip r:embed="rId4">
            <a:alphaModFix/>
          </a:blip>
          <a:srcRect b="0" l="0" r="0" t="0"/>
          <a:stretch/>
        </p:blipFill>
        <p:spPr>
          <a:xfrm>
            <a:off x="6032938" y="1106904"/>
            <a:ext cx="4240923" cy="4240923"/>
          </a:xfrm>
          <a:prstGeom prst="rect">
            <a:avLst/>
          </a:prstGeom>
          <a:noFill/>
          <a:ln>
            <a:noFill/>
          </a:ln>
        </p:spPr>
      </p:pic>
      <p:sp>
        <p:nvSpPr>
          <p:cNvPr id="193" name="Google Shape;193;p12"/>
          <p:cNvSpPr/>
          <p:nvPr/>
        </p:nvSpPr>
        <p:spPr>
          <a:xfrm>
            <a:off x="481263" y="5528923"/>
            <a:ext cx="1146609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https://id.images.search.yahoo.com/yhs/search;_ylt=AwrxgvkoqjBiJiEA8gH3RQx.;_ylu=Y29sbwMEcG9zAzEEdnRpZAMEc2VjA3BpdnM-?p=drilling+Machine&amp;type=zxy_a864b661f5f4a3135f&amp;param1</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3"/>
          <p:cNvSpPr txBox="1"/>
          <p:nvPr>
            <p:ph type="title"/>
          </p:nvPr>
        </p:nvSpPr>
        <p:spPr>
          <a:xfrm>
            <a:off x="2438400" y="677403"/>
            <a:ext cx="7315200"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Specification for lathe machine </a:t>
            </a:r>
            <a:endParaRPr b="1" sz="3200">
              <a:latin typeface="Times New Roman"/>
              <a:ea typeface="Times New Roman"/>
              <a:cs typeface="Times New Roman"/>
              <a:sym typeface="Times New Roman"/>
            </a:endParaRPr>
          </a:p>
        </p:txBody>
      </p:sp>
      <p:sp>
        <p:nvSpPr>
          <p:cNvPr id="199" name="Google Shape;199;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Specifications for lathe machine can be fixed based on the following parameters: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Maximum diameter and length of the jobs that can be accommodated.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Power of the main drive (motor).</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Range of spindle speeds and range of feeds.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Space occupied by the machine.</a:t>
            </a:r>
            <a:endParaRPr/>
          </a:p>
          <a:p>
            <a:pPr indent="0" lvl="0" marL="0" rtl="0" algn="l">
              <a:lnSpc>
                <a:spcPct val="90000"/>
              </a:lnSpc>
              <a:spcBef>
                <a:spcPts val="1000"/>
              </a:spcBef>
              <a:spcAft>
                <a:spcPts val="0"/>
              </a:spcAft>
              <a:buClr>
                <a:schemeClr val="dk1"/>
              </a:buClr>
              <a:buSzPts val="2800"/>
              <a:buNone/>
            </a:pPr>
            <a:r>
              <a:t/>
            </a:r>
            <a:endParaRPr/>
          </a:p>
        </p:txBody>
      </p:sp>
      <p:sp>
        <p:nvSpPr>
          <p:cNvPr id="200" name="Google Shape;20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01" name="Google Shape;20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2" name="Google Shape;20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4"/>
          <p:cNvSpPr txBox="1"/>
          <p:nvPr>
            <p:ph type="title"/>
          </p:nvPr>
        </p:nvSpPr>
        <p:spPr>
          <a:xfrm>
            <a:off x="3410952" y="268873"/>
            <a:ext cx="5370095" cy="6575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Examples of Lathe Machine</a:t>
            </a:r>
            <a:endParaRPr b="1" sz="3200">
              <a:latin typeface="Times New Roman"/>
              <a:ea typeface="Times New Roman"/>
              <a:cs typeface="Times New Roman"/>
              <a:sym typeface="Times New Roman"/>
            </a:endParaRPr>
          </a:p>
        </p:txBody>
      </p:sp>
      <p:pic>
        <p:nvPicPr>
          <p:cNvPr id="208" name="Google Shape;208;p14"/>
          <p:cNvPicPr preferRelativeResize="0"/>
          <p:nvPr>
            <p:ph idx="1" type="body"/>
          </p:nvPr>
        </p:nvPicPr>
        <p:blipFill rotWithShape="1">
          <a:blip r:embed="rId3">
            <a:alphaModFix/>
          </a:blip>
          <a:srcRect b="0" l="0" r="0" t="0"/>
          <a:stretch/>
        </p:blipFill>
        <p:spPr>
          <a:xfrm>
            <a:off x="651127" y="985404"/>
            <a:ext cx="5028047" cy="3879977"/>
          </a:xfrm>
          <a:prstGeom prst="rect">
            <a:avLst/>
          </a:prstGeom>
          <a:noFill/>
          <a:ln>
            <a:noFill/>
          </a:ln>
        </p:spPr>
      </p:pic>
      <p:sp>
        <p:nvSpPr>
          <p:cNvPr id="209" name="Google Shape;209;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10" name="Google Shape;210;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1" name="Google Shape;21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12" name="Google Shape;212;p14"/>
          <p:cNvPicPr preferRelativeResize="0"/>
          <p:nvPr/>
        </p:nvPicPr>
        <p:blipFill rotWithShape="1">
          <a:blip r:embed="rId4">
            <a:alphaModFix/>
          </a:blip>
          <a:srcRect b="4736" l="7836" r="9364" t="4211"/>
          <a:stretch/>
        </p:blipFill>
        <p:spPr>
          <a:xfrm>
            <a:off x="6471053" y="926431"/>
            <a:ext cx="5046225" cy="4265454"/>
          </a:xfrm>
          <a:prstGeom prst="rect">
            <a:avLst/>
          </a:prstGeom>
          <a:noFill/>
          <a:ln>
            <a:noFill/>
          </a:ln>
        </p:spPr>
      </p:pic>
      <p:sp>
        <p:nvSpPr>
          <p:cNvPr id="213" name="Google Shape;213;p14"/>
          <p:cNvSpPr/>
          <p:nvPr/>
        </p:nvSpPr>
        <p:spPr>
          <a:xfrm>
            <a:off x="1299409" y="5219387"/>
            <a:ext cx="959317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https://id.images.search.yahoo.com/yhs/search;_ylt=AwrwBpXCrDBitbcAuwL3RQx.;_ylu=Y29sbwMEcG9zAzEEdnRpZAMEc2VjA3BpdnM-?p=Lathe+machine&amp;type=zxy_a864b661f5f4a3135f&amp;param1</a:t>
            </a:r>
            <a:endParaRPr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5"/>
          <p:cNvSpPr txBox="1"/>
          <p:nvPr>
            <p:ph type="title"/>
          </p:nvPr>
        </p:nvSpPr>
        <p:spPr>
          <a:xfrm>
            <a:off x="513347" y="798264"/>
            <a:ext cx="11165305"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Specifications for Milling machine (knee type and with arbor):</a:t>
            </a:r>
            <a:br>
              <a:rPr b="1" i="1" lang="en-GB" sz="3200"/>
            </a:br>
            <a:endParaRPr sz="3200"/>
          </a:p>
        </p:txBody>
      </p:sp>
      <p:sp>
        <p:nvSpPr>
          <p:cNvPr id="219" name="Google Shape;219;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GB">
                <a:latin typeface="Times New Roman"/>
                <a:ea typeface="Times New Roman"/>
                <a:cs typeface="Times New Roman"/>
                <a:sym typeface="Times New Roman"/>
              </a:rPr>
              <a:t>Specifications for milling machine can be fixed based on the following parameters:</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Type; ordinary or swivelling bed type.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Size of the work table.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Range of travels of the table in X - Y - Z directions.</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Arbor size (diameter).</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Power of the main drive.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Range of spindle speed.</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Range of table feeds in X - Y - Z directions.</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Floor space occupied.</a:t>
            </a:r>
            <a:endParaRPr>
              <a:latin typeface="Times New Roman"/>
              <a:ea typeface="Times New Roman"/>
              <a:cs typeface="Times New Roman"/>
              <a:sym typeface="Times New Roman"/>
            </a:endParaRPr>
          </a:p>
        </p:txBody>
      </p:sp>
      <p:sp>
        <p:nvSpPr>
          <p:cNvPr id="220" name="Google Shape;220;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21" name="Google Shape;221;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2" name="Google Shape;222;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6"/>
          <p:cNvSpPr txBox="1"/>
          <p:nvPr>
            <p:ph type="title"/>
          </p:nvPr>
        </p:nvSpPr>
        <p:spPr>
          <a:xfrm>
            <a:off x="2935705" y="289988"/>
            <a:ext cx="6320589" cy="5492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Examples of milling machine</a:t>
            </a:r>
            <a:endParaRPr b="1" sz="3200">
              <a:latin typeface="Times New Roman"/>
              <a:ea typeface="Times New Roman"/>
              <a:cs typeface="Times New Roman"/>
              <a:sym typeface="Times New Roman"/>
            </a:endParaRPr>
          </a:p>
        </p:txBody>
      </p:sp>
      <p:pic>
        <p:nvPicPr>
          <p:cNvPr id="228" name="Google Shape;228;p16"/>
          <p:cNvPicPr preferRelativeResize="0"/>
          <p:nvPr>
            <p:ph idx="1" type="body"/>
          </p:nvPr>
        </p:nvPicPr>
        <p:blipFill rotWithShape="1">
          <a:blip r:embed="rId3">
            <a:alphaModFix/>
          </a:blip>
          <a:srcRect b="0" l="0" r="0" t="0"/>
          <a:stretch/>
        </p:blipFill>
        <p:spPr>
          <a:xfrm>
            <a:off x="695023" y="1091699"/>
            <a:ext cx="2886378" cy="4145693"/>
          </a:xfrm>
          <a:prstGeom prst="rect">
            <a:avLst/>
          </a:prstGeom>
          <a:noFill/>
          <a:ln>
            <a:noFill/>
          </a:ln>
        </p:spPr>
      </p:pic>
      <p:sp>
        <p:nvSpPr>
          <p:cNvPr id="229" name="Google Shape;229;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30" name="Google Shape;230;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1" name="Google Shape;231;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32" name="Google Shape;232;p16"/>
          <p:cNvPicPr preferRelativeResize="0"/>
          <p:nvPr/>
        </p:nvPicPr>
        <p:blipFill rotWithShape="1">
          <a:blip r:embed="rId4">
            <a:alphaModFix/>
          </a:blip>
          <a:srcRect b="0" l="0" r="0" t="0"/>
          <a:stretch/>
        </p:blipFill>
        <p:spPr>
          <a:xfrm>
            <a:off x="4469963" y="1090696"/>
            <a:ext cx="4325122" cy="4093253"/>
          </a:xfrm>
          <a:prstGeom prst="rect">
            <a:avLst/>
          </a:prstGeom>
          <a:noFill/>
          <a:ln>
            <a:noFill/>
          </a:ln>
        </p:spPr>
      </p:pic>
      <p:sp>
        <p:nvSpPr>
          <p:cNvPr id="233" name="Google Shape;233;p16"/>
          <p:cNvSpPr/>
          <p:nvPr/>
        </p:nvSpPr>
        <p:spPr>
          <a:xfrm>
            <a:off x="838201" y="5183949"/>
            <a:ext cx="105156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https://id.images.search.yahoo.com/yhs/search;_ylt=Awrx5Za5rjBiMZ0Aaxb3RQx.;_ylu=Y29sbwMEcG9zAzEEdnRpZAMEc2VjA3BpdnM-?p=Milling+machine&amp;type=zxy_a864b661f5f4a3135f&amp;param1</a:t>
            </a:r>
            <a:endParaRPr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7"/>
          <p:cNvSpPr txBox="1"/>
          <p:nvPr>
            <p:ph type="title"/>
          </p:nvPr>
        </p:nvSpPr>
        <p:spPr>
          <a:xfrm>
            <a:off x="2141621" y="136526"/>
            <a:ext cx="7908758"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I.7. Machine tools workshop safety precautions</a:t>
            </a:r>
            <a:endParaRPr sz="2800"/>
          </a:p>
        </p:txBody>
      </p:sp>
      <p:sp>
        <p:nvSpPr>
          <p:cNvPr id="239" name="Google Shape;239;p17"/>
          <p:cNvSpPr txBox="1"/>
          <p:nvPr>
            <p:ph idx="1" type="body"/>
          </p:nvPr>
        </p:nvSpPr>
        <p:spPr>
          <a:xfrm>
            <a:off x="753979" y="98341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Machine tools operation needs very close attention for they can hurt the operator in one way or the other if safety operation measures are neglected. Safety operation of machine tools is not only sensitive to the operators but also to the environment for their moving parts can lead to accidents.</a:t>
            </a:r>
            <a:endParaRPr>
              <a:latin typeface="Times New Roman"/>
              <a:ea typeface="Times New Roman"/>
              <a:cs typeface="Times New Roman"/>
              <a:sym typeface="Times New Roman"/>
            </a:endParaRPr>
          </a:p>
        </p:txBody>
      </p:sp>
      <p:sp>
        <p:nvSpPr>
          <p:cNvPr id="240" name="Google Shape;240;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41" name="Google Shape;241;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2" name="Google Shape;242;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8"/>
          <p:cNvSpPr txBox="1"/>
          <p:nvPr>
            <p:ph type="title"/>
          </p:nvPr>
        </p:nvSpPr>
        <p:spPr>
          <a:xfrm>
            <a:off x="683654" y="0"/>
            <a:ext cx="10302025" cy="61366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br>
              <a:rPr b="1" lang="en-GB" sz="3100">
                <a:latin typeface="Times New Roman"/>
                <a:ea typeface="Times New Roman"/>
                <a:cs typeface="Times New Roman"/>
                <a:sym typeface="Times New Roman"/>
              </a:rPr>
            </a:br>
            <a:br>
              <a:rPr lang="en-GB" sz="2400"/>
            </a:br>
            <a:endParaRPr b="1" sz="2400">
              <a:latin typeface="Times New Roman"/>
              <a:ea typeface="Times New Roman"/>
              <a:cs typeface="Times New Roman"/>
              <a:sym typeface="Times New Roman"/>
            </a:endParaRPr>
          </a:p>
        </p:txBody>
      </p:sp>
      <p:sp>
        <p:nvSpPr>
          <p:cNvPr id="248" name="Google Shape;248;p18"/>
          <p:cNvSpPr txBox="1"/>
          <p:nvPr>
            <p:ph idx="1" type="body"/>
          </p:nvPr>
        </p:nvSpPr>
        <p:spPr>
          <a:xfrm>
            <a:off x="683654" y="785423"/>
            <a:ext cx="11311830" cy="5602646"/>
          </a:xfrm>
          <a:prstGeom prst="rect">
            <a:avLst/>
          </a:prstGeom>
          <a:noFill/>
          <a:ln>
            <a:noFill/>
          </a:ln>
        </p:spPr>
        <p:txBody>
          <a:bodyPr anchorCtr="0" anchor="t" bIns="45700" lIns="91425" spcFirstLastPara="1" rIns="91425" wrap="square" tIns="45700">
            <a:noAutofit/>
          </a:bodyPr>
          <a:lstStyle/>
          <a:p>
            <a:pPr indent="-228600" lvl="0" marL="228600" rtl="0" algn="l">
              <a:lnSpc>
                <a:spcPct val="150000"/>
              </a:lnSpc>
              <a:spcBef>
                <a:spcPts val="0"/>
              </a:spcBef>
              <a:spcAft>
                <a:spcPts val="0"/>
              </a:spcAft>
              <a:buClr>
                <a:schemeClr val="dk1"/>
              </a:buClr>
              <a:buSzPts val="2400"/>
              <a:buFont typeface="Noto Sans Symbols"/>
              <a:buChar char="✔"/>
            </a:pPr>
            <a:r>
              <a:rPr b="1" lang="en-GB" sz="2400">
                <a:latin typeface="Times New Roman"/>
                <a:ea typeface="Times New Roman"/>
                <a:cs typeface="Times New Roman"/>
                <a:sym typeface="Times New Roman"/>
              </a:rPr>
              <a:t>Do not operate power tools when you are ill</a:t>
            </a:r>
            <a:r>
              <a:rPr lang="en-GB" sz="2400">
                <a:latin typeface="Times New Roman"/>
                <a:ea typeface="Times New Roman"/>
                <a:cs typeface="Times New Roman"/>
                <a:sym typeface="Times New Roman"/>
              </a:rPr>
              <a:t>: taking strong medications, fatigued or consuming alcoholic drinks. Do not smoke while working with tools. Operating machine tool requires to be in a good health condition in other to be conscience about every action you do.</a:t>
            </a:r>
            <a:endParaRPr sz="2400">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400"/>
              <a:buFont typeface="Noto Sans Symbols"/>
              <a:buChar char="✔"/>
            </a:pPr>
            <a:r>
              <a:rPr b="1" lang="en-GB" sz="2400">
                <a:latin typeface="Times New Roman"/>
                <a:ea typeface="Times New Roman"/>
                <a:cs typeface="Times New Roman"/>
                <a:sym typeface="Times New Roman"/>
              </a:rPr>
              <a:t>Pull back long hair </a:t>
            </a:r>
            <a:r>
              <a:rPr lang="en-GB" sz="2400">
                <a:latin typeface="Times New Roman"/>
                <a:ea typeface="Times New Roman"/>
                <a:cs typeface="Times New Roman"/>
                <a:sym typeface="Times New Roman"/>
              </a:rPr>
              <a:t>in a band and tuck it under your shirt collar or a cap to keep it from getting caught in tools.</a:t>
            </a:r>
            <a:endParaRPr sz="2400">
              <a:latin typeface="Times New Roman"/>
              <a:ea typeface="Times New Roman"/>
              <a:cs typeface="Times New Roman"/>
              <a:sym typeface="Times New Roman"/>
            </a:endParaRPr>
          </a:p>
        </p:txBody>
      </p:sp>
      <p:sp>
        <p:nvSpPr>
          <p:cNvPr id="249" name="Google Shape;24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250" name="Google Shape;25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1" name="Google Shape;25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52" name="Google Shape;252;p18"/>
          <p:cNvSpPr/>
          <p:nvPr/>
        </p:nvSpPr>
        <p:spPr>
          <a:xfrm>
            <a:off x="1819562" y="122168"/>
            <a:ext cx="804633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imes New Roman"/>
                <a:ea typeface="Times New Roman"/>
                <a:cs typeface="Times New Roman"/>
                <a:sym typeface="Times New Roman"/>
              </a:rPr>
              <a:t>Machine tools workshop safety precautions cont’d</a:t>
            </a:r>
            <a:endParaRPr sz="28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9"/>
          <p:cNvSpPr txBox="1"/>
          <p:nvPr>
            <p:ph type="title"/>
          </p:nvPr>
        </p:nvSpPr>
        <p:spPr>
          <a:xfrm>
            <a:off x="1618247" y="232779"/>
            <a:ext cx="8955505" cy="74178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Machine tools workshop safety precautions cont’d</a:t>
            </a:r>
            <a:endParaRPr sz="3200"/>
          </a:p>
        </p:txBody>
      </p:sp>
      <p:sp>
        <p:nvSpPr>
          <p:cNvPr id="258" name="Google Shape;258;p19"/>
          <p:cNvSpPr txBox="1"/>
          <p:nvPr>
            <p:ph idx="1" type="body"/>
          </p:nvPr>
        </p:nvSpPr>
        <p:spPr>
          <a:xfrm>
            <a:off x="838200" y="1251284"/>
            <a:ext cx="10515600" cy="4925679"/>
          </a:xfrm>
          <a:prstGeom prst="rect">
            <a:avLst/>
          </a:prstGeom>
          <a:noFill/>
          <a:ln>
            <a:noFill/>
          </a:ln>
        </p:spPr>
        <p:txBody>
          <a:bodyPr anchorCtr="0" anchor="t" bIns="45700" lIns="91425" spcFirstLastPara="1" rIns="91425" wrap="square" tIns="45700">
            <a:normAutofit fontScale="62500" lnSpcReduction="20000"/>
          </a:bodyPr>
          <a:lstStyle/>
          <a:p>
            <a:pPr indent="-228600" lvl="0" marL="228600" rtl="0" algn="l">
              <a:lnSpc>
                <a:spcPct val="160000"/>
              </a:lnSpc>
              <a:spcBef>
                <a:spcPts val="0"/>
              </a:spcBef>
              <a:spcAft>
                <a:spcPts val="0"/>
              </a:spcAft>
              <a:buClr>
                <a:schemeClr val="dk1"/>
              </a:buClr>
              <a:buSzPct val="100000"/>
              <a:buFont typeface="Noto Sans Symbols"/>
              <a:buChar char="✔"/>
            </a:pPr>
            <a:r>
              <a:rPr b="1" lang="en-GB" sz="4400">
                <a:latin typeface="Times New Roman"/>
                <a:ea typeface="Times New Roman"/>
                <a:cs typeface="Times New Roman"/>
                <a:sym typeface="Times New Roman"/>
              </a:rPr>
              <a:t>Avoid distractions</a:t>
            </a:r>
            <a:r>
              <a:rPr lang="en-GB" sz="4400">
                <a:latin typeface="Times New Roman"/>
                <a:ea typeface="Times New Roman"/>
                <a:cs typeface="Times New Roman"/>
                <a:sym typeface="Times New Roman"/>
              </a:rPr>
              <a:t>. Keep your mind on your work. Talking or listening to the radio while running machinery can lead to accidents.</a:t>
            </a:r>
            <a:endParaRPr/>
          </a:p>
          <a:p>
            <a:pPr indent="-228600" lvl="0" marL="228600" rtl="0" algn="l">
              <a:lnSpc>
                <a:spcPct val="160000"/>
              </a:lnSpc>
              <a:spcBef>
                <a:spcPts val="1000"/>
              </a:spcBef>
              <a:spcAft>
                <a:spcPts val="0"/>
              </a:spcAft>
              <a:buClr>
                <a:schemeClr val="dk1"/>
              </a:buClr>
              <a:buSzPct val="100000"/>
              <a:buFont typeface="Noto Sans Symbols"/>
              <a:buChar char="✔"/>
            </a:pPr>
            <a:r>
              <a:rPr b="1" lang="en-GB" sz="4400">
                <a:latin typeface="Times New Roman"/>
                <a:ea typeface="Times New Roman"/>
                <a:cs typeface="Times New Roman"/>
                <a:sym typeface="Times New Roman"/>
              </a:rPr>
              <a:t>Keep guards in place </a:t>
            </a:r>
            <a:r>
              <a:rPr lang="en-GB" sz="4400">
                <a:latin typeface="Times New Roman"/>
                <a:ea typeface="Times New Roman"/>
                <a:cs typeface="Times New Roman"/>
                <a:sym typeface="Times New Roman"/>
              </a:rPr>
              <a:t>– Safety guards cannot provide the intended protection if they are not in place and in proper working order.</a:t>
            </a:r>
            <a:endParaRPr/>
          </a:p>
          <a:p>
            <a:pPr indent="-228600" lvl="0" marL="228600" rtl="0" algn="l">
              <a:lnSpc>
                <a:spcPct val="160000"/>
              </a:lnSpc>
              <a:spcBef>
                <a:spcPts val="1000"/>
              </a:spcBef>
              <a:spcAft>
                <a:spcPts val="0"/>
              </a:spcAft>
              <a:buClr>
                <a:schemeClr val="dk1"/>
              </a:buClr>
              <a:buSzPct val="100000"/>
              <a:buFont typeface="Noto Sans Symbols"/>
              <a:buChar char="✔"/>
            </a:pPr>
            <a:r>
              <a:rPr b="1" lang="en-GB" sz="4400">
                <a:latin typeface="Times New Roman"/>
                <a:ea typeface="Times New Roman"/>
                <a:cs typeface="Times New Roman"/>
                <a:sym typeface="Times New Roman"/>
              </a:rPr>
              <a:t>Know the machine</a:t>
            </a:r>
            <a:r>
              <a:rPr lang="en-GB" sz="4400">
                <a:latin typeface="Times New Roman"/>
                <a:ea typeface="Times New Roman"/>
                <a:cs typeface="Times New Roman"/>
                <a:sym typeface="Times New Roman"/>
              </a:rPr>
              <a:t>. Before using any tool, read the operator's manual, or comparable literature as available, to learn the applications, limitations, and potential of each power tool</a:t>
            </a:r>
            <a:endParaRPr/>
          </a:p>
          <a:p>
            <a:pPr indent="0" lvl="0" marL="0" rtl="0" algn="l">
              <a:lnSpc>
                <a:spcPct val="90000"/>
              </a:lnSpc>
              <a:spcBef>
                <a:spcPts val="1000"/>
              </a:spcBef>
              <a:spcAft>
                <a:spcPts val="0"/>
              </a:spcAft>
              <a:buClr>
                <a:schemeClr val="dk1"/>
              </a:buClr>
              <a:buSzPct val="100000"/>
              <a:buNone/>
            </a:pPr>
            <a:r>
              <a:t/>
            </a:r>
            <a:endParaRPr/>
          </a:p>
        </p:txBody>
      </p:sp>
      <p:sp>
        <p:nvSpPr>
          <p:cNvPr id="259" name="Google Shape;259;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60" name="Google Shape;260;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1" name="Google Shape;261;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0"/>
          <p:cNvSpPr txBox="1"/>
          <p:nvPr>
            <p:ph type="title"/>
          </p:nvPr>
        </p:nvSpPr>
        <p:spPr>
          <a:xfrm>
            <a:off x="1570121" y="856331"/>
            <a:ext cx="9051758" cy="7899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Machine tools workshop safety precautions cont’d</a:t>
            </a:r>
            <a:endParaRPr sz="3200"/>
          </a:p>
        </p:txBody>
      </p:sp>
      <p:sp>
        <p:nvSpPr>
          <p:cNvPr id="267" name="Google Shape;267;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Wear proper clothing for the type of work being done</a:t>
            </a:r>
            <a:r>
              <a:rPr lang="en-GB">
                <a:latin typeface="Times New Roman"/>
                <a:ea typeface="Times New Roman"/>
                <a:cs typeface="Times New Roman"/>
                <a:sym typeface="Times New Roman"/>
              </a:rPr>
              <a:t>. Do not wear loose-fitting clothes or jewellery that can get caught in moving parts. Personal Protective Equipment (PPE) are needed to make sure every part of the body is protected</a:t>
            </a:r>
            <a:endParaRPr/>
          </a:p>
          <a:p>
            <a:pPr indent="-228600" lvl="0" marL="228600" rtl="0" algn="l">
              <a:lnSpc>
                <a:spcPct val="15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Safety Glasses </a:t>
            </a:r>
            <a:r>
              <a:rPr lang="en-GB">
                <a:latin typeface="Times New Roman"/>
                <a:ea typeface="Times New Roman"/>
                <a:cs typeface="Times New Roman"/>
                <a:sym typeface="Times New Roman"/>
              </a:rPr>
              <a:t>must be worn at all times in the shop. Some operations may require additional eye protection or other personal protective equipment.</a:t>
            </a:r>
            <a:endParaRPr/>
          </a:p>
          <a:p>
            <a:pPr indent="-228600" lvl="0" marL="228600" rtl="0" algn="l">
              <a:lnSpc>
                <a:spcPct val="16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Keep the work area clean</a:t>
            </a:r>
            <a:r>
              <a:rPr lang="en-GB">
                <a:latin typeface="Times New Roman"/>
                <a:ea typeface="Times New Roman"/>
                <a:cs typeface="Times New Roman"/>
                <a:sym typeface="Times New Roman"/>
              </a:rPr>
              <a:t>. Keep the floor free of scraps and oil.</a:t>
            </a:r>
            <a:endParaRPr/>
          </a:p>
          <a:p>
            <a:pPr indent="-228600" lvl="0" marL="228600" rtl="0" algn="l">
              <a:lnSpc>
                <a:spcPct val="16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Use the correct tools for the job</a:t>
            </a:r>
            <a:r>
              <a:rPr lang="en-GB">
                <a:latin typeface="Times New Roman"/>
                <a:ea typeface="Times New Roman"/>
                <a:cs typeface="Times New Roman"/>
                <a:sym typeface="Times New Roman"/>
              </a:rPr>
              <a:t>. Do not use a tool or attachment for something it was not designed to do.</a:t>
            </a:r>
            <a:endParaRPr/>
          </a:p>
          <a:p>
            <a:pPr indent="-90804" lvl="0" marL="228600" rtl="0" algn="l">
              <a:lnSpc>
                <a:spcPct val="15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p>
        </p:txBody>
      </p:sp>
      <p:sp>
        <p:nvSpPr>
          <p:cNvPr id="268" name="Google Shape;26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69" name="Google Shape;26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0" name="Google Shape;27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1"/>
          <p:cNvSpPr txBox="1"/>
          <p:nvPr>
            <p:ph idx="1" type="body"/>
          </p:nvPr>
        </p:nvSpPr>
        <p:spPr>
          <a:xfrm>
            <a:off x="433136" y="9704"/>
            <a:ext cx="10708105" cy="684829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t> </a:t>
            </a:r>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During machining process, friction between workpiece-cutting tool and cutting tool- chip interfaces cause high temperature on cutting tool. </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The effect of this generated heat </a:t>
            </a:r>
            <a:r>
              <a:rPr b="1" lang="en-GB" sz="2400">
                <a:latin typeface="Times New Roman"/>
                <a:ea typeface="Times New Roman"/>
                <a:cs typeface="Times New Roman"/>
                <a:sym typeface="Times New Roman"/>
              </a:rPr>
              <a:t>decreases tool life, increases surface roughness and decreases the dimensional sensitiveness of work material.</a:t>
            </a:r>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Cutting fluids usually in the form of a liquid are to the formation zone to improve the cutting condition. The application of cutting fluids is another alternative to obtain higher material removal rates. </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Many types of cutting fluids namely, straight oils, soluble oils, synthetic and semi synthetic are widely used in metal cutting processes.</a:t>
            </a:r>
            <a:endParaRPr sz="2400">
              <a:latin typeface="Times New Roman"/>
              <a:ea typeface="Times New Roman"/>
              <a:cs typeface="Times New Roman"/>
              <a:sym typeface="Times New Roman"/>
            </a:endParaRPr>
          </a:p>
        </p:txBody>
      </p:sp>
      <p:sp>
        <p:nvSpPr>
          <p:cNvPr id="276" name="Google Shape;276;p21"/>
          <p:cNvSpPr txBox="1"/>
          <p:nvPr>
            <p:ph type="title"/>
          </p:nvPr>
        </p:nvSpPr>
        <p:spPr>
          <a:xfrm>
            <a:off x="2923505" y="35462"/>
            <a:ext cx="5678510" cy="61366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GB" sz="2000"/>
            </a:br>
            <a:br>
              <a:rPr b="1" lang="en-GB" sz="2000"/>
            </a:br>
            <a:r>
              <a:rPr b="1" lang="en-GB" sz="3100">
                <a:latin typeface="Times New Roman"/>
                <a:ea typeface="Times New Roman"/>
                <a:cs typeface="Times New Roman"/>
                <a:sym typeface="Times New Roman"/>
              </a:rPr>
              <a:t>I.7. Cutting fluid/Coolant</a:t>
            </a:r>
            <a:br>
              <a:rPr lang="en-GB" sz="2000"/>
            </a:br>
            <a:br>
              <a:rPr b="1" lang="en-GB" sz="2400">
                <a:latin typeface="Times New Roman"/>
                <a:ea typeface="Times New Roman"/>
                <a:cs typeface="Times New Roman"/>
                <a:sym typeface="Times New Roman"/>
              </a:rPr>
            </a:br>
            <a:endParaRPr b="1" sz="2400">
              <a:latin typeface="Times New Roman"/>
              <a:ea typeface="Times New Roman"/>
              <a:cs typeface="Times New Roman"/>
              <a:sym typeface="Times New Roman"/>
            </a:endParaRPr>
          </a:p>
        </p:txBody>
      </p:sp>
      <p:sp>
        <p:nvSpPr>
          <p:cNvPr id="277" name="Google Shape;277;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278" name="Google Shape;278;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9" name="Google Shape;279;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2"/>
          <p:cNvSpPr txBox="1"/>
          <p:nvPr>
            <p:ph type="title"/>
          </p:nvPr>
        </p:nvSpPr>
        <p:spPr>
          <a:xfrm>
            <a:off x="2358189" y="272904"/>
            <a:ext cx="6729663"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Cutting fluid/Coolant Cont’d</a:t>
            </a:r>
            <a:endParaRPr sz="3200"/>
          </a:p>
        </p:txBody>
      </p:sp>
      <p:sp>
        <p:nvSpPr>
          <p:cNvPr id="285" name="Google Shape;285;p22"/>
          <p:cNvSpPr txBox="1"/>
          <p:nvPr>
            <p:ph idx="1" type="body"/>
          </p:nvPr>
        </p:nvSpPr>
        <p:spPr>
          <a:xfrm>
            <a:off x="465221" y="1519864"/>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Cutting fluid</a:t>
            </a:r>
            <a:r>
              <a:rPr lang="en-GB">
                <a:latin typeface="Times New Roman"/>
                <a:ea typeface="Times New Roman"/>
                <a:cs typeface="Times New Roman"/>
                <a:sym typeface="Times New Roman"/>
              </a:rPr>
              <a:t> is a type of coolant and lubricant designed specifically for metalworking processes, such as machining and stamping. There are various kinds of cutting fluids, which include oils, oil-water emulsions, pastes, gels, aerosols (mists), and air or other gases.</a:t>
            </a:r>
            <a:endParaRPr/>
          </a:p>
          <a:p>
            <a:pPr indent="-50800" lvl="0" marL="228600" rtl="0" algn="l">
              <a:lnSpc>
                <a:spcPct val="90000"/>
              </a:lnSpc>
              <a:spcBef>
                <a:spcPts val="1000"/>
              </a:spcBef>
              <a:spcAft>
                <a:spcPts val="0"/>
              </a:spcAft>
              <a:buClr>
                <a:schemeClr val="dk1"/>
              </a:buClr>
              <a:buSzPts val="2800"/>
              <a:buNone/>
            </a:pPr>
            <a:r>
              <a:t/>
            </a:r>
            <a:endParaRPr/>
          </a:p>
        </p:txBody>
      </p:sp>
      <p:sp>
        <p:nvSpPr>
          <p:cNvPr id="286" name="Google Shape;286;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287" name="Google Shape;287;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8" name="Google Shape;28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3"/>
          <p:cNvSpPr txBox="1"/>
          <p:nvPr>
            <p:ph type="title"/>
          </p:nvPr>
        </p:nvSpPr>
        <p:spPr>
          <a:xfrm>
            <a:off x="2839453" y="209326"/>
            <a:ext cx="6737684" cy="45912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GB" sz="2400"/>
            </a:br>
            <a:r>
              <a:rPr b="1" lang="en-GB" sz="3600">
                <a:latin typeface="Times New Roman"/>
                <a:ea typeface="Times New Roman"/>
                <a:cs typeface="Times New Roman"/>
                <a:sym typeface="Times New Roman"/>
              </a:rPr>
              <a:t>Functions of cutting fluids/coolant</a:t>
            </a:r>
            <a:br>
              <a:rPr lang="en-GB" sz="2400"/>
            </a:br>
            <a:endParaRPr b="1" sz="2400">
              <a:latin typeface="Times New Roman"/>
              <a:ea typeface="Times New Roman"/>
              <a:cs typeface="Times New Roman"/>
              <a:sym typeface="Times New Roman"/>
            </a:endParaRPr>
          </a:p>
        </p:txBody>
      </p:sp>
      <p:sp>
        <p:nvSpPr>
          <p:cNvPr id="294" name="Google Shape;294;p23"/>
          <p:cNvSpPr txBox="1"/>
          <p:nvPr>
            <p:ph idx="1" type="body"/>
          </p:nvPr>
        </p:nvSpPr>
        <p:spPr>
          <a:xfrm>
            <a:off x="776037" y="882711"/>
            <a:ext cx="10864516" cy="597528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295" name="Google Shape;295;p23"/>
          <p:cNvSpPr/>
          <p:nvPr/>
        </p:nvSpPr>
        <p:spPr>
          <a:xfrm>
            <a:off x="496429" y="882711"/>
            <a:ext cx="11423731" cy="923329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GB" sz="2400">
                <a:solidFill>
                  <a:schemeClr val="dk1"/>
                </a:solidFill>
                <a:latin typeface="Times New Roman"/>
                <a:ea typeface="Times New Roman"/>
                <a:cs typeface="Times New Roman"/>
                <a:sym typeface="Times New Roman"/>
              </a:rPr>
              <a:t>To prevent the tool from overheating; this means that no excessive temperature is reached where the tool’s hardness and resistance to abrasion are reduced, thus decreasing the tool life.</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GB" sz="2400">
                <a:solidFill>
                  <a:schemeClr val="dk1"/>
                </a:solidFill>
                <a:latin typeface="Times New Roman"/>
                <a:ea typeface="Times New Roman"/>
                <a:cs typeface="Times New Roman"/>
                <a:sym typeface="Times New Roman"/>
              </a:rPr>
              <a:t>To keep the work cool, preventing machining those results in inaccurate final dimensions.</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GB" sz="2400">
                <a:solidFill>
                  <a:schemeClr val="dk1"/>
                </a:solidFill>
                <a:latin typeface="Times New Roman"/>
                <a:ea typeface="Times New Roman"/>
                <a:cs typeface="Times New Roman"/>
                <a:sym typeface="Times New Roman"/>
              </a:rPr>
              <a:t>To reduce power consumption, wear on the tool, and the generation of heat by affecting the cutting process. </a:t>
            </a:r>
            <a:endParaRPr sz="24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This investigation wishes to establish a relationship between the surface chemistry of the lubricants involved and how they can accomplish reducing the contact length on the rake face of the tool where most of the heat during cutting is produced.</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6" name="Google Shape;296;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297" name="Google Shape;29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8" name="Google Shape;298;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4"/>
          <p:cNvSpPr txBox="1"/>
          <p:nvPr>
            <p:ph type="title"/>
          </p:nvPr>
        </p:nvSpPr>
        <p:spPr>
          <a:xfrm>
            <a:off x="2438400" y="846389"/>
            <a:ext cx="7315200"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Functions of cutting fluids Cont’d</a:t>
            </a:r>
            <a:endParaRPr sz="3200"/>
          </a:p>
        </p:txBody>
      </p:sp>
      <p:sp>
        <p:nvSpPr>
          <p:cNvPr id="304" name="Google Shape;304;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4. To provide a good surface finish on the work.</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5. To aid in providing a satisfactory chip formation (related to contact length)</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6. To wash away the chips/clear the swarf from the cutting area.</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8. To prevent the corrosion of the work, the tool and the machine.</a:t>
            </a:r>
            <a:endParaRPr>
              <a:latin typeface="Times New Roman"/>
              <a:ea typeface="Times New Roman"/>
              <a:cs typeface="Times New Roman"/>
              <a:sym typeface="Times New Roman"/>
            </a:endParaRPr>
          </a:p>
        </p:txBody>
      </p:sp>
      <p:sp>
        <p:nvSpPr>
          <p:cNvPr id="305" name="Google Shape;305;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06" name="Google Shape;306;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7" name="Google Shape;307;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5"/>
          <p:cNvSpPr txBox="1"/>
          <p:nvPr>
            <p:ph type="title"/>
          </p:nvPr>
        </p:nvSpPr>
        <p:spPr>
          <a:xfrm>
            <a:off x="3274029" y="490023"/>
            <a:ext cx="5643941" cy="47200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GB" sz="2400"/>
            </a:br>
            <a:r>
              <a:rPr b="1" lang="en-GB" sz="3600">
                <a:latin typeface="Times New Roman"/>
                <a:ea typeface="Times New Roman"/>
                <a:cs typeface="Times New Roman"/>
                <a:sym typeface="Times New Roman"/>
              </a:rPr>
              <a:t>Properties of cutting fluid</a:t>
            </a:r>
            <a:br>
              <a:rPr lang="en-GB" sz="2400"/>
            </a:br>
            <a:endParaRPr b="1" sz="2400">
              <a:latin typeface="Times New Roman"/>
              <a:ea typeface="Times New Roman"/>
              <a:cs typeface="Times New Roman"/>
              <a:sym typeface="Times New Roman"/>
            </a:endParaRPr>
          </a:p>
        </p:txBody>
      </p:sp>
      <p:sp>
        <p:nvSpPr>
          <p:cNvPr id="313" name="Google Shape;313;p25"/>
          <p:cNvSpPr txBox="1"/>
          <p:nvPr>
            <p:ph idx="1" type="body"/>
          </p:nvPr>
        </p:nvSpPr>
        <p:spPr>
          <a:xfrm>
            <a:off x="838199" y="1327150"/>
            <a:ext cx="10291011" cy="50292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rPr lang="en-GB" sz="3200">
                <a:latin typeface="Times New Roman"/>
                <a:ea typeface="Times New Roman"/>
                <a:cs typeface="Times New Roman"/>
                <a:sym typeface="Times New Roman"/>
              </a:rPr>
              <a:t>Good cutting fluid should have the following characteristics in other to perform cooling and lubrication tasks:</a:t>
            </a:r>
            <a:endParaRPr/>
          </a:p>
          <a:p>
            <a:pPr indent="-228600" lvl="0" marL="228600" rtl="0" algn="l">
              <a:lnSpc>
                <a:spcPct val="100000"/>
              </a:lnSpc>
              <a:spcBef>
                <a:spcPts val="1000"/>
              </a:spcBef>
              <a:spcAft>
                <a:spcPts val="0"/>
              </a:spcAft>
              <a:buClr>
                <a:schemeClr val="dk1"/>
              </a:buClr>
              <a:buSzPts val="3200"/>
              <a:buFont typeface="Noto Sans Symbols"/>
              <a:buChar char="✔"/>
            </a:pPr>
            <a:r>
              <a:rPr lang="en-GB" sz="3200">
                <a:latin typeface="Times New Roman"/>
                <a:ea typeface="Times New Roman"/>
                <a:cs typeface="Times New Roman"/>
                <a:sym typeface="Times New Roman"/>
              </a:rPr>
              <a:t>High thermal conductivity for cooling.</a:t>
            </a:r>
            <a:endParaRPr/>
          </a:p>
          <a:p>
            <a:pPr indent="-228600" lvl="0" marL="228600" rtl="0" algn="l">
              <a:lnSpc>
                <a:spcPct val="100000"/>
              </a:lnSpc>
              <a:spcBef>
                <a:spcPts val="1000"/>
              </a:spcBef>
              <a:spcAft>
                <a:spcPts val="0"/>
              </a:spcAft>
              <a:buClr>
                <a:schemeClr val="dk1"/>
              </a:buClr>
              <a:buSzPts val="3200"/>
              <a:buFont typeface="Noto Sans Symbols"/>
              <a:buChar char="✔"/>
            </a:pPr>
            <a:r>
              <a:rPr lang="en-GB" sz="3200">
                <a:latin typeface="Times New Roman"/>
                <a:ea typeface="Times New Roman"/>
                <a:cs typeface="Times New Roman"/>
                <a:sym typeface="Times New Roman"/>
              </a:rPr>
              <a:t>Good lubricating qualities.</a:t>
            </a:r>
            <a:endParaRPr/>
          </a:p>
          <a:p>
            <a:pPr indent="-228600" lvl="0" marL="228600" rtl="0" algn="l">
              <a:lnSpc>
                <a:spcPct val="100000"/>
              </a:lnSpc>
              <a:spcBef>
                <a:spcPts val="1000"/>
              </a:spcBef>
              <a:spcAft>
                <a:spcPts val="0"/>
              </a:spcAft>
              <a:buClr>
                <a:schemeClr val="dk1"/>
              </a:buClr>
              <a:buSzPts val="3200"/>
              <a:buFont typeface="Noto Sans Symbols"/>
              <a:buChar char="✔"/>
            </a:pPr>
            <a:r>
              <a:rPr lang="en-GB" sz="3200">
                <a:latin typeface="Times New Roman"/>
                <a:ea typeface="Times New Roman"/>
                <a:cs typeface="Times New Roman"/>
                <a:sym typeface="Times New Roman"/>
              </a:rPr>
              <a:t>High flash point should not entail a fire hazard.</a:t>
            </a:r>
            <a:endParaRPr/>
          </a:p>
          <a:p>
            <a:pPr indent="-228600" lvl="0" marL="228600" rtl="0" algn="l">
              <a:lnSpc>
                <a:spcPct val="100000"/>
              </a:lnSpc>
              <a:spcBef>
                <a:spcPts val="1000"/>
              </a:spcBef>
              <a:spcAft>
                <a:spcPts val="0"/>
              </a:spcAft>
              <a:buClr>
                <a:schemeClr val="dk1"/>
              </a:buClr>
              <a:buSzPts val="3200"/>
              <a:buFont typeface="Noto Sans Symbols"/>
              <a:buChar char="✔"/>
            </a:pPr>
            <a:r>
              <a:rPr lang="en-GB" sz="3200">
                <a:latin typeface="Times New Roman"/>
                <a:ea typeface="Times New Roman"/>
                <a:cs typeface="Times New Roman"/>
                <a:sym typeface="Times New Roman"/>
              </a:rPr>
              <a:t>Must not produce a gummy or solid precipitate at ordinary working temperatures.</a:t>
            </a:r>
            <a:endParaRPr/>
          </a:p>
          <a:p>
            <a:pPr indent="-228600" lvl="0" marL="228600" rtl="0" algn="l">
              <a:lnSpc>
                <a:spcPct val="100000"/>
              </a:lnSpc>
              <a:spcBef>
                <a:spcPts val="1000"/>
              </a:spcBef>
              <a:spcAft>
                <a:spcPts val="0"/>
              </a:spcAft>
              <a:buClr>
                <a:schemeClr val="dk1"/>
              </a:buClr>
              <a:buSzPts val="3200"/>
              <a:buFont typeface="Noto Sans Symbols"/>
              <a:buChar char="✔"/>
            </a:pPr>
            <a:r>
              <a:rPr lang="en-GB" sz="3200">
                <a:latin typeface="Times New Roman"/>
                <a:ea typeface="Times New Roman"/>
                <a:cs typeface="Times New Roman"/>
                <a:sym typeface="Times New Roman"/>
              </a:rPr>
              <a:t>Be stable against oxidation.</a:t>
            </a:r>
            <a:endParaRPr/>
          </a:p>
          <a:p>
            <a:pPr indent="-76200" lvl="0" marL="228600" rtl="0" algn="l">
              <a:lnSpc>
                <a:spcPct val="90000"/>
              </a:lnSpc>
              <a:spcBef>
                <a:spcPts val="1000"/>
              </a:spcBef>
              <a:spcAft>
                <a:spcPts val="0"/>
              </a:spcAft>
              <a:buClr>
                <a:schemeClr val="dk1"/>
              </a:buClr>
              <a:buSzPts val="2400"/>
              <a:buFont typeface="Noto Sans Symbols"/>
              <a:buNone/>
            </a:pPr>
            <a:r>
              <a:t/>
            </a:r>
            <a:endParaRPr sz="2400">
              <a:latin typeface="Times New Roman"/>
              <a:ea typeface="Times New Roman"/>
              <a:cs typeface="Times New Roman"/>
              <a:sym typeface="Times New Roman"/>
            </a:endParaRPr>
          </a:p>
        </p:txBody>
      </p:sp>
      <p:sp>
        <p:nvSpPr>
          <p:cNvPr id="314" name="Google Shape;31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315" name="Google Shape;31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6" name="Google Shape;31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6"/>
          <p:cNvSpPr txBox="1"/>
          <p:nvPr>
            <p:ph type="title"/>
          </p:nvPr>
        </p:nvSpPr>
        <p:spPr>
          <a:xfrm>
            <a:off x="2907631" y="538518"/>
            <a:ext cx="6376737" cy="47708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Properties of cutting fluid Cont’d</a:t>
            </a:r>
            <a:endParaRPr sz="3200"/>
          </a:p>
        </p:txBody>
      </p:sp>
      <p:sp>
        <p:nvSpPr>
          <p:cNvPr id="322" name="Google Shape;322;p26"/>
          <p:cNvSpPr txBox="1"/>
          <p:nvPr>
            <p:ph idx="1" type="body"/>
          </p:nvPr>
        </p:nvSpPr>
        <p:spPr>
          <a:xfrm>
            <a:off x="970547" y="1345406"/>
            <a:ext cx="10515600" cy="43513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6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Must not promote corrosion or dislocation of the work material.</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Must afford some corrosion protection to newly formed surfaces.</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components of the lubricant must not become rancid easily.</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No unpleasant odour must develop from continued use.</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Must not cause skin irritation or contamination.</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 viscosity that will permit free flow from the work and dripping from the chips.</a:t>
            </a:r>
            <a:endParaRPr>
              <a:latin typeface="Times New Roman"/>
              <a:ea typeface="Times New Roman"/>
              <a:cs typeface="Times New Roman"/>
              <a:sym typeface="Times New Roman"/>
            </a:endParaRPr>
          </a:p>
        </p:txBody>
      </p:sp>
      <p:sp>
        <p:nvSpPr>
          <p:cNvPr id="323" name="Google Shape;32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24" name="Google Shape;32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5" name="Google Shape;32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7"/>
          <p:cNvSpPr txBox="1"/>
          <p:nvPr>
            <p:ph idx="1" type="body"/>
          </p:nvPr>
        </p:nvSpPr>
        <p:spPr>
          <a:xfrm>
            <a:off x="838200" y="954147"/>
            <a:ext cx="9585158" cy="511709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cutting fluids applied in machining processes basically have three characteristics. These functions are the following:</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Cooling effect</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Lubrication effect</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Taking away formed chip from the cutting zone.</a:t>
            </a:r>
            <a:endParaRPr>
              <a:latin typeface="Times New Roman"/>
              <a:ea typeface="Times New Roman"/>
              <a:cs typeface="Times New Roman"/>
              <a:sym typeface="Times New Roman"/>
            </a:endParaRPr>
          </a:p>
        </p:txBody>
      </p:sp>
      <p:sp>
        <p:nvSpPr>
          <p:cNvPr id="331" name="Google Shape;331;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332" name="Google Shape;332;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3" name="Google Shape;333;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34" name="Google Shape;334;p27"/>
          <p:cNvSpPr/>
          <p:nvPr/>
        </p:nvSpPr>
        <p:spPr>
          <a:xfrm>
            <a:off x="2971800" y="145821"/>
            <a:ext cx="670158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Properties of cutting fluid Cont’d</a:t>
            </a:r>
            <a:endParaRPr sz="32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8"/>
          <p:cNvSpPr txBox="1"/>
          <p:nvPr>
            <p:ph type="title"/>
          </p:nvPr>
        </p:nvSpPr>
        <p:spPr>
          <a:xfrm>
            <a:off x="2995863" y="1038351"/>
            <a:ext cx="6200274" cy="46505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Properties of cutting fluid Cont’d</a:t>
            </a:r>
            <a:endParaRPr sz="3200"/>
          </a:p>
        </p:txBody>
      </p:sp>
      <p:sp>
        <p:nvSpPr>
          <p:cNvPr id="340" name="Google Shape;340;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1. The cooling effect:</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Cooling effect for cutting fluids is the most important parameter. It is necessary to decrease the effects of temperature on cutting tool and machined workpiece. Therefore, a longer tool life will be obtained due to less tool wear and the dimensional accuracy of machined workpiece will be improved.</a:t>
            </a:r>
            <a:endParaRPr/>
          </a:p>
          <a:p>
            <a:pPr indent="0" lvl="0" marL="0" rtl="0" algn="l">
              <a:lnSpc>
                <a:spcPct val="90000"/>
              </a:lnSpc>
              <a:spcBef>
                <a:spcPts val="1000"/>
              </a:spcBef>
              <a:spcAft>
                <a:spcPts val="0"/>
              </a:spcAft>
              <a:buClr>
                <a:schemeClr val="dk1"/>
              </a:buClr>
              <a:buSzPts val="2800"/>
              <a:buNone/>
            </a:pPr>
            <a:r>
              <a:t/>
            </a:r>
            <a:endParaRPr/>
          </a:p>
        </p:txBody>
      </p:sp>
      <p:sp>
        <p:nvSpPr>
          <p:cNvPr id="341" name="Google Shape;34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42" name="Google Shape;34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3" name="Google Shape;34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9"/>
          <p:cNvSpPr txBox="1"/>
          <p:nvPr>
            <p:ph type="title"/>
          </p:nvPr>
        </p:nvSpPr>
        <p:spPr>
          <a:xfrm>
            <a:off x="2510589" y="757991"/>
            <a:ext cx="7170821" cy="72135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br>
              <a:rPr b="1" lang="en-GB" sz="3100">
                <a:latin typeface="Times New Roman"/>
                <a:ea typeface="Times New Roman"/>
                <a:cs typeface="Times New Roman"/>
                <a:sym typeface="Times New Roman"/>
              </a:rPr>
            </a:br>
            <a:r>
              <a:rPr b="1" lang="en-GB" sz="3600">
                <a:latin typeface="Times New Roman"/>
                <a:ea typeface="Times New Roman"/>
                <a:cs typeface="Times New Roman"/>
                <a:sym typeface="Times New Roman"/>
              </a:rPr>
              <a:t>Properties of cutting fluid Cont’d</a:t>
            </a:r>
            <a:br>
              <a:rPr lang="en-GB"/>
            </a:br>
            <a:endParaRPr/>
          </a:p>
        </p:txBody>
      </p:sp>
      <p:sp>
        <p:nvSpPr>
          <p:cNvPr id="349" name="Google Shape;349;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2. The lubrication effect</a:t>
            </a:r>
            <a:r>
              <a:rPr lang="en-GB">
                <a:latin typeface="Times New Roman"/>
                <a:ea typeface="Times New Roman"/>
                <a:cs typeface="Times New Roman"/>
                <a:sym typeface="Times New Roman"/>
              </a:rPr>
              <a:t> will cause easy chip flow on the rake face of cutting tool because of low friction coefficient. This would also result in the increased by the chips. Moreover, the influence of lubrication would cause less built-up edge when machining some materials such as aluminium and its alloys. As a result, better surface roughness would be observed by using cutting fluids in machining processes.</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50" name="Google Shape;350;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51" name="Google Shape;351;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2" name="Google Shape;35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0"/>
          <p:cNvSpPr txBox="1"/>
          <p:nvPr>
            <p:ph type="title"/>
          </p:nvPr>
        </p:nvSpPr>
        <p:spPr>
          <a:xfrm>
            <a:off x="3200400" y="521535"/>
            <a:ext cx="5791200" cy="65755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Properties of cutting fluid Cont’d</a:t>
            </a:r>
            <a:endParaRPr sz="3200"/>
          </a:p>
        </p:txBody>
      </p:sp>
      <p:sp>
        <p:nvSpPr>
          <p:cNvPr id="358" name="Google Shape;358;p3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3. Take the formed chip away:</a:t>
            </a:r>
            <a:r>
              <a:rPr lang="en-GB">
                <a:latin typeface="Times New Roman"/>
                <a:ea typeface="Times New Roman"/>
                <a:cs typeface="Times New Roman"/>
                <a:sym typeface="Times New Roman"/>
              </a:rPr>
              <a:t> </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This effect allows chips to be separated quickly from cutting tool and machined workpiece surface. Hence the effect of the formed chip on the machined surface would be eliminated causing poor surface finish. Moreover part of the generated heat will be taken away by transferring formed chip.</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59" name="Google Shape;359;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60" name="Google Shape;360;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1" name="Google Shape;361;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1"/>
          <p:cNvSpPr txBox="1"/>
          <p:nvPr>
            <p:ph type="title"/>
          </p:nvPr>
        </p:nvSpPr>
        <p:spPr>
          <a:xfrm>
            <a:off x="4108630" y="-45120"/>
            <a:ext cx="3244940" cy="51063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GB" sz="2400"/>
            </a:br>
            <a:r>
              <a:rPr b="1" lang="en-GB" sz="3100">
                <a:latin typeface="Times New Roman"/>
                <a:ea typeface="Times New Roman"/>
                <a:cs typeface="Times New Roman"/>
                <a:sym typeface="Times New Roman"/>
              </a:rPr>
              <a:t>EVALUATION 2</a:t>
            </a:r>
            <a:br>
              <a:rPr lang="en-GB" sz="2400"/>
            </a:br>
            <a:endParaRPr sz="2400"/>
          </a:p>
        </p:txBody>
      </p:sp>
      <p:sp>
        <p:nvSpPr>
          <p:cNvPr id="367" name="Google Shape;367;p31"/>
          <p:cNvSpPr txBox="1"/>
          <p:nvPr>
            <p:ph idx="1" type="body"/>
          </p:nvPr>
        </p:nvSpPr>
        <p:spPr>
          <a:xfrm>
            <a:off x="953038" y="1090187"/>
            <a:ext cx="9556124" cy="6217231"/>
          </a:xfrm>
          <a:prstGeom prst="rect">
            <a:avLst/>
          </a:prstGeom>
          <a:noFill/>
          <a:ln>
            <a:noFill/>
          </a:ln>
        </p:spPr>
        <p:txBody>
          <a:bodyPr anchorCtr="0" anchor="t" bIns="45700" lIns="91425" spcFirstLastPara="1" rIns="91425" wrap="square" tIns="45700">
            <a:normAutofit/>
          </a:bodyPr>
          <a:lstStyle/>
          <a:p>
            <a:pPr indent="-457200" lvl="0" marL="457200" rtl="0" algn="l">
              <a:lnSpc>
                <a:spcPct val="150000"/>
              </a:lnSpc>
              <a:spcBef>
                <a:spcPts val="0"/>
              </a:spcBef>
              <a:spcAft>
                <a:spcPts val="0"/>
              </a:spcAft>
              <a:buClr>
                <a:schemeClr val="dk1"/>
              </a:buClr>
              <a:buSzPts val="2800"/>
              <a:buFont typeface="Calibri"/>
              <a:buAutoNum type="arabicPeriod"/>
            </a:pPr>
            <a:r>
              <a:rPr lang="en-GB">
                <a:latin typeface="Times New Roman"/>
                <a:ea typeface="Times New Roman"/>
                <a:cs typeface="Times New Roman"/>
                <a:sym typeface="Times New Roman"/>
              </a:rPr>
              <a:t>State five (5) properties of a good cutting fluid/coolant.</a:t>
            </a:r>
            <a:endParaRPr/>
          </a:p>
          <a:p>
            <a:pPr indent="-457200" lvl="0" marL="457200" rtl="0" algn="l">
              <a:lnSpc>
                <a:spcPct val="150000"/>
              </a:lnSpc>
              <a:spcBef>
                <a:spcPts val="1000"/>
              </a:spcBef>
              <a:spcAft>
                <a:spcPts val="0"/>
              </a:spcAft>
              <a:buClr>
                <a:schemeClr val="dk1"/>
              </a:buClr>
              <a:buSzPts val="2800"/>
              <a:buFont typeface="Calibri"/>
              <a:buAutoNum type="arabicPeriod"/>
            </a:pPr>
            <a:r>
              <a:rPr lang="en-GB">
                <a:latin typeface="Times New Roman"/>
                <a:ea typeface="Times New Roman"/>
                <a:cs typeface="Times New Roman"/>
                <a:sym typeface="Times New Roman"/>
              </a:rPr>
              <a:t>Why do we need to provide cutting during machining operations?</a:t>
            </a:r>
            <a:endParaRPr/>
          </a:p>
          <a:p>
            <a:pPr indent="-457200" lvl="0" marL="457200" rtl="0" algn="l">
              <a:lnSpc>
                <a:spcPct val="150000"/>
              </a:lnSpc>
              <a:spcBef>
                <a:spcPts val="1000"/>
              </a:spcBef>
              <a:spcAft>
                <a:spcPts val="0"/>
              </a:spcAft>
              <a:buClr>
                <a:schemeClr val="dk1"/>
              </a:buClr>
              <a:buSzPts val="2800"/>
              <a:buFont typeface="Calibri"/>
              <a:buAutoNum type="arabicPeriod"/>
            </a:pPr>
            <a:r>
              <a:rPr lang="en-GB">
                <a:latin typeface="Times New Roman"/>
                <a:ea typeface="Times New Roman"/>
                <a:cs typeface="Times New Roman"/>
                <a:sym typeface="Times New Roman"/>
              </a:rPr>
              <a:t>Friction between workpiece-cutting tool and cutting tool- chip interfaces cause high temperature on cutting tool. What are the effects of this generated heat?</a:t>
            </a:r>
            <a:endParaRPr/>
          </a:p>
          <a:p>
            <a:pPr indent="0" lvl="0" marL="0" rtl="0" algn="l">
              <a:lnSpc>
                <a:spcPct val="150000"/>
              </a:lnSpc>
              <a:spcBef>
                <a:spcPts val="1000"/>
              </a:spcBef>
              <a:spcAft>
                <a:spcPts val="0"/>
              </a:spcAft>
              <a:buClr>
                <a:schemeClr val="dk1"/>
              </a:buClr>
              <a:buSzPts val="2400"/>
              <a:buNone/>
            </a:pPr>
            <a:r>
              <a:t/>
            </a:r>
            <a:endParaRPr sz="2400" u="sng">
              <a:latin typeface="Times New Roman"/>
              <a:ea typeface="Times New Roman"/>
              <a:cs typeface="Times New Roman"/>
              <a:sym typeface="Times New Roman"/>
            </a:endParaRPr>
          </a:p>
        </p:txBody>
      </p:sp>
      <p:sp>
        <p:nvSpPr>
          <p:cNvPr id="368" name="Google Shape;36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3/14/2022</a:t>
            </a:r>
            <a:endParaRPr/>
          </a:p>
        </p:txBody>
      </p:sp>
      <p:sp>
        <p:nvSpPr>
          <p:cNvPr id="369" name="Google Shape;36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0" name="Google Shape;37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2"/>
          <p:cNvSpPr txBox="1"/>
          <p:nvPr>
            <p:ph type="title"/>
          </p:nvPr>
        </p:nvSpPr>
        <p:spPr>
          <a:xfrm>
            <a:off x="838200" y="365126"/>
            <a:ext cx="2650958"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References </a:t>
            </a:r>
            <a:endParaRPr b="1" sz="2800">
              <a:latin typeface="Times New Roman"/>
              <a:ea typeface="Times New Roman"/>
              <a:cs typeface="Times New Roman"/>
              <a:sym typeface="Times New Roman"/>
            </a:endParaRPr>
          </a:p>
        </p:txBody>
      </p:sp>
      <p:sp>
        <p:nvSpPr>
          <p:cNvPr id="376" name="Google Shape;376;p32"/>
          <p:cNvSpPr txBox="1"/>
          <p:nvPr>
            <p:ph idx="1" type="body"/>
          </p:nvPr>
        </p:nvSpPr>
        <p:spPr>
          <a:xfrm>
            <a:off x="838200" y="1537912"/>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514350" lvl="0" marL="514350" rtl="0" algn="l">
              <a:lnSpc>
                <a:spcPct val="90000"/>
              </a:lnSpc>
              <a:spcBef>
                <a:spcPts val="0"/>
              </a:spcBef>
              <a:spcAft>
                <a:spcPts val="0"/>
              </a:spcAft>
              <a:buClr>
                <a:schemeClr val="dk1"/>
              </a:buClr>
              <a:buSzPct val="100000"/>
              <a:buAutoNum type="arabicPeriod"/>
            </a:pPr>
            <a:r>
              <a:rPr lang="en-GB" sz="2000">
                <a:latin typeface="Times New Roman"/>
                <a:ea typeface="Times New Roman"/>
                <a:cs typeface="Times New Roman"/>
                <a:sym typeface="Times New Roman"/>
              </a:rPr>
              <a:t>Bruce J. Black (2010), Workshop Processes, Practices and Materials Fourth edition, Elsevier Ltd, 1-30, 102-180. Available from: </a:t>
            </a:r>
            <a:r>
              <a:rPr lang="en-GB" sz="2000" u="sng">
                <a:solidFill>
                  <a:schemeClr val="hlink"/>
                </a:solidFill>
                <a:latin typeface="Times New Roman"/>
                <a:ea typeface="Times New Roman"/>
                <a:cs typeface="Times New Roman"/>
                <a:sym typeface="Times New Roman"/>
                <a:hlinkClick r:id="rId3"/>
              </a:rPr>
              <a:t>https://www.google.rw/search?tbo=p&amp;tbm=bks&amp;q=inauthor:%22Bruce+J.+Black%22&amp;source=gbs_metadata_r&amp;cad=3</a:t>
            </a:r>
            <a:r>
              <a:rPr lang="en-GB" sz="2000">
                <a:latin typeface="Times New Roman"/>
                <a:ea typeface="Times New Roman"/>
                <a:cs typeface="Times New Roman"/>
                <a:sym typeface="Times New Roman"/>
              </a:rPr>
              <a:t>.</a:t>
            </a:r>
            <a:endParaRPr/>
          </a:p>
          <a:p>
            <a:pPr indent="-514350" lvl="0" marL="514350" rtl="0" algn="l">
              <a:lnSpc>
                <a:spcPct val="90000"/>
              </a:lnSpc>
              <a:spcBef>
                <a:spcPts val="1000"/>
              </a:spcBef>
              <a:spcAft>
                <a:spcPts val="0"/>
              </a:spcAft>
              <a:buClr>
                <a:schemeClr val="dk1"/>
              </a:buClr>
              <a:buSzPct val="100000"/>
              <a:buAutoNum type="arabicPeriod"/>
            </a:pPr>
            <a:r>
              <a:rPr lang="en-GB" sz="2000">
                <a:latin typeface="Times New Roman"/>
                <a:ea typeface="Times New Roman"/>
                <a:cs typeface="Times New Roman"/>
                <a:sym typeface="Times New Roman"/>
              </a:rPr>
              <a:t>J.-D. Caprace, B. Mishra, F. Pires, F. Roland, I. Schipperen, J. Andric, L. Li, N. Osawa, P. Lindstrom, R. Doig, H. Remes, and M.H. Kim, </a:t>
            </a:r>
            <a:r>
              <a:rPr i="1" lang="en-GB" sz="2000">
                <a:latin typeface="Times New Roman"/>
                <a:ea typeface="Times New Roman"/>
                <a:cs typeface="Times New Roman"/>
                <a:sym typeface="Times New Roman"/>
              </a:rPr>
              <a:t>Materials and Fabrication Technology</a:t>
            </a:r>
            <a:r>
              <a:rPr lang="en-GB" sz="2000">
                <a:latin typeface="Times New Roman"/>
                <a:ea typeface="Times New Roman"/>
                <a:cs typeface="Times New Roman"/>
                <a:sym typeface="Times New Roman"/>
              </a:rPr>
              <a:t> (2015).</a:t>
            </a:r>
            <a:endParaRPr/>
          </a:p>
          <a:p>
            <a:pPr indent="-514350" lvl="0" marL="514350" rtl="0" algn="l">
              <a:lnSpc>
                <a:spcPct val="90000"/>
              </a:lnSpc>
              <a:spcBef>
                <a:spcPts val="1000"/>
              </a:spcBef>
              <a:spcAft>
                <a:spcPts val="0"/>
              </a:spcAft>
              <a:buClr>
                <a:schemeClr val="dk1"/>
              </a:buClr>
              <a:buSzPct val="100000"/>
              <a:buAutoNum type="arabicPeriod"/>
            </a:pPr>
            <a:r>
              <a:rPr lang="en-GB" sz="2000">
                <a:latin typeface="Times New Roman"/>
                <a:ea typeface="Times New Roman"/>
                <a:cs typeface="Times New Roman"/>
                <a:sym typeface="Times New Roman"/>
              </a:rPr>
              <a:t>H. Abdel-gawad (2009), </a:t>
            </a:r>
            <a:r>
              <a:rPr i="1" lang="en-GB" sz="2000">
                <a:latin typeface="Times New Roman"/>
                <a:ea typeface="Times New Roman"/>
                <a:cs typeface="Times New Roman"/>
                <a:sym typeface="Times New Roman"/>
              </a:rPr>
              <a:t>Machining Processes Machining Processes, 2</a:t>
            </a:r>
            <a:r>
              <a:rPr baseline="30000" i="1" lang="en-GB" sz="2000">
                <a:latin typeface="Times New Roman"/>
                <a:ea typeface="Times New Roman"/>
                <a:cs typeface="Times New Roman"/>
                <a:sym typeface="Times New Roman"/>
              </a:rPr>
              <a:t>nd</a:t>
            </a:r>
            <a:r>
              <a:rPr i="1" lang="en-GB" sz="2000">
                <a:latin typeface="Times New Roman"/>
                <a:ea typeface="Times New Roman"/>
                <a:cs typeface="Times New Roman"/>
                <a:sym typeface="Times New Roman"/>
              </a:rPr>
              <a:t> Edition, </a:t>
            </a:r>
            <a:r>
              <a:rPr lang="en-GB" sz="2000">
                <a:latin typeface="Times New Roman"/>
                <a:ea typeface="Times New Roman"/>
                <a:cs typeface="Times New Roman"/>
                <a:sym typeface="Times New Roman"/>
              </a:rPr>
              <a:t>Springer-Verlag London Limited. Retrieved from: </a:t>
            </a:r>
            <a:r>
              <a:rPr lang="en-GB" sz="2000" u="sng">
                <a:solidFill>
                  <a:schemeClr val="hlink"/>
                </a:solidFill>
                <a:latin typeface="Times New Roman"/>
                <a:ea typeface="Times New Roman"/>
                <a:cs typeface="Times New Roman"/>
                <a:sym typeface="Times New Roman"/>
                <a:hlinkClick r:id="rId4"/>
              </a:rPr>
              <a:t>https://e.pdfpremiumfree.com/download/fundamentals_of_machining_processes_conventional_and_nonconventional_processes_second_edition_2nd_edition_by_el_hofy_hassan_abdel_gawad_2013_hardcover/</a:t>
            </a:r>
            <a:endParaRPr sz="2000">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ct val="100000"/>
              <a:buAutoNum type="arabicPeriod"/>
            </a:pPr>
            <a:r>
              <a:rPr lang="en-GB" sz="2000" u="sng">
                <a:solidFill>
                  <a:schemeClr val="hlink"/>
                </a:solidFill>
                <a:latin typeface="Times New Roman"/>
                <a:ea typeface="Times New Roman"/>
                <a:cs typeface="Times New Roman"/>
                <a:sym typeface="Times New Roman"/>
                <a:hlinkClick r:id="rId5"/>
              </a:rPr>
              <a:t>https://www.britannica.com/technology/machine-tool/Tool-materials</a:t>
            </a:r>
            <a:endParaRPr sz="2000" u="sng">
              <a:latin typeface="Times New Roman"/>
              <a:ea typeface="Times New Roman"/>
              <a:cs typeface="Times New Roman"/>
              <a:sym typeface="Times New Roman"/>
            </a:endParaRPr>
          </a:p>
          <a:p>
            <a:pPr indent="-514381" lvl="0" marL="514350" rtl="0" algn="l">
              <a:lnSpc>
                <a:spcPct val="90000"/>
              </a:lnSpc>
              <a:spcBef>
                <a:spcPts val="1000"/>
              </a:spcBef>
              <a:spcAft>
                <a:spcPts val="0"/>
              </a:spcAft>
              <a:buClr>
                <a:schemeClr val="dk1"/>
              </a:buClr>
              <a:buSzPct val="100000"/>
              <a:buAutoNum type="arabicPeriod"/>
            </a:pPr>
            <a:r>
              <a:rPr lang="en-GB" sz="1900">
                <a:latin typeface="Times New Roman"/>
                <a:ea typeface="Times New Roman"/>
                <a:cs typeface="Times New Roman"/>
                <a:sym typeface="Times New Roman"/>
              </a:rPr>
              <a:t>Helmi Youssef A., El-Hofy, H.(2008), Machining Technology: Machine Tools and Operations: CRC PressTaylor &amp; Francis Group, London. Retrieved from https://www.pdfdrive.com/machining-technology-machine-tools-and-operations-e185014971.html</a:t>
            </a:r>
            <a:r>
              <a:rPr lang="en-GB" sz="2000"/>
              <a:t>.</a:t>
            </a:r>
            <a:endParaRPr sz="2000">
              <a:latin typeface="Times New Roman"/>
              <a:ea typeface="Times New Roman"/>
              <a:cs typeface="Times New Roman"/>
              <a:sym typeface="Times New Roman"/>
            </a:endParaRPr>
          </a:p>
        </p:txBody>
      </p:sp>
      <p:sp>
        <p:nvSpPr>
          <p:cNvPr id="377" name="Google Shape;377;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78" name="Google Shape;378;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1600"/>
              <a:t>Prepared by HABANABAKIZE Theophile</a:t>
            </a:r>
            <a:endParaRPr b="1" sz="1600"/>
          </a:p>
        </p:txBody>
      </p:sp>
      <p:sp>
        <p:nvSpPr>
          <p:cNvPr id="379" name="Google Shape;37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3"/>
          <p:cNvSpPr txBox="1"/>
          <p:nvPr>
            <p:ph idx="1" type="body"/>
          </p:nvPr>
        </p:nvSpPr>
        <p:spPr>
          <a:xfrm>
            <a:off x="838200" y="1825625"/>
            <a:ext cx="10515600" cy="4351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b="1" lang="en-GB" sz="4000"/>
              <a:t>THANK YOU!!!!!!!!!!</a:t>
            </a:r>
            <a:endParaRPr b="1" sz="4000"/>
          </a:p>
          <a:p>
            <a:pPr indent="0" lvl="0" marL="0" rtl="0" algn="ctr">
              <a:lnSpc>
                <a:spcPct val="90000"/>
              </a:lnSpc>
              <a:spcBef>
                <a:spcPts val="1000"/>
              </a:spcBef>
              <a:spcAft>
                <a:spcPts val="0"/>
              </a:spcAft>
              <a:buClr>
                <a:schemeClr val="dk1"/>
              </a:buClr>
              <a:buSzPts val="4000"/>
              <a:buNone/>
            </a:pPr>
            <a:r>
              <a:t/>
            </a:r>
            <a:endParaRPr b="1" sz="4000"/>
          </a:p>
          <a:p>
            <a:pPr indent="0" lvl="0" marL="0" rtl="0" algn="ctr">
              <a:lnSpc>
                <a:spcPct val="90000"/>
              </a:lnSpc>
              <a:spcBef>
                <a:spcPts val="1000"/>
              </a:spcBef>
              <a:spcAft>
                <a:spcPts val="0"/>
              </a:spcAft>
              <a:buClr>
                <a:schemeClr val="dk1"/>
              </a:buClr>
              <a:buSzPts val="4000"/>
              <a:buNone/>
            </a:pPr>
            <a:r>
              <a:t/>
            </a:r>
            <a:endParaRPr b="1" sz="4000"/>
          </a:p>
          <a:p>
            <a:pPr indent="0" lvl="0" marL="0" rtl="0" algn="ctr">
              <a:lnSpc>
                <a:spcPct val="90000"/>
              </a:lnSpc>
              <a:spcBef>
                <a:spcPts val="1000"/>
              </a:spcBef>
              <a:spcAft>
                <a:spcPts val="0"/>
              </a:spcAft>
              <a:buClr>
                <a:schemeClr val="dk1"/>
              </a:buClr>
              <a:buSzPts val="4000"/>
              <a:buNone/>
            </a:pPr>
            <a:r>
              <a:t/>
            </a:r>
            <a:endParaRPr b="1" sz="4000"/>
          </a:p>
          <a:p>
            <a:pPr indent="0" lvl="0" marL="0" rtl="0" algn="ctr">
              <a:lnSpc>
                <a:spcPct val="90000"/>
              </a:lnSpc>
              <a:spcBef>
                <a:spcPts val="1000"/>
              </a:spcBef>
              <a:spcAft>
                <a:spcPts val="0"/>
              </a:spcAft>
              <a:buClr>
                <a:schemeClr val="dk1"/>
              </a:buClr>
              <a:buSzPts val="4000"/>
              <a:buNone/>
            </a:pPr>
            <a:r>
              <a:rPr b="1" lang="en-GB" sz="4000"/>
              <a:t>QUESTIONS AND ANSWERS</a:t>
            </a:r>
            <a:endParaRPr b="1" sz="4000"/>
          </a:p>
        </p:txBody>
      </p:sp>
      <p:sp>
        <p:nvSpPr>
          <p:cNvPr id="385" name="Google Shape;38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3/15/2022</a:t>
            </a:r>
            <a:endParaRPr/>
          </a:p>
        </p:txBody>
      </p:sp>
      <p:sp>
        <p:nvSpPr>
          <p:cNvPr id="386" name="Google Shape;38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7" name="Google Shape;38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