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g+n2UFgfgGaxP9l2dPA0eVIZY1w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customschemas.google.com/relationships/presentationmetadata" Target="metadata"/><Relationship Id="rId41" Type="http://schemas.openxmlformats.org/officeDocument/2006/relationships/slide" Target="slides/slide37.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1" name="Google Shape;29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6" name="Google Shape;416;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7"/>
          <p:cNvSpPr/>
          <p:nvPr>
            <p:ph idx="2" type="pic"/>
          </p:nvPr>
        </p:nvSpPr>
        <p:spPr>
          <a:xfrm>
            <a:off x="5183188" y="987425"/>
            <a:ext cx="6172200" cy="4873625"/>
          </a:xfrm>
          <a:prstGeom prst="rect">
            <a:avLst/>
          </a:prstGeom>
          <a:noFill/>
          <a:ln>
            <a:noFill/>
          </a:ln>
        </p:spPr>
      </p:sp>
      <p:sp>
        <p:nvSpPr>
          <p:cNvPr id="68" name="Google Shape;68;p4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id.images.search.yahoo.com/yhs/search?p=Drilling+machine+operations&amp;fr=yhs-arh-001&amp;type=zxy_a864b661f5f4a3135f&amp;hspart" TargetMode="External"/><Relationship Id="rId4" Type="http://schemas.openxmlformats.org/officeDocument/2006/relationships/hyperlink" Target="https://www.theengineerspost.com/twist-drill-nomenclatur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5" y="1504277"/>
            <a:ext cx="7555832" cy="2631414"/>
          </a:xfrm>
          <a:prstGeom prst="rect">
            <a:avLst/>
          </a:prstGeom>
          <a:noFill/>
          <a:ln>
            <a:noFill/>
          </a:ln>
        </p:spPr>
        <p:txBody>
          <a:bodyPr anchorCtr="0" anchor="t" bIns="45700" lIns="91425" spcFirstLastPara="1" rIns="91425" wrap="square" tIns="45700">
            <a:normAutofit/>
          </a:bodyPr>
          <a:lstStyle/>
          <a:p>
            <a:pPr indent="0" lvl="0" marL="0" rtl="0" algn="ctr">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ctr">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II : CONSTRUCTION AND WORKING PRINCIPLE OF DRILLING MACHINE</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      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 to Drilling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Definition of drilling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 types of drilling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Drilling machine operations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types of drill bits </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09547"/>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6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II.1: Introduction</a:t>
            </a:r>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Drilling machines </a:t>
            </a:r>
            <a:r>
              <a:rPr lang="en-GB">
                <a:latin typeface="Times New Roman"/>
                <a:ea typeface="Times New Roman"/>
                <a:cs typeface="Times New Roman"/>
                <a:sym typeface="Times New Roman"/>
              </a:rPr>
              <a:t>are basically used to drill cylindrical shape holes in a workpiece. The basic work and tool motions that are required for drilling are relative rotation between the workpiece and the tool, with relative longitudinal feeding also occurring in a number of other machining operations. Drilling machines, or drill presses, are one of the most common machines found in the machine shop. A drill press is a machine that turns and advances a rotary tool into a workpiece.</a:t>
            </a:r>
            <a:endParaRPr b="1">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365126"/>
            <a:ext cx="6519041" cy="32855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Introduction Cont’d</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200" y="963777"/>
            <a:ext cx="10515600" cy="4351338"/>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drill press is used primarily for drilling holes, but when used with the proper tooling, it can be used for a number of machining operations. The most common machining operations performed on a drill press are drilling, reaming, tapping, counterboring, and countersinking. According to the number of spindles, drilling machines can be classified into two categories: single spindle and multiple spindle drilling machines.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5"/>
            <a:ext cx="7086600" cy="5702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Introduction Cont’d</a:t>
            </a:r>
            <a:endParaRPr sz="3200"/>
          </a:p>
        </p:txBody>
      </p:sp>
      <p:sp>
        <p:nvSpPr>
          <p:cNvPr id="122" name="Google Shape;122;p5"/>
          <p:cNvSpPr txBox="1"/>
          <p:nvPr>
            <p:ph idx="1" type="body"/>
          </p:nvPr>
        </p:nvSpPr>
        <p:spPr>
          <a:xfrm>
            <a:off x="606972" y="1037348"/>
            <a:ext cx="10746828" cy="568412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All the types of drilling machines consist of the following main parts: a </a:t>
            </a:r>
            <a:r>
              <a:rPr b="1" lang="en-GB">
                <a:latin typeface="Times New Roman"/>
                <a:ea typeface="Times New Roman"/>
                <a:cs typeface="Times New Roman"/>
                <a:sym typeface="Times New Roman"/>
              </a:rPr>
              <a:t>base, a column that supports a power head, spindle (spindles), and a work table. </a:t>
            </a:r>
            <a:r>
              <a:rPr lang="en-GB">
                <a:latin typeface="Times New Roman"/>
                <a:ea typeface="Times New Roman"/>
                <a:cs typeface="Times New Roman"/>
                <a:sym typeface="Times New Roman"/>
              </a:rPr>
              <a:t>The size or capacity of the drilling machine is usually determined by the largest workpiece diameter that can be center-drilled; these typically range from 150 to 1250 mm or (6 to 50 in.). Other ways to determine the size of the drill press are by the largest hole that can be drilled, the distance between the spindle and column, and the vertical distance between the work table and spindle.</a:t>
            </a:r>
            <a:endParaRPr/>
          </a:p>
          <a:p>
            <a:pPr indent="0" lvl="0" marL="0" rtl="0" algn="l">
              <a:lnSpc>
                <a:spcPct val="90000"/>
              </a:lnSpc>
              <a:spcBef>
                <a:spcPts val="1000"/>
              </a:spcBef>
              <a:spcAft>
                <a:spcPts val="0"/>
              </a:spcAft>
              <a:buClr>
                <a:schemeClr val="dk1"/>
              </a:buClr>
              <a:buSzPts val="2800"/>
              <a:buNone/>
            </a:pPr>
            <a:r>
              <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II.2. Definition of drilling</a:t>
            </a:r>
            <a:endParaRPr/>
          </a:p>
        </p:txBody>
      </p:sp>
      <p:sp>
        <p:nvSpPr>
          <p:cNvPr id="131" name="Google Shape;131;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By definition </a:t>
            </a:r>
            <a:r>
              <a:rPr b="1" lang="en-GB">
                <a:latin typeface="Times New Roman"/>
                <a:ea typeface="Times New Roman"/>
                <a:cs typeface="Times New Roman"/>
                <a:sym typeface="Times New Roman"/>
              </a:rPr>
              <a:t>drilling</a:t>
            </a:r>
            <a:r>
              <a:rPr lang="en-GB">
                <a:latin typeface="Times New Roman"/>
                <a:ea typeface="Times New Roman"/>
                <a:cs typeface="Times New Roman"/>
                <a:sym typeface="Times New Roman"/>
              </a:rPr>
              <a:t> is a machining process which is used to originate cylindrical hole in a workpiece. In machining process, drilling mostly is a preliminary step for other machining process like: reaming, tapping and boring. In manufacturing industry, holes are possibly among the most common shapes made, and a high percentage of these holes are created by drilling operation. Using a spinning/rotating cylindrical cutting tool (drill bit), which has two cutting edges on its working end.</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type="title"/>
          </p:nvPr>
        </p:nvSpPr>
        <p:spPr>
          <a:xfrm>
            <a:off x="838200" y="365125"/>
            <a:ext cx="6067097" cy="6438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II.2.1: How drilling is performed</a:t>
            </a:r>
            <a:endParaRPr b="1" sz="3200">
              <a:latin typeface="Times New Roman"/>
              <a:ea typeface="Times New Roman"/>
              <a:cs typeface="Times New Roman"/>
              <a:sym typeface="Times New Roman"/>
            </a:endParaRPr>
          </a:p>
        </p:txBody>
      </p:sp>
      <p:sp>
        <p:nvSpPr>
          <p:cNvPr id="140" name="Google Shape;140;p7"/>
          <p:cNvSpPr txBox="1"/>
          <p:nvPr>
            <p:ph idx="1" type="body"/>
          </p:nvPr>
        </p:nvSpPr>
        <p:spPr>
          <a:xfrm>
            <a:off x="617483" y="120551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Cutting edges are at the other end of a drill take the cutting action within the workpiece, so the resulting chips must come out of the hole through flutes while the drill is filling a large portion of it. Friction between the drill body and the newly formed hole generates heat, which causes the temperature of both the drill and workpiece to rise. This generated heat is reduced by providing coolant (cutting fluid) which perform cooling and lubrication action to the drill point.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141" name="Google Shape;14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42" name="Google Shape;14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3" name="Google Shape;14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idx="1" type="body"/>
          </p:nvPr>
        </p:nvSpPr>
        <p:spPr>
          <a:xfrm>
            <a:off x="1030310" y="1058951"/>
            <a:ext cx="9564118" cy="5479961"/>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drilling operation produces holes with walls that have circumferential marks, usually leaving a burr on the exit surface. The diameter of a hole produced by drilling operation is slightly larger than the diameter of the drill. The amount of oversize depends on the quality of the cutting edge, the quality of the drill press, and the procedure during the drilling. </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49" name="Google Shape;149;p8"/>
          <p:cNvSpPr/>
          <p:nvPr/>
        </p:nvSpPr>
        <p:spPr>
          <a:xfrm>
            <a:off x="838200" y="2397949"/>
            <a:ext cx="105156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rgbClr val="000000"/>
                </a:solidFill>
                <a:latin typeface="Times New Roman"/>
                <a:ea typeface="Times New Roman"/>
                <a:cs typeface="Times New Roman"/>
                <a:sym typeface="Times New Roman"/>
              </a:rPr>
              <a:t>	</a:t>
            </a:r>
            <a:endParaRPr/>
          </a:p>
        </p:txBody>
      </p:sp>
      <p:sp>
        <p:nvSpPr>
          <p:cNvPr id="150" name="Google Shape;150;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51" name="Google Shape;15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2" name="Google Shape;152;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idx="1" type="body"/>
          </p:nvPr>
        </p:nvSpPr>
        <p:spPr>
          <a:xfrm>
            <a:off x="729916" y="863099"/>
            <a:ext cx="10122568" cy="534519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summary:</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Work piece with the exact location marked on it with the centre punch is clamped rigidly on the work table.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spindle axis and center punch indentation are in same line.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Machine is started and drill bit is lowered by rotating feed handle.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Drill bit touches the work and starts removing material.</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58" name="Google Shape;1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59" name="Google Shape;1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0" name="Google Shape;1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932793" y="481095"/>
            <a:ext cx="7528034" cy="612337"/>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br>
              <a:rPr b="1" lang="en-GB" sz="2800">
                <a:latin typeface="Times New Roman"/>
                <a:ea typeface="Times New Roman"/>
                <a:cs typeface="Times New Roman"/>
                <a:sym typeface="Times New Roman"/>
              </a:rPr>
            </a:br>
            <a:r>
              <a:rPr b="1" lang="en-GB" sz="2800">
                <a:latin typeface="Times New Roman"/>
                <a:ea typeface="Times New Roman"/>
                <a:cs typeface="Times New Roman"/>
                <a:sym typeface="Times New Roman"/>
              </a:rPr>
              <a:t>II</a:t>
            </a:r>
            <a:r>
              <a:rPr b="1" lang="en-GB" sz="3600">
                <a:latin typeface="Times New Roman"/>
                <a:ea typeface="Times New Roman"/>
                <a:cs typeface="Times New Roman"/>
                <a:sym typeface="Times New Roman"/>
              </a:rPr>
              <a:t>.</a:t>
            </a:r>
            <a:r>
              <a:rPr lang="en-GB" sz="3600">
                <a:latin typeface="Times New Roman"/>
                <a:ea typeface="Times New Roman"/>
                <a:cs typeface="Times New Roman"/>
                <a:sym typeface="Times New Roman"/>
              </a:rPr>
              <a:t> </a:t>
            </a:r>
            <a:r>
              <a:rPr b="1" lang="en-GB" sz="3600">
                <a:latin typeface="Times New Roman"/>
                <a:ea typeface="Times New Roman"/>
                <a:cs typeface="Times New Roman"/>
                <a:sym typeface="Times New Roman"/>
              </a:rPr>
              <a:t>Different types of drilling machine</a:t>
            </a:r>
            <a:br>
              <a:rPr b="1" lang="en-GB" sz="3600">
                <a:latin typeface="Times New Roman"/>
                <a:ea typeface="Times New Roman"/>
                <a:cs typeface="Times New Roman"/>
                <a:sym typeface="Times New Roman"/>
              </a:rPr>
            </a:br>
            <a:endParaRPr b="1" sz="3600"/>
          </a:p>
        </p:txBody>
      </p:sp>
      <p:sp>
        <p:nvSpPr>
          <p:cNvPr id="166" name="Google Shape;166;p10"/>
          <p:cNvSpPr txBox="1"/>
          <p:nvPr>
            <p:ph idx="1" type="body"/>
          </p:nvPr>
        </p:nvSpPr>
        <p:spPr>
          <a:xfrm>
            <a:off x="354723" y="1093432"/>
            <a:ext cx="10999077" cy="526291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There are several different types or shapes of drilling machines, but most single-spindle drilling machines fall into four broad categories: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Bench-type drilling machine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Upright drilling machine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Radial drilling machine, and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Special purpose drill machines. </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Based on the number of spindle drilling machines can be classified as single spindle and multi-spindles</a:t>
            </a:r>
            <a:endParaRPr>
              <a:latin typeface="Times New Roman"/>
              <a:ea typeface="Times New Roman"/>
              <a:cs typeface="Times New Roman"/>
              <a:sym typeface="Times New Roman"/>
            </a:endParaRPr>
          </a:p>
        </p:txBody>
      </p:sp>
      <p:sp>
        <p:nvSpPr>
          <p:cNvPr id="167" name="Google Shape;167;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68" name="Google Shape;168;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a:t>Prepared by: HABANABAKIZE THEOPHILE</a:t>
            </a:r>
            <a:endParaRPr b="1"/>
          </a:p>
        </p:txBody>
      </p:sp>
      <p:sp>
        <p:nvSpPr>
          <p:cNvPr id="169" name="Google Shape;16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1"/>
          <p:cNvSpPr/>
          <p:nvPr/>
        </p:nvSpPr>
        <p:spPr>
          <a:xfrm>
            <a:off x="677334" y="2281380"/>
            <a:ext cx="8596668"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75" name="Google Shape;1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76" name="Google Shape;1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7" name="Google Shape;1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8" name="Google Shape;178;p11"/>
          <p:cNvSpPr/>
          <p:nvPr/>
        </p:nvSpPr>
        <p:spPr>
          <a:xfrm>
            <a:off x="491358" y="367862"/>
            <a:ext cx="6065853" cy="64017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Bench-type drilling machine. </a:t>
            </a:r>
            <a:endParaRPr b="1"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The representation of bench-type drilling press is schematically illustrated in Figure. The spindle rotates on ball bearings within a nonrotating quill that can be moved up and down in the machine head to provide feed to the drill. The spindle is driven by means of a step cone pulley that normally incorporates a belt-drive spindle head. Hand feeding the tool into the workpiece allows the operator to “feel” the cutting action of the tool.</a:t>
            </a:r>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 </a:t>
            </a:r>
            <a:br>
              <a:rPr lang="en-GB" sz="1800">
                <a:solidFill>
                  <a:schemeClr val="dk1"/>
                </a:solidFill>
                <a:latin typeface="Times New Roman"/>
                <a:ea typeface="Times New Roman"/>
                <a:cs typeface="Times New Roman"/>
                <a:sym typeface="Times New Roman"/>
              </a:rPr>
            </a:br>
            <a:endParaRPr sz="1800">
              <a:solidFill>
                <a:schemeClr val="dk1"/>
              </a:solidFill>
              <a:latin typeface="Calibri"/>
              <a:ea typeface="Calibri"/>
              <a:cs typeface="Calibri"/>
              <a:sym typeface="Calibri"/>
            </a:endParaRPr>
          </a:p>
        </p:txBody>
      </p:sp>
      <p:pic>
        <p:nvPicPr>
          <p:cNvPr id="179" name="Google Shape;179;p11"/>
          <p:cNvPicPr preferRelativeResize="0"/>
          <p:nvPr/>
        </p:nvPicPr>
        <p:blipFill rotWithShape="1">
          <a:blip r:embed="rId3">
            <a:alphaModFix/>
          </a:blip>
          <a:srcRect b="2509" l="1184" r="40758" t="2970"/>
          <a:stretch/>
        </p:blipFill>
        <p:spPr>
          <a:xfrm>
            <a:off x="7673217" y="253798"/>
            <a:ext cx="3573517" cy="3675618"/>
          </a:xfrm>
          <a:prstGeom prst="rect">
            <a:avLst/>
          </a:prstGeom>
          <a:noFill/>
          <a:ln>
            <a:noFill/>
          </a:ln>
        </p:spPr>
      </p:pic>
      <p:sp>
        <p:nvSpPr>
          <p:cNvPr id="180" name="Google Shape;180;p11"/>
          <p:cNvSpPr/>
          <p:nvPr/>
        </p:nvSpPr>
        <p:spPr>
          <a:xfrm>
            <a:off x="7052441" y="4712685"/>
            <a:ext cx="4677104" cy="1520683"/>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50000"/>
              </a:lnSpc>
              <a:spcBef>
                <a:spcPts val="0"/>
              </a:spcBef>
              <a:spcAft>
                <a:spcPts val="0"/>
              </a:spcAft>
              <a:buNone/>
            </a:pPr>
            <a:r>
              <a:rPr lang="en-GB" sz="1800">
                <a:solidFill>
                  <a:schemeClr val="dk1"/>
                </a:solidFill>
                <a:latin typeface="Times New Roman"/>
                <a:ea typeface="Times New Roman"/>
                <a:cs typeface="Times New Roman"/>
                <a:sym typeface="Times New Roman"/>
              </a:rPr>
              <a:t>1. Base, 2. Table, 3. Column (round), 4. Motor, 5. Spindle, 6. Chuck, 7. Quill, 8. Feed control, and 9. Step cone pulley</a:t>
            </a:r>
            <a:endParaRPr sz="1800">
              <a:solidFill>
                <a:schemeClr val="dk1"/>
              </a:solidFill>
              <a:latin typeface="Times New Roman"/>
              <a:ea typeface="Times New Roman"/>
              <a:cs typeface="Times New Roman"/>
              <a:sym typeface="Times New Roman"/>
            </a:endParaRPr>
          </a:p>
        </p:txBody>
      </p:sp>
      <p:sp>
        <p:nvSpPr>
          <p:cNvPr id="181" name="Google Shape;181;p11"/>
          <p:cNvSpPr/>
          <p:nvPr/>
        </p:nvSpPr>
        <p:spPr>
          <a:xfrm>
            <a:off x="7167408" y="3917426"/>
            <a:ext cx="4585137" cy="1037067"/>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GB" sz="1800">
                <a:solidFill>
                  <a:schemeClr val="dk1"/>
                </a:solidFill>
                <a:latin typeface="Times New Roman"/>
                <a:ea typeface="Times New Roman"/>
                <a:cs typeface="Times New Roman"/>
                <a:sym typeface="Times New Roman"/>
              </a:rPr>
              <a:t>Fig.1: </a:t>
            </a:r>
            <a:r>
              <a:rPr i="1" lang="en-GB" sz="1800">
                <a:solidFill>
                  <a:schemeClr val="dk1"/>
                </a:solidFill>
                <a:latin typeface="Times New Roman"/>
                <a:ea typeface="Times New Roman"/>
                <a:cs typeface="Times New Roman"/>
                <a:sym typeface="Times New Roman"/>
              </a:rPr>
              <a:t>Schematic illustration of Bench-type drilling machine.</a:t>
            </a:r>
            <a:r>
              <a:rPr lang="en-GB" sz="1800">
                <a:solidFill>
                  <a:schemeClr val="dk1"/>
                </a:solidFill>
                <a:latin typeface="Times New Roman"/>
                <a:ea typeface="Times New Roman"/>
                <a:cs typeface="Times New Roman"/>
                <a:sym typeface="Times New Roman"/>
              </a:rPr>
              <a:t> (Boljanovic, 2009, p 343)</a:t>
            </a:r>
            <a:r>
              <a:rPr lang="en-GB" sz="1800">
                <a:solidFill>
                  <a:schemeClr val="lt1"/>
                </a:solidFill>
                <a:latin typeface="Times New Roman"/>
                <a:ea typeface="Times New Roman"/>
                <a:cs typeface="Times New Roman"/>
                <a:sym typeface="Times New Roman"/>
              </a:rPr>
              <a:t>) V. (2009) </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2"/>
          <p:cNvSpPr txBox="1"/>
          <p:nvPr>
            <p:ph idx="1" type="body"/>
          </p:nvPr>
        </p:nvSpPr>
        <p:spPr>
          <a:xfrm>
            <a:off x="911772" y="57489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Drilling machines of this kind can usually create holes up to 13 mm (1/2 inch) in diameter. The same type of this machine can be obtained equipped with a long standing column so that it can stand on the floor instead of on a bench.</a:t>
            </a:r>
            <a:endParaRPr/>
          </a:p>
          <a:p>
            <a:pPr indent="0" lvl="0" marL="0" rtl="0" algn="l">
              <a:lnSpc>
                <a:spcPct val="90000"/>
              </a:lnSpc>
              <a:spcBef>
                <a:spcPts val="1000"/>
              </a:spcBef>
              <a:spcAft>
                <a:spcPts val="0"/>
              </a:spcAft>
              <a:buClr>
                <a:schemeClr val="dk1"/>
              </a:buClr>
              <a:buSzPts val="2800"/>
              <a:buNone/>
            </a:pPr>
            <a:r>
              <a:t/>
            </a:r>
            <a:endParaRPr/>
          </a:p>
        </p:txBody>
      </p:sp>
      <p:sp>
        <p:nvSpPr>
          <p:cNvPr id="187" name="Google Shape;18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88" name="Google Shape;18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9" name="Google Shape;18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3"/>
          <p:cNvSpPr txBox="1"/>
          <p:nvPr>
            <p:ph idx="1" type="body"/>
          </p:nvPr>
        </p:nvSpPr>
        <p:spPr>
          <a:xfrm>
            <a:off x="627992" y="564383"/>
            <a:ext cx="10725807" cy="5142733"/>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Upright drilling machine. </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upright drill press (Fig. 2) is a heavy duty type of drilling machine normally incorporating a geared drive spindle head. This type of drilling machine is used on large hole-producing operations that typically involve larger or heavier parts. The upright drill press allows the operator to hand feed or power feed the tool into the workpiece. The power feed mechanism automatically advances the tool into the workpiece. Upright drilling presses usually have spindle speed ranges from 60 to 3500 rev/min. </a:t>
            </a:r>
            <a:endParaRPr/>
          </a:p>
        </p:txBody>
      </p:sp>
      <p:sp>
        <p:nvSpPr>
          <p:cNvPr id="195" name="Google Shape;19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196" name="Google Shape;19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7" name="Google Shape;19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pic>
        <p:nvPicPr>
          <p:cNvPr id="202" name="Google Shape;202;p14"/>
          <p:cNvPicPr preferRelativeResize="0"/>
          <p:nvPr>
            <p:ph idx="1" type="body"/>
          </p:nvPr>
        </p:nvPicPr>
        <p:blipFill rotWithShape="1">
          <a:blip r:embed="rId3">
            <a:alphaModFix/>
          </a:blip>
          <a:srcRect b="0" l="0" r="0" t="0"/>
          <a:stretch/>
        </p:blipFill>
        <p:spPr>
          <a:xfrm>
            <a:off x="838199" y="416281"/>
            <a:ext cx="3386959" cy="4434472"/>
          </a:xfrm>
          <a:prstGeom prst="rect">
            <a:avLst/>
          </a:prstGeom>
          <a:noFill/>
          <a:ln>
            <a:noFill/>
          </a:ln>
        </p:spPr>
      </p:pic>
      <p:sp>
        <p:nvSpPr>
          <p:cNvPr id="203" name="Google Shape;203;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04" name="Google Shape;204;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5" name="Google Shape;20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06" name="Google Shape;206;p14"/>
          <p:cNvSpPr/>
          <p:nvPr/>
        </p:nvSpPr>
        <p:spPr>
          <a:xfrm>
            <a:off x="4845269" y="723832"/>
            <a:ext cx="2722179" cy="3139321"/>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Base,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Table,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Chuck,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Column (round),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Spindle,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Quill,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Power head,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Speed control,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Motor,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Feed control, and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Crank to adjust table</a:t>
            </a:r>
            <a:endParaRPr/>
          </a:p>
        </p:txBody>
      </p:sp>
      <p:sp>
        <p:nvSpPr>
          <p:cNvPr id="207" name="Google Shape;207;p14"/>
          <p:cNvSpPr/>
          <p:nvPr/>
        </p:nvSpPr>
        <p:spPr>
          <a:xfrm>
            <a:off x="346310" y="5020507"/>
            <a:ext cx="5468164" cy="754758"/>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i="1" lang="en-GB" sz="1800">
                <a:solidFill>
                  <a:schemeClr val="dk1"/>
                </a:solidFill>
                <a:latin typeface="Times New Roman"/>
                <a:ea typeface="Times New Roman"/>
                <a:cs typeface="Times New Roman"/>
                <a:sym typeface="Times New Roman"/>
              </a:rPr>
              <a:t>Fig. 2 </a:t>
            </a:r>
            <a:r>
              <a:rPr i="1" lang="en-GB" sz="1800">
                <a:solidFill>
                  <a:schemeClr val="dk1"/>
                </a:solidFill>
                <a:latin typeface="Times New Roman"/>
                <a:ea typeface="Times New Roman"/>
                <a:cs typeface="Times New Roman"/>
                <a:sym typeface="Times New Roman"/>
              </a:rPr>
              <a:t>Schematic illustration of upright drilling machine</a:t>
            </a:r>
            <a:endParaRPr/>
          </a:p>
          <a:p>
            <a:pPr indent="0" lvl="0" marL="0" marR="0" rtl="0" algn="l">
              <a:lnSpc>
                <a:spcPct val="107000"/>
              </a:lnSpc>
              <a:spcBef>
                <a:spcPts val="800"/>
              </a:spcBef>
              <a:spcAft>
                <a:spcPts val="0"/>
              </a:spcAft>
              <a:buNone/>
            </a:pPr>
            <a:r>
              <a:rPr lang="en-GB" sz="1600">
                <a:solidFill>
                  <a:schemeClr val="dk1"/>
                </a:solidFill>
                <a:latin typeface="Times New Roman"/>
                <a:ea typeface="Times New Roman"/>
                <a:cs typeface="Times New Roman"/>
                <a:sym typeface="Times New Roman"/>
              </a:rPr>
              <a:t>(Boljanovic, 2009, p 344)</a:t>
            </a:r>
            <a:endParaRPr i="1" sz="16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5"/>
          <p:cNvSpPr txBox="1"/>
          <p:nvPr>
            <p:ph idx="1" type="body"/>
          </p:nvPr>
        </p:nvSpPr>
        <p:spPr>
          <a:xfrm>
            <a:off x="543910" y="55387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work tables on most upright drilling machines include holes and slots for use in clamping firmly the workpiece and have a channel around the edges to collect cutting fluid/coolant when it is used. Some types of upright drill presses are also manufactured with automatic table-raising mechanisms.</a:t>
            </a:r>
            <a:endParaRPr/>
          </a:p>
          <a:p>
            <a:pPr indent="0" lvl="0" marL="0" rtl="0" algn="l">
              <a:lnSpc>
                <a:spcPct val="90000"/>
              </a:lnSpc>
              <a:spcBef>
                <a:spcPts val="1000"/>
              </a:spcBef>
              <a:spcAft>
                <a:spcPts val="0"/>
              </a:spcAft>
              <a:buClr>
                <a:schemeClr val="dk1"/>
              </a:buClr>
              <a:buSzPts val="2800"/>
              <a:buNone/>
            </a:pPr>
            <a:r>
              <a:t/>
            </a:r>
            <a:endParaRPr/>
          </a:p>
        </p:txBody>
      </p:sp>
      <p:sp>
        <p:nvSpPr>
          <p:cNvPr id="213" name="Google Shape;21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14" name="Google Shape;21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5" name="Google Shape;21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6"/>
          <p:cNvSpPr txBox="1"/>
          <p:nvPr>
            <p:ph idx="1" type="body"/>
          </p:nvPr>
        </p:nvSpPr>
        <p:spPr>
          <a:xfrm>
            <a:off x="459827" y="532852"/>
            <a:ext cx="10796751" cy="5626209"/>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Radial drilling machine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 The radial drilling press was designed to drill holes at different locations on a large workpiece that cannot readily be moved and clamped on an upright drilling machine. The radial is the most multipurpose drilling machine. One of the reasons this machine is so versatile is the ability it provides an operator to move its drill head to the work using the radial arm. The physical size of the machine also adds to its versatility. The size of the radial arm drill press (machine) is determined by the size of the column and the distance from the center of the spindle to the edge of the column. </a:t>
            </a:r>
            <a:endParaRPr/>
          </a:p>
        </p:txBody>
      </p:sp>
      <p:sp>
        <p:nvSpPr>
          <p:cNvPr id="221" name="Google Shape;221;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22" name="Google Shape;222;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3" name="Google Shape;22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id="228" name="Google Shape;228;p17"/>
          <p:cNvPicPr preferRelativeResize="0"/>
          <p:nvPr>
            <p:ph idx="1" type="body"/>
          </p:nvPr>
        </p:nvPicPr>
        <p:blipFill rotWithShape="1">
          <a:blip r:embed="rId3">
            <a:alphaModFix/>
          </a:blip>
          <a:srcRect b="0" l="0" r="0" t="0"/>
          <a:stretch/>
        </p:blipFill>
        <p:spPr>
          <a:xfrm>
            <a:off x="838200" y="427064"/>
            <a:ext cx="4007069" cy="4811836"/>
          </a:xfrm>
          <a:prstGeom prst="rect">
            <a:avLst/>
          </a:prstGeom>
          <a:noFill/>
          <a:ln>
            <a:noFill/>
          </a:ln>
        </p:spPr>
      </p:pic>
      <p:sp>
        <p:nvSpPr>
          <p:cNvPr id="229" name="Google Shape;22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30" name="Google Shape;23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1" name="Google Shape;23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2" name="Google Shape;232;p17"/>
          <p:cNvSpPr/>
          <p:nvPr/>
        </p:nvSpPr>
        <p:spPr>
          <a:xfrm>
            <a:off x="5181599" y="773906"/>
            <a:ext cx="3300249" cy="3785652"/>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Base </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Table </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Spindle </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Feed control </a:t>
            </a:r>
            <a:endParaRPr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Radial arm </a:t>
            </a:r>
            <a:endParaRPr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Drill head </a:t>
            </a:r>
            <a:endParaRPr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Motor </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Motor </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Column (round) and</a:t>
            </a:r>
            <a:endParaRPr/>
          </a:p>
          <a:p>
            <a:pPr indent="-342900" lvl="0" marL="3429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ON/OFF buttons</a:t>
            </a:r>
            <a:endParaRPr/>
          </a:p>
        </p:txBody>
      </p:sp>
      <p:sp>
        <p:nvSpPr>
          <p:cNvPr id="233" name="Google Shape;233;p17"/>
          <p:cNvSpPr/>
          <p:nvPr/>
        </p:nvSpPr>
        <p:spPr>
          <a:xfrm>
            <a:off x="326750" y="5307676"/>
            <a:ext cx="502996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 3 </a:t>
            </a:r>
            <a:r>
              <a:rPr i="1" lang="en-GB" sz="1800">
                <a:solidFill>
                  <a:schemeClr val="dk1"/>
                </a:solidFill>
                <a:latin typeface="Times New Roman"/>
                <a:ea typeface="Times New Roman"/>
                <a:cs typeface="Times New Roman"/>
                <a:sym typeface="Times New Roman"/>
              </a:rPr>
              <a:t>Schematic illustration of radial drilling press.</a:t>
            </a:r>
            <a:endParaRPr/>
          </a:p>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(Boljanovic, 2009, p 344)</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8"/>
          <p:cNvSpPr txBox="1"/>
          <p:nvPr>
            <p:ph idx="1" type="body"/>
          </p:nvPr>
        </p:nvSpPr>
        <p:spPr>
          <a:xfrm>
            <a:off x="508438" y="417237"/>
            <a:ext cx="11175124" cy="5468555"/>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As shown in Fig. 3, this has a heavy round vertical column supported on a large base. The column supports a radial arm that can be raised and lowered by power and rotated over the base. The spindle head, with its speed and feed changing mechanism is mounted on the radial arm and can be moved horizontally to any desired position on the arm. On a semi-universal radial drill press the spindle head can be swing about a horizontal axis normal to the arm to point the drilling of holes at an angle in a vertical plane. On a universal drill press, an additional angular adjustment is provided by rotating the radial arm about a horizontal axis. This permits holes to be drilled at any desired angle.</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p>
        </p:txBody>
      </p:sp>
      <p:sp>
        <p:nvSpPr>
          <p:cNvPr id="239" name="Google Shape;23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40" name="Google Shape;24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1" name="Google Shape;24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9"/>
          <p:cNvSpPr txBox="1"/>
          <p:nvPr>
            <p:ph idx="1" type="body"/>
          </p:nvPr>
        </p:nvSpPr>
        <p:spPr>
          <a:xfrm>
            <a:off x="701566" y="427748"/>
            <a:ext cx="10985937" cy="606764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60000"/>
              </a:lnSpc>
              <a:spcBef>
                <a:spcPts val="0"/>
              </a:spcBef>
              <a:spcAft>
                <a:spcPts val="0"/>
              </a:spcAft>
              <a:buClr>
                <a:schemeClr val="dk1"/>
              </a:buClr>
              <a:buSzPts val="2800"/>
              <a:buNone/>
            </a:pPr>
            <a:r>
              <a:rPr b="1" lang="en-GB">
                <a:latin typeface="Times New Roman"/>
                <a:ea typeface="Times New Roman"/>
                <a:cs typeface="Times New Roman"/>
                <a:sym typeface="Times New Roman"/>
              </a:rPr>
              <a:t>Gang drilling machine</a:t>
            </a:r>
            <a:endParaRPr/>
          </a:p>
          <a:p>
            <a:pPr indent="0" lvl="0" marL="0" rtl="0" algn="l">
              <a:lnSpc>
                <a:spcPct val="160000"/>
              </a:lnSpc>
              <a:spcBef>
                <a:spcPts val="1000"/>
              </a:spcBef>
              <a:spcAft>
                <a:spcPts val="0"/>
              </a:spcAft>
              <a:buClr>
                <a:schemeClr val="dk1"/>
              </a:buClr>
              <a:buSzPts val="2800"/>
              <a:buNone/>
            </a:pPr>
            <a:r>
              <a:rPr lang="en-GB">
                <a:latin typeface="Times New Roman"/>
                <a:ea typeface="Times New Roman"/>
                <a:cs typeface="Times New Roman"/>
                <a:sym typeface="Times New Roman"/>
              </a:rPr>
              <a:t>In mass production, gang drilling presses (Fig. 4) are used when successive operations are to be done. For instance, the first head may be used for centering; the second head may be used for drilling; the third head may be used for reaming; the fourth head may be used for chamfers. Operations can be accomplished simply by sliding the workpiece along the work table from one spindle to the next. However, with advances in machine tools, gang drilling machines now are being replaced with numerically controlled turret drilling machines.</a:t>
            </a:r>
            <a:endParaRPr/>
          </a:p>
        </p:txBody>
      </p:sp>
      <p:sp>
        <p:nvSpPr>
          <p:cNvPr id="247" name="Google Shape;247;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48" name="Google Shape;248;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9" name="Google Shape;249;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pic>
        <p:nvPicPr>
          <p:cNvPr id="254" name="Google Shape;254;p20"/>
          <p:cNvPicPr preferRelativeResize="0"/>
          <p:nvPr>
            <p:ph idx="1" type="body"/>
          </p:nvPr>
        </p:nvPicPr>
        <p:blipFill rotWithShape="1">
          <a:blip r:embed="rId3">
            <a:alphaModFix/>
          </a:blip>
          <a:srcRect b="0" l="0" r="0" t="0"/>
          <a:stretch/>
        </p:blipFill>
        <p:spPr>
          <a:xfrm>
            <a:off x="873344" y="1335101"/>
            <a:ext cx="5092175" cy="2899459"/>
          </a:xfrm>
          <a:prstGeom prst="rect">
            <a:avLst/>
          </a:prstGeom>
          <a:noFill/>
          <a:ln>
            <a:noFill/>
          </a:ln>
        </p:spPr>
      </p:pic>
      <p:sp>
        <p:nvSpPr>
          <p:cNvPr id="255" name="Google Shape;25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56" name="Google Shape;25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7" name="Google Shape;25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58" name="Google Shape;258;p20"/>
          <p:cNvSpPr/>
          <p:nvPr/>
        </p:nvSpPr>
        <p:spPr>
          <a:xfrm>
            <a:off x="873344" y="4365898"/>
            <a:ext cx="486966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 4 </a:t>
            </a:r>
            <a:r>
              <a:rPr i="1" lang="en-GB" sz="1800">
                <a:solidFill>
                  <a:schemeClr val="dk1"/>
                </a:solidFill>
                <a:latin typeface="Times New Roman"/>
                <a:ea typeface="Times New Roman"/>
                <a:cs typeface="Times New Roman"/>
                <a:sym typeface="Times New Roman"/>
              </a:rPr>
              <a:t>Schematic illustration of gang drilling press</a:t>
            </a:r>
            <a:endParaRPr/>
          </a:p>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(Boljanovic, 2009, p 345)</a:t>
            </a:r>
            <a:endParaRPr i="1" sz="1800">
              <a:solidFill>
                <a:schemeClr val="dk1"/>
              </a:solidFill>
              <a:latin typeface="Times New Roman"/>
              <a:ea typeface="Times New Roman"/>
              <a:cs typeface="Times New Roman"/>
              <a:sym typeface="Times New Roman"/>
            </a:endParaRPr>
          </a:p>
        </p:txBody>
      </p:sp>
      <p:sp>
        <p:nvSpPr>
          <p:cNvPr id="259" name="Google Shape;259;p20"/>
          <p:cNvSpPr/>
          <p:nvPr/>
        </p:nvSpPr>
        <p:spPr>
          <a:xfrm>
            <a:off x="6305549" y="1479715"/>
            <a:ext cx="1704377" cy="1477328"/>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Table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Spindle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Chuck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Motor and</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Feed control</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1"/>
          <p:cNvSpPr txBox="1"/>
          <p:nvPr>
            <p:ph idx="1" type="body"/>
          </p:nvPr>
        </p:nvSpPr>
        <p:spPr>
          <a:xfrm>
            <a:off x="838199" y="701018"/>
            <a:ext cx="10702159" cy="5655332"/>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Multiple spindle drilling machine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multiple spindle-drilling machine (Fig. 5) contains two or more spindles located on one main work head; the spindles can perform multiple cutting operations at the same time. All spindles are driven by a single powered motor and fed simultaneously into the workpiece. This type of drilling machine is especially useful when a number of holes located close together must be drilled in the workpiece.</a:t>
            </a:r>
            <a:endParaRPr/>
          </a:p>
        </p:txBody>
      </p:sp>
      <p:sp>
        <p:nvSpPr>
          <p:cNvPr id="265" name="Google Shape;265;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66" name="Google Shape;266;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7" name="Google Shape;267;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pic>
        <p:nvPicPr>
          <p:cNvPr id="272" name="Google Shape;272;p22"/>
          <p:cNvPicPr preferRelativeResize="0"/>
          <p:nvPr>
            <p:ph idx="1" type="body"/>
          </p:nvPr>
        </p:nvPicPr>
        <p:blipFill rotWithShape="1">
          <a:blip r:embed="rId3">
            <a:alphaModFix/>
          </a:blip>
          <a:srcRect b="0" l="0" r="0" t="0"/>
          <a:stretch/>
        </p:blipFill>
        <p:spPr>
          <a:xfrm>
            <a:off x="1710559" y="510546"/>
            <a:ext cx="3450021" cy="4083698"/>
          </a:xfrm>
          <a:prstGeom prst="rect">
            <a:avLst/>
          </a:prstGeom>
          <a:noFill/>
          <a:ln>
            <a:noFill/>
          </a:ln>
        </p:spPr>
      </p:pic>
      <p:sp>
        <p:nvSpPr>
          <p:cNvPr id="273" name="Google Shape;273;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74" name="Google Shape;274;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5" name="Google Shape;275;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76" name="Google Shape;276;p22"/>
          <p:cNvSpPr/>
          <p:nvPr/>
        </p:nvSpPr>
        <p:spPr>
          <a:xfrm>
            <a:off x="367861" y="4688837"/>
            <a:ext cx="591732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 5 </a:t>
            </a:r>
            <a:r>
              <a:rPr i="1" lang="en-GB" sz="1800">
                <a:solidFill>
                  <a:schemeClr val="dk1"/>
                </a:solidFill>
                <a:latin typeface="Times New Roman"/>
                <a:ea typeface="Times New Roman"/>
                <a:cs typeface="Times New Roman"/>
                <a:sym typeface="Times New Roman"/>
              </a:rPr>
              <a:t>Schematic illustration of multiple spindle drilling press.</a:t>
            </a:r>
            <a:endParaRPr/>
          </a:p>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(Boljanovic, 2009, p 345)</a:t>
            </a:r>
            <a:endParaRPr i="1" sz="1800">
              <a:solidFill>
                <a:schemeClr val="dk1"/>
              </a:solidFill>
              <a:latin typeface="Times New Roman"/>
              <a:ea typeface="Times New Roman"/>
              <a:cs typeface="Times New Roman"/>
              <a:sym typeface="Times New Roman"/>
            </a:endParaRPr>
          </a:p>
        </p:txBody>
      </p:sp>
      <p:sp>
        <p:nvSpPr>
          <p:cNvPr id="277" name="Google Shape;277;p22"/>
          <p:cNvSpPr/>
          <p:nvPr/>
        </p:nvSpPr>
        <p:spPr>
          <a:xfrm>
            <a:off x="5496910" y="625393"/>
            <a:ext cx="2656490" cy="2031325"/>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Base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Table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Spindles </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Multiple spindle drill head </a:t>
            </a:r>
            <a:endParaRPr sz="18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Column and</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Motor</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3"/>
          <p:cNvSpPr txBox="1"/>
          <p:nvPr>
            <p:ph type="title"/>
          </p:nvPr>
        </p:nvSpPr>
        <p:spPr>
          <a:xfrm>
            <a:off x="838200" y="365126"/>
            <a:ext cx="5741276" cy="6438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III. Drilling machine operations</a:t>
            </a:r>
            <a:endParaRPr/>
          </a:p>
        </p:txBody>
      </p:sp>
      <p:sp>
        <p:nvSpPr>
          <p:cNvPr id="283" name="Google Shape;283;p23"/>
          <p:cNvSpPr txBox="1"/>
          <p:nvPr>
            <p:ph idx="1" type="body"/>
          </p:nvPr>
        </p:nvSpPr>
        <p:spPr>
          <a:xfrm>
            <a:off x="1007679" y="866274"/>
            <a:ext cx="11184321" cy="546905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Drilling machine can be used to perform many different operations such as:</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Reaming </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Tapping</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Counterboring </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Countersinking </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Center drilling</a:t>
            </a:r>
            <a:endParaRPr/>
          </a:p>
          <a:p>
            <a:pPr indent="-514350" lvl="0" marL="514350" rtl="0" algn="l">
              <a:lnSpc>
                <a:spcPct val="10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Spot facing  </a:t>
            </a:r>
            <a:endParaRPr/>
          </a:p>
          <a:p>
            <a:pPr indent="0" lvl="0" marL="0" rtl="0" algn="l">
              <a:lnSpc>
                <a:spcPct val="100000"/>
              </a:lnSpc>
              <a:spcBef>
                <a:spcPts val="1000"/>
              </a:spcBef>
              <a:spcAft>
                <a:spcPts val="0"/>
              </a:spcAft>
              <a:buClr>
                <a:schemeClr val="dk1"/>
              </a:buClr>
              <a:buSzPts val="2800"/>
              <a:buNone/>
            </a:pPr>
            <a:r>
              <a:rPr lang="en-GB">
                <a:latin typeface="Times New Roman"/>
                <a:ea typeface="Times New Roman"/>
                <a:cs typeface="Times New Roman"/>
                <a:sym typeface="Times New Roman"/>
              </a:rPr>
              <a:t>                             </a:t>
            </a:r>
            <a:endParaRPr/>
          </a:p>
          <a:p>
            <a:pPr indent="0" lvl="0" marL="0" rtl="0" algn="l">
              <a:lnSpc>
                <a:spcPct val="100000"/>
              </a:lnSpc>
              <a:spcBef>
                <a:spcPts val="1000"/>
              </a:spcBef>
              <a:spcAft>
                <a:spcPts val="0"/>
              </a:spcAft>
              <a:buClr>
                <a:schemeClr val="dk1"/>
              </a:buClr>
              <a:buSzPts val="2800"/>
              <a:buNone/>
            </a:pPr>
            <a:r>
              <a:rPr i="1" lang="en-GB">
                <a:latin typeface="Times New Roman"/>
                <a:ea typeface="Times New Roman"/>
                <a:cs typeface="Times New Roman"/>
                <a:sym typeface="Times New Roman"/>
              </a:rPr>
              <a:t>                                          </a:t>
            </a:r>
            <a:r>
              <a:rPr b="1" i="1" lang="en-GB" sz="2400">
                <a:latin typeface="Times New Roman"/>
                <a:ea typeface="Times New Roman"/>
                <a:cs typeface="Times New Roman"/>
                <a:sym typeface="Times New Roman"/>
              </a:rPr>
              <a:t>Fig. 6 </a:t>
            </a:r>
            <a:r>
              <a:rPr i="1" lang="en-GB" sz="2400">
                <a:latin typeface="Times New Roman"/>
                <a:ea typeface="Times New Roman"/>
                <a:cs typeface="Times New Roman"/>
                <a:sym typeface="Times New Roman"/>
              </a:rPr>
              <a:t>Drilling operations</a:t>
            </a:r>
            <a:endParaRPr/>
          </a:p>
          <a:p>
            <a:pPr indent="0" lvl="0" marL="0" rtl="0" algn="l">
              <a:lnSpc>
                <a:spcPct val="90000"/>
              </a:lnSpc>
              <a:spcBef>
                <a:spcPts val="1000"/>
              </a:spcBef>
              <a:spcAft>
                <a:spcPts val="0"/>
              </a:spcAft>
              <a:buClr>
                <a:schemeClr val="dk1"/>
              </a:buClr>
              <a:buSzPts val="2800"/>
              <a:buNone/>
            </a:pPr>
            <a:r>
              <a:t/>
            </a:r>
            <a:endParaRPr>
              <a:latin typeface="Calibri"/>
              <a:ea typeface="Calibri"/>
              <a:cs typeface="Calibri"/>
              <a:sym typeface="Calibri"/>
            </a:endParaRPr>
          </a:p>
          <a:p>
            <a:pPr indent="0" lvl="0" marL="0" rtl="0" algn="l">
              <a:lnSpc>
                <a:spcPct val="90000"/>
              </a:lnSpc>
              <a:spcBef>
                <a:spcPts val="1000"/>
              </a:spcBef>
              <a:spcAft>
                <a:spcPts val="0"/>
              </a:spcAft>
              <a:buClr>
                <a:schemeClr val="dk1"/>
              </a:buClr>
              <a:buSzPts val="2200"/>
              <a:buNone/>
            </a:pPr>
            <a:r>
              <a:t/>
            </a:r>
            <a:endParaRPr sz="22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200"/>
              <a:buNone/>
            </a:pPr>
            <a:r>
              <a:t/>
            </a:r>
            <a:endParaRPr sz="22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200"/>
              <a:buNone/>
            </a:pPr>
            <a:r>
              <a:t/>
            </a:r>
            <a:endParaRPr sz="2200">
              <a:latin typeface="Times New Roman"/>
              <a:ea typeface="Times New Roman"/>
              <a:cs typeface="Times New Roman"/>
              <a:sym typeface="Times New Roman"/>
            </a:endParaRPr>
          </a:p>
        </p:txBody>
      </p:sp>
      <p:sp>
        <p:nvSpPr>
          <p:cNvPr id="284" name="Google Shape;284;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85" name="Google Shape;28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6" name="Google Shape;28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87" name="Google Shape;287;p23"/>
          <p:cNvPicPr preferRelativeResize="0"/>
          <p:nvPr/>
        </p:nvPicPr>
        <p:blipFill rotWithShape="1">
          <a:blip r:embed="rId3">
            <a:alphaModFix/>
          </a:blip>
          <a:srcRect b="0" l="8773" r="7280" t="0"/>
          <a:stretch/>
        </p:blipFill>
        <p:spPr>
          <a:xfrm>
            <a:off x="3914274" y="1471097"/>
            <a:ext cx="4696326" cy="4195777"/>
          </a:xfrm>
          <a:prstGeom prst="rect">
            <a:avLst/>
          </a:prstGeom>
          <a:noFill/>
          <a:ln>
            <a:noFill/>
          </a:ln>
        </p:spPr>
      </p:pic>
      <p:sp>
        <p:nvSpPr>
          <p:cNvPr id="288" name="Google Shape;288;p23"/>
          <p:cNvSpPr/>
          <p:nvPr/>
        </p:nvSpPr>
        <p:spPr>
          <a:xfrm>
            <a:off x="8610600" y="3200400"/>
            <a:ext cx="3581400" cy="2466474"/>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alibri"/>
                <a:ea typeface="Calibri"/>
                <a:cs typeface="Calibri"/>
                <a:sym typeface="Calibri"/>
              </a:rPr>
              <a:t>https://id.images.search.yahoo.com/yhs/search?p=Drilling+machine+operations&amp;fr=yhs-arh-001&amp;type=zxy_a864b661f5f4a3135f&amp;hspart</a:t>
            </a:r>
            <a:endParaRPr>
              <a:solidFill>
                <a:schemeClr val="dk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ph type="title"/>
          </p:nvPr>
        </p:nvSpPr>
        <p:spPr>
          <a:xfrm>
            <a:off x="935421" y="391758"/>
            <a:ext cx="3103179" cy="46519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1. Reaming</a:t>
            </a:r>
            <a:endParaRPr b="1" sz="3200">
              <a:latin typeface="Times New Roman"/>
              <a:ea typeface="Times New Roman"/>
              <a:cs typeface="Times New Roman"/>
              <a:sym typeface="Times New Roman"/>
            </a:endParaRPr>
          </a:p>
        </p:txBody>
      </p:sp>
      <p:sp>
        <p:nvSpPr>
          <p:cNvPr id="294" name="Google Shape;294;p24"/>
          <p:cNvSpPr txBox="1"/>
          <p:nvPr>
            <p:ph idx="1" type="body"/>
          </p:nvPr>
        </p:nvSpPr>
        <p:spPr>
          <a:xfrm>
            <a:off x="606971" y="921585"/>
            <a:ext cx="6245773" cy="5016759"/>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Reaming is a process of smoothing the surface of drilled holes using a cutting tool called as reamer.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Initially a hole is drilled slightly smaller in size.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Drill bit is replaced by a reamer.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Cutting speed must be reduced to half that of the drilling.</a:t>
            </a:r>
            <a:endParaRPr/>
          </a:p>
          <a:p>
            <a:pPr indent="0" lvl="0" marL="0" rtl="0" algn="l">
              <a:lnSpc>
                <a:spcPct val="90000"/>
              </a:lnSpc>
              <a:spcBef>
                <a:spcPts val="1000"/>
              </a:spcBef>
              <a:spcAft>
                <a:spcPts val="0"/>
              </a:spcAft>
              <a:buClr>
                <a:schemeClr val="dk1"/>
              </a:buClr>
              <a:buSzPct val="100000"/>
              <a:buNone/>
            </a:pPr>
            <a:r>
              <a:t/>
            </a:r>
            <a:endParaRPr/>
          </a:p>
        </p:txBody>
      </p:sp>
      <p:sp>
        <p:nvSpPr>
          <p:cNvPr id="295" name="Google Shape;295;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296" name="Google Shape;296;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7" name="Google Shape;297;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2. Boring </a:t>
            </a:r>
            <a:endParaRPr b="1" sz="3200">
              <a:latin typeface="Times New Roman"/>
              <a:ea typeface="Times New Roman"/>
              <a:cs typeface="Times New Roman"/>
              <a:sym typeface="Times New Roman"/>
            </a:endParaRPr>
          </a:p>
        </p:txBody>
      </p:sp>
      <p:sp>
        <p:nvSpPr>
          <p:cNvPr id="303" name="Google Shape;303;p25"/>
          <p:cNvSpPr txBox="1"/>
          <p:nvPr>
            <p:ph idx="1" type="body"/>
          </p:nvPr>
        </p:nvSpPr>
        <p:spPr>
          <a:xfrm>
            <a:off x="838200" y="1583887"/>
            <a:ext cx="5415455" cy="4351338"/>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It is process carried on a drilling machine to increase the size of an already drilled hole.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Initially a hole is drilled to the nearest size and using a boring tool the size of the hole is increased</a:t>
            </a:r>
            <a:endParaRPr/>
          </a:p>
          <a:p>
            <a:pPr indent="0" lvl="0" marL="0" rtl="0" algn="l">
              <a:lnSpc>
                <a:spcPct val="90000"/>
              </a:lnSpc>
              <a:spcBef>
                <a:spcPts val="1000"/>
              </a:spcBef>
              <a:spcAft>
                <a:spcPts val="0"/>
              </a:spcAft>
              <a:buClr>
                <a:schemeClr val="dk1"/>
              </a:buClr>
              <a:buSzPct val="100000"/>
              <a:buNone/>
            </a:pPr>
            <a:r>
              <a:t/>
            </a:r>
            <a:endParaRPr/>
          </a:p>
        </p:txBody>
      </p:sp>
      <p:sp>
        <p:nvSpPr>
          <p:cNvPr id="304" name="Google Shape;30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05" name="Google Shape;30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6" name="Google Shape;30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26"/>
          <p:cNvSpPr txBox="1"/>
          <p:nvPr>
            <p:ph type="title"/>
          </p:nvPr>
        </p:nvSpPr>
        <p:spPr>
          <a:xfrm>
            <a:off x="838200" y="365126"/>
            <a:ext cx="4070131" cy="7594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Counter boring </a:t>
            </a:r>
            <a:endParaRPr/>
          </a:p>
        </p:txBody>
      </p:sp>
      <p:sp>
        <p:nvSpPr>
          <p:cNvPr id="312" name="Google Shape;312;p26"/>
          <p:cNvSpPr txBox="1"/>
          <p:nvPr>
            <p:ph idx="1" type="body"/>
          </p:nvPr>
        </p:nvSpPr>
        <p:spPr>
          <a:xfrm>
            <a:off x="838201" y="1124608"/>
            <a:ext cx="5320862" cy="5065985"/>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This process involves increasing the size of a hole at only one end.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tool will have a small cylindrical portion called pilot. </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speed = two thirds (2/3) of the drilling speed for the same hole.</a:t>
            </a:r>
            <a:endParaRPr/>
          </a:p>
          <a:p>
            <a:pPr indent="0" lvl="0" marL="0" rtl="0" algn="l">
              <a:lnSpc>
                <a:spcPct val="90000"/>
              </a:lnSpc>
              <a:spcBef>
                <a:spcPts val="1000"/>
              </a:spcBef>
              <a:spcAft>
                <a:spcPts val="0"/>
              </a:spcAft>
              <a:buClr>
                <a:schemeClr val="dk1"/>
              </a:buClr>
              <a:buSzPts val="2800"/>
              <a:buNone/>
            </a:pPr>
            <a:r>
              <a:t/>
            </a:r>
            <a:endParaRPr/>
          </a:p>
        </p:txBody>
      </p:sp>
      <p:sp>
        <p:nvSpPr>
          <p:cNvPr id="313" name="Google Shape;31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14" name="Google Shape;31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5" name="Google Shape;31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7"/>
          <p:cNvSpPr txBox="1"/>
          <p:nvPr>
            <p:ph type="title"/>
          </p:nvPr>
        </p:nvSpPr>
        <p:spPr>
          <a:xfrm>
            <a:off x="838200" y="365125"/>
            <a:ext cx="3996559" cy="40212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lang="en-GB"/>
            </a:br>
            <a:r>
              <a:rPr b="1" lang="en-GB" sz="3600">
                <a:latin typeface="Times New Roman"/>
                <a:ea typeface="Times New Roman"/>
                <a:cs typeface="Times New Roman"/>
                <a:sym typeface="Times New Roman"/>
              </a:rPr>
              <a:t>4. Counter sinking </a:t>
            </a:r>
            <a:br>
              <a:rPr lang="en-GB"/>
            </a:br>
            <a:endParaRPr/>
          </a:p>
        </p:txBody>
      </p:sp>
      <p:sp>
        <p:nvSpPr>
          <p:cNvPr id="321" name="Google Shape;321;p27"/>
          <p:cNvSpPr txBox="1"/>
          <p:nvPr>
            <p:ph idx="1" type="body"/>
          </p:nvPr>
        </p:nvSpPr>
        <p:spPr>
          <a:xfrm>
            <a:off x="838200" y="921734"/>
            <a:ext cx="4185745" cy="4732831"/>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This is an operation of making the end of a hole into a conical shape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speed = half of the cutting speed of drilling for same hole.</a:t>
            </a:r>
            <a:endParaRPr/>
          </a:p>
          <a:p>
            <a:pPr indent="0" lvl="0" marL="0" rtl="0" algn="l">
              <a:lnSpc>
                <a:spcPct val="90000"/>
              </a:lnSpc>
              <a:spcBef>
                <a:spcPts val="1000"/>
              </a:spcBef>
              <a:spcAft>
                <a:spcPts val="0"/>
              </a:spcAft>
              <a:buClr>
                <a:schemeClr val="dk1"/>
              </a:buClr>
              <a:buSzPts val="2800"/>
              <a:buNone/>
            </a:pPr>
            <a:r>
              <a:t/>
            </a:r>
            <a:endParaRPr/>
          </a:p>
        </p:txBody>
      </p:sp>
      <p:sp>
        <p:nvSpPr>
          <p:cNvPr id="322" name="Google Shape;32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23" name="Google Shape;32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4" name="Google Shape;32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8"/>
          <p:cNvSpPr txBox="1"/>
          <p:nvPr>
            <p:ph type="title"/>
          </p:nvPr>
        </p:nvSpPr>
        <p:spPr>
          <a:xfrm>
            <a:off x="1006366" y="231228"/>
            <a:ext cx="3639207" cy="68169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5. Spot facing</a:t>
            </a:r>
            <a:endParaRPr b="1" sz="3200">
              <a:latin typeface="Times New Roman"/>
              <a:ea typeface="Times New Roman"/>
              <a:cs typeface="Times New Roman"/>
              <a:sym typeface="Times New Roman"/>
            </a:endParaRPr>
          </a:p>
        </p:txBody>
      </p:sp>
      <p:sp>
        <p:nvSpPr>
          <p:cNvPr id="330" name="Google Shape;330;p28"/>
          <p:cNvSpPr txBox="1"/>
          <p:nvPr>
            <p:ph idx="1" type="body"/>
          </p:nvPr>
        </p:nvSpPr>
        <p:spPr>
          <a:xfrm>
            <a:off x="838199" y="912922"/>
            <a:ext cx="5152697" cy="5351243"/>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a finishing operation to produce flat round surface usually around a drilled hole, for proper seating of bolt head or nut.</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done using a special spot facing cutting tool</a:t>
            </a:r>
            <a:endParaRPr>
              <a:latin typeface="Times New Roman"/>
              <a:ea typeface="Times New Roman"/>
              <a:cs typeface="Times New Roman"/>
              <a:sym typeface="Times New Roman"/>
            </a:endParaRPr>
          </a:p>
        </p:txBody>
      </p:sp>
      <p:sp>
        <p:nvSpPr>
          <p:cNvPr id="331" name="Google Shape;33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32" name="Google Shape;332;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3" name="Google Shape;333;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9"/>
          <p:cNvSpPr txBox="1"/>
          <p:nvPr>
            <p:ph type="title"/>
          </p:nvPr>
        </p:nvSpPr>
        <p:spPr>
          <a:xfrm>
            <a:off x="712076" y="407166"/>
            <a:ext cx="2577662" cy="612337"/>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6. Tapping </a:t>
            </a:r>
            <a:br>
              <a:rPr b="1"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339" name="Google Shape;339;p29"/>
          <p:cNvSpPr txBox="1"/>
          <p:nvPr>
            <p:ph idx="1" type="body"/>
          </p:nvPr>
        </p:nvSpPr>
        <p:spPr>
          <a:xfrm>
            <a:off x="712076" y="1408386"/>
            <a:ext cx="433289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Process of cutting internal threads with a thread tool called as tap. </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Tap is a fluted threaded tool used for cutting internal thread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Cutting speed should be very slow. </a:t>
            </a:r>
            <a:endParaRPr/>
          </a:p>
        </p:txBody>
      </p:sp>
      <p:sp>
        <p:nvSpPr>
          <p:cNvPr id="340" name="Google Shape;340;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41" name="Google Shape;341;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2" name="Google Shape;342;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0"/>
          <p:cNvSpPr txBox="1"/>
          <p:nvPr>
            <p:ph type="title"/>
          </p:nvPr>
        </p:nvSpPr>
        <p:spPr>
          <a:xfrm>
            <a:off x="838200" y="365125"/>
            <a:ext cx="5362903" cy="79101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 The types of drill bits </a:t>
            </a:r>
            <a:endParaRPr b="1" sz="3200"/>
          </a:p>
        </p:txBody>
      </p:sp>
      <p:sp>
        <p:nvSpPr>
          <p:cNvPr id="348" name="Google Shape;348;p30"/>
          <p:cNvSpPr txBox="1"/>
          <p:nvPr>
            <p:ph idx="1" type="body"/>
          </p:nvPr>
        </p:nvSpPr>
        <p:spPr>
          <a:xfrm>
            <a:off x="546260" y="1234504"/>
            <a:ext cx="4684295" cy="3917857"/>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There are many types of drill bits such as: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standard point twist drill,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core drill, </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step drill,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Counterboring and countersinking drill,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center drill, and the gun drill (Fig. 6).</a:t>
            </a:r>
            <a:endParaRPr>
              <a:latin typeface="Times New Roman"/>
              <a:ea typeface="Times New Roman"/>
              <a:cs typeface="Times New Roman"/>
              <a:sym typeface="Times New Roman"/>
            </a:endParaRPr>
          </a:p>
        </p:txBody>
      </p:sp>
      <p:sp>
        <p:nvSpPr>
          <p:cNvPr id="349" name="Google Shape;349;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50" name="Google Shape;350;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1" name="Google Shape;351;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52" name="Google Shape;352;p30"/>
          <p:cNvPicPr preferRelativeResize="0"/>
          <p:nvPr/>
        </p:nvPicPr>
        <p:blipFill rotWithShape="1">
          <a:blip r:embed="rId3">
            <a:alphaModFix/>
          </a:blip>
          <a:srcRect b="0" l="0" r="0" t="0"/>
          <a:stretch/>
        </p:blipFill>
        <p:spPr>
          <a:xfrm>
            <a:off x="5346031" y="1551096"/>
            <a:ext cx="6203508" cy="2610279"/>
          </a:xfrm>
          <a:prstGeom prst="rect">
            <a:avLst/>
          </a:prstGeom>
          <a:noFill/>
          <a:ln>
            <a:noFill/>
          </a:ln>
        </p:spPr>
      </p:pic>
      <p:sp>
        <p:nvSpPr>
          <p:cNvPr id="353" name="Google Shape;353;p30"/>
          <p:cNvSpPr/>
          <p:nvPr/>
        </p:nvSpPr>
        <p:spPr>
          <a:xfrm>
            <a:off x="5346031" y="4161375"/>
            <a:ext cx="727509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Fig.7</a:t>
            </a:r>
            <a:r>
              <a:rPr i="1" lang="en-GB" sz="1800">
                <a:solidFill>
                  <a:schemeClr val="dk1"/>
                </a:solidFill>
                <a:latin typeface="Times New Roman"/>
                <a:ea typeface="Times New Roman"/>
                <a:cs typeface="Times New Roman"/>
                <a:sym typeface="Times New Roman"/>
              </a:rPr>
              <a:t> a) standard-point twist drill; b) core drill; c) step drill; d) counterboring drill; e) countersinking drill; f) center drill; g) gun drill.</a:t>
            </a:r>
            <a:endParaRPr/>
          </a:p>
        </p:txBody>
      </p:sp>
      <p:sp>
        <p:nvSpPr>
          <p:cNvPr id="354" name="Google Shape;354;p30"/>
          <p:cNvSpPr/>
          <p:nvPr/>
        </p:nvSpPr>
        <p:spPr>
          <a:xfrm>
            <a:off x="546260" y="5152361"/>
            <a:ext cx="11377035" cy="824130"/>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The standard point twist drill </a:t>
            </a:r>
            <a:r>
              <a:rPr lang="en-GB" sz="2000">
                <a:solidFill>
                  <a:schemeClr val="dk1"/>
                </a:solidFill>
                <a:latin typeface="Times New Roman"/>
                <a:ea typeface="Times New Roman"/>
                <a:cs typeface="Times New Roman"/>
                <a:sym typeface="Times New Roman"/>
              </a:rPr>
              <a:t>or simply </a:t>
            </a:r>
            <a:r>
              <a:rPr b="1" lang="en-GB" sz="2000">
                <a:solidFill>
                  <a:schemeClr val="dk1"/>
                </a:solidFill>
                <a:latin typeface="Times New Roman"/>
                <a:ea typeface="Times New Roman"/>
                <a:cs typeface="Times New Roman"/>
                <a:sym typeface="Times New Roman"/>
              </a:rPr>
              <a:t>Twist drill </a:t>
            </a:r>
            <a:r>
              <a:rPr lang="en-GB" sz="2000">
                <a:solidFill>
                  <a:schemeClr val="dk1"/>
                </a:solidFill>
                <a:latin typeface="Times New Roman"/>
                <a:ea typeface="Times New Roman"/>
                <a:cs typeface="Times New Roman"/>
                <a:sym typeface="Times New Roman"/>
              </a:rPr>
              <a:t>is mostly used in drilling activities that is why it was discussed in details in the following slides</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31"/>
          <p:cNvSpPr txBox="1"/>
          <p:nvPr>
            <p:ph type="title"/>
          </p:nvPr>
        </p:nvSpPr>
        <p:spPr>
          <a:xfrm>
            <a:off x="838200" y="365125"/>
            <a:ext cx="4961021" cy="83803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IV.1. Twist Drill</a:t>
            </a:r>
            <a:br>
              <a:rPr b="1"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360" name="Google Shape;360;p31"/>
          <p:cNvSpPr txBox="1"/>
          <p:nvPr>
            <p:ph idx="1" type="body"/>
          </p:nvPr>
        </p:nvSpPr>
        <p:spPr>
          <a:xfrm>
            <a:off x="838200" y="1224046"/>
            <a:ext cx="5261811"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The common type of drill used nowadays is the twist drill. This type of drill was basically formed by twisting a flat piece of tool steel longitudinally for a number of revolutions, then grinding</a:t>
            </a:r>
            <a:r>
              <a:rPr lang="en-GB" u="sng">
                <a:latin typeface="Times New Roman"/>
                <a:ea typeface="Times New Roman"/>
                <a:cs typeface="Times New Roman"/>
                <a:sym typeface="Times New Roman"/>
              </a:rPr>
              <a:t> </a:t>
            </a:r>
            <a:r>
              <a:rPr lang="en-GB">
                <a:latin typeface="Times New Roman"/>
                <a:ea typeface="Times New Roman"/>
                <a:cs typeface="Times New Roman"/>
                <a:sym typeface="Times New Roman"/>
              </a:rPr>
              <a:t>the diameter and point. Presently, twist drills are produced by two machining spiral flutes or grooves that run lengthwise around the body of the drill.</a:t>
            </a:r>
            <a:endParaRPr/>
          </a:p>
          <a:p>
            <a:pPr indent="0" lvl="0" marL="0" rtl="0" algn="l">
              <a:lnSpc>
                <a:spcPct val="90000"/>
              </a:lnSpc>
              <a:spcBef>
                <a:spcPts val="1000"/>
              </a:spcBef>
              <a:spcAft>
                <a:spcPts val="0"/>
              </a:spcAft>
              <a:buClr>
                <a:schemeClr val="dk1"/>
              </a:buClr>
              <a:buSzPts val="2800"/>
              <a:buNone/>
            </a:pPr>
            <a:r>
              <a:t/>
            </a:r>
            <a:endParaRPr/>
          </a:p>
        </p:txBody>
      </p:sp>
      <p:sp>
        <p:nvSpPr>
          <p:cNvPr id="361" name="Google Shape;36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62" name="Google Shape;36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3" name="Google Shape;36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64" name="Google Shape;364;p31"/>
          <p:cNvPicPr preferRelativeResize="0"/>
          <p:nvPr/>
        </p:nvPicPr>
        <p:blipFill rotWithShape="1">
          <a:blip r:embed="rId3">
            <a:alphaModFix/>
          </a:blip>
          <a:srcRect b="12351" l="14696" r="14528" t="14814"/>
          <a:stretch/>
        </p:blipFill>
        <p:spPr>
          <a:xfrm>
            <a:off x="6212946" y="1203158"/>
            <a:ext cx="5140854" cy="2899610"/>
          </a:xfrm>
          <a:prstGeom prst="rect">
            <a:avLst/>
          </a:prstGeom>
          <a:noFill/>
          <a:ln>
            <a:noFill/>
          </a:ln>
        </p:spPr>
      </p:pic>
      <p:sp>
        <p:nvSpPr>
          <p:cNvPr id="365" name="Google Shape;365;p31"/>
          <p:cNvSpPr/>
          <p:nvPr/>
        </p:nvSpPr>
        <p:spPr>
          <a:xfrm>
            <a:off x="6713941" y="4490895"/>
            <a:ext cx="4138864"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https://www.theengineerspost.com/wp-content/uploads/2020/07/Twist-drill.jpg?ezimgfmt=ng:webp/ngcb19</a:t>
            </a:r>
            <a:endParaRPr>
              <a:solidFill>
                <a:schemeClr val="dk1"/>
              </a:solidFill>
            </a:endParaRPr>
          </a:p>
        </p:txBody>
      </p:sp>
      <p:sp>
        <p:nvSpPr>
          <p:cNvPr id="366" name="Google Shape;366;p31"/>
          <p:cNvSpPr/>
          <p:nvPr/>
        </p:nvSpPr>
        <p:spPr>
          <a:xfrm>
            <a:off x="7820526" y="4102768"/>
            <a:ext cx="190099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Fig. 8 </a:t>
            </a:r>
            <a:r>
              <a:rPr i="1" lang="en-GB" sz="1800">
                <a:solidFill>
                  <a:schemeClr val="dk1"/>
                </a:solidFill>
                <a:latin typeface="Times New Roman"/>
                <a:ea typeface="Times New Roman"/>
                <a:cs typeface="Times New Roman"/>
                <a:sym typeface="Times New Roman"/>
              </a:rPr>
              <a:t>Twist Drill</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72" name="Google Shape;3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3" name="Google Shape;3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74" name="Google Shape;374;p32"/>
          <p:cNvPicPr preferRelativeResize="0"/>
          <p:nvPr/>
        </p:nvPicPr>
        <p:blipFill rotWithShape="1">
          <a:blip r:embed="rId3">
            <a:alphaModFix/>
          </a:blip>
          <a:srcRect b="0" l="0" r="0" t="0"/>
          <a:stretch/>
        </p:blipFill>
        <p:spPr>
          <a:xfrm>
            <a:off x="6587189" y="1167701"/>
            <a:ext cx="5384365" cy="4322377"/>
          </a:xfrm>
          <a:prstGeom prst="rect">
            <a:avLst/>
          </a:prstGeom>
          <a:noFill/>
          <a:ln>
            <a:noFill/>
          </a:ln>
        </p:spPr>
      </p:pic>
      <p:pic>
        <p:nvPicPr>
          <p:cNvPr id="375" name="Google Shape;375;p32"/>
          <p:cNvPicPr preferRelativeResize="0"/>
          <p:nvPr/>
        </p:nvPicPr>
        <p:blipFill rotWithShape="1">
          <a:blip r:embed="rId4">
            <a:alphaModFix/>
          </a:blip>
          <a:srcRect b="12105" l="0" r="0" t="0"/>
          <a:stretch/>
        </p:blipFill>
        <p:spPr>
          <a:xfrm>
            <a:off x="327910" y="1486535"/>
            <a:ext cx="6506980" cy="4003543"/>
          </a:xfrm>
          <a:prstGeom prst="rect">
            <a:avLst/>
          </a:prstGeom>
          <a:noFill/>
          <a:ln>
            <a:noFill/>
          </a:ln>
        </p:spPr>
      </p:pic>
      <p:sp>
        <p:nvSpPr>
          <p:cNvPr id="376" name="Google Shape;376;p32"/>
          <p:cNvSpPr/>
          <p:nvPr/>
        </p:nvSpPr>
        <p:spPr>
          <a:xfrm>
            <a:off x="3691688" y="5674228"/>
            <a:ext cx="4461712" cy="505326"/>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1" lang="en-GB" sz="1800">
                <a:solidFill>
                  <a:schemeClr val="dk1"/>
                </a:solidFill>
                <a:latin typeface="Times New Roman"/>
                <a:ea typeface="Times New Roman"/>
                <a:cs typeface="Times New Roman"/>
                <a:sym typeface="Times New Roman"/>
              </a:rPr>
              <a:t>Fig. 9 </a:t>
            </a:r>
            <a:r>
              <a:rPr i="1" lang="en-GB" sz="1800">
                <a:solidFill>
                  <a:schemeClr val="dk1"/>
                </a:solidFill>
                <a:latin typeface="Times New Roman"/>
                <a:ea typeface="Times New Roman"/>
                <a:cs typeface="Times New Roman"/>
                <a:sym typeface="Times New Roman"/>
              </a:rPr>
              <a:t>Drill Twist Nomenclature </a:t>
            </a:r>
            <a:endParaRPr i="1" sz="1800">
              <a:solidFill>
                <a:schemeClr val="dk1"/>
              </a:solidFill>
              <a:latin typeface="Times New Roman"/>
              <a:ea typeface="Times New Roman"/>
              <a:cs typeface="Times New Roman"/>
              <a:sym typeface="Times New Roman"/>
            </a:endParaRPr>
          </a:p>
        </p:txBody>
      </p:sp>
      <p:sp>
        <p:nvSpPr>
          <p:cNvPr id="377" name="Google Shape;377;p32"/>
          <p:cNvSpPr/>
          <p:nvPr/>
        </p:nvSpPr>
        <p:spPr>
          <a:xfrm>
            <a:off x="2346158" y="421105"/>
            <a:ext cx="4981074" cy="312821"/>
          </a:xfrm>
          <a:prstGeom prst="rect">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3200">
                <a:solidFill>
                  <a:schemeClr val="dk1"/>
                </a:solidFill>
                <a:latin typeface="Times New Roman"/>
                <a:ea typeface="Times New Roman"/>
                <a:cs typeface="Times New Roman"/>
                <a:sym typeface="Times New Roman"/>
              </a:rPr>
              <a:t>IV.2. Parts of a Twist Drill</a:t>
            </a:r>
            <a:endParaRPr b="1" sz="3200">
              <a:solidFill>
                <a:schemeClr val="dk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3"/>
          <p:cNvSpPr txBox="1"/>
          <p:nvPr>
            <p:ph type="title"/>
          </p:nvPr>
        </p:nvSpPr>
        <p:spPr>
          <a:xfrm>
            <a:off x="838200" y="365125"/>
            <a:ext cx="7186863" cy="53724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IV.3. Description of twist drill elements</a:t>
            </a:r>
            <a:endParaRPr/>
          </a:p>
        </p:txBody>
      </p:sp>
      <p:sp>
        <p:nvSpPr>
          <p:cNvPr id="383" name="Google Shape;383;p33"/>
          <p:cNvSpPr txBox="1"/>
          <p:nvPr>
            <p:ph idx="1" type="body"/>
          </p:nvPr>
        </p:nvSpPr>
        <p:spPr>
          <a:xfrm>
            <a:off x="838199" y="1139824"/>
            <a:ext cx="10856495" cy="521652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1. Axis</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longitudinal centre line of the drill.</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2. Body</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That portion of the drill increasing from its extreme point to the origin of the neck, if present, otherwise increasing to the origin of the shank.</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3. Body Clearance</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That portion of the body surface which is reduced in diameter to provide diameter clearance.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4. Chisel Edge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edge formed by the intersection of the flanks. The chisel edge is also sometimes called the dead centre. The dead centre or the chisel edge cats as a flat drill and cuts its own hole in the workpiece.</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84" name="Google Shape;38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85" name="Google Shape;38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6" name="Google Shape;38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4"/>
          <p:cNvSpPr txBox="1"/>
          <p:nvPr>
            <p:ph idx="1" type="body"/>
          </p:nvPr>
        </p:nvSpPr>
        <p:spPr>
          <a:xfrm>
            <a:off x="838199" y="831848"/>
            <a:ext cx="10748211" cy="5524501"/>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5. Chisel Edge Corner</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corner produced by the intersection of a lip and the chisel edge.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6. Face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portion of the flute surface adjacent to the lip one which the chip impinges as it is cut from the work.</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7. Flank</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surface at a drill point that extends behind the lip to the following flute.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8. Flutes</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groove in the body of the drill that gives lip. The uses of the flutes are: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To From the cutting edges on the point.</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To allow the chips to escape.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For to cause the chips to curl.</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To allow the cutting fluid to enter the cutting edges.</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92" name="Google Shape;39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393" name="Google Shape;39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4" name="Google Shape;39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95" name="Google Shape;395;p34"/>
          <p:cNvSpPr/>
          <p:nvPr/>
        </p:nvSpPr>
        <p:spPr>
          <a:xfrm>
            <a:off x="1828355" y="308629"/>
            <a:ext cx="678224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Description of twist drill elements Cont’d</a:t>
            </a:r>
            <a:endParaRPr sz="28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5"/>
          <p:cNvSpPr txBox="1"/>
          <p:nvPr>
            <p:ph idx="1" type="body"/>
          </p:nvPr>
        </p:nvSpPr>
        <p:spPr>
          <a:xfrm>
            <a:off x="741947" y="995446"/>
            <a:ext cx="10940715" cy="5360904"/>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9. Heel</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edge produced by the intersection of the flute surface and the body clearance.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10. Lands</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cylindrical ground surface at major edges of drill flute. The land width is measured at the right angle of the flute helix. The drill is full size only across the lands at the pointed end. Land keeps the drill aligned.</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11. Lip (cutting edge)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edge formed by the intersections of the flank and face. The requirements of the drill lips are: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Both lips should be at the same angle of inclination with the drill axis, 59° for general work.</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lips should be of equal length.</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Both lips must be given with the correct clearance.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12. Neck</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diameter between the body and the legs of the drill is partially reduced. The diameter and other details of the drill are engraved on the neck.</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13. Outer Corner</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corner formed by the intersection of the flank and face.</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01" name="Google Shape;401;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402" name="Google Shape;402;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3" name="Google Shape;403;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04" name="Google Shape;404;p35"/>
          <p:cNvSpPr/>
          <p:nvPr/>
        </p:nvSpPr>
        <p:spPr>
          <a:xfrm>
            <a:off x="1828355" y="308629"/>
            <a:ext cx="678224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Description of twist drill elements Cont’d</a:t>
            </a:r>
            <a:endParaRPr sz="2800">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6"/>
          <p:cNvSpPr txBox="1"/>
          <p:nvPr>
            <p:ph idx="1" type="body"/>
          </p:nvPr>
        </p:nvSpPr>
        <p:spPr>
          <a:xfrm>
            <a:off x="838200" y="943641"/>
            <a:ext cx="11209421" cy="5376446"/>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14. Point</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sharpened end of the drill, consisting of all that part of the drill which is shaped to produce lips, faces, flanks, and a chisel edge.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15. Right Hand Cutting Drill</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A drill that cuts when rotating in a counter-clockwise direction viewed on the pointed end of the drill.</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16. Shank</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That part of the drill by which it is held and driven. The most common types of shank are the taper and straight shank. The taper shank provides means of centering and holding the drill by friction in the tapered end of the spindle.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17. Tang</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flattened end of the taper shank designed to fit inside a drift slot in the spindle, socket, or drill holder. The tang ensures a positive drive of the drill from the drill spindle.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18. Web</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central portion of the drill situated between the roots of the flutes and extending from the point toward the shank; the pointed end to the web or core forms the chisel edge.</a:t>
            </a:r>
            <a:endParaRPr/>
          </a:p>
          <a:p>
            <a:pPr indent="0" lvl="0" marL="0" rtl="0" algn="l">
              <a:lnSpc>
                <a:spcPct val="90000"/>
              </a:lnSpc>
              <a:spcBef>
                <a:spcPts val="1000"/>
              </a:spcBef>
              <a:spcAft>
                <a:spcPts val="0"/>
              </a:spcAft>
              <a:buClr>
                <a:schemeClr val="dk1"/>
              </a:buClr>
              <a:buSzPct val="100000"/>
              <a:buNone/>
            </a:pPr>
            <a:r>
              <a:t/>
            </a:r>
            <a:endParaRPr/>
          </a:p>
        </p:txBody>
      </p:sp>
      <p:sp>
        <p:nvSpPr>
          <p:cNvPr id="410" name="Google Shape;41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411" name="Google Shape;41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12" name="Google Shape;41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13" name="Google Shape;413;p36"/>
          <p:cNvSpPr/>
          <p:nvPr/>
        </p:nvSpPr>
        <p:spPr>
          <a:xfrm>
            <a:off x="647477" y="308629"/>
            <a:ext cx="6782245"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Description of twist drill elements Cont’d</a:t>
            </a:r>
            <a:endParaRPr sz="28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37"/>
          <p:cNvSpPr txBox="1"/>
          <p:nvPr>
            <p:ph type="title"/>
          </p:nvPr>
        </p:nvSpPr>
        <p:spPr>
          <a:xfrm>
            <a:off x="838200" y="365125"/>
            <a:ext cx="2506579" cy="5372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References</a:t>
            </a:r>
            <a:endParaRPr b="1" sz="3200">
              <a:latin typeface="Times New Roman"/>
              <a:ea typeface="Times New Roman"/>
              <a:cs typeface="Times New Roman"/>
              <a:sym typeface="Times New Roman"/>
            </a:endParaRPr>
          </a:p>
        </p:txBody>
      </p:sp>
      <p:sp>
        <p:nvSpPr>
          <p:cNvPr id="419" name="Google Shape;419;p37"/>
          <p:cNvSpPr txBox="1"/>
          <p:nvPr>
            <p:ph idx="1" type="body"/>
          </p:nvPr>
        </p:nvSpPr>
        <p:spPr>
          <a:xfrm>
            <a:off x="741947" y="1224046"/>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505777" lvl="0" marL="514350" rtl="0" algn="l">
              <a:lnSpc>
                <a:spcPct val="90000"/>
              </a:lnSpc>
              <a:spcBef>
                <a:spcPts val="0"/>
              </a:spcBef>
              <a:spcAft>
                <a:spcPts val="0"/>
              </a:spcAft>
              <a:buSzPct val="100000"/>
              <a:buAutoNum type="arabicPeriod"/>
            </a:pPr>
            <a:r>
              <a:rPr lang="en-GB" sz="1800">
                <a:latin typeface="Times New Roman"/>
                <a:ea typeface="Times New Roman"/>
                <a:cs typeface="Times New Roman"/>
                <a:sym typeface="Times New Roman"/>
              </a:rPr>
              <a:t>Boljanovic, V. (2009) Metal Shaping Processes: Casting and Molding; Particulate Processing; Deformation Processes; and Metal Removal (p333-342). Industrial Press, Inc. New York.</a:t>
            </a:r>
            <a:endParaRPr/>
          </a:p>
          <a:p>
            <a:pPr indent="-505777" lvl="0" marL="514350" rtl="0" algn="l">
              <a:lnSpc>
                <a:spcPct val="90000"/>
              </a:lnSpc>
              <a:spcBef>
                <a:spcPts val="1000"/>
              </a:spcBef>
              <a:spcAft>
                <a:spcPts val="0"/>
              </a:spcAft>
              <a:buSzPct val="100000"/>
              <a:buAutoNum type="arabicPeriod"/>
            </a:pPr>
            <a:r>
              <a:rPr lang="en-GB" sz="1800">
                <a:latin typeface="Times New Roman"/>
                <a:ea typeface="Times New Roman"/>
                <a:cs typeface="Times New Roman"/>
                <a:sym typeface="Times New Roman"/>
              </a:rPr>
              <a:t>Trent, E., &amp; Wright, P. (2000). Metal Cutting (4</a:t>
            </a:r>
            <a:r>
              <a:rPr baseline="30000" lang="en-GB" sz="1800">
                <a:latin typeface="Times New Roman"/>
                <a:ea typeface="Times New Roman"/>
                <a:cs typeface="Times New Roman"/>
                <a:sym typeface="Times New Roman"/>
              </a:rPr>
              <a:t>th</a:t>
            </a:r>
            <a:r>
              <a:rPr lang="en-GB" sz="1800">
                <a:latin typeface="Times New Roman"/>
                <a:ea typeface="Times New Roman"/>
                <a:cs typeface="Times New Roman"/>
                <a:sym typeface="Times New Roman"/>
              </a:rPr>
              <a:t> ed) (p.13) Butterworth–Heinemann.</a:t>
            </a:r>
            <a:endParaRPr/>
          </a:p>
          <a:p>
            <a:pPr indent="-505777" lvl="0" marL="514350" rtl="0" algn="l">
              <a:lnSpc>
                <a:spcPct val="90000"/>
              </a:lnSpc>
              <a:spcBef>
                <a:spcPts val="1000"/>
              </a:spcBef>
              <a:spcAft>
                <a:spcPts val="0"/>
              </a:spcAft>
              <a:buSzPct val="100000"/>
              <a:buFont typeface="Arial"/>
              <a:buAutoNum type="arabicPeriod"/>
            </a:pPr>
            <a:r>
              <a:rPr lang="en-GB" sz="1800">
                <a:latin typeface="Times New Roman"/>
                <a:ea typeface="Times New Roman"/>
                <a:cs typeface="Times New Roman"/>
                <a:sym typeface="Times New Roman"/>
              </a:rPr>
              <a:t>Timings, R. (2008) Fabrication and welding Engineering. Elsevier Ltd. (p226-238)</a:t>
            </a:r>
            <a:endParaRPr/>
          </a:p>
          <a:p>
            <a:pPr indent="-505777" lvl="0" marL="514350" rtl="0" algn="l">
              <a:lnSpc>
                <a:spcPct val="90000"/>
              </a:lnSpc>
              <a:spcBef>
                <a:spcPts val="1000"/>
              </a:spcBef>
              <a:spcAft>
                <a:spcPts val="0"/>
              </a:spcAft>
              <a:buSzPct val="100000"/>
              <a:buFont typeface="Arial"/>
              <a:buAutoNum type="arabicPeriod"/>
            </a:pPr>
            <a:r>
              <a:rPr lang="en-GB" sz="1800" u="sng">
                <a:latin typeface="Times New Roman"/>
                <a:ea typeface="Times New Roman"/>
                <a:cs typeface="Times New Roman"/>
                <a:sym typeface="Times New Roman"/>
                <a:hlinkClick r:id="rId3"/>
              </a:rPr>
              <a:t>https://id.images.search.yahoo.com/yhs/search?p=Drilling+machine+operations&amp;fr=yhs-arh-001&amp;type=zxy_a864b661f5f4a3135f&amp;hspart</a:t>
            </a:r>
            <a:endParaRPr sz="1800">
              <a:latin typeface="Times New Roman"/>
              <a:ea typeface="Times New Roman"/>
              <a:cs typeface="Times New Roman"/>
              <a:sym typeface="Times New Roman"/>
            </a:endParaRPr>
          </a:p>
          <a:p>
            <a:pPr indent="-505777" lvl="0" marL="514350" rtl="0" algn="l">
              <a:lnSpc>
                <a:spcPct val="90000"/>
              </a:lnSpc>
              <a:spcBef>
                <a:spcPts val="1000"/>
              </a:spcBef>
              <a:spcAft>
                <a:spcPts val="0"/>
              </a:spcAft>
              <a:buSzPct val="100000"/>
              <a:buFont typeface="Arial"/>
              <a:buAutoNum type="arabicPeriod"/>
            </a:pPr>
            <a:r>
              <a:rPr lang="en-GB" sz="1800" u="sng">
                <a:latin typeface="Times New Roman"/>
                <a:ea typeface="Times New Roman"/>
                <a:cs typeface="Times New Roman"/>
                <a:sym typeface="Times New Roman"/>
                <a:hlinkClick r:id="rId4"/>
              </a:rPr>
              <a:t>https://www.theengineerspost.com/twist-drill-nomenclature/</a:t>
            </a:r>
            <a:endParaRPr sz="1800">
              <a:latin typeface="Times New Roman"/>
              <a:ea typeface="Times New Roman"/>
              <a:cs typeface="Times New Roman"/>
              <a:sym typeface="Times New Roman"/>
            </a:endParaRPr>
          </a:p>
          <a:p>
            <a:pPr indent="-505777" lvl="0" marL="514350" rtl="0" algn="l">
              <a:lnSpc>
                <a:spcPct val="90000"/>
              </a:lnSpc>
              <a:spcBef>
                <a:spcPts val="1000"/>
              </a:spcBef>
              <a:spcAft>
                <a:spcPts val="0"/>
              </a:spcAft>
              <a:buSzPct val="100000"/>
              <a:buFont typeface="Arial"/>
              <a:buAutoNum type="arabicPeriod"/>
            </a:pPr>
            <a:r>
              <a:rPr lang="en-GB" sz="1800">
                <a:latin typeface="Times New Roman"/>
                <a:ea typeface="Times New Roman"/>
                <a:cs typeface="Times New Roman"/>
                <a:sym typeface="Times New Roman"/>
              </a:rPr>
              <a:t>https://www.theengineerspost.com/wp-content/uploads/2020/07/Twist-drill.jpg?ezimgfmt=ng:webp/ngcb19</a:t>
            </a:r>
            <a:endParaRPr/>
          </a:p>
          <a:p>
            <a:pPr indent="-505777" lvl="0" marL="514350" rtl="0" algn="l">
              <a:lnSpc>
                <a:spcPct val="90000"/>
              </a:lnSpc>
              <a:spcBef>
                <a:spcPts val="1000"/>
              </a:spcBef>
              <a:spcAft>
                <a:spcPts val="0"/>
              </a:spcAft>
              <a:buSzPct val="100000"/>
              <a:buFont typeface="Arial"/>
              <a:buAutoNum type="arabicPeriod"/>
            </a:pPr>
            <a:r>
              <a:rPr lang="en-GB" sz="1800">
                <a:latin typeface="Times New Roman"/>
                <a:ea typeface="Times New Roman"/>
                <a:cs typeface="Times New Roman"/>
                <a:sym typeface="Times New Roman"/>
              </a:rPr>
              <a:t>https://www.theengineerspost.com/wp-content/uploads/2020/07/Twist-drill-nomenclature-min.jpg?ezimgfmt=ng:webp/ngcb19</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p:txBody>
      </p:sp>
      <p:sp>
        <p:nvSpPr>
          <p:cNvPr id="420" name="Google Shape;42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3/31/2022</a:t>
            </a:r>
            <a:endParaRPr/>
          </a:p>
        </p:txBody>
      </p:sp>
      <p:sp>
        <p:nvSpPr>
          <p:cNvPr id="421" name="Google Shape;42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22" name="Google Shape;42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