
<file path=[Content_Types].xml><?xml version="1.0" encoding="utf-8"?>
<Types xmlns="http://schemas.openxmlformats.org/package/2006/content-types">
  <Default ContentType="image/jpeg" Extension="jpg"/>
  <Default ContentType="image/gif" Extension="gif"/>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8" roundtripDataSignature="AMtx7mhBsdzBquOCuqP3YA87gSqRbYeqJ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467F11EA-CC2A-40AA-985E-B722699C7721}">
  <a:tblStyle styleId="{467F11EA-CC2A-40AA-985E-B722699C7721}"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slide" Target="slides/slide39.xml"/><Relationship Id="rId21" Type="http://schemas.openxmlformats.org/officeDocument/2006/relationships/slide" Target="slides/slide16.xml"/><Relationship Id="rId43" Type="http://schemas.openxmlformats.org/officeDocument/2006/relationships/slide" Target="slides/slide38.xml"/><Relationship Id="rId24" Type="http://schemas.openxmlformats.org/officeDocument/2006/relationships/slide" Target="slides/slide19.xml"/><Relationship Id="rId46" Type="http://schemas.openxmlformats.org/officeDocument/2006/relationships/slide" Target="slides/slide41.xml"/><Relationship Id="rId23" Type="http://schemas.openxmlformats.org/officeDocument/2006/relationships/slide" Target="slides/slide18.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48" Type="http://customschemas.google.com/relationships/presentationmetadata" Target="metadata"/><Relationship Id="rId25" Type="http://schemas.openxmlformats.org/officeDocument/2006/relationships/slide" Target="slides/slide20.xml"/><Relationship Id="rId47" Type="http://schemas.openxmlformats.org/officeDocument/2006/relationships/slide" Target="slides/slide42.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 name="Google Shape;92;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1" name="Google Shape;101;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2" name="Google Shape;102;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0" name="Google Shape;110;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9" name="Google Shape;119;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8" name="Google Shape;128;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7" name="Google Shape;137;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6" name="Google Shape;146;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5" name="Google Shape;155;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6" name="Google Shape;166;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5" name="Google Shape;175;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4" name="Google Shape;184;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3" name="Google Shape;193;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2" name="Google Shape;202;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1" name="Google Shape;211;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0" name="Google Shape;220;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9" name="Google Shape;229;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8" name="Google Shape;238;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7" name="Google Shape;247;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6" name="Google Shape;256;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5" name="Google Shape;265;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4" name="Google Shape;274;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5" name="Google Shape;285;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4" name="Google Shape;294;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3" name="Google Shape;303;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4" name="Google Shape;314;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3" name="Google Shape;323;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5" name="Google Shape;335;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7" name="Google Shape;347;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7" name="Shape 357"/>
        <p:cNvGrpSpPr/>
        <p:nvPr/>
      </p:nvGrpSpPr>
      <p:grpSpPr>
        <a:xfrm>
          <a:off x="0" y="0"/>
          <a:ext cx="0" cy="0"/>
          <a:chOff x="0" y="0"/>
          <a:chExt cx="0" cy="0"/>
        </a:xfrm>
      </p:grpSpPr>
      <p:sp>
        <p:nvSpPr>
          <p:cNvPr id="358" name="Google Shape;358;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9" name="Google Shape;359;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6" name="Shape 366"/>
        <p:cNvGrpSpPr/>
        <p:nvPr/>
      </p:nvGrpSpPr>
      <p:grpSpPr>
        <a:xfrm>
          <a:off x="0" y="0"/>
          <a:ext cx="0" cy="0"/>
          <a:chOff x="0" y="0"/>
          <a:chExt cx="0" cy="0"/>
        </a:xfrm>
      </p:grpSpPr>
      <p:sp>
        <p:nvSpPr>
          <p:cNvPr id="367" name="Google Shape;367;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8" name="Google Shape;368;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9" name="Google Shape;379;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8" name="Google Shape;388;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5" name="Shape 395"/>
        <p:cNvGrpSpPr/>
        <p:nvPr/>
      </p:nvGrpSpPr>
      <p:grpSpPr>
        <a:xfrm>
          <a:off x="0" y="0"/>
          <a:ext cx="0" cy="0"/>
          <a:chOff x="0" y="0"/>
          <a:chExt cx="0" cy="0"/>
        </a:xfrm>
      </p:grpSpPr>
      <p:sp>
        <p:nvSpPr>
          <p:cNvPr id="396" name="Google Shape;396;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7" name="Google Shape;397;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4" name="Shape 404"/>
        <p:cNvGrpSpPr/>
        <p:nvPr/>
      </p:nvGrpSpPr>
      <p:grpSpPr>
        <a:xfrm>
          <a:off x="0" y="0"/>
          <a:ext cx="0" cy="0"/>
          <a:chOff x="0" y="0"/>
          <a:chExt cx="0" cy="0"/>
        </a:xfrm>
      </p:grpSpPr>
      <p:sp>
        <p:nvSpPr>
          <p:cNvPr id="405" name="Google Shape;405;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6" name="Google Shape;406;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5" name="Google Shape;415;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2" name="Shape 422"/>
        <p:cNvGrpSpPr/>
        <p:nvPr/>
      </p:nvGrpSpPr>
      <p:grpSpPr>
        <a:xfrm>
          <a:off x="0" y="0"/>
          <a:ext cx="0" cy="0"/>
          <a:chOff x="0" y="0"/>
          <a:chExt cx="0" cy="0"/>
        </a:xfrm>
      </p:grpSpPr>
      <p:sp>
        <p:nvSpPr>
          <p:cNvPr id="423" name="Google Shape;423;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4" name="Google Shape;424;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0" name="Shape 430"/>
        <p:cNvGrpSpPr/>
        <p:nvPr/>
      </p:nvGrpSpPr>
      <p:grpSpPr>
        <a:xfrm>
          <a:off x="0" y="0"/>
          <a:ext cx="0" cy="0"/>
          <a:chOff x="0" y="0"/>
          <a:chExt cx="0" cy="0"/>
        </a:xfrm>
      </p:grpSpPr>
      <p:sp>
        <p:nvSpPr>
          <p:cNvPr id="431" name="Google Shape;431;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2" name="Google Shape;432;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9" name="Shape 439"/>
        <p:cNvGrpSpPr/>
        <p:nvPr/>
      </p:nvGrpSpPr>
      <p:grpSpPr>
        <a:xfrm>
          <a:off x="0" y="0"/>
          <a:ext cx="0" cy="0"/>
          <a:chOff x="0" y="0"/>
          <a:chExt cx="0" cy="0"/>
        </a:xfrm>
      </p:grpSpPr>
      <p:sp>
        <p:nvSpPr>
          <p:cNvPr id="440" name="Google Shape;440;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1" name="Google Shape;441;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0" name="Google Shape;450;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7" name="Shape 457"/>
        <p:cNvGrpSpPr/>
        <p:nvPr/>
      </p:nvGrpSpPr>
      <p:grpSpPr>
        <a:xfrm>
          <a:off x="0" y="0"/>
          <a:ext cx="0" cy="0"/>
          <a:chOff x="0" y="0"/>
          <a:chExt cx="0" cy="0"/>
        </a:xfrm>
      </p:grpSpPr>
      <p:sp>
        <p:nvSpPr>
          <p:cNvPr id="458" name="Google Shape;458;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9" name="Google Shape;459;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6" name="Shape 466"/>
        <p:cNvGrpSpPr/>
        <p:nvPr/>
      </p:nvGrpSpPr>
      <p:grpSpPr>
        <a:xfrm>
          <a:off x="0" y="0"/>
          <a:ext cx="0" cy="0"/>
          <a:chOff x="0" y="0"/>
          <a:chExt cx="0" cy="0"/>
        </a:xfrm>
      </p:grpSpPr>
      <p:sp>
        <p:nvSpPr>
          <p:cNvPr id="467" name="Google Shape;467;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8" name="Google Shape;468;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4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4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46"/>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6"/>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4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47"/>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48"/>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48"/>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48"/>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48"/>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48"/>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4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5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5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5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5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52"/>
          <p:cNvSpPr/>
          <p:nvPr>
            <p:ph idx="2" type="pic"/>
          </p:nvPr>
        </p:nvSpPr>
        <p:spPr>
          <a:xfrm>
            <a:off x="5183188" y="987425"/>
            <a:ext cx="6172200" cy="4873625"/>
          </a:xfrm>
          <a:prstGeom prst="rect">
            <a:avLst/>
          </a:prstGeom>
          <a:noFill/>
          <a:ln>
            <a:noFill/>
          </a:ln>
        </p:spPr>
      </p:sp>
      <p:sp>
        <p:nvSpPr>
          <p:cNvPr id="68" name="Google Shape;68;p5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5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5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5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5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4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3.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7.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2.gif"/></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hyperlink" Target="https://www.sciencedirect.com/topics/materials-science/cutting-tool"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
          <p:cNvSpPr txBox="1"/>
          <p:nvPr>
            <p:ph idx="1" type="subTitle"/>
          </p:nvPr>
        </p:nvSpPr>
        <p:spPr>
          <a:xfrm>
            <a:off x="1955065" y="1504277"/>
            <a:ext cx="7555832" cy="2631414"/>
          </a:xfrm>
          <a:prstGeom prst="rect">
            <a:avLst/>
          </a:prstGeom>
          <a:noFill/>
          <a:ln>
            <a:noFill/>
          </a:ln>
        </p:spPr>
        <p:txBody>
          <a:bodyPr anchorCtr="0" anchor="t" bIns="45700" lIns="91425" spcFirstLastPara="1" rIns="91425" wrap="square" tIns="45700">
            <a:normAutofit/>
          </a:bodyPr>
          <a:lstStyle/>
          <a:p>
            <a:pPr indent="0" lvl="0" marL="0" rtl="0" algn="ctr">
              <a:lnSpc>
                <a:spcPct val="150000"/>
              </a:lnSpc>
              <a:spcBef>
                <a:spcPts val="0"/>
              </a:spcBef>
              <a:spcAft>
                <a:spcPts val="0"/>
              </a:spcAft>
              <a:buClr>
                <a:schemeClr val="dk1"/>
              </a:buClr>
              <a:buSzPts val="2400"/>
              <a:buNone/>
            </a:pPr>
            <a:r>
              <a:rPr b="1" lang="en-GB">
                <a:latin typeface="Times New Roman"/>
                <a:ea typeface="Times New Roman"/>
                <a:cs typeface="Times New Roman"/>
                <a:sym typeface="Times New Roman"/>
              </a:rPr>
              <a:t>COURSE NAME: MACHINE TOOLS</a:t>
            </a:r>
            <a:endParaRPr/>
          </a:p>
          <a:p>
            <a:pPr indent="0" lvl="0" marL="0" rtl="0" algn="ctr">
              <a:lnSpc>
                <a:spcPct val="150000"/>
              </a:lnSpc>
              <a:spcBef>
                <a:spcPts val="1000"/>
              </a:spcBef>
              <a:spcAft>
                <a:spcPts val="0"/>
              </a:spcAft>
              <a:buClr>
                <a:schemeClr val="dk1"/>
              </a:buClr>
              <a:buSzPts val="2400"/>
              <a:buNone/>
            </a:pPr>
            <a:r>
              <a:rPr b="1" lang="en-GB">
                <a:latin typeface="Times New Roman"/>
                <a:ea typeface="Times New Roman"/>
                <a:cs typeface="Times New Roman"/>
                <a:sym typeface="Times New Roman"/>
              </a:rPr>
              <a:t>LECTURE III : CONSTRUCTION AND WORKING PRINCIPLE OF LATHE MACHINE</a:t>
            </a:r>
            <a:endParaRPr b="1">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400"/>
              <a:buNone/>
            </a:pPr>
            <a:r>
              <a:rPr b="1" lang="en-GB">
                <a:latin typeface="Times New Roman"/>
                <a:ea typeface="Times New Roman"/>
                <a:cs typeface="Times New Roman"/>
                <a:sym typeface="Times New Roman"/>
              </a:rPr>
              <a:t>      Lecturer: HABANABAKIZE THEOPHILE</a:t>
            </a:r>
            <a:endParaRPr b="1">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2"/>
          <p:cNvSpPr txBox="1"/>
          <p:nvPr>
            <p:ph type="title"/>
          </p:nvPr>
        </p:nvSpPr>
        <p:spPr>
          <a:xfrm>
            <a:off x="1106905" y="820237"/>
            <a:ext cx="2205789" cy="82600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Times New Roman"/>
              <a:buNone/>
            </a:pPr>
            <a:r>
              <a:rPr b="1" lang="en-GB" sz="2800">
                <a:latin typeface="Times New Roman"/>
                <a:ea typeface="Times New Roman"/>
                <a:cs typeface="Times New Roman"/>
                <a:sym typeface="Times New Roman"/>
              </a:rPr>
              <a:t>OUTLINE</a:t>
            </a:r>
            <a:endParaRPr b="1" sz="2800">
              <a:latin typeface="Times New Roman"/>
              <a:ea typeface="Times New Roman"/>
              <a:cs typeface="Times New Roman"/>
              <a:sym typeface="Times New Roman"/>
            </a:endParaRPr>
          </a:p>
        </p:txBody>
      </p:sp>
      <p:sp>
        <p:nvSpPr>
          <p:cNvPr id="95" name="Google Shape;95;p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Introduction to Lathe machine</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Definition of turning operation</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Different types of lathe machine</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Lathe machine operations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types of cutting tools used in turning operation </a:t>
            </a:r>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96" name="Google Shape;96;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97" name="Google Shape;97;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98" name="Google Shape;98;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3"/>
          <p:cNvSpPr txBox="1"/>
          <p:nvPr>
            <p:ph idx="1" type="body"/>
          </p:nvPr>
        </p:nvSpPr>
        <p:spPr>
          <a:xfrm>
            <a:off x="608245" y="909547"/>
            <a:ext cx="10975510" cy="5310779"/>
          </a:xfrm>
          <a:prstGeom prst="rect">
            <a:avLst/>
          </a:prstGeom>
          <a:noFill/>
          <a:ln>
            <a:noFill/>
          </a:ln>
        </p:spPr>
        <p:txBody>
          <a:bodyPr anchorCtr="0" anchor="t" bIns="45700" lIns="91425" spcFirstLastPara="1" rIns="91425" wrap="square" tIns="45700">
            <a:normAutofit/>
          </a:bodyPr>
          <a:lstStyle/>
          <a:p>
            <a:pPr indent="0" lvl="0" marL="0" rtl="0" algn="l">
              <a:lnSpc>
                <a:spcPct val="160000"/>
              </a:lnSpc>
              <a:spcBef>
                <a:spcPts val="0"/>
              </a:spcBef>
              <a:spcAft>
                <a:spcPts val="0"/>
              </a:spcAft>
              <a:buClr>
                <a:schemeClr val="dk1"/>
              </a:buClr>
              <a:buSzPts val="2400"/>
              <a:buNone/>
            </a:pPr>
            <a:r>
              <a:rPr b="1" lang="en-GB" sz="2400">
                <a:latin typeface="Times New Roman"/>
                <a:ea typeface="Times New Roman"/>
                <a:cs typeface="Times New Roman"/>
                <a:sym typeface="Times New Roman"/>
              </a:rPr>
              <a:t>III.1: Introduction to lathe machine</a:t>
            </a:r>
            <a:endParaRPr/>
          </a:p>
          <a:p>
            <a:pPr indent="0" lvl="0" marL="0" rtl="0" algn="l">
              <a:lnSpc>
                <a:spcPct val="160000"/>
              </a:lnSpc>
              <a:spcBef>
                <a:spcPts val="1000"/>
              </a:spcBef>
              <a:spcAft>
                <a:spcPts val="0"/>
              </a:spcAft>
              <a:buClr>
                <a:schemeClr val="dk1"/>
              </a:buClr>
              <a:buSzPts val="2400"/>
              <a:buNone/>
            </a:pPr>
            <a:r>
              <a:rPr lang="en-GB" sz="2400">
                <a:latin typeface="Times New Roman"/>
                <a:ea typeface="Times New Roman"/>
                <a:cs typeface="Times New Roman"/>
                <a:sym typeface="Times New Roman"/>
              </a:rPr>
              <a:t>Lathes are generally considered to be the first machine tools still used in industry. About one-third of the machine tools operating in engineering plants are lathe machines. Lathes are employed for turning external cylindrical, tapered, and contour surfaces, boring cylindrical and tapered holes, machining face surfaces, cutting external and internal threads, knurling, centering, drilling, counterboring, countersinking, spot facing and reaming of holes, cutting off, and other operations. Lathes are used in both job and mass production.</a:t>
            </a:r>
            <a:endParaRPr/>
          </a:p>
          <a:p>
            <a:pPr indent="0" lvl="0" marL="0" rtl="0" algn="l">
              <a:lnSpc>
                <a:spcPct val="160000"/>
              </a:lnSpc>
              <a:spcBef>
                <a:spcPts val="1000"/>
              </a:spcBef>
              <a:spcAft>
                <a:spcPts val="0"/>
              </a:spcAft>
              <a:buClr>
                <a:schemeClr val="dk1"/>
              </a:buClr>
              <a:buSzPts val="2400"/>
              <a:buNone/>
            </a:pPr>
            <a:r>
              <a:t/>
            </a:r>
            <a:endParaRPr b="1" sz="2400">
              <a:latin typeface="Times New Roman"/>
              <a:ea typeface="Times New Roman"/>
              <a:cs typeface="Times New Roman"/>
              <a:sym typeface="Times New Roman"/>
            </a:endParaRPr>
          </a:p>
        </p:txBody>
      </p:sp>
      <p:sp>
        <p:nvSpPr>
          <p:cNvPr id="105" name="Google Shape;105;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106" name="Google Shape;106;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07" name="Google Shape;107;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4"/>
          <p:cNvSpPr txBox="1"/>
          <p:nvPr>
            <p:ph type="title"/>
          </p:nvPr>
        </p:nvSpPr>
        <p:spPr>
          <a:xfrm>
            <a:off x="838200" y="365126"/>
            <a:ext cx="6519041" cy="328558"/>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Definition of turning operation Cont’d</a:t>
            </a:r>
            <a:endParaRPr b="1" sz="3200">
              <a:latin typeface="Times New Roman"/>
              <a:ea typeface="Times New Roman"/>
              <a:cs typeface="Times New Roman"/>
              <a:sym typeface="Times New Roman"/>
            </a:endParaRPr>
          </a:p>
        </p:txBody>
      </p:sp>
      <p:sp>
        <p:nvSpPr>
          <p:cNvPr id="113" name="Google Shape;113;p4"/>
          <p:cNvSpPr txBox="1"/>
          <p:nvPr>
            <p:ph idx="1" type="body"/>
          </p:nvPr>
        </p:nvSpPr>
        <p:spPr>
          <a:xfrm>
            <a:off x="838200" y="963777"/>
            <a:ext cx="10515600" cy="4351338"/>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Many different types of lathe machines of varying complexity are available to suit specific applications. The basic requirements for any of these lathes are:</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 1.  Means for holding and rotating the workpieces and </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2. Means for holding and moving the cutting tools.</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14" name="Google Shape;114;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115" name="Google Shape;115;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16" name="Google Shape;116;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5"/>
          <p:cNvSpPr txBox="1"/>
          <p:nvPr>
            <p:ph type="title"/>
          </p:nvPr>
        </p:nvSpPr>
        <p:spPr>
          <a:xfrm>
            <a:off x="838200" y="365126"/>
            <a:ext cx="7772400" cy="74178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III.1.1 Holding and Rotating the Workpiece</a:t>
            </a:r>
            <a:endParaRPr b="1" sz="3200">
              <a:latin typeface="Times New Roman"/>
              <a:ea typeface="Times New Roman"/>
              <a:cs typeface="Times New Roman"/>
              <a:sym typeface="Times New Roman"/>
            </a:endParaRPr>
          </a:p>
        </p:txBody>
      </p:sp>
      <p:sp>
        <p:nvSpPr>
          <p:cNvPr id="122" name="Google Shape;122;p5"/>
          <p:cNvSpPr txBox="1"/>
          <p:nvPr>
            <p:ph idx="1" type="body"/>
          </p:nvPr>
        </p:nvSpPr>
        <p:spPr>
          <a:xfrm>
            <a:off x="838200" y="1106906"/>
            <a:ext cx="10515600" cy="5070057"/>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Workpieces are held in a lathe between centers (live center and dead center)or by a chuck, collet, fixture, or faceplate. Rotation of the workpiece is accomplished by a spindle mounted in the lathe headstock. The spindle is sometimes driven directly by an electric motor, but the drive is usually through belts and) or a gear train. Chucks or faceplates connected to the headstock spindle are used to hold short, large-diameter workplaces. Collets are used for short, small diameter workpieces or workplaces machined on the end of a bar or tube that is fed through the spindle and parted from the stock when completed. </a:t>
            </a:r>
            <a:endParaRPr/>
          </a:p>
        </p:txBody>
      </p:sp>
      <p:sp>
        <p:nvSpPr>
          <p:cNvPr id="123" name="Google Shape;123;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124" name="Google Shape;124;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25" name="Google Shape;125;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6"/>
          <p:cNvSpPr txBox="1"/>
          <p:nvPr>
            <p:ph type="title"/>
          </p:nvPr>
        </p:nvSpPr>
        <p:spPr>
          <a:xfrm>
            <a:off x="838200" y="365125"/>
            <a:ext cx="8666747" cy="59740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Holding and Rotating the Workpiece Cont’d</a:t>
            </a:r>
            <a:endParaRPr sz="3200"/>
          </a:p>
        </p:txBody>
      </p:sp>
      <p:sp>
        <p:nvSpPr>
          <p:cNvPr id="131" name="Google Shape;131;p6"/>
          <p:cNvSpPr txBox="1"/>
          <p:nvPr>
            <p:ph idx="1" type="body"/>
          </p:nvPr>
        </p:nvSpPr>
        <p:spPr>
          <a:xfrm>
            <a:off x="625642" y="1046747"/>
            <a:ext cx="10728158" cy="5130216"/>
          </a:xfrm>
          <a:prstGeom prst="rect">
            <a:avLst/>
          </a:prstGeom>
          <a:noFill/>
          <a:ln>
            <a:noFill/>
          </a:ln>
        </p:spPr>
        <p:txBody>
          <a:bodyPr anchorCtr="0" anchor="t" bIns="45700" lIns="91425" spcFirstLastPara="1" rIns="91425" wrap="square" tIns="45700">
            <a:normAutofit fontScale="925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Between-center holding is used for long workplaces and requires that center holes be previously drilled in each end of the workpiece. For between-center turning, a center is provided on the spindle and a tailstock is mounted on the outboard end of the bedways. The tailstock is adjustable along the ways for various workpiece lengths and is equipped with a center. The center can be replaced by a drill or reamer when required for chucking operations. Steady rests or follow rests are sometimes placed against the workpiece at positions between the centers to minimize deflection during machining.</a:t>
            </a:r>
            <a:endParaRPr/>
          </a:p>
          <a:p>
            <a:pPr indent="0" lvl="0" marL="0" rtl="0" algn="l">
              <a:lnSpc>
                <a:spcPct val="90000"/>
              </a:lnSpc>
              <a:spcBef>
                <a:spcPts val="1000"/>
              </a:spcBef>
              <a:spcAft>
                <a:spcPts val="0"/>
              </a:spcAft>
              <a:buClr>
                <a:schemeClr val="dk1"/>
              </a:buClr>
              <a:buSzPct val="100000"/>
              <a:buNone/>
            </a:pPr>
            <a:r>
              <a:t/>
            </a:r>
            <a:endParaRPr/>
          </a:p>
        </p:txBody>
      </p:sp>
      <p:sp>
        <p:nvSpPr>
          <p:cNvPr id="132" name="Google Shape;132;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133" name="Google Shape;133;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34" name="Google Shape;134;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7"/>
          <p:cNvSpPr txBox="1"/>
          <p:nvPr>
            <p:ph type="title"/>
          </p:nvPr>
        </p:nvSpPr>
        <p:spPr>
          <a:xfrm>
            <a:off x="838200" y="365125"/>
            <a:ext cx="8317832" cy="71771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III.1.2 Holding and moving the cutting tools</a:t>
            </a:r>
            <a:endParaRPr b="1" sz="3200"/>
          </a:p>
        </p:txBody>
      </p:sp>
      <p:sp>
        <p:nvSpPr>
          <p:cNvPr id="140" name="Google Shape;140;p7"/>
          <p:cNvSpPr txBox="1"/>
          <p:nvPr>
            <p:ph idx="1" type="body"/>
          </p:nvPr>
        </p:nvSpPr>
        <p:spPr>
          <a:xfrm>
            <a:off x="838200" y="1212014"/>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The carriage of a basic engine lathe consists of a carriage, cross slide, compound rest, and apron. The carriage slides longitudinally along ways on the lathe bed, thus guiding the carriage parallel to the lathe and workpiece axis. Movement of the cross slide, actuated by a feedscrew, is across the bedways (perpendicular to the lathe axis) and over slide ways on top of the carriage.</a:t>
            </a:r>
            <a:endParaRPr/>
          </a:p>
        </p:txBody>
      </p:sp>
      <p:sp>
        <p:nvSpPr>
          <p:cNvPr id="141" name="Google Shape;141;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142" name="Google Shape;142;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43" name="Google Shape;143;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8"/>
          <p:cNvSpPr txBox="1"/>
          <p:nvPr>
            <p:ph type="title"/>
          </p:nvPr>
        </p:nvSpPr>
        <p:spPr>
          <a:xfrm>
            <a:off x="838200" y="365126"/>
            <a:ext cx="8089232" cy="51318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Times New Roman"/>
              <a:buNone/>
            </a:pPr>
            <a:r>
              <a:rPr b="1" lang="en-GB" sz="2800">
                <a:latin typeface="Times New Roman"/>
                <a:ea typeface="Times New Roman"/>
                <a:cs typeface="Times New Roman"/>
                <a:sym typeface="Times New Roman"/>
              </a:rPr>
              <a:t>Holding and moving the cutting tools Cont’d</a:t>
            </a:r>
            <a:endParaRPr sz="2800"/>
          </a:p>
        </p:txBody>
      </p:sp>
      <p:sp>
        <p:nvSpPr>
          <p:cNvPr id="149" name="Google Shape;149;p8"/>
          <p:cNvSpPr txBox="1"/>
          <p:nvPr>
            <p:ph idx="1" type="body"/>
          </p:nvPr>
        </p:nvSpPr>
        <p:spPr>
          <a:xfrm>
            <a:off x="838200" y="878306"/>
            <a:ext cx="10515600" cy="529865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Clamped to the top of the cross slide is a compound rest that can be rotated 360</a:t>
            </a:r>
            <a:r>
              <a:rPr baseline="30000" lang="en-GB">
                <a:latin typeface="Times New Roman"/>
                <a:ea typeface="Times New Roman"/>
                <a:cs typeface="Times New Roman"/>
                <a:sym typeface="Times New Roman"/>
              </a:rPr>
              <a:t>0</a:t>
            </a:r>
            <a:r>
              <a:rPr lang="en-GB">
                <a:latin typeface="Times New Roman"/>
                <a:ea typeface="Times New Roman"/>
                <a:cs typeface="Times New Roman"/>
                <a:sym typeface="Times New Roman"/>
              </a:rPr>
              <a:t> and secured at any angle with respect to the lathe axis. The compound rest has a T-slot used to clamp a toolpost or toolblock. A slide on the compound rest can be moved along the base by a feedscrew to provide movement of the cutting tool at any desired angle with respect to the workpiece axis. An apron fastened to the underside of the carriage comprises the gears and clutches for longitudinal and cross feeds. It also has a split nut to engage a Ieadscrew mounted on the lathe bed to drive the carriage when cutting threads.</a:t>
            </a:r>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150" name="Google Shape;150;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151" name="Google Shape;151;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52" name="Google Shape;152;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9"/>
          <p:cNvSpPr txBox="1"/>
          <p:nvPr>
            <p:ph type="title"/>
          </p:nvPr>
        </p:nvSpPr>
        <p:spPr>
          <a:xfrm>
            <a:off x="838199" y="365125"/>
            <a:ext cx="7772401" cy="900571"/>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III.1.3 The construction of Lathe machine</a:t>
            </a:r>
            <a:endParaRPr b="1" sz="3200">
              <a:latin typeface="Times New Roman"/>
              <a:ea typeface="Times New Roman"/>
              <a:cs typeface="Times New Roman"/>
              <a:sym typeface="Times New Roman"/>
            </a:endParaRPr>
          </a:p>
        </p:txBody>
      </p:sp>
      <p:sp>
        <p:nvSpPr>
          <p:cNvPr id="158" name="Google Shape;158;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159" name="Google Shape;159;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60" name="Google Shape;160;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descr="https://www.mechanicalbooster.com/wp-content/uploads/2016/11/mainpartsoflathe.jpg" id="161" name="Google Shape;161;p9"/>
          <p:cNvPicPr preferRelativeResize="0"/>
          <p:nvPr>
            <p:ph idx="1" type="body"/>
          </p:nvPr>
        </p:nvPicPr>
        <p:blipFill rotWithShape="1">
          <a:blip r:embed="rId3">
            <a:alphaModFix/>
          </a:blip>
          <a:srcRect b="0" l="0" r="0" t="0"/>
          <a:stretch/>
        </p:blipFill>
        <p:spPr>
          <a:xfrm>
            <a:off x="838200" y="1265696"/>
            <a:ext cx="6096000" cy="4114800"/>
          </a:xfrm>
          <a:prstGeom prst="rect">
            <a:avLst/>
          </a:prstGeom>
          <a:noFill/>
          <a:ln>
            <a:noFill/>
          </a:ln>
        </p:spPr>
      </p:pic>
      <p:sp>
        <p:nvSpPr>
          <p:cNvPr id="162" name="Google Shape;162;p9"/>
          <p:cNvSpPr/>
          <p:nvPr/>
        </p:nvSpPr>
        <p:spPr>
          <a:xfrm>
            <a:off x="7130715" y="3451762"/>
            <a:ext cx="3902243"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1800" u="none" cap="none" strike="noStrike">
                <a:solidFill>
                  <a:schemeClr val="dk1"/>
                </a:solidFill>
                <a:latin typeface="Calibri"/>
                <a:ea typeface="Calibri"/>
                <a:cs typeface="Calibri"/>
                <a:sym typeface="Calibri"/>
              </a:rPr>
              <a:t>https://tse1.mm.bing.net/th?id=OIP.5tcHmIG2KtUs0Absv3C7JAHaFi&amp;pid=Api&amp;P=0&amp;w=230&amp;h=172</a:t>
            </a:r>
            <a:endParaRPr>
              <a:solidFill>
                <a:schemeClr val="dk1"/>
              </a:solidFill>
            </a:endParaRPr>
          </a:p>
        </p:txBody>
      </p:sp>
      <p:sp>
        <p:nvSpPr>
          <p:cNvPr id="163" name="Google Shape;163;p9"/>
          <p:cNvSpPr/>
          <p:nvPr/>
        </p:nvSpPr>
        <p:spPr>
          <a:xfrm>
            <a:off x="1724328" y="5328837"/>
            <a:ext cx="432374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Fig.3.1 Lathe machine Parts</a:t>
            </a:r>
            <a:endParaRPr i="1" sz="1800">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10"/>
          <p:cNvSpPr txBox="1"/>
          <p:nvPr>
            <p:ph type="title"/>
          </p:nvPr>
        </p:nvSpPr>
        <p:spPr>
          <a:xfrm>
            <a:off x="838200" y="365126"/>
            <a:ext cx="10122567" cy="801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III.1.4 The function of the main parts of lathe machine</a:t>
            </a:r>
            <a:endParaRPr b="1" sz="3200">
              <a:latin typeface="Times New Roman"/>
              <a:ea typeface="Times New Roman"/>
              <a:cs typeface="Times New Roman"/>
              <a:sym typeface="Times New Roman"/>
            </a:endParaRPr>
          </a:p>
        </p:txBody>
      </p:sp>
      <p:sp>
        <p:nvSpPr>
          <p:cNvPr id="169" name="Google Shape;169;p10"/>
          <p:cNvSpPr txBox="1"/>
          <p:nvPr>
            <p:ph idx="1" type="body"/>
          </p:nvPr>
        </p:nvSpPr>
        <p:spPr>
          <a:xfrm>
            <a:off x="838200" y="1335505"/>
            <a:ext cx="10515600" cy="484145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A simple lathe comprises of a bed made of grey cast iron on which headstock, tailstock, carriage and other components of lathe are mounted. Figure below shows the different parts of engine lathe or central lathe. </a:t>
            </a:r>
            <a:r>
              <a:rPr b="1" lang="en-GB">
                <a:latin typeface="Times New Roman"/>
                <a:ea typeface="Times New Roman"/>
                <a:cs typeface="Times New Roman"/>
                <a:sym typeface="Times New Roman"/>
              </a:rPr>
              <a:t>The major parts</a:t>
            </a:r>
            <a:r>
              <a:rPr lang="en-GB">
                <a:latin typeface="Times New Roman"/>
                <a:ea typeface="Times New Roman"/>
                <a:cs typeface="Times New Roman"/>
                <a:sym typeface="Times New Roman"/>
              </a:rPr>
              <a:t> of lathe machine are given as under:</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1. Bed                          3. Tailstock                5. Feed mechanism</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2. Headstock               4. Carriage                 6. Thread cutting mechanism</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70" name="Google Shape;170;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171" name="Google Shape;171;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72" name="Google Shape;172;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11"/>
          <p:cNvSpPr txBox="1"/>
          <p:nvPr>
            <p:ph type="title"/>
          </p:nvPr>
        </p:nvSpPr>
        <p:spPr>
          <a:xfrm>
            <a:off x="838200" y="365126"/>
            <a:ext cx="10515600" cy="801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The function of the main parts of lathe machine Cont’d</a:t>
            </a:r>
            <a:endParaRPr sz="3200"/>
          </a:p>
        </p:txBody>
      </p:sp>
      <p:sp>
        <p:nvSpPr>
          <p:cNvPr id="178" name="Google Shape;178;p11"/>
          <p:cNvSpPr txBox="1"/>
          <p:nvPr>
            <p:ph idx="1" type="body"/>
          </p:nvPr>
        </p:nvSpPr>
        <p:spPr>
          <a:xfrm>
            <a:off x="838200" y="1263316"/>
            <a:ext cx="10515600" cy="4913647"/>
          </a:xfrm>
          <a:prstGeom prst="rect">
            <a:avLst/>
          </a:prstGeom>
          <a:noFill/>
          <a:ln>
            <a:noFill/>
          </a:ln>
        </p:spPr>
        <p:txBody>
          <a:bodyPr anchorCtr="0" anchor="t" bIns="45700" lIns="91425" spcFirstLastPara="1" rIns="91425" wrap="square" tIns="45700">
            <a:normAutofit fontScale="77500" lnSpcReduction="20000"/>
          </a:bodyPr>
          <a:lstStyle/>
          <a:p>
            <a:pPr indent="0" lvl="0" marL="0" rtl="0" algn="l">
              <a:lnSpc>
                <a:spcPct val="90000"/>
              </a:lnSpc>
              <a:spcBef>
                <a:spcPts val="0"/>
              </a:spcBef>
              <a:spcAft>
                <a:spcPts val="0"/>
              </a:spcAft>
              <a:buClr>
                <a:schemeClr val="dk1"/>
              </a:buClr>
              <a:buSzPct val="100000"/>
              <a:buNone/>
            </a:pPr>
            <a:r>
              <a:rPr b="1" lang="en-GB">
                <a:latin typeface="Times New Roman"/>
                <a:ea typeface="Times New Roman"/>
                <a:cs typeface="Times New Roman"/>
                <a:sym typeface="Times New Roman"/>
              </a:rPr>
              <a:t>1. Headstock</a:t>
            </a:r>
            <a:endParaRPr b="1" i="1">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It is present at the left hand side of the lathe. It holds the gear train, main spindle, chuck, gear speed control levers and feed controllers. It is aligned with the tailstock. The head stock is made up of cast iron.</a:t>
            </a:r>
            <a:endParaRPr/>
          </a:p>
          <a:p>
            <a:pPr indent="0" lvl="0" marL="0" rtl="0" algn="l">
              <a:lnSpc>
                <a:spcPct val="9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(i) Chuck</a:t>
            </a:r>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It is that part of lathe machine which is used to hold the work piece. It is attached to the main spindle of the headstock. It rotates with the spindle and also rotates the work piece. In the lathe machine we generally use three jaw or four jaw check. The three jaw of the three jaw chuck is made to move simultaneously but the jaws of the four jaw chuck moves independently.</a:t>
            </a:r>
            <a:endParaRPr/>
          </a:p>
          <a:p>
            <a:pPr indent="0" lvl="0" marL="0" rtl="0" algn="l">
              <a:lnSpc>
                <a:spcPct val="9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(ii) Main Spindle</a:t>
            </a:r>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This part of the lathe machine is used to hold cylindrical work piece within it. It is a hollow shaft on which the chuck is mounted.</a:t>
            </a:r>
            <a:endParaRPr/>
          </a:p>
          <a:p>
            <a:pPr indent="0" lvl="0" marL="0" rtl="0" algn="l">
              <a:lnSpc>
                <a:spcPct val="9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(iii) Feed Selector</a:t>
            </a:r>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It is used to select the direction of the feed i.e. whether we want to move the tool from left to right or right to left. Feed selector is present on the headstock.</a:t>
            </a:r>
            <a:endParaRPr/>
          </a:p>
          <a:p>
            <a:pPr indent="0" lvl="0" marL="0" rtl="0" algn="l">
              <a:lnSpc>
                <a:spcPct val="9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179" name="Google Shape;179;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180" name="Google Shape;180;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81" name="Google Shape;181;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12"/>
          <p:cNvSpPr txBox="1"/>
          <p:nvPr>
            <p:ph type="title"/>
          </p:nvPr>
        </p:nvSpPr>
        <p:spPr>
          <a:xfrm>
            <a:off x="838200" y="365125"/>
            <a:ext cx="10515600" cy="72974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The function of the main parts of lathe machine Cont’d</a:t>
            </a:r>
            <a:endParaRPr sz="3200"/>
          </a:p>
        </p:txBody>
      </p:sp>
      <p:sp>
        <p:nvSpPr>
          <p:cNvPr id="187" name="Google Shape;187;p12"/>
          <p:cNvSpPr txBox="1"/>
          <p:nvPr>
            <p:ph idx="1" type="body"/>
          </p:nvPr>
        </p:nvSpPr>
        <p:spPr>
          <a:xfrm>
            <a:off x="838200" y="998621"/>
            <a:ext cx="10515600" cy="5178342"/>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GB">
                <a:latin typeface="Times New Roman"/>
                <a:ea typeface="Times New Roman"/>
                <a:cs typeface="Times New Roman"/>
                <a:sym typeface="Times New Roman"/>
              </a:rPr>
              <a:t>2. Tailstock</a:t>
            </a:r>
            <a:endParaRPr b="1" i="1">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It is present at right hand side of the lathe. It is used to provide supports to the work piece. It supports the work piece from one end i.e. right end.</a:t>
            </a:r>
            <a:endParaRPr/>
          </a:p>
          <a:p>
            <a:pPr indent="0" lvl="0" marL="0" rtl="0" algn="l">
              <a:lnSpc>
                <a:spcPct val="90000"/>
              </a:lnSpc>
              <a:spcBef>
                <a:spcPts val="1000"/>
              </a:spcBef>
              <a:spcAft>
                <a:spcPts val="0"/>
              </a:spcAft>
              <a:buClr>
                <a:schemeClr val="dk1"/>
              </a:buClr>
              <a:buSzPts val="2800"/>
              <a:buNone/>
            </a:pPr>
            <a:r>
              <a:rPr b="1" lang="en-GB">
                <a:latin typeface="Times New Roman"/>
                <a:ea typeface="Times New Roman"/>
                <a:cs typeface="Times New Roman"/>
                <a:sym typeface="Times New Roman"/>
              </a:rPr>
              <a:t>3. Bed</a:t>
            </a:r>
            <a:endParaRPr b="1" i="1">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It is the main part of the lathe. All the parts of the lathe is bolted on the bed. It comprises of headstock, tailstock, carriage guide ways and other parts. It is made of cast iron.</a:t>
            </a:r>
            <a:endParaRPr/>
          </a:p>
          <a:p>
            <a:pPr indent="0" lvl="0" marL="0" rtl="0" algn="l">
              <a:lnSpc>
                <a:spcPct val="90000"/>
              </a:lnSpc>
              <a:spcBef>
                <a:spcPts val="1000"/>
              </a:spcBef>
              <a:spcAft>
                <a:spcPts val="0"/>
              </a:spcAft>
              <a:buClr>
                <a:schemeClr val="dk1"/>
              </a:buClr>
              <a:buSzPts val="2800"/>
              <a:buNone/>
            </a:pPr>
            <a:r>
              <a:rPr b="1" lang="en-GB">
                <a:latin typeface="Times New Roman"/>
                <a:ea typeface="Times New Roman"/>
                <a:cs typeface="Times New Roman"/>
                <a:sym typeface="Times New Roman"/>
              </a:rPr>
              <a:t>4. Guide ways</a:t>
            </a:r>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Guide ways are present on the bed. As its name indicates it is used to guide the tail stock and carriage. The tailstock and carriage, slides over the guide ways. It is an inverted V</a:t>
            </a:r>
            <a:endParaRPr/>
          </a:p>
        </p:txBody>
      </p:sp>
      <p:sp>
        <p:nvSpPr>
          <p:cNvPr id="188" name="Google Shape;188;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189" name="Google Shape;189;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90" name="Google Shape;190;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13"/>
          <p:cNvSpPr txBox="1"/>
          <p:nvPr>
            <p:ph type="title"/>
          </p:nvPr>
        </p:nvSpPr>
        <p:spPr>
          <a:xfrm>
            <a:off x="838200" y="365126"/>
            <a:ext cx="10515600" cy="70568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The function of the main parts of lathe machine Cont’d</a:t>
            </a:r>
            <a:endParaRPr sz="3200">
              <a:latin typeface="Times New Roman"/>
              <a:ea typeface="Times New Roman"/>
              <a:cs typeface="Times New Roman"/>
              <a:sym typeface="Times New Roman"/>
            </a:endParaRPr>
          </a:p>
        </p:txBody>
      </p:sp>
      <p:sp>
        <p:nvSpPr>
          <p:cNvPr id="196" name="Google Shape;196;p13"/>
          <p:cNvSpPr txBox="1"/>
          <p:nvPr>
            <p:ph idx="1" type="body"/>
          </p:nvPr>
        </p:nvSpPr>
        <p:spPr>
          <a:xfrm>
            <a:off x="838199" y="1070812"/>
            <a:ext cx="10844463" cy="52855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GB">
                <a:latin typeface="Times New Roman"/>
                <a:ea typeface="Times New Roman"/>
                <a:cs typeface="Times New Roman"/>
                <a:sym typeface="Times New Roman"/>
              </a:rPr>
              <a:t>5. Carriage</a:t>
            </a:r>
            <a:endParaRPr b="1" i="1">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The carriage is present in between the headstock and tailstock. It carries apron, saddle, compound rest, cross slide and tool post.</a:t>
            </a:r>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The carriage is used for support, guide and feed the tool against the job when the machining is done.</a:t>
            </a:r>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It holds moves and controls the cutting tool.</a:t>
            </a:r>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It gives rigid supports to the tool during operations.</a:t>
            </a:r>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It transfers power from feed rod to cutting tool through apron mechanism for longitudinal cross-feeding.</a:t>
            </a:r>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It simplifies the thread cutting operation with the help of lead screw and half nut mechanism.</a:t>
            </a:r>
            <a:endParaRPr/>
          </a:p>
        </p:txBody>
      </p:sp>
      <p:sp>
        <p:nvSpPr>
          <p:cNvPr id="197" name="Google Shape;197;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198" name="Google Shape;198;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99" name="Google Shape;199;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14"/>
          <p:cNvSpPr txBox="1"/>
          <p:nvPr>
            <p:ph type="title"/>
          </p:nvPr>
        </p:nvSpPr>
        <p:spPr>
          <a:xfrm>
            <a:off x="838200" y="365126"/>
            <a:ext cx="3745832" cy="75381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Carriage Cont’d</a:t>
            </a:r>
            <a:endParaRPr b="1" sz="3200">
              <a:latin typeface="Times New Roman"/>
              <a:ea typeface="Times New Roman"/>
              <a:cs typeface="Times New Roman"/>
              <a:sym typeface="Times New Roman"/>
            </a:endParaRPr>
          </a:p>
        </p:txBody>
      </p:sp>
      <p:sp>
        <p:nvSpPr>
          <p:cNvPr id="205" name="Google Shape;205;p14"/>
          <p:cNvSpPr txBox="1"/>
          <p:nvPr>
            <p:ph idx="1" type="body"/>
          </p:nvPr>
        </p:nvSpPr>
        <p:spPr>
          <a:xfrm>
            <a:off x="697832" y="1118938"/>
            <a:ext cx="10655968" cy="5058025"/>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lnSpc>
                <a:spcPct val="150000"/>
              </a:lnSpc>
              <a:spcBef>
                <a:spcPts val="0"/>
              </a:spcBef>
              <a:spcAft>
                <a:spcPts val="0"/>
              </a:spcAft>
              <a:buClr>
                <a:schemeClr val="dk1"/>
              </a:buClr>
              <a:buSzPct val="100000"/>
              <a:buNone/>
            </a:pPr>
            <a:r>
              <a:rPr b="1" lang="en-GB">
                <a:latin typeface="Times New Roman"/>
                <a:ea typeface="Times New Roman"/>
                <a:cs typeface="Times New Roman"/>
                <a:sym typeface="Times New Roman"/>
              </a:rPr>
              <a:t>(i) Tool Post:</a:t>
            </a:r>
            <a:r>
              <a:rPr lang="en-GB">
                <a:latin typeface="Times New Roman"/>
                <a:ea typeface="Times New Roman"/>
                <a:cs typeface="Times New Roman"/>
                <a:sym typeface="Times New Roman"/>
              </a:rPr>
              <a:t> It is used to hold the tool. It has T-slot for holding the tool. Tool post is bolted on the carriage.</a:t>
            </a:r>
            <a:br>
              <a:rPr lang="en-GB">
                <a:latin typeface="Times New Roman"/>
                <a:ea typeface="Times New Roman"/>
                <a:cs typeface="Times New Roman"/>
                <a:sym typeface="Times New Roman"/>
              </a:rPr>
            </a:br>
            <a:r>
              <a:rPr b="1" lang="en-GB">
                <a:latin typeface="Times New Roman"/>
                <a:ea typeface="Times New Roman"/>
                <a:cs typeface="Times New Roman"/>
                <a:sym typeface="Times New Roman"/>
              </a:rPr>
              <a:t>(ii) Compound Rest:</a:t>
            </a:r>
            <a:r>
              <a:rPr lang="en-GB">
                <a:latin typeface="Times New Roman"/>
                <a:ea typeface="Times New Roman"/>
                <a:cs typeface="Times New Roman"/>
                <a:sym typeface="Times New Roman"/>
              </a:rPr>
              <a:t> It is used to set the tool at desired angle for taper turning and other operations.</a:t>
            </a:r>
            <a:br>
              <a:rPr lang="en-GB">
                <a:latin typeface="Times New Roman"/>
                <a:ea typeface="Times New Roman"/>
                <a:cs typeface="Times New Roman"/>
                <a:sym typeface="Times New Roman"/>
              </a:rPr>
            </a:br>
            <a:r>
              <a:rPr b="1" lang="en-GB">
                <a:latin typeface="Times New Roman"/>
                <a:ea typeface="Times New Roman"/>
                <a:cs typeface="Times New Roman"/>
                <a:sym typeface="Times New Roman"/>
              </a:rPr>
              <a:t>(iii) Cross Slide:</a:t>
            </a:r>
            <a:r>
              <a:rPr lang="en-GB">
                <a:latin typeface="Times New Roman"/>
                <a:ea typeface="Times New Roman"/>
                <a:cs typeface="Times New Roman"/>
                <a:sym typeface="Times New Roman"/>
              </a:rPr>
              <a:t> The cross slide is used to move the tool perpendicular to the axis of the lathe.</a:t>
            </a:r>
            <a:br>
              <a:rPr lang="en-GB">
                <a:latin typeface="Times New Roman"/>
                <a:ea typeface="Times New Roman"/>
                <a:cs typeface="Times New Roman"/>
                <a:sym typeface="Times New Roman"/>
              </a:rPr>
            </a:br>
            <a:r>
              <a:rPr b="1" lang="en-GB">
                <a:latin typeface="Times New Roman"/>
                <a:ea typeface="Times New Roman"/>
                <a:cs typeface="Times New Roman"/>
                <a:sym typeface="Times New Roman"/>
              </a:rPr>
              <a:t>(iv) Saddle:</a:t>
            </a:r>
            <a:r>
              <a:rPr lang="en-GB">
                <a:latin typeface="Times New Roman"/>
                <a:ea typeface="Times New Roman"/>
                <a:cs typeface="Times New Roman"/>
                <a:sym typeface="Times New Roman"/>
              </a:rPr>
              <a:t> The top portion of the carriage is called saddle. Cross slide is mounted on the saddle.</a:t>
            </a:r>
            <a:br>
              <a:rPr lang="en-GB">
                <a:latin typeface="Times New Roman"/>
                <a:ea typeface="Times New Roman"/>
                <a:cs typeface="Times New Roman"/>
                <a:sym typeface="Times New Roman"/>
              </a:rPr>
            </a:br>
            <a:r>
              <a:rPr b="1" lang="en-GB">
                <a:latin typeface="Times New Roman"/>
                <a:ea typeface="Times New Roman"/>
                <a:cs typeface="Times New Roman"/>
                <a:sym typeface="Times New Roman"/>
              </a:rPr>
              <a:t>(v) Apron:</a:t>
            </a:r>
            <a:r>
              <a:rPr lang="en-GB">
                <a:latin typeface="Times New Roman"/>
                <a:ea typeface="Times New Roman"/>
                <a:cs typeface="Times New Roman"/>
                <a:sym typeface="Times New Roman"/>
              </a:rPr>
              <a:t> The front portion of the carriage is called apron. It contains all the moving and control mechanism of the carriage.</a:t>
            </a:r>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206" name="Google Shape;206;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207" name="Google Shape;207;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08" name="Google Shape;208;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15"/>
          <p:cNvSpPr txBox="1"/>
          <p:nvPr>
            <p:ph type="title"/>
          </p:nvPr>
        </p:nvSpPr>
        <p:spPr>
          <a:xfrm>
            <a:off x="838200" y="365126"/>
            <a:ext cx="10339137" cy="68162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The function of the main parts of lathe machine Cont’d</a:t>
            </a:r>
            <a:endParaRPr sz="3200">
              <a:latin typeface="Times New Roman"/>
              <a:ea typeface="Times New Roman"/>
              <a:cs typeface="Times New Roman"/>
              <a:sym typeface="Times New Roman"/>
            </a:endParaRPr>
          </a:p>
        </p:txBody>
      </p:sp>
      <p:sp>
        <p:nvSpPr>
          <p:cNvPr id="214" name="Google Shape;214;p15"/>
          <p:cNvSpPr txBox="1"/>
          <p:nvPr>
            <p:ph idx="1" type="body"/>
          </p:nvPr>
        </p:nvSpPr>
        <p:spPr>
          <a:xfrm>
            <a:off x="838199" y="1151856"/>
            <a:ext cx="10627895" cy="496018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GB">
                <a:latin typeface="Times New Roman"/>
                <a:ea typeface="Times New Roman"/>
                <a:cs typeface="Times New Roman"/>
                <a:sym typeface="Times New Roman"/>
              </a:rPr>
              <a:t>6. Lead Screw</a:t>
            </a:r>
            <a:endParaRPr b="1" i="1">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Lead screw is used to move the carriage automatically during threading.</a:t>
            </a:r>
            <a:endParaRPr/>
          </a:p>
          <a:p>
            <a:pPr indent="0" lvl="0" marL="0" rtl="0" algn="l">
              <a:lnSpc>
                <a:spcPct val="90000"/>
              </a:lnSpc>
              <a:spcBef>
                <a:spcPts val="1000"/>
              </a:spcBef>
              <a:spcAft>
                <a:spcPts val="0"/>
              </a:spcAft>
              <a:buClr>
                <a:schemeClr val="dk1"/>
              </a:buClr>
              <a:buSzPts val="2800"/>
              <a:buNone/>
            </a:pPr>
            <a:r>
              <a:rPr b="1" lang="en-GB">
                <a:latin typeface="Times New Roman"/>
                <a:ea typeface="Times New Roman"/>
                <a:cs typeface="Times New Roman"/>
                <a:sym typeface="Times New Roman"/>
              </a:rPr>
              <a:t>7. Feed Rod</a:t>
            </a:r>
            <a:endParaRPr b="1" i="1">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It is used to move the carriage from left to right and vice versa.</a:t>
            </a:r>
            <a:endParaRPr/>
          </a:p>
          <a:p>
            <a:pPr indent="0" lvl="0" marL="0" rtl="0" algn="l">
              <a:lnSpc>
                <a:spcPct val="90000"/>
              </a:lnSpc>
              <a:spcBef>
                <a:spcPts val="1000"/>
              </a:spcBef>
              <a:spcAft>
                <a:spcPts val="0"/>
              </a:spcAft>
              <a:buClr>
                <a:schemeClr val="dk1"/>
              </a:buClr>
              <a:buSzPts val="2800"/>
              <a:buNone/>
            </a:pPr>
            <a:r>
              <a:rPr b="1" lang="en-GB">
                <a:latin typeface="Times New Roman"/>
                <a:ea typeface="Times New Roman"/>
                <a:cs typeface="Times New Roman"/>
                <a:sym typeface="Times New Roman"/>
              </a:rPr>
              <a:t>8. Chip Pan</a:t>
            </a:r>
            <a:endParaRPr b="1" i="1">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Chip pan is used to collect the chips that are produced during the lathe operation. It is present at the bottom of the lathe.</a:t>
            </a:r>
            <a:endParaRPr/>
          </a:p>
          <a:p>
            <a:pPr indent="0" lvl="0" marL="0" rtl="0" algn="l">
              <a:lnSpc>
                <a:spcPct val="90000"/>
              </a:lnSpc>
              <a:spcBef>
                <a:spcPts val="1000"/>
              </a:spcBef>
              <a:spcAft>
                <a:spcPts val="0"/>
              </a:spcAft>
              <a:buClr>
                <a:schemeClr val="dk1"/>
              </a:buClr>
              <a:buSzPts val="2800"/>
              <a:buNone/>
            </a:pPr>
            <a:r>
              <a:rPr b="1" lang="en-GB">
                <a:latin typeface="Times New Roman"/>
                <a:ea typeface="Times New Roman"/>
                <a:cs typeface="Times New Roman"/>
                <a:sym typeface="Times New Roman"/>
              </a:rPr>
              <a:t>9. Hand Wheel</a:t>
            </a:r>
            <a:endParaRPr b="1" i="1">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It is the wheel which is operated by hand to move cross slide, carriage, tailstock and other parts </a:t>
            </a:r>
            <a:endParaRPr/>
          </a:p>
        </p:txBody>
      </p:sp>
      <p:sp>
        <p:nvSpPr>
          <p:cNvPr id="215" name="Google Shape;215;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216" name="Google Shape;216;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17" name="Google Shape;217;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16"/>
          <p:cNvSpPr txBox="1"/>
          <p:nvPr>
            <p:ph type="title"/>
          </p:nvPr>
        </p:nvSpPr>
        <p:spPr>
          <a:xfrm>
            <a:off x="838200" y="365125"/>
            <a:ext cx="7086600" cy="570296"/>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br>
              <a:rPr lang="en-GB" sz="3200">
                <a:latin typeface="Times New Roman"/>
                <a:ea typeface="Times New Roman"/>
                <a:cs typeface="Times New Roman"/>
                <a:sym typeface="Times New Roman"/>
              </a:rPr>
            </a:br>
            <a:r>
              <a:rPr b="1" lang="en-GB" sz="3600">
                <a:latin typeface="Times New Roman"/>
                <a:ea typeface="Times New Roman"/>
                <a:cs typeface="Times New Roman"/>
                <a:sym typeface="Times New Roman"/>
              </a:rPr>
              <a:t>III.2 Definition of turning operation</a:t>
            </a:r>
            <a:br>
              <a:rPr lang="en-GB" sz="3200">
                <a:latin typeface="Times New Roman"/>
                <a:ea typeface="Times New Roman"/>
                <a:cs typeface="Times New Roman"/>
                <a:sym typeface="Times New Roman"/>
              </a:rPr>
            </a:br>
            <a:endParaRPr sz="3200"/>
          </a:p>
        </p:txBody>
      </p:sp>
      <p:sp>
        <p:nvSpPr>
          <p:cNvPr id="223" name="Google Shape;223;p16"/>
          <p:cNvSpPr txBox="1"/>
          <p:nvPr>
            <p:ph idx="1" type="body"/>
          </p:nvPr>
        </p:nvSpPr>
        <p:spPr>
          <a:xfrm>
            <a:off x="606972" y="1037348"/>
            <a:ext cx="10746828" cy="5684127"/>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Turning is a machining process in which a workpiece is held and rotated about its longitudinal axis on a machine tool called a lathe. Cutting tools mounted on the lathe are fed into the workpiece to remove material and thus produce the required shape. The principal surfaces machined are concentric with the longitudinal axis of the workpiece. Turning operations are defined as the removal of material from external surfaces on rotating workpieces. </a:t>
            </a:r>
            <a:endParaRPr/>
          </a:p>
        </p:txBody>
      </p:sp>
      <p:sp>
        <p:nvSpPr>
          <p:cNvPr id="224" name="Google Shape;224;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225" name="Google Shape;225;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26" name="Google Shape;226;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17"/>
          <p:cNvSpPr txBox="1"/>
          <p:nvPr>
            <p:ph type="title"/>
          </p:nvPr>
        </p:nvSpPr>
        <p:spPr>
          <a:xfrm>
            <a:off x="838200" y="365126"/>
            <a:ext cx="6873607" cy="56029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Definition of turning operation Cont’d</a:t>
            </a:r>
            <a:endParaRPr sz="3200">
              <a:latin typeface="Times New Roman"/>
              <a:ea typeface="Times New Roman"/>
              <a:cs typeface="Times New Roman"/>
              <a:sym typeface="Times New Roman"/>
            </a:endParaRPr>
          </a:p>
        </p:txBody>
      </p:sp>
      <p:sp>
        <p:nvSpPr>
          <p:cNvPr id="232" name="Google Shape;232;p17"/>
          <p:cNvSpPr txBox="1"/>
          <p:nvPr>
            <p:ph idx="1" type="body"/>
          </p:nvPr>
        </p:nvSpPr>
        <p:spPr>
          <a:xfrm>
            <a:off x="838200" y="925418"/>
            <a:ext cx="10515600" cy="4351338"/>
          </a:xfrm>
          <a:prstGeom prst="rect">
            <a:avLst/>
          </a:prstGeom>
          <a:noFill/>
          <a:ln>
            <a:noFill/>
          </a:ln>
        </p:spPr>
        <p:txBody>
          <a:bodyPr anchorCtr="0" anchor="t" bIns="45700" lIns="91425" spcFirstLastPara="1" rIns="91425" wrap="square" tIns="45700">
            <a:normAutofit fontScale="85000" lnSpcReduction="1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Turning is a machining process in which a workpiece is held and rotated about its longitudinal axis on a machine tool called a lathe. Cutting tools mounted on the lathe are fed into the workpiece to remove material and thus produce the required shape. The principal surfaces machined are concentric with the longitudinal axis of the workpiece. Turning operations are defined as the removal of material from external surfaces on rotating workplaces. Related operations on external surfaces, also performed on lathes, include facing, chamfering, grooving or necking, knurling, skiving, threading, and cutoff (parting). </a:t>
            </a:r>
            <a:endParaRPr/>
          </a:p>
          <a:p>
            <a:pPr indent="0" lvl="0" marL="0" rtl="0" algn="l">
              <a:lnSpc>
                <a:spcPct val="9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233" name="Google Shape;233;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234" name="Google Shape;234;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35" name="Google Shape;235;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18"/>
          <p:cNvSpPr txBox="1"/>
          <p:nvPr>
            <p:ph type="title"/>
          </p:nvPr>
        </p:nvSpPr>
        <p:spPr>
          <a:xfrm>
            <a:off x="838200" y="365126"/>
            <a:ext cx="7632032" cy="58232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III.2.1 Turning operation Variables</a:t>
            </a:r>
            <a:endParaRPr/>
          </a:p>
        </p:txBody>
      </p:sp>
      <p:sp>
        <p:nvSpPr>
          <p:cNvPr id="241" name="Google Shape;241;p18"/>
          <p:cNvSpPr txBox="1"/>
          <p:nvPr>
            <p:ph idx="1" type="body"/>
          </p:nvPr>
        </p:nvSpPr>
        <p:spPr>
          <a:xfrm>
            <a:off x="838199" y="947452"/>
            <a:ext cx="10729511" cy="540889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The are many factors which can influence turning operation. The three major ones are </a:t>
            </a:r>
            <a:r>
              <a:rPr b="1" lang="en-GB">
                <a:latin typeface="Times New Roman"/>
                <a:ea typeface="Times New Roman"/>
                <a:cs typeface="Times New Roman"/>
                <a:sym typeface="Times New Roman"/>
              </a:rPr>
              <a:t>cutting speed, feed rate, and depth of cut</a:t>
            </a:r>
            <a:r>
              <a:rPr lang="en-GB">
                <a:latin typeface="Times New Roman"/>
                <a:ea typeface="Times New Roman"/>
                <a:cs typeface="Times New Roman"/>
                <a:sym typeface="Times New Roman"/>
              </a:rPr>
              <a:t>. </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Cutting speed </a:t>
            </a:r>
            <a:r>
              <a:rPr lang="en-GB">
                <a:latin typeface="Times New Roman"/>
                <a:ea typeface="Times New Roman"/>
                <a:cs typeface="Times New Roman"/>
                <a:sym typeface="Times New Roman"/>
              </a:rPr>
              <a:t>refers to the rotational speed of the lathe spindle and workpiece and can be expressed in revolutions per minute (rpm). For turning and most other machining operations, however, the cutting speed is generally given in surface feet per minute (sfm) or meters per minute (m/min), which is the rate at which the workplace surface moves past the cutting tool. The surface speed equals the rotary speed (rpm) of the spindle times the circumference of the workpiece (in feet or meters).</a:t>
            </a:r>
            <a:endParaRPr/>
          </a:p>
          <a:p>
            <a:pPr indent="0" lvl="0" marL="0" rtl="0" algn="l">
              <a:lnSpc>
                <a:spcPct val="9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242" name="Google Shape;242;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243" name="Google Shape;243;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44" name="Google Shape;244;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19"/>
          <p:cNvSpPr txBox="1"/>
          <p:nvPr>
            <p:ph type="title"/>
          </p:nvPr>
        </p:nvSpPr>
        <p:spPr>
          <a:xfrm>
            <a:off x="850135" y="651565"/>
            <a:ext cx="6729760" cy="59334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Turning operation Variables Cont’d</a:t>
            </a:r>
            <a:endParaRPr sz="3200"/>
          </a:p>
        </p:txBody>
      </p:sp>
      <p:sp>
        <p:nvSpPr>
          <p:cNvPr id="250" name="Google Shape;250;p19"/>
          <p:cNvSpPr txBox="1"/>
          <p:nvPr>
            <p:ph idx="1" type="body"/>
          </p:nvPr>
        </p:nvSpPr>
        <p:spPr>
          <a:xfrm>
            <a:off x="838200" y="1624959"/>
            <a:ext cx="10515600" cy="4351338"/>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lnSpc>
                <a:spcPct val="150000"/>
              </a:lnSpc>
              <a:spcBef>
                <a:spcPts val="0"/>
              </a:spcBef>
              <a:spcAft>
                <a:spcPts val="0"/>
              </a:spcAft>
              <a:buClr>
                <a:schemeClr val="dk1"/>
              </a:buClr>
              <a:buSzPct val="100000"/>
              <a:buNone/>
            </a:pPr>
            <a:r>
              <a:rPr b="1" lang="en-GB">
                <a:latin typeface="Times New Roman"/>
                <a:ea typeface="Times New Roman"/>
                <a:cs typeface="Times New Roman"/>
                <a:sym typeface="Times New Roman"/>
              </a:rPr>
              <a:t>Feed rate </a:t>
            </a:r>
            <a:r>
              <a:rPr lang="en-GB">
                <a:latin typeface="Times New Roman"/>
                <a:ea typeface="Times New Roman"/>
                <a:cs typeface="Times New Roman"/>
                <a:sym typeface="Times New Roman"/>
              </a:rPr>
              <a:t>is the rate at which the tool advances along its cutting path. It is expressed in inches or millimeters per minute (ipm or mm/ min), or in inches or millimeters per revolution (ipr or mm/rev). </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Depth of cut </a:t>
            </a:r>
            <a:r>
              <a:rPr lang="en-GB">
                <a:latin typeface="Times New Roman"/>
                <a:ea typeface="Times New Roman"/>
                <a:cs typeface="Times New Roman"/>
                <a:sym typeface="Times New Roman"/>
              </a:rPr>
              <a:t>is the thickness of the layer of material removed from the workpiece surface (the distance from the uncut surface to the cut surface), expressed in inches or millimetres.</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When turning cylindrical workpieces, the diameter is reduced by twice the depth of cut.</a:t>
            </a:r>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251" name="Google Shape;251;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252" name="Google Shape;252;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53" name="Google Shape;253;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20"/>
          <p:cNvSpPr txBox="1"/>
          <p:nvPr>
            <p:ph idx="1" type="body"/>
          </p:nvPr>
        </p:nvSpPr>
        <p:spPr>
          <a:xfrm>
            <a:off x="838200" y="1434347"/>
            <a:ext cx="10515600" cy="4922003"/>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A wide variety of lathes machines is available in many sizes to suit specific application requirements. They can be controlled manually, semi-automatically, or automatically. Major classifications of different types include engine lathes, contouring lathes, turret lathes, and NC/ CNC turning machines. Each classification is further subdivided into specific kinds. Other lathe-related machines such as single-spindle automatic.</a:t>
            </a:r>
            <a:endParaRPr>
              <a:latin typeface="Times New Roman"/>
              <a:ea typeface="Times New Roman"/>
              <a:cs typeface="Times New Roman"/>
              <a:sym typeface="Times New Roman"/>
            </a:endParaRPr>
          </a:p>
        </p:txBody>
      </p:sp>
      <p:sp>
        <p:nvSpPr>
          <p:cNvPr id="259" name="Google Shape;259;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260" name="Google Shape;260;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61" name="Google Shape;261;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62" name="Google Shape;262;p20"/>
          <p:cNvSpPr/>
          <p:nvPr/>
        </p:nvSpPr>
        <p:spPr>
          <a:xfrm>
            <a:off x="1249863" y="549261"/>
            <a:ext cx="6991769"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200">
                <a:solidFill>
                  <a:schemeClr val="dk1"/>
                </a:solidFill>
                <a:latin typeface="Times New Roman"/>
                <a:ea typeface="Times New Roman"/>
                <a:cs typeface="Times New Roman"/>
                <a:sym typeface="Times New Roman"/>
              </a:rPr>
              <a:t>III.3 Different types of lathe machine</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21"/>
          <p:cNvSpPr txBox="1"/>
          <p:nvPr>
            <p:ph type="title"/>
          </p:nvPr>
        </p:nvSpPr>
        <p:spPr>
          <a:xfrm>
            <a:off x="838200" y="365126"/>
            <a:ext cx="6200274" cy="68162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III.3.1 Bench lathe machine</a:t>
            </a:r>
            <a:endParaRPr b="1" sz="3200"/>
          </a:p>
        </p:txBody>
      </p:sp>
      <p:sp>
        <p:nvSpPr>
          <p:cNvPr id="268" name="Google Shape;268;p21"/>
          <p:cNvSpPr txBox="1"/>
          <p:nvPr>
            <p:ph idx="1" type="body"/>
          </p:nvPr>
        </p:nvSpPr>
        <p:spPr>
          <a:xfrm>
            <a:off x="838200" y="1046748"/>
            <a:ext cx="10651958" cy="5309602"/>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These machines are essentially engine lathes small enough to be placed on a workbench, although modern bench lathes are usually supported by a cabinet or base. This classification includes high-speed (to 5000 rpm or more), instrument, jeweler’s, and watchmaker’s lathes. Since power feed is seldom required, most bench lathes are hand fed. Hand feed is often desirable on these small lathes, particularly for delicate, precision operations. Workpieces machined on bench lathes are small. The maximum swing on most machines generally ranges from about 4-9” (102-229 mm), with center-to-center distances to 24” (610 mm) and bed lengths seldom exceeding 6 ft (1.8 m).</a:t>
            </a:r>
            <a:endParaRPr/>
          </a:p>
        </p:txBody>
      </p:sp>
      <p:sp>
        <p:nvSpPr>
          <p:cNvPr id="269" name="Google Shape;269;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270" name="Google Shape;270;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71" name="Google Shape;271;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22"/>
          <p:cNvSpPr txBox="1"/>
          <p:nvPr>
            <p:ph type="title"/>
          </p:nvPr>
        </p:nvSpPr>
        <p:spPr>
          <a:xfrm>
            <a:off x="838200" y="0"/>
            <a:ext cx="6922168" cy="72974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Bench lathe machine</a:t>
            </a:r>
            <a:endParaRPr sz="3200"/>
          </a:p>
        </p:txBody>
      </p:sp>
      <p:sp>
        <p:nvSpPr>
          <p:cNvPr id="277" name="Google Shape;277;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278" name="Google Shape;278;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79" name="Google Shape;279;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280" name="Google Shape;280;p22"/>
          <p:cNvPicPr preferRelativeResize="0"/>
          <p:nvPr/>
        </p:nvPicPr>
        <p:blipFill rotWithShape="1">
          <a:blip r:embed="rId3">
            <a:alphaModFix/>
          </a:blip>
          <a:srcRect b="0" l="0" r="0" t="0"/>
          <a:stretch/>
        </p:blipFill>
        <p:spPr>
          <a:xfrm>
            <a:off x="838199" y="729748"/>
            <a:ext cx="5081337" cy="4871753"/>
          </a:xfrm>
          <a:prstGeom prst="rect">
            <a:avLst/>
          </a:prstGeom>
          <a:noFill/>
          <a:ln>
            <a:noFill/>
          </a:ln>
        </p:spPr>
      </p:pic>
      <p:sp>
        <p:nvSpPr>
          <p:cNvPr id="281" name="Google Shape;281;p22"/>
          <p:cNvSpPr/>
          <p:nvPr/>
        </p:nvSpPr>
        <p:spPr>
          <a:xfrm>
            <a:off x="5562600" y="3519608"/>
            <a:ext cx="6096000" cy="685059"/>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lang="en-GB" sz="1800">
                <a:solidFill>
                  <a:schemeClr val="dk1"/>
                </a:solidFill>
                <a:latin typeface="Times New Roman"/>
                <a:ea typeface="Times New Roman"/>
                <a:cs typeface="Times New Roman"/>
                <a:sym typeface="Times New Roman"/>
              </a:rPr>
              <a:t>http://image.made-in-china.com/2f0j00dewazvCKEtVU/Bench-Lathe-CZ1224G-CZ1237G-.jpg</a:t>
            </a:r>
            <a:endParaRPr sz="1400">
              <a:solidFill>
                <a:schemeClr val="dk1"/>
              </a:solidFill>
              <a:latin typeface="Calibri"/>
              <a:ea typeface="Calibri"/>
              <a:cs typeface="Calibri"/>
              <a:sym typeface="Calibri"/>
            </a:endParaRPr>
          </a:p>
        </p:txBody>
      </p:sp>
      <p:sp>
        <p:nvSpPr>
          <p:cNvPr id="282" name="Google Shape;282;p22"/>
          <p:cNvSpPr/>
          <p:nvPr/>
        </p:nvSpPr>
        <p:spPr>
          <a:xfrm>
            <a:off x="1536713" y="5601501"/>
            <a:ext cx="2832827"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Fig.3.2 Bench lathe machine</a:t>
            </a:r>
            <a:endParaRPr i="1" sz="1800">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23"/>
          <p:cNvSpPr txBox="1"/>
          <p:nvPr>
            <p:ph type="title"/>
          </p:nvPr>
        </p:nvSpPr>
        <p:spPr>
          <a:xfrm>
            <a:off x="838200" y="365125"/>
            <a:ext cx="8438147" cy="65755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III.3.2 Engine lathe or center lathe machine</a:t>
            </a:r>
            <a:endParaRPr/>
          </a:p>
        </p:txBody>
      </p:sp>
      <p:sp>
        <p:nvSpPr>
          <p:cNvPr id="288" name="Google Shape;288;p23"/>
          <p:cNvSpPr txBox="1"/>
          <p:nvPr>
            <p:ph idx="1" type="body"/>
          </p:nvPr>
        </p:nvSpPr>
        <p:spPr>
          <a:xfrm>
            <a:off x="741946" y="1139824"/>
            <a:ext cx="10868527" cy="5092533"/>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The engine lathe (</a:t>
            </a:r>
            <a:r>
              <a:rPr i="1" lang="en-GB">
                <a:latin typeface="Times New Roman"/>
                <a:ea typeface="Times New Roman"/>
                <a:cs typeface="Times New Roman"/>
                <a:sym typeface="Times New Roman"/>
              </a:rPr>
              <a:t>Fig.3.1</a:t>
            </a:r>
            <a:r>
              <a:rPr lang="en-GB">
                <a:latin typeface="Times New Roman"/>
                <a:ea typeface="Times New Roman"/>
                <a:cs typeface="Times New Roman"/>
                <a:sym typeface="Times New Roman"/>
              </a:rPr>
              <a:t>) is a basic, general-purpose machine tool that is used primarily to generate forms by removing material with one single-point cutting tool at a time. The tool moves parallel, perpendicular, or at an angle to the axis of rotation of the workpiece. Through the use of attachments and accessories, a number of different operations can be performed on engine lathes. These operations include single-point threading, thread chasing, tapping, taper turning, duplicating and contouring, drilling, reaming, boring, milling, and grinding. </a:t>
            </a:r>
            <a:endParaRPr/>
          </a:p>
        </p:txBody>
      </p:sp>
      <p:sp>
        <p:nvSpPr>
          <p:cNvPr id="289" name="Google Shape;289;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4/6/2022</a:t>
            </a:r>
            <a:endParaRPr/>
          </a:p>
        </p:txBody>
      </p:sp>
      <p:sp>
        <p:nvSpPr>
          <p:cNvPr id="290" name="Google Shape;290;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91" name="Google Shape;291;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24"/>
          <p:cNvSpPr txBox="1"/>
          <p:nvPr>
            <p:ph type="title"/>
          </p:nvPr>
        </p:nvSpPr>
        <p:spPr>
          <a:xfrm>
            <a:off x="838200" y="365125"/>
            <a:ext cx="10122568" cy="501149"/>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Engine lathe or center lathe machine Cont’d</a:t>
            </a:r>
            <a:endParaRPr sz="3200"/>
          </a:p>
        </p:txBody>
      </p:sp>
      <p:sp>
        <p:nvSpPr>
          <p:cNvPr id="297" name="Google Shape;297;p24"/>
          <p:cNvSpPr txBox="1"/>
          <p:nvPr>
            <p:ph idx="1" type="body"/>
          </p:nvPr>
        </p:nvSpPr>
        <p:spPr>
          <a:xfrm>
            <a:off x="838200" y="1031540"/>
            <a:ext cx="10832432" cy="5324809"/>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The versatile engine lathe is widely used for producing many different parts in small quantities, as well as for toolroom and maintenance work. Engine lathes are generally classified as either chucking or center-type machines. On chucking machines, workpieces are held in chucks or collets or on faceplates mounted on the lathe spindles. On center-type machines, workplaces are supported between centers mounted in the spindles and the tailslocks of the lathes. Every engine lathe provides a means for traversing the cutting tool both along the axis of workpiece revolution and at an angle to that axis. Beyond this similarity, lathes may embody characteristics common to several different classifications.</a:t>
            </a:r>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298" name="Google Shape;298;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299" name="Google Shape;299;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00" name="Google Shape;300;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25"/>
          <p:cNvSpPr txBox="1"/>
          <p:nvPr>
            <p:ph type="title"/>
          </p:nvPr>
        </p:nvSpPr>
        <p:spPr>
          <a:xfrm>
            <a:off x="838200" y="365125"/>
            <a:ext cx="9400674" cy="59740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III.3.3 Turret and capstan lathe machine</a:t>
            </a:r>
            <a:endParaRPr sz="3200">
              <a:latin typeface="Times New Roman"/>
              <a:ea typeface="Times New Roman"/>
              <a:cs typeface="Times New Roman"/>
              <a:sym typeface="Times New Roman"/>
            </a:endParaRPr>
          </a:p>
        </p:txBody>
      </p:sp>
      <p:sp>
        <p:nvSpPr>
          <p:cNvPr id="306" name="Google Shape;306;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4/6/2022</a:t>
            </a:r>
            <a:endParaRPr/>
          </a:p>
        </p:txBody>
      </p:sp>
      <p:sp>
        <p:nvSpPr>
          <p:cNvPr id="307" name="Google Shape;307;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08" name="Google Shape;308;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309" name="Google Shape;309;p25"/>
          <p:cNvPicPr preferRelativeResize="0"/>
          <p:nvPr/>
        </p:nvPicPr>
        <p:blipFill rotWithShape="1">
          <a:blip r:embed="rId3">
            <a:alphaModFix/>
          </a:blip>
          <a:srcRect b="0" l="0" r="0" t="0"/>
          <a:stretch/>
        </p:blipFill>
        <p:spPr>
          <a:xfrm>
            <a:off x="1374928" y="878876"/>
            <a:ext cx="5930710" cy="4448032"/>
          </a:xfrm>
          <a:prstGeom prst="rect">
            <a:avLst/>
          </a:prstGeom>
          <a:noFill/>
          <a:ln>
            <a:noFill/>
          </a:ln>
        </p:spPr>
      </p:pic>
      <p:sp>
        <p:nvSpPr>
          <p:cNvPr id="310" name="Google Shape;310;p25"/>
          <p:cNvSpPr/>
          <p:nvPr/>
        </p:nvSpPr>
        <p:spPr>
          <a:xfrm>
            <a:off x="2835430" y="5410558"/>
            <a:ext cx="401693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Fig.3.3 Turret and capstan lathe machine</a:t>
            </a:r>
            <a:endParaRPr i="1" sz="1800">
              <a:solidFill>
                <a:schemeClr val="dk1"/>
              </a:solidFill>
              <a:latin typeface="Calibri"/>
              <a:ea typeface="Calibri"/>
              <a:cs typeface="Calibri"/>
              <a:sym typeface="Calibri"/>
            </a:endParaRPr>
          </a:p>
        </p:txBody>
      </p:sp>
      <p:sp>
        <p:nvSpPr>
          <p:cNvPr id="311" name="Google Shape;311;p25"/>
          <p:cNvSpPr/>
          <p:nvPr/>
        </p:nvSpPr>
        <p:spPr>
          <a:xfrm>
            <a:off x="7126705" y="3499363"/>
            <a:ext cx="483268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alibri"/>
                <a:ea typeface="Calibri"/>
                <a:cs typeface="Calibri"/>
                <a:sym typeface="Calibri"/>
              </a:rPr>
              <a:t>https://www.mech4study.com/wp-content/uploads/2018/04/capstan-vs-turret.jpg</a:t>
            </a:r>
            <a:endParaRPr>
              <a:solidFill>
                <a:schemeClr val="dk1"/>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26"/>
          <p:cNvSpPr txBox="1"/>
          <p:nvPr>
            <p:ph type="title"/>
          </p:nvPr>
        </p:nvSpPr>
        <p:spPr>
          <a:xfrm>
            <a:off x="838200" y="252667"/>
            <a:ext cx="5863388" cy="53724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Capstan vs Turret lathe machine</a:t>
            </a:r>
            <a:endParaRPr sz="3200"/>
          </a:p>
        </p:txBody>
      </p:sp>
      <p:graphicFrame>
        <p:nvGraphicFramePr>
          <p:cNvPr id="317" name="Google Shape;317;p26"/>
          <p:cNvGraphicFramePr/>
          <p:nvPr/>
        </p:nvGraphicFramePr>
        <p:xfrm>
          <a:off x="838200" y="902368"/>
          <a:ext cx="3000000" cy="3000000"/>
        </p:xfrm>
        <a:graphic>
          <a:graphicData uri="http://schemas.openxmlformats.org/drawingml/2006/table">
            <a:tbl>
              <a:tblPr bandRow="1" firstRow="1">
                <a:noFill/>
                <a:tableStyleId>{467F11EA-CC2A-40AA-985E-B722699C7721}</a:tableStyleId>
              </a:tblPr>
              <a:tblGrid>
                <a:gridCol w="577525"/>
                <a:gridCol w="4692325"/>
                <a:gridCol w="4187000"/>
              </a:tblGrid>
              <a:tr h="463175">
                <a:tc>
                  <a:txBody>
                    <a:bodyPr/>
                    <a:lstStyle/>
                    <a:p>
                      <a:pPr indent="0" lvl="0" marL="0" marR="0" rtl="0" algn="l">
                        <a:spcBef>
                          <a:spcPts val="0"/>
                        </a:spcBef>
                        <a:spcAft>
                          <a:spcPts val="0"/>
                        </a:spcAft>
                        <a:buNone/>
                      </a:pPr>
                      <a:r>
                        <a:rPr lang="en-GB" sz="1200" u="none" cap="none" strike="noStrike">
                          <a:solidFill>
                            <a:schemeClr val="dk1"/>
                          </a:solidFill>
                          <a:latin typeface="Times New Roman"/>
                          <a:ea typeface="Times New Roman"/>
                          <a:cs typeface="Times New Roman"/>
                          <a:sym typeface="Times New Roman"/>
                        </a:rPr>
                        <a:t>No </a:t>
                      </a:r>
                      <a:endParaRPr sz="1200">
                        <a:solidFill>
                          <a:schemeClr val="dk1"/>
                        </a:solidFill>
                        <a:latin typeface="Times New Roman"/>
                        <a:ea typeface="Times New Roman"/>
                        <a:cs typeface="Times New Roman"/>
                        <a:sym typeface="Times New Roman"/>
                      </a:endParaRPr>
                    </a:p>
                  </a:txBody>
                  <a:tcPr marT="45725" marB="45725" marR="91450" marL="91450"/>
                </a:tc>
                <a:tc>
                  <a:txBody>
                    <a:bodyPr/>
                    <a:lstStyle/>
                    <a:p>
                      <a:pPr indent="0" lvl="0" marL="0" marR="0" rtl="0" algn="l">
                        <a:lnSpc>
                          <a:spcPct val="107000"/>
                        </a:lnSpc>
                        <a:spcBef>
                          <a:spcPts val="0"/>
                        </a:spcBef>
                        <a:spcAft>
                          <a:spcPts val="0"/>
                        </a:spcAft>
                        <a:buNone/>
                      </a:pPr>
                      <a:r>
                        <a:rPr b="1" lang="en-GB" sz="1200">
                          <a:latin typeface="Times New Roman"/>
                          <a:ea typeface="Times New Roman"/>
                          <a:cs typeface="Times New Roman"/>
                          <a:sym typeface="Times New Roman"/>
                        </a:rPr>
                        <a:t>Capstan Lathe Machine</a:t>
                      </a:r>
                      <a:endParaRPr sz="1200">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b="1" lang="en-GB" sz="1200">
                          <a:latin typeface="Times New Roman"/>
                          <a:ea typeface="Times New Roman"/>
                          <a:cs typeface="Times New Roman"/>
                          <a:sym typeface="Times New Roman"/>
                        </a:rPr>
                        <a:t>Turret Lathe Machine</a:t>
                      </a:r>
                      <a:endParaRPr sz="1200">
                        <a:latin typeface="Times New Roman"/>
                        <a:ea typeface="Times New Roman"/>
                        <a:cs typeface="Times New Roman"/>
                        <a:sym typeface="Times New Roman"/>
                      </a:endParaRPr>
                    </a:p>
                  </a:txBody>
                  <a:tcPr marT="9525" marB="9525" marR="9525" marL="9525" anchor="ctr"/>
                </a:tc>
              </a:tr>
              <a:tr h="463175">
                <a:tc>
                  <a:txBody>
                    <a:bodyPr/>
                    <a:lstStyle/>
                    <a:p>
                      <a:pPr indent="0" lvl="0" marL="0" marR="0" rtl="0" algn="l">
                        <a:spcBef>
                          <a:spcPts val="0"/>
                        </a:spcBef>
                        <a:spcAft>
                          <a:spcPts val="0"/>
                        </a:spcAft>
                        <a:buNone/>
                      </a:pPr>
                      <a:r>
                        <a:rPr lang="en-GB" sz="1200">
                          <a:solidFill>
                            <a:schemeClr val="dk1"/>
                          </a:solidFill>
                          <a:latin typeface="Times New Roman"/>
                          <a:ea typeface="Times New Roman"/>
                          <a:cs typeface="Times New Roman"/>
                          <a:sym typeface="Times New Roman"/>
                        </a:rPr>
                        <a:t>1</a:t>
                      </a:r>
                      <a:endParaRPr sz="1200">
                        <a:solidFill>
                          <a:schemeClr val="dk1"/>
                        </a:solidFill>
                        <a:latin typeface="Times New Roman"/>
                        <a:ea typeface="Times New Roman"/>
                        <a:cs typeface="Times New Roman"/>
                        <a:sym typeface="Times New Roman"/>
                      </a:endParaRPr>
                    </a:p>
                  </a:txBody>
                  <a:tcPr marT="45725" marB="45725" marR="91450" marL="91450"/>
                </a:tc>
                <a:tc>
                  <a:txBody>
                    <a:bodyPr/>
                    <a:lstStyle/>
                    <a:p>
                      <a:pPr indent="0" lvl="0" marL="0" marR="0" rtl="0" algn="l">
                        <a:lnSpc>
                          <a:spcPct val="107000"/>
                        </a:lnSpc>
                        <a:spcBef>
                          <a:spcPts val="0"/>
                        </a:spcBef>
                        <a:spcAft>
                          <a:spcPts val="0"/>
                        </a:spcAft>
                        <a:buNone/>
                      </a:pPr>
                      <a:r>
                        <a:rPr lang="en-GB" sz="1200">
                          <a:latin typeface="Times New Roman"/>
                          <a:ea typeface="Times New Roman"/>
                          <a:cs typeface="Times New Roman"/>
                          <a:sym typeface="Times New Roman"/>
                        </a:rPr>
                        <a:t>Capstan lathe is a light-duty machine and </a:t>
                      </a:r>
                      <a:endParaRPr sz="1200">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1200">
                          <a:latin typeface="Times New Roman"/>
                          <a:ea typeface="Times New Roman"/>
                          <a:cs typeface="Times New Roman"/>
                          <a:sym typeface="Times New Roman"/>
                        </a:rPr>
                        <a:t>This is a heavy-duty machine.</a:t>
                      </a:r>
                      <a:endParaRPr sz="1200">
                        <a:latin typeface="Times New Roman"/>
                        <a:ea typeface="Times New Roman"/>
                        <a:cs typeface="Times New Roman"/>
                        <a:sym typeface="Times New Roman"/>
                      </a:endParaRPr>
                    </a:p>
                  </a:txBody>
                  <a:tcPr marT="9525" marB="9525" marR="9525" marL="9525" anchor="ctr"/>
                </a:tc>
              </a:tr>
              <a:tr h="463175">
                <a:tc>
                  <a:txBody>
                    <a:bodyPr/>
                    <a:lstStyle/>
                    <a:p>
                      <a:pPr indent="0" lvl="0" marL="0" marR="0" rtl="0" algn="l">
                        <a:spcBef>
                          <a:spcPts val="0"/>
                        </a:spcBef>
                        <a:spcAft>
                          <a:spcPts val="0"/>
                        </a:spcAft>
                        <a:buNone/>
                      </a:pPr>
                      <a:r>
                        <a:rPr lang="en-GB" sz="1200">
                          <a:solidFill>
                            <a:schemeClr val="dk1"/>
                          </a:solidFill>
                          <a:latin typeface="Times New Roman"/>
                          <a:ea typeface="Times New Roman"/>
                          <a:cs typeface="Times New Roman"/>
                          <a:sym typeface="Times New Roman"/>
                        </a:rPr>
                        <a:t>2</a:t>
                      </a:r>
                      <a:endParaRPr sz="1200">
                        <a:solidFill>
                          <a:schemeClr val="dk1"/>
                        </a:solidFill>
                        <a:latin typeface="Times New Roman"/>
                        <a:ea typeface="Times New Roman"/>
                        <a:cs typeface="Times New Roman"/>
                        <a:sym typeface="Times New Roman"/>
                      </a:endParaRPr>
                    </a:p>
                  </a:txBody>
                  <a:tcPr marT="45725" marB="45725" marR="91450" marL="91450"/>
                </a:tc>
                <a:tc>
                  <a:txBody>
                    <a:bodyPr/>
                    <a:lstStyle/>
                    <a:p>
                      <a:pPr indent="0" lvl="0" marL="0" marR="0" rtl="0" algn="l">
                        <a:lnSpc>
                          <a:spcPct val="107000"/>
                        </a:lnSpc>
                        <a:spcBef>
                          <a:spcPts val="0"/>
                        </a:spcBef>
                        <a:spcAft>
                          <a:spcPts val="0"/>
                        </a:spcAft>
                        <a:buNone/>
                      </a:pPr>
                      <a:r>
                        <a:rPr lang="en-GB" sz="1200">
                          <a:latin typeface="Times New Roman"/>
                          <a:ea typeface="Times New Roman"/>
                          <a:cs typeface="Times New Roman"/>
                          <a:sym typeface="Times New Roman"/>
                        </a:rPr>
                        <a:t>In capstan Lathe, the tool head is mounted in ram and the ram is mounted on the saddle.</a:t>
                      </a:r>
                      <a:endParaRPr sz="1200">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1200">
                          <a:latin typeface="Times New Roman"/>
                          <a:ea typeface="Times New Roman"/>
                          <a:cs typeface="Times New Roman"/>
                          <a:sym typeface="Times New Roman"/>
                        </a:rPr>
                        <a:t>The tool head is mounted on the saddle.</a:t>
                      </a:r>
                      <a:endParaRPr sz="1200">
                        <a:latin typeface="Times New Roman"/>
                        <a:ea typeface="Times New Roman"/>
                        <a:cs typeface="Times New Roman"/>
                        <a:sym typeface="Times New Roman"/>
                      </a:endParaRPr>
                    </a:p>
                  </a:txBody>
                  <a:tcPr marT="9525" marB="9525" marR="9525" marL="9525" anchor="ctr"/>
                </a:tc>
              </a:tr>
              <a:tr h="463175">
                <a:tc>
                  <a:txBody>
                    <a:bodyPr/>
                    <a:lstStyle/>
                    <a:p>
                      <a:pPr indent="0" lvl="0" marL="0" marR="0" rtl="0" algn="l">
                        <a:spcBef>
                          <a:spcPts val="0"/>
                        </a:spcBef>
                        <a:spcAft>
                          <a:spcPts val="0"/>
                        </a:spcAft>
                        <a:buNone/>
                      </a:pPr>
                      <a:r>
                        <a:rPr lang="en-GB" sz="1200">
                          <a:solidFill>
                            <a:schemeClr val="dk1"/>
                          </a:solidFill>
                          <a:latin typeface="Times New Roman"/>
                          <a:ea typeface="Times New Roman"/>
                          <a:cs typeface="Times New Roman"/>
                          <a:sym typeface="Times New Roman"/>
                        </a:rPr>
                        <a:t>3</a:t>
                      </a:r>
                      <a:endParaRPr sz="1200">
                        <a:solidFill>
                          <a:schemeClr val="dk1"/>
                        </a:solidFill>
                        <a:latin typeface="Times New Roman"/>
                        <a:ea typeface="Times New Roman"/>
                        <a:cs typeface="Times New Roman"/>
                        <a:sym typeface="Times New Roman"/>
                      </a:endParaRPr>
                    </a:p>
                  </a:txBody>
                  <a:tcPr marT="45725" marB="45725" marR="91450" marL="91450"/>
                </a:tc>
                <a:tc>
                  <a:txBody>
                    <a:bodyPr/>
                    <a:lstStyle/>
                    <a:p>
                      <a:pPr indent="0" lvl="0" marL="0" marR="0" rtl="0" algn="l">
                        <a:lnSpc>
                          <a:spcPct val="107000"/>
                        </a:lnSpc>
                        <a:spcBef>
                          <a:spcPts val="0"/>
                        </a:spcBef>
                        <a:spcAft>
                          <a:spcPts val="0"/>
                        </a:spcAft>
                        <a:buNone/>
                      </a:pPr>
                      <a:r>
                        <a:rPr lang="en-GB" sz="1200">
                          <a:latin typeface="Times New Roman"/>
                          <a:ea typeface="Times New Roman"/>
                          <a:cs typeface="Times New Roman"/>
                          <a:sym typeface="Times New Roman"/>
                        </a:rPr>
                        <a:t>To provide feed in this ram movement is required.</a:t>
                      </a:r>
                      <a:endParaRPr sz="1200">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1200">
                          <a:latin typeface="Times New Roman"/>
                          <a:ea typeface="Times New Roman"/>
                          <a:cs typeface="Times New Roman"/>
                          <a:sym typeface="Times New Roman"/>
                        </a:rPr>
                        <a:t>Here to provide feed saddle movement is required.</a:t>
                      </a:r>
                      <a:endParaRPr sz="1200">
                        <a:latin typeface="Times New Roman"/>
                        <a:ea typeface="Times New Roman"/>
                        <a:cs typeface="Times New Roman"/>
                        <a:sym typeface="Times New Roman"/>
                      </a:endParaRPr>
                    </a:p>
                  </a:txBody>
                  <a:tcPr marT="9525" marB="9525" marR="9525" marL="9525" anchor="ctr"/>
                </a:tc>
              </a:tr>
              <a:tr h="463175">
                <a:tc>
                  <a:txBody>
                    <a:bodyPr/>
                    <a:lstStyle/>
                    <a:p>
                      <a:pPr indent="0" lvl="0" marL="0" marR="0" rtl="0" algn="l">
                        <a:spcBef>
                          <a:spcPts val="0"/>
                        </a:spcBef>
                        <a:spcAft>
                          <a:spcPts val="0"/>
                        </a:spcAft>
                        <a:buNone/>
                      </a:pPr>
                      <a:r>
                        <a:rPr lang="en-GB" sz="1200">
                          <a:solidFill>
                            <a:schemeClr val="dk1"/>
                          </a:solidFill>
                          <a:latin typeface="Times New Roman"/>
                          <a:ea typeface="Times New Roman"/>
                          <a:cs typeface="Times New Roman"/>
                          <a:sym typeface="Times New Roman"/>
                        </a:rPr>
                        <a:t>4</a:t>
                      </a:r>
                      <a:endParaRPr sz="1200">
                        <a:solidFill>
                          <a:schemeClr val="dk1"/>
                        </a:solidFill>
                        <a:latin typeface="Times New Roman"/>
                        <a:ea typeface="Times New Roman"/>
                        <a:cs typeface="Times New Roman"/>
                        <a:sym typeface="Times New Roman"/>
                      </a:endParaRPr>
                    </a:p>
                  </a:txBody>
                  <a:tcPr marT="45725" marB="45725" marR="91450" marL="91450"/>
                </a:tc>
                <a:tc>
                  <a:txBody>
                    <a:bodyPr/>
                    <a:lstStyle/>
                    <a:p>
                      <a:pPr indent="0" lvl="0" marL="0" marR="0" rtl="0" algn="l">
                        <a:lnSpc>
                          <a:spcPct val="107000"/>
                        </a:lnSpc>
                        <a:spcBef>
                          <a:spcPts val="0"/>
                        </a:spcBef>
                        <a:spcAft>
                          <a:spcPts val="0"/>
                        </a:spcAft>
                        <a:buNone/>
                      </a:pPr>
                      <a:r>
                        <a:rPr lang="en-GB" sz="1200">
                          <a:latin typeface="Times New Roman"/>
                          <a:ea typeface="Times New Roman"/>
                          <a:cs typeface="Times New Roman"/>
                          <a:sym typeface="Times New Roman"/>
                        </a:rPr>
                        <a:t>This is used for small type workpieces because here ram movement is limited</a:t>
                      </a:r>
                      <a:endParaRPr sz="1200">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1200">
                          <a:latin typeface="Times New Roman"/>
                          <a:ea typeface="Times New Roman"/>
                          <a:cs typeface="Times New Roman"/>
                          <a:sym typeface="Times New Roman"/>
                        </a:rPr>
                        <a:t>This one is used for larger workpieces because here ram movement is not limited or fixed.</a:t>
                      </a:r>
                      <a:endParaRPr sz="1200">
                        <a:latin typeface="Times New Roman"/>
                        <a:ea typeface="Times New Roman"/>
                        <a:cs typeface="Times New Roman"/>
                        <a:sym typeface="Times New Roman"/>
                      </a:endParaRPr>
                    </a:p>
                  </a:txBody>
                  <a:tcPr marT="9525" marB="9525" marR="9525" marL="9525" anchor="ctr"/>
                </a:tc>
              </a:tr>
              <a:tr h="463175">
                <a:tc>
                  <a:txBody>
                    <a:bodyPr/>
                    <a:lstStyle/>
                    <a:p>
                      <a:pPr indent="0" lvl="0" marL="0" marR="0" rtl="0" algn="l">
                        <a:spcBef>
                          <a:spcPts val="0"/>
                        </a:spcBef>
                        <a:spcAft>
                          <a:spcPts val="0"/>
                        </a:spcAft>
                        <a:buNone/>
                      </a:pPr>
                      <a:r>
                        <a:rPr lang="en-GB" sz="1200">
                          <a:solidFill>
                            <a:schemeClr val="dk1"/>
                          </a:solidFill>
                          <a:latin typeface="Times New Roman"/>
                          <a:ea typeface="Times New Roman"/>
                          <a:cs typeface="Times New Roman"/>
                          <a:sym typeface="Times New Roman"/>
                        </a:rPr>
                        <a:t>5</a:t>
                      </a:r>
                      <a:endParaRPr sz="1200">
                        <a:solidFill>
                          <a:schemeClr val="dk1"/>
                        </a:solidFill>
                        <a:latin typeface="Times New Roman"/>
                        <a:ea typeface="Times New Roman"/>
                        <a:cs typeface="Times New Roman"/>
                        <a:sym typeface="Times New Roman"/>
                      </a:endParaRPr>
                    </a:p>
                  </a:txBody>
                  <a:tcPr marT="45725" marB="45725" marR="91450" marL="91450"/>
                </a:tc>
                <a:tc>
                  <a:txBody>
                    <a:bodyPr/>
                    <a:lstStyle/>
                    <a:p>
                      <a:pPr indent="0" lvl="0" marL="0" marR="0" rtl="0" algn="l">
                        <a:lnSpc>
                          <a:spcPct val="107000"/>
                        </a:lnSpc>
                        <a:spcBef>
                          <a:spcPts val="0"/>
                        </a:spcBef>
                        <a:spcAft>
                          <a:spcPts val="0"/>
                        </a:spcAft>
                        <a:buNone/>
                      </a:pPr>
                      <a:r>
                        <a:rPr lang="en-GB" sz="1200">
                          <a:latin typeface="Times New Roman"/>
                          <a:ea typeface="Times New Roman"/>
                          <a:cs typeface="Times New Roman"/>
                          <a:sym typeface="Times New Roman"/>
                        </a:rPr>
                        <a:t>It is a kind of horizontal lathe.</a:t>
                      </a:r>
                      <a:endParaRPr sz="1200">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1200">
                          <a:latin typeface="Times New Roman"/>
                          <a:ea typeface="Times New Roman"/>
                          <a:cs typeface="Times New Roman"/>
                          <a:sym typeface="Times New Roman"/>
                        </a:rPr>
                        <a:t>But this one works both horizontal and vertical type work.</a:t>
                      </a:r>
                      <a:endParaRPr sz="1200">
                        <a:latin typeface="Times New Roman"/>
                        <a:ea typeface="Times New Roman"/>
                        <a:cs typeface="Times New Roman"/>
                        <a:sym typeface="Times New Roman"/>
                      </a:endParaRPr>
                    </a:p>
                  </a:txBody>
                  <a:tcPr marT="9525" marB="9525" marR="9525" marL="9525" anchor="ctr"/>
                </a:tc>
              </a:tr>
              <a:tr h="463175">
                <a:tc>
                  <a:txBody>
                    <a:bodyPr/>
                    <a:lstStyle/>
                    <a:p>
                      <a:pPr indent="0" lvl="0" marL="0" marR="0" rtl="0" algn="l">
                        <a:spcBef>
                          <a:spcPts val="0"/>
                        </a:spcBef>
                        <a:spcAft>
                          <a:spcPts val="0"/>
                        </a:spcAft>
                        <a:buNone/>
                      </a:pPr>
                      <a:r>
                        <a:rPr lang="en-GB" sz="1200">
                          <a:solidFill>
                            <a:schemeClr val="dk1"/>
                          </a:solidFill>
                          <a:latin typeface="Times New Roman"/>
                          <a:ea typeface="Times New Roman"/>
                          <a:cs typeface="Times New Roman"/>
                          <a:sym typeface="Times New Roman"/>
                        </a:rPr>
                        <a:t>6</a:t>
                      </a:r>
                      <a:endParaRPr sz="1200">
                        <a:solidFill>
                          <a:schemeClr val="dk1"/>
                        </a:solidFill>
                        <a:latin typeface="Times New Roman"/>
                        <a:ea typeface="Times New Roman"/>
                        <a:cs typeface="Times New Roman"/>
                        <a:sym typeface="Times New Roman"/>
                      </a:endParaRPr>
                    </a:p>
                  </a:txBody>
                  <a:tcPr marT="45725" marB="45725" marR="91450" marL="91450"/>
                </a:tc>
                <a:tc>
                  <a:txBody>
                    <a:bodyPr/>
                    <a:lstStyle/>
                    <a:p>
                      <a:pPr indent="0" lvl="0" marL="0" marR="0" rtl="0" algn="l">
                        <a:lnSpc>
                          <a:spcPct val="107000"/>
                        </a:lnSpc>
                        <a:spcBef>
                          <a:spcPts val="0"/>
                        </a:spcBef>
                        <a:spcAft>
                          <a:spcPts val="0"/>
                        </a:spcAft>
                        <a:buNone/>
                      </a:pPr>
                      <a:r>
                        <a:rPr lang="en-GB" sz="1200">
                          <a:latin typeface="Times New Roman"/>
                          <a:ea typeface="Times New Roman"/>
                          <a:cs typeface="Times New Roman"/>
                          <a:sym typeface="Times New Roman"/>
                        </a:rPr>
                        <a:t>The turret head can not move crosswise.</a:t>
                      </a:r>
                      <a:endParaRPr sz="1200">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1200">
                          <a:latin typeface="Times New Roman"/>
                          <a:ea typeface="Times New Roman"/>
                          <a:cs typeface="Times New Roman"/>
                          <a:sym typeface="Times New Roman"/>
                        </a:rPr>
                        <a:t>Here the turret head can move crosswise. </a:t>
                      </a:r>
                      <a:endParaRPr sz="1200">
                        <a:latin typeface="Times New Roman"/>
                        <a:ea typeface="Times New Roman"/>
                        <a:cs typeface="Times New Roman"/>
                        <a:sym typeface="Times New Roman"/>
                      </a:endParaRPr>
                    </a:p>
                  </a:txBody>
                  <a:tcPr marT="9525" marB="9525" marR="9525" marL="9525" anchor="ctr"/>
                </a:tc>
              </a:tr>
              <a:tr h="463175">
                <a:tc>
                  <a:txBody>
                    <a:bodyPr/>
                    <a:lstStyle/>
                    <a:p>
                      <a:pPr indent="0" lvl="0" marL="0" marR="0" rtl="0" algn="l">
                        <a:spcBef>
                          <a:spcPts val="0"/>
                        </a:spcBef>
                        <a:spcAft>
                          <a:spcPts val="0"/>
                        </a:spcAft>
                        <a:buNone/>
                      </a:pPr>
                      <a:r>
                        <a:rPr lang="en-GB" sz="1200">
                          <a:solidFill>
                            <a:schemeClr val="dk1"/>
                          </a:solidFill>
                          <a:latin typeface="Times New Roman"/>
                          <a:ea typeface="Times New Roman"/>
                          <a:cs typeface="Times New Roman"/>
                          <a:sym typeface="Times New Roman"/>
                        </a:rPr>
                        <a:t>7</a:t>
                      </a:r>
                      <a:endParaRPr sz="1200">
                        <a:solidFill>
                          <a:schemeClr val="dk1"/>
                        </a:solidFill>
                        <a:latin typeface="Times New Roman"/>
                        <a:ea typeface="Times New Roman"/>
                        <a:cs typeface="Times New Roman"/>
                        <a:sym typeface="Times New Roman"/>
                      </a:endParaRPr>
                    </a:p>
                  </a:txBody>
                  <a:tcPr marT="45725" marB="45725" marR="91450" marL="91450"/>
                </a:tc>
                <a:tc>
                  <a:txBody>
                    <a:bodyPr/>
                    <a:lstStyle/>
                    <a:p>
                      <a:pPr indent="0" lvl="0" marL="0" marR="0" rtl="0" algn="l">
                        <a:lnSpc>
                          <a:spcPct val="107000"/>
                        </a:lnSpc>
                        <a:spcBef>
                          <a:spcPts val="0"/>
                        </a:spcBef>
                        <a:spcAft>
                          <a:spcPts val="0"/>
                        </a:spcAft>
                        <a:buNone/>
                      </a:pPr>
                      <a:r>
                        <a:rPr lang="en-GB" sz="1200">
                          <a:latin typeface="Times New Roman"/>
                          <a:ea typeface="Times New Roman"/>
                          <a:cs typeface="Times New Roman"/>
                          <a:sym typeface="Times New Roman"/>
                        </a:rPr>
                        <a:t>In a capstan lathe easy to move the turret head as its slides over the ram. </a:t>
                      </a:r>
                      <a:endParaRPr sz="1200">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1200">
                          <a:latin typeface="Times New Roman"/>
                          <a:ea typeface="Times New Roman"/>
                          <a:cs typeface="Times New Roman"/>
                          <a:sym typeface="Times New Roman"/>
                        </a:rPr>
                        <a:t>It is difficult to move the turret head along with the saddle</a:t>
                      </a:r>
                      <a:endParaRPr sz="1200">
                        <a:latin typeface="Times New Roman"/>
                        <a:ea typeface="Times New Roman"/>
                        <a:cs typeface="Times New Roman"/>
                        <a:sym typeface="Times New Roman"/>
                      </a:endParaRPr>
                    </a:p>
                  </a:txBody>
                  <a:tcPr marT="9525" marB="9525" marR="9525" marL="9525" anchor="ctr"/>
                </a:tc>
              </a:tr>
              <a:tr h="463175">
                <a:tc>
                  <a:txBody>
                    <a:bodyPr/>
                    <a:lstStyle/>
                    <a:p>
                      <a:pPr indent="0" lvl="0" marL="0" marR="0" rtl="0" algn="l">
                        <a:spcBef>
                          <a:spcPts val="0"/>
                        </a:spcBef>
                        <a:spcAft>
                          <a:spcPts val="0"/>
                        </a:spcAft>
                        <a:buNone/>
                      </a:pPr>
                      <a:r>
                        <a:rPr lang="en-GB" sz="1200">
                          <a:solidFill>
                            <a:schemeClr val="dk1"/>
                          </a:solidFill>
                          <a:latin typeface="Times New Roman"/>
                          <a:ea typeface="Times New Roman"/>
                          <a:cs typeface="Times New Roman"/>
                          <a:sym typeface="Times New Roman"/>
                        </a:rPr>
                        <a:t>8</a:t>
                      </a:r>
                      <a:endParaRPr sz="1200">
                        <a:solidFill>
                          <a:schemeClr val="dk1"/>
                        </a:solidFill>
                        <a:latin typeface="Times New Roman"/>
                        <a:ea typeface="Times New Roman"/>
                        <a:cs typeface="Times New Roman"/>
                        <a:sym typeface="Times New Roman"/>
                      </a:endParaRPr>
                    </a:p>
                  </a:txBody>
                  <a:tcPr marT="45725" marB="45725" marR="91450" marL="91450"/>
                </a:tc>
                <a:tc>
                  <a:txBody>
                    <a:bodyPr/>
                    <a:lstStyle/>
                    <a:p>
                      <a:pPr indent="0" lvl="0" marL="0" marR="0" rtl="0" algn="l">
                        <a:lnSpc>
                          <a:spcPct val="107000"/>
                        </a:lnSpc>
                        <a:spcBef>
                          <a:spcPts val="0"/>
                        </a:spcBef>
                        <a:spcAft>
                          <a:spcPts val="0"/>
                        </a:spcAft>
                        <a:buNone/>
                      </a:pPr>
                      <a:r>
                        <a:rPr lang="en-GB" sz="1200">
                          <a:latin typeface="Times New Roman"/>
                          <a:ea typeface="Times New Roman"/>
                          <a:cs typeface="Times New Roman"/>
                          <a:sym typeface="Times New Roman"/>
                        </a:rPr>
                        <a:t>To hold the workpiece the collect is used.</a:t>
                      </a:r>
                      <a:endParaRPr sz="1200">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1200">
                          <a:latin typeface="Times New Roman"/>
                          <a:ea typeface="Times New Roman"/>
                          <a:cs typeface="Times New Roman"/>
                          <a:sym typeface="Times New Roman"/>
                        </a:rPr>
                        <a:t>Here to hold the workpiece jaw chuck is used.</a:t>
                      </a:r>
                      <a:endParaRPr sz="1200">
                        <a:latin typeface="Times New Roman"/>
                        <a:ea typeface="Times New Roman"/>
                        <a:cs typeface="Times New Roman"/>
                        <a:sym typeface="Times New Roman"/>
                      </a:endParaRPr>
                    </a:p>
                  </a:txBody>
                  <a:tcPr marT="9525" marB="9525" marR="9525" marL="9525" anchor="ctr"/>
                </a:tc>
              </a:tr>
              <a:tr h="463175">
                <a:tc>
                  <a:txBody>
                    <a:bodyPr/>
                    <a:lstStyle/>
                    <a:p>
                      <a:pPr indent="0" lvl="0" marL="0" marR="0" rtl="0" algn="l">
                        <a:spcBef>
                          <a:spcPts val="0"/>
                        </a:spcBef>
                        <a:spcAft>
                          <a:spcPts val="0"/>
                        </a:spcAft>
                        <a:buNone/>
                      </a:pPr>
                      <a:r>
                        <a:rPr lang="en-GB" sz="1200">
                          <a:solidFill>
                            <a:schemeClr val="dk1"/>
                          </a:solidFill>
                          <a:latin typeface="Times New Roman"/>
                          <a:ea typeface="Times New Roman"/>
                          <a:cs typeface="Times New Roman"/>
                          <a:sym typeface="Times New Roman"/>
                        </a:rPr>
                        <a:t>9</a:t>
                      </a:r>
                      <a:endParaRPr sz="1200">
                        <a:solidFill>
                          <a:schemeClr val="dk1"/>
                        </a:solidFill>
                        <a:latin typeface="Times New Roman"/>
                        <a:ea typeface="Times New Roman"/>
                        <a:cs typeface="Times New Roman"/>
                        <a:sym typeface="Times New Roman"/>
                      </a:endParaRPr>
                    </a:p>
                  </a:txBody>
                  <a:tcPr marT="45725" marB="45725" marR="91450" marL="91450"/>
                </a:tc>
                <a:tc>
                  <a:txBody>
                    <a:bodyPr/>
                    <a:lstStyle/>
                    <a:p>
                      <a:pPr indent="0" lvl="0" marL="0" marR="0" rtl="0" algn="l">
                        <a:lnSpc>
                          <a:spcPct val="107000"/>
                        </a:lnSpc>
                        <a:spcBef>
                          <a:spcPts val="0"/>
                        </a:spcBef>
                        <a:spcAft>
                          <a:spcPts val="0"/>
                        </a:spcAft>
                        <a:buNone/>
                      </a:pPr>
                      <a:r>
                        <a:rPr lang="en-GB" sz="1200">
                          <a:latin typeface="Times New Roman"/>
                          <a:ea typeface="Times New Roman"/>
                          <a:cs typeface="Times New Roman"/>
                          <a:sym typeface="Times New Roman"/>
                        </a:rPr>
                        <a:t>Turret’s head can move manually.</a:t>
                      </a:r>
                      <a:endParaRPr sz="1200">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1200">
                          <a:latin typeface="Times New Roman"/>
                          <a:ea typeface="Times New Roman"/>
                          <a:cs typeface="Times New Roman"/>
                          <a:sym typeface="Times New Roman"/>
                        </a:rPr>
                        <a:t>Turret’s head can not move manually. </a:t>
                      </a:r>
                      <a:endParaRPr sz="1200">
                        <a:latin typeface="Times New Roman"/>
                        <a:ea typeface="Times New Roman"/>
                        <a:cs typeface="Times New Roman"/>
                        <a:sym typeface="Times New Roman"/>
                      </a:endParaRPr>
                    </a:p>
                  </a:txBody>
                  <a:tcPr marT="9525" marB="9525" marR="9525" marL="9525" anchor="ctr"/>
                </a:tc>
              </a:tr>
            </a:tbl>
          </a:graphicData>
        </a:graphic>
      </p:graphicFrame>
      <p:sp>
        <p:nvSpPr>
          <p:cNvPr id="318" name="Google Shape;318;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4/6/2022</a:t>
            </a:r>
            <a:endParaRPr/>
          </a:p>
        </p:txBody>
      </p:sp>
      <p:sp>
        <p:nvSpPr>
          <p:cNvPr id="319" name="Google Shape;319;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20" name="Google Shape;320;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27"/>
          <p:cNvSpPr txBox="1"/>
          <p:nvPr>
            <p:ph type="title"/>
          </p:nvPr>
        </p:nvSpPr>
        <p:spPr>
          <a:xfrm>
            <a:off x="838200" y="365125"/>
            <a:ext cx="7884695" cy="56130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III.3.4 Tool Room lathe Machine</a:t>
            </a:r>
            <a:endParaRPr sz="3200">
              <a:latin typeface="Times New Roman"/>
              <a:ea typeface="Times New Roman"/>
              <a:cs typeface="Times New Roman"/>
              <a:sym typeface="Times New Roman"/>
            </a:endParaRPr>
          </a:p>
        </p:txBody>
      </p:sp>
      <p:pic>
        <p:nvPicPr>
          <p:cNvPr id="326" name="Google Shape;326;p27"/>
          <p:cNvPicPr preferRelativeResize="0"/>
          <p:nvPr>
            <p:ph idx="1" type="body"/>
          </p:nvPr>
        </p:nvPicPr>
        <p:blipFill rotWithShape="1">
          <a:blip r:embed="rId3">
            <a:alphaModFix/>
          </a:blip>
          <a:srcRect b="0" l="0" r="0" t="0"/>
          <a:stretch/>
        </p:blipFill>
        <p:spPr>
          <a:xfrm>
            <a:off x="6342200" y="1155069"/>
            <a:ext cx="4761389" cy="4041998"/>
          </a:xfrm>
          <a:prstGeom prst="rect">
            <a:avLst/>
          </a:prstGeom>
          <a:noFill/>
          <a:ln>
            <a:noFill/>
          </a:ln>
        </p:spPr>
      </p:pic>
      <p:sp>
        <p:nvSpPr>
          <p:cNvPr id="327" name="Google Shape;327;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4/6/2022</a:t>
            </a:r>
            <a:endParaRPr/>
          </a:p>
        </p:txBody>
      </p:sp>
      <p:sp>
        <p:nvSpPr>
          <p:cNvPr id="328" name="Google Shape;328;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29" name="Google Shape;329;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330" name="Google Shape;330;p27"/>
          <p:cNvSpPr/>
          <p:nvPr/>
        </p:nvSpPr>
        <p:spPr>
          <a:xfrm>
            <a:off x="599573" y="1155069"/>
            <a:ext cx="5963653" cy="3751476"/>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lang="en-GB" sz="2400">
                <a:solidFill>
                  <a:schemeClr val="dk1"/>
                </a:solidFill>
                <a:latin typeface="Times New Roman"/>
                <a:ea typeface="Times New Roman"/>
                <a:cs typeface="Times New Roman"/>
                <a:sym typeface="Times New Roman"/>
              </a:rPr>
              <a:t>Tool Room lathe is a modern engine lathe that is equipped with all the necessary accessories for the accurate tool room work. It is best suited for the production of small tools, dies, gauges, etc.</a:t>
            </a:r>
            <a:endParaRPr sz="2400">
              <a:solidFill>
                <a:schemeClr val="dk1"/>
              </a:solidFill>
              <a:latin typeface="Calibri"/>
              <a:ea typeface="Calibri"/>
              <a:cs typeface="Calibri"/>
              <a:sym typeface="Calibri"/>
            </a:endParaRPr>
          </a:p>
          <a:p>
            <a:pPr indent="0" lvl="0" marL="0" marR="0" rtl="0" algn="l">
              <a:lnSpc>
                <a:spcPct val="107000"/>
              </a:lnSpc>
              <a:spcBef>
                <a:spcPts val="800"/>
              </a:spcBef>
              <a:spcAft>
                <a:spcPts val="0"/>
              </a:spcAft>
              <a:buNone/>
            </a:pPr>
            <a:r>
              <a:rPr lang="en-GB" sz="2400">
                <a:solidFill>
                  <a:schemeClr val="dk1"/>
                </a:solidFill>
                <a:latin typeface="Times New Roman"/>
                <a:ea typeface="Times New Roman"/>
                <a:cs typeface="Times New Roman"/>
                <a:sym typeface="Times New Roman"/>
              </a:rPr>
              <a:t>It is a geared head driven machine with considerable rage in spindle speed and feeds. Its speed can range from very low to a very high speed of up to 2500 rpm.</a:t>
            </a:r>
            <a:endParaRPr sz="2400">
              <a:solidFill>
                <a:schemeClr val="dk1"/>
              </a:solidFill>
              <a:latin typeface="Calibri"/>
              <a:ea typeface="Calibri"/>
              <a:cs typeface="Calibri"/>
              <a:sym typeface="Calibri"/>
            </a:endParaRPr>
          </a:p>
        </p:txBody>
      </p:sp>
      <p:sp>
        <p:nvSpPr>
          <p:cNvPr id="331" name="Google Shape;331;p27"/>
          <p:cNvSpPr/>
          <p:nvPr/>
        </p:nvSpPr>
        <p:spPr>
          <a:xfrm>
            <a:off x="6902923" y="5077450"/>
            <a:ext cx="320703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Fig.3.4 Tool room lathe machine</a:t>
            </a:r>
            <a:endParaRPr i="1" sz="1800">
              <a:solidFill>
                <a:schemeClr val="dk1"/>
              </a:solidFill>
              <a:latin typeface="Calibri"/>
              <a:ea typeface="Calibri"/>
              <a:cs typeface="Calibri"/>
              <a:sym typeface="Calibri"/>
            </a:endParaRPr>
          </a:p>
        </p:txBody>
      </p:sp>
      <p:sp>
        <p:nvSpPr>
          <p:cNvPr id="332" name="Google Shape;332;p27"/>
          <p:cNvSpPr/>
          <p:nvPr/>
        </p:nvSpPr>
        <p:spPr>
          <a:xfrm>
            <a:off x="5562600" y="5492947"/>
            <a:ext cx="5001126"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alibri"/>
                <a:ea typeface="Calibri"/>
                <a:cs typeface="Calibri"/>
                <a:sym typeface="Calibri"/>
              </a:rPr>
              <a:t>https://themechanicalengineering.com/wp-content/uploads/2019/12/Tool-room-Lathe.jpg</a:t>
            </a:r>
            <a:endParaRPr>
              <a:solidFill>
                <a:schemeClr val="dk1"/>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sp>
        <p:nvSpPr>
          <p:cNvPr id="337" name="Google Shape;337;p28"/>
          <p:cNvSpPr txBox="1"/>
          <p:nvPr>
            <p:ph type="title"/>
          </p:nvPr>
        </p:nvSpPr>
        <p:spPr>
          <a:xfrm>
            <a:off x="838200" y="82969"/>
            <a:ext cx="5225716" cy="64552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br>
              <a:rPr b="1" lang="en-GB" sz="3200">
                <a:latin typeface="Times New Roman"/>
                <a:ea typeface="Times New Roman"/>
                <a:cs typeface="Times New Roman"/>
                <a:sym typeface="Times New Roman"/>
              </a:rPr>
            </a:br>
            <a:r>
              <a:rPr b="1" lang="en-GB" sz="3200">
                <a:latin typeface="Times New Roman"/>
                <a:ea typeface="Times New Roman"/>
                <a:cs typeface="Times New Roman"/>
                <a:sym typeface="Times New Roman"/>
              </a:rPr>
              <a:t>III.3.5 Speed lathe machine</a:t>
            </a:r>
            <a:br>
              <a:rPr b="1" lang="en-GB" sz="3200">
                <a:latin typeface="Times New Roman"/>
                <a:ea typeface="Times New Roman"/>
                <a:cs typeface="Times New Roman"/>
                <a:sym typeface="Times New Roman"/>
              </a:rPr>
            </a:br>
            <a:endParaRPr b="1" sz="3200">
              <a:latin typeface="Times New Roman"/>
              <a:ea typeface="Times New Roman"/>
              <a:cs typeface="Times New Roman"/>
              <a:sym typeface="Times New Roman"/>
            </a:endParaRPr>
          </a:p>
        </p:txBody>
      </p:sp>
      <p:sp>
        <p:nvSpPr>
          <p:cNvPr id="338" name="Google Shape;338;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4/6/2022</a:t>
            </a:r>
            <a:endParaRPr/>
          </a:p>
        </p:txBody>
      </p:sp>
      <p:sp>
        <p:nvSpPr>
          <p:cNvPr id="339" name="Google Shape;339;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40" name="Google Shape;340;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341" name="Google Shape;341;p28"/>
          <p:cNvSpPr/>
          <p:nvPr/>
        </p:nvSpPr>
        <p:spPr>
          <a:xfrm>
            <a:off x="838200" y="910934"/>
            <a:ext cx="4443663" cy="526297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400">
                <a:solidFill>
                  <a:schemeClr val="dk1"/>
                </a:solidFill>
                <a:latin typeface="Times New Roman"/>
                <a:ea typeface="Times New Roman"/>
                <a:cs typeface="Times New Roman"/>
                <a:sym typeface="Times New Roman"/>
              </a:rPr>
              <a:t>This is the simplest form of the lathe and consists of a simple Headstock, tailstock, and a tool post. Having no gearbox, lead screw, and carriage. Very high </a:t>
            </a:r>
            <a:r>
              <a:rPr b="1" lang="en-GB" sz="2400">
                <a:solidFill>
                  <a:schemeClr val="dk1"/>
                </a:solidFill>
                <a:latin typeface="Times New Roman"/>
                <a:ea typeface="Times New Roman"/>
                <a:cs typeface="Times New Roman"/>
                <a:sym typeface="Times New Roman"/>
              </a:rPr>
              <a:t>speed</a:t>
            </a:r>
            <a:r>
              <a:rPr lang="en-GB" sz="2400">
                <a:solidFill>
                  <a:schemeClr val="dk1"/>
                </a:solidFill>
                <a:latin typeface="Times New Roman"/>
                <a:ea typeface="Times New Roman"/>
                <a:cs typeface="Times New Roman"/>
                <a:sym typeface="Times New Roman"/>
              </a:rPr>
              <a:t> of the headstock spindle. The speed of the spindle ranges from 1200 to 3600rpm.</a:t>
            </a:r>
            <a:endParaRPr/>
          </a:p>
          <a:p>
            <a:pPr indent="0" lvl="0" marL="0" marR="0" rtl="0" algn="l">
              <a:spcBef>
                <a:spcPts val="0"/>
              </a:spcBef>
              <a:spcAft>
                <a:spcPts val="0"/>
              </a:spcAft>
              <a:buNone/>
            </a:pPr>
            <a:r>
              <a:rPr lang="en-GB" sz="2400">
                <a:solidFill>
                  <a:schemeClr val="dk1"/>
                </a:solidFill>
                <a:latin typeface="Times New Roman"/>
                <a:ea typeface="Times New Roman"/>
                <a:cs typeface="Times New Roman"/>
                <a:sym typeface="Times New Roman"/>
              </a:rPr>
              <a:t>Tools are hand-operated. Cone-pulley is the only source provided for speed variation of the spindle. Speed Lathes are </a:t>
            </a:r>
            <a:r>
              <a:rPr b="1" lang="en-GB" sz="2400">
                <a:solidFill>
                  <a:schemeClr val="dk1"/>
                </a:solidFill>
                <a:latin typeface="Times New Roman"/>
                <a:ea typeface="Times New Roman"/>
                <a:cs typeface="Times New Roman"/>
                <a:sym typeface="Times New Roman"/>
              </a:rPr>
              <a:t>intensively used in woodturning</a:t>
            </a:r>
            <a:r>
              <a:rPr lang="en-GB" sz="2400">
                <a:solidFill>
                  <a:schemeClr val="dk1"/>
                </a:solidFill>
                <a:latin typeface="Times New Roman"/>
                <a:ea typeface="Times New Roman"/>
                <a:cs typeface="Times New Roman"/>
                <a:sym typeface="Times New Roman"/>
              </a:rPr>
              <a:t>, metal spinning, </a:t>
            </a:r>
            <a:r>
              <a:rPr b="1" lang="en-GB" sz="2400">
                <a:solidFill>
                  <a:schemeClr val="dk1"/>
                </a:solidFill>
                <a:latin typeface="Times New Roman"/>
                <a:ea typeface="Times New Roman"/>
                <a:cs typeface="Times New Roman"/>
                <a:sym typeface="Times New Roman"/>
              </a:rPr>
              <a:t>and polishing operation.</a:t>
            </a:r>
            <a:endParaRPr sz="2400">
              <a:solidFill>
                <a:schemeClr val="dk1"/>
              </a:solidFill>
              <a:latin typeface="Times New Roman"/>
              <a:ea typeface="Times New Roman"/>
              <a:cs typeface="Times New Roman"/>
              <a:sym typeface="Times New Roman"/>
            </a:endParaRPr>
          </a:p>
        </p:txBody>
      </p:sp>
      <p:pic>
        <p:nvPicPr>
          <p:cNvPr id="342" name="Google Shape;342;p28"/>
          <p:cNvPicPr preferRelativeResize="0"/>
          <p:nvPr/>
        </p:nvPicPr>
        <p:blipFill rotWithShape="1">
          <a:blip r:embed="rId3">
            <a:alphaModFix/>
          </a:blip>
          <a:srcRect b="0" l="0" r="0" t="0"/>
          <a:stretch/>
        </p:blipFill>
        <p:spPr>
          <a:xfrm>
            <a:off x="5650286" y="910934"/>
            <a:ext cx="5920627" cy="3453063"/>
          </a:xfrm>
          <a:prstGeom prst="rect">
            <a:avLst/>
          </a:prstGeom>
          <a:noFill/>
          <a:ln>
            <a:noFill/>
          </a:ln>
        </p:spPr>
      </p:pic>
      <p:sp>
        <p:nvSpPr>
          <p:cNvPr id="343" name="Google Shape;343;p28"/>
          <p:cNvSpPr/>
          <p:nvPr/>
        </p:nvSpPr>
        <p:spPr>
          <a:xfrm>
            <a:off x="6784542" y="4546434"/>
            <a:ext cx="365211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Fig.3.5 Speed lathe machine</a:t>
            </a:r>
            <a:endParaRPr i="1" sz="1800">
              <a:solidFill>
                <a:schemeClr val="dk1"/>
              </a:solidFill>
              <a:latin typeface="Calibri"/>
              <a:ea typeface="Calibri"/>
              <a:cs typeface="Calibri"/>
              <a:sym typeface="Calibri"/>
            </a:endParaRPr>
          </a:p>
        </p:txBody>
      </p:sp>
      <p:sp>
        <p:nvSpPr>
          <p:cNvPr id="344" name="Google Shape;344;p28"/>
          <p:cNvSpPr/>
          <p:nvPr/>
        </p:nvSpPr>
        <p:spPr>
          <a:xfrm>
            <a:off x="5562599" y="4915766"/>
            <a:ext cx="609600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alibri"/>
                <a:ea typeface="Calibri"/>
                <a:cs typeface="Calibri"/>
                <a:sym typeface="Calibri"/>
              </a:rPr>
              <a:t>https://themechanicalengineering.com/wp-content/uploads/2019/12/Speed-Lathe-Machine.jpg</a:t>
            </a:r>
            <a:endParaRPr>
              <a:solidFill>
                <a:schemeClr val="dk1"/>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sp>
        <p:nvSpPr>
          <p:cNvPr id="349" name="Google Shape;349;p29"/>
          <p:cNvSpPr txBox="1"/>
          <p:nvPr>
            <p:ph type="title"/>
          </p:nvPr>
        </p:nvSpPr>
        <p:spPr>
          <a:xfrm>
            <a:off x="838200" y="212851"/>
            <a:ext cx="7315200" cy="549275"/>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III.4 Working principle of Lathe Machine</a:t>
            </a:r>
            <a:endParaRPr b="1" sz="3200">
              <a:latin typeface="Times New Roman"/>
              <a:ea typeface="Times New Roman"/>
              <a:cs typeface="Times New Roman"/>
              <a:sym typeface="Times New Roman"/>
            </a:endParaRPr>
          </a:p>
        </p:txBody>
      </p:sp>
      <p:sp>
        <p:nvSpPr>
          <p:cNvPr id="350" name="Google Shape;350;p29"/>
          <p:cNvSpPr txBox="1"/>
          <p:nvPr>
            <p:ph idx="1" type="body"/>
          </p:nvPr>
        </p:nvSpPr>
        <p:spPr>
          <a:xfrm>
            <a:off x="838200" y="762126"/>
            <a:ext cx="5249779" cy="5441950"/>
          </a:xfrm>
          <a:prstGeom prst="rect">
            <a:avLst/>
          </a:prstGeom>
          <a:noFill/>
          <a:ln>
            <a:noFill/>
          </a:ln>
        </p:spPr>
        <p:txBody>
          <a:bodyPr anchorCtr="0" anchor="t" bIns="45700" lIns="91425" spcFirstLastPara="1" rIns="91425" wrap="square" tIns="45700">
            <a:normAutofit fontScale="85000" lnSpcReduction="1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The lathe is a machine tool which holds the workpiece between two rigid and strong supports called centres or in a chuck or face plate which revolves. The cutting tool is rigidly held and supported in a tool post which is fed against the revolving work. The normal cutting operations are performed with the cutting tool fed either parallel or at right angles to the axis of the work.</a:t>
            </a:r>
            <a:endParaRPr/>
          </a:p>
          <a:p>
            <a:pPr indent="0" lvl="0" marL="0" rtl="0" algn="l">
              <a:lnSpc>
                <a:spcPct val="9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351" name="Google Shape;351;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352" name="Google Shape;352;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53" name="Google Shape;353;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descr="http://engineering.myindialist.com/wp-content/uploads/2009/10/clip_image002.gif" id="354" name="Google Shape;354;p29"/>
          <p:cNvPicPr preferRelativeResize="0"/>
          <p:nvPr/>
        </p:nvPicPr>
        <p:blipFill rotWithShape="1">
          <a:blip r:embed="rId3">
            <a:alphaModFix/>
          </a:blip>
          <a:srcRect b="0" l="0" r="0" t="0"/>
          <a:stretch/>
        </p:blipFill>
        <p:spPr>
          <a:xfrm>
            <a:off x="6087979" y="1117531"/>
            <a:ext cx="5702968" cy="1854269"/>
          </a:xfrm>
          <a:prstGeom prst="rect">
            <a:avLst/>
          </a:prstGeom>
          <a:noFill/>
          <a:ln>
            <a:noFill/>
          </a:ln>
        </p:spPr>
      </p:pic>
      <p:sp>
        <p:nvSpPr>
          <p:cNvPr id="355" name="Google Shape;355;p29"/>
          <p:cNvSpPr/>
          <p:nvPr/>
        </p:nvSpPr>
        <p:spPr>
          <a:xfrm>
            <a:off x="6484864" y="3863048"/>
            <a:ext cx="5510463"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alibri"/>
                <a:ea typeface="Calibri"/>
                <a:cs typeface="Calibri"/>
                <a:sym typeface="Calibri"/>
              </a:rPr>
              <a:t>https://image.slidesharecdn.com/principleoflathemachine-131226093423-phpapp01-170413192110/95/principle-of-lathe-machine-2-638.jpg?cb=1492111364</a:t>
            </a:r>
            <a:endParaRPr>
              <a:solidFill>
                <a:schemeClr val="dk1"/>
              </a:solidFill>
            </a:endParaRPr>
          </a:p>
        </p:txBody>
      </p:sp>
      <p:sp>
        <p:nvSpPr>
          <p:cNvPr id="356" name="Google Shape;356;p29"/>
          <p:cNvSpPr/>
          <p:nvPr/>
        </p:nvSpPr>
        <p:spPr>
          <a:xfrm>
            <a:off x="7621704" y="3124074"/>
            <a:ext cx="3236784"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i="1" lang="en-GB" sz="1800">
                <a:solidFill>
                  <a:schemeClr val="dk1"/>
                </a:solidFill>
                <a:latin typeface="Times New Roman"/>
                <a:ea typeface="Times New Roman"/>
                <a:cs typeface="Times New Roman"/>
                <a:sym typeface="Times New Roman"/>
              </a:rPr>
              <a:t>Fig.3.6 Schematic illustration of </a:t>
            </a:r>
            <a:endParaRPr/>
          </a:p>
          <a:p>
            <a:pPr indent="0" lvl="0" marL="0" marR="0" rtl="0" algn="ctr">
              <a:spcBef>
                <a:spcPts val="0"/>
              </a:spcBef>
              <a:spcAft>
                <a:spcPts val="0"/>
              </a:spcAft>
              <a:buNone/>
            </a:pPr>
            <a:r>
              <a:rPr i="1" lang="en-GB" sz="1800">
                <a:solidFill>
                  <a:schemeClr val="dk1"/>
                </a:solidFill>
                <a:latin typeface="Times New Roman"/>
                <a:ea typeface="Times New Roman"/>
                <a:cs typeface="Times New Roman"/>
                <a:sym typeface="Times New Roman"/>
              </a:rPr>
              <a:t>workpiece between centres</a:t>
            </a:r>
            <a:endParaRPr i="1" sz="1800">
              <a:solidFill>
                <a:schemeClr val="dk1"/>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0" name="Shape 360"/>
        <p:cNvGrpSpPr/>
        <p:nvPr/>
      </p:nvGrpSpPr>
      <p:grpSpPr>
        <a:xfrm>
          <a:off x="0" y="0"/>
          <a:ext cx="0" cy="0"/>
          <a:chOff x="0" y="0"/>
          <a:chExt cx="0" cy="0"/>
        </a:xfrm>
      </p:grpSpPr>
      <p:sp>
        <p:nvSpPr>
          <p:cNvPr id="361" name="Google Shape;361;p30"/>
          <p:cNvSpPr txBox="1"/>
          <p:nvPr>
            <p:ph type="title"/>
          </p:nvPr>
        </p:nvSpPr>
        <p:spPr>
          <a:xfrm>
            <a:off x="838200" y="827021"/>
            <a:ext cx="6025308" cy="63268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III.5 Lathe machine selection</a:t>
            </a:r>
            <a:endParaRPr b="1" sz="3200">
              <a:latin typeface="Times New Roman"/>
              <a:ea typeface="Times New Roman"/>
              <a:cs typeface="Times New Roman"/>
              <a:sym typeface="Times New Roman"/>
            </a:endParaRPr>
          </a:p>
        </p:txBody>
      </p:sp>
      <p:sp>
        <p:nvSpPr>
          <p:cNvPr id="362" name="Google Shape;362;p30"/>
          <p:cNvSpPr txBox="1"/>
          <p:nvPr>
            <p:ph idx="1" type="body"/>
          </p:nvPr>
        </p:nvSpPr>
        <p:spPr>
          <a:xfrm>
            <a:off x="838200" y="1736244"/>
            <a:ext cx="10515600" cy="435133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Selecting the most appropriate lathe for a specific application can be difficult because of the wide variety of types and sizes available. Size and complexity of the workpieces to be machined; production, accuracy, and surface-finish requirements; operator skills; and economic considerations are major factors in making a selection of the appropriate lathe. With respect to workpiece size, swing over the lathe bed and bed length are important criteria.</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a:p>
        </p:txBody>
      </p:sp>
      <p:sp>
        <p:nvSpPr>
          <p:cNvPr id="363" name="Google Shape;363;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364" name="Google Shape;364;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65" name="Google Shape;365;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9" name="Shape 369"/>
        <p:cNvGrpSpPr/>
        <p:nvPr/>
      </p:nvGrpSpPr>
      <p:grpSpPr>
        <a:xfrm>
          <a:off x="0" y="0"/>
          <a:ext cx="0" cy="0"/>
          <a:chOff x="0" y="0"/>
          <a:chExt cx="0" cy="0"/>
        </a:xfrm>
      </p:grpSpPr>
      <p:sp>
        <p:nvSpPr>
          <p:cNvPr id="370" name="Google Shape;370;p31"/>
          <p:cNvSpPr txBox="1"/>
          <p:nvPr>
            <p:ph type="title"/>
          </p:nvPr>
        </p:nvSpPr>
        <p:spPr>
          <a:xfrm>
            <a:off x="838199" y="141128"/>
            <a:ext cx="6188243" cy="6214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III.6 Lathe Machine Operations</a:t>
            </a:r>
            <a:endParaRPr b="1" sz="3200">
              <a:latin typeface="Times New Roman"/>
              <a:ea typeface="Times New Roman"/>
              <a:cs typeface="Times New Roman"/>
              <a:sym typeface="Times New Roman"/>
            </a:endParaRPr>
          </a:p>
        </p:txBody>
      </p:sp>
      <p:sp>
        <p:nvSpPr>
          <p:cNvPr id="371" name="Google Shape;371;p31"/>
          <p:cNvSpPr txBox="1"/>
          <p:nvPr>
            <p:ph idx="1" type="body"/>
          </p:nvPr>
        </p:nvSpPr>
        <p:spPr>
          <a:xfrm>
            <a:off x="838199" y="762592"/>
            <a:ext cx="10515601" cy="5414372"/>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GB" sz="2400">
                <a:latin typeface="Times New Roman"/>
                <a:ea typeface="Times New Roman"/>
                <a:cs typeface="Times New Roman"/>
                <a:sym typeface="Times New Roman"/>
              </a:rPr>
              <a:t>As indicated in Fig. bellow, a wide variety of machining operations can be performed on a lathe.</a:t>
            </a:r>
            <a:endParaRPr sz="2400">
              <a:latin typeface="Times New Roman"/>
              <a:ea typeface="Times New Roman"/>
              <a:cs typeface="Times New Roman"/>
              <a:sym typeface="Times New Roman"/>
            </a:endParaRPr>
          </a:p>
        </p:txBody>
      </p:sp>
      <p:sp>
        <p:nvSpPr>
          <p:cNvPr id="372" name="Google Shape;372;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373" name="Google Shape;373;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74" name="Google Shape;374;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375" name="Google Shape;375;p31"/>
          <p:cNvPicPr preferRelativeResize="0"/>
          <p:nvPr/>
        </p:nvPicPr>
        <p:blipFill rotWithShape="1">
          <a:blip r:embed="rId3">
            <a:alphaModFix/>
          </a:blip>
          <a:srcRect b="0" l="0" r="0" t="0"/>
          <a:stretch/>
        </p:blipFill>
        <p:spPr>
          <a:xfrm>
            <a:off x="5763609" y="1203159"/>
            <a:ext cx="5188656" cy="4973805"/>
          </a:xfrm>
          <a:prstGeom prst="rect">
            <a:avLst/>
          </a:prstGeom>
          <a:noFill/>
          <a:ln>
            <a:noFill/>
          </a:ln>
        </p:spPr>
      </p:pic>
      <p:sp>
        <p:nvSpPr>
          <p:cNvPr id="376" name="Google Shape;376;p31"/>
          <p:cNvSpPr/>
          <p:nvPr/>
        </p:nvSpPr>
        <p:spPr>
          <a:xfrm>
            <a:off x="256673" y="2869613"/>
            <a:ext cx="5506936"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GB" sz="1800">
                <a:solidFill>
                  <a:schemeClr val="dk1"/>
                </a:solidFill>
                <a:latin typeface="Times New Roman"/>
                <a:ea typeface="Times New Roman"/>
                <a:cs typeface="Times New Roman"/>
                <a:sym typeface="Times New Roman"/>
              </a:rPr>
              <a:t>Fig.3.7 </a:t>
            </a:r>
            <a:r>
              <a:rPr i="1" lang="en-GB" sz="1800">
                <a:solidFill>
                  <a:schemeClr val="dk1"/>
                </a:solidFill>
                <a:latin typeface="Times New Roman"/>
                <a:ea typeface="Times New Roman"/>
                <a:cs typeface="Times New Roman"/>
                <a:sym typeface="Times New Roman"/>
              </a:rPr>
              <a:t>Machining operations that can be performed on a lathe: a) straight turning; b) facing; c) taper turning; d) contour turning; e) form turning; f) chamfering; g) cutoff; h) external threading; i) boring; j) drilling; k) knurling.</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 name="Shape 380"/>
        <p:cNvGrpSpPr/>
        <p:nvPr/>
      </p:nvGrpSpPr>
      <p:grpSpPr>
        <a:xfrm>
          <a:off x="0" y="0"/>
          <a:ext cx="0" cy="0"/>
          <a:chOff x="0" y="0"/>
          <a:chExt cx="0" cy="0"/>
        </a:xfrm>
      </p:grpSpPr>
      <p:sp>
        <p:nvSpPr>
          <p:cNvPr id="381" name="Google Shape;381;p32"/>
          <p:cNvSpPr txBox="1"/>
          <p:nvPr>
            <p:ph type="title"/>
          </p:nvPr>
        </p:nvSpPr>
        <p:spPr>
          <a:xfrm>
            <a:off x="838200" y="365125"/>
            <a:ext cx="8305800" cy="501149"/>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Lathe Machine Operations Cont’d</a:t>
            </a:r>
            <a:endParaRPr sz="3200"/>
          </a:p>
        </p:txBody>
      </p:sp>
      <p:sp>
        <p:nvSpPr>
          <p:cNvPr id="382" name="Google Shape;382;p32"/>
          <p:cNvSpPr txBox="1"/>
          <p:nvPr>
            <p:ph idx="1" type="body"/>
          </p:nvPr>
        </p:nvSpPr>
        <p:spPr>
          <a:xfrm>
            <a:off x="838200" y="1143000"/>
            <a:ext cx="10515600" cy="5033963"/>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lnSpc>
                <a:spcPct val="160000"/>
              </a:lnSpc>
              <a:spcBef>
                <a:spcPts val="0"/>
              </a:spcBef>
              <a:spcAft>
                <a:spcPts val="0"/>
              </a:spcAft>
              <a:buClr>
                <a:schemeClr val="dk1"/>
              </a:buClr>
              <a:buSzPct val="100000"/>
              <a:buNone/>
            </a:pPr>
            <a:r>
              <a:rPr b="1" lang="en-GB">
                <a:latin typeface="Times New Roman"/>
                <a:ea typeface="Times New Roman"/>
                <a:cs typeface="Times New Roman"/>
                <a:sym typeface="Times New Roman"/>
              </a:rPr>
              <a:t>Form turning: </a:t>
            </a:r>
            <a:r>
              <a:rPr lang="en-GB">
                <a:latin typeface="Times New Roman"/>
                <a:ea typeface="Times New Roman"/>
                <a:cs typeface="Times New Roman"/>
                <a:sym typeface="Times New Roman"/>
              </a:rPr>
              <a:t>External cylindrical, conical, and irregular surfaces of limited length can be turned by using a tool having a specific shape, end-fed inward against the workpiece. The shape of the resulting surface is determined by the shape and size of the cutting tool. Such machining is called form turning. </a:t>
            </a:r>
            <a:endParaRPr/>
          </a:p>
          <a:p>
            <a:pPr indent="0" lvl="0" marL="0" rtl="0" algn="l">
              <a:lnSpc>
                <a:spcPct val="16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Chamfering: </a:t>
            </a:r>
            <a:r>
              <a:rPr lang="en-GB">
                <a:latin typeface="Times New Roman"/>
                <a:ea typeface="Times New Roman"/>
                <a:cs typeface="Times New Roman"/>
                <a:sym typeface="Times New Roman"/>
              </a:rPr>
              <a:t>Machining an angled edge around the end of a cylindrical workpiece is called chamfering or bevelling. </a:t>
            </a:r>
            <a:endParaRPr/>
          </a:p>
          <a:p>
            <a:pPr indent="0" lvl="0" marL="0" rtl="0" algn="l">
              <a:lnSpc>
                <a:spcPct val="16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Cutoff: </a:t>
            </a:r>
            <a:r>
              <a:rPr lang="en-GB">
                <a:latin typeface="Times New Roman"/>
                <a:ea typeface="Times New Roman"/>
                <a:cs typeface="Times New Roman"/>
                <a:sym typeface="Times New Roman"/>
              </a:rPr>
              <a:t>If the feeding of the tool continues through to the axis of the workpiece, it will be cut in two; this is called cutoff or parting, and a simple, thin tool is used. A similar tool is used for necking or partial cutoff.</a:t>
            </a:r>
            <a:endParaRPr/>
          </a:p>
          <a:p>
            <a:pPr indent="0" lvl="0" marL="0" rtl="0" algn="l">
              <a:lnSpc>
                <a:spcPct val="90000"/>
              </a:lnSpc>
              <a:spcBef>
                <a:spcPts val="1000"/>
              </a:spcBef>
              <a:spcAft>
                <a:spcPts val="0"/>
              </a:spcAft>
              <a:buClr>
                <a:schemeClr val="dk1"/>
              </a:buClr>
              <a:buSzPct val="100000"/>
              <a:buNone/>
            </a:pPr>
            <a:r>
              <a:t/>
            </a:r>
            <a:endParaRPr/>
          </a:p>
        </p:txBody>
      </p:sp>
      <p:sp>
        <p:nvSpPr>
          <p:cNvPr id="383" name="Google Shape;383;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384" name="Google Shape;384;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85" name="Google Shape;385;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 name="Shape 389"/>
        <p:cNvGrpSpPr/>
        <p:nvPr/>
      </p:nvGrpSpPr>
      <p:grpSpPr>
        <a:xfrm>
          <a:off x="0" y="0"/>
          <a:ext cx="0" cy="0"/>
          <a:chOff x="0" y="0"/>
          <a:chExt cx="0" cy="0"/>
        </a:xfrm>
      </p:grpSpPr>
      <p:sp>
        <p:nvSpPr>
          <p:cNvPr id="390" name="Google Shape;390;p33"/>
          <p:cNvSpPr txBox="1"/>
          <p:nvPr>
            <p:ph type="title"/>
          </p:nvPr>
        </p:nvSpPr>
        <p:spPr>
          <a:xfrm>
            <a:off x="838200" y="365126"/>
            <a:ext cx="9039726" cy="5974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a:latin typeface="Times New Roman"/>
                <a:ea typeface="Times New Roman"/>
                <a:cs typeface="Times New Roman"/>
                <a:sym typeface="Times New Roman"/>
              </a:rPr>
              <a:t>Lathe Machine Operations Cont’d</a:t>
            </a:r>
            <a:endParaRPr/>
          </a:p>
        </p:txBody>
      </p:sp>
      <p:sp>
        <p:nvSpPr>
          <p:cNvPr id="391" name="Google Shape;391;p33"/>
          <p:cNvSpPr txBox="1"/>
          <p:nvPr>
            <p:ph idx="1" type="body"/>
          </p:nvPr>
        </p:nvSpPr>
        <p:spPr>
          <a:xfrm>
            <a:off x="838200" y="1155032"/>
            <a:ext cx="10515600" cy="5021931"/>
          </a:xfrm>
          <a:prstGeom prst="rect">
            <a:avLst/>
          </a:prstGeom>
          <a:noFill/>
          <a:ln>
            <a:noFill/>
          </a:ln>
        </p:spPr>
        <p:txBody>
          <a:bodyPr anchorCtr="0" anchor="t" bIns="45700" lIns="91425" spcFirstLastPara="1" rIns="91425" wrap="square" tIns="45700">
            <a:normAutofit fontScale="85000" lnSpcReduction="10000"/>
          </a:bodyPr>
          <a:lstStyle/>
          <a:p>
            <a:pPr indent="0" lvl="0" marL="0" rtl="0" algn="l">
              <a:lnSpc>
                <a:spcPct val="150000"/>
              </a:lnSpc>
              <a:spcBef>
                <a:spcPts val="0"/>
              </a:spcBef>
              <a:spcAft>
                <a:spcPts val="0"/>
              </a:spcAft>
              <a:buClr>
                <a:schemeClr val="dk1"/>
              </a:buClr>
              <a:buSzPct val="100000"/>
              <a:buNone/>
            </a:pPr>
            <a:r>
              <a:rPr b="1" lang="en-GB">
                <a:latin typeface="Times New Roman"/>
                <a:ea typeface="Times New Roman"/>
                <a:cs typeface="Times New Roman"/>
                <a:sym typeface="Times New Roman"/>
              </a:rPr>
              <a:t>Threading: </a:t>
            </a:r>
            <a:r>
              <a:rPr lang="en-GB">
                <a:latin typeface="Times New Roman"/>
                <a:ea typeface="Times New Roman"/>
                <a:cs typeface="Times New Roman"/>
                <a:sym typeface="Times New Roman"/>
              </a:rPr>
              <a:t>If the cutting tool (whose shape depends on the type of thread to be cut) is fed linearly across the cylindrical outside or inside surface of the rotating workpiece in a direction parallel to the axis of rotation at an effective feed rate, threads in the cylinder are created. </a:t>
            </a:r>
            <a:endParaRPr/>
          </a:p>
          <a:p>
            <a:pPr indent="0" lvl="0" marL="0" rtl="0" algn="l">
              <a:lnSpc>
                <a:spcPct val="15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Boring: </a:t>
            </a:r>
            <a:r>
              <a:rPr lang="en-GB">
                <a:latin typeface="Times New Roman"/>
                <a:ea typeface="Times New Roman"/>
                <a:cs typeface="Times New Roman"/>
                <a:sym typeface="Times New Roman"/>
              </a:rPr>
              <a:t>Boring is a variation of turning. Essentially it is internal turning, in that a single-point cutting tool produces internal cylindrical or conical surfaces. </a:t>
            </a:r>
            <a:endParaRPr/>
          </a:p>
          <a:p>
            <a:pPr indent="0" lvl="0" marL="0" rtl="0" algn="l">
              <a:lnSpc>
                <a:spcPct val="15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Drilling: </a:t>
            </a:r>
            <a:r>
              <a:rPr lang="en-GB">
                <a:latin typeface="Times New Roman"/>
                <a:ea typeface="Times New Roman"/>
                <a:cs typeface="Times New Roman"/>
                <a:sym typeface="Times New Roman"/>
              </a:rPr>
              <a:t>The alignment between the headstock and tailstock of the lathe enables holes to be drilled into the rotating workpiece along its axis that are precisely centered.</a:t>
            </a:r>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392" name="Google Shape;392;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393" name="Google Shape;393;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94" name="Google Shape;394;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8" name="Shape 398"/>
        <p:cNvGrpSpPr/>
        <p:nvPr/>
      </p:nvGrpSpPr>
      <p:grpSpPr>
        <a:xfrm>
          <a:off x="0" y="0"/>
          <a:ext cx="0" cy="0"/>
          <a:chOff x="0" y="0"/>
          <a:chExt cx="0" cy="0"/>
        </a:xfrm>
      </p:grpSpPr>
      <p:sp>
        <p:nvSpPr>
          <p:cNvPr id="399" name="Google Shape;399;p34"/>
          <p:cNvSpPr txBox="1"/>
          <p:nvPr>
            <p:ph idx="1" type="body"/>
          </p:nvPr>
        </p:nvSpPr>
        <p:spPr>
          <a:xfrm>
            <a:off x="729915"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b="1" lang="en-GB">
                <a:latin typeface="Times New Roman"/>
                <a:ea typeface="Times New Roman"/>
                <a:cs typeface="Times New Roman"/>
                <a:sym typeface="Times New Roman"/>
              </a:rPr>
              <a:t>Reaming: </a:t>
            </a:r>
            <a:r>
              <a:rPr lang="en-GB">
                <a:latin typeface="Times New Roman"/>
                <a:ea typeface="Times New Roman"/>
                <a:cs typeface="Times New Roman"/>
                <a:sym typeface="Times New Roman"/>
              </a:rPr>
              <a:t>This can be performed in a similar way to drilling.</a:t>
            </a:r>
            <a:endParaRPr/>
          </a:p>
          <a:p>
            <a:pPr indent="0" lvl="0" marL="0" rtl="0" algn="l">
              <a:lnSpc>
                <a:spcPct val="150000"/>
              </a:lnSpc>
              <a:spcBef>
                <a:spcPts val="1000"/>
              </a:spcBef>
              <a:spcAft>
                <a:spcPts val="0"/>
              </a:spcAft>
              <a:buClr>
                <a:schemeClr val="dk1"/>
              </a:buClr>
              <a:buSzPts val="2800"/>
              <a:buNone/>
            </a:pPr>
            <a:r>
              <a:rPr b="1" lang="en-GB">
                <a:latin typeface="Times New Roman"/>
                <a:ea typeface="Times New Roman"/>
                <a:cs typeface="Times New Roman"/>
                <a:sym typeface="Times New Roman"/>
              </a:rPr>
              <a:t>Knurling: </a:t>
            </a:r>
            <a:r>
              <a:rPr lang="en-GB">
                <a:latin typeface="Times New Roman"/>
                <a:ea typeface="Times New Roman"/>
                <a:cs typeface="Times New Roman"/>
                <a:sym typeface="Times New Roman"/>
              </a:rPr>
              <a:t>Technically, this is not a machining operation because it does not remove material. Instead, it is a metal forming operation used to produce a regularly shaped roughness on cylindrical surfaces.</a:t>
            </a:r>
            <a:endParaRPr/>
          </a:p>
          <a:p>
            <a:pPr indent="-228600" lvl="0" marL="228600" rtl="0" algn="l">
              <a:lnSpc>
                <a:spcPct val="150000"/>
              </a:lnSpc>
              <a:spcBef>
                <a:spcPts val="1000"/>
              </a:spcBef>
              <a:spcAft>
                <a:spcPts val="0"/>
              </a:spcAft>
              <a:buClr>
                <a:schemeClr val="dk1"/>
              </a:buClr>
              <a:buSzPts val="2800"/>
              <a:buFont typeface="Noto Sans Symbols"/>
              <a:buChar char="☞"/>
            </a:pPr>
            <a:r>
              <a:rPr b="1" lang="en-GB">
                <a:latin typeface="Times New Roman"/>
                <a:ea typeface="Times New Roman"/>
                <a:cs typeface="Times New Roman"/>
                <a:sym typeface="Times New Roman"/>
              </a:rPr>
              <a:t>These abovementioned turning (lathe machine) operations will be discussed in details in the next lectures.</a:t>
            </a:r>
            <a:endParaRPr b="1">
              <a:latin typeface="Times New Roman"/>
              <a:ea typeface="Times New Roman"/>
              <a:cs typeface="Times New Roman"/>
              <a:sym typeface="Times New Roman"/>
            </a:endParaRPr>
          </a:p>
        </p:txBody>
      </p:sp>
      <p:sp>
        <p:nvSpPr>
          <p:cNvPr id="400" name="Google Shape;400;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401" name="Google Shape;401;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02" name="Google Shape;402;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403" name="Google Shape;403;p34"/>
          <p:cNvSpPr/>
          <p:nvPr/>
        </p:nvSpPr>
        <p:spPr>
          <a:xfrm>
            <a:off x="838200" y="707775"/>
            <a:ext cx="7704221"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200">
                <a:solidFill>
                  <a:schemeClr val="dk1"/>
                </a:solidFill>
                <a:latin typeface="Times New Roman"/>
                <a:ea typeface="Times New Roman"/>
                <a:cs typeface="Times New Roman"/>
                <a:sym typeface="Times New Roman"/>
              </a:rPr>
              <a:t>Lathe Machine Operations Cont’d</a:t>
            </a:r>
            <a:endParaRPr sz="3200">
              <a:solidFill>
                <a:schemeClr val="dk1"/>
              </a:solidFill>
              <a:latin typeface="Calibri"/>
              <a:ea typeface="Calibri"/>
              <a:cs typeface="Calibri"/>
              <a:sym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7" name="Shape 407"/>
        <p:cNvGrpSpPr/>
        <p:nvPr/>
      </p:nvGrpSpPr>
      <p:grpSpPr>
        <a:xfrm>
          <a:off x="0" y="0"/>
          <a:ext cx="0" cy="0"/>
          <a:chOff x="0" y="0"/>
          <a:chExt cx="0" cy="0"/>
        </a:xfrm>
      </p:grpSpPr>
      <p:sp>
        <p:nvSpPr>
          <p:cNvPr id="408" name="Google Shape;408;p35"/>
          <p:cNvSpPr txBox="1"/>
          <p:nvPr>
            <p:ph type="title"/>
          </p:nvPr>
        </p:nvSpPr>
        <p:spPr>
          <a:xfrm>
            <a:off x="838200" y="365126"/>
            <a:ext cx="10278979" cy="80193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br>
              <a:rPr b="1" lang="en-GB" sz="3200">
                <a:latin typeface="Times New Roman"/>
                <a:ea typeface="Times New Roman"/>
                <a:cs typeface="Times New Roman"/>
                <a:sym typeface="Times New Roman"/>
              </a:rPr>
            </a:br>
            <a:r>
              <a:rPr b="1" lang="en-GB" sz="3200">
                <a:latin typeface="Times New Roman"/>
                <a:ea typeface="Times New Roman"/>
                <a:cs typeface="Times New Roman"/>
                <a:sym typeface="Times New Roman"/>
              </a:rPr>
              <a:t>III.7 The types of cutting tools used in turning operations  </a:t>
            </a:r>
            <a:br>
              <a:rPr b="1" lang="en-GB" sz="3200">
                <a:latin typeface="Times New Roman"/>
                <a:ea typeface="Times New Roman"/>
                <a:cs typeface="Times New Roman"/>
                <a:sym typeface="Times New Roman"/>
              </a:rPr>
            </a:br>
            <a:endParaRPr b="1" sz="3200">
              <a:latin typeface="Times New Roman"/>
              <a:ea typeface="Times New Roman"/>
              <a:cs typeface="Times New Roman"/>
              <a:sym typeface="Times New Roman"/>
            </a:endParaRPr>
          </a:p>
        </p:txBody>
      </p:sp>
      <p:sp>
        <p:nvSpPr>
          <p:cNvPr id="409" name="Google Shape;409;p3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Turning operations cutting tools can be classified based on different parameters. For now just few parameters were considered, here cutting tools are classified according to the number of their cutting edges, material of fabrication, types of operation and the cutting tool movement.</a:t>
            </a:r>
            <a:endParaRPr>
              <a:latin typeface="Times New Roman"/>
              <a:ea typeface="Times New Roman"/>
              <a:cs typeface="Times New Roman"/>
              <a:sym typeface="Times New Roman"/>
            </a:endParaRPr>
          </a:p>
        </p:txBody>
      </p:sp>
      <p:sp>
        <p:nvSpPr>
          <p:cNvPr id="410" name="Google Shape;410;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411" name="Google Shape;411;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12" name="Google Shape;412;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6" name="Shape 416"/>
        <p:cNvGrpSpPr/>
        <p:nvPr/>
      </p:nvGrpSpPr>
      <p:grpSpPr>
        <a:xfrm>
          <a:off x="0" y="0"/>
          <a:ext cx="0" cy="0"/>
          <a:chOff x="0" y="0"/>
          <a:chExt cx="0" cy="0"/>
        </a:xfrm>
      </p:grpSpPr>
      <p:sp>
        <p:nvSpPr>
          <p:cNvPr id="417" name="Google Shape;417;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III.7.1 Types of cutting tools based on the number of cutting edges</a:t>
            </a:r>
            <a:endParaRPr b="1" sz="3200"/>
          </a:p>
        </p:txBody>
      </p:sp>
      <p:sp>
        <p:nvSpPr>
          <p:cNvPr id="418" name="Google Shape;418;p3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GB">
                <a:latin typeface="Times New Roman"/>
                <a:ea typeface="Times New Roman"/>
                <a:cs typeface="Times New Roman"/>
                <a:sym typeface="Times New Roman"/>
              </a:rPr>
              <a:t>Based on the number of cutting edges cutting tools can be classified as: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Single-Point Cutting Tool</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Double-Point Cutting Tool</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Multi-point Cutting Tool </a:t>
            </a:r>
            <a:endParaRPr/>
          </a:p>
          <a:p>
            <a:pPr indent="-514350" lvl="0" marL="514350" rtl="0" algn="l">
              <a:lnSpc>
                <a:spcPct val="90000"/>
              </a:lnSpc>
              <a:spcBef>
                <a:spcPts val="1000"/>
              </a:spcBef>
              <a:spcAft>
                <a:spcPts val="0"/>
              </a:spcAft>
              <a:buClr>
                <a:schemeClr val="dk1"/>
              </a:buClr>
              <a:buSzPts val="2800"/>
              <a:buAutoNum type="arabicPeriod"/>
            </a:pPr>
            <a:r>
              <a:rPr b="1" lang="en-GB">
                <a:latin typeface="Times New Roman"/>
                <a:ea typeface="Times New Roman"/>
                <a:cs typeface="Times New Roman"/>
                <a:sym typeface="Times New Roman"/>
              </a:rPr>
              <a:t>Single-Point Cutting Tool</a:t>
            </a:r>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In a single-point cutting tool, there is only one cutting edge by which the material will remove, the examples of single-point cutting tools are turning the tool, shaping tools.</a:t>
            </a:r>
            <a:endParaRPr/>
          </a:p>
          <a:p>
            <a:pPr indent="0" lvl="0" marL="0" rtl="0" algn="l">
              <a:lnSpc>
                <a:spcPct val="9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a:p>
            <a:pPr indent="-50800" lvl="0" marL="228600" rtl="0" algn="l">
              <a:lnSpc>
                <a:spcPct val="90000"/>
              </a:lnSpc>
              <a:spcBef>
                <a:spcPts val="1000"/>
              </a:spcBef>
              <a:spcAft>
                <a:spcPts val="0"/>
              </a:spcAft>
              <a:buClr>
                <a:schemeClr val="dk1"/>
              </a:buClr>
              <a:buSzPts val="2800"/>
              <a:buFont typeface="Noto Sans Symbols"/>
              <a:buNone/>
            </a:pPr>
            <a:r>
              <a:t/>
            </a:r>
            <a:endParaRPr>
              <a:latin typeface="Times New Roman"/>
              <a:ea typeface="Times New Roman"/>
              <a:cs typeface="Times New Roman"/>
              <a:sym typeface="Times New Roman"/>
            </a:endParaRPr>
          </a:p>
        </p:txBody>
      </p:sp>
      <p:sp>
        <p:nvSpPr>
          <p:cNvPr id="419" name="Google Shape;419;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420" name="Google Shape;420;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21" name="Google Shape;421;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5" name="Shape 425"/>
        <p:cNvGrpSpPr/>
        <p:nvPr/>
      </p:nvGrpSpPr>
      <p:grpSpPr>
        <a:xfrm>
          <a:off x="0" y="0"/>
          <a:ext cx="0" cy="0"/>
          <a:chOff x="0" y="0"/>
          <a:chExt cx="0" cy="0"/>
        </a:xfrm>
      </p:grpSpPr>
      <p:sp>
        <p:nvSpPr>
          <p:cNvPr id="426" name="Google Shape;426;p37"/>
          <p:cNvSpPr txBox="1"/>
          <p:nvPr>
            <p:ph idx="1" type="body"/>
          </p:nvPr>
        </p:nvSpPr>
        <p:spPr>
          <a:xfrm>
            <a:off x="838200" y="935288"/>
            <a:ext cx="11097126" cy="5421062"/>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b="1" lang="en-GB">
                <a:latin typeface="Times New Roman"/>
                <a:ea typeface="Times New Roman"/>
                <a:cs typeface="Times New Roman"/>
                <a:sym typeface="Times New Roman"/>
              </a:rPr>
              <a:t>2. Double-Point Cutting Tool</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In this type of cutting tool, there are two edges to cut the material, for example, a twist drill.</a:t>
            </a:r>
            <a:endParaRPr/>
          </a:p>
          <a:p>
            <a:pPr indent="0" lvl="0" marL="0" rtl="0" algn="l">
              <a:lnSpc>
                <a:spcPct val="150000"/>
              </a:lnSpc>
              <a:spcBef>
                <a:spcPts val="1000"/>
              </a:spcBef>
              <a:spcAft>
                <a:spcPts val="0"/>
              </a:spcAft>
              <a:buClr>
                <a:schemeClr val="dk1"/>
              </a:buClr>
              <a:buSzPts val="2800"/>
              <a:buNone/>
            </a:pPr>
            <a:r>
              <a:rPr b="1" lang="en-GB">
                <a:latin typeface="Times New Roman"/>
                <a:ea typeface="Times New Roman"/>
                <a:cs typeface="Times New Roman"/>
                <a:sym typeface="Times New Roman"/>
              </a:rPr>
              <a:t>3. Multi-point Cutting Tool </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In a multi-point cutting tool, there are no. of cutting edges by which the material will be removed, here are the examples of multi-point cutting tool, drilling tool called milling cutter, in broaching machine, etc</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t/>
            </a:r>
            <a:endParaRPr/>
          </a:p>
        </p:txBody>
      </p:sp>
      <p:sp>
        <p:nvSpPr>
          <p:cNvPr id="427" name="Google Shape;427;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428" name="Google Shape;428;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29" name="Google Shape;429;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3" name="Shape 433"/>
        <p:cNvGrpSpPr/>
        <p:nvPr/>
      </p:nvGrpSpPr>
      <p:grpSpPr>
        <a:xfrm>
          <a:off x="0" y="0"/>
          <a:ext cx="0" cy="0"/>
          <a:chOff x="0" y="0"/>
          <a:chExt cx="0" cy="0"/>
        </a:xfrm>
      </p:grpSpPr>
      <p:sp>
        <p:nvSpPr>
          <p:cNvPr id="434" name="Google Shape;434;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III.7.2 The types of cutting tool based on material of fabrication</a:t>
            </a:r>
            <a:endParaRPr/>
          </a:p>
        </p:txBody>
      </p:sp>
      <p:sp>
        <p:nvSpPr>
          <p:cNvPr id="435" name="Google Shape;435;p3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62500" lnSpcReduction="20000"/>
          </a:bodyPr>
          <a:lstStyle/>
          <a:p>
            <a:pPr indent="0" lvl="0" marL="0" rtl="0" algn="l">
              <a:lnSpc>
                <a:spcPct val="160000"/>
              </a:lnSpc>
              <a:spcBef>
                <a:spcPts val="0"/>
              </a:spcBef>
              <a:spcAft>
                <a:spcPts val="0"/>
              </a:spcAft>
              <a:buClr>
                <a:schemeClr val="dk1"/>
              </a:buClr>
              <a:buSzPct val="100000"/>
              <a:buNone/>
            </a:pPr>
            <a:r>
              <a:rPr lang="en-GB">
                <a:latin typeface="Times New Roman"/>
                <a:ea typeface="Times New Roman"/>
                <a:cs typeface="Times New Roman"/>
                <a:sym typeface="Times New Roman"/>
              </a:rPr>
              <a:t>Based on the materials used to fabricate a cutting tool, the cutting tool is divided into the following groups:</a:t>
            </a:r>
            <a:endParaRPr>
              <a:latin typeface="Times New Roman"/>
              <a:ea typeface="Times New Roman"/>
              <a:cs typeface="Times New Roman"/>
              <a:sym typeface="Times New Roman"/>
            </a:endParaRPr>
          </a:p>
          <a:p>
            <a:pPr indent="-228600" lvl="0" marL="228600" rtl="0" algn="l">
              <a:lnSpc>
                <a:spcPct val="16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High Carbon Steel </a:t>
            </a:r>
            <a:endParaRPr/>
          </a:p>
          <a:p>
            <a:pPr indent="-228600" lvl="0" marL="228600" rtl="0" algn="l">
              <a:lnSpc>
                <a:spcPct val="16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High-Speed Steel</a:t>
            </a:r>
            <a:endParaRPr/>
          </a:p>
          <a:p>
            <a:pPr indent="-228600" lvl="0" marL="228600" rtl="0" algn="l">
              <a:lnSpc>
                <a:spcPct val="16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Cast non-ferrous steel cobalt</a:t>
            </a:r>
            <a:endParaRPr/>
          </a:p>
          <a:p>
            <a:pPr indent="-228600" lvl="0" marL="228600" rtl="0" algn="l">
              <a:lnSpc>
                <a:spcPct val="16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Ceramic</a:t>
            </a:r>
            <a:endParaRPr/>
          </a:p>
          <a:p>
            <a:pPr indent="-228600" lvl="0" marL="228600" rtl="0" algn="l">
              <a:lnSpc>
                <a:spcPct val="16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Cemented Carbide</a:t>
            </a:r>
            <a:endParaRPr/>
          </a:p>
          <a:p>
            <a:pPr indent="-228600" lvl="0" marL="228600" rtl="0" algn="l">
              <a:lnSpc>
                <a:spcPct val="16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Diamond</a:t>
            </a:r>
            <a:endParaRPr/>
          </a:p>
          <a:p>
            <a:pPr indent="-228600" lvl="0" marL="228600" rtl="0" algn="l">
              <a:lnSpc>
                <a:spcPct val="16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Abrasives</a:t>
            </a:r>
            <a:endParaRPr/>
          </a:p>
          <a:p>
            <a:pPr indent="0" lvl="0" marL="0" rtl="0" algn="l">
              <a:lnSpc>
                <a:spcPct val="16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436" name="Google Shape;436;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437" name="Google Shape;437;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38" name="Google Shape;438;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2" name="Shape 442"/>
        <p:cNvGrpSpPr/>
        <p:nvPr/>
      </p:nvGrpSpPr>
      <p:grpSpPr>
        <a:xfrm>
          <a:off x="0" y="0"/>
          <a:ext cx="0" cy="0"/>
          <a:chOff x="0" y="0"/>
          <a:chExt cx="0" cy="0"/>
        </a:xfrm>
      </p:grpSpPr>
      <p:sp>
        <p:nvSpPr>
          <p:cNvPr id="443" name="Google Shape;443;p39"/>
          <p:cNvSpPr txBox="1"/>
          <p:nvPr>
            <p:ph type="title"/>
          </p:nvPr>
        </p:nvSpPr>
        <p:spPr>
          <a:xfrm>
            <a:off x="838200" y="365126"/>
            <a:ext cx="10134600" cy="110272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III.7.3 Types of cutting tools based on the types of operation </a:t>
            </a:r>
            <a:endParaRPr/>
          </a:p>
        </p:txBody>
      </p:sp>
      <p:sp>
        <p:nvSpPr>
          <p:cNvPr id="444" name="Google Shape;444;p3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GB">
                <a:latin typeface="Times New Roman"/>
                <a:ea typeface="Times New Roman"/>
                <a:cs typeface="Times New Roman"/>
                <a:sym typeface="Times New Roman"/>
              </a:rPr>
              <a:t>Different types of turning operations need different types of cutting tools. Most of cutting tools used in turning operations are the following:</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Turning Tool (Used for turning in lathe machine)</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Drilling Tool (Used for drilling operation performed in drilling machine or lathe machine)</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Parting Off Tool (Used to cut the job after the operation is finished in Lathe machine)</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Milling Tool (Used to cut the slots and gears)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Thread Cutting Tool (Used to cutting thread in a lathe machine</a:t>
            </a:r>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445" name="Google Shape;445;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446" name="Google Shape;446;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47" name="Google Shape;447;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1" name="Shape 451"/>
        <p:cNvGrpSpPr/>
        <p:nvPr/>
      </p:nvGrpSpPr>
      <p:grpSpPr>
        <a:xfrm>
          <a:off x="0" y="0"/>
          <a:ext cx="0" cy="0"/>
          <a:chOff x="0" y="0"/>
          <a:chExt cx="0" cy="0"/>
        </a:xfrm>
      </p:grpSpPr>
      <p:sp>
        <p:nvSpPr>
          <p:cNvPr id="452" name="Google Shape;452;p40"/>
          <p:cNvSpPr txBox="1"/>
          <p:nvPr>
            <p:ph type="title"/>
          </p:nvPr>
        </p:nvSpPr>
        <p:spPr>
          <a:xfrm>
            <a:off x="713873" y="94163"/>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III.7.4 Types of cutting tools based on cutting tool movement</a:t>
            </a:r>
            <a:endParaRPr b="1" sz="3200">
              <a:latin typeface="Times New Roman"/>
              <a:ea typeface="Times New Roman"/>
              <a:cs typeface="Times New Roman"/>
              <a:sym typeface="Times New Roman"/>
            </a:endParaRPr>
          </a:p>
        </p:txBody>
      </p:sp>
      <p:sp>
        <p:nvSpPr>
          <p:cNvPr id="453" name="Google Shape;453;p40"/>
          <p:cNvSpPr txBox="1"/>
          <p:nvPr>
            <p:ph idx="1" type="body"/>
          </p:nvPr>
        </p:nvSpPr>
        <p:spPr>
          <a:xfrm>
            <a:off x="589547" y="1191126"/>
            <a:ext cx="11020927" cy="5165224"/>
          </a:xfrm>
          <a:prstGeom prst="rect">
            <a:avLst/>
          </a:prstGeom>
          <a:noFill/>
          <a:ln>
            <a:noFill/>
          </a:ln>
        </p:spPr>
        <p:txBody>
          <a:bodyPr anchorCtr="0" anchor="t" bIns="45700" lIns="91425" spcFirstLastPara="1" rIns="91425" wrap="square" tIns="45700">
            <a:normAutofit fontScale="85000" lnSpcReduction="1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The cutting tool can be categorized in term of tool movement, and that is: Right-hand tool and Left-hand tool</a:t>
            </a:r>
            <a:endParaRPr/>
          </a:p>
          <a:p>
            <a:pPr indent="0" lvl="0" marL="0" rtl="0" algn="l">
              <a:lnSpc>
                <a:spcPct val="15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1. Right-Hand Tool:</a:t>
            </a:r>
            <a:br>
              <a:rPr lang="en-GB">
                <a:latin typeface="Times New Roman"/>
                <a:ea typeface="Times New Roman"/>
                <a:cs typeface="Times New Roman"/>
                <a:sym typeface="Times New Roman"/>
              </a:rPr>
            </a:br>
            <a:r>
              <a:rPr lang="en-GB">
                <a:latin typeface="Times New Roman"/>
                <a:ea typeface="Times New Roman"/>
                <a:cs typeface="Times New Roman"/>
                <a:sym typeface="Times New Roman"/>
              </a:rPr>
              <a:t>In the right-hand cutting tool, the tool movement is from the right side to the left side.</a:t>
            </a:r>
            <a:endParaRPr/>
          </a:p>
          <a:p>
            <a:pPr indent="0" lvl="0" marL="0" rtl="0" algn="l">
              <a:lnSpc>
                <a:spcPct val="15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2. Left-Hand Tool:</a:t>
            </a:r>
            <a:br>
              <a:rPr lang="en-GB">
                <a:latin typeface="Times New Roman"/>
                <a:ea typeface="Times New Roman"/>
                <a:cs typeface="Times New Roman"/>
                <a:sym typeface="Times New Roman"/>
              </a:rPr>
            </a:br>
            <a:r>
              <a:rPr lang="en-GB">
                <a:latin typeface="Times New Roman"/>
                <a:ea typeface="Times New Roman"/>
                <a:cs typeface="Times New Roman"/>
                <a:sym typeface="Times New Roman"/>
              </a:rPr>
              <a:t>In the left-hand cutting tool, the tool movement is from the right side to the left side.</a:t>
            </a:r>
            <a:br>
              <a:rPr lang="en-GB">
                <a:latin typeface="Times New Roman"/>
                <a:ea typeface="Times New Roman"/>
                <a:cs typeface="Times New Roman"/>
                <a:sym typeface="Times New Roman"/>
              </a:rPr>
            </a:br>
            <a:r>
              <a:rPr lang="en-GB">
                <a:latin typeface="Times New Roman"/>
                <a:ea typeface="Times New Roman"/>
                <a:cs typeface="Times New Roman"/>
                <a:sym typeface="Times New Roman"/>
              </a:rPr>
              <a:t>Both the cutting tools we can use in the lathe machine according to the types of operation we need</a:t>
            </a:r>
            <a:endParaRPr/>
          </a:p>
        </p:txBody>
      </p:sp>
      <p:sp>
        <p:nvSpPr>
          <p:cNvPr id="454" name="Google Shape;454;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455" name="Google Shape;455;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56" name="Google Shape;456;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0" name="Shape 460"/>
        <p:cNvGrpSpPr/>
        <p:nvPr/>
      </p:nvGrpSpPr>
      <p:grpSpPr>
        <a:xfrm>
          <a:off x="0" y="0"/>
          <a:ext cx="0" cy="0"/>
          <a:chOff x="0" y="0"/>
          <a:chExt cx="0" cy="0"/>
        </a:xfrm>
      </p:grpSpPr>
      <p:sp>
        <p:nvSpPr>
          <p:cNvPr id="461" name="Google Shape;461;p41"/>
          <p:cNvSpPr txBox="1"/>
          <p:nvPr>
            <p:ph type="title"/>
          </p:nvPr>
        </p:nvSpPr>
        <p:spPr>
          <a:xfrm>
            <a:off x="838199" y="365125"/>
            <a:ext cx="9545053" cy="741779"/>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br>
              <a:rPr b="1" lang="en-GB" sz="3200">
                <a:latin typeface="Times New Roman"/>
                <a:ea typeface="Times New Roman"/>
                <a:cs typeface="Times New Roman"/>
                <a:sym typeface="Times New Roman"/>
              </a:rPr>
            </a:br>
            <a:r>
              <a:rPr b="1" lang="en-GB" sz="3200">
                <a:latin typeface="Times New Roman"/>
                <a:ea typeface="Times New Roman"/>
                <a:cs typeface="Times New Roman"/>
                <a:sym typeface="Times New Roman"/>
              </a:rPr>
              <a:t>III.7.5 Characteristic of Cutting Tool Materials</a:t>
            </a:r>
            <a:br>
              <a:rPr b="1" lang="en-GB" sz="3200">
                <a:latin typeface="Times New Roman"/>
                <a:ea typeface="Times New Roman"/>
                <a:cs typeface="Times New Roman"/>
                <a:sym typeface="Times New Roman"/>
              </a:rPr>
            </a:br>
            <a:endParaRPr sz="3200">
              <a:latin typeface="Times New Roman"/>
              <a:ea typeface="Times New Roman"/>
              <a:cs typeface="Times New Roman"/>
              <a:sym typeface="Times New Roman"/>
            </a:endParaRPr>
          </a:p>
        </p:txBody>
      </p:sp>
      <p:sp>
        <p:nvSpPr>
          <p:cNvPr id="462" name="Google Shape;462;p41"/>
          <p:cNvSpPr txBox="1"/>
          <p:nvPr>
            <p:ph idx="1" type="body"/>
          </p:nvPr>
        </p:nvSpPr>
        <p:spPr>
          <a:xfrm>
            <a:off x="729916" y="1106904"/>
            <a:ext cx="10623884" cy="5249446"/>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2800"/>
              <a:buNone/>
            </a:pPr>
            <a:r>
              <a:rPr lang="en-GB">
                <a:latin typeface="Times New Roman"/>
                <a:ea typeface="Times New Roman"/>
                <a:cs typeface="Times New Roman"/>
                <a:sym typeface="Times New Roman"/>
              </a:rPr>
              <a:t>A cutting tool must be made from a material which has specific characteristics in other to perfectly perform its functions. Some of those characteristics are:</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Cutting tools should have high strength, hardness even at higher or lower temperatures.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It should not change any of the material properties (ductility, hardness, strength) in the long rung.</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It should have high toughness and should have the ability to withstand shock and vibration.</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tool should be cheap in price.</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Easily manufactured.</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It should have a low coefficient of friction </a:t>
            </a:r>
            <a:endParaRPr>
              <a:latin typeface="Times New Roman"/>
              <a:ea typeface="Times New Roman"/>
              <a:cs typeface="Times New Roman"/>
              <a:sym typeface="Times New Roman"/>
            </a:endParaRPr>
          </a:p>
        </p:txBody>
      </p:sp>
      <p:sp>
        <p:nvSpPr>
          <p:cNvPr id="463" name="Google Shape;463;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4/5/2022</a:t>
            </a:r>
            <a:endParaRPr/>
          </a:p>
        </p:txBody>
      </p:sp>
      <p:sp>
        <p:nvSpPr>
          <p:cNvPr id="464" name="Google Shape;464;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65" name="Google Shape;465;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9" name="Shape 469"/>
        <p:cNvGrpSpPr/>
        <p:nvPr/>
      </p:nvGrpSpPr>
      <p:grpSpPr>
        <a:xfrm>
          <a:off x="0" y="0"/>
          <a:ext cx="0" cy="0"/>
          <a:chOff x="0" y="0"/>
          <a:chExt cx="0" cy="0"/>
        </a:xfrm>
      </p:grpSpPr>
      <p:sp>
        <p:nvSpPr>
          <p:cNvPr id="470" name="Google Shape;470;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References </a:t>
            </a:r>
            <a:endParaRPr b="1" sz="3200">
              <a:latin typeface="Times New Roman"/>
              <a:ea typeface="Times New Roman"/>
              <a:cs typeface="Times New Roman"/>
              <a:sym typeface="Times New Roman"/>
            </a:endParaRPr>
          </a:p>
        </p:txBody>
      </p:sp>
      <p:sp>
        <p:nvSpPr>
          <p:cNvPr id="471" name="Google Shape;471;p4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77500" lnSpcReduction="20000"/>
          </a:bodyPr>
          <a:lstStyle/>
          <a:p>
            <a:pPr indent="-514350" lvl="0" marL="514350" rtl="0" algn="l">
              <a:lnSpc>
                <a:spcPct val="90000"/>
              </a:lnSpc>
              <a:spcBef>
                <a:spcPts val="0"/>
              </a:spcBef>
              <a:spcAft>
                <a:spcPts val="0"/>
              </a:spcAft>
              <a:buClr>
                <a:schemeClr val="dk1"/>
              </a:buClr>
              <a:buSzPct val="100000"/>
              <a:buAutoNum type="arabicPeriod"/>
            </a:pPr>
            <a:r>
              <a:rPr lang="en-GB">
                <a:latin typeface="Times New Roman"/>
                <a:ea typeface="Times New Roman"/>
                <a:cs typeface="Times New Roman"/>
                <a:sym typeface="Times New Roman"/>
              </a:rPr>
              <a:t>Miller. R &amp; Richard.M.M (2004). Machine Shop Tools and operations(5th Edition) (p107-145)</a:t>
            </a:r>
            <a:r>
              <a:rPr lang="en-GB" u="sng">
                <a:solidFill>
                  <a:schemeClr val="hlink"/>
                </a:solidFill>
                <a:latin typeface="Times New Roman"/>
                <a:ea typeface="Times New Roman"/>
                <a:cs typeface="Times New Roman"/>
                <a:sym typeface="Times New Roman"/>
                <a:hlinkClick r:id="rId3"/>
              </a:rPr>
              <a:t>. </a:t>
            </a:r>
            <a:r>
              <a:rPr lang="en-GB">
                <a:latin typeface="Times New Roman"/>
                <a:ea typeface="Times New Roman"/>
                <a:cs typeface="Times New Roman"/>
                <a:sym typeface="Times New Roman"/>
              </a:rPr>
              <a:t>Wiley Publishing, Inc. Canada.</a:t>
            </a:r>
            <a:endParaRPr/>
          </a:p>
          <a:p>
            <a:pPr indent="-514350" lvl="0" marL="514350" rtl="0" algn="l">
              <a:lnSpc>
                <a:spcPct val="90000"/>
              </a:lnSpc>
              <a:spcBef>
                <a:spcPts val="1000"/>
              </a:spcBef>
              <a:spcAft>
                <a:spcPts val="0"/>
              </a:spcAft>
              <a:buClr>
                <a:schemeClr val="dk1"/>
              </a:buClr>
              <a:buSzPct val="100000"/>
              <a:buAutoNum type="arabicPeriod"/>
            </a:pPr>
            <a:r>
              <a:rPr lang="en-GB">
                <a:latin typeface="Times New Roman"/>
                <a:ea typeface="Times New Roman"/>
                <a:cs typeface="Times New Roman"/>
                <a:sym typeface="Times New Roman"/>
              </a:rPr>
              <a:t>Boljanovic, V. (2009) Metal Shaping Processes: Casting and Molding; Particulate Processing; Deformation Processes; and Metal Removal (p319-332). Industrial Press, Inc. New York</a:t>
            </a:r>
            <a:endParaRPr>
              <a:latin typeface="Times New Roman"/>
              <a:ea typeface="Times New Roman"/>
              <a:cs typeface="Times New Roman"/>
              <a:sym typeface="Times New Roman"/>
            </a:endParaRPr>
          </a:p>
          <a:p>
            <a:pPr indent="-514350" lvl="0" marL="514350" rtl="0" algn="l">
              <a:lnSpc>
                <a:spcPct val="90000"/>
              </a:lnSpc>
              <a:spcBef>
                <a:spcPts val="1000"/>
              </a:spcBef>
              <a:spcAft>
                <a:spcPts val="0"/>
              </a:spcAft>
              <a:buClr>
                <a:schemeClr val="dk1"/>
              </a:buClr>
              <a:buSzPct val="100000"/>
              <a:buAutoNum type="arabicPeriod"/>
            </a:pPr>
            <a:r>
              <a:rPr lang="en-GB">
                <a:latin typeface="Times New Roman"/>
                <a:ea typeface="Times New Roman"/>
                <a:cs typeface="Times New Roman"/>
                <a:sym typeface="Times New Roman"/>
              </a:rPr>
              <a:t>Ronald. A. W (2001)Handbook Of Machining And Metalworking Calculations (p143-148). McGraw-Hill Companies,Inc.</a:t>
            </a:r>
            <a:endParaRPr/>
          </a:p>
          <a:p>
            <a:pPr indent="-514350" lvl="0" marL="514350" rtl="0" algn="l">
              <a:lnSpc>
                <a:spcPct val="90000"/>
              </a:lnSpc>
              <a:spcBef>
                <a:spcPts val="1000"/>
              </a:spcBef>
              <a:spcAft>
                <a:spcPts val="0"/>
              </a:spcAft>
              <a:buClr>
                <a:schemeClr val="dk1"/>
              </a:buClr>
              <a:buSzPct val="100000"/>
              <a:buFont typeface="Arial"/>
              <a:buAutoNum type="arabicPeriod"/>
            </a:pPr>
            <a:r>
              <a:rPr lang="en-GB">
                <a:latin typeface="Times New Roman"/>
                <a:ea typeface="Times New Roman"/>
                <a:cs typeface="Times New Roman"/>
                <a:sym typeface="Times New Roman"/>
              </a:rPr>
              <a:t>Thomas. J. D (1998)Tool and Manufacturing Engineers Handbook Knowledge Base (Vol.1) (4</a:t>
            </a:r>
            <a:r>
              <a:rPr baseline="30000" lang="en-GB">
                <a:latin typeface="Times New Roman"/>
                <a:ea typeface="Times New Roman"/>
                <a:cs typeface="Times New Roman"/>
                <a:sym typeface="Times New Roman"/>
              </a:rPr>
              <a:t>th</a:t>
            </a:r>
            <a:r>
              <a:rPr lang="en-GB">
                <a:latin typeface="Times New Roman"/>
                <a:ea typeface="Times New Roman"/>
                <a:cs typeface="Times New Roman"/>
                <a:sym typeface="Times New Roman"/>
              </a:rPr>
              <a:t> Ed)• Society of Manufacturing Engineers. Dearborn, Michigan.</a:t>
            </a:r>
            <a:endParaRPr>
              <a:latin typeface="Times New Roman"/>
              <a:ea typeface="Times New Roman"/>
              <a:cs typeface="Times New Roman"/>
              <a:sym typeface="Times New Roman"/>
            </a:endParaRPr>
          </a:p>
          <a:p>
            <a:pPr indent="-514350" lvl="0" marL="514350" rtl="0" algn="l">
              <a:lnSpc>
                <a:spcPct val="90000"/>
              </a:lnSpc>
              <a:spcBef>
                <a:spcPts val="1000"/>
              </a:spcBef>
              <a:spcAft>
                <a:spcPts val="0"/>
              </a:spcAft>
              <a:buClr>
                <a:schemeClr val="dk1"/>
              </a:buClr>
              <a:buSzPct val="100000"/>
              <a:buAutoNum type="arabicPeriod"/>
            </a:pPr>
            <a:r>
              <a:rPr lang="en-GB">
                <a:latin typeface="Times New Roman"/>
                <a:ea typeface="Times New Roman"/>
                <a:cs typeface="Times New Roman"/>
                <a:sym typeface="Times New Roman"/>
              </a:rPr>
              <a:t>https://www.sciencedirect.com/topics/materials-science/cutting-tool</a:t>
            </a:r>
            <a:endParaRPr>
              <a:latin typeface="Times New Roman"/>
              <a:ea typeface="Times New Roman"/>
              <a:cs typeface="Times New Roman"/>
              <a:sym typeface="Times New Roman"/>
            </a:endParaRPr>
          </a:p>
          <a:p>
            <a:pPr indent="-514350" lvl="0" marL="514350" rtl="0" algn="l">
              <a:lnSpc>
                <a:spcPct val="90000"/>
              </a:lnSpc>
              <a:spcBef>
                <a:spcPts val="1000"/>
              </a:spcBef>
              <a:spcAft>
                <a:spcPts val="0"/>
              </a:spcAft>
              <a:buClr>
                <a:schemeClr val="dk1"/>
              </a:buClr>
              <a:buSzPct val="100000"/>
              <a:buAutoNum type="arabicPeriod"/>
            </a:pPr>
            <a:r>
              <a:rPr lang="en-GB">
                <a:latin typeface="Times New Roman"/>
                <a:ea typeface="Times New Roman"/>
                <a:cs typeface="Times New Roman"/>
                <a:sym typeface="Times New Roman"/>
              </a:rPr>
              <a:t>https://www.sme.org/technologies/manufacturing-topics/cutting-tool-geometries/</a:t>
            </a:r>
            <a:endParaRPr/>
          </a:p>
          <a:p>
            <a:pPr indent="-514350" lvl="0" marL="514350" rtl="0" algn="l">
              <a:lnSpc>
                <a:spcPct val="90000"/>
              </a:lnSpc>
              <a:spcBef>
                <a:spcPts val="1000"/>
              </a:spcBef>
              <a:spcAft>
                <a:spcPts val="0"/>
              </a:spcAft>
              <a:buClr>
                <a:schemeClr val="dk1"/>
              </a:buClr>
              <a:buSzPct val="100000"/>
              <a:buFont typeface="Arial"/>
              <a:buAutoNum type="arabicPeriod"/>
            </a:pPr>
            <a:r>
              <a:rPr lang="en-GB">
                <a:latin typeface="Times New Roman"/>
                <a:ea typeface="Times New Roman"/>
                <a:cs typeface="Times New Roman"/>
                <a:sym typeface="Times New Roman"/>
              </a:rPr>
              <a:t>https://image.slidesharecdn.com/principleoflathemachine-131226093423-phpapp01-170413192110/95/principle-of-lathe-machine-2-638.jpg?cb=1492111364</a:t>
            </a:r>
            <a:endParaRPr/>
          </a:p>
          <a:p>
            <a:pPr indent="-514350" lvl="0" marL="514350" rtl="0" algn="l">
              <a:lnSpc>
                <a:spcPct val="90000"/>
              </a:lnSpc>
              <a:spcBef>
                <a:spcPts val="1000"/>
              </a:spcBef>
              <a:spcAft>
                <a:spcPts val="0"/>
              </a:spcAft>
              <a:buClr>
                <a:schemeClr val="dk1"/>
              </a:buClr>
              <a:buSzPct val="100000"/>
              <a:buAutoNum type="arabicPeriod"/>
            </a:pPr>
            <a:r>
              <a:rPr lang="en-GB">
                <a:latin typeface="Times New Roman"/>
                <a:ea typeface="Times New Roman"/>
                <a:cs typeface="Times New Roman"/>
                <a:sym typeface="Times New Roman"/>
              </a:rPr>
              <a:t>https://www.mech4study.com/wp-content/uploads/2018/04/capstan-vs-turret.jpg</a:t>
            </a:r>
            <a:endParaRPr>
              <a:latin typeface="Times New Roman"/>
              <a:ea typeface="Times New Roman"/>
              <a:cs typeface="Times New Roman"/>
              <a:sym typeface="Times New Roman"/>
            </a:endParaRPr>
          </a:p>
        </p:txBody>
      </p:sp>
      <p:sp>
        <p:nvSpPr>
          <p:cNvPr id="472" name="Google Shape;472;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4/6/2022</a:t>
            </a:r>
            <a:endParaRPr/>
          </a:p>
        </p:txBody>
      </p:sp>
      <p:sp>
        <p:nvSpPr>
          <p:cNvPr id="473" name="Google Shape;473;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74" name="Google Shape;474;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2021-05-10T07:15:05Z</dcterms:created>
  <dc:creator>Windows User</dc:creator>
</cp:coreProperties>
</file>