
<file path=[Content_Types].xml><?xml version="1.0" encoding="utf-8"?>
<Types xmlns="http://schemas.openxmlformats.org/package/2006/content-types">
  <Default ContentType="image/jpeg" Extension="jpg"/>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hQTFqiwtXRNb/TQARCNXyMBQs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gif"/><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hyperlink" Target="https://www.sciencedirect.com/topics/materials-science/cutting-tool" TargetMode="External"/><Relationship Id="rId4" Type="http://schemas.openxmlformats.org/officeDocument/2006/relationships/hyperlink" Target="https://winnmachine.com/2020/12/01/the-facing-operation-in-machining-explained/" TargetMode="External"/><Relationship Id="rId5" Type="http://schemas.openxmlformats.org/officeDocument/2006/relationships/hyperlink" Target="http://www.mini-lathe.com/Mini_lathe/Operation/Facing/Roughing_y.jpg" TargetMode="External"/><Relationship Id="rId6" Type="http://schemas.openxmlformats.org/officeDocument/2006/relationships/hyperlink" Target="http://www.mini-lathe.com/Mini_lathe/Operation/Facing/Roughing_y.jpg" TargetMode="External"/><Relationship Id="rId7" Type="http://schemas.openxmlformats.org/officeDocument/2006/relationships/hyperlink" Target="https://blogmech.com/wp-content/uploads/2020/04/01-Taper-turning-attachment-for-external-taper-and-internal-taper-taper-turning-attachment-diagram.jp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5" y="1504277"/>
            <a:ext cx="7555832" cy="2631414"/>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Lecture 4: PERFORM FACING, TURNING, DRILLING AND BORING OPERATIONS ON LATHE MACHINE </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Definitions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Facing operation</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Turning operations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Drilling operation on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Boring operation on lathe machine </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85816"/>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800"/>
              <a:buNone/>
            </a:pPr>
            <a:r>
              <a:rPr lang="en-GB">
                <a:latin typeface="Times New Roman"/>
                <a:ea typeface="Times New Roman"/>
                <a:cs typeface="Times New Roman"/>
                <a:sym typeface="Times New Roman"/>
              </a:rPr>
              <a:t>Facing, turning, drilling and boring are some of the machining operations which can be performed using lathe machine. Depending on the type of machining operation to be performed it may require specific cutting tool but sometimes one cutting tool can perform more than one machining operation. For now the lecture will be about the abovementioned machining operations only.</a:t>
            </a:r>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08" name="Google Shape;108;p3"/>
          <p:cNvSpPr/>
          <p:nvPr/>
        </p:nvSpPr>
        <p:spPr>
          <a:xfrm>
            <a:off x="608245" y="38239"/>
            <a:ext cx="3795313" cy="880241"/>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IV.1 Definitions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type="title"/>
          </p:nvPr>
        </p:nvSpPr>
        <p:spPr>
          <a:xfrm>
            <a:off x="838201" y="365125"/>
            <a:ext cx="2494546" cy="46505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IV.1.1 Facing</a:t>
            </a:r>
            <a:endParaRPr b="1" sz="3200">
              <a:latin typeface="Times New Roman"/>
              <a:ea typeface="Times New Roman"/>
              <a:cs typeface="Times New Roman"/>
              <a:sym typeface="Times New Roman"/>
            </a:endParaRPr>
          </a:p>
        </p:txBody>
      </p:sp>
      <p:sp>
        <p:nvSpPr>
          <p:cNvPr id="114" name="Google Shape;114;p4"/>
          <p:cNvSpPr txBox="1"/>
          <p:nvPr>
            <p:ph idx="1" type="body"/>
          </p:nvPr>
        </p:nvSpPr>
        <p:spPr>
          <a:xfrm>
            <a:off x="838199" y="951745"/>
            <a:ext cx="9785685" cy="5533275"/>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Facing, also carried out on a lathe, generates a flat surface, normal to the axis of rotation, by feeding the tool from the surface towards the center or outward from the center. In facing, the depth of cut is measured in a direction parallel to the axis and the feed in a radial direction. A characteristic of this operation is that the cutting speed varies continuously, approaching zero towards the center of the bar.</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15" name="Google Shape;115;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116" name="Google Shape;116;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7" name="Google Shape;117;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123" name="Google Shape;12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4" name="Google Shape;12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25" name="Google Shape;125;p5"/>
          <p:cNvPicPr preferRelativeResize="0"/>
          <p:nvPr>
            <p:ph idx="1" type="body"/>
          </p:nvPr>
        </p:nvPicPr>
        <p:blipFill rotWithShape="1">
          <a:blip r:embed="rId3">
            <a:alphaModFix/>
          </a:blip>
          <a:srcRect b="0" l="0" r="0" t="0"/>
          <a:stretch/>
        </p:blipFill>
        <p:spPr>
          <a:xfrm>
            <a:off x="7182852" y="912297"/>
            <a:ext cx="4170947" cy="2927062"/>
          </a:xfrm>
          <a:prstGeom prst="rect">
            <a:avLst/>
          </a:prstGeom>
          <a:noFill/>
          <a:ln>
            <a:noFill/>
          </a:ln>
        </p:spPr>
      </p:pic>
      <p:sp>
        <p:nvSpPr>
          <p:cNvPr id="126" name="Google Shape;126;p5"/>
          <p:cNvSpPr/>
          <p:nvPr/>
        </p:nvSpPr>
        <p:spPr>
          <a:xfrm>
            <a:off x="6530138" y="4608457"/>
            <a:ext cx="547637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Times New Roman"/>
                <a:ea typeface="Times New Roman"/>
                <a:cs typeface="Times New Roman"/>
                <a:sym typeface="Times New Roman"/>
              </a:rPr>
              <a:t>http://www.mini-lathe.com/Mini_lathe/Operation/Facing/Roughing_y.jpg</a:t>
            </a:r>
            <a:endParaRPr>
              <a:solidFill>
                <a:schemeClr val="dk1"/>
              </a:solidFill>
            </a:endParaRPr>
          </a:p>
        </p:txBody>
      </p:sp>
      <p:sp>
        <p:nvSpPr>
          <p:cNvPr id="127" name="Google Shape;127;p5"/>
          <p:cNvSpPr/>
          <p:nvPr/>
        </p:nvSpPr>
        <p:spPr>
          <a:xfrm>
            <a:off x="838200" y="4024025"/>
            <a:ext cx="488883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Fig.4.1 Schematic illustration of facing operation</a:t>
            </a:r>
            <a:endParaRPr i="1" sz="1800">
              <a:solidFill>
                <a:schemeClr val="dk1"/>
              </a:solidFill>
              <a:latin typeface="Times New Roman"/>
              <a:ea typeface="Times New Roman"/>
              <a:cs typeface="Times New Roman"/>
              <a:sym typeface="Times New Roman"/>
            </a:endParaRPr>
          </a:p>
        </p:txBody>
      </p:sp>
      <p:pic>
        <p:nvPicPr>
          <p:cNvPr id="128" name="Google Shape;128;p5"/>
          <p:cNvPicPr preferRelativeResize="0"/>
          <p:nvPr/>
        </p:nvPicPr>
        <p:blipFill rotWithShape="1">
          <a:blip r:embed="rId4">
            <a:alphaModFix/>
          </a:blip>
          <a:srcRect b="18990" l="0" r="0" t="0"/>
          <a:stretch/>
        </p:blipFill>
        <p:spPr>
          <a:xfrm>
            <a:off x="1239003" y="976547"/>
            <a:ext cx="4030584" cy="3047478"/>
          </a:xfrm>
          <a:prstGeom prst="rect">
            <a:avLst/>
          </a:prstGeom>
          <a:noFill/>
          <a:ln>
            <a:noFill/>
          </a:ln>
        </p:spPr>
      </p:pic>
      <p:sp>
        <p:nvSpPr>
          <p:cNvPr id="129" name="Google Shape;129;p5"/>
          <p:cNvSpPr/>
          <p:nvPr/>
        </p:nvSpPr>
        <p:spPr>
          <a:xfrm>
            <a:off x="518739" y="4642273"/>
            <a:ext cx="5386137"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https://www.theengineerspost.com/wp-content/uploads/2019/03/turning-1-e1524716526807-300x280.jpg?ezimgfmt=rs:300x280/rscb19/ng:webp/ngcb19</a:t>
            </a:r>
            <a:endParaRPr/>
          </a:p>
        </p:txBody>
      </p:sp>
      <p:sp>
        <p:nvSpPr>
          <p:cNvPr id="130" name="Google Shape;130;p5"/>
          <p:cNvSpPr/>
          <p:nvPr/>
        </p:nvSpPr>
        <p:spPr>
          <a:xfrm>
            <a:off x="7860695" y="3943861"/>
            <a:ext cx="251722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Fig.4.2 Facing operation</a:t>
            </a:r>
            <a:endParaRPr i="1" sz="1800">
              <a:solidFill>
                <a:schemeClr val="dk1"/>
              </a:solidFill>
              <a:latin typeface="Times New Roman"/>
              <a:ea typeface="Times New Roman"/>
              <a:cs typeface="Times New Roman"/>
              <a:sym typeface="Times New Roman"/>
            </a:endParaRPr>
          </a:p>
        </p:txBody>
      </p:sp>
      <p:sp>
        <p:nvSpPr>
          <p:cNvPr id="131" name="Google Shape;131;p5"/>
          <p:cNvSpPr/>
          <p:nvPr/>
        </p:nvSpPr>
        <p:spPr>
          <a:xfrm>
            <a:off x="1668550" y="170411"/>
            <a:ext cx="317148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Facing Cont’d</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txBox="1"/>
          <p:nvPr>
            <p:ph type="title"/>
          </p:nvPr>
        </p:nvSpPr>
        <p:spPr>
          <a:xfrm>
            <a:off x="838200" y="365126"/>
            <a:ext cx="3878179"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Facing Cont’d</a:t>
            </a:r>
            <a:endParaRPr b="1" sz="3200">
              <a:latin typeface="Times New Roman"/>
              <a:ea typeface="Times New Roman"/>
              <a:cs typeface="Times New Roman"/>
              <a:sym typeface="Times New Roman"/>
            </a:endParaRPr>
          </a:p>
        </p:txBody>
      </p:sp>
      <p:sp>
        <p:nvSpPr>
          <p:cNvPr id="137" name="Google Shape;137;p6"/>
          <p:cNvSpPr txBox="1"/>
          <p:nvPr>
            <p:ph idx="1" type="body"/>
          </p:nvPr>
        </p:nvSpPr>
        <p:spPr>
          <a:xfrm>
            <a:off x="838199" y="995446"/>
            <a:ext cx="10748211" cy="536090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When facing on the lathe, the machinist uses a facing tool to cut a flat surface perpendicular to the workpiece’s rotational axis. The facing tool is then fed perpendicularly across the axis. Facing will take the workpiece down to its finished length very accurately: depending on how much material needs to be removed, a machinist can choose to take roughing or finishing cuts. Depending on how much material needs to be taken off, a machinist can choose to take roughing or finishing cuts. </a:t>
            </a:r>
            <a:endParaRPr>
              <a:latin typeface="Times New Roman"/>
              <a:ea typeface="Times New Roman"/>
              <a:cs typeface="Times New Roman"/>
              <a:sym typeface="Times New Roman"/>
            </a:endParaRPr>
          </a:p>
        </p:txBody>
      </p:sp>
      <p:sp>
        <p:nvSpPr>
          <p:cNvPr id="138" name="Google Shape;13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139" name="Google Shape;13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0" name="Google Shape;14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ph type="title"/>
          </p:nvPr>
        </p:nvSpPr>
        <p:spPr>
          <a:xfrm>
            <a:off x="838200" y="365125"/>
            <a:ext cx="7499684" cy="6695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Factors that affect lathe facing operation</a:t>
            </a:r>
            <a:endParaRPr sz="3200"/>
          </a:p>
        </p:txBody>
      </p:sp>
      <p:sp>
        <p:nvSpPr>
          <p:cNvPr id="146" name="Google Shape;146;p7"/>
          <p:cNvSpPr txBox="1"/>
          <p:nvPr>
            <p:ph idx="1" type="body"/>
          </p:nvPr>
        </p:nvSpPr>
        <p:spPr>
          <a:xfrm>
            <a:off x="838200" y="103471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There are many factors that can affect the quality and efficiency of the lathe end facing processes, such as the cutting tool speed and feed, size and material, the type of material to be processed, and the method of workpiece clamping. We can choose to rough machining or to precision finish according to the material to be removed.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47" name="Google Shape;1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148" name="Google Shape;1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9" name="Google Shape;1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8"/>
          <p:cNvSpPr txBox="1"/>
          <p:nvPr>
            <p:ph type="title"/>
          </p:nvPr>
        </p:nvSpPr>
        <p:spPr>
          <a:xfrm>
            <a:off x="838200" y="365126"/>
            <a:ext cx="4130842" cy="6575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IV.1.2 Turning</a:t>
            </a:r>
            <a:endParaRPr sz="3200"/>
          </a:p>
        </p:txBody>
      </p:sp>
      <p:sp>
        <p:nvSpPr>
          <p:cNvPr id="155" name="Google Shape;155;p8"/>
          <p:cNvSpPr txBox="1"/>
          <p:nvPr>
            <p:ph idx="1" type="body"/>
          </p:nvPr>
        </p:nvSpPr>
        <p:spPr>
          <a:xfrm>
            <a:off x="838200" y="102268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Turning is the removal of material from the outside diameter of a cylindrical workpiece/job to get one or different finished diameter. Generally, there are three kinds of turning which are:</a:t>
            </a:r>
            <a:endParaRPr>
              <a:latin typeface="Times New Roman"/>
              <a:ea typeface="Times New Roman"/>
              <a:cs typeface="Times New Roman"/>
              <a:sym typeface="Times New Roman"/>
            </a:endParaRPr>
          </a:p>
          <a:p>
            <a:pPr indent="-514350" lvl="0" marL="514350" rtl="0" algn="l">
              <a:lnSpc>
                <a:spcPct val="150000"/>
              </a:lnSpc>
              <a:spcBef>
                <a:spcPts val="1000"/>
              </a:spcBef>
              <a:spcAft>
                <a:spcPts val="0"/>
              </a:spcAft>
              <a:buClr>
                <a:schemeClr val="dk1"/>
              </a:buClr>
              <a:buSzPts val="2800"/>
              <a:buAutoNum type="alphaLcParenR"/>
            </a:pPr>
            <a:r>
              <a:rPr lang="en-GB">
                <a:latin typeface="Times New Roman"/>
                <a:ea typeface="Times New Roman"/>
                <a:cs typeface="Times New Roman"/>
                <a:sym typeface="Times New Roman"/>
              </a:rPr>
              <a:t>Plain or straight or parallel turning.</a:t>
            </a:r>
            <a:endParaRPr>
              <a:latin typeface="Times New Roman"/>
              <a:ea typeface="Times New Roman"/>
              <a:cs typeface="Times New Roman"/>
              <a:sym typeface="Times New Roman"/>
            </a:endParaRPr>
          </a:p>
          <a:p>
            <a:pPr indent="-514350" lvl="0" marL="514350" rtl="0" algn="l">
              <a:lnSpc>
                <a:spcPct val="150000"/>
              </a:lnSpc>
              <a:spcBef>
                <a:spcPts val="1000"/>
              </a:spcBef>
              <a:spcAft>
                <a:spcPts val="0"/>
              </a:spcAft>
              <a:buClr>
                <a:schemeClr val="dk1"/>
              </a:buClr>
              <a:buSzPts val="2800"/>
              <a:buAutoNum type="alphaLcParenR"/>
            </a:pPr>
            <a:r>
              <a:rPr lang="en-GB">
                <a:latin typeface="Times New Roman"/>
                <a:ea typeface="Times New Roman"/>
                <a:cs typeface="Times New Roman"/>
                <a:sym typeface="Times New Roman"/>
              </a:rPr>
              <a:t>Step/stepped turning</a:t>
            </a:r>
            <a:endParaRPr/>
          </a:p>
          <a:p>
            <a:pPr indent="-514350" lvl="0" marL="514350" rtl="0" algn="l">
              <a:lnSpc>
                <a:spcPct val="150000"/>
              </a:lnSpc>
              <a:spcBef>
                <a:spcPts val="1000"/>
              </a:spcBef>
              <a:spcAft>
                <a:spcPts val="0"/>
              </a:spcAft>
              <a:buClr>
                <a:schemeClr val="dk1"/>
              </a:buClr>
              <a:buSzPts val="2800"/>
              <a:buAutoNum type="alphaLcParenR"/>
            </a:pPr>
            <a:r>
              <a:rPr lang="en-GB">
                <a:latin typeface="Times New Roman"/>
                <a:ea typeface="Times New Roman"/>
                <a:cs typeface="Times New Roman"/>
                <a:sym typeface="Times New Roman"/>
              </a:rPr>
              <a:t>Taper turning.</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56" name="Google Shape;156;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157" name="Google Shape;157;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8" name="Google Shape;158;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txBox="1"/>
          <p:nvPr>
            <p:ph type="title"/>
          </p:nvPr>
        </p:nvSpPr>
        <p:spPr>
          <a:xfrm>
            <a:off x="838200" y="365126"/>
            <a:ext cx="3048000" cy="5853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Plain turning</a:t>
            </a:r>
            <a:endParaRPr b="1" sz="3200">
              <a:latin typeface="Times New Roman"/>
              <a:ea typeface="Times New Roman"/>
              <a:cs typeface="Times New Roman"/>
              <a:sym typeface="Times New Roman"/>
            </a:endParaRPr>
          </a:p>
        </p:txBody>
      </p:sp>
      <p:sp>
        <p:nvSpPr>
          <p:cNvPr id="164" name="Google Shape;164;p9"/>
          <p:cNvSpPr txBox="1"/>
          <p:nvPr>
            <p:ph idx="1" type="body"/>
          </p:nvPr>
        </p:nvSpPr>
        <p:spPr>
          <a:xfrm>
            <a:off x="838200" y="1091956"/>
            <a:ext cx="6055895" cy="504808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Plain turning machining is performed in the way that after removal of  material, finished diameter at both the ends all-over the length remains equal.</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In plain turning, the workpiece is turned straight throughout the entire length when it is made to rotate about the lathe axis, and the cutting tool is fed along the lathe axis. The plain/parallel or straight turning produces a cylindrical surface after machining.</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65" name="Google Shape;165;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166" name="Google Shape;166;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7" name="Google Shape;16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68" name="Google Shape;168;p9"/>
          <p:cNvPicPr preferRelativeResize="0"/>
          <p:nvPr/>
        </p:nvPicPr>
        <p:blipFill rotWithShape="1">
          <a:blip r:embed="rId3">
            <a:alphaModFix/>
          </a:blip>
          <a:srcRect b="0" l="0" r="0" t="0"/>
          <a:stretch/>
        </p:blipFill>
        <p:spPr>
          <a:xfrm>
            <a:off x="7000879" y="1308266"/>
            <a:ext cx="4352921" cy="3194581"/>
          </a:xfrm>
          <a:prstGeom prst="rect">
            <a:avLst/>
          </a:prstGeom>
          <a:noFill/>
          <a:ln>
            <a:noFill/>
          </a:ln>
        </p:spPr>
      </p:pic>
      <p:sp>
        <p:nvSpPr>
          <p:cNvPr id="169" name="Google Shape;169;p9"/>
          <p:cNvSpPr/>
          <p:nvPr/>
        </p:nvSpPr>
        <p:spPr>
          <a:xfrm>
            <a:off x="5633397" y="5638047"/>
            <a:ext cx="61491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https://www.theengineerspost.com/lathe-machine-operations/</a:t>
            </a:r>
            <a:endParaRPr>
              <a:solidFill>
                <a:schemeClr val="dk1"/>
              </a:solidFill>
            </a:endParaRPr>
          </a:p>
        </p:txBody>
      </p:sp>
      <p:sp>
        <p:nvSpPr>
          <p:cNvPr id="170" name="Google Shape;170;p9"/>
          <p:cNvSpPr/>
          <p:nvPr/>
        </p:nvSpPr>
        <p:spPr>
          <a:xfrm>
            <a:off x="6946568" y="4566136"/>
            <a:ext cx="44615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Fig.4.3 Schematic illustration of Pain Turning</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0"/>
          <p:cNvSpPr txBox="1"/>
          <p:nvPr>
            <p:ph type="title"/>
          </p:nvPr>
        </p:nvSpPr>
        <p:spPr>
          <a:xfrm>
            <a:off x="838200" y="365125"/>
            <a:ext cx="4600074" cy="7899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b. Step or Stepped turning</a:t>
            </a:r>
            <a:endParaRPr b="1" sz="3200">
              <a:latin typeface="Times New Roman"/>
              <a:ea typeface="Times New Roman"/>
              <a:cs typeface="Times New Roman"/>
              <a:sym typeface="Times New Roman"/>
            </a:endParaRPr>
          </a:p>
        </p:txBody>
      </p:sp>
      <p:sp>
        <p:nvSpPr>
          <p:cNvPr id="176" name="Google Shape;176;p10"/>
          <p:cNvSpPr txBox="1"/>
          <p:nvPr>
            <p:ph idx="1" type="body"/>
          </p:nvPr>
        </p:nvSpPr>
        <p:spPr>
          <a:xfrm>
            <a:off x="838200" y="1155032"/>
            <a:ext cx="4804611" cy="435133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In case of turning operation where the entire length is divided in stages (steps) of different diameters but each step individually finished by using plain turning is known as step turning. For stepped turning, the workpiece is turned in such a way that throughout the turning length it forms the steps of different diameters.</a:t>
            </a:r>
            <a:endParaRPr>
              <a:latin typeface="Times New Roman"/>
              <a:ea typeface="Times New Roman"/>
              <a:cs typeface="Times New Roman"/>
              <a:sym typeface="Times New Roman"/>
            </a:endParaRPr>
          </a:p>
        </p:txBody>
      </p:sp>
      <p:sp>
        <p:nvSpPr>
          <p:cNvPr id="177" name="Google Shape;17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178" name="Google Shape;17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9" name="Google Shape;17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80" name="Google Shape;180;p10"/>
          <p:cNvSpPr/>
          <p:nvPr/>
        </p:nvSpPr>
        <p:spPr>
          <a:xfrm>
            <a:off x="6486898" y="3920469"/>
            <a:ext cx="440782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Fig.4.4 Schematic illustration of Step turning</a:t>
            </a:r>
            <a:endParaRPr i="1" sz="1800">
              <a:solidFill>
                <a:schemeClr val="dk1"/>
              </a:solidFill>
              <a:latin typeface="Times New Roman"/>
              <a:ea typeface="Times New Roman"/>
              <a:cs typeface="Times New Roman"/>
              <a:sym typeface="Times New Roman"/>
            </a:endParaRPr>
          </a:p>
        </p:txBody>
      </p:sp>
      <p:pic>
        <p:nvPicPr>
          <p:cNvPr id="181" name="Google Shape;181;p10"/>
          <p:cNvPicPr preferRelativeResize="0"/>
          <p:nvPr/>
        </p:nvPicPr>
        <p:blipFill rotWithShape="1">
          <a:blip r:embed="rId3">
            <a:alphaModFix/>
          </a:blip>
          <a:srcRect b="0" l="0" r="0" t="0"/>
          <a:stretch/>
        </p:blipFill>
        <p:spPr>
          <a:xfrm>
            <a:off x="6992140" y="1155032"/>
            <a:ext cx="3060457" cy="2530059"/>
          </a:xfrm>
          <a:prstGeom prst="rect">
            <a:avLst/>
          </a:prstGeom>
          <a:noFill/>
          <a:ln>
            <a:noFill/>
          </a:ln>
        </p:spPr>
      </p:pic>
      <p:sp>
        <p:nvSpPr>
          <p:cNvPr id="182" name="Google Shape;182;p10"/>
          <p:cNvSpPr/>
          <p:nvPr/>
        </p:nvSpPr>
        <p:spPr>
          <a:xfrm>
            <a:off x="6232358" y="4489381"/>
            <a:ext cx="5402100" cy="646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http://engineering.myindialist.com/wp-content/uploads/2009/10/clip_image002_thumb2.gif</a:t>
            </a:r>
            <a:endParaRPr>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1"/>
          <p:cNvSpPr txBox="1"/>
          <p:nvPr>
            <p:ph type="title"/>
          </p:nvPr>
        </p:nvSpPr>
        <p:spPr>
          <a:xfrm>
            <a:off x="838200" y="365126"/>
            <a:ext cx="3200400"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Taper turning</a:t>
            </a:r>
            <a:endParaRPr/>
          </a:p>
        </p:txBody>
      </p:sp>
      <p:sp>
        <p:nvSpPr>
          <p:cNvPr id="188" name="Google Shape;188;p11"/>
          <p:cNvSpPr txBox="1"/>
          <p:nvPr>
            <p:ph idx="1" type="body"/>
          </p:nvPr>
        </p:nvSpPr>
        <p:spPr>
          <a:xfrm>
            <a:off x="838200" y="1236078"/>
            <a:ext cx="5851358" cy="498424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A taper turning is the gradual reduction in diameter from one portion of a cylindrical workpiece into another portion as a machining process is done in a lathe machine. Tapers can be external or internal. If a workpiece is confined to the outside, it has an external taper; if it is confined to the inside, it has an internal taper.</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89" name="Google Shape;189;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190" name="Google Shape;19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1" name="Google Shape;191;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92" name="Google Shape;192;p11"/>
          <p:cNvPicPr preferRelativeResize="0"/>
          <p:nvPr/>
        </p:nvPicPr>
        <p:blipFill rotWithShape="1">
          <a:blip r:embed="rId3">
            <a:alphaModFix/>
          </a:blip>
          <a:srcRect b="0" l="0" r="0" t="0"/>
          <a:stretch/>
        </p:blipFill>
        <p:spPr>
          <a:xfrm>
            <a:off x="6930190" y="998622"/>
            <a:ext cx="4130389" cy="3425907"/>
          </a:xfrm>
          <a:prstGeom prst="rect">
            <a:avLst/>
          </a:prstGeom>
          <a:noFill/>
          <a:ln>
            <a:noFill/>
          </a:ln>
        </p:spPr>
      </p:pic>
      <p:sp>
        <p:nvSpPr>
          <p:cNvPr id="193" name="Google Shape;193;p11"/>
          <p:cNvSpPr/>
          <p:nvPr/>
        </p:nvSpPr>
        <p:spPr>
          <a:xfrm>
            <a:off x="6930190" y="5113440"/>
            <a:ext cx="452959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https://testbook.com/question-answer/for-taper-turning-on-center-lathes-the-method-of--5d602566fdb8bb0d2e20a82a</a:t>
            </a:r>
            <a:endParaRPr>
              <a:solidFill>
                <a:schemeClr val="dk1"/>
              </a:solidFill>
            </a:endParaRPr>
          </a:p>
        </p:txBody>
      </p:sp>
      <p:sp>
        <p:nvSpPr>
          <p:cNvPr id="194" name="Google Shape;194;p11"/>
          <p:cNvSpPr/>
          <p:nvPr/>
        </p:nvSpPr>
        <p:spPr>
          <a:xfrm>
            <a:off x="6689558" y="4560553"/>
            <a:ext cx="46642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Fig.4.5 schematic illustration of taper turning </a:t>
            </a: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GB">
                <a:latin typeface="Times New Roman"/>
                <a:ea typeface="Times New Roman"/>
                <a:cs typeface="Times New Roman"/>
                <a:sym typeface="Times New Roman"/>
              </a:rPr>
              <a:t>Taper turning Cont’d</a:t>
            </a:r>
            <a:endParaRPr/>
          </a:p>
        </p:txBody>
      </p:sp>
      <p:sp>
        <p:nvSpPr>
          <p:cNvPr id="200" name="Google Shape;200;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conventional straight turning, the cutting tool travels along a line parallel to the axis of the workpiece, resulting in a completed product that has the same diameter throughout. When cutting a taper, on the other hand, the tool travels at an angle to the axis of the work, resulting in the production of a taper.</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01" name="Google Shape;20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02" name="Google Shape;20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3" name="Google Shape;20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3"/>
          <p:cNvSpPr txBox="1"/>
          <p:nvPr>
            <p:ph type="title"/>
          </p:nvPr>
        </p:nvSpPr>
        <p:spPr>
          <a:xfrm>
            <a:off x="838200" y="365125"/>
            <a:ext cx="5382126" cy="65755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a:latin typeface="Times New Roman"/>
                <a:ea typeface="Times New Roman"/>
                <a:cs typeface="Times New Roman"/>
                <a:sym typeface="Times New Roman"/>
              </a:rPr>
              <a:t>Taper turning Cont’d</a:t>
            </a:r>
            <a:endParaRPr/>
          </a:p>
        </p:txBody>
      </p:sp>
      <p:sp>
        <p:nvSpPr>
          <p:cNvPr id="209" name="Google Shape;209;p13"/>
          <p:cNvSpPr txBox="1"/>
          <p:nvPr>
            <p:ph idx="1" type="body"/>
          </p:nvPr>
        </p:nvSpPr>
        <p:spPr>
          <a:xfrm>
            <a:off x="838200" y="1311442"/>
            <a:ext cx="10515600" cy="486552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For turning a taper, the technique employed is determined by factors such as the degree of the taper, the length of the taper, its placement (internal or external tapers on a turret lathe or lathe machine), and the number of pieces to be turned.</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Briefly, a consistent rise or decrease in the diameter of a cylindrical workpiece measured over its length is referred to as a </a:t>
            </a:r>
            <a:r>
              <a:rPr b="1" lang="en-GB">
                <a:latin typeface="Times New Roman"/>
                <a:ea typeface="Times New Roman"/>
                <a:cs typeface="Times New Roman"/>
                <a:sym typeface="Times New Roman"/>
              </a:rPr>
              <a:t>taper</a:t>
            </a:r>
            <a:r>
              <a:rPr lang="en-GB">
                <a:latin typeface="Times New Roman"/>
                <a:ea typeface="Times New Roman"/>
                <a:cs typeface="Times New Roman"/>
                <a:sym typeface="Times New Roman"/>
              </a:rPr>
              <a:t> whereas </a:t>
            </a:r>
            <a:r>
              <a:rPr b="1" lang="en-GB">
                <a:latin typeface="Times New Roman"/>
                <a:ea typeface="Times New Roman"/>
                <a:cs typeface="Times New Roman"/>
                <a:sym typeface="Times New Roman"/>
              </a:rPr>
              <a:t>taper turning on a lathe </a:t>
            </a:r>
            <a:r>
              <a:rPr lang="en-GB">
                <a:latin typeface="Times New Roman"/>
                <a:ea typeface="Times New Roman"/>
                <a:cs typeface="Times New Roman"/>
                <a:sym typeface="Times New Roman"/>
              </a:rPr>
              <a:t>is the process of progressively expanding (internal) or lowering (external) the diameter of a cylindrical workpiece to achieve a conical surface.</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10" name="Google Shape;21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11" name="Google Shape;21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2" name="Google Shape;21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4"/>
          <p:cNvSpPr txBox="1"/>
          <p:nvPr>
            <p:ph type="title"/>
          </p:nvPr>
        </p:nvSpPr>
        <p:spPr>
          <a:xfrm>
            <a:off x="838200" y="365126"/>
            <a:ext cx="5321968"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Taper Turning Methods</a:t>
            </a:r>
            <a:endParaRPr sz="3200">
              <a:latin typeface="Times New Roman"/>
              <a:ea typeface="Times New Roman"/>
              <a:cs typeface="Times New Roman"/>
              <a:sym typeface="Times New Roman"/>
            </a:endParaRPr>
          </a:p>
        </p:txBody>
      </p:sp>
      <p:sp>
        <p:nvSpPr>
          <p:cNvPr id="218" name="Google Shape;218;p14"/>
          <p:cNvSpPr txBox="1"/>
          <p:nvPr>
            <p:ph idx="1" type="body"/>
          </p:nvPr>
        </p:nvSpPr>
        <p:spPr>
          <a:xfrm>
            <a:off x="838200" y="1117852"/>
            <a:ext cx="10399295" cy="5238498"/>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170000"/>
              </a:lnSpc>
              <a:spcBef>
                <a:spcPts val="0"/>
              </a:spcBef>
              <a:spcAft>
                <a:spcPts val="0"/>
              </a:spcAft>
              <a:buClr>
                <a:schemeClr val="dk1"/>
              </a:buClr>
              <a:buSzPct val="100000"/>
              <a:buNone/>
            </a:pPr>
            <a:r>
              <a:rPr lang="en-GB">
                <a:latin typeface="Times New Roman"/>
                <a:ea typeface="Times New Roman"/>
                <a:cs typeface="Times New Roman"/>
                <a:sym typeface="Times New Roman"/>
              </a:rPr>
              <a:t>There are many methods of performing taper turning, from which the four different types of taper turning methods in lathe machines are discussed:</a:t>
            </a:r>
            <a:endParaRPr>
              <a:latin typeface="Times New Roman"/>
              <a:ea typeface="Times New Roman"/>
              <a:cs typeface="Times New Roman"/>
              <a:sym typeface="Times New Roman"/>
            </a:endParaRPr>
          </a:p>
          <a:p>
            <a:pPr indent="-514350" lvl="0" marL="514350" rtl="0" algn="l">
              <a:lnSpc>
                <a:spcPct val="17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Form tool method</a:t>
            </a:r>
            <a:endParaRPr/>
          </a:p>
          <a:p>
            <a:pPr indent="-514350" lvl="0" marL="514350" rtl="0" algn="l">
              <a:lnSpc>
                <a:spcPct val="17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Tailstock set over method</a:t>
            </a:r>
            <a:endParaRPr/>
          </a:p>
          <a:p>
            <a:pPr indent="-514350" lvl="0" marL="514350" rtl="0" algn="l">
              <a:lnSpc>
                <a:spcPct val="17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Compound rest method</a:t>
            </a:r>
            <a:endParaRPr/>
          </a:p>
          <a:p>
            <a:pPr indent="-514350" lvl="0" marL="514350" rtl="0" algn="l">
              <a:lnSpc>
                <a:spcPct val="17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Taper turning attachment method</a:t>
            </a:r>
            <a:endParaRPr/>
          </a:p>
          <a:p>
            <a:pPr indent="0" lvl="0" marL="0" rtl="0" algn="l">
              <a:lnSpc>
                <a:spcPct val="170000"/>
              </a:lnSpc>
              <a:spcBef>
                <a:spcPts val="1000"/>
              </a:spcBef>
              <a:spcAft>
                <a:spcPts val="0"/>
              </a:spcAft>
              <a:buClr>
                <a:schemeClr val="dk1"/>
              </a:buClr>
              <a:buSzPct val="100000"/>
              <a:buNone/>
            </a:pPr>
            <a:r>
              <a:rPr lang="en-GB">
                <a:latin typeface="Times New Roman"/>
                <a:ea typeface="Times New Roman"/>
                <a:cs typeface="Times New Roman"/>
                <a:sym typeface="Times New Roman"/>
              </a:rPr>
              <a:t>When using any of these techniques, it is critical that the cutting tool be precisely centered with respect to the axis of the workpiece; otherwise, the workpiece will not be properly conical, and the rate of taper will fluctuate with each cut.</a:t>
            </a:r>
            <a:endParaRPr/>
          </a:p>
          <a:p>
            <a:pPr indent="0" lvl="0" marL="0" rtl="0" algn="l">
              <a:lnSpc>
                <a:spcPct val="17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19" name="Google Shape;21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20" name="Google Shape;22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1" name="Google Shape;22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5"/>
          <p:cNvSpPr txBox="1"/>
          <p:nvPr>
            <p:ph type="title"/>
          </p:nvPr>
        </p:nvSpPr>
        <p:spPr>
          <a:xfrm>
            <a:off x="838200" y="365126"/>
            <a:ext cx="8594558" cy="68162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1. Taper Turning Operation by Form tool method</a:t>
            </a: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 </a:t>
            </a:r>
            <a:endParaRPr b="1" sz="3200">
              <a:latin typeface="Times New Roman"/>
              <a:ea typeface="Times New Roman"/>
              <a:cs typeface="Times New Roman"/>
              <a:sym typeface="Times New Roman"/>
            </a:endParaRPr>
          </a:p>
        </p:txBody>
      </p:sp>
      <p:sp>
        <p:nvSpPr>
          <p:cNvPr id="227" name="Google Shape;227;p15"/>
          <p:cNvSpPr txBox="1"/>
          <p:nvPr>
            <p:ph idx="1" type="body"/>
          </p:nvPr>
        </p:nvSpPr>
        <p:spPr>
          <a:xfrm>
            <a:off x="838200" y="1046748"/>
            <a:ext cx="5073566" cy="530960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Form turning is one of the easiest taper turning process on a lathe machine to make a short taper. This method is shown in fig.4.6. At the required angle, the form is grounded. The tool is fed perpendicular to the lathe axis when the workpiece rotates.</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28" name="Google Shape;228;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29" name="Google Shape;229;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0" name="Google Shape;230;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blogmech.com/wp-content/uploads/2019/07/bce23-01-taper-turning-by-form-tool-method-taper-turning.jpg" id="231" name="Google Shape;231;p15"/>
          <p:cNvPicPr preferRelativeResize="0"/>
          <p:nvPr/>
        </p:nvPicPr>
        <p:blipFill rotWithShape="1">
          <a:blip r:embed="rId3">
            <a:alphaModFix/>
          </a:blip>
          <a:srcRect b="13286" l="0" r="0" t="0"/>
          <a:stretch/>
        </p:blipFill>
        <p:spPr>
          <a:xfrm>
            <a:off x="6368966" y="1046748"/>
            <a:ext cx="4784308" cy="3404936"/>
          </a:xfrm>
          <a:prstGeom prst="rect">
            <a:avLst/>
          </a:prstGeom>
          <a:noFill/>
          <a:ln>
            <a:noFill/>
          </a:ln>
        </p:spPr>
      </p:pic>
      <p:sp>
        <p:nvSpPr>
          <p:cNvPr id="232" name="Google Shape;232;p15"/>
          <p:cNvSpPr/>
          <p:nvPr/>
        </p:nvSpPr>
        <p:spPr>
          <a:xfrm>
            <a:off x="6246425" y="4475747"/>
            <a:ext cx="463869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Fig.4.6 Schematic illustration of Taper Turning Operation by Form tool method</a:t>
            </a:r>
            <a:endParaRPr i="1" sz="1800">
              <a:solidFill>
                <a:schemeClr val="dk1"/>
              </a:solidFill>
              <a:latin typeface="Calibri"/>
              <a:ea typeface="Calibri"/>
              <a:cs typeface="Calibri"/>
              <a:sym typeface="Calibri"/>
            </a:endParaRPr>
          </a:p>
        </p:txBody>
      </p:sp>
      <p:sp>
        <p:nvSpPr>
          <p:cNvPr id="233" name="Google Shape;233;p15"/>
          <p:cNvSpPr/>
          <p:nvPr/>
        </p:nvSpPr>
        <p:spPr>
          <a:xfrm>
            <a:off x="5713120" y="5272117"/>
            <a:ext cx="6096000" cy="646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https://blogmech.com/taper-turning-methods-in-lathe-machine-types-of-taper-turning/</a:t>
            </a:r>
            <a:endParaRPr>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6"/>
          <p:cNvSpPr txBox="1"/>
          <p:nvPr>
            <p:ph type="title"/>
          </p:nvPr>
        </p:nvSpPr>
        <p:spPr>
          <a:xfrm>
            <a:off x="838200" y="365125"/>
            <a:ext cx="6501063" cy="50114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Form tool method Cont’d</a:t>
            </a:r>
            <a:endParaRPr sz="3200"/>
          </a:p>
        </p:txBody>
      </p:sp>
      <p:sp>
        <p:nvSpPr>
          <p:cNvPr id="239" name="Google Shape;239;p16"/>
          <p:cNvSpPr txBox="1"/>
          <p:nvPr>
            <p:ph idx="1" type="body"/>
          </p:nvPr>
        </p:nvSpPr>
        <p:spPr>
          <a:xfrm>
            <a:off x="838200" y="99544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Condition to perform taper turning operation using form tool method, requires the tool’s cutting edge length must be greater than the taper length. Since the entire cutting edge removes the metal, it will produce a lot of vibration and hence a large force is required. It is done at a slow speed.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40" name="Google Shape;24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41" name="Google Shape;24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2" name="Google Shape;24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7"/>
          <p:cNvSpPr txBox="1"/>
          <p:nvPr>
            <p:ph type="title"/>
          </p:nvPr>
        </p:nvSpPr>
        <p:spPr>
          <a:xfrm>
            <a:off x="838200" y="365126"/>
            <a:ext cx="10351168" cy="64552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2. Taper Turning Operation by Tailstock set over method</a:t>
            </a:r>
            <a:br>
              <a:rPr b="1" lang="en-GB" sz="3200">
                <a:latin typeface="Times New Roman"/>
                <a:ea typeface="Times New Roman"/>
                <a:cs typeface="Times New Roman"/>
                <a:sym typeface="Times New Roman"/>
              </a:rPr>
            </a:br>
            <a:endParaRPr b="1" sz="3200"/>
          </a:p>
        </p:txBody>
      </p:sp>
      <p:sp>
        <p:nvSpPr>
          <p:cNvPr id="248" name="Google Shape;248;p17"/>
          <p:cNvSpPr txBox="1"/>
          <p:nvPr>
            <p:ph idx="1" type="body"/>
          </p:nvPr>
        </p:nvSpPr>
        <p:spPr>
          <a:xfrm>
            <a:off x="838200" y="1010654"/>
            <a:ext cx="5129463" cy="516630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When it comes to the offsetting of the tailstock in the lathe machine, one thing to consider is the length of the taper. When it comes to the taper, length is important. If the length of the taper varies, the offset will vary as well.</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49" name="Google Shape;24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50" name="Google Shape;25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1" name="Google Shape;25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52" name="Google Shape;252;p17"/>
          <p:cNvPicPr preferRelativeResize="0"/>
          <p:nvPr/>
        </p:nvPicPr>
        <p:blipFill rotWithShape="1">
          <a:blip r:embed="rId3">
            <a:alphaModFix/>
          </a:blip>
          <a:srcRect b="18228" l="0" r="0" t="0"/>
          <a:stretch/>
        </p:blipFill>
        <p:spPr>
          <a:xfrm>
            <a:off x="5908836" y="1200072"/>
            <a:ext cx="5444964" cy="248343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8"/>
          <p:cNvSpPr txBox="1"/>
          <p:nvPr>
            <p:ph type="title"/>
          </p:nvPr>
        </p:nvSpPr>
        <p:spPr>
          <a:xfrm>
            <a:off x="838200" y="365126"/>
            <a:ext cx="8257674" cy="6455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Tailstock set over method Cont’d</a:t>
            </a:r>
            <a:endParaRPr sz="3200"/>
          </a:p>
        </p:txBody>
      </p:sp>
      <p:sp>
        <p:nvSpPr>
          <p:cNvPr id="258" name="Google Shape;258;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Hence, by applying this of tailstock set over method, the job is inclined at the required angle as it is shown in the figure above. When the workpiece rotates, the tool is moved parallel to the lathe axis so that the taper will be generated on the workpiece.</a:t>
            </a:r>
            <a:endParaRPr/>
          </a:p>
          <a:p>
            <a:pPr indent="0" lvl="0" marL="0" rtl="0" algn="l">
              <a:lnSpc>
                <a:spcPct val="150000"/>
              </a:lnSpc>
              <a:spcBef>
                <a:spcPts val="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9" name="Google Shape;25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60" name="Google Shape;26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1" name="Google Shape;26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ph type="title"/>
          </p:nvPr>
        </p:nvSpPr>
        <p:spPr>
          <a:xfrm>
            <a:off x="838200" y="365126"/>
            <a:ext cx="8233611"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Tailstock set over method Cont’d</a:t>
            </a:r>
            <a:endParaRPr sz="3200"/>
          </a:p>
        </p:txBody>
      </p:sp>
      <p:sp>
        <p:nvSpPr>
          <p:cNvPr id="267" name="Google Shape;267;p19"/>
          <p:cNvSpPr txBox="1"/>
          <p:nvPr>
            <p:ph idx="1" type="body"/>
          </p:nvPr>
        </p:nvSpPr>
        <p:spPr>
          <a:xfrm>
            <a:off x="838200" y="1091699"/>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Advantages of tailstock set over method</a:t>
            </a:r>
            <a:endParaRPr b="1" i="1">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possible to offer a power feed.</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possible to get a nice surface finish.</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taper can be made to the maximum length possible.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Threads on the taper section of the taper can be made externally.</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possible to make duplicate tapers.</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268" name="Google Shape;26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69" name="Google Shape;26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0" name="Google Shape;27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0"/>
          <p:cNvSpPr txBox="1"/>
          <p:nvPr>
            <p:ph type="title"/>
          </p:nvPr>
        </p:nvSpPr>
        <p:spPr>
          <a:xfrm>
            <a:off x="838201" y="365126"/>
            <a:ext cx="7571874" cy="45302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Tailstock set over method Cont’d</a:t>
            </a:r>
            <a:endParaRPr sz="3200"/>
          </a:p>
        </p:txBody>
      </p:sp>
      <p:sp>
        <p:nvSpPr>
          <p:cNvPr id="276" name="Google Shape;276;p20"/>
          <p:cNvSpPr txBox="1"/>
          <p:nvPr>
            <p:ph idx="1" type="body"/>
          </p:nvPr>
        </p:nvSpPr>
        <p:spPr>
          <a:xfrm>
            <a:off x="838200" y="1119187"/>
            <a:ext cx="10515600" cy="4936123"/>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Disadvantages of the tailstock set over method</a:t>
            </a:r>
            <a:r>
              <a:rPr b="1" i="1" lang="en-GB">
                <a:latin typeface="Times New Roman"/>
                <a:ea typeface="Times New Roman"/>
                <a:cs typeface="Times New Roman"/>
                <a:sym typeface="Times New Roman"/>
              </a:rPr>
              <a:t> </a:t>
            </a:r>
            <a:endParaRPr b="1" i="1">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Only the external taper may be turned.</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It’s tricky to get the offset just right.</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When work is held exclusively between the centers, taper turning is achievable.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alignment of the lathe centers will be altered (steep tapers cannot be turned), resulting in damage to the work’s center drilled holes.</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277" name="Google Shape;27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78" name="Google Shape;27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9" name="Google Shape;27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1"/>
          <p:cNvSpPr txBox="1"/>
          <p:nvPr>
            <p:ph type="title"/>
          </p:nvPr>
        </p:nvSpPr>
        <p:spPr>
          <a:xfrm>
            <a:off x="838200" y="365125"/>
            <a:ext cx="4708358" cy="5372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Compound rest method</a:t>
            </a:r>
            <a:endParaRPr sz="3200">
              <a:latin typeface="Times New Roman"/>
              <a:ea typeface="Times New Roman"/>
              <a:cs typeface="Times New Roman"/>
              <a:sym typeface="Times New Roman"/>
            </a:endParaRPr>
          </a:p>
        </p:txBody>
      </p:sp>
      <p:sp>
        <p:nvSpPr>
          <p:cNvPr id="285" name="Google Shape;285;p21"/>
          <p:cNvSpPr txBox="1"/>
          <p:nvPr>
            <p:ph idx="1" type="body"/>
          </p:nvPr>
        </p:nvSpPr>
        <p:spPr>
          <a:xfrm>
            <a:off x="838201" y="902368"/>
            <a:ext cx="5670884" cy="527459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Taper turning process by swivelling the compound slide will is the second most straightforward method of creating a taper after that. It can only be used on short tapers. On the compound slide, the angle that has been chosen is half that needed for the taper to be included. It is necessary to use caution in order to prevent a bad ending.</a:t>
            </a:r>
            <a:endParaRPr>
              <a:latin typeface="Times New Roman"/>
              <a:ea typeface="Times New Roman"/>
              <a:cs typeface="Times New Roman"/>
              <a:sym typeface="Times New Roman"/>
            </a:endParaRPr>
          </a:p>
        </p:txBody>
      </p:sp>
      <p:sp>
        <p:nvSpPr>
          <p:cNvPr id="286" name="Google Shape;286;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87" name="Google Shape;287;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8" name="Google Shape;288;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89" name="Google Shape;289;p21"/>
          <p:cNvPicPr preferRelativeResize="0"/>
          <p:nvPr/>
        </p:nvPicPr>
        <p:blipFill rotWithShape="1">
          <a:blip r:embed="rId3">
            <a:alphaModFix/>
          </a:blip>
          <a:srcRect b="0" l="0" r="0" t="0"/>
          <a:stretch/>
        </p:blipFill>
        <p:spPr>
          <a:xfrm>
            <a:off x="6621128" y="902368"/>
            <a:ext cx="3978943" cy="3865721"/>
          </a:xfrm>
          <a:prstGeom prst="rect">
            <a:avLst/>
          </a:prstGeom>
          <a:noFill/>
          <a:ln>
            <a:noFill/>
          </a:ln>
        </p:spPr>
      </p:pic>
      <p:sp>
        <p:nvSpPr>
          <p:cNvPr id="290" name="Google Shape;290;p21"/>
          <p:cNvSpPr/>
          <p:nvPr/>
        </p:nvSpPr>
        <p:spPr>
          <a:xfrm>
            <a:off x="6589545" y="4881662"/>
            <a:ext cx="400651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Fig.4.8 Taper turning by Compound rest method (Miller. R &amp; Richard.M.M 2004, p162). </a:t>
            </a:r>
            <a:endParaRPr i="1"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2"/>
          <p:cNvSpPr txBox="1"/>
          <p:nvPr>
            <p:ph type="title"/>
          </p:nvPr>
        </p:nvSpPr>
        <p:spPr>
          <a:xfrm>
            <a:off x="838200" y="365125"/>
            <a:ext cx="7860632" cy="4409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Compound rest method Cont’d</a:t>
            </a:r>
            <a:endParaRPr sz="3200"/>
          </a:p>
        </p:txBody>
      </p:sp>
      <p:sp>
        <p:nvSpPr>
          <p:cNvPr id="296" name="Google Shape;296;p22"/>
          <p:cNvSpPr txBox="1"/>
          <p:nvPr>
            <p:ph idx="1" type="body"/>
          </p:nvPr>
        </p:nvSpPr>
        <p:spPr>
          <a:xfrm>
            <a:off x="838200" y="962526"/>
            <a:ext cx="10515600" cy="5214437"/>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600"/>
              <a:buNone/>
            </a:pPr>
            <a:r>
              <a:rPr lang="en-GB" sz="2600">
                <a:latin typeface="Times New Roman"/>
                <a:ea typeface="Times New Roman"/>
                <a:cs typeface="Times New Roman"/>
                <a:sym typeface="Times New Roman"/>
              </a:rPr>
              <a:t>Generally, a short and steep taper will be produced using these taper turning methods on a lathe machine. In this method, the workpiece will be held in the chuck and rotated about the lathe axis. The compound rest is swiveled to the required angle, and then it will be clamped in position.</a:t>
            </a:r>
            <a:endParaRPr/>
          </a:p>
          <a:p>
            <a:pPr indent="0" lvl="0" marL="0" rtl="0" algn="l">
              <a:lnSpc>
                <a:spcPct val="15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Then, by using the compound rest handwheel, the tool can be fed. Both the internal and external tapers on a lathe can be turned using this method. The important feature is that the compound rest in lathe can be swiveled up to 45° on both sides. Only with the help of the hand, can the tool be moved.</a:t>
            </a:r>
            <a:endParaRPr/>
          </a:p>
          <a:p>
            <a:pPr indent="0" lvl="0" marL="0" rtl="0" algn="l">
              <a:lnSpc>
                <a:spcPct val="150000"/>
              </a:lnSpc>
              <a:spcBef>
                <a:spcPts val="1000"/>
              </a:spcBef>
              <a:spcAft>
                <a:spcPts val="0"/>
              </a:spcAft>
              <a:buClr>
                <a:schemeClr val="dk1"/>
              </a:buClr>
              <a:buSzPts val="2600"/>
              <a:buNone/>
            </a:pPr>
            <a:r>
              <a:t/>
            </a:r>
            <a:endParaRPr sz="26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600"/>
              <a:buNone/>
            </a:pPr>
            <a:r>
              <a:t/>
            </a:r>
            <a:endParaRPr sz="2600">
              <a:latin typeface="Times New Roman"/>
              <a:ea typeface="Times New Roman"/>
              <a:cs typeface="Times New Roman"/>
              <a:sym typeface="Times New Roman"/>
            </a:endParaRPr>
          </a:p>
        </p:txBody>
      </p:sp>
      <p:sp>
        <p:nvSpPr>
          <p:cNvPr id="297" name="Google Shape;29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298" name="Google Shape;29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9" name="Google Shape;29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3"/>
          <p:cNvSpPr txBox="1"/>
          <p:nvPr>
            <p:ph type="title"/>
          </p:nvPr>
        </p:nvSpPr>
        <p:spPr>
          <a:xfrm>
            <a:off x="838200" y="365125"/>
            <a:ext cx="5634789" cy="4409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Compound rest method Cont’d</a:t>
            </a:r>
            <a:endParaRPr sz="3200"/>
          </a:p>
        </p:txBody>
      </p:sp>
      <p:sp>
        <p:nvSpPr>
          <p:cNvPr id="305" name="Google Shape;305;p23"/>
          <p:cNvSpPr txBox="1"/>
          <p:nvPr>
            <p:ph idx="1" type="body"/>
          </p:nvPr>
        </p:nvSpPr>
        <p:spPr>
          <a:xfrm>
            <a:off x="838200" y="962526"/>
            <a:ext cx="10515600" cy="521443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60000"/>
              </a:lnSpc>
              <a:spcBef>
                <a:spcPts val="0"/>
              </a:spcBef>
              <a:spcAft>
                <a:spcPts val="0"/>
              </a:spcAft>
              <a:buClr>
                <a:schemeClr val="dk1"/>
              </a:buClr>
              <a:buSzPct val="100000"/>
              <a:buNone/>
            </a:pPr>
            <a:r>
              <a:rPr lang="en-GB">
                <a:latin typeface="Times New Roman"/>
                <a:ea typeface="Times New Roman"/>
                <a:cs typeface="Times New Roman"/>
                <a:sym typeface="Times New Roman"/>
              </a:rPr>
              <a:t>Even though this technique may provide very accurate results, it has certain limitations owing to the absence of an automated feed and because the length of the taper is limited by how far the slide can travel. It is possible to adjust the compound rest base to the necessary angle for taper turning since it is graded in degrees.</a:t>
            </a:r>
            <a:endParaRPr/>
          </a:p>
          <a:p>
            <a:pPr indent="0" lvl="0" marL="0" rtl="0" algn="l">
              <a:lnSpc>
                <a:spcPct val="16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essential to know the included angle of the taper that will be machined in order to perform the operation. In the case of two crossing straight lines, an included angle is produced by and between them. The angle formed between the taper and the centerline is one-half of the included angle, and it is this angle that the compound rest will be adjusted for when it is assembled.</a:t>
            </a:r>
            <a:endParaRPr/>
          </a:p>
        </p:txBody>
      </p:sp>
      <p:sp>
        <p:nvSpPr>
          <p:cNvPr id="306" name="Google Shape;30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07" name="Google Shape;30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8" name="Google Shape;30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4"/>
          <p:cNvSpPr txBox="1"/>
          <p:nvPr>
            <p:ph type="title"/>
          </p:nvPr>
        </p:nvSpPr>
        <p:spPr>
          <a:xfrm>
            <a:off x="838200" y="954672"/>
            <a:ext cx="5791200"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Compound rest method Cont’d</a:t>
            </a:r>
            <a:endParaRPr sz="3200"/>
          </a:p>
        </p:txBody>
      </p:sp>
      <p:sp>
        <p:nvSpPr>
          <p:cNvPr id="314" name="Google Shape;314;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15" name="Google Shape;315;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6" name="Google Shape;31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17" name="Google Shape;317;p24"/>
          <p:cNvSpPr/>
          <p:nvPr/>
        </p:nvSpPr>
        <p:spPr>
          <a:xfrm>
            <a:off x="304800" y="2134062"/>
            <a:ext cx="5662863" cy="286629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2600">
                <a:solidFill>
                  <a:schemeClr val="dk1"/>
                </a:solidFill>
                <a:latin typeface="Times New Roman"/>
                <a:ea typeface="Times New Roman"/>
                <a:cs typeface="Times New Roman"/>
                <a:sym typeface="Times New Roman"/>
              </a:rPr>
              <a:t>Advantages of compound slide:</a:t>
            </a:r>
            <a:endParaRPr b="1" i="1" sz="2600">
              <a:solidFill>
                <a:schemeClr val="dk1"/>
              </a:solidFill>
              <a:latin typeface="Times New Roman"/>
              <a:ea typeface="Times New Roman"/>
              <a:cs typeface="Times New Roman"/>
              <a:sym typeface="Times New Roman"/>
            </a:endParaRPr>
          </a:p>
          <a:p>
            <a:pPr indent="-457200" lvl="0" marL="457200" marR="0" rtl="0" algn="l">
              <a:lnSpc>
                <a:spcPct val="107000"/>
              </a:lnSpc>
              <a:spcBef>
                <a:spcPts val="0"/>
              </a:spcBef>
              <a:spcAft>
                <a:spcPts val="0"/>
              </a:spcAft>
              <a:buClr>
                <a:schemeClr val="dk1"/>
              </a:buClr>
              <a:buSzPts val="1000"/>
              <a:buFont typeface="Noto Sans Symbols"/>
              <a:buChar char="✔"/>
            </a:pPr>
            <a:r>
              <a:rPr lang="en-GB" sz="2600">
                <a:solidFill>
                  <a:schemeClr val="dk1"/>
                </a:solidFill>
                <a:latin typeface="Times New Roman"/>
                <a:ea typeface="Times New Roman"/>
                <a:cs typeface="Times New Roman"/>
                <a:sym typeface="Times New Roman"/>
              </a:rPr>
              <a:t>Internal and external taper are both possible.</a:t>
            </a:r>
            <a:endParaRPr/>
          </a:p>
          <a:p>
            <a:pPr indent="-457200" lvl="0" marL="457200" marR="0" rtl="0" algn="l">
              <a:lnSpc>
                <a:spcPct val="107000"/>
              </a:lnSpc>
              <a:spcBef>
                <a:spcPts val="800"/>
              </a:spcBef>
              <a:spcAft>
                <a:spcPts val="0"/>
              </a:spcAft>
              <a:buClr>
                <a:schemeClr val="dk1"/>
              </a:buClr>
              <a:buSzPts val="1000"/>
              <a:buFont typeface="Noto Sans Symbols"/>
              <a:buChar char="✔"/>
            </a:pPr>
            <a:r>
              <a:rPr lang="en-GB" sz="2600">
                <a:solidFill>
                  <a:schemeClr val="dk1"/>
                </a:solidFill>
                <a:latin typeface="Times New Roman"/>
                <a:ea typeface="Times New Roman"/>
                <a:cs typeface="Times New Roman"/>
                <a:sym typeface="Times New Roman"/>
              </a:rPr>
              <a:t>It is possible to create a steep taper.</a:t>
            </a:r>
            <a:endParaRPr/>
          </a:p>
          <a:p>
            <a:pPr indent="-457200" lvl="0" marL="457200" marR="0" rtl="0" algn="l">
              <a:lnSpc>
                <a:spcPct val="107000"/>
              </a:lnSpc>
              <a:spcBef>
                <a:spcPts val="800"/>
              </a:spcBef>
              <a:spcAft>
                <a:spcPts val="0"/>
              </a:spcAft>
              <a:buClr>
                <a:schemeClr val="dk1"/>
              </a:buClr>
              <a:buSzPts val="1000"/>
              <a:buFont typeface="Noto Sans Symbols"/>
              <a:buChar char="✔"/>
            </a:pPr>
            <a:r>
              <a:rPr lang="en-GB" sz="2600">
                <a:solidFill>
                  <a:schemeClr val="dk1"/>
                </a:solidFill>
                <a:latin typeface="Times New Roman"/>
                <a:ea typeface="Times New Roman"/>
                <a:cs typeface="Times New Roman"/>
                <a:sym typeface="Times New Roman"/>
              </a:rPr>
              <a:t>The compound slide is simple to set up.</a:t>
            </a:r>
            <a:endParaRPr sz="2600">
              <a:solidFill>
                <a:schemeClr val="dk1"/>
              </a:solidFill>
              <a:latin typeface="Times New Roman"/>
              <a:ea typeface="Times New Roman"/>
              <a:cs typeface="Times New Roman"/>
              <a:sym typeface="Times New Roman"/>
            </a:endParaRPr>
          </a:p>
        </p:txBody>
      </p:sp>
      <p:sp>
        <p:nvSpPr>
          <p:cNvPr id="318" name="Google Shape;318;p24"/>
          <p:cNvSpPr/>
          <p:nvPr/>
        </p:nvSpPr>
        <p:spPr>
          <a:xfrm>
            <a:off x="6096000" y="2134062"/>
            <a:ext cx="5257800" cy="3524683"/>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2600">
                <a:solidFill>
                  <a:schemeClr val="dk1"/>
                </a:solidFill>
                <a:latin typeface="Times New Roman"/>
                <a:ea typeface="Times New Roman"/>
                <a:cs typeface="Times New Roman"/>
                <a:sym typeface="Times New Roman"/>
              </a:rPr>
              <a:t>Disadvantages</a:t>
            </a:r>
            <a:r>
              <a:rPr b="1" lang="en-GB" sz="2800">
                <a:solidFill>
                  <a:schemeClr val="dk1"/>
                </a:solidFill>
                <a:latin typeface="Times New Roman"/>
                <a:ea typeface="Times New Roman"/>
                <a:cs typeface="Times New Roman"/>
                <a:sym typeface="Times New Roman"/>
              </a:rPr>
              <a:t> of compound slide:</a:t>
            </a:r>
            <a:endParaRPr b="1" i="1" sz="2800">
              <a:solidFill>
                <a:schemeClr val="dk1"/>
              </a:solidFill>
              <a:latin typeface="Times New Roman"/>
              <a:ea typeface="Times New Roman"/>
              <a:cs typeface="Times New Roman"/>
              <a:sym typeface="Times New Roman"/>
            </a:endParaRPr>
          </a:p>
          <a:p>
            <a:pPr indent="-457200" lvl="0" marL="457200" marR="0" rtl="0" algn="l">
              <a:lnSpc>
                <a:spcPct val="107000"/>
              </a:lnSpc>
              <a:spcBef>
                <a:spcPts val="0"/>
              </a:spcBef>
              <a:spcAft>
                <a:spcPts val="0"/>
              </a:spcAft>
              <a:buClr>
                <a:schemeClr val="dk1"/>
              </a:buClr>
              <a:buSzPts val="1000"/>
              <a:buFont typeface="Noto Sans Symbols"/>
              <a:buChar char="✔"/>
            </a:pPr>
            <a:r>
              <a:rPr lang="en-GB" sz="2800">
                <a:solidFill>
                  <a:schemeClr val="dk1"/>
                </a:solidFill>
                <a:latin typeface="Times New Roman"/>
                <a:ea typeface="Times New Roman"/>
                <a:cs typeface="Times New Roman"/>
                <a:sym typeface="Times New Roman"/>
              </a:rPr>
              <a:t>Only hand-feeding is possible.</a:t>
            </a:r>
            <a:endParaRPr/>
          </a:p>
          <a:p>
            <a:pPr indent="-457200" lvl="0" marL="457200" marR="0" rtl="0" algn="l">
              <a:lnSpc>
                <a:spcPct val="107000"/>
              </a:lnSpc>
              <a:spcBef>
                <a:spcPts val="800"/>
              </a:spcBef>
              <a:spcAft>
                <a:spcPts val="0"/>
              </a:spcAft>
              <a:buClr>
                <a:schemeClr val="dk1"/>
              </a:buClr>
              <a:buSzPts val="1000"/>
              <a:buFont typeface="Noto Sans Symbols"/>
              <a:buChar char="✔"/>
            </a:pPr>
            <a:r>
              <a:rPr lang="en-GB" sz="2800">
                <a:solidFill>
                  <a:schemeClr val="dk1"/>
                </a:solidFill>
                <a:latin typeface="Times New Roman"/>
                <a:ea typeface="Times New Roman"/>
                <a:cs typeface="Times New Roman"/>
                <a:sym typeface="Times New Roman"/>
              </a:rPr>
              <a:t>The taper section of the threads cannot be manufactured.</a:t>
            </a:r>
            <a:endParaRPr/>
          </a:p>
          <a:p>
            <a:pPr indent="-457200" lvl="0" marL="457200" marR="0" rtl="0" algn="l">
              <a:lnSpc>
                <a:spcPct val="107000"/>
              </a:lnSpc>
              <a:spcBef>
                <a:spcPts val="800"/>
              </a:spcBef>
              <a:spcAft>
                <a:spcPts val="0"/>
              </a:spcAft>
              <a:buClr>
                <a:schemeClr val="dk1"/>
              </a:buClr>
              <a:buSzPts val="1000"/>
              <a:buFont typeface="Noto Sans Symbols"/>
              <a:buChar char="✔"/>
            </a:pPr>
            <a:r>
              <a:rPr lang="en-GB" sz="2800">
                <a:solidFill>
                  <a:schemeClr val="dk1"/>
                </a:solidFill>
                <a:latin typeface="Times New Roman"/>
                <a:ea typeface="Times New Roman"/>
                <a:cs typeface="Times New Roman"/>
                <a:sym typeface="Times New Roman"/>
              </a:rPr>
              <a:t>The length of the taper is governed by the top slide’s movement.</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5"/>
          <p:cNvSpPr txBox="1"/>
          <p:nvPr>
            <p:ph type="title"/>
          </p:nvPr>
        </p:nvSpPr>
        <p:spPr>
          <a:xfrm>
            <a:off x="838200" y="365126"/>
            <a:ext cx="6573253"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4. Taper turning attachment method</a:t>
            </a:r>
            <a:endParaRPr sz="3200">
              <a:latin typeface="Times New Roman"/>
              <a:ea typeface="Times New Roman"/>
              <a:cs typeface="Times New Roman"/>
              <a:sym typeface="Times New Roman"/>
            </a:endParaRPr>
          </a:p>
        </p:txBody>
      </p:sp>
      <p:sp>
        <p:nvSpPr>
          <p:cNvPr id="324" name="Google Shape;324;p25"/>
          <p:cNvSpPr txBox="1"/>
          <p:nvPr>
            <p:ph idx="1" type="body"/>
          </p:nvPr>
        </p:nvSpPr>
        <p:spPr>
          <a:xfrm>
            <a:off x="838200" y="1058779"/>
            <a:ext cx="10515600" cy="511818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Taper Turning Attachment may be used for longer tapers if the tapers are longer in length. In these taper turning methods on lathe machining techniques, a different attachment of the lathe machine is used by using a bottom plate or bracket. A taper turning attachment is attached to the rear end of the bed. It has a guide bar, which is usually pivotal at its center. The guide bar has the ability to swing, and it can be set at any required angle. It has graduation degrees.</a:t>
            </a:r>
            <a:endParaRPr/>
          </a:p>
        </p:txBody>
      </p:sp>
      <p:sp>
        <p:nvSpPr>
          <p:cNvPr id="325" name="Google Shape;32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26" name="Google Shape;32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7" name="Google Shape;32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6"/>
          <p:cNvSpPr txBox="1"/>
          <p:nvPr>
            <p:ph type="title"/>
          </p:nvPr>
        </p:nvSpPr>
        <p:spPr>
          <a:xfrm>
            <a:off x="838200" y="365126"/>
            <a:ext cx="10182726" cy="8620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Taper turning attachment method Cont’d</a:t>
            </a:r>
            <a:endParaRPr sz="3200"/>
          </a:p>
        </p:txBody>
      </p:sp>
      <p:sp>
        <p:nvSpPr>
          <p:cNvPr id="333" name="Google Shape;333;p26"/>
          <p:cNvSpPr txBox="1"/>
          <p:nvPr>
            <p:ph idx="1" type="body"/>
          </p:nvPr>
        </p:nvSpPr>
        <p:spPr>
          <a:xfrm>
            <a:off x="838200" y="1380456"/>
            <a:ext cx="4720389"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On either side, the guide bar can be swiveled to a maximum angle of 10°. It has a guide block that connects to the rear end of the cross slide and it moves on the guide bar. The binder screw is removed, before connecting the cross slide, so the cross slide is free from the cross slide screw.</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34" name="Google Shape;334;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35" name="Google Shape;335;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6" name="Google Shape;336;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37" name="Google Shape;337;p26"/>
          <p:cNvPicPr preferRelativeResize="0"/>
          <p:nvPr/>
        </p:nvPicPr>
        <p:blipFill rotWithShape="1">
          <a:blip r:embed="rId3">
            <a:alphaModFix/>
          </a:blip>
          <a:srcRect b="13722" l="0" r="0" t="0"/>
          <a:stretch/>
        </p:blipFill>
        <p:spPr>
          <a:xfrm>
            <a:off x="5592179" y="1311140"/>
            <a:ext cx="6036842" cy="4033754"/>
          </a:xfrm>
          <a:prstGeom prst="rect">
            <a:avLst/>
          </a:prstGeom>
          <a:noFill/>
          <a:ln>
            <a:noFill/>
          </a:ln>
        </p:spPr>
      </p:pic>
      <p:sp>
        <p:nvSpPr>
          <p:cNvPr id="338" name="Google Shape;338;p26"/>
          <p:cNvSpPr/>
          <p:nvPr/>
        </p:nvSpPr>
        <p:spPr>
          <a:xfrm>
            <a:off x="5839326" y="5710019"/>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https://blogmech.com/taper-turning-methods-in-lathe-machine-types-of-taper-turning/</a:t>
            </a:r>
            <a:endParaRPr>
              <a:solidFill>
                <a:schemeClr val="dk1"/>
              </a:solidFill>
            </a:endParaRPr>
          </a:p>
        </p:txBody>
      </p:sp>
      <p:sp>
        <p:nvSpPr>
          <p:cNvPr id="339" name="Google Shape;339;p26"/>
          <p:cNvSpPr/>
          <p:nvPr/>
        </p:nvSpPr>
        <p:spPr>
          <a:xfrm>
            <a:off x="5533021" y="5360359"/>
            <a:ext cx="6096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Fig.4.9 Taper turning attachment method</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7"/>
          <p:cNvSpPr txBox="1"/>
          <p:nvPr>
            <p:ph type="title"/>
          </p:nvPr>
        </p:nvSpPr>
        <p:spPr>
          <a:xfrm>
            <a:off x="838200" y="365125"/>
            <a:ext cx="4106779" cy="5492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IV.1.3 Drilling </a:t>
            </a:r>
            <a:endParaRPr sz="3200"/>
          </a:p>
        </p:txBody>
      </p:sp>
      <p:sp>
        <p:nvSpPr>
          <p:cNvPr id="345" name="Google Shape;345;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346" name="Google Shape;346;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7" name="Google Shape;347;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technologystudent.com/equip1/faceoff9a.gif" id="348" name="Google Shape;348;p27"/>
          <p:cNvPicPr preferRelativeResize="0"/>
          <p:nvPr>
            <p:ph idx="1" type="body"/>
          </p:nvPr>
        </p:nvPicPr>
        <p:blipFill rotWithShape="1">
          <a:blip r:embed="rId3">
            <a:alphaModFix/>
          </a:blip>
          <a:srcRect b="0" l="0" r="0" t="0"/>
          <a:stretch/>
        </p:blipFill>
        <p:spPr>
          <a:xfrm>
            <a:off x="1195135" y="1039995"/>
            <a:ext cx="4447675" cy="2401578"/>
          </a:xfrm>
          <a:prstGeom prst="rect">
            <a:avLst/>
          </a:prstGeom>
          <a:noFill/>
          <a:ln>
            <a:noFill/>
          </a:ln>
        </p:spPr>
      </p:pic>
      <p:sp>
        <p:nvSpPr>
          <p:cNvPr id="349" name="Google Shape;349;p27"/>
          <p:cNvSpPr/>
          <p:nvPr/>
        </p:nvSpPr>
        <p:spPr>
          <a:xfrm>
            <a:off x="1622258" y="3914699"/>
            <a:ext cx="851434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https://id.images.search.yahoo.com/yhs/search?p=steps+of+drilling+operation+on+lathe&amp;fr=yhs-arh-001&amp;type=zxy_a864b661f5f4a3135f&amp;hspart</a:t>
            </a:r>
            <a:endParaRPr sz="1800">
              <a:solidFill>
                <a:schemeClr val="dk1"/>
              </a:solidFill>
              <a:latin typeface="Times New Roman"/>
              <a:ea typeface="Times New Roman"/>
              <a:cs typeface="Times New Roman"/>
              <a:sym typeface="Times New Roman"/>
            </a:endParaRPr>
          </a:p>
        </p:txBody>
      </p:sp>
      <p:pic>
        <p:nvPicPr>
          <p:cNvPr id="350" name="Google Shape;350;p27"/>
          <p:cNvPicPr preferRelativeResize="0"/>
          <p:nvPr/>
        </p:nvPicPr>
        <p:blipFill rotWithShape="1">
          <a:blip r:embed="rId4">
            <a:alphaModFix/>
          </a:blip>
          <a:srcRect b="0" l="0" r="0" t="0"/>
          <a:stretch/>
        </p:blipFill>
        <p:spPr>
          <a:xfrm>
            <a:off x="6485021" y="1039995"/>
            <a:ext cx="4128837" cy="2315854"/>
          </a:xfrm>
          <a:prstGeom prst="rect">
            <a:avLst/>
          </a:prstGeom>
          <a:noFill/>
          <a:ln>
            <a:noFill/>
          </a:ln>
        </p:spPr>
      </p:pic>
      <p:sp>
        <p:nvSpPr>
          <p:cNvPr id="351" name="Google Shape;351;p27"/>
          <p:cNvSpPr/>
          <p:nvPr/>
        </p:nvSpPr>
        <p:spPr>
          <a:xfrm>
            <a:off x="3789946" y="3354971"/>
            <a:ext cx="38380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 4.10 Drilling operation operation</a:t>
            </a:r>
            <a:endParaRPr i="1" sz="1800">
              <a:solidFill>
                <a:schemeClr val="dk1"/>
              </a:solidFill>
              <a:latin typeface="Times New Roman"/>
              <a:ea typeface="Times New Roman"/>
              <a:cs typeface="Times New Roman"/>
              <a:sym typeface="Times New Roman"/>
            </a:endParaRPr>
          </a:p>
        </p:txBody>
      </p:sp>
      <p:sp>
        <p:nvSpPr>
          <p:cNvPr id="352" name="Google Shape;352;p27"/>
          <p:cNvSpPr/>
          <p:nvPr/>
        </p:nvSpPr>
        <p:spPr>
          <a:xfrm>
            <a:off x="1195135" y="4561030"/>
            <a:ext cx="10180724"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The tailstock of a lathe can be used for drilling, with the aid of a drill chuck attachment. The drill chuck has a morse taper shaft which can be push into the shaft of the tailstock, locking it in position.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8"/>
          <p:cNvSpPr txBox="1"/>
          <p:nvPr>
            <p:ph type="title"/>
          </p:nvPr>
        </p:nvSpPr>
        <p:spPr>
          <a:xfrm>
            <a:off x="838200" y="365125"/>
            <a:ext cx="3805989" cy="5492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Drilling Cont’d</a:t>
            </a:r>
            <a:endParaRPr sz="3200"/>
          </a:p>
        </p:txBody>
      </p:sp>
      <p:sp>
        <p:nvSpPr>
          <p:cNvPr id="358" name="Google Shape;358;p28"/>
          <p:cNvSpPr txBox="1"/>
          <p:nvPr>
            <p:ph idx="1" type="body"/>
          </p:nvPr>
        </p:nvSpPr>
        <p:spPr>
          <a:xfrm>
            <a:off x="838201" y="1130968"/>
            <a:ext cx="5959642" cy="5045995"/>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usual starting point for drilling with a centre lathe is to use a countersink bit. This is used to drill slightly into the material and creates a starting point for other drills that are going to be used. Attempting to drill with a traditional drill bit without countersinking first will lead to the drill bit slipping straight away. It is not possible to drill a hole successfully or safely with out using a centre drill first.</a:t>
            </a:r>
            <a:endParaRPr/>
          </a:p>
        </p:txBody>
      </p:sp>
      <p:sp>
        <p:nvSpPr>
          <p:cNvPr id="359" name="Google Shape;359;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60" name="Google Shape;36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1" name="Google Shape;36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62" name="Google Shape;362;p28"/>
          <p:cNvPicPr preferRelativeResize="0"/>
          <p:nvPr/>
        </p:nvPicPr>
        <p:blipFill rotWithShape="1">
          <a:blip r:embed="rId3">
            <a:alphaModFix/>
          </a:blip>
          <a:srcRect b="0" l="0" r="0" t="0"/>
          <a:stretch/>
        </p:blipFill>
        <p:spPr>
          <a:xfrm>
            <a:off x="6698550" y="1130968"/>
            <a:ext cx="4779575" cy="2431567"/>
          </a:xfrm>
          <a:prstGeom prst="rect">
            <a:avLst/>
          </a:prstGeom>
          <a:noFill/>
          <a:ln>
            <a:noFill/>
          </a:ln>
        </p:spPr>
      </p:pic>
      <p:sp>
        <p:nvSpPr>
          <p:cNvPr id="363" name="Google Shape;363;p28"/>
          <p:cNvSpPr/>
          <p:nvPr/>
        </p:nvSpPr>
        <p:spPr>
          <a:xfrm>
            <a:off x="6797843" y="3942165"/>
            <a:ext cx="489108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https://technologystudent.com/equip1/mlathe4.htm</a:t>
            </a:r>
            <a:endParaRPr>
              <a:solidFill>
                <a:schemeClr val="dk1"/>
              </a:solidFill>
            </a:endParaRPr>
          </a:p>
        </p:txBody>
      </p:sp>
      <p:sp>
        <p:nvSpPr>
          <p:cNvPr id="364" name="Google Shape;364;p28"/>
          <p:cNvSpPr/>
          <p:nvPr/>
        </p:nvSpPr>
        <p:spPr>
          <a:xfrm>
            <a:off x="6974306" y="3469299"/>
            <a:ext cx="394422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rgbClr val="FF0000"/>
                </a:solidFill>
                <a:latin typeface="Times New Roman"/>
                <a:ea typeface="Times New Roman"/>
                <a:cs typeface="Times New Roman"/>
                <a:sym typeface="Times New Roman"/>
              </a:rPr>
              <a:t>Fig.4. 11 Center drill fixed in drill chuck</a:t>
            </a:r>
            <a:endParaRPr i="1" sz="1800">
              <a:solidFill>
                <a:srgbClr val="FF0000"/>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9"/>
          <p:cNvSpPr txBox="1"/>
          <p:nvPr>
            <p:ph type="title"/>
          </p:nvPr>
        </p:nvSpPr>
        <p:spPr>
          <a:xfrm>
            <a:off x="838200" y="365126"/>
            <a:ext cx="5574632"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Function of center drill</a:t>
            </a:r>
            <a:endParaRPr b="1" sz="3200">
              <a:latin typeface="Times New Roman"/>
              <a:ea typeface="Times New Roman"/>
              <a:cs typeface="Times New Roman"/>
              <a:sym typeface="Times New Roman"/>
            </a:endParaRPr>
          </a:p>
        </p:txBody>
      </p:sp>
      <p:sp>
        <p:nvSpPr>
          <p:cNvPr id="370" name="Google Shape;370;p29"/>
          <p:cNvSpPr txBox="1"/>
          <p:nvPr>
            <p:ph idx="1" type="body"/>
          </p:nvPr>
        </p:nvSpPr>
        <p:spPr>
          <a:xfrm>
            <a:off x="838200" y="1046748"/>
            <a:ext cx="10639926" cy="5309602"/>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If a long piece of material has to be turned on a lathe then a centre drill is used to produce the hole at one end. This allows the drilled end to be supported by the tailstock centre.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Once a hole has been produced by a centre drill, machine twist drills can be used to enlarge the hole and if necessary to drill all the way through. If a large diameter hole is needed then a small hole is drilled first (eg. 4mm dia). Then the hole is enlarged approximately 2mm at a time. Trying to drill a large diameter hole in one go will inevitably lead to the drill bit over heating and then jamming in the material. This is potentially dangerous</a:t>
            </a:r>
            <a:endParaRPr>
              <a:latin typeface="Times New Roman"/>
              <a:ea typeface="Times New Roman"/>
              <a:cs typeface="Times New Roman"/>
              <a:sym typeface="Times New Roman"/>
            </a:endParaRPr>
          </a:p>
        </p:txBody>
      </p:sp>
      <p:sp>
        <p:nvSpPr>
          <p:cNvPr id="371" name="Google Shape;37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372" name="Google Shape;37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3" name="Google Shape;37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0"/>
          <p:cNvSpPr txBox="1"/>
          <p:nvPr>
            <p:ph type="title"/>
          </p:nvPr>
        </p:nvSpPr>
        <p:spPr>
          <a:xfrm>
            <a:off x="838200" y="365126"/>
            <a:ext cx="4010526" cy="51318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IV.1.4 Boring</a:t>
            </a:r>
            <a:endParaRPr sz="3200"/>
          </a:p>
        </p:txBody>
      </p:sp>
      <p:sp>
        <p:nvSpPr>
          <p:cNvPr id="379" name="Google Shape;379;p30"/>
          <p:cNvSpPr txBox="1"/>
          <p:nvPr>
            <p:ph idx="1" type="body"/>
          </p:nvPr>
        </p:nvSpPr>
        <p:spPr>
          <a:xfrm>
            <a:off x="621632" y="1139824"/>
            <a:ext cx="10732168" cy="5216525"/>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Boring, also called internal turning, is similar to a turning operation with a single-point; the only difference is that boring is used to increase the inside diameter of a hole. The original hole is made with a drill, or it may be a cored hole in a casting or forging. By definition </a:t>
            </a:r>
            <a:r>
              <a:rPr b="1" lang="en-GB">
                <a:latin typeface="Times New Roman"/>
                <a:ea typeface="Times New Roman"/>
                <a:cs typeface="Times New Roman"/>
                <a:sym typeface="Times New Roman"/>
              </a:rPr>
              <a:t>boring operation can be defined as the process of enlarging an existing hole produced by drilling.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80" name="Google Shape;380;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381" name="Google Shape;381;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2" name="Google Shape;382;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388" name="Google Shape;388;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9" name="Google Shape;389;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90" name="Google Shape;390;p31"/>
          <p:cNvPicPr preferRelativeResize="0"/>
          <p:nvPr/>
        </p:nvPicPr>
        <p:blipFill rotWithShape="1">
          <a:blip r:embed="rId3">
            <a:alphaModFix/>
          </a:blip>
          <a:srcRect b="7409" l="0" r="0" t="5348"/>
          <a:stretch/>
        </p:blipFill>
        <p:spPr>
          <a:xfrm>
            <a:off x="3744485" y="1667438"/>
            <a:ext cx="4217756" cy="3152274"/>
          </a:xfrm>
          <a:prstGeom prst="rect">
            <a:avLst/>
          </a:prstGeom>
          <a:noFill/>
          <a:ln>
            <a:noFill/>
          </a:ln>
        </p:spPr>
      </p:pic>
      <p:sp>
        <p:nvSpPr>
          <p:cNvPr id="391" name="Google Shape;391;p31"/>
          <p:cNvSpPr/>
          <p:nvPr/>
        </p:nvSpPr>
        <p:spPr>
          <a:xfrm>
            <a:off x="2935705" y="5080328"/>
            <a:ext cx="632903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Fig.4.12 Schematic illustration of boring operation on lathe</a:t>
            </a:r>
            <a:endParaRPr i="1" sz="2000">
              <a:solidFill>
                <a:schemeClr val="dk1"/>
              </a:solidFill>
              <a:latin typeface="Times New Roman"/>
              <a:ea typeface="Times New Roman"/>
              <a:cs typeface="Times New Roman"/>
              <a:sym typeface="Times New Roman"/>
            </a:endParaRPr>
          </a:p>
        </p:txBody>
      </p:sp>
      <p:sp>
        <p:nvSpPr>
          <p:cNvPr id="392" name="Google Shape;392;p31"/>
          <p:cNvSpPr/>
          <p:nvPr/>
        </p:nvSpPr>
        <p:spPr>
          <a:xfrm>
            <a:off x="838201" y="5540475"/>
            <a:ext cx="107843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https://www.theengineerspost.com/wp-content/uploads/2018/04/Boring-operation-on-lathe-machine-e1524814032614-300x257.png?ezimgfmt=ng:webp/ngcb19</a:t>
            </a:r>
            <a:endParaRPr>
              <a:solidFill>
                <a:schemeClr val="dk1"/>
              </a:solidFill>
            </a:endParaRPr>
          </a:p>
        </p:txBody>
      </p:sp>
      <p:sp>
        <p:nvSpPr>
          <p:cNvPr id="393" name="Google Shape;393;p31"/>
          <p:cNvSpPr/>
          <p:nvPr/>
        </p:nvSpPr>
        <p:spPr>
          <a:xfrm>
            <a:off x="204537" y="543787"/>
            <a:ext cx="11297652"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In this operation, the workpiece is revolved in a chuck or a faceplate and the tools which are fitted to the tool post is fed into the work.</a:t>
            </a:r>
            <a:endParaRPr sz="2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32"/>
          <p:cNvSpPr txBox="1"/>
          <p:nvPr>
            <p:ph type="title"/>
          </p:nvPr>
        </p:nvSpPr>
        <p:spPr>
          <a:xfrm>
            <a:off x="838200" y="240632"/>
            <a:ext cx="3048000" cy="6737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Boring Cont’d</a:t>
            </a:r>
            <a:endParaRPr sz="3200"/>
          </a:p>
        </p:txBody>
      </p:sp>
      <p:sp>
        <p:nvSpPr>
          <p:cNvPr id="399" name="Google Shape;399;p32"/>
          <p:cNvSpPr txBox="1"/>
          <p:nvPr>
            <p:ph idx="1" type="body"/>
          </p:nvPr>
        </p:nvSpPr>
        <p:spPr>
          <a:xfrm>
            <a:off x="882316" y="914400"/>
            <a:ext cx="10515600" cy="5441949"/>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Boring machining operation consists of a boring bar having a single-point cutting tool that enlarges the hole. It also corrects out of the roundness of a hole. This method adopted for boring small-sized works only. The speed of this process is slow. Boring can be performed in different ways according to the shape of hole produced. It can be boring, counterboring, taper boring.</a:t>
            </a:r>
            <a:endParaRPr/>
          </a:p>
          <a:p>
            <a:pPr indent="-228600" lvl="0" marL="228600" rtl="0" algn="l">
              <a:lnSpc>
                <a:spcPct val="9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Counterboring:</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Counterboring is the operation of enlarging the end of the hole through a certain distance. It is similar to shoulder work in external turning.</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operation is similar to boring and plain boring tools or a counterbore may be used. The tool is used called a counterbore. The speed is slightly less than drilling.</a:t>
            </a:r>
            <a:endParaRPr/>
          </a:p>
          <a:p>
            <a:pPr indent="-228600" lvl="0" marL="228600" rtl="0" algn="l">
              <a:lnSpc>
                <a:spcPct val="9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Taper Boring:</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principle of turning a tapered hole is similar to the external taper turning operation and is completed by rotating the work on a chuck or a faceplate. The feeding tool is at an angle to the axis of rotation of the workpiece.</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00" name="Google Shape;400;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4/8/2022</a:t>
            </a:r>
            <a:endParaRPr/>
          </a:p>
        </p:txBody>
      </p:sp>
      <p:sp>
        <p:nvSpPr>
          <p:cNvPr id="401" name="Google Shape;401;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2" name="Google Shape;402;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33"/>
          <p:cNvSpPr txBox="1"/>
          <p:nvPr>
            <p:ph type="title"/>
          </p:nvPr>
        </p:nvSpPr>
        <p:spPr>
          <a:xfrm>
            <a:off x="838200" y="207628"/>
            <a:ext cx="3200400" cy="45302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References </a:t>
            </a:r>
            <a:endParaRPr b="1" sz="3200">
              <a:latin typeface="Times New Roman"/>
              <a:ea typeface="Times New Roman"/>
              <a:cs typeface="Times New Roman"/>
              <a:sym typeface="Times New Roman"/>
            </a:endParaRPr>
          </a:p>
        </p:txBody>
      </p:sp>
      <p:sp>
        <p:nvSpPr>
          <p:cNvPr id="408" name="Google Shape;408;p33"/>
          <p:cNvSpPr txBox="1"/>
          <p:nvPr>
            <p:ph idx="1" type="body"/>
          </p:nvPr>
        </p:nvSpPr>
        <p:spPr>
          <a:xfrm>
            <a:off x="838200" y="935288"/>
            <a:ext cx="11012905" cy="5421062"/>
          </a:xfrm>
          <a:prstGeom prst="rect">
            <a:avLst/>
          </a:prstGeom>
          <a:noFill/>
          <a:ln>
            <a:noFill/>
          </a:ln>
        </p:spPr>
        <p:txBody>
          <a:bodyPr anchorCtr="0" anchor="t" bIns="45700" lIns="91425" spcFirstLastPara="1" rIns="91425" wrap="square" tIns="45700">
            <a:noAutofit/>
          </a:bodyPr>
          <a:lstStyle/>
          <a:p>
            <a:pPr indent="-514350" lvl="0" marL="514350" rtl="0" algn="l">
              <a:lnSpc>
                <a:spcPct val="90000"/>
              </a:lnSpc>
              <a:spcBef>
                <a:spcPts val="0"/>
              </a:spcBef>
              <a:spcAft>
                <a:spcPts val="0"/>
              </a:spcAft>
              <a:buSzPts val="2200"/>
              <a:buAutoNum type="arabicPeriod"/>
            </a:pPr>
            <a:r>
              <a:rPr lang="en-GB" sz="2200">
                <a:latin typeface="Times New Roman"/>
                <a:ea typeface="Times New Roman"/>
                <a:cs typeface="Times New Roman"/>
                <a:sym typeface="Times New Roman"/>
              </a:rPr>
              <a:t>Miller. R &amp; Richard.M.M (2004). Machine Shop Tools and operations(5th Edition) (p158-164)</a:t>
            </a:r>
            <a:r>
              <a:rPr lang="en-GB" sz="2200" u="sng">
                <a:latin typeface="Times New Roman"/>
                <a:ea typeface="Times New Roman"/>
                <a:cs typeface="Times New Roman"/>
                <a:sym typeface="Times New Roman"/>
                <a:hlinkClick r:id="rId3"/>
              </a:rPr>
              <a:t>. </a:t>
            </a:r>
            <a:r>
              <a:rPr lang="en-GB" sz="2200">
                <a:latin typeface="Times New Roman"/>
                <a:ea typeface="Times New Roman"/>
                <a:cs typeface="Times New Roman"/>
                <a:sym typeface="Times New Roman"/>
              </a:rPr>
              <a:t>Wiley Publishing, Inc. Canada.</a:t>
            </a:r>
            <a:endParaRPr/>
          </a:p>
          <a:p>
            <a:pPr indent="-514350" lvl="0" marL="514350" rtl="0" algn="l">
              <a:lnSpc>
                <a:spcPct val="90000"/>
              </a:lnSpc>
              <a:spcBef>
                <a:spcPts val="1000"/>
              </a:spcBef>
              <a:spcAft>
                <a:spcPts val="0"/>
              </a:spcAft>
              <a:buSzPts val="2200"/>
              <a:buAutoNum type="arabicPeriod"/>
            </a:pPr>
            <a:r>
              <a:rPr lang="en-GB" sz="2200">
                <a:latin typeface="Times New Roman"/>
                <a:ea typeface="Times New Roman"/>
                <a:cs typeface="Times New Roman"/>
                <a:sym typeface="Times New Roman"/>
              </a:rPr>
              <a:t>Boljanovic, V. (2009) Metal Shaping Processes: Casting and Molding; Particulate Processing; Deformation Processes; and Metal Removal (p333-334). Industrial Press, Inc. New York</a:t>
            </a:r>
            <a:endParaRPr/>
          </a:p>
          <a:p>
            <a:pPr indent="-514350" lvl="0" marL="514350" rtl="0" algn="l">
              <a:lnSpc>
                <a:spcPct val="90000"/>
              </a:lnSpc>
              <a:spcBef>
                <a:spcPts val="1000"/>
              </a:spcBef>
              <a:spcAft>
                <a:spcPts val="0"/>
              </a:spcAft>
              <a:buSzPts val="2200"/>
              <a:buFont typeface="Arial"/>
              <a:buAutoNum type="arabicPeriod"/>
            </a:pPr>
            <a:r>
              <a:rPr lang="en-GB" sz="2200">
                <a:latin typeface="Times New Roman"/>
                <a:ea typeface="Times New Roman"/>
                <a:cs typeface="Times New Roman"/>
                <a:sym typeface="Times New Roman"/>
              </a:rPr>
              <a:t>Trent, E., &amp; Wright, P. (2000). Metal Cutting (4</a:t>
            </a:r>
            <a:r>
              <a:rPr baseline="30000" lang="en-GB" sz="2200">
                <a:latin typeface="Times New Roman"/>
                <a:ea typeface="Times New Roman"/>
                <a:cs typeface="Times New Roman"/>
                <a:sym typeface="Times New Roman"/>
              </a:rPr>
              <a:t>th</a:t>
            </a:r>
            <a:r>
              <a:rPr lang="en-GB" sz="2200">
                <a:latin typeface="Times New Roman"/>
                <a:ea typeface="Times New Roman"/>
                <a:cs typeface="Times New Roman"/>
                <a:sym typeface="Times New Roman"/>
              </a:rPr>
              <a:t> ed) (p.14) Butterworth–Heinemann.</a:t>
            </a:r>
            <a:endParaRPr sz="2200">
              <a:latin typeface="Times New Roman"/>
              <a:ea typeface="Times New Roman"/>
              <a:cs typeface="Times New Roman"/>
              <a:sym typeface="Times New Roman"/>
            </a:endParaRPr>
          </a:p>
          <a:p>
            <a:pPr indent="-514350" lvl="0" marL="514350" rtl="0" algn="l">
              <a:lnSpc>
                <a:spcPct val="90000"/>
              </a:lnSpc>
              <a:spcBef>
                <a:spcPts val="1000"/>
              </a:spcBef>
              <a:spcAft>
                <a:spcPts val="0"/>
              </a:spcAft>
              <a:buSzPts val="2200"/>
              <a:buFont typeface="Arial"/>
              <a:buAutoNum type="arabicPeriod"/>
            </a:pPr>
            <a:r>
              <a:rPr lang="en-GB" sz="2200" u="sng">
                <a:latin typeface="Times New Roman"/>
                <a:ea typeface="Times New Roman"/>
                <a:cs typeface="Times New Roman"/>
                <a:sym typeface="Times New Roman"/>
                <a:hlinkClick r:id="rId4"/>
              </a:rPr>
              <a:t>https://winnmachine.com/2020/12/01/the-facing-operation-in-machining-explained/</a:t>
            </a:r>
            <a:endParaRPr sz="2200">
              <a:latin typeface="Times New Roman"/>
              <a:ea typeface="Times New Roman"/>
              <a:cs typeface="Times New Roman"/>
              <a:sym typeface="Times New Roman"/>
            </a:endParaRPr>
          </a:p>
          <a:p>
            <a:pPr indent="-514350" lvl="0" marL="514350" rtl="0" algn="l">
              <a:lnSpc>
                <a:spcPct val="90000"/>
              </a:lnSpc>
              <a:spcBef>
                <a:spcPts val="1000"/>
              </a:spcBef>
              <a:spcAft>
                <a:spcPts val="0"/>
              </a:spcAft>
              <a:buSzPts val="2200"/>
              <a:buFont typeface="Arial"/>
              <a:buAutoNum type="arabicPeriod"/>
            </a:pPr>
            <a:r>
              <a:rPr lang="en-GB" sz="2200" u="sng">
                <a:latin typeface="Times New Roman"/>
                <a:ea typeface="Times New Roman"/>
                <a:cs typeface="Times New Roman"/>
                <a:sym typeface="Times New Roman"/>
                <a:hlinkClick r:id="rId5"/>
              </a:rPr>
              <a:t>http://www.mini-lathe.com/Mini_lathe/Operation/Facing/Roughing_y.jp</a:t>
            </a:r>
            <a:r>
              <a:rPr lang="en-GB" sz="2200" u="sng">
                <a:latin typeface="Times New Roman"/>
                <a:ea typeface="Times New Roman"/>
                <a:cs typeface="Times New Roman"/>
                <a:sym typeface="Times New Roman"/>
                <a:hlinkClick r:id="rId6"/>
              </a:rPr>
              <a:t>g</a:t>
            </a:r>
            <a:endParaRPr sz="2200">
              <a:latin typeface="Times New Roman"/>
              <a:ea typeface="Times New Roman"/>
              <a:cs typeface="Times New Roman"/>
              <a:sym typeface="Times New Roman"/>
            </a:endParaRPr>
          </a:p>
          <a:p>
            <a:pPr indent="-514350" lvl="0" marL="514350" rtl="0" algn="l">
              <a:lnSpc>
                <a:spcPct val="90000"/>
              </a:lnSpc>
              <a:spcBef>
                <a:spcPts val="1000"/>
              </a:spcBef>
              <a:spcAft>
                <a:spcPts val="0"/>
              </a:spcAft>
              <a:buSzPts val="2200"/>
              <a:buFont typeface="Arial"/>
              <a:buAutoNum type="arabicPeriod"/>
            </a:pPr>
            <a:r>
              <a:rPr lang="en-GB" sz="2200">
                <a:latin typeface="Times New Roman"/>
                <a:ea typeface="Times New Roman"/>
                <a:cs typeface="Times New Roman"/>
                <a:sym typeface="Times New Roman"/>
              </a:rPr>
              <a:t>https://blogmech.com/taper-turning-methods-in-lathe-machine-types-of-taper-turning/</a:t>
            </a:r>
            <a:endParaRPr sz="2200">
              <a:latin typeface="Times New Roman"/>
              <a:ea typeface="Times New Roman"/>
              <a:cs typeface="Times New Roman"/>
              <a:sym typeface="Times New Roman"/>
            </a:endParaRPr>
          </a:p>
          <a:p>
            <a:pPr indent="-514350" lvl="0" marL="514350" rtl="0" algn="l">
              <a:lnSpc>
                <a:spcPct val="90000"/>
              </a:lnSpc>
              <a:spcBef>
                <a:spcPts val="1000"/>
              </a:spcBef>
              <a:spcAft>
                <a:spcPts val="0"/>
              </a:spcAft>
              <a:buSzPts val="2200"/>
              <a:buFont typeface="Arial"/>
              <a:buAutoNum type="arabicPeriod"/>
            </a:pPr>
            <a:r>
              <a:rPr lang="en-GB" sz="2200" u="sng">
                <a:latin typeface="Times New Roman"/>
                <a:ea typeface="Times New Roman"/>
                <a:cs typeface="Times New Roman"/>
                <a:sym typeface="Times New Roman"/>
                <a:hlinkClick r:id="rId7"/>
              </a:rPr>
              <a:t>https://blogmech.com/wp-content/uploads/2020/04/01-Taper-turning-attachment-for-external-taper-and-internal-taper-taper-turning-attachment-diagram.jpg</a:t>
            </a:r>
            <a:endParaRPr sz="2200">
              <a:latin typeface="Times New Roman"/>
              <a:ea typeface="Times New Roman"/>
              <a:cs typeface="Times New Roman"/>
              <a:sym typeface="Times New Roman"/>
            </a:endParaRPr>
          </a:p>
          <a:p>
            <a:pPr indent="-514350" lvl="0" marL="514350" rtl="0" algn="l">
              <a:lnSpc>
                <a:spcPct val="90000"/>
              </a:lnSpc>
              <a:spcBef>
                <a:spcPts val="1000"/>
              </a:spcBef>
              <a:spcAft>
                <a:spcPts val="0"/>
              </a:spcAft>
              <a:buSzPts val="2200"/>
              <a:buFont typeface="Arial"/>
              <a:buAutoNum type="arabicPeriod"/>
            </a:pPr>
            <a:r>
              <a:rPr lang="en-GB" sz="2200">
                <a:latin typeface="Times New Roman"/>
                <a:ea typeface="Times New Roman"/>
                <a:cs typeface="Times New Roman"/>
                <a:sym typeface="Times New Roman"/>
              </a:rPr>
              <a:t>https://id.images.search.yahoo.com/yhs/search?p=steps+of+drilling+operation+on+lathe&amp;fr=yhs-arh-001&amp;type=zxy_a864b661f5f4a3135f&amp;hspart</a:t>
            </a:r>
            <a:endParaRPr sz="2200">
              <a:latin typeface="Times New Roman"/>
              <a:ea typeface="Times New Roman"/>
              <a:cs typeface="Times New Roman"/>
              <a:sym typeface="Times New Roman"/>
            </a:endParaRPr>
          </a:p>
        </p:txBody>
      </p:sp>
      <p:sp>
        <p:nvSpPr>
          <p:cNvPr id="409" name="Google Shape;409;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4/9/2022</a:t>
            </a:r>
            <a:endParaRPr/>
          </a:p>
        </p:txBody>
      </p:sp>
      <p:sp>
        <p:nvSpPr>
          <p:cNvPr id="410" name="Google Shape;410;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1" name="Google Shape;411;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