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showSpecialPlsOnTitleSld="0">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1" roundtripDataSignature="AMtx7mhlFS7/8cL30WRQ3bmasE2NKA7iJ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5452CE52-2CCB-48B9-A046-B44851ADAAB9}">
  <a:tblStyle styleId="{5452CE52-2CCB-48B9-A046-B44851ADAAB9}" styleName="Table_0">
    <a:wholeTbl>
      <a:tcTxStyle b="off" i="off">
        <a:font>
          <a:latin typeface="Calibri"/>
          <a:ea typeface="Calibri"/>
          <a:cs typeface="Calibri"/>
        </a:font>
        <a:schemeClr val="dk1"/>
      </a:tcTxStyle>
      <a:tcStyle>
        <a:tcBdr>
          <a:left>
            <a:ln cap="flat" cmpd="sng" w="12700">
              <a:solidFill>
                <a:schemeClr val="lt1"/>
              </a:solidFill>
              <a:prstDash val="solid"/>
              <a:round/>
              <a:headEnd len="sm" w="sm" type="none"/>
              <a:tailEnd len="sm" w="sm" type="none"/>
            </a:ln>
          </a:left>
          <a:right>
            <a:ln cap="flat" cmpd="sng" w="12700">
              <a:solidFill>
                <a:schemeClr val="lt1"/>
              </a:solidFill>
              <a:prstDash val="solid"/>
              <a:round/>
              <a:headEnd len="sm" w="sm" type="none"/>
              <a:tailEnd len="sm" w="sm" type="none"/>
            </a:ln>
          </a:right>
          <a:top>
            <a:ln cap="flat" cmpd="sng" w="12700">
              <a:solidFill>
                <a:schemeClr val="lt1"/>
              </a:solidFill>
              <a:prstDash val="solid"/>
              <a:round/>
              <a:headEnd len="sm" w="sm" type="none"/>
              <a:tailEnd len="sm" w="sm" type="none"/>
            </a:ln>
          </a:top>
          <a:bottom>
            <a:ln cap="flat" cmpd="sng" w="12700">
              <a:solidFill>
                <a:schemeClr val="lt1"/>
              </a:solidFill>
              <a:prstDash val="solid"/>
              <a:round/>
              <a:headEnd len="sm" w="sm" type="none"/>
              <a:tailEnd len="sm" w="sm" type="none"/>
            </a:ln>
          </a:bottom>
          <a:insideH>
            <a:ln cap="flat" cmpd="sng" w="12700">
              <a:solidFill>
                <a:schemeClr val="lt1"/>
              </a:solidFill>
              <a:prstDash val="solid"/>
              <a:round/>
              <a:headEnd len="sm" w="sm" type="none"/>
              <a:tailEnd len="sm" w="sm" type="none"/>
            </a:ln>
          </a:insideH>
          <a:insideV>
            <a:ln cap="flat" cmpd="sng" w="12700">
              <a:solidFill>
                <a:schemeClr val="lt1"/>
              </a:solidFill>
              <a:prstDash val="solid"/>
              <a:round/>
              <a:headEnd len="sm" w="sm" type="none"/>
              <a:tailEnd len="sm" w="sm" type="none"/>
            </a:ln>
          </a:insideV>
        </a:tcBdr>
        <a:fill>
          <a:solidFill>
            <a:srgbClr val="E9EFF7"/>
          </a:solidFill>
        </a:fill>
      </a:tcStyle>
    </a:wholeTbl>
    <a:band1H>
      <a:tcTxStyle/>
      <a:tcStyle>
        <a:fill>
          <a:solidFill>
            <a:srgbClr val="D0DEEF"/>
          </a:solidFill>
        </a:fill>
      </a:tcStyle>
    </a:band1H>
    <a:band2H>
      <a:tcTxStyle/>
    </a:band2H>
    <a:band1V>
      <a:tcTxStyle/>
      <a:tcStyle>
        <a:fill>
          <a:solidFill>
            <a:srgbClr val="D0DEEF"/>
          </a:solidFill>
        </a:fill>
      </a:tcStyle>
    </a:band1V>
    <a:band2V>
      <a:tcTxStyle/>
    </a:band2V>
    <a:lastCol>
      <a:tcTxStyle b="on" i="off">
        <a:font>
          <a:latin typeface="Calibri"/>
          <a:ea typeface="Calibri"/>
          <a:cs typeface="Calibri"/>
        </a:font>
        <a:schemeClr val="lt1"/>
      </a:tcTxStyle>
      <a:tcStyle>
        <a:fill>
          <a:solidFill>
            <a:schemeClr val="accent1"/>
          </a:solidFill>
        </a:fill>
      </a:tcStyle>
    </a:lastCol>
    <a:firstCol>
      <a:tcTxStyle b="on" i="off">
        <a:font>
          <a:latin typeface="Calibri"/>
          <a:ea typeface="Calibri"/>
          <a:cs typeface="Calibri"/>
        </a:font>
        <a:schemeClr val="lt1"/>
      </a:tcTxStyle>
      <a:tcStyle>
        <a:fill>
          <a:solidFill>
            <a:schemeClr val="accent1"/>
          </a:solidFill>
        </a:fill>
      </a:tcStyle>
    </a:firstCol>
    <a:lastRow>
      <a:tcTxStyle b="on" i="off">
        <a:font>
          <a:latin typeface="Calibri"/>
          <a:ea typeface="Calibri"/>
          <a:cs typeface="Calibri"/>
        </a:font>
        <a:schemeClr val="lt1"/>
      </a:tcTxStyle>
      <a:tcStyle>
        <a:tcBdr>
          <a:top>
            <a:ln cap="flat" cmpd="sng" w="38100">
              <a:solidFill>
                <a:schemeClr val="lt1"/>
              </a:solidFill>
              <a:prstDash val="solid"/>
              <a:round/>
              <a:headEnd len="sm" w="sm" type="none"/>
              <a:tailEnd len="sm" w="sm" type="none"/>
            </a:ln>
          </a:top>
        </a:tcBdr>
        <a:fill>
          <a:solidFill>
            <a:schemeClr val="accent1"/>
          </a:solidFill>
        </a:fill>
      </a:tcStyle>
    </a:lastRow>
    <a:seCell>
      <a:tcTxStyle/>
    </a:seCell>
    <a:swCell>
      <a:tcTxStyle/>
    </a:swCell>
    <a:firstRow>
      <a:tcTxStyle b="on" i="off">
        <a:font>
          <a:latin typeface="Calibri"/>
          <a:ea typeface="Calibri"/>
          <a:cs typeface="Calibri"/>
        </a:font>
        <a:schemeClr val="lt1"/>
      </a:tcTxStyle>
      <a:tcStyle>
        <a:tcBdr>
          <a:bottom>
            <a:ln cap="flat" cmpd="sng" w="38100">
              <a:solidFill>
                <a:schemeClr val="lt1"/>
              </a:solidFill>
              <a:prstDash val="solid"/>
              <a:round/>
              <a:headEnd len="sm" w="sm" type="none"/>
              <a:tailEnd len="sm" w="sm" type="none"/>
            </a:ln>
          </a:bottom>
        </a:tcBdr>
        <a:fill>
          <a:solidFill>
            <a:schemeClr val="accent1"/>
          </a:solidFill>
        </a:fill>
      </a:tcStyle>
    </a:firstRow>
    <a:neCell>
      <a:tcTxStyle/>
    </a:neCell>
    <a:nwCell>
      <a:tcTxStyle/>
    </a:nwCell>
  </a:tblStyle>
</a:tblStyleLst>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1" Type="http://customschemas.google.com/relationships/presentationmetadata" Target="metadata"/><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4" name="Shape 84"/>
        <p:cNvGrpSpPr/>
        <p:nvPr/>
      </p:nvGrpSpPr>
      <p:grpSpPr>
        <a:xfrm>
          <a:off x="0" y="0"/>
          <a:ext cx="0" cy="0"/>
          <a:chOff x="0" y="0"/>
          <a:chExt cx="0" cy="0"/>
        </a:xfrm>
      </p:grpSpPr>
      <p:sp>
        <p:nvSpPr>
          <p:cNvPr id="85" name="Google Shape;85;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86" name="Google Shape;86;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87" name="Google Shape;87;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0" name="Shape 90"/>
        <p:cNvGrpSpPr/>
        <p:nvPr/>
      </p:nvGrpSpPr>
      <p:grpSpPr>
        <a:xfrm>
          <a:off x="0" y="0"/>
          <a:ext cx="0" cy="0"/>
          <a:chOff x="0" y="0"/>
          <a:chExt cx="0" cy="0"/>
        </a:xfrm>
      </p:grpSpPr>
      <p:sp>
        <p:nvSpPr>
          <p:cNvPr id="91" name="Google Shape;91;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2" name="Google Shape;92;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9" name="Shape 99"/>
        <p:cNvGrpSpPr/>
        <p:nvPr/>
      </p:nvGrpSpPr>
      <p:grpSpPr>
        <a:xfrm>
          <a:off x="0" y="0"/>
          <a:ext cx="0" cy="0"/>
          <a:chOff x="0" y="0"/>
          <a:chExt cx="0" cy="0"/>
        </a:xfrm>
      </p:grpSpPr>
      <p:sp>
        <p:nvSpPr>
          <p:cNvPr id="100" name="Google Shape;100;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1" name="Google Shape;101;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2" name="Google Shape;102;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9" name="Shape 109"/>
        <p:cNvGrpSpPr/>
        <p:nvPr/>
      </p:nvGrpSpPr>
      <p:grpSpPr>
        <a:xfrm>
          <a:off x="0" y="0"/>
          <a:ext cx="0" cy="0"/>
          <a:chOff x="0" y="0"/>
          <a:chExt cx="0" cy="0"/>
        </a:xfrm>
      </p:grpSpPr>
      <p:sp>
        <p:nvSpPr>
          <p:cNvPr id="110" name="Google Shape;110;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1" name="Google Shape;111;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7" name="Shape 117"/>
        <p:cNvGrpSpPr/>
        <p:nvPr/>
      </p:nvGrpSpPr>
      <p:grpSpPr>
        <a:xfrm>
          <a:off x="0" y="0"/>
          <a:ext cx="0" cy="0"/>
          <a:chOff x="0" y="0"/>
          <a:chExt cx="0" cy="0"/>
        </a:xfrm>
      </p:grpSpPr>
      <p:sp>
        <p:nvSpPr>
          <p:cNvPr id="118" name="Google Shape;118;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9" name="Google Shape;119;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6" name="Shape 126"/>
        <p:cNvGrpSpPr/>
        <p:nvPr/>
      </p:nvGrpSpPr>
      <p:grpSpPr>
        <a:xfrm>
          <a:off x="0" y="0"/>
          <a:ext cx="0" cy="0"/>
          <a:chOff x="0" y="0"/>
          <a:chExt cx="0" cy="0"/>
        </a:xfrm>
      </p:grpSpPr>
      <p:sp>
        <p:nvSpPr>
          <p:cNvPr id="127" name="Google Shape;127;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28" name="Google Shape;128;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5" name="Shape 135"/>
        <p:cNvGrpSpPr/>
        <p:nvPr/>
      </p:nvGrpSpPr>
      <p:grpSpPr>
        <a:xfrm>
          <a:off x="0" y="0"/>
          <a:ext cx="0" cy="0"/>
          <a:chOff x="0" y="0"/>
          <a:chExt cx="0" cy="0"/>
        </a:xfrm>
      </p:grpSpPr>
      <p:sp>
        <p:nvSpPr>
          <p:cNvPr id="136" name="Google Shape;136;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37" name="Google Shape;137;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4" name="Shape 144"/>
        <p:cNvGrpSpPr/>
        <p:nvPr/>
      </p:nvGrpSpPr>
      <p:grpSpPr>
        <a:xfrm>
          <a:off x="0" y="0"/>
          <a:ext cx="0" cy="0"/>
          <a:chOff x="0" y="0"/>
          <a:chExt cx="0" cy="0"/>
        </a:xfrm>
      </p:grpSpPr>
      <p:sp>
        <p:nvSpPr>
          <p:cNvPr id="145" name="Google Shape;145;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46" name="Google Shape;146;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3" name="Shape 153"/>
        <p:cNvGrpSpPr/>
        <p:nvPr/>
      </p:nvGrpSpPr>
      <p:grpSpPr>
        <a:xfrm>
          <a:off x="0" y="0"/>
          <a:ext cx="0" cy="0"/>
          <a:chOff x="0" y="0"/>
          <a:chExt cx="0" cy="0"/>
        </a:xfrm>
      </p:grpSpPr>
      <p:sp>
        <p:nvSpPr>
          <p:cNvPr id="154" name="Google Shape;154;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5" name="Google Shape;155;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4" name="Google Shape;164;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1" name="Shape 171"/>
        <p:cNvGrpSpPr/>
        <p:nvPr/>
      </p:nvGrpSpPr>
      <p:grpSpPr>
        <a:xfrm>
          <a:off x="0" y="0"/>
          <a:ext cx="0" cy="0"/>
          <a:chOff x="0" y="0"/>
          <a:chExt cx="0" cy="0"/>
        </a:xfrm>
      </p:grpSpPr>
      <p:sp>
        <p:nvSpPr>
          <p:cNvPr id="172" name="Google Shape;172;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3" name="Google Shape;173;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0" name="Shape 180"/>
        <p:cNvGrpSpPr/>
        <p:nvPr/>
      </p:nvGrpSpPr>
      <p:grpSpPr>
        <a:xfrm>
          <a:off x="0" y="0"/>
          <a:ext cx="0" cy="0"/>
          <a:chOff x="0" y="0"/>
          <a:chExt cx="0" cy="0"/>
        </a:xfrm>
      </p:grpSpPr>
      <p:sp>
        <p:nvSpPr>
          <p:cNvPr id="181" name="Google Shape;181;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2" name="Google Shape;182;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1" name="Google Shape;191;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0" name="Google Shape;200;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7" name="Shape 207"/>
        <p:cNvGrpSpPr/>
        <p:nvPr/>
      </p:nvGrpSpPr>
      <p:grpSpPr>
        <a:xfrm>
          <a:off x="0" y="0"/>
          <a:ext cx="0" cy="0"/>
          <a:chOff x="0" y="0"/>
          <a:chExt cx="0" cy="0"/>
        </a:xfrm>
      </p:grpSpPr>
      <p:sp>
        <p:nvSpPr>
          <p:cNvPr id="208" name="Google Shape;208;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9" name="Google Shape;209;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8" name="Google Shape;218;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7" name="Google Shape;227;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0" name="Google Shape;240;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2" name="Google Shape;252;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4" name="Google Shape;264;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6" name="Google Shape;276;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8" name="Google Shape;288;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7" name="Google Shape;297;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6" name="Google Shape;306;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6" name="Google Shape;316;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3" name="Shape 323"/>
        <p:cNvGrpSpPr/>
        <p:nvPr/>
      </p:nvGrpSpPr>
      <p:grpSpPr>
        <a:xfrm>
          <a:off x="0" y="0"/>
          <a:ext cx="0" cy="0"/>
          <a:chOff x="0" y="0"/>
          <a:chExt cx="0" cy="0"/>
        </a:xfrm>
      </p:grpSpPr>
      <p:sp>
        <p:nvSpPr>
          <p:cNvPr id="324" name="Google Shape;324;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5" name="Google Shape;325;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6" name="Shape 336"/>
        <p:cNvGrpSpPr/>
        <p:nvPr/>
      </p:nvGrpSpPr>
      <p:grpSpPr>
        <a:xfrm>
          <a:off x="0" y="0"/>
          <a:ext cx="0" cy="0"/>
          <a:chOff x="0" y="0"/>
          <a:chExt cx="0" cy="0"/>
        </a:xfrm>
      </p:grpSpPr>
      <p:sp>
        <p:nvSpPr>
          <p:cNvPr id="337" name="Google Shape;337;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8" name="Google Shape;338;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4" name="Shape 344"/>
        <p:cNvGrpSpPr/>
        <p:nvPr/>
      </p:nvGrpSpPr>
      <p:grpSpPr>
        <a:xfrm>
          <a:off x="0" y="0"/>
          <a:ext cx="0" cy="0"/>
          <a:chOff x="0" y="0"/>
          <a:chExt cx="0" cy="0"/>
        </a:xfrm>
      </p:grpSpPr>
      <p:sp>
        <p:nvSpPr>
          <p:cNvPr id="345" name="Google Shape;345;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6" name="Google Shape;346;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2" name="Shape 352"/>
        <p:cNvGrpSpPr/>
        <p:nvPr/>
      </p:nvGrpSpPr>
      <p:grpSpPr>
        <a:xfrm>
          <a:off x="0" y="0"/>
          <a:ext cx="0" cy="0"/>
          <a:chOff x="0" y="0"/>
          <a:chExt cx="0" cy="0"/>
        </a:xfrm>
      </p:grpSpPr>
      <p:sp>
        <p:nvSpPr>
          <p:cNvPr id="353" name="Google Shape;353;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4" name="Google Shape;354;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0" name="Shape 360"/>
        <p:cNvGrpSpPr/>
        <p:nvPr/>
      </p:nvGrpSpPr>
      <p:grpSpPr>
        <a:xfrm>
          <a:off x="0" y="0"/>
          <a:ext cx="0" cy="0"/>
          <a:chOff x="0" y="0"/>
          <a:chExt cx="0" cy="0"/>
        </a:xfrm>
      </p:grpSpPr>
      <p:sp>
        <p:nvSpPr>
          <p:cNvPr id="361" name="Google Shape;361;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2" name="Google Shape;362;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0" name="Google Shape;370;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8" name="Google Shape;378;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4" name="Shape 384"/>
        <p:cNvGrpSpPr/>
        <p:nvPr/>
      </p:nvGrpSpPr>
      <p:grpSpPr>
        <a:xfrm>
          <a:off x="0" y="0"/>
          <a:ext cx="0" cy="0"/>
          <a:chOff x="0" y="0"/>
          <a:chExt cx="0" cy="0"/>
        </a:xfrm>
      </p:grpSpPr>
      <p:sp>
        <p:nvSpPr>
          <p:cNvPr id="385" name="Google Shape;385;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6" name="Google Shape;386;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4" name="Google Shape;394;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3" name="Google Shape;403;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37"/>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7" name="Google Shape;17;p37"/>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3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3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3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3" name="Google Shape;23;p38"/>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3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3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39"/>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39"/>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30" name="Google Shape;30;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4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5" name="Google Shape;35;p40"/>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40"/>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7" name="Google Shape;37;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41"/>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2" name="Google Shape;42;p41"/>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3" name="Google Shape;43;p41"/>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4" name="Google Shape;44;p41"/>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45" name="Google Shape;45;p41"/>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6" name="Google Shape;46;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44"/>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44"/>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61" name="Google Shape;61;p44"/>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2" name="Google Shape;62;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45"/>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7" name="Google Shape;67;p45"/>
          <p:cNvSpPr/>
          <p:nvPr>
            <p:ph idx="2" type="pic"/>
          </p:nvPr>
        </p:nvSpPr>
        <p:spPr>
          <a:xfrm>
            <a:off x="5183188" y="987425"/>
            <a:ext cx="6172200" cy="4873625"/>
          </a:xfrm>
          <a:prstGeom prst="rect">
            <a:avLst/>
          </a:prstGeom>
          <a:noFill/>
          <a:ln>
            <a:noFill/>
          </a:ln>
        </p:spPr>
      </p:sp>
      <p:sp>
        <p:nvSpPr>
          <p:cNvPr id="68" name="Google Shape;68;p45"/>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69" name="Google Shape;69;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4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4" name="Google Shape;74;p46"/>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5" name="Google Shape;75;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47"/>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0" name="Google Shape;80;p47"/>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1" name="Google Shape;81;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1" name="Google Shape;11;p3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88888"/>
                </a:solidFill>
                <a:latin typeface="Calibri"/>
                <a:ea typeface="Calibri"/>
                <a:cs typeface="Calibri"/>
                <a:sym typeface="Calibri"/>
              </a:defRPr>
            </a:lvl1pPr>
            <a:lvl2pPr indent="0" lvl="1" marL="0" marR="0" rtl="0" algn="r">
              <a:spcBef>
                <a:spcPts val="0"/>
              </a:spcBef>
              <a:buNone/>
              <a:defRPr b="0" i="0" sz="1200" u="none" cap="none" strike="noStrike">
                <a:solidFill>
                  <a:srgbClr val="888888"/>
                </a:solidFill>
                <a:latin typeface="Calibri"/>
                <a:ea typeface="Calibri"/>
                <a:cs typeface="Calibri"/>
                <a:sym typeface="Calibri"/>
              </a:defRPr>
            </a:lvl2pPr>
            <a:lvl3pPr indent="0" lvl="2" marL="0" marR="0" rtl="0" algn="r">
              <a:spcBef>
                <a:spcPts val="0"/>
              </a:spcBef>
              <a:buNone/>
              <a:defRPr b="0" i="0" sz="1200" u="none" cap="none" strike="noStrike">
                <a:solidFill>
                  <a:srgbClr val="888888"/>
                </a:solidFill>
                <a:latin typeface="Calibri"/>
                <a:ea typeface="Calibri"/>
                <a:cs typeface="Calibri"/>
                <a:sym typeface="Calibri"/>
              </a:defRPr>
            </a:lvl3pPr>
            <a:lvl4pPr indent="0" lvl="3" marL="0" marR="0" rtl="0" algn="r">
              <a:spcBef>
                <a:spcPts val="0"/>
              </a:spcBef>
              <a:buNone/>
              <a:defRPr b="0" i="0" sz="1200" u="none" cap="none" strike="noStrike">
                <a:solidFill>
                  <a:srgbClr val="888888"/>
                </a:solidFill>
                <a:latin typeface="Calibri"/>
                <a:ea typeface="Calibri"/>
                <a:cs typeface="Calibri"/>
                <a:sym typeface="Calibri"/>
              </a:defRPr>
            </a:lvl4pPr>
            <a:lvl5pPr indent="0" lvl="4" marL="0" marR="0" rtl="0" algn="r">
              <a:spcBef>
                <a:spcPts val="0"/>
              </a:spcBef>
              <a:buNone/>
              <a:defRPr b="0" i="0" sz="1200" u="none" cap="none" strike="noStrike">
                <a:solidFill>
                  <a:srgbClr val="888888"/>
                </a:solidFill>
                <a:latin typeface="Calibri"/>
                <a:ea typeface="Calibri"/>
                <a:cs typeface="Calibri"/>
                <a:sym typeface="Calibri"/>
              </a:defRPr>
            </a:lvl5pPr>
            <a:lvl6pPr indent="0" lvl="5" marL="0" marR="0" rtl="0" algn="r">
              <a:spcBef>
                <a:spcPts val="0"/>
              </a:spcBef>
              <a:buNone/>
              <a:defRPr b="0" i="0" sz="1200" u="none" cap="none" strike="noStrike">
                <a:solidFill>
                  <a:srgbClr val="888888"/>
                </a:solidFill>
                <a:latin typeface="Calibri"/>
                <a:ea typeface="Calibri"/>
                <a:cs typeface="Calibri"/>
                <a:sym typeface="Calibri"/>
              </a:defRPr>
            </a:lvl6pPr>
            <a:lvl7pPr indent="0" lvl="6" marL="0" marR="0" rtl="0" algn="r">
              <a:spcBef>
                <a:spcPts val="0"/>
              </a:spcBef>
              <a:buNone/>
              <a:defRPr b="0" i="0" sz="1200" u="none" cap="none" strike="noStrike">
                <a:solidFill>
                  <a:srgbClr val="888888"/>
                </a:solidFill>
                <a:latin typeface="Calibri"/>
                <a:ea typeface="Calibri"/>
                <a:cs typeface="Calibri"/>
                <a:sym typeface="Calibri"/>
              </a:defRPr>
            </a:lvl7pPr>
            <a:lvl8pPr indent="0" lvl="7" marL="0" marR="0" rtl="0" algn="r">
              <a:spcBef>
                <a:spcPts val="0"/>
              </a:spcBef>
              <a:buNone/>
              <a:defRPr b="0" i="0" sz="1200" u="none" cap="none" strike="noStrike">
                <a:solidFill>
                  <a:srgbClr val="888888"/>
                </a:solidFill>
                <a:latin typeface="Calibri"/>
                <a:ea typeface="Calibri"/>
                <a:cs typeface="Calibri"/>
                <a:sym typeface="Calibri"/>
              </a:defRPr>
            </a:lvl8pPr>
            <a:lvl9pPr indent="0" lvl="8" marL="0" marR="0" rtl="0" algn="r">
              <a:spcBef>
                <a:spcPts val="0"/>
              </a:spcBef>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hyperlink" Target="https://learnmechanical.com/lathe-machine/" TargetMode="Externa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 Id="rId3" Type="http://schemas.openxmlformats.org/officeDocument/2006/relationships/image" Target="../media/image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 Id="rId3" Type="http://schemas.openxmlformats.org/officeDocument/2006/relationships/image" Target="../media/image8.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 Id="rId3" Type="http://schemas.openxmlformats.org/officeDocument/2006/relationships/image" Target="../media/image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5.jpg"/><Relationship Id="rId4" Type="http://schemas.openxmlformats.org/officeDocument/2006/relationships/image" Target="../media/image6.jpg"/><Relationship Id="rId5" Type="http://schemas.openxmlformats.org/officeDocument/2006/relationships/image" Target="../media/image3.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8" name="Shape 88"/>
        <p:cNvGrpSpPr/>
        <p:nvPr/>
      </p:nvGrpSpPr>
      <p:grpSpPr>
        <a:xfrm>
          <a:off x="0" y="0"/>
          <a:ext cx="0" cy="0"/>
          <a:chOff x="0" y="0"/>
          <a:chExt cx="0" cy="0"/>
        </a:xfrm>
      </p:grpSpPr>
      <p:sp>
        <p:nvSpPr>
          <p:cNvPr id="89" name="Google Shape;89;p1"/>
          <p:cNvSpPr txBox="1"/>
          <p:nvPr>
            <p:ph idx="1" type="subTitle"/>
          </p:nvPr>
        </p:nvSpPr>
        <p:spPr>
          <a:xfrm>
            <a:off x="1955065" y="1504277"/>
            <a:ext cx="7555832" cy="2631414"/>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400"/>
              <a:buNone/>
            </a:pPr>
            <a:r>
              <a:rPr b="1" lang="en-GB">
                <a:latin typeface="Times New Roman"/>
                <a:ea typeface="Times New Roman"/>
                <a:cs typeface="Times New Roman"/>
                <a:sym typeface="Times New Roman"/>
              </a:rPr>
              <a:t>COURSE NAME: MACHINE TOOLS</a:t>
            </a:r>
            <a:endParaRPr/>
          </a:p>
          <a:p>
            <a:pPr indent="0" lvl="0" marL="0" rtl="0" algn="l">
              <a:lnSpc>
                <a:spcPct val="150000"/>
              </a:lnSpc>
              <a:spcBef>
                <a:spcPts val="1000"/>
              </a:spcBef>
              <a:spcAft>
                <a:spcPts val="0"/>
              </a:spcAft>
              <a:buClr>
                <a:schemeClr val="dk1"/>
              </a:buClr>
              <a:buSzPts val="2400"/>
              <a:buNone/>
            </a:pPr>
            <a:r>
              <a:rPr b="1" lang="en-GB">
                <a:latin typeface="Times New Roman"/>
                <a:ea typeface="Times New Roman"/>
                <a:cs typeface="Times New Roman"/>
                <a:sym typeface="Times New Roman"/>
              </a:rPr>
              <a:t>Lecture 5: LATHE MACHINE CUTTING TOOLS</a:t>
            </a:r>
            <a:endParaRPr/>
          </a:p>
          <a:p>
            <a:pPr indent="0" lvl="0" marL="0" rtl="0" algn="l">
              <a:lnSpc>
                <a:spcPct val="150000"/>
              </a:lnSpc>
              <a:spcBef>
                <a:spcPts val="1000"/>
              </a:spcBef>
              <a:spcAft>
                <a:spcPts val="0"/>
              </a:spcAft>
              <a:buClr>
                <a:schemeClr val="dk1"/>
              </a:buClr>
              <a:buSzPts val="2400"/>
              <a:buNone/>
            </a:pPr>
            <a:r>
              <a:rPr b="1" lang="en-GB">
                <a:latin typeface="Times New Roman"/>
                <a:ea typeface="Times New Roman"/>
                <a:cs typeface="Times New Roman"/>
                <a:sym typeface="Times New Roman"/>
              </a:rPr>
              <a:t>Lecturer: HABANABAKIZE THEOPHILE</a:t>
            </a:r>
            <a:endParaRPr b="1">
              <a:latin typeface="Times New Roman"/>
              <a:ea typeface="Times New Roman"/>
              <a:cs typeface="Times New Roman"/>
              <a:sym typeface="Times New Roman"/>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93" name="Shape 93"/>
        <p:cNvGrpSpPr/>
        <p:nvPr/>
      </p:nvGrpSpPr>
      <p:grpSpPr>
        <a:xfrm>
          <a:off x="0" y="0"/>
          <a:ext cx="0" cy="0"/>
          <a:chOff x="0" y="0"/>
          <a:chExt cx="0" cy="0"/>
        </a:xfrm>
      </p:grpSpPr>
      <p:sp>
        <p:nvSpPr>
          <p:cNvPr id="94" name="Google Shape;94;p2"/>
          <p:cNvSpPr txBox="1"/>
          <p:nvPr>
            <p:ph type="title"/>
          </p:nvPr>
        </p:nvSpPr>
        <p:spPr>
          <a:xfrm>
            <a:off x="1106905" y="820237"/>
            <a:ext cx="2205789" cy="826001"/>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Times New Roman"/>
              <a:buNone/>
            </a:pPr>
            <a:r>
              <a:rPr b="1" lang="en-GB" sz="2800">
                <a:latin typeface="Times New Roman"/>
                <a:ea typeface="Times New Roman"/>
                <a:cs typeface="Times New Roman"/>
                <a:sym typeface="Times New Roman"/>
              </a:rPr>
              <a:t>OUTLINE</a:t>
            </a:r>
            <a:endParaRPr b="1" sz="2800">
              <a:latin typeface="Times New Roman"/>
              <a:ea typeface="Times New Roman"/>
              <a:cs typeface="Times New Roman"/>
              <a:sym typeface="Times New Roman"/>
            </a:endParaRPr>
          </a:p>
        </p:txBody>
      </p:sp>
      <p:sp>
        <p:nvSpPr>
          <p:cNvPr id="95" name="Google Shape;95;p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Introduction </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 Types of lathe </a:t>
            </a:r>
            <a:r>
              <a:rPr lang="en-GB">
                <a:latin typeface="Times New Roman"/>
                <a:ea typeface="Times New Roman"/>
                <a:cs typeface="Times New Roman"/>
                <a:sym typeface="Times New Roman"/>
              </a:rPr>
              <a:t>machine</a:t>
            </a:r>
            <a:r>
              <a:rPr lang="en-GB">
                <a:latin typeface="Times New Roman"/>
                <a:ea typeface="Times New Roman"/>
                <a:cs typeface="Times New Roman"/>
                <a:sym typeface="Times New Roman"/>
              </a:rPr>
              <a:t> cutting tools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Characteristics of cutting tool material</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Single point cutting tool shaping</a:t>
            </a:r>
            <a:endParaRPr/>
          </a:p>
        </p:txBody>
      </p:sp>
      <p:sp>
        <p:nvSpPr>
          <p:cNvPr id="96" name="Google Shape;96;p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97" name="Google Shape;97;p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98" name="Google Shape;98;p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3" name="Shape 103"/>
        <p:cNvGrpSpPr/>
        <p:nvPr/>
      </p:nvGrpSpPr>
      <p:grpSpPr>
        <a:xfrm>
          <a:off x="0" y="0"/>
          <a:ext cx="0" cy="0"/>
          <a:chOff x="0" y="0"/>
          <a:chExt cx="0" cy="0"/>
        </a:xfrm>
      </p:grpSpPr>
      <p:sp>
        <p:nvSpPr>
          <p:cNvPr id="104" name="Google Shape;104;p3"/>
          <p:cNvSpPr txBox="1"/>
          <p:nvPr>
            <p:ph idx="1" type="body"/>
          </p:nvPr>
        </p:nvSpPr>
        <p:spPr>
          <a:xfrm>
            <a:off x="608245" y="985816"/>
            <a:ext cx="10975510" cy="5310779"/>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160000"/>
              </a:lnSpc>
              <a:spcBef>
                <a:spcPts val="0"/>
              </a:spcBef>
              <a:spcAft>
                <a:spcPts val="0"/>
              </a:spcAft>
              <a:buClr>
                <a:schemeClr val="dk1"/>
              </a:buClr>
              <a:buSzPts val="2800"/>
              <a:buNone/>
            </a:pPr>
            <a:r>
              <a:rPr lang="en-GB">
                <a:latin typeface="Times New Roman"/>
                <a:ea typeface="Times New Roman"/>
                <a:cs typeface="Times New Roman"/>
                <a:sym typeface="Times New Roman"/>
              </a:rPr>
              <a:t>In the context of machining, a </a:t>
            </a:r>
            <a:r>
              <a:rPr b="1" lang="en-GB">
                <a:latin typeface="Times New Roman"/>
                <a:ea typeface="Times New Roman"/>
                <a:cs typeface="Times New Roman"/>
                <a:sym typeface="Times New Roman"/>
              </a:rPr>
              <a:t>cutting tool</a:t>
            </a:r>
            <a:r>
              <a:rPr lang="en-GB">
                <a:latin typeface="Times New Roman"/>
                <a:ea typeface="Times New Roman"/>
                <a:cs typeface="Times New Roman"/>
                <a:sym typeface="Times New Roman"/>
              </a:rPr>
              <a:t> or </a:t>
            </a:r>
            <a:r>
              <a:rPr b="1" lang="en-GB">
                <a:latin typeface="Times New Roman"/>
                <a:ea typeface="Times New Roman"/>
                <a:cs typeface="Times New Roman"/>
                <a:sym typeface="Times New Roman"/>
              </a:rPr>
              <a:t>cutter</a:t>
            </a:r>
            <a:r>
              <a:rPr lang="en-GB">
                <a:latin typeface="Times New Roman"/>
                <a:ea typeface="Times New Roman"/>
                <a:cs typeface="Times New Roman"/>
                <a:sym typeface="Times New Roman"/>
              </a:rPr>
              <a:t> is typically a hardened metal tool that is used to cut, shape, and remove material from a workpiece by means of machining tools as well as abrasive tools by way of shear deformation. The majority of these tools are designed exclusively for metals. There are several different types of single edge cutting tools that are made from a variety of hardened metal alloys that are ground to a specific shape in order to perform a specific part of the turning process resulting in a finished machined part. </a:t>
            </a:r>
            <a:endParaRPr>
              <a:latin typeface="Times New Roman"/>
              <a:ea typeface="Times New Roman"/>
              <a:cs typeface="Times New Roman"/>
              <a:sym typeface="Times New Roman"/>
            </a:endParaRPr>
          </a:p>
        </p:txBody>
      </p:sp>
      <p:sp>
        <p:nvSpPr>
          <p:cNvPr id="105" name="Google Shape;105;p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106" name="Google Shape;106;p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07" name="Google Shape;107;p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08" name="Google Shape;108;p3"/>
          <p:cNvSpPr/>
          <p:nvPr/>
        </p:nvSpPr>
        <p:spPr>
          <a:xfrm>
            <a:off x="608245" y="230436"/>
            <a:ext cx="3795313" cy="779444"/>
          </a:xfrm>
          <a:prstGeom prst="rect">
            <a:avLst/>
          </a:prstGeom>
          <a:noFill/>
          <a:ln>
            <a:noFill/>
          </a:ln>
        </p:spPr>
        <p:txBody>
          <a:bodyPr anchorCtr="0" anchor="t" bIns="45700" lIns="91425" spcFirstLastPara="1" rIns="91425" wrap="square" tIns="45700">
            <a:spAutoFit/>
          </a:bodyPr>
          <a:lstStyle/>
          <a:p>
            <a:pPr indent="0" lvl="0" marL="0" marR="0" rtl="0" algn="l">
              <a:lnSpc>
                <a:spcPct val="160000"/>
              </a:lnSpc>
              <a:spcBef>
                <a:spcPts val="0"/>
              </a:spcBef>
              <a:spcAft>
                <a:spcPts val="0"/>
              </a:spcAft>
              <a:buNone/>
            </a:pPr>
            <a:r>
              <a:rPr b="1" i="0" lang="en-GB" sz="3200" u="none" cap="none" strike="noStrike">
                <a:solidFill>
                  <a:schemeClr val="dk1"/>
                </a:solidFill>
                <a:latin typeface="Times New Roman"/>
                <a:ea typeface="Times New Roman"/>
                <a:cs typeface="Times New Roman"/>
                <a:sym typeface="Times New Roman"/>
              </a:rPr>
              <a:t>V.1 Introduction</a:t>
            </a:r>
            <a:endParaRPr b="1" i="0" sz="3200" u="none" cap="none" strike="noStrike">
              <a:solidFill>
                <a:schemeClr val="dk1"/>
              </a:solidFill>
              <a:latin typeface="Times New Roman"/>
              <a:ea typeface="Times New Roman"/>
              <a:cs typeface="Times New Roman"/>
              <a:sym typeface="Times New Roman"/>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2" name="Shape 112"/>
        <p:cNvGrpSpPr/>
        <p:nvPr/>
      </p:nvGrpSpPr>
      <p:grpSpPr>
        <a:xfrm>
          <a:off x="0" y="0"/>
          <a:ext cx="0" cy="0"/>
          <a:chOff x="0" y="0"/>
          <a:chExt cx="0" cy="0"/>
        </a:xfrm>
      </p:grpSpPr>
      <p:sp>
        <p:nvSpPr>
          <p:cNvPr id="113" name="Google Shape;113;p4"/>
          <p:cNvSpPr txBox="1"/>
          <p:nvPr>
            <p:ph idx="1" type="body"/>
          </p:nvPr>
        </p:nvSpPr>
        <p:spPr>
          <a:xfrm>
            <a:off x="838200" y="586620"/>
            <a:ext cx="10515601" cy="5537454"/>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Single edge cutting tools are used mainly in the turning operations performed by a lathe in which they vary in size as well as alloy composition depending on the size and the type of material being turned. These cutting tools are held stationary by what is known as a tool post which is what manipulates the tools to cut the material into the desired shape. Single edge cutting tools are also the means of cutting material performed by metal shaping machines and metal planning machines which removes material by means of one cutting edge</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14" name="Google Shape;114;p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115" name="Google Shape;115;p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16" name="Google Shape;116;p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0" name="Shape 120"/>
        <p:cNvGrpSpPr/>
        <p:nvPr/>
      </p:nvGrpSpPr>
      <p:grpSpPr>
        <a:xfrm>
          <a:off x="0" y="0"/>
          <a:ext cx="0" cy="0"/>
          <a:chOff x="0" y="0"/>
          <a:chExt cx="0" cy="0"/>
        </a:xfrm>
      </p:grpSpPr>
      <p:sp>
        <p:nvSpPr>
          <p:cNvPr id="121" name="Google Shape;121;p5"/>
          <p:cNvSpPr txBox="1"/>
          <p:nvPr>
            <p:ph type="title"/>
          </p:nvPr>
        </p:nvSpPr>
        <p:spPr>
          <a:xfrm>
            <a:off x="838200" y="365126"/>
            <a:ext cx="6693567" cy="453022"/>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V.1.1 Cutting tool’s cutting condition</a:t>
            </a:r>
            <a:endParaRPr b="1" sz="3200">
              <a:latin typeface="Times New Roman"/>
              <a:ea typeface="Times New Roman"/>
              <a:cs typeface="Times New Roman"/>
              <a:sym typeface="Times New Roman"/>
            </a:endParaRPr>
          </a:p>
        </p:txBody>
      </p:sp>
      <p:sp>
        <p:nvSpPr>
          <p:cNvPr id="122" name="Google Shape;122;p5"/>
          <p:cNvSpPr txBox="1"/>
          <p:nvPr>
            <p:ph idx="1" type="body"/>
          </p:nvPr>
        </p:nvSpPr>
        <p:spPr>
          <a:xfrm>
            <a:off x="838200" y="974558"/>
            <a:ext cx="10832432" cy="5381792"/>
          </a:xfrm>
          <a:prstGeom prst="rect">
            <a:avLst/>
          </a:prstGeom>
          <a:noFill/>
          <a:ln>
            <a:noFill/>
          </a:ln>
        </p:spPr>
        <p:txBody>
          <a:bodyPr anchorCtr="0" anchor="t" bIns="45700" lIns="91425" spcFirstLastPara="1" rIns="91425" wrap="square" tIns="45700">
            <a:normAutofit fontScale="92500"/>
          </a:bodyPr>
          <a:lstStyle/>
          <a:p>
            <a:pPr indent="0" lvl="0" marL="0" rtl="0" algn="l">
              <a:lnSpc>
                <a:spcPct val="150000"/>
              </a:lnSpc>
              <a:spcBef>
                <a:spcPts val="0"/>
              </a:spcBef>
              <a:spcAft>
                <a:spcPts val="0"/>
              </a:spcAft>
              <a:buClr>
                <a:schemeClr val="dk1"/>
              </a:buClr>
              <a:buSzPct val="100000"/>
              <a:buNone/>
            </a:pPr>
            <a:r>
              <a:rPr lang="en-GB">
                <a:latin typeface="Times New Roman"/>
                <a:ea typeface="Times New Roman"/>
                <a:cs typeface="Times New Roman"/>
                <a:sym typeface="Times New Roman"/>
              </a:rPr>
              <a:t>Cutting tool materials must be </a:t>
            </a:r>
            <a:r>
              <a:rPr b="1" lang="en-GB">
                <a:latin typeface="Times New Roman"/>
                <a:ea typeface="Times New Roman"/>
                <a:cs typeface="Times New Roman"/>
                <a:sym typeface="Times New Roman"/>
              </a:rPr>
              <a:t>harder</a:t>
            </a:r>
            <a:r>
              <a:rPr lang="en-GB">
                <a:latin typeface="Times New Roman"/>
                <a:ea typeface="Times New Roman"/>
                <a:cs typeface="Times New Roman"/>
                <a:sym typeface="Times New Roman"/>
              </a:rPr>
              <a:t> than the material which is to be cut, and the tool must be able to </a:t>
            </a:r>
            <a:r>
              <a:rPr b="1" lang="en-GB">
                <a:latin typeface="Times New Roman"/>
                <a:ea typeface="Times New Roman"/>
                <a:cs typeface="Times New Roman"/>
                <a:sym typeface="Times New Roman"/>
              </a:rPr>
              <a:t>withstand the heat and force generated </a:t>
            </a:r>
            <a:r>
              <a:rPr lang="en-GB">
                <a:latin typeface="Times New Roman"/>
                <a:ea typeface="Times New Roman"/>
                <a:cs typeface="Times New Roman"/>
                <a:sym typeface="Times New Roman"/>
              </a:rPr>
              <a:t>in the metal-cutting process. Also, the tool must have a </a:t>
            </a:r>
            <a:r>
              <a:rPr b="1" lang="en-GB">
                <a:latin typeface="Times New Roman"/>
                <a:ea typeface="Times New Roman"/>
                <a:cs typeface="Times New Roman"/>
                <a:sym typeface="Times New Roman"/>
              </a:rPr>
              <a:t>specific geometry</a:t>
            </a:r>
            <a:r>
              <a:rPr lang="en-GB">
                <a:latin typeface="Times New Roman"/>
                <a:ea typeface="Times New Roman"/>
                <a:cs typeface="Times New Roman"/>
                <a:sym typeface="Times New Roman"/>
              </a:rPr>
              <a:t>, with clearance angles designed so that the cutting edge can contact the workpiece without the rest of the tool dragging on the workpiece surface. The angle of the cutting face is also important, as is the flute width, number of flutes or teeth, and margin size. In order to have a long working life, all of the above must be optimized, plus the speeds and feeds at which the tool is run</a:t>
            </a:r>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123" name="Google Shape;123;p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124" name="Google Shape;124;p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25" name="Google Shape;125;p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9" name="Shape 129"/>
        <p:cNvGrpSpPr/>
        <p:nvPr/>
      </p:nvGrpSpPr>
      <p:grpSpPr>
        <a:xfrm>
          <a:off x="0" y="0"/>
          <a:ext cx="0" cy="0"/>
          <a:chOff x="0" y="0"/>
          <a:chExt cx="0" cy="0"/>
        </a:xfrm>
      </p:grpSpPr>
      <p:sp>
        <p:nvSpPr>
          <p:cNvPr id="130" name="Google Shape;130;p6"/>
          <p:cNvSpPr txBox="1"/>
          <p:nvPr>
            <p:ph type="title"/>
          </p:nvPr>
        </p:nvSpPr>
        <p:spPr>
          <a:xfrm>
            <a:off x="838200" y="365125"/>
            <a:ext cx="5045242" cy="561307"/>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V.1.2 Cutting tool Material</a:t>
            </a:r>
            <a:endParaRPr b="1" sz="3200">
              <a:latin typeface="Times New Roman"/>
              <a:ea typeface="Times New Roman"/>
              <a:cs typeface="Times New Roman"/>
              <a:sym typeface="Times New Roman"/>
            </a:endParaRPr>
          </a:p>
        </p:txBody>
      </p:sp>
      <p:sp>
        <p:nvSpPr>
          <p:cNvPr id="131" name="Google Shape;131;p6"/>
          <p:cNvSpPr txBox="1"/>
          <p:nvPr>
            <p:ph idx="1" type="body"/>
          </p:nvPr>
        </p:nvSpPr>
        <p:spPr>
          <a:xfrm>
            <a:off x="838200" y="1091698"/>
            <a:ext cx="10772274" cy="5264651"/>
          </a:xfrm>
          <a:prstGeom prst="rect">
            <a:avLst/>
          </a:prstGeom>
          <a:noFill/>
          <a:ln>
            <a:noFill/>
          </a:ln>
        </p:spPr>
        <p:txBody>
          <a:bodyPr anchorCtr="0" anchor="t" bIns="45700" lIns="91425" spcFirstLastPara="1" rIns="91425" wrap="square" tIns="45700">
            <a:normAutofit fontScale="77500" lnSpcReduction="20000"/>
          </a:bodyPr>
          <a:lstStyle/>
          <a:p>
            <a:pPr indent="0" lvl="0" marL="0" rtl="0" algn="l">
              <a:lnSpc>
                <a:spcPct val="150000"/>
              </a:lnSpc>
              <a:spcBef>
                <a:spcPts val="0"/>
              </a:spcBef>
              <a:spcAft>
                <a:spcPts val="0"/>
              </a:spcAft>
              <a:buClr>
                <a:schemeClr val="dk1"/>
              </a:buClr>
              <a:buSzPct val="100000"/>
              <a:buNone/>
            </a:pPr>
            <a:r>
              <a:rPr b="1" lang="en-GB">
                <a:latin typeface="Times New Roman"/>
                <a:ea typeface="Times New Roman"/>
                <a:cs typeface="Times New Roman"/>
                <a:sym typeface="Times New Roman"/>
              </a:rPr>
              <a:t>Cutting tool materials</a:t>
            </a:r>
            <a:r>
              <a:rPr lang="en-GB">
                <a:latin typeface="Times New Roman"/>
                <a:ea typeface="Times New Roman"/>
                <a:cs typeface="Times New Roman"/>
                <a:sym typeface="Times New Roman"/>
              </a:rPr>
              <a:t> are materials that are used to make cutting tools which are used in machining (drill bits, tool bits, milling cutters, etc.) but not other cutting tools like knives or punches.  Cutting tool materials must be harder than the material of the workpiece, even at high temperatures during the process. </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The following different materials for cutting tool:</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High Carbon Steel </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High-Speed Steel</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Cast non-ferrous steel cobalt</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Ceramic</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Cemented Carbide</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Diamond</a:t>
            </a:r>
            <a:endParaRPr/>
          </a:p>
          <a:p>
            <a:pPr indent="-228600" lvl="0" marL="228600" rtl="0" algn="l">
              <a:lnSpc>
                <a:spcPct val="90000"/>
              </a:lnSpc>
              <a:spcBef>
                <a:spcPts val="1000"/>
              </a:spcBef>
              <a:spcAft>
                <a:spcPts val="0"/>
              </a:spcAft>
              <a:buClr>
                <a:schemeClr val="dk1"/>
              </a:buClr>
              <a:buSzPct val="100000"/>
              <a:buFont typeface="Noto Sans Symbols"/>
              <a:buChar char="✔"/>
            </a:pPr>
            <a:r>
              <a:rPr lang="en-GB">
                <a:latin typeface="Times New Roman"/>
                <a:ea typeface="Times New Roman"/>
                <a:cs typeface="Times New Roman"/>
                <a:sym typeface="Times New Roman"/>
              </a:rPr>
              <a:t>Abrasives</a:t>
            </a:r>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a:p>
            <a:pPr indent="-90804" lvl="0" marL="22860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132" name="Google Shape;132;p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133" name="Google Shape;133;p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34" name="Google Shape;134;p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8" name="Shape 138"/>
        <p:cNvGrpSpPr/>
        <p:nvPr/>
      </p:nvGrpSpPr>
      <p:grpSpPr>
        <a:xfrm>
          <a:off x="0" y="0"/>
          <a:ext cx="0" cy="0"/>
          <a:chOff x="0" y="0"/>
          <a:chExt cx="0" cy="0"/>
        </a:xfrm>
      </p:grpSpPr>
      <p:sp>
        <p:nvSpPr>
          <p:cNvPr id="139" name="Google Shape;139;p7"/>
          <p:cNvSpPr txBox="1"/>
          <p:nvPr>
            <p:ph idx="1" type="body"/>
          </p:nvPr>
        </p:nvSpPr>
        <p:spPr>
          <a:xfrm>
            <a:off x="838200" y="613611"/>
            <a:ext cx="10515600" cy="5563352"/>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400"/>
              <a:buNone/>
            </a:pPr>
            <a:r>
              <a:rPr b="1" lang="en-GB" sz="2400">
                <a:latin typeface="Times New Roman"/>
                <a:ea typeface="Times New Roman"/>
                <a:cs typeface="Times New Roman"/>
                <a:sym typeface="Times New Roman"/>
              </a:rPr>
              <a:t>Carbon tool steels:</a:t>
            </a:r>
            <a:endParaRPr sz="2400">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400"/>
              <a:buNone/>
            </a:pPr>
            <a:r>
              <a:rPr lang="en-GB" sz="2400">
                <a:latin typeface="Times New Roman"/>
                <a:ea typeface="Times New Roman"/>
                <a:cs typeface="Times New Roman"/>
                <a:sym typeface="Times New Roman"/>
              </a:rPr>
              <a:t>They lose their hardness at 200 °C</a:t>
            </a:r>
            <a:endParaRPr/>
          </a:p>
          <a:p>
            <a:pPr indent="0" lvl="0" marL="0" rtl="0" algn="l">
              <a:lnSpc>
                <a:spcPct val="150000"/>
              </a:lnSpc>
              <a:spcBef>
                <a:spcPts val="1000"/>
              </a:spcBef>
              <a:spcAft>
                <a:spcPts val="0"/>
              </a:spcAft>
              <a:buClr>
                <a:schemeClr val="dk1"/>
              </a:buClr>
              <a:buSzPts val="2400"/>
              <a:buNone/>
            </a:pPr>
            <a:r>
              <a:rPr b="1" lang="en-GB" sz="2400">
                <a:latin typeface="Times New Roman"/>
                <a:ea typeface="Times New Roman"/>
                <a:cs typeface="Times New Roman"/>
                <a:sym typeface="Times New Roman"/>
              </a:rPr>
              <a:t>High speed steel:</a:t>
            </a:r>
            <a:endParaRPr sz="2400">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400"/>
              <a:buNone/>
            </a:pPr>
            <a:r>
              <a:rPr lang="en-GB" sz="2400">
                <a:latin typeface="Times New Roman"/>
                <a:ea typeface="Times New Roman"/>
                <a:cs typeface="Times New Roman"/>
                <a:sym typeface="Times New Roman"/>
              </a:rPr>
              <a:t>They lose their hardness at 600 °C, and are widely used in machining. Due to their ability to retain hardness at higher temperature, higher cutting speed are possible.</a:t>
            </a:r>
            <a:endParaRPr/>
          </a:p>
          <a:p>
            <a:pPr indent="0" lvl="0" marL="0" rtl="0" algn="l">
              <a:lnSpc>
                <a:spcPct val="150000"/>
              </a:lnSpc>
              <a:spcBef>
                <a:spcPts val="1000"/>
              </a:spcBef>
              <a:spcAft>
                <a:spcPts val="0"/>
              </a:spcAft>
              <a:buClr>
                <a:schemeClr val="dk1"/>
              </a:buClr>
              <a:buSzPts val="2400"/>
              <a:buNone/>
            </a:pPr>
            <a:r>
              <a:rPr b="1" lang="en-GB" sz="2400">
                <a:latin typeface="Times New Roman"/>
                <a:ea typeface="Times New Roman"/>
                <a:cs typeface="Times New Roman"/>
                <a:sym typeface="Times New Roman"/>
              </a:rPr>
              <a:t>Cutting ceramic:</a:t>
            </a:r>
            <a:endParaRPr sz="2400">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400"/>
              <a:buNone/>
            </a:pPr>
            <a:r>
              <a:rPr lang="en-GB" sz="2400">
                <a:latin typeface="Times New Roman"/>
                <a:ea typeface="Times New Roman"/>
                <a:cs typeface="Times New Roman"/>
                <a:sym typeface="Times New Roman"/>
              </a:rPr>
              <a:t>They are even harder than cemented carbides but have lower toughness. Aluminium oxide and silicon nitride are used. The latter has higher toughness, but can't be used for machining Steel, due to very high wear</a:t>
            </a:r>
            <a:endParaRPr/>
          </a:p>
          <a:p>
            <a:pPr indent="0" lvl="0" marL="0" rtl="0" algn="l">
              <a:lnSpc>
                <a:spcPct val="150000"/>
              </a:lnSpc>
              <a:spcBef>
                <a:spcPts val="1000"/>
              </a:spcBef>
              <a:spcAft>
                <a:spcPts val="0"/>
              </a:spcAft>
              <a:buClr>
                <a:schemeClr val="dk1"/>
              </a:buClr>
              <a:buSzPts val="2400"/>
              <a:buNone/>
            </a:pPr>
            <a:r>
              <a:rPr b="1" lang="en-GB" sz="2400">
                <a:latin typeface="Times New Roman"/>
                <a:ea typeface="Times New Roman"/>
                <a:cs typeface="Times New Roman"/>
                <a:sym typeface="Times New Roman"/>
              </a:rPr>
              <a:t> </a:t>
            </a:r>
            <a:endParaRPr sz="2400">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400"/>
              <a:buNone/>
            </a:pPr>
            <a:r>
              <a:t/>
            </a:r>
            <a:endParaRPr sz="2400">
              <a:latin typeface="Times New Roman"/>
              <a:ea typeface="Times New Roman"/>
              <a:cs typeface="Times New Roman"/>
              <a:sym typeface="Times New Roman"/>
            </a:endParaRPr>
          </a:p>
        </p:txBody>
      </p:sp>
      <p:sp>
        <p:nvSpPr>
          <p:cNvPr id="140" name="Google Shape;140;p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141" name="Google Shape;141;p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42" name="Google Shape;142;p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43" name="Google Shape;143;p7"/>
          <p:cNvSpPr/>
          <p:nvPr/>
        </p:nvSpPr>
        <p:spPr>
          <a:xfrm>
            <a:off x="838200" y="153868"/>
            <a:ext cx="5756009"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i="0" lang="en-GB" sz="3200" u="none" cap="none" strike="noStrike">
                <a:solidFill>
                  <a:schemeClr val="dk1"/>
                </a:solidFill>
                <a:latin typeface="Times New Roman"/>
                <a:ea typeface="Times New Roman"/>
                <a:cs typeface="Times New Roman"/>
                <a:sym typeface="Times New Roman"/>
              </a:rPr>
              <a:t>Cutting tool Material Cont’d</a:t>
            </a:r>
            <a:endParaRPr sz="3200">
              <a:solidFill>
                <a:schemeClr val="dk1"/>
              </a:solidFill>
              <a:latin typeface="Calibri"/>
              <a:ea typeface="Calibri"/>
              <a:cs typeface="Calibri"/>
              <a:sym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7" name="Shape 147"/>
        <p:cNvGrpSpPr/>
        <p:nvPr/>
      </p:nvGrpSpPr>
      <p:grpSpPr>
        <a:xfrm>
          <a:off x="0" y="0"/>
          <a:ext cx="0" cy="0"/>
          <a:chOff x="0" y="0"/>
          <a:chExt cx="0" cy="0"/>
        </a:xfrm>
      </p:grpSpPr>
      <p:sp>
        <p:nvSpPr>
          <p:cNvPr id="148" name="Google Shape;148;p8"/>
          <p:cNvSpPr txBox="1"/>
          <p:nvPr>
            <p:ph idx="1" type="body"/>
          </p:nvPr>
        </p:nvSpPr>
        <p:spPr>
          <a:xfrm>
            <a:off x="673768" y="806116"/>
            <a:ext cx="10680032" cy="5370847"/>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b="1" lang="en-GB">
                <a:latin typeface="Times New Roman"/>
                <a:ea typeface="Times New Roman"/>
                <a:cs typeface="Times New Roman"/>
                <a:sym typeface="Times New Roman"/>
              </a:rPr>
              <a:t>Cemented carbides: </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Harder than tool steels, but less tough. Can be used up to 900 °C. There are many sort of cemented carbides like ones made of tungsten carbide and cobalt or cermet.</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rPr b="1" lang="en-GB">
                <a:latin typeface="Times New Roman"/>
                <a:ea typeface="Times New Roman"/>
                <a:cs typeface="Times New Roman"/>
                <a:sym typeface="Times New Roman"/>
              </a:rPr>
              <a:t>Diamond: </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rPr lang="en-GB">
                <a:latin typeface="Times New Roman"/>
                <a:ea typeface="Times New Roman"/>
                <a:cs typeface="Times New Roman"/>
                <a:sym typeface="Times New Roman"/>
              </a:rPr>
              <a:t>The hardest known material, but can only be used up to 600 °C and can't be used to machine steel.</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49" name="Google Shape;149;p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150" name="Google Shape;150;p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51" name="Google Shape;151;p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52" name="Google Shape;152;p8"/>
          <p:cNvSpPr/>
          <p:nvPr/>
        </p:nvSpPr>
        <p:spPr>
          <a:xfrm>
            <a:off x="673768" y="221341"/>
            <a:ext cx="6669505"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200">
                <a:solidFill>
                  <a:schemeClr val="dk1"/>
                </a:solidFill>
                <a:latin typeface="Times New Roman"/>
                <a:ea typeface="Times New Roman"/>
                <a:cs typeface="Times New Roman"/>
                <a:sym typeface="Times New Roman"/>
              </a:rPr>
              <a:t>Cutting tool Material Cont’d</a:t>
            </a:r>
            <a:endParaRPr sz="3200">
              <a:solidFill>
                <a:schemeClr val="dk1"/>
              </a:solidFill>
              <a:latin typeface="Calibri"/>
              <a:ea typeface="Calibri"/>
              <a:cs typeface="Calibri"/>
              <a:sym typeface="Calibri"/>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6" name="Shape 156"/>
        <p:cNvGrpSpPr/>
        <p:nvPr/>
      </p:nvGrpSpPr>
      <p:grpSpPr>
        <a:xfrm>
          <a:off x="0" y="0"/>
          <a:ext cx="0" cy="0"/>
          <a:chOff x="0" y="0"/>
          <a:chExt cx="0" cy="0"/>
        </a:xfrm>
      </p:grpSpPr>
      <p:sp>
        <p:nvSpPr>
          <p:cNvPr id="157" name="Google Shape;157;p9"/>
          <p:cNvSpPr txBox="1"/>
          <p:nvPr>
            <p:ph type="title"/>
          </p:nvPr>
        </p:nvSpPr>
        <p:spPr>
          <a:xfrm>
            <a:off x="838200" y="365126"/>
            <a:ext cx="5297905" cy="573338"/>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V.2 Types of lathe cutting tools</a:t>
            </a:r>
            <a:endParaRPr b="1" sz="3200">
              <a:latin typeface="Times New Roman"/>
              <a:ea typeface="Times New Roman"/>
              <a:cs typeface="Times New Roman"/>
              <a:sym typeface="Times New Roman"/>
            </a:endParaRPr>
          </a:p>
        </p:txBody>
      </p:sp>
      <p:sp>
        <p:nvSpPr>
          <p:cNvPr id="158" name="Google Shape;158;p9"/>
          <p:cNvSpPr txBox="1"/>
          <p:nvPr>
            <p:ph idx="1" type="body"/>
          </p:nvPr>
        </p:nvSpPr>
        <p:spPr>
          <a:xfrm>
            <a:off x="838200" y="1034716"/>
            <a:ext cx="10515600" cy="5142247"/>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GB">
                <a:latin typeface="Times New Roman"/>
                <a:ea typeface="Times New Roman"/>
                <a:cs typeface="Times New Roman"/>
                <a:sym typeface="Times New Roman"/>
              </a:rPr>
              <a:t>Different types of cutting tools are used in different types of machine, according to the usage of the cutting tool, they can be classified into 7-types:</a:t>
            </a:r>
            <a:endParaRPr>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According to the shape of the cutting tool.</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According to the types of cutting.</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Depending on types of operations.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material of the cutting tool.</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With respect to the number of the cutting tool used in one tool.</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According to the direction of the tool movement.</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According to the motion of the tool.</a:t>
            </a:r>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59" name="Google Shape;159;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160" name="Google Shape;160;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61" name="Google Shape;161;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10"/>
          <p:cNvSpPr txBox="1"/>
          <p:nvPr>
            <p:ph type="title"/>
          </p:nvPr>
        </p:nvSpPr>
        <p:spPr>
          <a:xfrm>
            <a:off x="838200" y="626436"/>
            <a:ext cx="7772400" cy="645528"/>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V.2.1 According to the shape of the cutting tool:</a:t>
            </a:r>
            <a:endParaRPr sz="3200">
              <a:latin typeface="Times New Roman"/>
              <a:ea typeface="Times New Roman"/>
              <a:cs typeface="Times New Roman"/>
              <a:sym typeface="Times New Roman"/>
            </a:endParaRPr>
          </a:p>
        </p:txBody>
      </p:sp>
      <p:sp>
        <p:nvSpPr>
          <p:cNvPr id="167" name="Google Shape;167;p10"/>
          <p:cNvSpPr txBox="1"/>
          <p:nvPr>
            <p:ph idx="1" type="body"/>
          </p:nvPr>
        </p:nvSpPr>
        <p:spPr>
          <a:xfrm>
            <a:off x="838200" y="1720516"/>
            <a:ext cx="10487526" cy="438425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GB">
                <a:latin typeface="Times New Roman"/>
                <a:ea typeface="Times New Roman"/>
                <a:cs typeface="Times New Roman"/>
                <a:sym typeface="Times New Roman"/>
              </a:rPr>
              <a:t>A cutting tool can be distinguished with the help of their shapes, in this category we can divide a cutting tool into the following:</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Solid</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Tool Bit</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Tipped Tool</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Pointed Tool</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Grain Size</a:t>
            </a:r>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168" name="Google Shape;168;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169" name="Google Shape;169;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70" name="Google Shape;170;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4" name="Shape 174"/>
        <p:cNvGrpSpPr/>
        <p:nvPr/>
      </p:nvGrpSpPr>
      <p:grpSpPr>
        <a:xfrm>
          <a:off x="0" y="0"/>
          <a:ext cx="0" cy="0"/>
          <a:chOff x="0" y="0"/>
          <a:chExt cx="0" cy="0"/>
        </a:xfrm>
      </p:grpSpPr>
      <p:sp>
        <p:nvSpPr>
          <p:cNvPr id="175" name="Google Shape;175;p11"/>
          <p:cNvSpPr txBox="1"/>
          <p:nvPr>
            <p:ph idx="1" type="body"/>
          </p:nvPr>
        </p:nvSpPr>
        <p:spPr>
          <a:xfrm>
            <a:off x="741947" y="1006475"/>
            <a:ext cx="10515600" cy="5715000"/>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50000"/>
              </a:lnSpc>
              <a:spcBef>
                <a:spcPts val="0"/>
              </a:spcBef>
              <a:spcAft>
                <a:spcPts val="0"/>
              </a:spcAft>
              <a:buClr>
                <a:schemeClr val="dk1"/>
              </a:buClr>
              <a:buSzPct val="100000"/>
              <a:buNone/>
            </a:pPr>
            <a:r>
              <a:rPr b="1" lang="en-GB">
                <a:latin typeface="Times New Roman"/>
                <a:ea typeface="Times New Roman"/>
                <a:cs typeface="Times New Roman"/>
                <a:sym typeface="Times New Roman"/>
              </a:rPr>
              <a:t>Solid:</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Generally this type of cutting tool used in turning operations like lathe</a:t>
            </a:r>
            <a:r>
              <a:rPr lang="en-GB" u="sng">
                <a:solidFill>
                  <a:schemeClr val="hlink"/>
                </a:solidFill>
                <a:latin typeface="Times New Roman"/>
                <a:ea typeface="Times New Roman"/>
                <a:cs typeface="Times New Roman"/>
                <a:sym typeface="Times New Roman"/>
                <a:hlinkClick r:id="rId3"/>
              </a:rPr>
              <a:t> </a:t>
            </a:r>
            <a:r>
              <a:rPr lang="en-GB">
                <a:latin typeface="Times New Roman"/>
                <a:ea typeface="Times New Roman"/>
                <a:cs typeface="Times New Roman"/>
                <a:sym typeface="Times New Roman"/>
              </a:rPr>
              <a:t>turning tool.</a:t>
            </a:r>
            <a:endParaRPr/>
          </a:p>
          <a:p>
            <a:pPr indent="0" lvl="0" marL="0" rtl="0" algn="l">
              <a:lnSpc>
                <a:spcPct val="15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Tool Bit:</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It is a non-rotary cutting tool, this type of cutting tool is used on shaping, planning, etc. </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This is a single-point cutting tool that means there will be one cutting edge.</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The example of this kind of cutting tools is the Lathe turning tool fixed in the holder and Cast non-ferrous satellite cobalt, etc. </a:t>
            </a:r>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176" name="Google Shape;176;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177" name="Google Shape;177;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78" name="Google Shape;178;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79" name="Google Shape;179;p11"/>
          <p:cNvSpPr/>
          <p:nvPr/>
        </p:nvSpPr>
        <p:spPr>
          <a:xfrm>
            <a:off x="549441" y="336885"/>
            <a:ext cx="8871285"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200">
                <a:solidFill>
                  <a:schemeClr val="dk1"/>
                </a:solidFill>
                <a:latin typeface="Times New Roman"/>
                <a:ea typeface="Times New Roman"/>
                <a:cs typeface="Times New Roman"/>
                <a:sym typeface="Times New Roman"/>
              </a:rPr>
              <a:t> According to the shape of the cutting tool Cont’d</a:t>
            </a:r>
            <a:endParaRPr sz="3200">
              <a:solidFill>
                <a:schemeClr val="dk1"/>
              </a:solidFill>
              <a:latin typeface="Calibri"/>
              <a:ea typeface="Calibri"/>
              <a:cs typeface="Calibri"/>
              <a:sym typeface="Calibri"/>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3" name="Shape 183"/>
        <p:cNvGrpSpPr/>
        <p:nvPr/>
      </p:nvGrpSpPr>
      <p:grpSpPr>
        <a:xfrm>
          <a:off x="0" y="0"/>
          <a:ext cx="0" cy="0"/>
          <a:chOff x="0" y="0"/>
          <a:chExt cx="0" cy="0"/>
        </a:xfrm>
      </p:grpSpPr>
      <p:sp>
        <p:nvSpPr>
          <p:cNvPr id="184" name="Google Shape;184;p12"/>
          <p:cNvSpPr txBox="1"/>
          <p:nvPr>
            <p:ph idx="1" type="body"/>
          </p:nvPr>
        </p:nvSpPr>
        <p:spPr>
          <a:xfrm>
            <a:off x="838200" y="1179095"/>
            <a:ext cx="10122568" cy="4997868"/>
          </a:xfrm>
          <a:prstGeom prst="rect">
            <a:avLst/>
          </a:prstGeom>
          <a:noFill/>
          <a:ln>
            <a:noFill/>
          </a:ln>
        </p:spPr>
        <p:txBody>
          <a:bodyPr anchorCtr="0" anchor="t" bIns="45700" lIns="91425" spcFirstLastPara="1" rIns="91425" wrap="square" tIns="45700">
            <a:normAutofit fontScale="85000" lnSpcReduction="10000"/>
          </a:bodyPr>
          <a:lstStyle/>
          <a:p>
            <a:pPr indent="0" lvl="0" marL="0" rtl="0" algn="l">
              <a:lnSpc>
                <a:spcPct val="90000"/>
              </a:lnSpc>
              <a:spcBef>
                <a:spcPts val="0"/>
              </a:spcBef>
              <a:spcAft>
                <a:spcPts val="0"/>
              </a:spcAft>
              <a:buClr>
                <a:schemeClr val="dk1"/>
              </a:buClr>
              <a:buSzPct val="100000"/>
              <a:buNone/>
            </a:pPr>
            <a:r>
              <a:rPr b="1" lang="en-GB">
                <a:latin typeface="Times New Roman"/>
                <a:ea typeface="Times New Roman"/>
                <a:cs typeface="Times New Roman"/>
                <a:sym typeface="Times New Roman"/>
              </a:rPr>
              <a:t>Tipped Tool:</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This cutting tool is made of different types of materials.</a:t>
            </a:r>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That means the body of the cutting tool is made by other material and the cutting portion of the tool is made by some other material, to join two different materials we use different types of process like weld, clamped, etc. etc. </a:t>
            </a:r>
            <a:endParaRPr/>
          </a:p>
          <a:p>
            <a:pPr indent="0" lvl="0" marL="0" rtl="0" algn="l">
              <a:lnSpc>
                <a:spcPct val="9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Pointed Tool:</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As the name suggests point, that means the tip of the tool is so fine, and edges end in a single line, few examples of these types of cutting tools are diamond pointed on the holder, hard carbide pointed tool. These are one of the expensive types of cutting tools.</a:t>
            </a:r>
            <a:endParaRPr/>
          </a:p>
          <a:p>
            <a:pPr indent="0" lvl="0" marL="0" rtl="0" algn="l">
              <a:lnSpc>
                <a:spcPct val="9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Grain Size:</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ct val="100000"/>
              <a:buNone/>
            </a:pPr>
            <a:r>
              <a:rPr lang="en-GB">
                <a:latin typeface="Times New Roman"/>
                <a:ea typeface="Times New Roman"/>
                <a:cs typeface="Times New Roman"/>
                <a:sym typeface="Times New Roman"/>
              </a:rPr>
              <a:t>Cutting tools depends on the number of grain and size of the grain, if suppose the grain size is big then it will remove more material and if the grain size is small it will remove less material.(a typical example is grinding wheel)</a:t>
            </a:r>
            <a:endParaRPr/>
          </a:p>
          <a:p>
            <a:pPr indent="0" lvl="0" marL="0" rtl="0" algn="l">
              <a:lnSpc>
                <a:spcPct val="9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185" name="Google Shape;185;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186" name="Google Shape;186;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87" name="Google Shape;187;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188" name="Google Shape;188;p12"/>
          <p:cNvSpPr/>
          <p:nvPr/>
        </p:nvSpPr>
        <p:spPr>
          <a:xfrm>
            <a:off x="838200" y="320660"/>
            <a:ext cx="8728672"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200">
                <a:solidFill>
                  <a:schemeClr val="dk1"/>
                </a:solidFill>
                <a:latin typeface="Times New Roman"/>
                <a:ea typeface="Times New Roman"/>
                <a:cs typeface="Times New Roman"/>
                <a:sym typeface="Times New Roman"/>
              </a:rPr>
              <a:t>According to the shape of the cutting tool Cont’d</a:t>
            </a:r>
            <a:endParaRPr sz="3200">
              <a:solidFill>
                <a:schemeClr val="dk1"/>
              </a:solidFill>
              <a:latin typeface="Calibri"/>
              <a:ea typeface="Calibri"/>
              <a:cs typeface="Calibri"/>
              <a:sym typeface="Calibri"/>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2" name="Shape 192"/>
        <p:cNvGrpSpPr/>
        <p:nvPr/>
      </p:nvGrpSpPr>
      <p:grpSpPr>
        <a:xfrm>
          <a:off x="0" y="0"/>
          <a:ext cx="0" cy="0"/>
          <a:chOff x="0" y="0"/>
          <a:chExt cx="0" cy="0"/>
        </a:xfrm>
      </p:grpSpPr>
      <p:sp>
        <p:nvSpPr>
          <p:cNvPr id="193" name="Google Shape;193;p13"/>
          <p:cNvSpPr txBox="1"/>
          <p:nvPr>
            <p:ph type="title"/>
          </p:nvPr>
        </p:nvSpPr>
        <p:spPr>
          <a:xfrm>
            <a:off x="838199" y="930776"/>
            <a:ext cx="7030453" cy="68162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V.2.2 According to the types of cutting:</a:t>
            </a:r>
            <a:endParaRPr sz="3200">
              <a:latin typeface="Times New Roman"/>
              <a:ea typeface="Times New Roman"/>
              <a:cs typeface="Times New Roman"/>
              <a:sym typeface="Times New Roman"/>
            </a:endParaRPr>
          </a:p>
        </p:txBody>
      </p:sp>
      <p:sp>
        <p:nvSpPr>
          <p:cNvPr id="194" name="Google Shape;194;p13"/>
          <p:cNvSpPr txBox="1"/>
          <p:nvPr>
            <p:ph idx="1" type="body"/>
          </p:nvPr>
        </p:nvSpPr>
        <p:spPr>
          <a:xfrm>
            <a:off x="1185111" y="2057316"/>
            <a:ext cx="8464216" cy="2887663"/>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GB">
                <a:latin typeface="Times New Roman"/>
                <a:ea typeface="Times New Roman"/>
                <a:cs typeface="Times New Roman"/>
                <a:sym typeface="Times New Roman"/>
              </a:rPr>
              <a:t>According to the types of cutting, we can divide a cutting tool into two types.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Orthogonal Cutting</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Oblique Cutting</a:t>
            </a:r>
            <a:endParaRPr/>
          </a:p>
          <a:p>
            <a:pPr indent="-50800" lvl="0" marL="228600" rtl="0" algn="l">
              <a:lnSpc>
                <a:spcPct val="90000"/>
              </a:lnSpc>
              <a:spcBef>
                <a:spcPts val="1000"/>
              </a:spcBef>
              <a:spcAft>
                <a:spcPts val="0"/>
              </a:spcAft>
              <a:buClr>
                <a:schemeClr val="dk1"/>
              </a:buClr>
              <a:buSzPts val="2800"/>
              <a:buFont typeface="Noto Sans Symbols"/>
              <a:buNone/>
            </a:pPr>
            <a:r>
              <a:t/>
            </a:r>
            <a:endParaRPr>
              <a:latin typeface="Times New Roman"/>
              <a:ea typeface="Times New Roman"/>
              <a:cs typeface="Times New Roman"/>
              <a:sym typeface="Times New Roman"/>
            </a:endParaRPr>
          </a:p>
        </p:txBody>
      </p:sp>
      <p:sp>
        <p:nvSpPr>
          <p:cNvPr id="195" name="Google Shape;195;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196" name="Google Shape;196;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197" name="Google Shape;197;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14"/>
          <p:cNvSpPr txBox="1"/>
          <p:nvPr>
            <p:ph idx="1" type="body"/>
          </p:nvPr>
        </p:nvSpPr>
        <p:spPr>
          <a:xfrm>
            <a:off x="601578" y="1303087"/>
            <a:ext cx="10186737" cy="5053263"/>
          </a:xfrm>
          <a:prstGeom prst="rect">
            <a:avLst/>
          </a:prstGeom>
          <a:noFill/>
          <a:ln>
            <a:noFill/>
          </a:ln>
        </p:spPr>
        <p:txBody>
          <a:bodyPr anchorCtr="0" anchor="t" bIns="45700" lIns="91425" spcFirstLastPara="1" rIns="91425" wrap="square" tIns="45700">
            <a:normAutofit fontScale="92500" lnSpcReduction="20000"/>
          </a:bodyPr>
          <a:lstStyle/>
          <a:p>
            <a:pPr indent="0" lvl="0" marL="0" rtl="0" algn="l">
              <a:lnSpc>
                <a:spcPct val="150000"/>
              </a:lnSpc>
              <a:spcBef>
                <a:spcPts val="0"/>
              </a:spcBef>
              <a:spcAft>
                <a:spcPts val="0"/>
              </a:spcAft>
              <a:buClr>
                <a:schemeClr val="dk1"/>
              </a:buClr>
              <a:buSzPct val="100000"/>
              <a:buNone/>
            </a:pPr>
            <a:r>
              <a:rPr b="1" lang="en-GB">
                <a:latin typeface="Times New Roman"/>
                <a:ea typeface="Times New Roman"/>
                <a:cs typeface="Times New Roman"/>
                <a:sym typeface="Times New Roman"/>
              </a:rPr>
              <a:t>Orthogonal Cutting:</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In this type of cutting, the cutting edge is perpendicular to the direction of the motion of the tool.</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For example, two-dimensional cutting for square shoulder operation.</a:t>
            </a:r>
            <a:endParaRPr/>
          </a:p>
          <a:p>
            <a:pPr indent="0" lvl="0" marL="0" rtl="0" algn="l">
              <a:lnSpc>
                <a:spcPct val="150000"/>
              </a:lnSpc>
              <a:spcBef>
                <a:spcPts val="1000"/>
              </a:spcBef>
              <a:spcAft>
                <a:spcPts val="0"/>
              </a:spcAft>
              <a:buClr>
                <a:schemeClr val="dk1"/>
              </a:buClr>
              <a:buSzPct val="100000"/>
              <a:buNone/>
            </a:pPr>
            <a:r>
              <a:rPr b="1" lang="en-GB">
                <a:latin typeface="Times New Roman"/>
                <a:ea typeface="Times New Roman"/>
                <a:cs typeface="Times New Roman"/>
                <a:sym typeface="Times New Roman"/>
              </a:rPr>
              <a:t>Oblique Cutting:</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In oblique cutting the angle between the cutting edge and the direction of the tool, motion is anywhere except 90 degrees.</a:t>
            </a:r>
            <a:endParaRPr/>
          </a:p>
          <a:p>
            <a:pPr indent="0" lvl="0" marL="0" rtl="0" algn="l">
              <a:lnSpc>
                <a:spcPct val="150000"/>
              </a:lnSpc>
              <a:spcBef>
                <a:spcPts val="1000"/>
              </a:spcBef>
              <a:spcAft>
                <a:spcPts val="0"/>
              </a:spcAft>
              <a:buClr>
                <a:schemeClr val="dk1"/>
              </a:buClr>
              <a:buSzPct val="100000"/>
              <a:buNone/>
            </a:pPr>
            <a:r>
              <a:rPr lang="en-GB">
                <a:latin typeface="Times New Roman"/>
                <a:ea typeface="Times New Roman"/>
                <a:cs typeface="Times New Roman"/>
                <a:sym typeface="Times New Roman"/>
              </a:rPr>
              <a:t>For example, three dimensional cutting mostly used in turning operations.</a:t>
            </a:r>
            <a:endParaRPr/>
          </a:p>
          <a:p>
            <a:pPr indent="0" lvl="0" marL="0" rtl="0" algn="l">
              <a:lnSpc>
                <a:spcPct val="150000"/>
              </a:lnSpc>
              <a:spcBef>
                <a:spcPts val="1000"/>
              </a:spcBef>
              <a:spcAft>
                <a:spcPts val="0"/>
              </a:spcAft>
              <a:buClr>
                <a:schemeClr val="dk1"/>
              </a:buClr>
              <a:buSzPct val="100000"/>
              <a:buNone/>
            </a:pPr>
            <a:r>
              <a:t/>
            </a:r>
            <a:endParaRPr>
              <a:latin typeface="Times New Roman"/>
              <a:ea typeface="Times New Roman"/>
              <a:cs typeface="Times New Roman"/>
              <a:sym typeface="Times New Roman"/>
            </a:endParaRPr>
          </a:p>
        </p:txBody>
      </p:sp>
      <p:sp>
        <p:nvSpPr>
          <p:cNvPr id="203" name="Google Shape;203;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204" name="Google Shape;204;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05" name="Google Shape;205;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06" name="Google Shape;206;p14"/>
          <p:cNvSpPr/>
          <p:nvPr/>
        </p:nvSpPr>
        <p:spPr>
          <a:xfrm>
            <a:off x="601578" y="568630"/>
            <a:ext cx="8728672"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200">
                <a:solidFill>
                  <a:schemeClr val="dk1"/>
                </a:solidFill>
                <a:latin typeface="Times New Roman"/>
                <a:ea typeface="Times New Roman"/>
                <a:cs typeface="Times New Roman"/>
                <a:sym typeface="Times New Roman"/>
              </a:rPr>
              <a:t>According to the shape of the cutting tool Cont’d</a:t>
            </a:r>
            <a:endParaRPr sz="3200">
              <a:solidFill>
                <a:schemeClr val="dk1"/>
              </a:solidFill>
              <a:latin typeface="Calibri"/>
              <a:ea typeface="Calibri"/>
              <a:cs typeface="Calibri"/>
              <a:sym typeface="Calibri"/>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0" name="Shape 210"/>
        <p:cNvGrpSpPr/>
        <p:nvPr/>
      </p:nvGrpSpPr>
      <p:grpSpPr>
        <a:xfrm>
          <a:off x="0" y="0"/>
          <a:ext cx="0" cy="0"/>
          <a:chOff x="0" y="0"/>
          <a:chExt cx="0" cy="0"/>
        </a:xfrm>
      </p:grpSpPr>
      <p:sp>
        <p:nvSpPr>
          <p:cNvPr id="211" name="Google Shape;211;p15"/>
          <p:cNvSpPr txBox="1"/>
          <p:nvPr>
            <p:ph type="title"/>
          </p:nvPr>
        </p:nvSpPr>
        <p:spPr>
          <a:xfrm>
            <a:off x="838200" y="659356"/>
            <a:ext cx="8558463" cy="69365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Font typeface="Times New Roman"/>
              <a:buNone/>
            </a:pPr>
            <a:r>
              <a:rPr b="1" lang="en-GB" sz="2800">
                <a:latin typeface="Times New Roman"/>
                <a:ea typeface="Times New Roman"/>
                <a:cs typeface="Times New Roman"/>
                <a:sym typeface="Times New Roman"/>
              </a:rPr>
              <a:t>V.2.3 Cutting tools depends on the types of operation:</a:t>
            </a:r>
            <a:endParaRPr sz="2800">
              <a:latin typeface="Times New Roman"/>
              <a:ea typeface="Times New Roman"/>
              <a:cs typeface="Times New Roman"/>
              <a:sym typeface="Times New Roman"/>
            </a:endParaRPr>
          </a:p>
        </p:txBody>
      </p:sp>
      <p:sp>
        <p:nvSpPr>
          <p:cNvPr id="212" name="Google Shape;212;p15"/>
          <p:cNvSpPr txBox="1"/>
          <p:nvPr>
            <p:ph idx="1" type="body"/>
          </p:nvPr>
        </p:nvSpPr>
        <p:spPr>
          <a:xfrm>
            <a:off x="838200" y="1801562"/>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GB">
                <a:latin typeface="Times New Roman"/>
                <a:ea typeface="Times New Roman"/>
                <a:cs typeface="Times New Roman"/>
                <a:sym typeface="Times New Roman"/>
              </a:rPr>
              <a:t>Based on the types of operations, they need different types of cutting tools. They are categorized as following:</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Turning Tool (Used for turning in lathe machine)</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Drilling Tool (Used for drilling operation performed in drilling machine or lathe machine)</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Parting Off Tool (Used to cut the job after the operation is finished in Lathe machine)</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Milling Tool (Used to cut the slots and gears)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Thread Cutting Tool (Used to cutting thread in a lathe machine)</a:t>
            </a:r>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13" name="Google Shape;213;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214" name="Google Shape;214;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15" name="Google Shape;215;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16"/>
          <p:cNvSpPr txBox="1"/>
          <p:nvPr>
            <p:ph type="title"/>
          </p:nvPr>
        </p:nvSpPr>
        <p:spPr>
          <a:xfrm>
            <a:off x="302794" y="842210"/>
            <a:ext cx="11586411" cy="753270"/>
          </a:xfrm>
          <a:prstGeom prst="rect">
            <a:avLst/>
          </a:prstGeom>
          <a:noFill/>
          <a:ln>
            <a:noFill/>
          </a:ln>
        </p:spPr>
        <p:txBody>
          <a:bodyPr anchorCtr="0" anchor="ctr" bIns="45700" lIns="91425" spcFirstLastPara="1" rIns="91425" wrap="square" tIns="45700">
            <a:no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V.2.4 According to the number of the cutting tool used in one tool</a:t>
            </a:r>
            <a:endParaRPr sz="3200">
              <a:latin typeface="Times New Roman"/>
              <a:ea typeface="Times New Roman"/>
              <a:cs typeface="Times New Roman"/>
              <a:sym typeface="Times New Roman"/>
            </a:endParaRPr>
          </a:p>
        </p:txBody>
      </p:sp>
      <p:sp>
        <p:nvSpPr>
          <p:cNvPr id="221" name="Google Shape;221;p16"/>
          <p:cNvSpPr txBox="1"/>
          <p:nvPr>
            <p:ph idx="1" type="body"/>
          </p:nvPr>
        </p:nvSpPr>
        <p:spPr>
          <a:xfrm>
            <a:off x="557463" y="2102352"/>
            <a:ext cx="9424737" cy="3335922"/>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GB">
                <a:latin typeface="Times New Roman"/>
                <a:ea typeface="Times New Roman"/>
                <a:cs typeface="Times New Roman"/>
                <a:sym typeface="Times New Roman"/>
              </a:rPr>
              <a:t>There are three types of cutting tools in this category,</a:t>
            </a:r>
            <a:endParaRPr>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Single-Point Cutting Tool</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Double-Point Cutting Tool</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Multi-point Cutting Tool</a:t>
            </a:r>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22" name="Google Shape;222;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223" name="Google Shape;223;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24" name="Google Shape;224;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17"/>
          <p:cNvSpPr txBox="1"/>
          <p:nvPr>
            <p:ph idx="1" type="body"/>
          </p:nvPr>
        </p:nvSpPr>
        <p:spPr>
          <a:xfrm>
            <a:off x="946484" y="1196306"/>
            <a:ext cx="10407316" cy="4977481"/>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GB">
                <a:latin typeface="Times New Roman"/>
                <a:ea typeface="Times New Roman"/>
                <a:cs typeface="Times New Roman"/>
                <a:sym typeface="Times New Roman"/>
              </a:rPr>
              <a:t>Single -Point Cutting Tool:</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In a single-point cutting tool, there is only one cutting edge by which the material will remove, the examples of single-point cutting tools are turning the tool, shaping tools.</a:t>
            </a:r>
            <a:endParaRPr>
              <a:latin typeface="Times New Roman"/>
              <a:ea typeface="Times New Roman"/>
              <a:cs typeface="Times New Roman"/>
              <a:sym typeface="Times New Roman"/>
            </a:endParaRPr>
          </a:p>
        </p:txBody>
      </p:sp>
      <p:sp>
        <p:nvSpPr>
          <p:cNvPr id="230" name="Google Shape;230;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231" name="Google Shape;231;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32" name="Google Shape;232;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233" name="Google Shape;233;p17"/>
          <p:cNvSpPr/>
          <p:nvPr/>
        </p:nvSpPr>
        <p:spPr>
          <a:xfrm>
            <a:off x="838200" y="428969"/>
            <a:ext cx="9990221" cy="58477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1" lang="en-GB" sz="3200">
                <a:solidFill>
                  <a:schemeClr val="dk1"/>
                </a:solidFill>
                <a:latin typeface="Times New Roman"/>
                <a:ea typeface="Times New Roman"/>
                <a:cs typeface="Times New Roman"/>
                <a:sym typeface="Times New Roman"/>
              </a:rPr>
              <a:t>According to the number of the cutting edges Cont’d</a:t>
            </a:r>
            <a:endParaRPr sz="3200">
              <a:solidFill>
                <a:schemeClr val="dk1"/>
              </a:solidFill>
              <a:latin typeface="Calibri"/>
              <a:ea typeface="Calibri"/>
              <a:cs typeface="Calibri"/>
              <a:sym typeface="Calibri"/>
            </a:endParaRPr>
          </a:p>
        </p:txBody>
      </p:sp>
      <p:pic>
        <p:nvPicPr>
          <p:cNvPr id="234" name="Google Shape;234;p17"/>
          <p:cNvPicPr preferRelativeResize="0"/>
          <p:nvPr/>
        </p:nvPicPr>
        <p:blipFill rotWithShape="1">
          <a:blip r:embed="rId3">
            <a:alphaModFix/>
          </a:blip>
          <a:srcRect b="0" l="0" r="0" t="0"/>
          <a:stretch/>
        </p:blipFill>
        <p:spPr>
          <a:xfrm>
            <a:off x="838200" y="3047385"/>
            <a:ext cx="10931475" cy="2530077"/>
          </a:xfrm>
          <a:prstGeom prst="rect">
            <a:avLst/>
          </a:prstGeom>
          <a:noFill/>
          <a:ln>
            <a:noFill/>
          </a:ln>
        </p:spPr>
      </p:pic>
      <p:sp>
        <p:nvSpPr>
          <p:cNvPr id="235" name="Google Shape;235;p17"/>
          <p:cNvSpPr/>
          <p:nvPr/>
        </p:nvSpPr>
        <p:spPr>
          <a:xfrm>
            <a:off x="946484" y="5742215"/>
            <a:ext cx="2799347"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Fig.5.1 Boring cutting tool</a:t>
            </a:r>
            <a:endParaRPr i="1" sz="1800">
              <a:solidFill>
                <a:schemeClr val="dk1"/>
              </a:solidFill>
              <a:latin typeface="Calibri"/>
              <a:ea typeface="Calibri"/>
              <a:cs typeface="Calibri"/>
              <a:sym typeface="Calibri"/>
            </a:endParaRPr>
          </a:p>
        </p:txBody>
      </p:sp>
      <p:sp>
        <p:nvSpPr>
          <p:cNvPr id="236" name="Google Shape;236;p17"/>
          <p:cNvSpPr/>
          <p:nvPr/>
        </p:nvSpPr>
        <p:spPr>
          <a:xfrm>
            <a:off x="4774352" y="5711071"/>
            <a:ext cx="310437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Fig.5.2 Threading cutting tools </a:t>
            </a:r>
            <a:endParaRPr i="1" sz="1800">
              <a:solidFill>
                <a:schemeClr val="dk1"/>
              </a:solidFill>
              <a:latin typeface="Calibri"/>
              <a:ea typeface="Calibri"/>
              <a:cs typeface="Calibri"/>
              <a:sym typeface="Calibri"/>
            </a:endParaRPr>
          </a:p>
        </p:txBody>
      </p:sp>
      <p:sp>
        <p:nvSpPr>
          <p:cNvPr id="237" name="Google Shape;237;p17"/>
          <p:cNvSpPr/>
          <p:nvPr/>
        </p:nvSpPr>
        <p:spPr>
          <a:xfrm>
            <a:off x="8217288" y="5686593"/>
            <a:ext cx="365788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Fig.5.3 Facing, turning  cutting tools </a:t>
            </a:r>
            <a:endParaRPr i="1" sz="1800">
              <a:solidFill>
                <a:schemeClr val="dk1"/>
              </a:solidFill>
              <a:latin typeface="Calibri"/>
              <a:ea typeface="Calibri"/>
              <a:cs typeface="Calibri"/>
              <a:sym typeface="Calibri"/>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18"/>
          <p:cNvSpPr txBox="1"/>
          <p:nvPr>
            <p:ph type="title"/>
          </p:nvPr>
        </p:nvSpPr>
        <p:spPr>
          <a:xfrm>
            <a:off x="838200" y="365126"/>
            <a:ext cx="4985084" cy="8019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Double-Point Cutting Tool:</a:t>
            </a:r>
            <a:endParaRPr sz="3200">
              <a:latin typeface="Times New Roman"/>
              <a:ea typeface="Times New Roman"/>
              <a:cs typeface="Times New Roman"/>
              <a:sym typeface="Times New Roman"/>
            </a:endParaRPr>
          </a:p>
        </p:txBody>
      </p:sp>
      <p:sp>
        <p:nvSpPr>
          <p:cNvPr id="243" name="Google Shape;243;p18"/>
          <p:cNvSpPr txBox="1"/>
          <p:nvPr>
            <p:ph idx="1" type="body"/>
          </p:nvPr>
        </p:nvSpPr>
        <p:spPr>
          <a:xfrm>
            <a:off x="838200" y="1344361"/>
            <a:ext cx="9569116" cy="4912059"/>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GB">
                <a:latin typeface="Times New Roman"/>
                <a:ea typeface="Times New Roman"/>
                <a:cs typeface="Times New Roman"/>
                <a:sym typeface="Times New Roman"/>
              </a:rPr>
              <a:t>In this type of cutting tool, there are two edges to cut the material, for example, a twist drill.</a:t>
            </a:r>
            <a:endParaRPr/>
          </a:p>
          <a:p>
            <a:pPr indent="0" lvl="0" marL="0" rtl="0" algn="l">
              <a:lnSpc>
                <a:spcPct val="90000"/>
              </a:lnSpc>
              <a:spcBef>
                <a:spcPts val="1000"/>
              </a:spcBef>
              <a:spcAft>
                <a:spcPts val="0"/>
              </a:spcAft>
              <a:buClr>
                <a:schemeClr val="dk1"/>
              </a:buClr>
              <a:buSzPts val="2800"/>
              <a:buNone/>
            </a:pPr>
            <a:r>
              <a:t/>
            </a:r>
            <a:endParaRPr/>
          </a:p>
        </p:txBody>
      </p:sp>
      <p:sp>
        <p:nvSpPr>
          <p:cNvPr id="244" name="Google Shape;244;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245" name="Google Shape;245;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46" name="Google Shape;246;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247" name="Google Shape;247;p18"/>
          <p:cNvPicPr preferRelativeResize="0"/>
          <p:nvPr/>
        </p:nvPicPr>
        <p:blipFill rotWithShape="1">
          <a:blip r:embed="rId3">
            <a:alphaModFix/>
          </a:blip>
          <a:srcRect b="9474" l="0" r="28012" t="5262"/>
          <a:stretch/>
        </p:blipFill>
        <p:spPr>
          <a:xfrm rot="5400000">
            <a:off x="5204786" y="1630211"/>
            <a:ext cx="3458826" cy="4096645"/>
          </a:xfrm>
          <a:prstGeom prst="rect">
            <a:avLst/>
          </a:prstGeom>
          <a:noFill/>
          <a:ln>
            <a:noFill/>
          </a:ln>
        </p:spPr>
      </p:pic>
      <p:sp>
        <p:nvSpPr>
          <p:cNvPr id="248" name="Google Shape;248;p18"/>
          <p:cNvSpPr/>
          <p:nvPr/>
        </p:nvSpPr>
        <p:spPr>
          <a:xfrm>
            <a:off x="2727158" y="5787386"/>
            <a:ext cx="8626642"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Times New Roman"/>
                <a:ea typeface="Times New Roman"/>
                <a:cs typeface="Times New Roman"/>
                <a:sym typeface="Times New Roman"/>
              </a:rPr>
              <a:t>https://id.images.search.yahoo.com/yhs/search;_ylt=AwrtgU4jvFpiRFIzkigeHYpQ;_ylu=c2VjA3NlYXJjaARzbGsDYnV0dG9u</a:t>
            </a:r>
            <a:endParaRPr sz="1800">
              <a:solidFill>
                <a:schemeClr val="dk1"/>
              </a:solidFill>
              <a:latin typeface="Calibri"/>
              <a:ea typeface="Calibri"/>
              <a:cs typeface="Calibri"/>
              <a:sym typeface="Calibri"/>
            </a:endParaRPr>
          </a:p>
        </p:txBody>
      </p:sp>
      <p:sp>
        <p:nvSpPr>
          <p:cNvPr id="249" name="Google Shape;249;p18"/>
          <p:cNvSpPr/>
          <p:nvPr/>
        </p:nvSpPr>
        <p:spPr>
          <a:xfrm>
            <a:off x="5354053" y="5415554"/>
            <a:ext cx="3256547"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Fig.5.4 Double point cutting tool</a:t>
            </a:r>
            <a:endParaRPr i="1" sz="1800">
              <a:solidFill>
                <a:schemeClr val="dk1"/>
              </a:solidFill>
              <a:latin typeface="Times New Roman"/>
              <a:ea typeface="Times New Roman"/>
              <a:cs typeface="Times New Roman"/>
              <a:sym typeface="Times New Roman"/>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19"/>
          <p:cNvSpPr txBox="1"/>
          <p:nvPr>
            <p:ph type="title"/>
          </p:nvPr>
        </p:nvSpPr>
        <p:spPr>
          <a:xfrm>
            <a:off x="838200" y="365126"/>
            <a:ext cx="6489032" cy="813970"/>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Multi-Point Cutting Tool:</a:t>
            </a:r>
            <a:endParaRPr sz="3200"/>
          </a:p>
        </p:txBody>
      </p:sp>
      <p:sp>
        <p:nvSpPr>
          <p:cNvPr id="255" name="Google Shape;255;p19"/>
          <p:cNvSpPr txBox="1"/>
          <p:nvPr>
            <p:ph idx="1" type="body"/>
          </p:nvPr>
        </p:nvSpPr>
        <p:spPr>
          <a:xfrm>
            <a:off x="709863" y="1179096"/>
            <a:ext cx="10643937" cy="5177254"/>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In a multi-point cutting tool, there are no. of cutting edges by which the material will be removed, here are the examples of multi-point cutting tool, drilling tool called milling cutter, in broaching machine, etc.</a:t>
            </a:r>
            <a:endParaRPr/>
          </a:p>
          <a:p>
            <a:pPr indent="0" lvl="0" marL="0" rtl="0" algn="l">
              <a:lnSpc>
                <a:spcPct val="90000"/>
              </a:lnSpc>
              <a:spcBef>
                <a:spcPts val="1000"/>
              </a:spcBef>
              <a:spcAft>
                <a:spcPts val="0"/>
              </a:spcAft>
              <a:buClr>
                <a:schemeClr val="dk1"/>
              </a:buClr>
              <a:buSzPts val="2800"/>
              <a:buNone/>
            </a:pPr>
            <a:r>
              <a:t/>
            </a:r>
            <a:endParaRPr/>
          </a:p>
        </p:txBody>
      </p:sp>
      <p:sp>
        <p:nvSpPr>
          <p:cNvPr id="256" name="Google Shape;256;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257" name="Google Shape;257;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58" name="Google Shape;258;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259" name="Google Shape;259;p19"/>
          <p:cNvPicPr preferRelativeResize="0"/>
          <p:nvPr/>
        </p:nvPicPr>
        <p:blipFill rotWithShape="1">
          <a:blip r:embed="rId3">
            <a:alphaModFix/>
          </a:blip>
          <a:srcRect b="0" l="0" r="0" t="0"/>
          <a:stretch/>
        </p:blipFill>
        <p:spPr>
          <a:xfrm>
            <a:off x="5201420" y="3130242"/>
            <a:ext cx="2663453" cy="2650135"/>
          </a:xfrm>
          <a:prstGeom prst="rect">
            <a:avLst/>
          </a:prstGeom>
          <a:noFill/>
          <a:ln>
            <a:noFill/>
          </a:ln>
        </p:spPr>
      </p:pic>
      <p:sp>
        <p:nvSpPr>
          <p:cNvPr id="260" name="Google Shape;260;p19"/>
          <p:cNvSpPr/>
          <p:nvPr/>
        </p:nvSpPr>
        <p:spPr>
          <a:xfrm>
            <a:off x="7864873" y="4755574"/>
            <a:ext cx="3793727" cy="923330"/>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alibri"/>
                <a:ea typeface="Calibri"/>
                <a:cs typeface="Calibri"/>
                <a:sym typeface="Calibri"/>
              </a:rPr>
              <a:t>https://guehring.com/wp-content/uploads/2018/09/Header_Produktseite_Reibwerkzeuge.jpg</a:t>
            </a:r>
            <a:endParaRPr>
              <a:solidFill>
                <a:schemeClr val="dk1"/>
              </a:solidFill>
            </a:endParaRPr>
          </a:p>
        </p:txBody>
      </p:sp>
      <p:sp>
        <p:nvSpPr>
          <p:cNvPr id="261" name="Google Shape;261;p19"/>
          <p:cNvSpPr/>
          <p:nvPr/>
        </p:nvSpPr>
        <p:spPr>
          <a:xfrm>
            <a:off x="5201420" y="5934434"/>
            <a:ext cx="3120191"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Fig.5.5 Multi-point cutting tool</a:t>
            </a:r>
            <a:endParaRPr i="1" sz="1800">
              <a:solidFill>
                <a:schemeClr val="dk1"/>
              </a:solidFill>
              <a:latin typeface="Times New Roman"/>
              <a:ea typeface="Times New Roman"/>
              <a:cs typeface="Times New Roman"/>
              <a:sym typeface="Times New Roman"/>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20"/>
          <p:cNvSpPr txBox="1"/>
          <p:nvPr>
            <p:ph type="title"/>
          </p:nvPr>
        </p:nvSpPr>
        <p:spPr>
          <a:xfrm>
            <a:off x="962526" y="504031"/>
            <a:ext cx="8702842" cy="549275"/>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V.2.5 According to the direction of the tool movement:</a:t>
            </a:r>
            <a:endParaRPr sz="3200">
              <a:latin typeface="Times New Roman"/>
              <a:ea typeface="Times New Roman"/>
              <a:cs typeface="Times New Roman"/>
              <a:sym typeface="Times New Roman"/>
            </a:endParaRPr>
          </a:p>
        </p:txBody>
      </p:sp>
      <p:sp>
        <p:nvSpPr>
          <p:cNvPr id="267" name="Google Shape;267;p20"/>
          <p:cNvSpPr txBox="1"/>
          <p:nvPr>
            <p:ph idx="1" type="body"/>
          </p:nvPr>
        </p:nvSpPr>
        <p:spPr>
          <a:xfrm>
            <a:off x="962526" y="1143000"/>
            <a:ext cx="6924175" cy="5033963"/>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GB">
                <a:latin typeface="Times New Roman"/>
                <a:ea typeface="Times New Roman"/>
                <a:cs typeface="Times New Roman"/>
                <a:sym typeface="Times New Roman"/>
              </a:rPr>
              <a:t>The cutting tool can be categorized in term of tool movement, and that is:</a:t>
            </a:r>
            <a:endParaRPr>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Right Hand Tool</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Left-hand Tool</a:t>
            </a:r>
            <a:endParaRPr/>
          </a:p>
          <a:p>
            <a:pPr indent="0" lvl="0" marL="0" rtl="0" algn="l">
              <a:lnSpc>
                <a:spcPct val="90000"/>
              </a:lnSpc>
              <a:spcBef>
                <a:spcPts val="1000"/>
              </a:spcBef>
              <a:spcAft>
                <a:spcPts val="0"/>
              </a:spcAft>
              <a:buClr>
                <a:schemeClr val="dk1"/>
              </a:buClr>
              <a:buSzPts val="2800"/>
              <a:buNone/>
            </a:pPr>
            <a:r>
              <a:rPr b="1" lang="en-GB">
                <a:latin typeface="Times New Roman"/>
                <a:ea typeface="Times New Roman"/>
                <a:cs typeface="Times New Roman"/>
                <a:sym typeface="Times New Roman"/>
              </a:rPr>
              <a:t>Right-Hand Tool:</a:t>
            </a:r>
            <a:endParaRPr>
              <a:latin typeface="Times New Roman"/>
              <a:ea typeface="Times New Roman"/>
              <a:cs typeface="Times New Roman"/>
              <a:sym typeface="Times New Roman"/>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In the right-hand cutting tool, the tool movement is from the right side to the left side. This is the most common turning activity, cutting towards the lathe chuck. The cutting edge is on the left side. Tools where the second letter is "R" are right-hand tools.</a:t>
            </a:r>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68" name="Google Shape;268;p2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269" name="Google Shape;269;p2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70" name="Google Shape;270;p2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271" name="Google Shape;271;p20"/>
          <p:cNvPicPr preferRelativeResize="0"/>
          <p:nvPr/>
        </p:nvPicPr>
        <p:blipFill rotWithShape="1">
          <a:blip r:embed="rId3">
            <a:alphaModFix/>
          </a:blip>
          <a:srcRect b="0" l="0" r="0" t="0"/>
          <a:stretch/>
        </p:blipFill>
        <p:spPr>
          <a:xfrm>
            <a:off x="8610600" y="2611217"/>
            <a:ext cx="2835087" cy="2409824"/>
          </a:xfrm>
          <a:prstGeom prst="rect">
            <a:avLst/>
          </a:prstGeom>
          <a:noFill/>
          <a:ln>
            <a:noFill/>
          </a:ln>
        </p:spPr>
      </p:pic>
      <p:sp>
        <p:nvSpPr>
          <p:cNvPr id="272" name="Google Shape;272;p20"/>
          <p:cNvSpPr/>
          <p:nvPr/>
        </p:nvSpPr>
        <p:spPr>
          <a:xfrm>
            <a:off x="8337529" y="5437773"/>
            <a:ext cx="3108158" cy="646331"/>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alibri"/>
                <a:ea typeface="Calibri"/>
                <a:cs typeface="Calibri"/>
                <a:sym typeface="Calibri"/>
              </a:rPr>
              <a:t>https://littlemachineshop.com/info/turning_tools.php</a:t>
            </a:r>
            <a:endParaRPr>
              <a:solidFill>
                <a:schemeClr val="dk1"/>
              </a:solidFill>
            </a:endParaRPr>
          </a:p>
        </p:txBody>
      </p:sp>
      <p:sp>
        <p:nvSpPr>
          <p:cNvPr id="273" name="Google Shape;273;p20"/>
          <p:cNvSpPr/>
          <p:nvPr/>
        </p:nvSpPr>
        <p:spPr>
          <a:xfrm>
            <a:off x="8610600" y="5068441"/>
            <a:ext cx="2743200"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Fig.5.6 Right Hand Tool</a:t>
            </a:r>
            <a:endParaRPr i="1" sz="1800">
              <a:solidFill>
                <a:schemeClr val="dk1"/>
              </a:solidFill>
              <a:latin typeface="Times New Roman"/>
              <a:ea typeface="Times New Roman"/>
              <a:cs typeface="Times New Roman"/>
              <a:sym typeface="Times New Roman"/>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21"/>
          <p:cNvSpPr txBox="1"/>
          <p:nvPr>
            <p:ph type="title"/>
          </p:nvPr>
        </p:nvSpPr>
        <p:spPr>
          <a:xfrm>
            <a:off x="838200" y="533567"/>
            <a:ext cx="3372853" cy="729749"/>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Left-Hand Tool:</a:t>
            </a:r>
            <a:endParaRPr sz="3200"/>
          </a:p>
        </p:txBody>
      </p:sp>
      <p:sp>
        <p:nvSpPr>
          <p:cNvPr id="279" name="Google Shape;279;p21"/>
          <p:cNvSpPr txBox="1"/>
          <p:nvPr>
            <p:ph idx="1" type="body"/>
          </p:nvPr>
        </p:nvSpPr>
        <p:spPr>
          <a:xfrm>
            <a:off x="838200" y="1564607"/>
            <a:ext cx="5731042" cy="4791743"/>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In the left-hand cutting tool, the tool movement is from the left side to the right side. This tool cuts away from the lathe chuck. The cutting edge is on the right side. Tools where the second letter is "L" are left-hand tools.</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280" name="Google Shape;280;p2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281" name="Google Shape;281;p2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82" name="Google Shape;282;p2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id="283" name="Google Shape;283;p21"/>
          <p:cNvPicPr preferRelativeResize="0"/>
          <p:nvPr/>
        </p:nvPicPr>
        <p:blipFill rotWithShape="1">
          <a:blip r:embed="rId3">
            <a:alphaModFix/>
          </a:blip>
          <a:srcRect b="0" l="0" r="0" t="0"/>
          <a:stretch/>
        </p:blipFill>
        <p:spPr>
          <a:xfrm>
            <a:off x="7637998" y="1656849"/>
            <a:ext cx="3715802" cy="3158432"/>
          </a:xfrm>
          <a:prstGeom prst="rect">
            <a:avLst/>
          </a:prstGeom>
          <a:noFill/>
          <a:ln>
            <a:noFill/>
          </a:ln>
        </p:spPr>
      </p:pic>
      <p:sp>
        <p:nvSpPr>
          <p:cNvPr id="284" name="Google Shape;284;p21"/>
          <p:cNvSpPr/>
          <p:nvPr/>
        </p:nvSpPr>
        <p:spPr>
          <a:xfrm>
            <a:off x="6857677" y="5543564"/>
            <a:ext cx="5276444"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800">
                <a:solidFill>
                  <a:schemeClr val="dk1"/>
                </a:solidFill>
                <a:latin typeface="Calibri"/>
                <a:ea typeface="Calibri"/>
                <a:cs typeface="Calibri"/>
                <a:sym typeface="Calibri"/>
              </a:rPr>
              <a:t>https://littlemachineshop.com/info/turning_tools.php</a:t>
            </a:r>
            <a:endParaRPr>
              <a:solidFill>
                <a:schemeClr val="dk1"/>
              </a:solidFill>
            </a:endParaRPr>
          </a:p>
        </p:txBody>
      </p:sp>
      <p:sp>
        <p:nvSpPr>
          <p:cNvPr id="285" name="Google Shape;285;p21"/>
          <p:cNvSpPr/>
          <p:nvPr/>
        </p:nvSpPr>
        <p:spPr>
          <a:xfrm>
            <a:off x="8742947" y="5174232"/>
            <a:ext cx="2298706"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Fig.5.7 Left Hand Tool</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22"/>
          <p:cNvSpPr txBox="1"/>
          <p:nvPr>
            <p:ph type="title"/>
          </p:nvPr>
        </p:nvSpPr>
        <p:spPr>
          <a:xfrm>
            <a:off x="838200" y="365126"/>
            <a:ext cx="8257674" cy="69365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V.2.6 According to the motion of the tool:</a:t>
            </a:r>
            <a:endParaRPr sz="3200">
              <a:latin typeface="Times New Roman"/>
              <a:ea typeface="Times New Roman"/>
              <a:cs typeface="Times New Roman"/>
              <a:sym typeface="Times New Roman"/>
            </a:endParaRPr>
          </a:p>
        </p:txBody>
      </p:sp>
      <p:sp>
        <p:nvSpPr>
          <p:cNvPr id="291" name="Google Shape;291;p22"/>
          <p:cNvSpPr txBox="1"/>
          <p:nvPr>
            <p:ph idx="1" type="body"/>
          </p:nvPr>
        </p:nvSpPr>
        <p:spPr>
          <a:xfrm>
            <a:off x="838200" y="1347537"/>
            <a:ext cx="10515600" cy="482942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GB">
                <a:latin typeface="Times New Roman"/>
                <a:ea typeface="Times New Roman"/>
                <a:cs typeface="Times New Roman"/>
                <a:sym typeface="Times New Roman"/>
              </a:rPr>
              <a:t>Again cutting tool are divided into 5-category according to the motion, and those are:</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Translatory Motion (Lathe cutting tools)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Intermittent Translatory Motion (Planning tools)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Reciprocating Motion (Shaping tools)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Rotary Motion (Milling tools)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Rotary and Vertical/horizontal Translatory Motion (Drilling tools)</a:t>
            </a:r>
            <a:endParaRPr/>
          </a:p>
          <a:p>
            <a:pPr indent="-50800" lvl="0" marL="228600" rtl="0" algn="l">
              <a:lnSpc>
                <a:spcPct val="90000"/>
              </a:lnSpc>
              <a:spcBef>
                <a:spcPts val="1000"/>
              </a:spcBef>
              <a:spcAft>
                <a:spcPts val="0"/>
              </a:spcAft>
              <a:buClr>
                <a:schemeClr val="dk1"/>
              </a:buClr>
              <a:buSzPts val="2800"/>
              <a:buFont typeface="Noto Sans Symbols"/>
              <a:buNone/>
            </a:pPr>
            <a:r>
              <a:t/>
            </a:r>
            <a:endParaRPr>
              <a:latin typeface="Times New Roman"/>
              <a:ea typeface="Times New Roman"/>
              <a:cs typeface="Times New Roman"/>
              <a:sym typeface="Times New Roman"/>
            </a:endParaRPr>
          </a:p>
        </p:txBody>
      </p:sp>
      <p:sp>
        <p:nvSpPr>
          <p:cNvPr id="292" name="Google Shape;292;p2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293" name="Google Shape;293;p2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294" name="Google Shape;294;p2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8" name="Shape 298"/>
        <p:cNvGrpSpPr/>
        <p:nvPr/>
      </p:nvGrpSpPr>
      <p:grpSpPr>
        <a:xfrm>
          <a:off x="0" y="0"/>
          <a:ext cx="0" cy="0"/>
          <a:chOff x="0" y="0"/>
          <a:chExt cx="0" cy="0"/>
        </a:xfrm>
      </p:grpSpPr>
      <p:sp>
        <p:nvSpPr>
          <p:cNvPr id="299" name="Google Shape;299;p23"/>
          <p:cNvSpPr txBox="1"/>
          <p:nvPr>
            <p:ph type="title"/>
          </p:nvPr>
        </p:nvSpPr>
        <p:spPr>
          <a:xfrm>
            <a:off x="838200" y="306054"/>
            <a:ext cx="9472863" cy="573338"/>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V.3 Characteristic of Cutting Tool Materials:</a:t>
            </a:r>
            <a:endParaRPr sz="3200">
              <a:latin typeface="Times New Roman"/>
              <a:ea typeface="Times New Roman"/>
              <a:cs typeface="Times New Roman"/>
              <a:sym typeface="Times New Roman"/>
            </a:endParaRPr>
          </a:p>
        </p:txBody>
      </p:sp>
      <p:sp>
        <p:nvSpPr>
          <p:cNvPr id="300" name="Google Shape;300;p23"/>
          <p:cNvSpPr txBox="1"/>
          <p:nvPr>
            <p:ph idx="1" type="body"/>
          </p:nvPr>
        </p:nvSpPr>
        <p:spPr>
          <a:xfrm>
            <a:off x="838200" y="1058779"/>
            <a:ext cx="10515600" cy="5118184"/>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lang="en-GB">
                <a:latin typeface="Times New Roman"/>
                <a:ea typeface="Times New Roman"/>
                <a:cs typeface="Times New Roman"/>
                <a:sym typeface="Times New Roman"/>
              </a:rPr>
              <a:t>When you have choose a cutting tool you should take care of its property, strength, and its quality.</a:t>
            </a:r>
            <a:endParaRPr/>
          </a:p>
          <a:p>
            <a:pPr indent="0" lvl="0" marL="0" rtl="0" algn="l">
              <a:lnSpc>
                <a:spcPct val="90000"/>
              </a:lnSpc>
              <a:spcBef>
                <a:spcPts val="1000"/>
              </a:spcBef>
              <a:spcAft>
                <a:spcPts val="0"/>
              </a:spcAft>
              <a:buClr>
                <a:schemeClr val="dk1"/>
              </a:buClr>
              <a:buSzPts val="2800"/>
              <a:buNone/>
            </a:pPr>
            <a:r>
              <a:rPr lang="en-GB">
                <a:latin typeface="Times New Roman"/>
                <a:ea typeface="Times New Roman"/>
                <a:cs typeface="Times New Roman"/>
                <a:sym typeface="Times New Roman"/>
              </a:rPr>
              <a:t>Cutting tools should have high strength, hardness even at higher or lower temperatures.</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It should not change any of the material properties (ductility, hardness, strength) in the long rung.</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It should have high toughness and should have the ability to withstand shock and vibration.</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tool should be cheap in price.</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Easily manufactured.</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It should have a low coefficient of friction.</a:t>
            </a:r>
            <a:endParaRPr/>
          </a:p>
        </p:txBody>
      </p:sp>
      <p:sp>
        <p:nvSpPr>
          <p:cNvPr id="301" name="Google Shape;301;p2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302" name="Google Shape;302;p2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03" name="Google Shape;303;p2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24"/>
          <p:cNvSpPr txBox="1"/>
          <p:nvPr>
            <p:ph type="title"/>
          </p:nvPr>
        </p:nvSpPr>
        <p:spPr>
          <a:xfrm>
            <a:off x="625641" y="166647"/>
            <a:ext cx="8081210" cy="6214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V.3.1 Different materials used in cutting tool</a:t>
            </a:r>
            <a:endParaRPr sz="3200">
              <a:latin typeface="Times New Roman"/>
              <a:ea typeface="Times New Roman"/>
              <a:cs typeface="Times New Roman"/>
              <a:sym typeface="Times New Roman"/>
            </a:endParaRPr>
          </a:p>
        </p:txBody>
      </p:sp>
      <p:sp>
        <p:nvSpPr>
          <p:cNvPr id="309" name="Google Shape;309;p24"/>
          <p:cNvSpPr txBox="1"/>
          <p:nvPr>
            <p:ph idx="1" type="body"/>
          </p:nvPr>
        </p:nvSpPr>
        <p:spPr>
          <a:xfrm>
            <a:off x="625641" y="788111"/>
            <a:ext cx="11285621" cy="541182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Cutting tools must be made from materials which allow them to perform their functions perfectly. This means that many of cutting tools are made from alloys. The following are some of elements which can be one of the constituents of the cutting tool to  perform specific function:</a:t>
            </a:r>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a:p>
            <a:pPr indent="0" lvl="0" marL="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310" name="Google Shape;310;p2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311" name="Google Shape;311;p2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12" name="Google Shape;312;p2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graphicFrame>
        <p:nvGraphicFramePr>
          <p:cNvPr id="313" name="Google Shape;313;p24"/>
          <p:cNvGraphicFramePr/>
          <p:nvPr/>
        </p:nvGraphicFramePr>
        <p:xfrm>
          <a:off x="838200" y="3534987"/>
          <a:ext cx="3000000" cy="3000000"/>
        </p:xfrm>
        <a:graphic>
          <a:graphicData uri="http://schemas.openxmlformats.org/drawingml/2006/table">
            <a:tbl>
              <a:tblPr bandRow="1" firstRow="1">
                <a:noFill/>
                <a:tableStyleId>{5452CE52-2CCB-48B9-A046-B44851ADAAB9}</a:tableStyleId>
              </a:tblPr>
              <a:tblGrid>
                <a:gridCol w="684625"/>
                <a:gridCol w="1984950"/>
                <a:gridCol w="8058575"/>
              </a:tblGrid>
              <a:tr h="370850">
                <a:tc>
                  <a:txBody>
                    <a:bodyPr/>
                    <a:lstStyle/>
                    <a:p>
                      <a:pPr indent="0" lvl="0" marL="0" marR="0" rtl="0" algn="l">
                        <a:spcBef>
                          <a:spcPts val="0"/>
                        </a:spcBef>
                        <a:spcAft>
                          <a:spcPts val="0"/>
                        </a:spcAft>
                        <a:buNone/>
                      </a:pPr>
                      <a:r>
                        <a:rPr b="1" lang="en-GB" sz="2400" u="none" cap="none" strike="noStrike">
                          <a:latin typeface="Times New Roman"/>
                          <a:ea typeface="Times New Roman"/>
                          <a:cs typeface="Times New Roman"/>
                          <a:sym typeface="Times New Roman"/>
                        </a:rPr>
                        <a:t>No </a:t>
                      </a:r>
                      <a:endParaRPr b="1"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b="1" lang="en-GB" sz="2400">
                          <a:latin typeface="Times New Roman"/>
                          <a:ea typeface="Times New Roman"/>
                          <a:cs typeface="Times New Roman"/>
                          <a:sym typeface="Times New Roman"/>
                        </a:rPr>
                        <a:t>Material </a:t>
                      </a:r>
                      <a:endParaRPr b="1"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b="1" lang="en-GB" sz="2400">
                          <a:latin typeface="Times New Roman"/>
                          <a:ea typeface="Times New Roman"/>
                          <a:cs typeface="Times New Roman"/>
                          <a:sym typeface="Times New Roman"/>
                        </a:rPr>
                        <a:t>Function</a:t>
                      </a:r>
                      <a:r>
                        <a:rPr b="1" lang="en-GB" sz="2400">
                          <a:latin typeface="Times New Roman"/>
                          <a:ea typeface="Times New Roman"/>
                          <a:cs typeface="Times New Roman"/>
                          <a:sym typeface="Times New Roman"/>
                        </a:rPr>
                        <a:t> </a:t>
                      </a:r>
                      <a:endParaRPr b="1" sz="2400">
                        <a:latin typeface="Times New Roman"/>
                        <a:ea typeface="Times New Roman"/>
                        <a:cs typeface="Times New Roman"/>
                        <a:sym typeface="Times New Roman"/>
                      </a:endParaRPr>
                    </a:p>
                  </a:txBody>
                  <a:tcPr marT="45725" marB="45725" marR="91450" marL="91450"/>
                </a:tc>
              </a:tr>
              <a:tr h="370850">
                <a:tc>
                  <a:txBody>
                    <a:bodyPr/>
                    <a:lstStyle/>
                    <a:p>
                      <a:pPr indent="0" lvl="0" marL="0" marR="0" rtl="0" algn="l">
                        <a:spcBef>
                          <a:spcPts val="0"/>
                        </a:spcBef>
                        <a:spcAft>
                          <a:spcPts val="0"/>
                        </a:spcAft>
                        <a:buNone/>
                      </a:pPr>
                      <a:r>
                        <a:rPr b="1" lang="en-GB" sz="2400">
                          <a:latin typeface="Times New Roman"/>
                          <a:ea typeface="Times New Roman"/>
                          <a:cs typeface="Times New Roman"/>
                          <a:sym typeface="Times New Roman"/>
                        </a:rPr>
                        <a:t>1</a:t>
                      </a:r>
                      <a:endParaRPr b="1" sz="2400">
                        <a:latin typeface="Times New Roman"/>
                        <a:ea typeface="Times New Roman"/>
                        <a:cs typeface="Times New Roman"/>
                        <a:sym typeface="Times New Roman"/>
                      </a:endParaRPr>
                    </a:p>
                  </a:txBody>
                  <a:tcPr marT="45725" marB="45725" marR="91450" marL="91450"/>
                </a:tc>
                <a:tc>
                  <a:txBody>
                    <a:bodyPr/>
                    <a:lstStyle/>
                    <a:p>
                      <a:pPr indent="0" lvl="0" marL="0" marR="0" rtl="0" algn="l">
                        <a:lnSpc>
                          <a:spcPct val="100000"/>
                        </a:lnSpc>
                        <a:spcBef>
                          <a:spcPts val="0"/>
                        </a:spcBef>
                        <a:spcAft>
                          <a:spcPts val="0"/>
                        </a:spcAft>
                        <a:buClr>
                          <a:schemeClr val="dk1"/>
                        </a:buClr>
                        <a:buSzPts val="2400"/>
                        <a:buFont typeface="Times New Roman"/>
                        <a:buNone/>
                      </a:pPr>
                      <a:r>
                        <a:rPr b="0" lang="en-GB" sz="2400">
                          <a:latin typeface="Times New Roman"/>
                          <a:ea typeface="Times New Roman"/>
                          <a:cs typeface="Times New Roman"/>
                          <a:sym typeface="Times New Roman"/>
                        </a:rPr>
                        <a:t>Silicon</a:t>
                      </a:r>
                      <a:endParaRPr/>
                    </a:p>
                  </a:txBody>
                  <a:tcPr marT="45725" marB="45725" marR="91450" marL="91450"/>
                </a:tc>
                <a:tc>
                  <a:txBody>
                    <a:bodyPr/>
                    <a:lstStyle/>
                    <a:p>
                      <a:pPr indent="0" lvl="0" marL="0" marR="0" rtl="0" algn="l">
                        <a:lnSpc>
                          <a:spcPct val="100000"/>
                        </a:lnSpc>
                        <a:spcBef>
                          <a:spcPts val="0"/>
                        </a:spcBef>
                        <a:spcAft>
                          <a:spcPts val="0"/>
                        </a:spcAft>
                        <a:buClr>
                          <a:schemeClr val="dk1"/>
                        </a:buClr>
                        <a:buSzPts val="2400"/>
                        <a:buFont typeface="Times New Roman"/>
                        <a:buNone/>
                      </a:pPr>
                      <a:r>
                        <a:rPr b="0" lang="en-GB" sz="2400">
                          <a:latin typeface="Times New Roman"/>
                          <a:ea typeface="Times New Roman"/>
                          <a:cs typeface="Times New Roman"/>
                          <a:sym typeface="Times New Roman"/>
                        </a:rPr>
                        <a:t>It is used to make the tool elastic and corrosion resistance.</a:t>
                      </a:r>
                      <a:endParaRPr/>
                    </a:p>
                  </a:txBody>
                  <a:tcPr marT="45725" marB="45725" marR="91450" marL="91450"/>
                </a:tc>
              </a:tr>
              <a:tr h="370850">
                <a:tc>
                  <a:txBody>
                    <a:bodyPr/>
                    <a:lstStyle/>
                    <a:p>
                      <a:pPr indent="0" lvl="0" marL="0" marR="0" rtl="0" algn="l">
                        <a:spcBef>
                          <a:spcPts val="0"/>
                        </a:spcBef>
                        <a:spcAft>
                          <a:spcPts val="0"/>
                        </a:spcAft>
                        <a:buNone/>
                      </a:pPr>
                      <a:r>
                        <a:rPr b="1" lang="en-GB" sz="2400">
                          <a:latin typeface="Times New Roman"/>
                          <a:ea typeface="Times New Roman"/>
                          <a:cs typeface="Times New Roman"/>
                          <a:sym typeface="Times New Roman"/>
                        </a:rPr>
                        <a:t>2</a:t>
                      </a:r>
                      <a:endParaRPr b="1"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b="0" lang="en-GB" sz="2400">
                          <a:latin typeface="Times New Roman"/>
                          <a:ea typeface="Times New Roman"/>
                          <a:cs typeface="Times New Roman"/>
                          <a:sym typeface="Times New Roman"/>
                        </a:rPr>
                        <a:t>Nickel</a:t>
                      </a:r>
                      <a:endParaRPr b="0"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b="0" lang="en-GB" sz="2400">
                          <a:latin typeface="Times New Roman"/>
                          <a:ea typeface="Times New Roman"/>
                          <a:cs typeface="Times New Roman"/>
                          <a:sym typeface="Times New Roman"/>
                        </a:rPr>
                        <a:t>It is used to give strength and toughness to the tool</a:t>
                      </a:r>
                      <a:endParaRPr b="0" sz="2400">
                        <a:latin typeface="Times New Roman"/>
                        <a:ea typeface="Times New Roman"/>
                        <a:cs typeface="Times New Roman"/>
                        <a:sym typeface="Times New Roman"/>
                      </a:endParaRPr>
                    </a:p>
                  </a:txBody>
                  <a:tcPr marT="45725" marB="45725" marR="91450" marL="91450"/>
                </a:tc>
              </a:tr>
              <a:tr h="370850">
                <a:tc>
                  <a:txBody>
                    <a:bodyPr/>
                    <a:lstStyle/>
                    <a:p>
                      <a:pPr indent="0" lvl="0" marL="0" marR="0" rtl="0" algn="l">
                        <a:spcBef>
                          <a:spcPts val="0"/>
                        </a:spcBef>
                        <a:spcAft>
                          <a:spcPts val="0"/>
                        </a:spcAft>
                        <a:buNone/>
                      </a:pPr>
                      <a:r>
                        <a:rPr b="1" lang="en-GB" sz="2400">
                          <a:latin typeface="Times New Roman"/>
                          <a:ea typeface="Times New Roman"/>
                          <a:cs typeface="Times New Roman"/>
                          <a:sym typeface="Times New Roman"/>
                        </a:rPr>
                        <a:t>3</a:t>
                      </a:r>
                      <a:endParaRPr b="1"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b="0" lang="en-GB" sz="2400">
                          <a:latin typeface="Times New Roman"/>
                          <a:ea typeface="Times New Roman"/>
                          <a:cs typeface="Times New Roman"/>
                          <a:sym typeface="Times New Roman"/>
                        </a:rPr>
                        <a:t>Chromium</a:t>
                      </a:r>
                      <a:endParaRPr b="0"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b="0" lang="en-GB" sz="2400">
                          <a:latin typeface="Times New Roman"/>
                          <a:ea typeface="Times New Roman"/>
                          <a:cs typeface="Times New Roman"/>
                          <a:sym typeface="Times New Roman"/>
                        </a:rPr>
                        <a:t>It is used to increase the hardness as well as to resist corrosion</a:t>
                      </a:r>
                      <a:endParaRPr b="0" sz="2400">
                        <a:latin typeface="Times New Roman"/>
                        <a:ea typeface="Times New Roman"/>
                        <a:cs typeface="Times New Roman"/>
                        <a:sym typeface="Times New Roman"/>
                      </a:endParaRPr>
                    </a:p>
                  </a:txBody>
                  <a:tcPr marT="45725" marB="45725" marR="91450" marL="91450"/>
                </a:tc>
              </a:tr>
              <a:tr h="370850">
                <a:tc>
                  <a:txBody>
                    <a:bodyPr/>
                    <a:lstStyle/>
                    <a:p>
                      <a:pPr indent="0" lvl="0" marL="0" marR="0" rtl="0" algn="l">
                        <a:spcBef>
                          <a:spcPts val="0"/>
                        </a:spcBef>
                        <a:spcAft>
                          <a:spcPts val="0"/>
                        </a:spcAft>
                        <a:buNone/>
                      </a:pPr>
                      <a:r>
                        <a:rPr b="1" lang="en-GB" sz="2400">
                          <a:latin typeface="Times New Roman"/>
                          <a:ea typeface="Times New Roman"/>
                          <a:cs typeface="Times New Roman"/>
                          <a:sym typeface="Times New Roman"/>
                        </a:rPr>
                        <a:t>4</a:t>
                      </a:r>
                      <a:endParaRPr b="1"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b="0" lang="en-GB" sz="2400">
                          <a:latin typeface="Times New Roman"/>
                          <a:ea typeface="Times New Roman"/>
                          <a:cs typeface="Times New Roman"/>
                          <a:sym typeface="Times New Roman"/>
                        </a:rPr>
                        <a:t>Tungsten</a:t>
                      </a:r>
                      <a:endParaRPr b="0"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b="0" lang="en-GB" sz="2400">
                          <a:latin typeface="Times New Roman"/>
                          <a:ea typeface="Times New Roman"/>
                          <a:cs typeface="Times New Roman"/>
                          <a:sym typeface="Times New Roman"/>
                        </a:rPr>
                        <a:t>It can resist high temperatures</a:t>
                      </a:r>
                      <a:endParaRPr b="0" sz="2400">
                        <a:latin typeface="Times New Roman"/>
                        <a:ea typeface="Times New Roman"/>
                        <a:cs typeface="Times New Roman"/>
                        <a:sym typeface="Times New Roman"/>
                      </a:endParaRPr>
                    </a:p>
                  </a:txBody>
                  <a:tcPr marT="45725" marB="45725" marR="91450" marL="91450"/>
                </a:tc>
              </a:tr>
              <a:tr h="370850">
                <a:tc>
                  <a:txBody>
                    <a:bodyPr/>
                    <a:lstStyle/>
                    <a:p>
                      <a:pPr indent="0" lvl="0" marL="0" marR="0" rtl="0" algn="l">
                        <a:spcBef>
                          <a:spcPts val="0"/>
                        </a:spcBef>
                        <a:spcAft>
                          <a:spcPts val="0"/>
                        </a:spcAft>
                        <a:buNone/>
                      </a:pPr>
                      <a:r>
                        <a:rPr b="1" lang="en-GB" sz="2400">
                          <a:latin typeface="Times New Roman"/>
                          <a:ea typeface="Times New Roman"/>
                          <a:cs typeface="Times New Roman"/>
                          <a:sym typeface="Times New Roman"/>
                        </a:rPr>
                        <a:t>5</a:t>
                      </a:r>
                      <a:endParaRPr b="1"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b="0" lang="en-GB" sz="2400">
                          <a:latin typeface="Times New Roman"/>
                          <a:ea typeface="Times New Roman"/>
                          <a:cs typeface="Times New Roman"/>
                          <a:sym typeface="Times New Roman"/>
                        </a:rPr>
                        <a:t>Molybdenum</a:t>
                      </a:r>
                      <a:endParaRPr b="0" sz="2400">
                        <a:latin typeface="Times New Roman"/>
                        <a:ea typeface="Times New Roman"/>
                        <a:cs typeface="Times New Roman"/>
                        <a:sym typeface="Times New Roman"/>
                      </a:endParaRPr>
                    </a:p>
                  </a:txBody>
                  <a:tcPr marT="45725" marB="45725" marR="91450" marL="91450"/>
                </a:tc>
                <a:tc>
                  <a:txBody>
                    <a:bodyPr/>
                    <a:lstStyle/>
                    <a:p>
                      <a:pPr indent="0" lvl="0" marL="0" marR="0" rtl="0" algn="l">
                        <a:spcBef>
                          <a:spcPts val="0"/>
                        </a:spcBef>
                        <a:spcAft>
                          <a:spcPts val="0"/>
                        </a:spcAft>
                        <a:buNone/>
                      </a:pPr>
                      <a:r>
                        <a:rPr b="0" lang="en-GB" sz="2400">
                          <a:latin typeface="Times New Roman"/>
                          <a:ea typeface="Times New Roman"/>
                          <a:cs typeface="Times New Roman"/>
                          <a:sym typeface="Times New Roman"/>
                        </a:rPr>
                        <a:t>It is used to increase the sharpness of cutting edges</a:t>
                      </a:r>
                      <a:endParaRPr b="0" sz="2400">
                        <a:latin typeface="Times New Roman"/>
                        <a:ea typeface="Times New Roman"/>
                        <a:cs typeface="Times New Roman"/>
                        <a:sym typeface="Times New Roman"/>
                      </a:endParaRPr>
                    </a:p>
                  </a:txBody>
                  <a:tcPr marT="45725" marB="45725" marR="91450" marL="91450"/>
                </a:tc>
              </a:tr>
            </a:tbl>
          </a:graphicData>
        </a:graphic>
      </p:graphicFrame>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sp>
        <p:nvSpPr>
          <p:cNvPr id="318" name="Google Shape;318;p25"/>
          <p:cNvSpPr txBox="1"/>
          <p:nvPr>
            <p:ph type="title"/>
          </p:nvPr>
        </p:nvSpPr>
        <p:spPr>
          <a:xfrm>
            <a:off x="838200" y="365126"/>
            <a:ext cx="7772400" cy="850064"/>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3200"/>
              <a:buFont typeface="Times New Roman"/>
              <a:buNone/>
            </a:pPr>
            <a:r>
              <a:rPr b="1" lang="en-GB" sz="3200">
                <a:latin typeface="Times New Roman"/>
                <a:ea typeface="Times New Roman"/>
                <a:cs typeface="Times New Roman"/>
                <a:sym typeface="Times New Roman"/>
              </a:rPr>
              <a:t>V.4 Single point cutting tool shaping</a:t>
            </a:r>
            <a:endParaRPr b="1" sz="3200"/>
          </a:p>
        </p:txBody>
      </p:sp>
      <p:sp>
        <p:nvSpPr>
          <p:cNvPr id="319" name="Google Shape;319;p25"/>
          <p:cNvSpPr txBox="1"/>
          <p:nvPr>
            <p:ph idx="1" type="body"/>
          </p:nvPr>
        </p:nvSpPr>
        <p:spPr>
          <a:xfrm>
            <a:off x="838200" y="1215190"/>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As it was explained before, Single-Point Cutting Tools are cutting tools which has only one cutting edge by which the workpiece material can be removed. According to the operation to be performed single point lathe cutting tool must have a specific form especially its cutting edge. For example the cutting tool for turning, threading, boring, …</a:t>
            </a:r>
            <a:endParaRPr>
              <a:latin typeface="Times New Roman"/>
              <a:ea typeface="Times New Roman"/>
              <a:cs typeface="Times New Roman"/>
              <a:sym typeface="Times New Roman"/>
            </a:endParaRPr>
          </a:p>
        </p:txBody>
      </p:sp>
      <p:sp>
        <p:nvSpPr>
          <p:cNvPr id="320" name="Google Shape;320;p2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321" name="Google Shape;321;p2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22" name="Google Shape;322;p2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6" name="Shape 326"/>
        <p:cNvGrpSpPr/>
        <p:nvPr/>
      </p:nvGrpSpPr>
      <p:grpSpPr>
        <a:xfrm>
          <a:off x="0" y="0"/>
          <a:ext cx="0" cy="0"/>
          <a:chOff x="0" y="0"/>
          <a:chExt cx="0" cy="0"/>
        </a:xfrm>
      </p:grpSpPr>
      <p:sp>
        <p:nvSpPr>
          <p:cNvPr id="327" name="Google Shape;327;p26"/>
          <p:cNvSpPr txBox="1"/>
          <p:nvPr>
            <p:ph type="title"/>
          </p:nvPr>
        </p:nvSpPr>
        <p:spPr>
          <a:xfrm>
            <a:off x="501759" y="290545"/>
            <a:ext cx="6736771" cy="693654"/>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V.4.1 Single point cutting tool geometry</a:t>
            </a:r>
            <a:endParaRPr b="1" sz="3200">
              <a:latin typeface="Times New Roman"/>
              <a:ea typeface="Times New Roman"/>
              <a:cs typeface="Times New Roman"/>
              <a:sym typeface="Times New Roman"/>
            </a:endParaRPr>
          </a:p>
        </p:txBody>
      </p:sp>
      <p:sp>
        <p:nvSpPr>
          <p:cNvPr id="328" name="Google Shape;328;p2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329" name="Google Shape;329;p2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30" name="Google Shape;330;p2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pic>
        <p:nvPicPr>
          <p:cNvPr descr="https://1.bp.blogspot.com/-_bgZrjae2WQ/VyIE-V8NfSI/AAAAAAAABsc/Yh4rBPFThSsCFB_kY4shxqm_CoD5GrfVgCLcB/s1600/single%2Bpoint%2Bcuttng%2Btool.jpg" id="331" name="Google Shape;331;p26"/>
          <p:cNvPicPr preferRelativeResize="0"/>
          <p:nvPr/>
        </p:nvPicPr>
        <p:blipFill rotWithShape="1">
          <a:blip r:embed="rId3">
            <a:alphaModFix/>
          </a:blip>
          <a:srcRect b="0" l="0" r="0" t="0"/>
          <a:stretch/>
        </p:blipFill>
        <p:spPr>
          <a:xfrm>
            <a:off x="730123" y="815862"/>
            <a:ext cx="6280041" cy="4852839"/>
          </a:xfrm>
          <a:prstGeom prst="rect">
            <a:avLst/>
          </a:prstGeom>
          <a:noFill/>
          <a:ln>
            <a:noFill/>
          </a:ln>
        </p:spPr>
      </p:pic>
      <p:pic>
        <p:nvPicPr>
          <p:cNvPr id="332" name="Google Shape;332;p26"/>
          <p:cNvPicPr preferRelativeResize="0"/>
          <p:nvPr/>
        </p:nvPicPr>
        <p:blipFill rotWithShape="1">
          <a:blip r:embed="rId4">
            <a:alphaModFix/>
          </a:blip>
          <a:srcRect b="0" l="0" r="0" t="0"/>
          <a:stretch/>
        </p:blipFill>
        <p:spPr>
          <a:xfrm>
            <a:off x="7466894" y="780669"/>
            <a:ext cx="4455876" cy="2796018"/>
          </a:xfrm>
          <a:prstGeom prst="rect">
            <a:avLst/>
          </a:prstGeom>
          <a:noFill/>
          <a:ln>
            <a:noFill/>
          </a:ln>
        </p:spPr>
      </p:pic>
      <p:pic>
        <p:nvPicPr>
          <p:cNvPr id="333" name="Google Shape;333;p26"/>
          <p:cNvPicPr preferRelativeResize="0"/>
          <p:nvPr/>
        </p:nvPicPr>
        <p:blipFill rotWithShape="1">
          <a:blip r:embed="rId5">
            <a:alphaModFix/>
          </a:blip>
          <a:srcRect b="0" l="0" r="0" t="0"/>
          <a:stretch/>
        </p:blipFill>
        <p:spPr>
          <a:xfrm>
            <a:off x="7732849" y="3689292"/>
            <a:ext cx="4069631" cy="1838515"/>
          </a:xfrm>
          <a:prstGeom prst="rect">
            <a:avLst/>
          </a:prstGeom>
          <a:noFill/>
          <a:ln>
            <a:noFill/>
          </a:ln>
        </p:spPr>
      </p:pic>
      <p:sp>
        <p:nvSpPr>
          <p:cNvPr id="334" name="Google Shape;334;p26"/>
          <p:cNvSpPr/>
          <p:nvPr/>
        </p:nvSpPr>
        <p:spPr>
          <a:xfrm>
            <a:off x="6096000" y="5956807"/>
            <a:ext cx="5941433" cy="461665"/>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lang="en-GB" sz="1200">
                <a:solidFill>
                  <a:schemeClr val="dk1"/>
                </a:solidFill>
                <a:latin typeface="Calibri"/>
                <a:ea typeface="Calibri"/>
                <a:cs typeface="Calibri"/>
                <a:sym typeface="Calibri"/>
              </a:rPr>
              <a:t>https://id.images.search.yahoo.com/yhs/search?p=Single+point+cutting+tool+shaping&amp;fr=yhs-arh-001&amp;type=zxy_a864b661f5f4a3135f&amp;hspart-from.ppm&amp;action=click</a:t>
            </a:r>
            <a:endParaRPr sz="1200">
              <a:solidFill>
                <a:schemeClr val="dk1"/>
              </a:solidFill>
              <a:latin typeface="Calibri"/>
              <a:ea typeface="Calibri"/>
              <a:cs typeface="Calibri"/>
              <a:sym typeface="Calibri"/>
            </a:endParaRPr>
          </a:p>
        </p:txBody>
      </p:sp>
      <p:sp>
        <p:nvSpPr>
          <p:cNvPr id="335" name="Google Shape;335;p26"/>
          <p:cNvSpPr/>
          <p:nvPr/>
        </p:nvSpPr>
        <p:spPr>
          <a:xfrm>
            <a:off x="7871661" y="5558018"/>
            <a:ext cx="4051109" cy="369332"/>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i="1" lang="en-GB" sz="1800">
                <a:solidFill>
                  <a:schemeClr val="dk1"/>
                </a:solidFill>
                <a:latin typeface="Times New Roman"/>
                <a:ea typeface="Times New Roman"/>
                <a:cs typeface="Times New Roman"/>
                <a:sym typeface="Times New Roman"/>
              </a:rPr>
              <a:t>Fig.5.8 Single point cutting tool geometry</a:t>
            </a:r>
            <a:endParaRPr i="1" sz="1800">
              <a:solidFill>
                <a:schemeClr val="dk1"/>
              </a:solidFill>
              <a:latin typeface="Calibri"/>
              <a:ea typeface="Calibri"/>
              <a:cs typeface="Calibri"/>
              <a:sym typeface="Calibri"/>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9" name="Shape 339"/>
        <p:cNvGrpSpPr/>
        <p:nvPr/>
      </p:nvGrpSpPr>
      <p:grpSpPr>
        <a:xfrm>
          <a:off x="0" y="0"/>
          <a:ext cx="0" cy="0"/>
          <a:chOff x="0" y="0"/>
          <a:chExt cx="0" cy="0"/>
        </a:xfrm>
      </p:grpSpPr>
      <p:sp>
        <p:nvSpPr>
          <p:cNvPr id="340" name="Google Shape;340;p2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341" name="Google Shape;341;p2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42" name="Google Shape;342;p2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343" name="Google Shape;343;p27"/>
          <p:cNvSpPr/>
          <p:nvPr/>
        </p:nvSpPr>
        <p:spPr>
          <a:xfrm>
            <a:off x="838200" y="403310"/>
            <a:ext cx="10515600" cy="5229573"/>
          </a:xfrm>
          <a:prstGeom prst="rect">
            <a:avLst/>
          </a:prstGeom>
          <a:noFill/>
          <a:ln>
            <a:noFill/>
          </a:ln>
        </p:spPr>
        <p:txBody>
          <a:bodyPr anchorCtr="0" anchor="t" bIns="45700" lIns="91425" spcFirstLastPara="1" rIns="91425" wrap="square" tIns="45700">
            <a:spAutoFit/>
          </a:bodyPr>
          <a:lstStyle/>
          <a:p>
            <a:pPr indent="0" lvl="0" marL="0" marR="0" rtl="0" algn="l">
              <a:lnSpc>
                <a:spcPct val="107000"/>
              </a:lnSpc>
              <a:spcBef>
                <a:spcPts val="0"/>
              </a:spcBef>
              <a:spcAft>
                <a:spcPts val="0"/>
              </a:spcAft>
              <a:buNone/>
            </a:pPr>
            <a:r>
              <a:rPr b="1" lang="en-GB" sz="2400">
                <a:solidFill>
                  <a:schemeClr val="dk1"/>
                </a:solidFill>
                <a:latin typeface="Times New Roman"/>
                <a:ea typeface="Times New Roman"/>
                <a:cs typeface="Times New Roman"/>
                <a:sym typeface="Times New Roman"/>
              </a:rPr>
              <a:t>1. Shank:</a:t>
            </a:r>
            <a:endParaRPr sz="2400">
              <a:solidFill>
                <a:schemeClr val="dk1"/>
              </a:solidFill>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GB" sz="2400">
                <a:solidFill>
                  <a:schemeClr val="dk1"/>
                </a:solidFill>
                <a:latin typeface="Times New Roman"/>
                <a:ea typeface="Times New Roman"/>
                <a:cs typeface="Times New Roman"/>
                <a:sym typeface="Times New Roman"/>
              </a:rPr>
              <a:t>The main body of the tool is known as the shank. It is the backward part of the tool which is held by tool post.</a:t>
            </a:r>
            <a:endParaRPr sz="2400">
              <a:solidFill>
                <a:schemeClr val="dk1"/>
              </a:solidFill>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b="1" lang="en-GB" sz="2400">
                <a:solidFill>
                  <a:schemeClr val="dk1"/>
                </a:solidFill>
                <a:latin typeface="Times New Roman"/>
                <a:ea typeface="Times New Roman"/>
                <a:cs typeface="Times New Roman"/>
                <a:sym typeface="Times New Roman"/>
              </a:rPr>
              <a:t>2. Face:</a:t>
            </a:r>
            <a:endParaRPr sz="2400">
              <a:solidFill>
                <a:schemeClr val="dk1"/>
              </a:solidFill>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GB" sz="2400">
                <a:solidFill>
                  <a:schemeClr val="dk1"/>
                </a:solidFill>
                <a:latin typeface="Times New Roman"/>
                <a:ea typeface="Times New Roman"/>
                <a:cs typeface="Times New Roman"/>
                <a:sym typeface="Times New Roman"/>
              </a:rPr>
              <a:t>The top surface tool on which chips passes after cutting is known as a face. It is the horizontal surface adjacent of cutting edges.</a:t>
            </a:r>
            <a:endParaRPr sz="2400">
              <a:solidFill>
                <a:schemeClr val="dk1"/>
              </a:solidFill>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b="1" lang="en-GB" sz="2400">
                <a:solidFill>
                  <a:schemeClr val="dk1"/>
                </a:solidFill>
                <a:latin typeface="Times New Roman"/>
                <a:ea typeface="Times New Roman"/>
                <a:cs typeface="Times New Roman"/>
                <a:sym typeface="Times New Roman"/>
              </a:rPr>
              <a:t>3. Flank:</a:t>
            </a:r>
            <a:endParaRPr sz="2400">
              <a:solidFill>
                <a:schemeClr val="dk1"/>
              </a:solidFill>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GB" sz="2400">
                <a:solidFill>
                  <a:schemeClr val="dk1"/>
                </a:solidFill>
                <a:latin typeface="Times New Roman"/>
                <a:ea typeface="Times New Roman"/>
                <a:cs typeface="Times New Roman"/>
                <a:sym typeface="Times New Roman"/>
              </a:rPr>
              <a:t>Sometime flank is also known as cutting face. It is the vertical surface adjacent to the cutting edge. According to cutting edge, there are two flank side flank and end flank.</a:t>
            </a:r>
            <a:endParaRPr sz="2400">
              <a:solidFill>
                <a:schemeClr val="dk1"/>
              </a:solidFill>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b="1" lang="en-GB" sz="2400">
                <a:solidFill>
                  <a:schemeClr val="dk1"/>
                </a:solidFill>
                <a:latin typeface="Times New Roman"/>
                <a:ea typeface="Times New Roman"/>
                <a:cs typeface="Times New Roman"/>
                <a:sym typeface="Times New Roman"/>
              </a:rPr>
              <a:t>3. Nose or Cutting Point:</a:t>
            </a:r>
            <a:endParaRPr sz="2400">
              <a:solidFill>
                <a:schemeClr val="dk1"/>
              </a:solidFill>
              <a:latin typeface="Times New Roman"/>
              <a:ea typeface="Times New Roman"/>
              <a:cs typeface="Times New Roman"/>
              <a:sym typeface="Times New Roman"/>
            </a:endParaRPr>
          </a:p>
          <a:p>
            <a:pPr indent="0" lvl="0" marL="0" marR="0" rtl="0" algn="l">
              <a:lnSpc>
                <a:spcPct val="107000"/>
              </a:lnSpc>
              <a:spcBef>
                <a:spcPts val="0"/>
              </a:spcBef>
              <a:spcAft>
                <a:spcPts val="0"/>
              </a:spcAft>
              <a:buNone/>
            </a:pPr>
            <a:r>
              <a:rPr lang="en-GB" sz="2400">
                <a:solidFill>
                  <a:schemeClr val="dk1"/>
                </a:solidFill>
                <a:latin typeface="Times New Roman"/>
                <a:ea typeface="Times New Roman"/>
                <a:cs typeface="Times New Roman"/>
                <a:sym typeface="Times New Roman"/>
              </a:rPr>
              <a:t>The point where both cutting edge meets known as cutting point or nose. It is in front of the tool.</a:t>
            </a:r>
            <a:endParaRPr sz="2400">
              <a:solidFill>
                <a:schemeClr val="dk1"/>
              </a:solidFill>
              <a:latin typeface="Times New Roman"/>
              <a:ea typeface="Times New Roman"/>
              <a:cs typeface="Times New Roman"/>
              <a:sym typeface="Times New Roman"/>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7" name="Shape 347"/>
        <p:cNvGrpSpPr/>
        <p:nvPr/>
      </p:nvGrpSpPr>
      <p:grpSpPr>
        <a:xfrm>
          <a:off x="0" y="0"/>
          <a:ext cx="0" cy="0"/>
          <a:chOff x="0" y="0"/>
          <a:chExt cx="0" cy="0"/>
        </a:xfrm>
      </p:grpSpPr>
      <p:sp>
        <p:nvSpPr>
          <p:cNvPr id="348" name="Google Shape;348;p28"/>
          <p:cNvSpPr txBox="1"/>
          <p:nvPr>
            <p:ph idx="1" type="body"/>
          </p:nvPr>
        </p:nvSpPr>
        <p:spPr>
          <a:xfrm>
            <a:off x="838200" y="490119"/>
            <a:ext cx="10423358" cy="5766301"/>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2800"/>
              <a:buNone/>
            </a:pPr>
            <a:r>
              <a:rPr b="1" lang="en-GB">
                <a:latin typeface="Times New Roman"/>
                <a:ea typeface="Times New Roman"/>
                <a:cs typeface="Times New Roman"/>
                <a:sym typeface="Times New Roman"/>
              </a:rPr>
              <a:t>4. Base:</a:t>
            </a:r>
            <a:endParaRPr>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bottom surface of the tool is known as the base. It is just the opposite surface of the face.</a:t>
            </a:r>
            <a:endParaRPr/>
          </a:p>
          <a:p>
            <a:pPr indent="0" lvl="0" marL="0" rtl="0" algn="l">
              <a:lnSpc>
                <a:spcPct val="90000"/>
              </a:lnSpc>
              <a:spcBef>
                <a:spcPts val="1000"/>
              </a:spcBef>
              <a:spcAft>
                <a:spcPts val="0"/>
              </a:spcAft>
              <a:buClr>
                <a:schemeClr val="dk1"/>
              </a:buClr>
              <a:buSzPts val="2800"/>
              <a:buNone/>
            </a:pPr>
            <a:r>
              <a:rPr b="1" lang="en-GB">
                <a:latin typeface="Times New Roman"/>
                <a:ea typeface="Times New Roman"/>
                <a:cs typeface="Times New Roman"/>
                <a:sym typeface="Times New Roman"/>
              </a:rPr>
              <a:t>5. Heel:</a:t>
            </a:r>
            <a:endParaRPr>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It is an intersecting line of face and base.</a:t>
            </a:r>
            <a:endParaRPr/>
          </a:p>
          <a:p>
            <a:pPr indent="0" lvl="0" marL="0" rtl="0" algn="l">
              <a:lnSpc>
                <a:spcPct val="90000"/>
              </a:lnSpc>
              <a:spcBef>
                <a:spcPts val="1000"/>
              </a:spcBef>
              <a:spcAft>
                <a:spcPts val="0"/>
              </a:spcAft>
              <a:buClr>
                <a:schemeClr val="dk1"/>
              </a:buClr>
              <a:buSzPts val="2800"/>
              <a:buNone/>
            </a:pPr>
            <a:r>
              <a:rPr b="1" lang="en-GB">
                <a:latin typeface="Times New Roman"/>
                <a:ea typeface="Times New Roman"/>
                <a:cs typeface="Times New Roman"/>
                <a:sym typeface="Times New Roman"/>
              </a:rPr>
              <a:t>6. End Cutting Edge Angle:</a:t>
            </a:r>
            <a:endParaRPr>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angle between the end cutting edge or flank to the plane perpendicular to the side of the shank is known as the end cutting angle.</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This angle usually varies from 5 to 15 degree</a:t>
            </a:r>
            <a:endParaRPr/>
          </a:p>
          <a:p>
            <a:pPr indent="0" lvl="0" marL="0" rtl="0" algn="l">
              <a:lnSpc>
                <a:spcPct val="90000"/>
              </a:lnSpc>
              <a:spcBef>
                <a:spcPts val="1000"/>
              </a:spcBef>
              <a:spcAft>
                <a:spcPts val="0"/>
              </a:spcAft>
              <a:buClr>
                <a:schemeClr val="dk1"/>
              </a:buClr>
              <a:buSzPts val="2800"/>
              <a:buNone/>
            </a:pPr>
            <a:r>
              <a:rPr b="1" lang="en-GB">
                <a:latin typeface="Times New Roman"/>
                <a:ea typeface="Times New Roman"/>
                <a:cs typeface="Times New Roman"/>
                <a:sym typeface="Times New Roman"/>
              </a:rPr>
              <a:t>7. Side Cutting Edge Angle:</a:t>
            </a:r>
            <a:endParaRPr>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angle between the side cutting edge or flank to the plane parallel to the side of the shank known as side cutting edge angle.</a:t>
            </a:r>
            <a:endParaRPr/>
          </a:p>
          <a:p>
            <a:pPr indent="-50800" lvl="0" marL="228600" rtl="0" algn="l">
              <a:lnSpc>
                <a:spcPct val="90000"/>
              </a:lnSpc>
              <a:spcBef>
                <a:spcPts val="1000"/>
              </a:spcBef>
              <a:spcAft>
                <a:spcPts val="0"/>
              </a:spcAft>
              <a:buClr>
                <a:schemeClr val="dk1"/>
              </a:buClr>
              <a:buSzPts val="2800"/>
              <a:buFont typeface="Noto Sans Symbols"/>
              <a:buNone/>
            </a:pPr>
            <a:r>
              <a:t/>
            </a:r>
            <a:endParaRPr>
              <a:latin typeface="Times New Roman"/>
              <a:ea typeface="Times New Roman"/>
              <a:cs typeface="Times New Roman"/>
              <a:sym typeface="Times New Roman"/>
            </a:endParaRPr>
          </a:p>
        </p:txBody>
      </p:sp>
      <p:sp>
        <p:nvSpPr>
          <p:cNvPr id="349" name="Google Shape;349;p2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350" name="Google Shape;350;p2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51" name="Google Shape;351;p2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5" name="Shape 355"/>
        <p:cNvGrpSpPr/>
        <p:nvPr/>
      </p:nvGrpSpPr>
      <p:grpSpPr>
        <a:xfrm>
          <a:off x="0" y="0"/>
          <a:ext cx="0" cy="0"/>
          <a:chOff x="0" y="0"/>
          <a:chExt cx="0" cy="0"/>
        </a:xfrm>
      </p:grpSpPr>
      <p:sp>
        <p:nvSpPr>
          <p:cNvPr id="356" name="Google Shape;356;p29"/>
          <p:cNvSpPr txBox="1"/>
          <p:nvPr>
            <p:ph idx="1" type="body"/>
          </p:nvPr>
        </p:nvSpPr>
        <p:spPr>
          <a:xfrm>
            <a:off x="838200" y="778876"/>
            <a:ext cx="10663989" cy="5152691"/>
          </a:xfrm>
          <a:prstGeom prst="rect">
            <a:avLst/>
          </a:prstGeom>
          <a:noFill/>
          <a:ln>
            <a:noFill/>
          </a:ln>
        </p:spPr>
        <p:txBody>
          <a:bodyPr anchorCtr="0" anchor="t" bIns="45700" lIns="91425" spcFirstLastPara="1" rIns="91425" wrap="square" tIns="45700">
            <a:noAutofit/>
          </a:bodyPr>
          <a:lstStyle/>
          <a:p>
            <a:pPr indent="0" lvl="0" marL="0" rtl="0" algn="l">
              <a:lnSpc>
                <a:spcPct val="150000"/>
              </a:lnSpc>
              <a:spcBef>
                <a:spcPts val="0"/>
              </a:spcBef>
              <a:spcAft>
                <a:spcPts val="0"/>
              </a:spcAft>
              <a:buClr>
                <a:schemeClr val="dk1"/>
              </a:buClr>
              <a:buSzPts val="2800"/>
              <a:buNone/>
            </a:pPr>
            <a:r>
              <a:rPr b="1" lang="en-GB">
                <a:latin typeface="Times New Roman"/>
                <a:ea typeface="Times New Roman"/>
                <a:cs typeface="Times New Roman"/>
                <a:sym typeface="Times New Roman"/>
              </a:rPr>
              <a:t>8. Back Rake Angle:</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angle form to smooth flowing of chips from the face, known as rack angle. It allows to smooth flow of chips.</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back rack angle is the angle between the face and the plane perpendicular to the end cutting edge.</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Softer the material, greater should be the positive rake angle.</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back rake angle may be positive negative or neutral.</a:t>
            </a:r>
            <a:endParaRPr/>
          </a:p>
          <a:p>
            <a:pPr indent="-50800" lvl="0" marL="22860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357" name="Google Shape;357;p2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358" name="Google Shape;358;p2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59" name="Google Shape;359;p2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3" name="Shape 363"/>
        <p:cNvGrpSpPr/>
        <p:nvPr/>
      </p:nvGrpSpPr>
      <p:grpSpPr>
        <a:xfrm>
          <a:off x="0" y="0"/>
          <a:ext cx="0" cy="0"/>
          <a:chOff x="0" y="0"/>
          <a:chExt cx="0" cy="0"/>
        </a:xfrm>
      </p:grpSpPr>
      <p:sp>
        <p:nvSpPr>
          <p:cNvPr id="364" name="Google Shape;364;p30"/>
          <p:cNvSpPr txBox="1"/>
          <p:nvPr>
            <p:ph idx="1" type="body"/>
          </p:nvPr>
        </p:nvSpPr>
        <p:spPr>
          <a:xfrm>
            <a:off x="838200" y="1127793"/>
            <a:ext cx="10515600" cy="4351338"/>
          </a:xfrm>
          <a:prstGeom prst="rect">
            <a:avLst/>
          </a:prstGeom>
          <a:noFill/>
          <a:ln>
            <a:noFill/>
          </a:ln>
        </p:spPr>
        <p:txBody>
          <a:bodyPr anchorCtr="0" anchor="t" bIns="45700" lIns="91425" spcFirstLastPara="1" rIns="91425" wrap="square" tIns="45700">
            <a:normAutofit lnSpcReduction="10000"/>
          </a:bodyPr>
          <a:lstStyle/>
          <a:p>
            <a:pPr indent="0" lvl="0" marL="0" rtl="0" algn="l">
              <a:lnSpc>
                <a:spcPct val="90000"/>
              </a:lnSpc>
              <a:spcBef>
                <a:spcPts val="0"/>
              </a:spcBef>
              <a:spcAft>
                <a:spcPts val="0"/>
              </a:spcAft>
              <a:buClr>
                <a:schemeClr val="dk1"/>
              </a:buClr>
              <a:buSzPts val="2800"/>
              <a:buNone/>
            </a:pPr>
            <a:r>
              <a:rPr b="1" lang="en-GB">
                <a:latin typeface="Times New Roman"/>
                <a:ea typeface="Times New Roman"/>
                <a:cs typeface="Times New Roman"/>
                <a:sym typeface="Times New Roman"/>
              </a:rPr>
              <a:t>9. Side Rack Angle:</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angle between the face and plane perpendicular to the side cutting edge is known as the side rack angle. It allows chips to flow smoothly when material cut by side cutting edge.</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amount by which a chip is bent depends upon this angle.  When the side rack angle increases, the magnitude of chip bending decreases. Smoother surface furnish is produced by a larger side rake angle.</a:t>
            </a:r>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365" name="Google Shape;365;p3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366" name="Google Shape;366;p3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67" name="Google Shape;367;p3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sp>
        <p:nvSpPr>
          <p:cNvPr id="372" name="Google Shape;372;p31"/>
          <p:cNvSpPr txBox="1"/>
          <p:nvPr>
            <p:ph idx="1" type="body"/>
          </p:nvPr>
        </p:nvSpPr>
        <p:spPr>
          <a:xfrm>
            <a:off x="838200" y="1043572"/>
            <a:ext cx="10515600" cy="4351338"/>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b="1" lang="en-GB">
                <a:latin typeface="Times New Roman"/>
                <a:ea typeface="Times New Roman"/>
                <a:cs typeface="Times New Roman"/>
                <a:sym typeface="Times New Roman"/>
              </a:rPr>
              <a:t>10. End Relief Angle:</a:t>
            </a:r>
            <a:endParaRPr>
              <a:latin typeface="Times New Roman"/>
              <a:ea typeface="Times New Roman"/>
              <a:cs typeface="Times New Roman"/>
              <a:sym typeface="Times New Roman"/>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It is also known as a clearance angle. It is the angle that avoids tool</a:t>
            </a:r>
            <a:br>
              <a:rPr lang="en-GB">
                <a:latin typeface="Times New Roman"/>
                <a:ea typeface="Times New Roman"/>
                <a:cs typeface="Times New Roman"/>
                <a:sym typeface="Times New Roman"/>
              </a:rPr>
            </a:br>
            <a:r>
              <a:rPr lang="en-GB">
                <a:latin typeface="Times New Roman"/>
                <a:ea typeface="Times New Roman"/>
                <a:cs typeface="Times New Roman"/>
                <a:sym typeface="Times New Roman"/>
              </a:rPr>
              <a:t>wear. It avoid the rubbing of flank with a workpiece.</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End cutting angle made by end flank to the plane perpendicular to the base.</a:t>
            </a:r>
            <a:endParaRPr/>
          </a:p>
          <a:p>
            <a:pPr indent="-228600" lvl="0" marL="228600" rtl="0" algn="l">
              <a:lnSpc>
                <a:spcPct val="15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This angle may vary from 6 to 10 degrees.</a:t>
            </a:r>
            <a:endParaRPr/>
          </a:p>
          <a:p>
            <a:pPr indent="-50800" lvl="0" marL="228600" rtl="0" algn="l">
              <a:lnSpc>
                <a:spcPct val="15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373" name="Google Shape;373;p3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374" name="Google Shape;374;p3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75" name="Google Shape;375;p3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 name="Shape 379"/>
        <p:cNvGrpSpPr/>
        <p:nvPr/>
      </p:nvGrpSpPr>
      <p:grpSpPr>
        <a:xfrm>
          <a:off x="0" y="0"/>
          <a:ext cx="0" cy="0"/>
          <a:chOff x="0" y="0"/>
          <a:chExt cx="0" cy="0"/>
        </a:xfrm>
      </p:grpSpPr>
      <p:sp>
        <p:nvSpPr>
          <p:cNvPr id="380" name="Google Shape;380;p32"/>
          <p:cNvSpPr txBox="1"/>
          <p:nvPr>
            <p:ph idx="1" type="body"/>
          </p:nvPr>
        </p:nvSpPr>
        <p:spPr>
          <a:xfrm>
            <a:off x="838200" y="709863"/>
            <a:ext cx="10515600" cy="5467100"/>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dk1"/>
              </a:buClr>
              <a:buSzPts val="2800"/>
              <a:buNone/>
            </a:pPr>
            <a:r>
              <a:rPr b="1" lang="en-GB">
                <a:latin typeface="Times New Roman"/>
                <a:ea typeface="Times New Roman"/>
                <a:cs typeface="Times New Roman"/>
                <a:sym typeface="Times New Roman"/>
              </a:rPr>
              <a:t>11. Side Relief Angle:</a:t>
            </a:r>
            <a:endParaRPr>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It is the angle made by the side flank to the plane perpendicular to the base. It avoid rubbing of side flank with a workpiece.</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This angle allows the tool to fed sideways into the job in order to cut the work material without rubbing.</a:t>
            </a:r>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When the side relief angle is very small, the tool will rub against the job and therefore it will get overheated and become blunt and the surface finish obtained will be poor.</a:t>
            </a:r>
            <a:endParaRPr/>
          </a:p>
          <a:p>
            <a:pPr indent="0" lvl="0" marL="0" rtl="0" algn="l">
              <a:lnSpc>
                <a:spcPct val="90000"/>
              </a:lnSpc>
              <a:spcBef>
                <a:spcPts val="1000"/>
              </a:spcBef>
              <a:spcAft>
                <a:spcPts val="0"/>
              </a:spcAft>
              <a:buClr>
                <a:schemeClr val="dk1"/>
              </a:buClr>
              <a:buSzPts val="2800"/>
              <a:buNone/>
            </a:pPr>
            <a:r>
              <a:rPr b="1" lang="en-GB">
                <a:latin typeface="Times New Roman"/>
                <a:ea typeface="Times New Roman"/>
                <a:cs typeface="Times New Roman"/>
                <a:sym typeface="Times New Roman"/>
              </a:rPr>
              <a:t>12. Nose Radius:</a:t>
            </a:r>
            <a:endParaRPr>
              <a:latin typeface="Times New Roman"/>
              <a:ea typeface="Times New Roman"/>
              <a:cs typeface="Times New Roman"/>
              <a:sym typeface="Times New Roman"/>
            </a:endParaRPr>
          </a:p>
          <a:p>
            <a:pPr indent="-228600" lvl="0" marL="228600" rtl="0" algn="l">
              <a:lnSpc>
                <a:spcPct val="90000"/>
              </a:lnSpc>
              <a:spcBef>
                <a:spcPts val="1000"/>
              </a:spcBef>
              <a:spcAft>
                <a:spcPts val="0"/>
              </a:spcAft>
              <a:buClr>
                <a:schemeClr val="dk1"/>
              </a:buClr>
              <a:buSzPts val="2800"/>
              <a:buFont typeface="Noto Sans Symbols"/>
              <a:buChar char="✔"/>
            </a:pPr>
            <a:r>
              <a:rPr lang="en-GB">
                <a:latin typeface="Times New Roman"/>
                <a:ea typeface="Times New Roman"/>
                <a:cs typeface="Times New Roman"/>
                <a:sym typeface="Times New Roman"/>
              </a:rPr>
              <a:t>The intersecting area of both cutting edges is known as the nose of the tool.</a:t>
            </a:r>
            <a:endParaRPr/>
          </a:p>
          <a:p>
            <a:pPr indent="0" lvl="0" marL="0" rtl="0" algn="l">
              <a:lnSpc>
                <a:spcPct val="90000"/>
              </a:lnSpc>
              <a:spcBef>
                <a:spcPts val="1000"/>
              </a:spcBef>
              <a:spcAft>
                <a:spcPts val="0"/>
              </a:spcAft>
              <a:buClr>
                <a:schemeClr val="dk1"/>
              </a:buClr>
              <a:buSzPts val="2800"/>
              <a:buNone/>
            </a:pPr>
            <a:r>
              <a:t/>
            </a:r>
            <a:endParaRPr>
              <a:latin typeface="Times New Roman"/>
              <a:ea typeface="Times New Roman"/>
              <a:cs typeface="Times New Roman"/>
              <a:sym typeface="Times New Roman"/>
            </a:endParaRPr>
          </a:p>
        </p:txBody>
      </p:sp>
      <p:sp>
        <p:nvSpPr>
          <p:cNvPr id="381" name="Google Shape;381;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382" name="Google Shape;382;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83" name="Google Shape;383;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7" name="Shape 387"/>
        <p:cNvGrpSpPr/>
        <p:nvPr/>
      </p:nvGrpSpPr>
      <p:grpSpPr>
        <a:xfrm>
          <a:off x="0" y="0"/>
          <a:ext cx="0" cy="0"/>
          <a:chOff x="0" y="0"/>
          <a:chExt cx="0" cy="0"/>
        </a:xfrm>
      </p:grpSpPr>
      <p:sp>
        <p:nvSpPr>
          <p:cNvPr id="388" name="Google Shape;388;p33"/>
          <p:cNvSpPr txBox="1"/>
          <p:nvPr>
            <p:ph idx="1" type="body"/>
          </p:nvPr>
        </p:nvSpPr>
        <p:spPr>
          <a:xfrm>
            <a:off x="838200" y="658562"/>
            <a:ext cx="10291011" cy="4130006"/>
          </a:xfrm>
          <a:prstGeom prst="rect">
            <a:avLst/>
          </a:prstGeom>
          <a:noFill/>
          <a:ln>
            <a:noFill/>
          </a:ln>
        </p:spPr>
        <p:txBody>
          <a:bodyPr anchorCtr="0" anchor="t" bIns="45700" lIns="91425" spcFirstLastPara="1" rIns="91425" wrap="square" tIns="45700">
            <a:normAutofit/>
          </a:bodyPr>
          <a:lstStyle/>
          <a:p>
            <a:pPr indent="0" lvl="0" marL="0" rtl="0" algn="l">
              <a:lnSpc>
                <a:spcPct val="150000"/>
              </a:lnSpc>
              <a:spcBef>
                <a:spcPts val="0"/>
              </a:spcBef>
              <a:spcAft>
                <a:spcPts val="0"/>
              </a:spcAft>
              <a:buClr>
                <a:schemeClr val="dk1"/>
              </a:buClr>
              <a:buSzPts val="2800"/>
              <a:buNone/>
            </a:pPr>
            <a:r>
              <a:rPr lang="en-GB">
                <a:latin typeface="Times New Roman"/>
                <a:ea typeface="Times New Roman"/>
                <a:cs typeface="Times New Roman"/>
                <a:sym typeface="Times New Roman"/>
              </a:rPr>
              <a:t>From the above, it is realized that single point cutting tools have a shape which seem to be complex because they have different angles to consider in other to facilitate machining operation and to avoid friction while machining activity. To shape  this type of cutting tools bench type grinder machine are mostly used in machine shop for this purpose.</a:t>
            </a:r>
            <a:endParaRPr>
              <a:latin typeface="Times New Roman"/>
              <a:ea typeface="Times New Roman"/>
              <a:cs typeface="Times New Roman"/>
              <a:sym typeface="Times New Roman"/>
            </a:endParaRPr>
          </a:p>
        </p:txBody>
      </p:sp>
      <p:sp>
        <p:nvSpPr>
          <p:cNvPr id="389" name="Google Shape;389;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390" name="Google Shape;390;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391" name="Google Shape;391;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5" name="Shape 395"/>
        <p:cNvGrpSpPr/>
        <p:nvPr/>
      </p:nvGrpSpPr>
      <p:grpSpPr>
        <a:xfrm>
          <a:off x="0" y="0"/>
          <a:ext cx="0" cy="0"/>
          <a:chOff x="0" y="0"/>
          <a:chExt cx="0" cy="0"/>
        </a:xfrm>
      </p:grpSpPr>
      <p:sp>
        <p:nvSpPr>
          <p:cNvPr id="396" name="Google Shape;396;p34"/>
          <p:cNvSpPr txBox="1"/>
          <p:nvPr>
            <p:ph type="title"/>
          </p:nvPr>
        </p:nvSpPr>
        <p:spPr>
          <a:xfrm>
            <a:off x="838200" y="207628"/>
            <a:ext cx="3200400" cy="453022"/>
          </a:xfrm>
          <a:prstGeom prst="rect">
            <a:avLst/>
          </a:prstGeom>
          <a:noFill/>
          <a:ln>
            <a:noFill/>
          </a:ln>
        </p:spPr>
        <p:txBody>
          <a:bodyPr anchorCtr="0" anchor="ctr"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100000"/>
              <a:buFont typeface="Times New Roman"/>
              <a:buNone/>
            </a:pPr>
            <a:r>
              <a:rPr b="1" lang="en-GB" sz="3200">
                <a:latin typeface="Times New Roman"/>
                <a:ea typeface="Times New Roman"/>
                <a:cs typeface="Times New Roman"/>
                <a:sym typeface="Times New Roman"/>
              </a:rPr>
              <a:t>References </a:t>
            </a:r>
            <a:endParaRPr b="1" sz="3200">
              <a:latin typeface="Times New Roman"/>
              <a:ea typeface="Times New Roman"/>
              <a:cs typeface="Times New Roman"/>
              <a:sym typeface="Times New Roman"/>
            </a:endParaRPr>
          </a:p>
        </p:txBody>
      </p:sp>
      <p:sp>
        <p:nvSpPr>
          <p:cNvPr id="397" name="Google Shape;397;p34"/>
          <p:cNvSpPr txBox="1"/>
          <p:nvPr>
            <p:ph idx="1" type="body"/>
          </p:nvPr>
        </p:nvSpPr>
        <p:spPr>
          <a:xfrm>
            <a:off x="601579" y="978735"/>
            <a:ext cx="10752221" cy="5377615"/>
          </a:xfrm>
          <a:prstGeom prst="rect">
            <a:avLst/>
          </a:prstGeom>
          <a:noFill/>
          <a:ln>
            <a:noFill/>
          </a:ln>
        </p:spPr>
        <p:txBody>
          <a:bodyPr anchorCtr="0" anchor="t" bIns="45700" lIns="91425" spcFirstLastPara="1" rIns="91425" wrap="square" tIns="45700">
            <a:noAutofit/>
          </a:bodyPr>
          <a:lstStyle/>
          <a:p>
            <a:pPr indent="-514350" lvl="0" marL="514350" rtl="0" algn="l">
              <a:lnSpc>
                <a:spcPct val="90000"/>
              </a:lnSpc>
              <a:spcBef>
                <a:spcPts val="0"/>
              </a:spcBef>
              <a:spcAft>
                <a:spcPts val="0"/>
              </a:spcAft>
              <a:buClr>
                <a:schemeClr val="dk1"/>
              </a:buClr>
              <a:buSzPts val="2200"/>
              <a:buFont typeface="Arial"/>
              <a:buAutoNum type="arabicPeriod"/>
            </a:pPr>
            <a:r>
              <a:rPr lang="en-GB" sz="2200">
                <a:latin typeface="Times New Roman"/>
                <a:ea typeface="Times New Roman"/>
                <a:cs typeface="Times New Roman"/>
                <a:sym typeface="Times New Roman"/>
              </a:rPr>
              <a:t>Fritz Klocke: Manufacturing Processes 1 - Cutting, Springer, 2011, p. 95</a:t>
            </a:r>
            <a:endParaRPr/>
          </a:p>
          <a:p>
            <a:pPr indent="-514350" lvl="0" marL="514350" rtl="0" algn="l">
              <a:lnSpc>
                <a:spcPct val="90000"/>
              </a:lnSpc>
              <a:spcBef>
                <a:spcPts val="1000"/>
              </a:spcBef>
              <a:spcAft>
                <a:spcPts val="0"/>
              </a:spcAft>
              <a:buClr>
                <a:schemeClr val="dk1"/>
              </a:buClr>
              <a:buSzPts val="2200"/>
              <a:buFont typeface="Arial"/>
              <a:buAutoNum type="arabicPeriod"/>
            </a:pPr>
            <a:r>
              <a:rPr lang="en-GB" sz="2200">
                <a:latin typeface="Times New Roman"/>
                <a:ea typeface="Times New Roman"/>
                <a:cs typeface="Times New Roman"/>
                <a:sym typeface="Times New Roman"/>
              </a:rPr>
              <a:t>Trent, Wright: Metal Cutting. Butterworth Heinemann, 2000, 4. edition , p. 132-250</a:t>
            </a:r>
            <a:endParaRPr/>
          </a:p>
          <a:p>
            <a:pPr indent="-514350" lvl="0" marL="514350" rtl="0" algn="l">
              <a:lnSpc>
                <a:spcPct val="90000"/>
              </a:lnSpc>
              <a:spcBef>
                <a:spcPts val="1000"/>
              </a:spcBef>
              <a:spcAft>
                <a:spcPts val="0"/>
              </a:spcAft>
              <a:buClr>
                <a:schemeClr val="dk1"/>
              </a:buClr>
              <a:buSzPts val="2200"/>
              <a:buFont typeface="Arial"/>
              <a:buAutoNum type="arabicPeriod"/>
            </a:pPr>
            <a:r>
              <a:rPr lang="en-GB" sz="2200">
                <a:latin typeface="Times New Roman"/>
                <a:ea typeface="Times New Roman"/>
                <a:cs typeface="Times New Roman"/>
                <a:sym typeface="Times New Roman"/>
              </a:rPr>
              <a:t>Fritz Klocke: Manufacturing Processes 1 - Cutting, Springer, 2011, p. 95-196Graham</a:t>
            </a:r>
            <a:endParaRPr/>
          </a:p>
          <a:p>
            <a:pPr indent="-514350" lvl="0" marL="514350" rtl="0" algn="l">
              <a:lnSpc>
                <a:spcPct val="90000"/>
              </a:lnSpc>
              <a:spcBef>
                <a:spcPts val="1000"/>
              </a:spcBef>
              <a:spcAft>
                <a:spcPts val="0"/>
              </a:spcAft>
              <a:buClr>
                <a:schemeClr val="dk1"/>
              </a:buClr>
              <a:buSzPts val="2200"/>
              <a:buFont typeface="Arial"/>
              <a:buAutoNum type="arabicPeriod"/>
            </a:pPr>
            <a:r>
              <a:rPr lang="en-GB" sz="2200">
                <a:latin typeface="Times New Roman"/>
                <a:ea typeface="Times New Roman"/>
                <a:cs typeface="Times New Roman"/>
                <a:sym typeface="Times New Roman"/>
              </a:rPr>
              <a:t>T. Smith: Cutting Tool Technology - Industrial Handbook, Springer, 2008, p. 1-32</a:t>
            </a:r>
            <a:endParaRPr/>
          </a:p>
          <a:p>
            <a:pPr indent="-514350" lvl="0" marL="514350" rtl="0" algn="l">
              <a:lnSpc>
                <a:spcPct val="90000"/>
              </a:lnSpc>
              <a:spcBef>
                <a:spcPts val="1000"/>
              </a:spcBef>
              <a:spcAft>
                <a:spcPts val="0"/>
              </a:spcAft>
              <a:buClr>
                <a:schemeClr val="dk1"/>
              </a:buClr>
              <a:buSzPts val="2200"/>
              <a:buFont typeface="Arial"/>
              <a:buAutoNum type="arabicPeriod"/>
            </a:pPr>
            <a:r>
              <a:rPr lang="en-GB" sz="2200">
                <a:latin typeface="Times New Roman"/>
                <a:ea typeface="Times New Roman"/>
                <a:cs typeface="Times New Roman"/>
                <a:sym typeface="Times New Roman"/>
              </a:rPr>
              <a:t>J. Paulo Davim: Machining - Fundamentals and Recent Advances, Springer, 2008, p. 37-48</a:t>
            </a:r>
            <a:endParaRPr/>
          </a:p>
          <a:p>
            <a:pPr indent="-514350" lvl="0" marL="514350" rtl="0" algn="l">
              <a:lnSpc>
                <a:spcPct val="90000"/>
              </a:lnSpc>
              <a:spcBef>
                <a:spcPts val="1000"/>
              </a:spcBef>
              <a:spcAft>
                <a:spcPts val="0"/>
              </a:spcAft>
              <a:buClr>
                <a:schemeClr val="dk1"/>
              </a:buClr>
              <a:buSzPts val="2200"/>
              <a:buFont typeface="Arial"/>
              <a:buAutoNum type="arabicPeriod"/>
            </a:pPr>
            <a:r>
              <a:rPr lang="en-GB" sz="2200">
                <a:latin typeface="Times New Roman"/>
                <a:ea typeface="Times New Roman"/>
                <a:cs typeface="Times New Roman"/>
                <a:sym typeface="Times New Roman"/>
              </a:rPr>
              <a:t>https://id.images.search.yahoo.com/yhs/search?p=Single+point+cutting+tool+shaping&amp;fr=yhs-arh-001&amp;type=zxy_a864b661f5f4a3135f&amp;hspart-from.ppm&amp;action=click</a:t>
            </a:r>
            <a:endParaRPr/>
          </a:p>
          <a:p>
            <a:pPr indent="-514350" lvl="0" marL="514350" rtl="0" algn="l">
              <a:lnSpc>
                <a:spcPct val="90000"/>
              </a:lnSpc>
              <a:spcBef>
                <a:spcPts val="1000"/>
              </a:spcBef>
              <a:spcAft>
                <a:spcPts val="0"/>
              </a:spcAft>
              <a:buClr>
                <a:schemeClr val="dk1"/>
              </a:buClr>
              <a:buSzPts val="2200"/>
              <a:buFont typeface="Arial"/>
              <a:buAutoNum type="arabicPeriod"/>
            </a:pPr>
            <a:r>
              <a:rPr lang="en-GB" sz="2200">
                <a:latin typeface="Times New Roman"/>
                <a:ea typeface="Times New Roman"/>
                <a:cs typeface="Times New Roman"/>
                <a:sym typeface="Times New Roman"/>
              </a:rPr>
              <a:t>https://en.wikipedia.org/wiki/Cutting_tool_(machining)</a:t>
            </a:r>
            <a:endParaRPr/>
          </a:p>
          <a:p>
            <a:pPr indent="-514350" lvl="0" marL="514350" rtl="0" algn="l">
              <a:lnSpc>
                <a:spcPct val="90000"/>
              </a:lnSpc>
              <a:spcBef>
                <a:spcPts val="1000"/>
              </a:spcBef>
              <a:spcAft>
                <a:spcPts val="0"/>
              </a:spcAft>
              <a:buClr>
                <a:schemeClr val="dk1"/>
              </a:buClr>
              <a:buSzPts val="2200"/>
              <a:buFont typeface="Arial"/>
              <a:buAutoNum type="arabicPeriod"/>
            </a:pPr>
            <a:r>
              <a:rPr lang="en-GB" sz="2200">
                <a:latin typeface="Times New Roman"/>
                <a:ea typeface="Times New Roman"/>
                <a:cs typeface="Times New Roman"/>
                <a:sym typeface="Times New Roman"/>
              </a:rPr>
              <a:t>https://learnmechanical.com/types-of-cutting-tools/</a:t>
            </a:r>
            <a:endParaRPr/>
          </a:p>
          <a:p>
            <a:pPr indent="-514350" lvl="0" marL="514350" rtl="0" algn="l">
              <a:lnSpc>
                <a:spcPct val="90000"/>
              </a:lnSpc>
              <a:spcBef>
                <a:spcPts val="1000"/>
              </a:spcBef>
              <a:spcAft>
                <a:spcPts val="0"/>
              </a:spcAft>
              <a:buClr>
                <a:schemeClr val="dk1"/>
              </a:buClr>
              <a:buSzPts val="2200"/>
              <a:buFont typeface="Arial"/>
              <a:buAutoNum type="arabicPeriod"/>
            </a:pPr>
            <a:r>
              <a:rPr lang="en-GB" sz="2200">
                <a:latin typeface="Times New Roman"/>
                <a:ea typeface="Times New Roman"/>
                <a:cs typeface="Times New Roman"/>
                <a:sym typeface="Times New Roman"/>
              </a:rPr>
              <a:t>https://littlemachineshop.com/info/turning_tools.php</a:t>
            </a:r>
            <a:endParaRPr/>
          </a:p>
          <a:p>
            <a:pPr indent="-514350" lvl="0" marL="514350" rtl="0" algn="l">
              <a:lnSpc>
                <a:spcPct val="90000"/>
              </a:lnSpc>
              <a:spcBef>
                <a:spcPts val="1000"/>
              </a:spcBef>
              <a:spcAft>
                <a:spcPts val="0"/>
              </a:spcAft>
              <a:buClr>
                <a:schemeClr val="dk1"/>
              </a:buClr>
              <a:buSzPts val="2200"/>
              <a:buFont typeface="Arial"/>
              <a:buAutoNum type="arabicPeriod"/>
            </a:pPr>
            <a:r>
              <a:rPr lang="en-GB" sz="2200">
                <a:latin typeface="Times New Roman"/>
                <a:ea typeface="Times New Roman"/>
                <a:cs typeface="Times New Roman"/>
                <a:sym typeface="Times New Roman"/>
              </a:rPr>
              <a:t>https://id.images.search.yahoo.com/yhs/search;_ylt=AwrtgU4jvFpiRFIzkigeHYpQ;_ylu=c2VjA3NlYXJjaARzbGsDYnV0dG9u</a:t>
            </a:r>
            <a:endParaRPr sz="2200">
              <a:latin typeface="Times New Roman"/>
              <a:ea typeface="Times New Roman"/>
              <a:cs typeface="Times New Roman"/>
              <a:sym typeface="Times New Roman"/>
            </a:endParaRPr>
          </a:p>
        </p:txBody>
      </p:sp>
      <p:sp>
        <p:nvSpPr>
          <p:cNvPr id="398" name="Google Shape;398;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399" name="Google Shape;399;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00" name="Google Shape;400;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sp>
        <p:nvSpPr>
          <p:cNvPr id="405" name="Google Shape;405;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lang="en-GB"/>
              <a:t>4/16/2022</a:t>
            </a:r>
            <a:endParaRPr/>
          </a:p>
        </p:txBody>
      </p:sp>
      <p:sp>
        <p:nvSpPr>
          <p:cNvPr id="406" name="Google Shape;406;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lang="en-GB"/>
              <a:t>Prepared by HABANABAKIZE Theophile MPd</a:t>
            </a:r>
            <a:endParaRPr/>
          </a:p>
        </p:txBody>
      </p:sp>
      <p:sp>
        <p:nvSpPr>
          <p:cNvPr id="407" name="Google Shape;407;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
        <p:nvSpPr>
          <p:cNvPr id="408" name="Google Shape;408;p35"/>
          <p:cNvSpPr/>
          <p:nvPr/>
        </p:nvSpPr>
        <p:spPr>
          <a:xfrm>
            <a:off x="2225842" y="2177716"/>
            <a:ext cx="7351295" cy="1446550"/>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GB" sz="8800" cap="none">
                <a:solidFill>
                  <a:srgbClr val="D5DBE5"/>
                </a:solidFill>
                <a:latin typeface="Calibri"/>
                <a:ea typeface="Calibri"/>
                <a:cs typeface="Calibri"/>
                <a:sym typeface="Calibri"/>
              </a:rPr>
              <a:t>THANK YOU</a:t>
            </a:r>
            <a:endParaRPr b="1" sz="8800" cap="none">
              <a:solidFill>
                <a:srgbClr val="D5DBE5"/>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2021-05-10T07:15:05Z</dcterms:created>
  <dc:creator>Windows User</dc:creator>
</cp:coreProperties>
</file>