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7" roundtripDataSignature="AMtx7mhhmsafm6RdiC9jP/JTTrtG29n55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EAC94E53-3039-43AC-8124-1FCA56CEF997}">
  <a:tblStyle styleId="{EAC94E53-3039-43AC-8124-1FCA56CEF997}"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customschemas.google.com/relationships/presentationmetadata" Target="metadata"/><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1" name="Google Shape;101;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2" name="Google Shape;102;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1" name="Google Shape;111;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9" name="Google Shape;129;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7" name="Google Shape;137;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5" name="Google Shape;155;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2" name="Google Shape;172;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1" name="Google Shape;191;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9" name="Google Shape;199;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6" name="Google Shape;226;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5" name="Google Shape;23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3" name="Google Shape;253;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2" name="Google Shape;262;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9" name="Google Shape;279;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7" name="Google Shape;287;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5" name="Google Shape;295;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4" name="Google Shape;304;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3" name="Google Shape;313;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7" name="Google Shape;347;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1"/>
          <p:cNvSpPr/>
          <p:nvPr>
            <p:ph idx="2" type="pic"/>
          </p:nvPr>
        </p:nvSpPr>
        <p:spPr>
          <a:xfrm>
            <a:off x="5183188" y="987425"/>
            <a:ext cx="6172200" cy="4873625"/>
          </a:xfrm>
          <a:prstGeom prst="rect">
            <a:avLst/>
          </a:prstGeom>
          <a:noFill/>
          <a:ln>
            <a:noFill/>
          </a:ln>
        </p:spPr>
      </p:sp>
      <p:sp>
        <p:nvSpPr>
          <p:cNvPr id="68" name="Google Shape;68;p4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idx="1" type="subTitle"/>
          </p:nvPr>
        </p:nvSpPr>
        <p:spPr>
          <a:xfrm>
            <a:off x="1955064" y="1504277"/>
            <a:ext cx="8440219" cy="2631414"/>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400"/>
              <a:buNone/>
            </a:pPr>
            <a:r>
              <a:rPr b="1" lang="en-GB">
                <a:latin typeface="Times New Roman"/>
                <a:ea typeface="Times New Roman"/>
                <a:cs typeface="Times New Roman"/>
                <a:sym typeface="Times New Roman"/>
              </a:rPr>
              <a:t>COURSE NAME: MACHINE TOOLS</a:t>
            </a:r>
            <a:endParaRPr/>
          </a:p>
          <a:p>
            <a:pPr indent="0" lvl="0" marL="0" rtl="0" algn="l">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 6: CALCULATION ON TURNING OPERATIONS</a:t>
            </a:r>
            <a:endParaRPr/>
          </a:p>
          <a:p>
            <a:pPr indent="0" lvl="0" marL="0" rtl="0" algn="l">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Lecturer: HABANABAKIZE THEOPHILE</a:t>
            </a:r>
            <a:endParaRPr b="1">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2"/>
          <p:cNvSpPr txBox="1"/>
          <p:nvPr>
            <p:ph type="title"/>
          </p:nvPr>
        </p:nvSpPr>
        <p:spPr>
          <a:xfrm>
            <a:off x="1106905" y="820237"/>
            <a:ext cx="2205789" cy="8260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OUTLINE</a:t>
            </a:r>
            <a:endParaRPr b="1" sz="2800">
              <a:latin typeface="Times New Roman"/>
              <a:ea typeface="Times New Roman"/>
              <a:cs typeface="Times New Roman"/>
              <a:sym typeface="Times New Roman"/>
            </a:endParaRPr>
          </a:p>
        </p:txBody>
      </p:sp>
      <p:sp>
        <p:nvSpPr>
          <p:cNvPr id="95" name="Google Shape;95;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Introduction</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Cutting speed</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Feed, feed rate and Depth of cut</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Machining Time</a:t>
            </a:r>
            <a:endParaRPr>
              <a:latin typeface="Times New Roman"/>
              <a:ea typeface="Times New Roman"/>
              <a:cs typeface="Times New Roman"/>
              <a:sym typeface="Times New Roman"/>
            </a:endParaRPr>
          </a:p>
        </p:txBody>
      </p:sp>
      <p:sp>
        <p:nvSpPr>
          <p:cNvPr id="96" name="Google Shape;96;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97" name="Google Shape;97;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98" name="Google Shape;98;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3"/>
          <p:cNvSpPr txBox="1"/>
          <p:nvPr>
            <p:ph idx="1" type="body"/>
          </p:nvPr>
        </p:nvSpPr>
        <p:spPr>
          <a:xfrm>
            <a:off x="608245" y="997848"/>
            <a:ext cx="10975510" cy="5310779"/>
          </a:xfrm>
          <a:prstGeom prst="rect">
            <a:avLst/>
          </a:prstGeom>
          <a:noFill/>
          <a:ln>
            <a:noFill/>
          </a:ln>
        </p:spPr>
        <p:txBody>
          <a:bodyPr anchorCtr="0" anchor="t" bIns="45700" lIns="91425" spcFirstLastPara="1" rIns="91425" wrap="square" tIns="45700">
            <a:normAutofit/>
          </a:bodyPr>
          <a:lstStyle/>
          <a:p>
            <a:pPr indent="0" lvl="0" marL="0" rtl="0" algn="l">
              <a:lnSpc>
                <a:spcPct val="160000"/>
              </a:lnSpc>
              <a:spcBef>
                <a:spcPts val="0"/>
              </a:spcBef>
              <a:spcAft>
                <a:spcPts val="0"/>
              </a:spcAft>
              <a:buClr>
                <a:schemeClr val="dk1"/>
              </a:buClr>
              <a:buSzPts val="2800"/>
              <a:buNone/>
            </a:pPr>
            <a:r>
              <a:rPr lang="en-GB">
                <a:latin typeface="Times New Roman"/>
                <a:ea typeface="Times New Roman"/>
                <a:cs typeface="Times New Roman"/>
                <a:sym typeface="Times New Roman"/>
              </a:rPr>
              <a:t>Previous lectures discussed various topics related to lathe machining operations. There are machining parameters such as: spindle speed, cutting speed, depth of cut, feed and feed rate, material being cut,…which are involved in machining operations.</a:t>
            </a:r>
            <a:endParaRPr/>
          </a:p>
          <a:p>
            <a:pPr indent="0" lvl="0" marL="0" rtl="0" algn="l">
              <a:lnSpc>
                <a:spcPct val="160000"/>
              </a:lnSpc>
              <a:spcBef>
                <a:spcPts val="1000"/>
              </a:spcBef>
              <a:spcAft>
                <a:spcPts val="0"/>
              </a:spcAft>
              <a:buClr>
                <a:schemeClr val="dk1"/>
              </a:buClr>
              <a:buSzPts val="2800"/>
              <a:buNone/>
            </a:pPr>
            <a:r>
              <a:rPr lang="en-GB">
                <a:latin typeface="Times New Roman"/>
                <a:ea typeface="Times New Roman"/>
                <a:cs typeface="Times New Roman"/>
                <a:sym typeface="Times New Roman"/>
              </a:rPr>
              <a:t>This lecture will be about some machining parameters calculations. In addition it will also calculate Machining time required to perform machining operation.</a:t>
            </a:r>
            <a:endParaRPr>
              <a:latin typeface="Times New Roman"/>
              <a:ea typeface="Times New Roman"/>
              <a:cs typeface="Times New Roman"/>
              <a:sym typeface="Times New Roman"/>
            </a:endParaRPr>
          </a:p>
        </p:txBody>
      </p:sp>
      <p:sp>
        <p:nvSpPr>
          <p:cNvPr id="105" name="Google Shape;105;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06" name="Google Shape;106;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07" name="Google Shape;107;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08" name="Google Shape;108;p3"/>
          <p:cNvSpPr/>
          <p:nvPr/>
        </p:nvSpPr>
        <p:spPr>
          <a:xfrm>
            <a:off x="608245" y="38239"/>
            <a:ext cx="3795313" cy="779444"/>
          </a:xfrm>
          <a:prstGeom prst="rect">
            <a:avLst/>
          </a:prstGeom>
          <a:noFill/>
          <a:ln>
            <a:noFill/>
          </a:ln>
        </p:spPr>
        <p:txBody>
          <a:bodyPr anchorCtr="0" anchor="t" bIns="45700" lIns="91425" spcFirstLastPara="1" rIns="91425" wrap="square" tIns="45700">
            <a:spAutoFit/>
          </a:bodyPr>
          <a:lstStyle/>
          <a:p>
            <a:pPr indent="0" lvl="0" marL="0" marR="0" rtl="0" algn="l">
              <a:lnSpc>
                <a:spcPct val="160000"/>
              </a:lnSpc>
              <a:spcBef>
                <a:spcPts val="0"/>
              </a:spcBef>
              <a:spcAft>
                <a:spcPts val="0"/>
              </a:spcAft>
              <a:buNone/>
            </a:pPr>
            <a:r>
              <a:rPr b="1" i="0" lang="en-GB" sz="3200" u="none" cap="none" strike="noStrike">
                <a:solidFill>
                  <a:schemeClr val="dk1"/>
                </a:solidFill>
                <a:latin typeface="Times New Roman"/>
                <a:ea typeface="Times New Roman"/>
                <a:cs typeface="Times New Roman"/>
                <a:sym typeface="Times New Roman"/>
              </a:rPr>
              <a:t>VI.1 Introduction</a:t>
            </a:r>
            <a:endParaRPr b="1" i="0" sz="32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4"/>
          <p:cNvSpPr txBox="1"/>
          <p:nvPr>
            <p:ph type="title"/>
          </p:nvPr>
        </p:nvSpPr>
        <p:spPr>
          <a:xfrm>
            <a:off x="838200" y="365126"/>
            <a:ext cx="6007768" cy="801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The summary of turning formula</a:t>
            </a:r>
            <a:endParaRPr b="1" sz="3200">
              <a:latin typeface="Times New Roman"/>
              <a:ea typeface="Times New Roman"/>
              <a:cs typeface="Times New Roman"/>
              <a:sym typeface="Times New Roman"/>
            </a:endParaRPr>
          </a:p>
        </p:txBody>
      </p:sp>
      <p:sp>
        <p:nvSpPr>
          <p:cNvPr id="114" name="Google Shape;114;p4"/>
          <p:cNvSpPr txBox="1"/>
          <p:nvPr>
            <p:ph idx="1" type="body"/>
          </p:nvPr>
        </p:nvSpPr>
        <p:spPr>
          <a:xfrm>
            <a:off x="838200" y="1167064"/>
            <a:ext cx="10515600" cy="5189286"/>
          </a:xfrm>
          <a:prstGeom prst="rect">
            <a:avLst/>
          </a:prstGeom>
          <a:blipFill rotWithShape="1">
            <a:blip r:embed="rId3">
              <a:alphaModFix/>
            </a:blip>
            <a:stretch>
              <a:fillRect b="0" l="-1042" r="0" t="0"/>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800"/>
              <a:buChar char="•"/>
            </a:pPr>
            <a:r>
              <a:rPr lang="en-GB"/>
              <a:t> </a:t>
            </a:r>
            <a:endParaRPr/>
          </a:p>
        </p:txBody>
      </p:sp>
      <p:sp>
        <p:nvSpPr>
          <p:cNvPr id="115" name="Google Shape;115;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16" name="Google Shape;116;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17" name="Google Shape;117;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5"/>
          <p:cNvSpPr txBox="1"/>
          <p:nvPr>
            <p:ph idx="1" type="body"/>
          </p:nvPr>
        </p:nvSpPr>
        <p:spPr>
          <a:xfrm>
            <a:off x="838200" y="1068722"/>
            <a:ext cx="10515600" cy="5287628"/>
          </a:xfrm>
          <a:prstGeom prst="rect">
            <a:avLst/>
          </a:prstGeom>
          <a:blipFill rotWithShape="1">
            <a:blip r:embed="rId3">
              <a:alphaModFix/>
            </a:blip>
            <a:stretch>
              <a:fillRect b="0" l="-1042" r="0" t="0"/>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800"/>
              <a:buChar char="•"/>
            </a:pPr>
            <a:r>
              <a:rPr lang="en-GB"/>
              <a:t> </a:t>
            </a:r>
            <a:endParaRPr/>
          </a:p>
        </p:txBody>
      </p:sp>
      <p:sp>
        <p:nvSpPr>
          <p:cNvPr id="123" name="Google Shape;123;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24" name="Google Shape;124;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25" name="Google Shape;125;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26" name="Google Shape;126;p5"/>
          <p:cNvSpPr/>
          <p:nvPr/>
        </p:nvSpPr>
        <p:spPr>
          <a:xfrm>
            <a:off x="838200" y="338967"/>
            <a:ext cx="760796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2800" u="none" cap="none" strike="noStrike">
                <a:solidFill>
                  <a:schemeClr val="dk1"/>
                </a:solidFill>
                <a:latin typeface="Times New Roman"/>
                <a:ea typeface="Times New Roman"/>
                <a:cs typeface="Times New Roman"/>
                <a:sym typeface="Times New Roman"/>
              </a:rPr>
              <a:t>The summary of turning formula Cont’d</a:t>
            </a:r>
            <a:endParaRPr sz="28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6"/>
          <p:cNvSpPr txBox="1"/>
          <p:nvPr>
            <p:ph idx="1" type="body"/>
          </p:nvPr>
        </p:nvSpPr>
        <p:spPr>
          <a:xfrm>
            <a:off x="838200" y="1224046"/>
            <a:ext cx="9749589" cy="4322512"/>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 formulas summarized in the above slides are known as turning formulas. These formulas help lathe machining operation activities for using them the operator can monitor effectively machining parameters (spindle speed, workpiece material, cutting speed, feed, depth of cut). For the same material cutting speed reduces as the size increases and it increases as the size reduces.</a:t>
            </a:r>
            <a:endParaRPr>
              <a:latin typeface="Times New Roman"/>
              <a:ea typeface="Times New Roman"/>
              <a:cs typeface="Times New Roman"/>
              <a:sym typeface="Times New Roman"/>
            </a:endParaRPr>
          </a:p>
        </p:txBody>
      </p:sp>
      <p:sp>
        <p:nvSpPr>
          <p:cNvPr id="132" name="Google Shape;132;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33" name="Google Shape;133;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34" name="Google Shape;134;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7"/>
          <p:cNvSpPr txBox="1"/>
          <p:nvPr>
            <p:ph type="title"/>
          </p:nvPr>
        </p:nvSpPr>
        <p:spPr>
          <a:xfrm>
            <a:off x="838200" y="365125"/>
            <a:ext cx="3962400" cy="7778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VI.2 Cutting speed</a:t>
            </a:r>
            <a:endParaRPr/>
          </a:p>
        </p:txBody>
      </p:sp>
      <p:sp>
        <p:nvSpPr>
          <p:cNvPr id="140" name="Google Shape;140;p7"/>
          <p:cNvSpPr txBox="1"/>
          <p:nvPr>
            <p:ph idx="1" type="body"/>
          </p:nvPr>
        </p:nvSpPr>
        <p:spPr>
          <a:xfrm>
            <a:off x="745958" y="974558"/>
            <a:ext cx="10607842" cy="5381791"/>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The cutting speed (Cs) of a tool </a:t>
            </a:r>
            <a:r>
              <a:rPr lang="en-GB">
                <a:latin typeface="Times New Roman"/>
                <a:ea typeface="Times New Roman"/>
                <a:cs typeface="Times New Roman"/>
                <a:sym typeface="Times New Roman"/>
              </a:rPr>
              <a:t>is the speed at which the metal is removed by the tool from the workpiece or the rate at which point on work circumference travels past cutting tool. In a lathe, it is the peripheral speed of the work past the cutting tool expressed in meters per minute.</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Where,</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D: is the diameter of the work in mm.</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N: is the number of revolutions that the work makes per minute (RPM).</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41" name="Google Shape;141;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42" name="Google Shape;142;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43" name="Google Shape;143;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8"/>
          <p:cNvSpPr txBox="1"/>
          <p:nvPr>
            <p:ph type="title"/>
          </p:nvPr>
        </p:nvSpPr>
        <p:spPr>
          <a:xfrm>
            <a:off x="838200" y="589653"/>
            <a:ext cx="4756484" cy="7417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Cutting speed Cont’d</a:t>
            </a:r>
            <a:endParaRPr sz="3200">
              <a:latin typeface="Times New Roman"/>
              <a:ea typeface="Times New Roman"/>
              <a:cs typeface="Times New Roman"/>
              <a:sym typeface="Times New Roman"/>
            </a:endParaRPr>
          </a:p>
        </p:txBody>
      </p:sp>
      <p:sp>
        <p:nvSpPr>
          <p:cNvPr id="149" name="Google Shape;149;p8"/>
          <p:cNvSpPr txBox="1"/>
          <p:nvPr>
            <p:ph idx="1" type="body"/>
          </p:nvPr>
        </p:nvSpPr>
        <p:spPr>
          <a:xfrm>
            <a:off x="838200" y="1555959"/>
            <a:ext cx="10515600" cy="4351338"/>
          </a:xfrm>
          <a:prstGeom prst="rect">
            <a:avLst/>
          </a:prstGeom>
          <a:blipFill rotWithShape="1">
            <a:blip r:embed="rId3">
              <a:alphaModFix/>
            </a:blip>
            <a:stretch>
              <a:fillRect b="0" l="-1216" r="-694" t="0"/>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800"/>
              <a:buChar char="•"/>
            </a:pPr>
            <a:r>
              <a:rPr lang="en-GB"/>
              <a:t> </a:t>
            </a:r>
            <a:endParaRPr/>
          </a:p>
        </p:txBody>
      </p:sp>
      <p:sp>
        <p:nvSpPr>
          <p:cNvPr id="150" name="Google Shape;150;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51" name="Google Shape;151;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52" name="Google Shape;152;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9"/>
          <p:cNvSpPr txBox="1"/>
          <p:nvPr>
            <p:ph type="title"/>
          </p:nvPr>
        </p:nvSpPr>
        <p:spPr>
          <a:xfrm>
            <a:off x="846221" y="628755"/>
            <a:ext cx="4479758" cy="58537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Cutting speed Cont’d </a:t>
            </a:r>
            <a:endParaRPr b="1" sz="3200">
              <a:latin typeface="Times New Roman"/>
              <a:ea typeface="Times New Roman"/>
              <a:cs typeface="Times New Roman"/>
              <a:sym typeface="Times New Roman"/>
            </a:endParaRPr>
          </a:p>
        </p:txBody>
      </p:sp>
      <p:sp>
        <p:nvSpPr>
          <p:cNvPr id="158" name="Google Shape;158;p9"/>
          <p:cNvSpPr txBox="1"/>
          <p:nvPr>
            <p:ph idx="1" type="body"/>
          </p:nvPr>
        </p:nvSpPr>
        <p:spPr>
          <a:xfrm>
            <a:off x="838200" y="1477754"/>
            <a:ext cx="9845842" cy="4351338"/>
          </a:xfrm>
          <a:prstGeom prst="rect">
            <a:avLst/>
          </a:prstGeom>
          <a:blipFill rotWithShape="1">
            <a:blip r:embed="rId3">
              <a:alphaModFix/>
            </a:blip>
            <a:stretch>
              <a:fillRect b="0" l="-1299" r="0" t="0"/>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800"/>
              <a:buChar char="•"/>
            </a:pPr>
            <a:r>
              <a:rPr lang="en-GB"/>
              <a:t> </a:t>
            </a:r>
            <a:endParaRPr/>
          </a:p>
        </p:txBody>
      </p:sp>
      <p:sp>
        <p:nvSpPr>
          <p:cNvPr id="159" name="Google Shape;159;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60" name="Google Shape;160;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61" name="Google Shape;161;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0"/>
          <p:cNvSpPr txBox="1"/>
          <p:nvPr>
            <p:ph idx="1" type="body"/>
          </p:nvPr>
        </p:nvSpPr>
        <p:spPr>
          <a:xfrm>
            <a:off x="934451" y="983413"/>
            <a:ext cx="10419349" cy="5224881"/>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5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hardness of the cutting tool material has a great deal to do with the recommended cutting speed. The harder the cutting tool material, the faster the cutting speed. The softer the cutting tool material, the slower the recommended cutting speed.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depth of the cut and the feed rate will also affect the cutting speed, but not to as great an extent as the work hardness.</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softer the work material, the faster the recommended cutting speed</a:t>
            </a:r>
            <a:endParaRPr/>
          </a:p>
          <a:p>
            <a:pPr indent="-50800" lvl="0" marL="228600" rtl="0" algn="l">
              <a:lnSpc>
                <a:spcPct val="150000"/>
              </a:lnSpc>
              <a:spcBef>
                <a:spcPts val="1000"/>
              </a:spcBef>
              <a:spcAft>
                <a:spcPts val="0"/>
              </a:spcAft>
              <a:buClr>
                <a:schemeClr val="dk1"/>
              </a:buClr>
              <a:buSzPts val="2800"/>
              <a:buFont typeface="Noto Sans Symbols"/>
              <a:buNone/>
            </a:pPr>
            <a:r>
              <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67" name="Google Shape;167;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68" name="Google Shape;168;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69" name="Google Shape;169;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1"/>
          <p:cNvSpPr txBox="1"/>
          <p:nvPr>
            <p:ph type="title"/>
          </p:nvPr>
        </p:nvSpPr>
        <p:spPr>
          <a:xfrm>
            <a:off x="1319463" y="260793"/>
            <a:ext cx="6428874" cy="81397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The sample of lathe cutting speed</a:t>
            </a:r>
            <a:endParaRPr b="1" sz="3200">
              <a:latin typeface="Times New Roman"/>
              <a:ea typeface="Times New Roman"/>
              <a:cs typeface="Times New Roman"/>
              <a:sym typeface="Times New Roman"/>
            </a:endParaRPr>
          </a:p>
        </p:txBody>
      </p:sp>
      <p:graphicFrame>
        <p:nvGraphicFramePr>
          <p:cNvPr id="175" name="Google Shape;175;p11"/>
          <p:cNvGraphicFramePr/>
          <p:nvPr/>
        </p:nvGraphicFramePr>
        <p:xfrm>
          <a:off x="2330118" y="2431697"/>
          <a:ext cx="3000000" cy="3000000"/>
        </p:xfrm>
        <a:graphic>
          <a:graphicData uri="http://schemas.openxmlformats.org/drawingml/2006/table">
            <a:tbl>
              <a:tblPr bandRow="1" firstRow="1">
                <a:noFill/>
                <a:tableStyleId>{EAC94E53-3039-43AC-8124-1FCA56CEF997}</a:tableStyleId>
              </a:tblPr>
              <a:tblGrid>
                <a:gridCol w="1234475"/>
                <a:gridCol w="2991225"/>
                <a:gridCol w="3578775"/>
              </a:tblGrid>
              <a:tr h="646475">
                <a:tc>
                  <a:txBody>
                    <a:bodyPr/>
                    <a:lstStyle/>
                    <a:p>
                      <a:pPr indent="0" lvl="0" marL="0" marR="0" rtl="0" algn="l">
                        <a:spcBef>
                          <a:spcPts val="0"/>
                        </a:spcBef>
                        <a:spcAft>
                          <a:spcPts val="0"/>
                        </a:spcAft>
                        <a:buNone/>
                      </a:pPr>
                      <a:r>
                        <a:rPr b="1" lang="en-GB" sz="2400" u="none" cap="none" strike="noStrike">
                          <a:latin typeface="Times New Roman"/>
                          <a:ea typeface="Times New Roman"/>
                          <a:cs typeface="Times New Roman"/>
                          <a:sym typeface="Times New Roman"/>
                        </a:rPr>
                        <a:t>No</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400">
                          <a:latin typeface="Times New Roman"/>
                          <a:ea typeface="Times New Roman"/>
                          <a:cs typeface="Times New Roman"/>
                          <a:sym typeface="Times New Roman"/>
                        </a:rPr>
                        <a:t>Material being</a:t>
                      </a:r>
                      <a:r>
                        <a:rPr lang="en-GB" sz="2400">
                          <a:latin typeface="Times New Roman"/>
                          <a:ea typeface="Times New Roman"/>
                          <a:cs typeface="Times New Roman"/>
                          <a:sym typeface="Times New Roman"/>
                        </a:rPr>
                        <a:t> cut</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400">
                          <a:latin typeface="Times New Roman"/>
                          <a:ea typeface="Times New Roman"/>
                          <a:cs typeface="Times New Roman"/>
                          <a:sym typeface="Times New Roman"/>
                        </a:rPr>
                        <a:t>Cutting speed (m/min)</a:t>
                      </a:r>
                      <a:endParaRPr sz="2400">
                        <a:latin typeface="Times New Roman"/>
                        <a:ea typeface="Times New Roman"/>
                        <a:cs typeface="Times New Roman"/>
                        <a:sym typeface="Times New Roman"/>
                      </a:endParaRPr>
                    </a:p>
                  </a:txBody>
                  <a:tcPr marT="45725" marB="45725" marR="91450" marL="91450"/>
                </a:tc>
              </a:tr>
              <a:tr h="516400">
                <a:tc>
                  <a:txBody>
                    <a:bodyPr/>
                    <a:lstStyle/>
                    <a:p>
                      <a:pPr indent="0" lvl="0" marL="0" marR="0" rtl="0" algn="l">
                        <a:spcBef>
                          <a:spcPts val="0"/>
                        </a:spcBef>
                        <a:spcAft>
                          <a:spcPts val="0"/>
                        </a:spcAft>
                        <a:buNone/>
                      </a:pPr>
                      <a:r>
                        <a:rPr b="1" lang="en-GB" sz="2400">
                          <a:latin typeface="Times New Roman"/>
                          <a:ea typeface="Times New Roman"/>
                          <a:cs typeface="Times New Roman"/>
                          <a:sym typeface="Times New Roman"/>
                        </a:rPr>
                        <a:t>1</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400">
                          <a:latin typeface="Times New Roman"/>
                          <a:ea typeface="Times New Roman"/>
                          <a:cs typeface="Times New Roman"/>
                          <a:sym typeface="Times New Roman"/>
                        </a:rPr>
                        <a:t>Mild</a:t>
                      </a:r>
                      <a:r>
                        <a:rPr lang="en-GB" sz="2400">
                          <a:latin typeface="Times New Roman"/>
                          <a:ea typeface="Times New Roman"/>
                          <a:cs typeface="Times New Roman"/>
                          <a:sym typeface="Times New Roman"/>
                        </a:rPr>
                        <a:t> steel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400">
                          <a:latin typeface="Times New Roman"/>
                          <a:ea typeface="Times New Roman"/>
                          <a:cs typeface="Times New Roman"/>
                          <a:sym typeface="Times New Roman"/>
                        </a:rPr>
                        <a:t>20 to 28</a:t>
                      </a:r>
                      <a:endParaRPr sz="2400">
                        <a:latin typeface="Times New Roman"/>
                        <a:ea typeface="Times New Roman"/>
                        <a:cs typeface="Times New Roman"/>
                        <a:sym typeface="Times New Roman"/>
                      </a:endParaRPr>
                    </a:p>
                  </a:txBody>
                  <a:tcPr marT="45725" marB="45725" marR="91450" marL="91450"/>
                </a:tc>
              </a:tr>
              <a:tr h="516400">
                <a:tc>
                  <a:txBody>
                    <a:bodyPr/>
                    <a:lstStyle/>
                    <a:p>
                      <a:pPr indent="0" lvl="0" marL="0" marR="0" rtl="0" algn="l">
                        <a:spcBef>
                          <a:spcPts val="0"/>
                        </a:spcBef>
                        <a:spcAft>
                          <a:spcPts val="0"/>
                        </a:spcAft>
                        <a:buNone/>
                      </a:pPr>
                      <a:r>
                        <a:rPr b="1" lang="en-GB" sz="2400">
                          <a:latin typeface="Times New Roman"/>
                          <a:ea typeface="Times New Roman"/>
                          <a:cs typeface="Times New Roman"/>
                          <a:sym typeface="Times New Roman"/>
                        </a:rPr>
                        <a:t>2</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400">
                          <a:latin typeface="Times New Roman"/>
                          <a:ea typeface="Times New Roman"/>
                          <a:cs typeface="Times New Roman"/>
                          <a:sym typeface="Times New Roman"/>
                        </a:rPr>
                        <a:t>Cast</a:t>
                      </a:r>
                      <a:r>
                        <a:rPr lang="en-GB" sz="2400">
                          <a:latin typeface="Times New Roman"/>
                          <a:ea typeface="Times New Roman"/>
                          <a:cs typeface="Times New Roman"/>
                          <a:sym typeface="Times New Roman"/>
                        </a:rPr>
                        <a:t> iron</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400">
                          <a:latin typeface="Times New Roman"/>
                          <a:ea typeface="Times New Roman"/>
                          <a:cs typeface="Times New Roman"/>
                          <a:sym typeface="Times New Roman"/>
                        </a:rPr>
                        <a:t>18 to 25</a:t>
                      </a:r>
                      <a:endParaRPr sz="2400">
                        <a:latin typeface="Times New Roman"/>
                        <a:ea typeface="Times New Roman"/>
                        <a:cs typeface="Times New Roman"/>
                        <a:sym typeface="Times New Roman"/>
                      </a:endParaRPr>
                    </a:p>
                  </a:txBody>
                  <a:tcPr marT="45725" marB="45725" marR="91450" marL="91450"/>
                </a:tc>
              </a:tr>
              <a:tr h="587950">
                <a:tc>
                  <a:txBody>
                    <a:bodyPr/>
                    <a:lstStyle/>
                    <a:p>
                      <a:pPr indent="0" lvl="0" marL="0" marR="0" rtl="0" algn="l">
                        <a:spcBef>
                          <a:spcPts val="0"/>
                        </a:spcBef>
                        <a:spcAft>
                          <a:spcPts val="0"/>
                        </a:spcAft>
                        <a:buNone/>
                      </a:pPr>
                      <a:r>
                        <a:rPr b="1" lang="en-GB" sz="2400">
                          <a:latin typeface="Times New Roman"/>
                          <a:ea typeface="Times New Roman"/>
                          <a:cs typeface="Times New Roman"/>
                          <a:sym typeface="Times New Roman"/>
                        </a:rPr>
                        <a:t>3</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400">
                          <a:latin typeface="Times New Roman"/>
                          <a:ea typeface="Times New Roman"/>
                          <a:cs typeface="Times New Roman"/>
                          <a:sym typeface="Times New Roman"/>
                        </a:rPr>
                        <a:t>High carbon steel</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400">
                          <a:latin typeface="Times New Roman"/>
                          <a:ea typeface="Times New Roman"/>
                          <a:cs typeface="Times New Roman"/>
                          <a:sym typeface="Times New Roman"/>
                        </a:rPr>
                        <a:t>12 to 18</a:t>
                      </a:r>
                      <a:endParaRPr sz="2400">
                        <a:latin typeface="Times New Roman"/>
                        <a:ea typeface="Times New Roman"/>
                        <a:cs typeface="Times New Roman"/>
                        <a:sym typeface="Times New Roman"/>
                      </a:endParaRPr>
                    </a:p>
                  </a:txBody>
                  <a:tcPr marT="45725" marB="45725" marR="91450" marL="91450"/>
                </a:tc>
              </a:tr>
              <a:tr h="516400">
                <a:tc>
                  <a:txBody>
                    <a:bodyPr/>
                    <a:lstStyle/>
                    <a:p>
                      <a:pPr indent="0" lvl="0" marL="0" marR="0" rtl="0" algn="l">
                        <a:spcBef>
                          <a:spcPts val="0"/>
                        </a:spcBef>
                        <a:spcAft>
                          <a:spcPts val="0"/>
                        </a:spcAft>
                        <a:buNone/>
                      </a:pPr>
                      <a:r>
                        <a:rPr b="1" lang="en-GB" sz="2400">
                          <a:latin typeface="Times New Roman"/>
                          <a:ea typeface="Times New Roman"/>
                          <a:cs typeface="Times New Roman"/>
                          <a:sym typeface="Times New Roman"/>
                        </a:rPr>
                        <a:t>4</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400">
                          <a:latin typeface="Times New Roman"/>
                          <a:ea typeface="Times New Roman"/>
                          <a:cs typeface="Times New Roman"/>
                          <a:sym typeface="Times New Roman"/>
                        </a:rPr>
                        <a:t>Brass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400">
                          <a:latin typeface="Times New Roman"/>
                          <a:ea typeface="Times New Roman"/>
                          <a:cs typeface="Times New Roman"/>
                          <a:sym typeface="Times New Roman"/>
                        </a:rPr>
                        <a:t>45 to 90</a:t>
                      </a:r>
                      <a:endParaRPr sz="2400">
                        <a:latin typeface="Times New Roman"/>
                        <a:ea typeface="Times New Roman"/>
                        <a:cs typeface="Times New Roman"/>
                        <a:sym typeface="Times New Roman"/>
                      </a:endParaRPr>
                    </a:p>
                  </a:txBody>
                  <a:tcPr marT="45725" marB="45725" marR="91450" marL="91450"/>
                </a:tc>
              </a:tr>
              <a:tr h="516400">
                <a:tc>
                  <a:txBody>
                    <a:bodyPr/>
                    <a:lstStyle/>
                    <a:p>
                      <a:pPr indent="0" lvl="0" marL="0" marR="0" rtl="0" algn="l">
                        <a:spcBef>
                          <a:spcPts val="0"/>
                        </a:spcBef>
                        <a:spcAft>
                          <a:spcPts val="0"/>
                        </a:spcAft>
                        <a:buNone/>
                      </a:pPr>
                      <a:r>
                        <a:rPr b="1" lang="en-GB" sz="2400">
                          <a:latin typeface="Times New Roman"/>
                          <a:ea typeface="Times New Roman"/>
                          <a:cs typeface="Times New Roman"/>
                          <a:sym typeface="Times New Roman"/>
                        </a:rPr>
                        <a:t>5</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400">
                          <a:latin typeface="Times New Roman"/>
                          <a:ea typeface="Times New Roman"/>
                          <a:cs typeface="Times New Roman"/>
                          <a:sym typeface="Times New Roman"/>
                        </a:rPr>
                        <a:t>Bronze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400">
                          <a:latin typeface="Times New Roman"/>
                          <a:ea typeface="Times New Roman"/>
                          <a:cs typeface="Times New Roman"/>
                          <a:sym typeface="Times New Roman"/>
                        </a:rPr>
                        <a:t>15 to 21</a:t>
                      </a:r>
                      <a:endParaRPr sz="2400">
                        <a:latin typeface="Times New Roman"/>
                        <a:ea typeface="Times New Roman"/>
                        <a:cs typeface="Times New Roman"/>
                        <a:sym typeface="Times New Roman"/>
                      </a:endParaRPr>
                    </a:p>
                  </a:txBody>
                  <a:tcPr marT="45725" marB="45725" marR="91450" marL="91450"/>
                </a:tc>
              </a:tr>
              <a:tr h="516400">
                <a:tc>
                  <a:txBody>
                    <a:bodyPr/>
                    <a:lstStyle/>
                    <a:p>
                      <a:pPr indent="0" lvl="0" marL="0" marR="0" rtl="0" algn="l">
                        <a:spcBef>
                          <a:spcPts val="0"/>
                        </a:spcBef>
                        <a:spcAft>
                          <a:spcPts val="0"/>
                        </a:spcAft>
                        <a:buNone/>
                      </a:pPr>
                      <a:r>
                        <a:rPr b="1" lang="en-GB" sz="2400">
                          <a:latin typeface="Times New Roman"/>
                          <a:ea typeface="Times New Roman"/>
                          <a:cs typeface="Times New Roman"/>
                          <a:sym typeface="Times New Roman"/>
                        </a:rPr>
                        <a:t>6</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400">
                          <a:latin typeface="Times New Roman"/>
                          <a:ea typeface="Times New Roman"/>
                          <a:cs typeface="Times New Roman"/>
                          <a:sym typeface="Times New Roman"/>
                        </a:rPr>
                        <a:t>Aluminium </a:t>
                      </a:r>
                      <a:endParaRPr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400">
                          <a:latin typeface="Times New Roman"/>
                          <a:ea typeface="Times New Roman"/>
                          <a:cs typeface="Times New Roman"/>
                          <a:sym typeface="Times New Roman"/>
                        </a:rPr>
                        <a:t>Up to 300</a:t>
                      </a:r>
                      <a:endParaRPr sz="2400">
                        <a:latin typeface="Times New Roman"/>
                        <a:ea typeface="Times New Roman"/>
                        <a:cs typeface="Times New Roman"/>
                        <a:sym typeface="Times New Roman"/>
                      </a:endParaRPr>
                    </a:p>
                  </a:txBody>
                  <a:tcPr marT="45725" marB="45725" marR="91450" marL="91450"/>
                </a:tc>
              </a:tr>
            </a:tbl>
          </a:graphicData>
        </a:graphic>
      </p:graphicFrame>
      <p:sp>
        <p:nvSpPr>
          <p:cNvPr id="176" name="Google Shape;176;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77" name="Google Shape;177;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78" name="Google Shape;178;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79" name="Google Shape;179;p11"/>
          <p:cNvSpPr/>
          <p:nvPr/>
        </p:nvSpPr>
        <p:spPr>
          <a:xfrm>
            <a:off x="1447800" y="938463"/>
            <a:ext cx="9906000"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800">
                <a:solidFill>
                  <a:schemeClr val="dk1"/>
                </a:solidFill>
                <a:latin typeface="Times New Roman"/>
                <a:ea typeface="Times New Roman"/>
                <a:cs typeface="Times New Roman"/>
                <a:sym typeface="Times New Roman"/>
              </a:rPr>
              <a:t>Depending on the type of the material being cut, the cutting speed is different from one type of material to an other. Here below are the </a:t>
            </a:r>
            <a:r>
              <a:rPr lang="en-GB" sz="2400">
                <a:solidFill>
                  <a:schemeClr val="dk1"/>
                </a:solidFill>
                <a:latin typeface="Times New Roman"/>
                <a:ea typeface="Times New Roman"/>
                <a:cs typeface="Times New Roman"/>
                <a:sym typeface="Times New Roman"/>
              </a:rPr>
              <a:t>samples</a:t>
            </a:r>
            <a:r>
              <a:rPr lang="en-GB" sz="2800">
                <a:solidFill>
                  <a:schemeClr val="dk1"/>
                </a:solidFill>
                <a:latin typeface="Times New Roman"/>
                <a:ea typeface="Times New Roman"/>
                <a:cs typeface="Times New Roman"/>
                <a:sym typeface="Times New Roman"/>
              </a:rPr>
              <a:t> of cutting speed for some types of materials</a:t>
            </a:r>
            <a:endParaRPr sz="280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2"/>
          <p:cNvSpPr txBox="1"/>
          <p:nvPr>
            <p:ph type="title"/>
          </p:nvPr>
        </p:nvSpPr>
        <p:spPr>
          <a:xfrm>
            <a:off x="838200" y="365125"/>
            <a:ext cx="7772400" cy="789907"/>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br>
              <a:rPr b="1" lang="en-GB" sz="3200">
                <a:latin typeface="Times New Roman"/>
                <a:ea typeface="Times New Roman"/>
                <a:cs typeface="Times New Roman"/>
                <a:sym typeface="Times New Roman"/>
              </a:rPr>
            </a:br>
            <a:r>
              <a:rPr b="1" lang="en-GB" sz="3200">
                <a:latin typeface="Times New Roman"/>
                <a:ea typeface="Times New Roman"/>
                <a:cs typeface="Times New Roman"/>
                <a:sym typeface="Times New Roman"/>
              </a:rPr>
              <a:t>Setting spindle speeds on a Lathe Machine</a:t>
            </a:r>
            <a:br>
              <a:rPr b="1" lang="en-GB" sz="3200">
                <a:latin typeface="Times New Roman"/>
                <a:ea typeface="Times New Roman"/>
                <a:cs typeface="Times New Roman"/>
                <a:sym typeface="Times New Roman"/>
              </a:rPr>
            </a:br>
            <a:endParaRPr b="1" sz="3200">
              <a:latin typeface="Times New Roman"/>
              <a:ea typeface="Times New Roman"/>
              <a:cs typeface="Times New Roman"/>
              <a:sym typeface="Times New Roman"/>
            </a:endParaRPr>
          </a:p>
        </p:txBody>
      </p:sp>
      <p:sp>
        <p:nvSpPr>
          <p:cNvPr id="185" name="Google Shape;185;p12"/>
          <p:cNvSpPr txBox="1"/>
          <p:nvPr>
            <p:ph idx="1" type="body"/>
          </p:nvPr>
        </p:nvSpPr>
        <p:spPr>
          <a:xfrm>
            <a:off x="838200" y="1155031"/>
            <a:ext cx="10515600" cy="5101389"/>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Sometimes people get to confuse when it comes to the spindle speed and cutting speed. Firstly, spindle speed (N) is expressed in revolutions per minute whereas cutting speed is expressed in meter per minute or feet per minute depending on the used standard. Secondly, cutting speed involves workpiece rotation and cutting tool feed as per definition cutting speed (Cs) of a tool is the speed at which the metal is removed by the tool from the workpiece or the rate at which point on work circumference travels past cutting tool.</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86" name="Google Shape;186;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87" name="Google Shape;187;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88" name="Google Shape;188;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13"/>
          <p:cNvSpPr txBox="1"/>
          <p:nvPr>
            <p:ph idx="1" type="body"/>
          </p:nvPr>
        </p:nvSpPr>
        <p:spPr>
          <a:xfrm>
            <a:off x="838200" y="1031541"/>
            <a:ext cx="10411326" cy="483987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When it comes to spindle speed, it can be defined as the rotational frequency of the spindle of the machine tool, measures in revolutions per minute (RPM) (and it is set by the operator). Spindle speed affects the torque or power applied to the cutting action. Low speed generally applies more torque. The cutting speed is proportional to the spindle speed and the diameter at which cutting is being done.</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94" name="Google Shape;194;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95" name="Google Shape;195;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96" name="Google Shape;196;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14"/>
          <p:cNvSpPr txBox="1"/>
          <p:nvPr>
            <p:ph type="title"/>
          </p:nvPr>
        </p:nvSpPr>
        <p:spPr>
          <a:xfrm>
            <a:off x="838200" y="365125"/>
            <a:ext cx="4780547" cy="76584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Changing spindle speed</a:t>
            </a:r>
            <a:endParaRPr b="1" sz="3200">
              <a:latin typeface="Times New Roman"/>
              <a:ea typeface="Times New Roman"/>
              <a:cs typeface="Times New Roman"/>
              <a:sym typeface="Times New Roman"/>
            </a:endParaRPr>
          </a:p>
        </p:txBody>
      </p:sp>
      <p:sp>
        <p:nvSpPr>
          <p:cNvPr id="202" name="Google Shape;202;p14"/>
          <p:cNvSpPr txBox="1"/>
          <p:nvPr>
            <p:ph idx="1" type="body"/>
          </p:nvPr>
        </p:nvSpPr>
        <p:spPr>
          <a:xfrm>
            <a:off x="838200" y="1130968"/>
            <a:ext cx="10515600" cy="5225382"/>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General safety precaution: </a:t>
            </a:r>
            <a:r>
              <a:rPr lang="en-GB">
                <a:latin typeface="Times New Roman"/>
                <a:ea typeface="Times New Roman"/>
                <a:cs typeface="Times New Roman"/>
                <a:sym typeface="Times New Roman"/>
              </a:rPr>
              <a:t>When setting spindle speed on lathe machine it is strictly prohibited changing the speed while lathe is running.</a:t>
            </a:r>
            <a:endParaRPr/>
          </a:p>
          <a:p>
            <a:pPr indent="-228600" lvl="0" marL="228600" rtl="0" algn="l">
              <a:lnSpc>
                <a:spcPct val="150000"/>
              </a:lnSpc>
              <a:spcBef>
                <a:spcPts val="1000"/>
              </a:spcBef>
              <a:spcAft>
                <a:spcPts val="0"/>
              </a:spcAft>
              <a:buClr>
                <a:schemeClr val="dk1"/>
              </a:buClr>
              <a:buSzPts val="2800"/>
              <a:buFont typeface="Noto Sans Symbols"/>
              <a:buChar char="✔"/>
            </a:pPr>
            <a:r>
              <a:rPr b="1" lang="en-GB">
                <a:latin typeface="Times New Roman"/>
                <a:ea typeface="Times New Roman"/>
                <a:cs typeface="Times New Roman"/>
                <a:sym typeface="Times New Roman"/>
              </a:rPr>
              <a:t>Geared-head lathe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Speeds changed by moving speed levers into proper positions according to r/min chart fastened to headstock</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Changed by stepped pulleys or gear levers</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03" name="Google Shape;203;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204" name="Google Shape;204;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05" name="Google Shape;205;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15"/>
          <p:cNvSpPr txBox="1"/>
          <p:nvPr>
            <p:ph type="title"/>
          </p:nvPr>
        </p:nvSpPr>
        <p:spPr>
          <a:xfrm>
            <a:off x="838200" y="410368"/>
            <a:ext cx="5911516" cy="70856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Changing spindle speed Cont’d</a:t>
            </a:r>
            <a:endParaRPr sz="3200"/>
          </a:p>
        </p:txBody>
      </p:sp>
      <p:sp>
        <p:nvSpPr>
          <p:cNvPr id="211" name="Google Shape;211;p15"/>
          <p:cNvSpPr txBox="1"/>
          <p:nvPr>
            <p:ph idx="1" type="body"/>
          </p:nvPr>
        </p:nvSpPr>
        <p:spPr>
          <a:xfrm>
            <a:off x="838200" y="1320299"/>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chemeClr val="dk1"/>
              </a:buClr>
              <a:buSzPts val="2800"/>
              <a:buFont typeface="Noto Sans Symbols"/>
              <a:buChar char="✔"/>
            </a:pPr>
            <a:r>
              <a:rPr b="1" lang="en-GB">
                <a:latin typeface="Times New Roman"/>
                <a:ea typeface="Times New Roman"/>
                <a:cs typeface="Times New Roman"/>
                <a:sym typeface="Times New Roman"/>
              </a:rPr>
              <a:t>Belt-driven lathe </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Various speeds are obtained by changing flat belt and back gear drive</a:t>
            </a:r>
            <a:endParaRPr/>
          </a:p>
          <a:p>
            <a:pPr indent="-228600" lvl="0" marL="228600" rtl="0" algn="l">
              <a:lnSpc>
                <a:spcPct val="150000"/>
              </a:lnSpc>
              <a:spcBef>
                <a:spcPts val="1000"/>
              </a:spcBef>
              <a:spcAft>
                <a:spcPts val="0"/>
              </a:spcAft>
              <a:buClr>
                <a:schemeClr val="dk1"/>
              </a:buClr>
              <a:buSzPts val="2800"/>
              <a:buFont typeface="Noto Sans Symbols"/>
              <a:buChar char="✔"/>
            </a:pPr>
            <a:r>
              <a:rPr b="1" lang="en-GB">
                <a:latin typeface="Times New Roman"/>
                <a:ea typeface="Times New Roman"/>
                <a:cs typeface="Times New Roman"/>
                <a:sym typeface="Times New Roman"/>
              </a:rPr>
              <a:t>Geared-head lathe</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Speeds are changed by moving speed levers into proper positions according to r/min chart fastened to headstock</a:t>
            </a:r>
            <a:endParaRPr/>
          </a:p>
          <a:p>
            <a:pPr indent="0" lvl="0" marL="0" rtl="0" algn="l">
              <a:lnSpc>
                <a:spcPct val="150000"/>
              </a:lnSpc>
              <a:spcBef>
                <a:spcPts val="1000"/>
              </a:spcBef>
              <a:spcAft>
                <a:spcPts val="0"/>
              </a:spcAft>
              <a:buClr>
                <a:schemeClr val="dk1"/>
              </a:buClr>
              <a:buSzPts val="2800"/>
              <a:buNone/>
            </a:pPr>
            <a:r>
              <a:t/>
            </a:r>
            <a:endParaRPr/>
          </a:p>
        </p:txBody>
      </p:sp>
      <p:sp>
        <p:nvSpPr>
          <p:cNvPr id="212" name="Google Shape;212;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213" name="Google Shape;213;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14" name="Google Shape;214;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6"/>
          <p:cNvSpPr txBox="1"/>
          <p:nvPr>
            <p:ph type="title"/>
          </p:nvPr>
        </p:nvSpPr>
        <p:spPr>
          <a:xfrm>
            <a:off x="838200" y="204537"/>
            <a:ext cx="8257674" cy="10226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VI.2.1 Factors that Determine cutting speed </a:t>
            </a:r>
            <a:endParaRPr/>
          </a:p>
        </p:txBody>
      </p:sp>
      <p:sp>
        <p:nvSpPr>
          <p:cNvPr id="220" name="Google Shape;220;p16"/>
          <p:cNvSpPr txBox="1"/>
          <p:nvPr>
            <p:ph idx="1" type="body"/>
          </p:nvPr>
        </p:nvSpPr>
        <p:spPr>
          <a:xfrm>
            <a:off x="838200" y="1070811"/>
            <a:ext cx="9869905" cy="517357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In machining process the cutting speed is determined by the following parameters:</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material being cut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rigidity and condition of the machine </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material of which the tool is made from </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depth of cut and the feed rate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Availability of coolant (cutting fluid)</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21" name="Google Shape;221;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222" name="Google Shape;222;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23" name="Google Shape;223;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17"/>
          <p:cNvSpPr txBox="1"/>
          <p:nvPr>
            <p:ph type="title"/>
          </p:nvPr>
        </p:nvSpPr>
        <p:spPr>
          <a:xfrm>
            <a:off x="838200" y="136525"/>
            <a:ext cx="2554705" cy="77578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Examples</a:t>
            </a:r>
            <a:endParaRPr sz="3200"/>
          </a:p>
        </p:txBody>
      </p:sp>
      <p:sp>
        <p:nvSpPr>
          <p:cNvPr id="229" name="Google Shape;229;p17"/>
          <p:cNvSpPr txBox="1"/>
          <p:nvPr>
            <p:ph idx="1" type="body"/>
          </p:nvPr>
        </p:nvSpPr>
        <p:spPr>
          <a:xfrm>
            <a:off x="838200" y="912312"/>
            <a:ext cx="10515600" cy="5444038"/>
          </a:xfrm>
          <a:prstGeom prst="rect">
            <a:avLst/>
          </a:prstGeom>
          <a:blipFill rotWithShape="1">
            <a:blip r:embed="rId3">
              <a:alphaModFix/>
            </a:blip>
            <a:stretch>
              <a:fillRect b="0" l="-1042" r="0" t="0"/>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800"/>
              <a:buChar char="•"/>
            </a:pPr>
            <a:r>
              <a:rPr lang="en-GB"/>
              <a:t> </a:t>
            </a:r>
            <a:endParaRPr/>
          </a:p>
        </p:txBody>
      </p:sp>
      <p:sp>
        <p:nvSpPr>
          <p:cNvPr id="230" name="Google Shape;230;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231" name="Google Shape;231;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32" name="Google Shape;232;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18"/>
          <p:cNvSpPr txBox="1"/>
          <p:nvPr>
            <p:ph type="title"/>
          </p:nvPr>
        </p:nvSpPr>
        <p:spPr>
          <a:xfrm>
            <a:off x="838200" y="365126"/>
            <a:ext cx="3481137" cy="65755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Examples Cont’d</a:t>
            </a:r>
            <a:endParaRPr b="1" sz="3200">
              <a:latin typeface="Times New Roman"/>
              <a:ea typeface="Times New Roman"/>
              <a:cs typeface="Times New Roman"/>
              <a:sym typeface="Times New Roman"/>
            </a:endParaRPr>
          </a:p>
        </p:txBody>
      </p:sp>
      <p:sp>
        <p:nvSpPr>
          <p:cNvPr id="238" name="Google Shape;238;p18"/>
          <p:cNvSpPr txBox="1"/>
          <p:nvPr>
            <p:ph idx="1" type="body"/>
          </p:nvPr>
        </p:nvSpPr>
        <p:spPr>
          <a:xfrm>
            <a:off x="838200" y="1022684"/>
            <a:ext cx="10515600" cy="5333666"/>
          </a:xfrm>
          <a:prstGeom prst="rect">
            <a:avLst/>
          </a:prstGeom>
          <a:blipFill rotWithShape="1">
            <a:blip r:embed="rId3">
              <a:alphaModFix/>
            </a:blip>
            <a:stretch>
              <a:fillRect b="0" l="-1216" r="-927" t="0"/>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800"/>
              <a:buChar char="•"/>
            </a:pPr>
            <a:r>
              <a:rPr lang="en-GB"/>
              <a:t> </a:t>
            </a:r>
            <a:endParaRPr/>
          </a:p>
        </p:txBody>
      </p:sp>
      <p:sp>
        <p:nvSpPr>
          <p:cNvPr id="239" name="Google Shape;239;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240" name="Google Shape;240;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41" name="Google Shape;241;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9"/>
          <p:cNvSpPr txBox="1"/>
          <p:nvPr>
            <p:ph type="title"/>
          </p:nvPr>
        </p:nvSpPr>
        <p:spPr>
          <a:xfrm>
            <a:off x="838199" y="365126"/>
            <a:ext cx="6501063" cy="60943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VI.3 Feed, feed rate and Depth of cut</a:t>
            </a:r>
            <a:endParaRPr/>
          </a:p>
        </p:txBody>
      </p:sp>
      <p:sp>
        <p:nvSpPr>
          <p:cNvPr id="247" name="Google Shape;247;p19"/>
          <p:cNvSpPr txBox="1"/>
          <p:nvPr>
            <p:ph idx="1" type="body"/>
          </p:nvPr>
        </p:nvSpPr>
        <p:spPr>
          <a:xfrm>
            <a:off x="838200" y="974557"/>
            <a:ext cx="10808368" cy="5113421"/>
          </a:xfrm>
          <a:prstGeom prst="rect">
            <a:avLst/>
          </a:prstGeom>
          <a:blipFill rotWithShape="1">
            <a:blip r:embed="rId3">
              <a:alphaModFix/>
            </a:blip>
            <a:stretch>
              <a:fillRect b="0" l="-1013" r="0" t="0"/>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800"/>
              <a:buChar char="•"/>
            </a:pPr>
            <a:r>
              <a:rPr lang="en-GB"/>
              <a:t> </a:t>
            </a:r>
            <a:endParaRPr/>
          </a:p>
        </p:txBody>
      </p:sp>
      <p:sp>
        <p:nvSpPr>
          <p:cNvPr id="248" name="Google Shape;248;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249" name="Google Shape;249;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50" name="Google Shape;250;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20"/>
          <p:cNvSpPr txBox="1"/>
          <p:nvPr>
            <p:ph type="title"/>
          </p:nvPr>
        </p:nvSpPr>
        <p:spPr>
          <a:xfrm>
            <a:off x="838200" y="365126"/>
            <a:ext cx="2446421" cy="58537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Examples </a:t>
            </a:r>
            <a:endParaRPr b="1" sz="3200">
              <a:latin typeface="Times New Roman"/>
              <a:ea typeface="Times New Roman"/>
              <a:cs typeface="Times New Roman"/>
              <a:sym typeface="Times New Roman"/>
            </a:endParaRPr>
          </a:p>
        </p:txBody>
      </p:sp>
      <p:sp>
        <p:nvSpPr>
          <p:cNvPr id="256" name="Google Shape;256;p20"/>
          <p:cNvSpPr txBox="1"/>
          <p:nvPr>
            <p:ph idx="1" type="body"/>
          </p:nvPr>
        </p:nvSpPr>
        <p:spPr>
          <a:xfrm>
            <a:off x="838200" y="950496"/>
            <a:ext cx="10515600" cy="435133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50000"/>
              </a:lnSpc>
              <a:spcBef>
                <a:spcPts val="0"/>
              </a:spcBef>
              <a:spcAft>
                <a:spcPts val="0"/>
              </a:spcAft>
              <a:buClr>
                <a:schemeClr val="dk1"/>
              </a:buClr>
              <a:buSzPct val="100000"/>
              <a:buNone/>
            </a:pPr>
            <a:r>
              <a:rPr b="1" lang="en-GB">
                <a:latin typeface="Times New Roman"/>
                <a:ea typeface="Times New Roman"/>
                <a:cs typeface="Times New Roman"/>
                <a:sym typeface="Times New Roman"/>
              </a:rPr>
              <a:t>Example 1</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A Stainless steel rod  of 400 mm long and 204 mm in diameter is to be reduced to 200 mm in diameter over 300 mm of its length in two travels/passes. Calculate depth of cut</a:t>
            </a:r>
            <a:endParaRPr/>
          </a:p>
          <a:p>
            <a:pPr indent="0" lvl="0" marL="0" rtl="0" algn="l">
              <a:lnSpc>
                <a:spcPct val="15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Given data:</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d1: diameter of the workpiece surface before machining= 204 mm</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d2: diameter of the machined surface= 200 mm</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n: number of passes= 2</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257" name="Google Shape;257;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258" name="Google Shape;258;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59" name="Google Shape;259;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21"/>
          <p:cNvSpPr txBox="1"/>
          <p:nvPr>
            <p:ph idx="1" type="body"/>
          </p:nvPr>
        </p:nvSpPr>
        <p:spPr>
          <a:xfrm>
            <a:off x="838200" y="911224"/>
            <a:ext cx="10603832" cy="5092533"/>
          </a:xfrm>
          <a:prstGeom prst="rect">
            <a:avLst/>
          </a:prstGeom>
          <a:blipFill rotWithShape="1">
            <a:blip r:embed="rId3">
              <a:alphaModFix/>
            </a:blip>
            <a:stretch>
              <a:fillRect b="0" l="-1207" r="0" t="-2031"/>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800"/>
              <a:buChar char="•"/>
            </a:pPr>
            <a:r>
              <a:rPr lang="en-GB"/>
              <a:t> </a:t>
            </a:r>
            <a:endParaRPr/>
          </a:p>
        </p:txBody>
      </p:sp>
      <p:sp>
        <p:nvSpPr>
          <p:cNvPr id="265" name="Google Shape;265;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266" name="Google Shape;266;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67" name="Google Shape;267;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22"/>
          <p:cNvSpPr txBox="1"/>
          <p:nvPr>
            <p:ph type="title"/>
          </p:nvPr>
        </p:nvSpPr>
        <p:spPr>
          <a:xfrm>
            <a:off x="838200" y="365125"/>
            <a:ext cx="2482516" cy="60943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Example 2</a:t>
            </a:r>
            <a:endParaRPr b="1" sz="3200">
              <a:latin typeface="Times New Roman"/>
              <a:ea typeface="Times New Roman"/>
              <a:cs typeface="Times New Roman"/>
              <a:sym typeface="Times New Roman"/>
            </a:endParaRPr>
          </a:p>
        </p:txBody>
      </p:sp>
      <p:sp>
        <p:nvSpPr>
          <p:cNvPr id="273" name="Google Shape;273;p22"/>
          <p:cNvSpPr txBox="1"/>
          <p:nvPr>
            <p:ph idx="1" type="body"/>
          </p:nvPr>
        </p:nvSpPr>
        <p:spPr>
          <a:xfrm>
            <a:off x="838200" y="974558"/>
            <a:ext cx="10515600" cy="5381792"/>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An Aluminium rod is to be turned over the length of 300 mm and it has 206 mm diameter which will be reduced to 200 mm in diameter all over its length in three (3) travels/passes. The machine spindle rotates at 15 revolutions per second (rps), whereas the tool will be moving at an axial feed of 0. 0005 m/rev; calculate the following: </a:t>
            </a:r>
            <a:endParaRPr/>
          </a:p>
          <a:p>
            <a:pPr indent="-457200" lvl="1" marL="914400" rtl="0" algn="l">
              <a:lnSpc>
                <a:spcPct val="150000"/>
              </a:lnSpc>
              <a:spcBef>
                <a:spcPts val="500"/>
              </a:spcBef>
              <a:spcAft>
                <a:spcPts val="0"/>
              </a:spcAft>
              <a:buClr>
                <a:schemeClr val="dk1"/>
              </a:buClr>
              <a:buSzPts val="2800"/>
              <a:buFont typeface="Calibri"/>
              <a:buAutoNum type="alphaLcParenR"/>
            </a:pPr>
            <a:r>
              <a:rPr lang="en-GB" sz="2800">
                <a:latin typeface="Times New Roman"/>
                <a:ea typeface="Times New Roman"/>
                <a:cs typeface="Times New Roman"/>
                <a:sym typeface="Times New Roman"/>
              </a:rPr>
              <a:t>Feed rate </a:t>
            </a:r>
            <a:endParaRPr sz="2800">
              <a:latin typeface="Times New Roman"/>
              <a:ea typeface="Times New Roman"/>
              <a:cs typeface="Times New Roman"/>
              <a:sym typeface="Times New Roman"/>
            </a:endParaRPr>
          </a:p>
          <a:p>
            <a:pPr indent="-457200" lvl="1" marL="914400" rtl="0" algn="l">
              <a:lnSpc>
                <a:spcPct val="150000"/>
              </a:lnSpc>
              <a:spcBef>
                <a:spcPts val="500"/>
              </a:spcBef>
              <a:spcAft>
                <a:spcPts val="0"/>
              </a:spcAft>
              <a:buClr>
                <a:schemeClr val="dk1"/>
              </a:buClr>
              <a:buSzPts val="2800"/>
              <a:buFont typeface="Calibri"/>
              <a:buAutoNum type="alphaLcParenR"/>
            </a:pPr>
            <a:r>
              <a:rPr lang="en-GB" sz="2800">
                <a:latin typeface="Times New Roman"/>
                <a:ea typeface="Times New Roman"/>
                <a:cs typeface="Times New Roman"/>
                <a:sym typeface="Times New Roman"/>
              </a:rPr>
              <a:t>Depth of cut (in mm)</a:t>
            </a:r>
            <a:endParaRPr/>
          </a:p>
          <a:p>
            <a:pPr indent="-457200" lvl="1" marL="914400" rtl="0" algn="l">
              <a:lnSpc>
                <a:spcPct val="150000"/>
              </a:lnSpc>
              <a:spcBef>
                <a:spcPts val="500"/>
              </a:spcBef>
              <a:spcAft>
                <a:spcPts val="0"/>
              </a:spcAft>
              <a:buClr>
                <a:schemeClr val="dk1"/>
              </a:buClr>
              <a:buSzPts val="2800"/>
              <a:buFont typeface="Calibri"/>
              <a:buAutoNum type="alphaLcParenR"/>
            </a:pPr>
            <a:r>
              <a:rPr lang="en-GB" sz="2800">
                <a:latin typeface="Times New Roman"/>
                <a:ea typeface="Times New Roman"/>
                <a:cs typeface="Times New Roman"/>
                <a:sym typeface="Times New Roman"/>
              </a:rPr>
              <a:t>Cutting speed (in m/min )</a:t>
            </a:r>
            <a:endParaRPr/>
          </a:p>
        </p:txBody>
      </p:sp>
      <p:sp>
        <p:nvSpPr>
          <p:cNvPr id="274" name="Google Shape;274;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275" name="Google Shape;275;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76" name="Google Shape;276;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23"/>
          <p:cNvSpPr txBox="1"/>
          <p:nvPr>
            <p:ph idx="1" type="body"/>
          </p:nvPr>
        </p:nvSpPr>
        <p:spPr>
          <a:xfrm>
            <a:off x="838200" y="177298"/>
            <a:ext cx="10515600" cy="6179052"/>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600"/>
              <a:buNone/>
            </a:pPr>
            <a:r>
              <a:rPr b="1" lang="en-GB" sz="2600" u="sng">
                <a:latin typeface="Times New Roman"/>
                <a:ea typeface="Times New Roman"/>
                <a:cs typeface="Times New Roman"/>
                <a:sym typeface="Times New Roman"/>
              </a:rPr>
              <a:t>Answer:</a:t>
            </a:r>
            <a:endParaRPr/>
          </a:p>
          <a:p>
            <a:pPr indent="0" lvl="0" marL="0" rtl="0" algn="l">
              <a:lnSpc>
                <a:spcPct val="90000"/>
              </a:lnSpc>
              <a:spcBef>
                <a:spcPts val="1000"/>
              </a:spcBef>
              <a:spcAft>
                <a:spcPts val="0"/>
              </a:spcAft>
              <a:buClr>
                <a:schemeClr val="dk1"/>
              </a:buClr>
              <a:buSzPts val="2600"/>
              <a:buNone/>
            </a:pPr>
            <a:r>
              <a:rPr b="1" lang="en-GB" sz="2600">
                <a:latin typeface="Times New Roman"/>
                <a:ea typeface="Times New Roman"/>
                <a:cs typeface="Times New Roman"/>
                <a:sym typeface="Times New Roman"/>
              </a:rPr>
              <a:t>Given data:</a:t>
            </a:r>
            <a:endParaRPr/>
          </a:p>
          <a:p>
            <a:pPr indent="0" lvl="0" marL="0" rtl="0" algn="l">
              <a:lnSpc>
                <a:spcPct val="90000"/>
              </a:lnSpc>
              <a:spcBef>
                <a:spcPts val="1000"/>
              </a:spcBef>
              <a:spcAft>
                <a:spcPts val="0"/>
              </a:spcAft>
              <a:buClr>
                <a:schemeClr val="dk1"/>
              </a:buClr>
              <a:buSzPts val="2600"/>
              <a:buNone/>
            </a:pPr>
            <a:r>
              <a:rPr lang="en-GB" sz="2600">
                <a:latin typeface="Times New Roman"/>
                <a:ea typeface="Times New Roman"/>
                <a:cs typeface="Times New Roman"/>
                <a:sym typeface="Times New Roman"/>
              </a:rPr>
              <a:t>Do=206 mm </a:t>
            </a:r>
            <a:endParaRPr/>
          </a:p>
          <a:p>
            <a:pPr indent="0" lvl="0" marL="0" rtl="0" algn="l">
              <a:lnSpc>
                <a:spcPct val="90000"/>
              </a:lnSpc>
              <a:spcBef>
                <a:spcPts val="1000"/>
              </a:spcBef>
              <a:spcAft>
                <a:spcPts val="0"/>
              </a:spcAft>
              <a:buClr>
                <a:schemeClr val="dk1"/>
              </a:buClr>
              <a:buSzPts val="2600"/>
              <a:buNone/>
            </a:pPr>
            <a:r>
              <a:rPr lang="en-GB" sz="2600">
                <a:latin typeface="Times New Roman"/>
                <a:ea typeface="Times New Roman"/>
                <a:cs typeface="Times New Roman"/>
                <a:sym typeface="Times New Roman"/>
              </a:rPr>
              <a:t>Df=200 mm </a:t>
            </a:r>
            <a:endParaRPr sz="26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600"/>
              <a:buNone/>
            </a:pPr>
            <a:r>
              <a:rPr lang="en-GB" sz="2600">
                <a:latin typeface="Times New Roman"/>
                <a:ea typeface="Times New Roman"/>
                <a:cs typeface="Times New Roman"/>
                <a:sym typeface="Times New Roman"/>
              </a:rPr>
              <a:t>l=300 mm</a:t>
            </a:r>
            <a:endParaRPr/>
          </a:p>
          <a:p>
            <a:pPr indent="0" lvl="0" marL="0" rtl="0" algn="l">
              <a:lnSpc>
                <a:spcPct val="90000"/>
              </a:lnSpc>
              <a:spcBef>
                <a:spcPts val="1000"/>
              </a:spcBef>
              <a:spcAft>
                <a:spcPts val="0"/>
              </a:spcAft>
              <a:buClr>
                <a:schemeClr val="dk1"/>
              </a:buClr>
              <a:buSzPts val="2600"/>
              <a:buNone/>
            </a:pPr>
            <a:r>
              <a:rPr lang="en-GB" sz="2600">
                <a:latin typeface="Times New Roman"/>
                <a:ea typeface="Times New Roman"/>
                <a:cs typeface="Times New Roman"/>
                <a:sym typeface="Times New Roman"/>
              </a:rPr>
              <a:t>n=3</a:t>
            </a:r>
            <a:endParaRPr/>
          </a:p>
          <a:p>
            <a:pPr indent="0" lvl="0" marL="0" rtl="0" algn="l">
              <a:lnSpc>
                <a:spcPct val="90000"/>
              </a:lnSpc>
              <a:spcBef>
                <a:spcPts val="1000"/>
              </a:spcBef>
              <a:spcAft>
                <a:spcPts val="0"/>
              </a:spcAft>
              <a:buClr>
                <a:schemeClr val="dk1"/>
              </a:buClr>
              <a:buSzPts val="2600"/>
              <a:buNone/>
            </a:pPr>
            <a:r>
              <a:rPr lang="en-GB" sz="2600">
                <a:latin typeface="Times New Roman"/>
                <a:ea typeface="Times New Roman"/>
                <a:cs typeface="Times New Roman"/>
                <a:sym typeface="Times New Roman"/>
              </a:rPr>
              <a:t>N=15 rps=15*60=900 rpm</a:t>
            </a:r>
            <a:endParaRPr/>
          </a:p>
          <a:p>
            <a:pPr indent="0" lvl="0" marL="0" rtl="0" algn="l">
              <a:lnSpc>
                <a:spcPct val="90000"/>
              </a:lnSpc>
              <a:spcBef>
                <a:spcPts val="1000"/>
              </a:spcBef>
              <a:spcAft>
                <a:spcPts val="0"/>
              </a:spcAft>
              <a:buClr>
                <a:schemeClr val="dk1"/>
              </a:buClr>
              <a:buSzPts val="2600"/>
              <a:buNone/>
            </a:pPr>
            <a:r>
              <a:rPr lang="en-GB" sz="2600">
                <a:latin typeface="Times New Roman"/>
                <a:ea typeface="Times New Roman"/>
                <a:cs typeface="Times New Roman"/>
                <a:sym typeface="Times New Roman"/>
              </a:rPr>
              <a:t>f=0. 0005 m/rev=0.5 mm</a:t>
            </a:r>
            <a:endParaRPr/>
          </a:p>
          <a:p>
            <a:pPr indent="0" lvl="0" marL="0" rtl="0" algn="l">
              <a:lnSpc>
                <a:spcPct val="90000"/>
              </a:lnSpc>
              <a:spcBef>
                <a:spcPts val="1000"/>
              </a:spcBef>
              <a:spcAft>
                <a:spcPts val="0"/>
              </a:spcAft>
              <a:buClr>
                <a:schemeClr val="dk1"/>
              </a:buClr>
              <a:buSzPts val="2600"/>
              <a:buNone/>
            </a:pPr>
            <a:r>
              <a:rPr b="1" lang="en-GB" sz="2600">
                <a:latin typeface="Times New Roman"/>
                <a:ea typeface="Times New Roman"/>
                <a:cs typeface="Times New Roman"/>
                <a:sym typeface="Times New Roman"/>
              </a:rPr>
              <a:t>Question:</a:t>
            </a:r>
            <a:endParaRPr/>
          </a:p>
          <a:p>
            <a:pPr indent="-457200" lvl="1" marL="914400" rtl="0" algn="l">
              <a:lnSpc>
                <a:spcPct val="150000"/>
              </a:lnSpc>
              <a:spcBef>
                <a:spcPts val="500"/>
              </a:spcBef>
              <a:spcAft>
                <a:spcPts val="0"/>
              </a:spcAft>
              <a:buClr>
                <a:schemeClr val="dk1"/>
              </a:buClr>
              <a:buSzPts val="2600"/>
              <a:buFont typeface="Calibri"/>
              <a:buAutoNum type="alphaLcParenR"/>
            </a:pPr>
            <a:r>
              <a:rPr lang="en-GB" sz="2600">
                <a:latin typeface="Times New Roman"/>
                <a:ea typeface="Times New Roman"/>
                <a:cs typeface="Times New Roman"/>
                <a:sym typeface="Times New Roman"/>
              </a:rPr>
              <a:t>Feed rate </a:t>
            </a:r>
            <a:endParaRPr/>
          </a:p>
          <a:p>
            <a:pPr indent="-457200" lvl="1" marL="914400" rtl="0" algn="l">
              <a:lnSpc>
                <a:spcPct val="150000"/>
              </a:lnSpc>
              <a:spcBef>
                <a:spcPts val="500"/>
              </a:spcBef>
              <a:spcAft>
                <a:spcPts val="0"/>
              </a:spcAft>
              <a:buClr>
                <a:schemeClr val="dk1"/>
              </a:buClr>
              <a:buSzPts val="2600"/>
              <a:buFont typeface="Calibri"/>
              <a:buAutoNum type="alphaLcParenR"/>
            </a:pPr>
            <a:r>
              <a:rPr lang="en-GB" sz="2600">
                <a:latin typeface="Times New Roman"/>
                <a:ea typeface="Times New Roman"/>
                <a:cs typeface="Times New Roman"/>
                <a:sym typeface="Times New Roman"/>
              </a:rPr>
              <a:t>Depth of cut (in mm)</a:t>
            </a:r>
            <a:endParaRPr/>
          </a:p>
          <a:p>
            <a:pPr indent="-457200" lvl="1" marL="914400" rtl="0" algn="l">
              <a:lnSpc>
                <a:spcPct val="150000"/>
              </a:lnSpc>
              <a:spcBef>
                <a:spcPts val="500"/>
              </a:spcBef>
              <a:spcAft>
                <a:spcPts val="0"/>
              </a:spcAft>
              <a:buClr>
                <a:schemeClr val="dk1"/>
              </a:buClr>
              <a:buSzPts val="2600"/>
              <a:buFont typeface="Calibri"/>
              <a:buAutoNum type="alphaLcParenR"/>
            </a:pPr>
            <a:r>
              <a:rPr lang="en-GB" sz="2600">
                <a:latin typeface="Times New Roman"/>
                <a:ea typeface="Times New Roman"/>
                <a:cs typeface="Times New Roman"/>
                <a:sym typeface="Times New Roman"/>
              </a:rPr>
              <a:t>Cutting speed (in m/min )</a:t>
            </a:r>
            <a:endParaRPr/>
          </a:p>
          <a:p>
            <a:pPr indent="0" lvl="0" marL="0" rtl="0" algn="l">
              <a:lnSpc>
                <a:spcPct val="90000"/>
              </a:lnSpc>
              <a:spcBef>
                <a:spcPts val="1000"/>
              </a:spcBef>
              <a:spcAft>
                <a:spcPts val="0"/>
              </a:spcAft>
              <a:buClr>
                <a:schemeClr val="dk1"/>
              </a:buClr>
              <a:buSzPts val="2600"/>
              <a:buNone/>
            </a:pPr>
            <a:r>
              <a:rPr b="1" lang="en-GB" sz="2600">
                <a:latin typeface="Times New Roman"/>
                <a:ea typeface="Times New Roman"/>
                <a:cs typeface="Times New Roman"/>
                <a:sym typeface="Times New Roman"/>
              </a:rPr>
              <a:t> </a:t>
            </a:r>
            <a:endParaRPr b="1" sz="2600">
              <a:latin typeface="Times New Roman"/>
              <a:ea typeface="Times New Roman"/>
              <a:cs typeface="Times New Roman"/>
              <a:sym typeface="Times New Roman"/>
            </a:endParaRPr>
          </a:p>
        </p:txBody>
      </p:sp>
      <p:sp>
        <p:nvSpPr>
          <p:cNvPr id="282" name="Google Shape;282;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283" name="Google Shape;283;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84" name="Google Shape;284;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24"/>
          <p:cNvSpPr txBox="1"/>
          <p:nvPr>
            <p:ph idx="1" type="body"/>
          </p:nvPr>
        </p:nvSpPr>
        <p:spPr>
          <a:xfrm>
            <a:off x="838200" y="710867"/>
            <a:ext cx="10515600" cy="5292892"/>
          </a:xfrm>
          <a:prstGeom prst="rect">
            <a:avLst/>
          </a:prstGeom>
          <a:blipFill rotWithShape="1">
            <a:blip r:embed="rId3">
              <a:alphaModFix/>
            </a:blip>
            <a:stretch>
              <a:fillRect b="0" l="0" r="0" t="0"/>
            </a:stretch>
          </a:blipFill>
          <a:ln>
            <a:noFill/>
          </a:ln>
        </p:spPr>
        <p:txBody>
          <a:bodyPr anchorCtr="0" anchor="t" bIns="45700" lIns="91425" spcFirstLastPara="1" rIns="91425" wrap="square" tIns="45700">
            <a:normAutofit/>
          </a:bodyPr>
          <a:lstStyle/>
          <a:p>
            <a:pPr indent="0" lvl="0" marL="228600" rtl="0" algn="l">
              <a:lnSpc>
                <a:spcPct val="90000"/>
              </a:lnSpc>
              <a:spcBef>
                <a:spcPts val="0"/>
              </a:spcBef>
              <a:spcAft>
                <a:spcPts val="0"/>
              </a:spcAft>
              <a:buNone/>
            </a:pPr>
            <a:r>
              <a:rPr lang="en-GB"/>
              <a:t> </a:t>
            </a:r>
            <a:endParaRPr/>
          </a:p>
        </p:txBody>
      </p:sp>
      <p:sp>
        <p:nvSpPr>
          <p:cNvPr id="290" name="Google Shape;290;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291" name="Google Shape;291;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92" name="Google Shape;292;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25"/>
          <p:cNvSpPr txBox="1"/>
          <p:nvPr>
            <p:ph type="title"/>
          </p:nvPr>
        </p:nvSpPr>
        <p:spPr>
          <a:xfrm>
            <a:off x="838200" y="365126"/>
            <a:ext cx="3938337" cy="70568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VI.5 Machining time</a:t>
            </a:r>
            <a:endParaRPr b="1" sz="3200">
              <a:latin typeface="Times New Roman"/>
              <a:ea typeface="Times New Roman"/>
              <a:cs typeface="Times New Roman"/>
              <a:sym typeface="Times New Roman"/>
            </a:endParaRPr>
          </a:p>
        </p:txBody>
      </p:sp>
      <p:sp>
        <p:nvSpPr>
          <p:cNvPr id="298" name="Google Shape;298;p25"/>
          <p:cNvSpPr txBox="1"/>
          <p:nvPr>
            <p:ph idx="1" type="body"/>
          </p:nvPr>
        </p:nvSpPr>
        <p:spPr>
          <a:xfrm>
            <a:off x="838200" y="1070812"/>
            <a:ext cx="10515600" cy="504123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Example 1</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Find the time required for one full cut on a workpiece of 350mm long and 50mm in diameter. The cutting speed is 35 metres per minute and feed is 0.5mm per revolution.</a:t>
            </a:r>
            <a:endParaRPr/>
          </a:p>
        </p:txBody>
      </p:sp>
      <p:sp>
        <p:nvSpPr>
          <p:cNvPr id="299" name="Google Shape;299;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300" name="Google Shape;300;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01" name="Google Shape;301;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26"/>
          <p:cNvSpPr txBox="1"/>
          <p:nvPr>
            <p:ph type="title"/>
          </p:nvPr>
        </p:nvSpPr>
        <p:spPr>
          <a:xfrm>
            <a:off x="838200" y="365126"/>
            <a:ext cx="3938337" cy="70568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Solution</a:t>
            </a:r>
            <a:endParaRPr b="1" sz="3200">
              <a:latin typeface="Times New Roman"/>
              <a:ea typeface="Times New Roman"/>
              <a:cs typeface="Times New Roman"/>
              <a:sym typeface="Times New Roman"/>
            </a:endParaRPr>
          </a:p>
        </p:txBody>
      </p:sp>
      <p:sp>
        <p:nvSpPr>
          <p:cNvPr id="307" name="Google Shape;307;p26"/>
          <p:cNvSpPr txBox="1"/>
          <p:nvPr>
            <p:ph idx="1" type="body"/>
          </p:nvPr>
        </p:nvSpPr>
        <p:spPr>
          <a:xfrm>
            <a:off x="838200" y="1070812"/>
            <a:ext cx="10515600" cy="5041230"/>
          </a:xfrm>
          <a:prstGeom prst="rect">
            <a:avLst/>
          </a:prstGeom>
          <a:blipFill rotWithShape="1">
            <a:blip r:embed="rId3">
              <a:alphaModFix/>
            </a:blip>
            <a:stretch>
              <a:fillRect b="0" l="-521" r="0" t="0"/>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800"/>
              <a:buChar char="•"/>
            </a:pPr>
            <a:r>
              <a:rPr lang="en-GB"/>
              <a:t> </a:t>
            </a:r>
            <a:endParaRPr/>
          </a:p>
        </p:txBody>
      </p:sp>
      <p:sp>
        <p:nvSpPr>
          <p:cNvPr id="308" name="Google Shape;308;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309" name="Google Shape;309;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10" name="Google Shape;310;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27"/>
          <p:cNvSpPr txBox="1"/>
          <p:nvPr>
            <p:ph idx="1" type="body"/>
          </p:nvPr>
        </p:nvSpPr>
        <p:spPr>
          <a:xfrm>
            <a:off x="838201" y="670594"/>
            <a:ext cx="10515600" cy="512862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Example 2</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A mild steel rod having 60 mm diameter and 500 mm length is to be turned on a lathe. Starting by drawing machining operation, determine the total machining time in minutes taken considering workpiece and cutting tools setting time to reduce the rod to 45 mm in five (5) passes when cutting speed is 30 m/min and a feed of 0.7 mm/rev is used. Be aware that workpiece and cutting tool setting process took 472.5 seconds.</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16" name="Google Shape;316;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317" name="Google Shape;317;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18" name="Google Shape;318;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28"/>
          <p:cNvSpPr txBox="1"/>
          <p:nvPr>
            <p:ph type="title"/>
          </p:nvPr>
        </p:nvSpPr>
        <p:spPr>
          <a:xfrm>
            <a:off x="838200" y="365126"/>
            <a:ext cx="2253916" cy="63349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Solution</a:t>
            </a:r>
            <a:endParaRPr b="1" sz="3200">
              <a:latin typeface="Times New Roman"/>
              <a:ea typeface="Times New Roman"/>
              <a:cs typeface="Times New Roman"/>
              <a:sym typeface="Times New Roman"/>
            </a:endParaRPr>
          </a:p>
        </p:txBody>
      </p:sp>
      <p:sp>
        <p:nvSpPr>
          <p:cNvPr id="324" name="Google Shape;324;p28"/>
          <p:cNvSpPr txBox="1"/>
          <p:nvPr>
            <p:ph idx="1" type="body"/>
          </p:nvPr>
        </p:nvSpPr>
        <p:spPr>
          <a:xfrm>
            <a:off x="838200" y="998621"/>
            <a:ext cx="10515600" cy="5137483"/>
          </a:xfrm>
          <a:prstGeom prst="rect">
            <a:avLst/>
          </a:prstGeom>
          <a:blipFill rotWithShape="1">
            <a:blip r:embed="rId3">
              <a:alphaModFix/>
            </a:blip>
            <a:stretch>
              <a:fillRect b="0" l="-927" r="0" t="0"/>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800"/>
              <a:buChar char="•"/>
            </a:pPr>
            <a:r>
              <a:rPr lang="en-GB"/>
              <a:t> </a:t>
            </a:r>
            <a:endParaRPr/>
          </a:p>
        </p:txBody>
      </p:sp>
      <p:sp>
        <p:nvSpPr>
          <p:cNvPr id="325" name="Google Shape;325;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326" name="Google Shape;326;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27" name="Google Shape;327;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29"/>
          <p:cNvSpPr txBox="1"/>
          <p:nvPr>
            <p:ph idx="1" type="body"/>
          </p:nvPr>
        </p:nvSpPr>
        <p:spPr>
          <a:xfrm>
            <a:off x="838200" y="718720"/>
            <a:ext cx="10515600" cy="5637630"/>
          </a:xfrm>
          <a:prstGeom prst="rect">
            <a:avLst/>
          </a:prstGeom>
          <a:blipFill rotWithShape="1">
            <a:blip r:embed="rId3">
              <a:alphaModFix/>
            </a:blip>
            <a:stretch>
              <a:fillRect b="-2810" l="-1216" r="0" t="-1296"/>
            </a:stretch>
          </a:blip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SzPts val="2800"/>
              <a:buChar char="•"/>
            </a:pPr>
            <a:r>
              <a:rPr lang="en-GB"/>
              <a:t> </a:t>
            </a:r>
            <a:endParaRPr/>
          </a:p>
        </p:txBody>
      </p:sp>
      <p:sp>
        <p:nvSpPr>
          <p:cNvPr id="333" name="Google Shape;333;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334" name="Google Shape;334;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35" name="Google Shape;335;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30"/>
          <p:cNvSpPr txBox="1"/>
          <p:nvPr>
            <p:ph type="title"/>
          </p:nvPr>
        </p:nvSpPr>
        <p:spPr>
          <a:xfrm>
            <a:off x="838200" y="365126"/>
            <a:ext cx="2530642" cy="8741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Reference</a:t>
            </a:r>
            <a:endParaRPr b="1" sz="3200">
              <a:latin typeface="Times New Roman"/>
              <a:ea typeface="Times New Roman"/>
              <a:cs typeface="Times New Roman"/>
              <a:sym typeface="Times New Roman"/>
            </a:endParaRPr>
          </a:p>
        </p:txBody>
      </p:sp>
      <p:sp>
        <p:nvSpPr>
          <p:cNvPr id="341" name="Google Shape;341;p30"/>
          <p:cNvSpPr txBox="1"/>
          <p:nvPr>
            <p:ph idx="1" type="body"/>
          </p:nvPr>
        </p:nvSpPr>
        <p:spPr>
          <a:xfrm>
            <a:off x="838199" y="1239253"/>
            <a:ext cx="10627895" cy="4608093"/>
          </a:xfrm>
          <a:prstGeom prst="rect">
            <a:avLst/>
          </a:prstGeom>
          <a:noFill/>
          <a:ln>
            <a:noFill/>
          </a:ln>
        </p:spPr>
        <p:txBody>
          <a:bodyPr anchorCtr="0" anchor="t" bIns="45700" lIns="91425" spcFirstLastPara="1" rIns="91425" wrap="square" tIns="45700">
            <a:normAutofit fontScale="92500" lnSpcReduction="10000"/>
          </a:bodyPr>
          <a:lstStyle/>
          <a:p>
            <a:pPr indent="-514350" lvl="0" marL="514350" rtl="0" algn="l">
              <a:lnSpc>
                <a:spcPct val="90000"/>
              </a:lnSpc>
              <a:spcBef>
                <a:spcPts val="0"/>
              </a:spcBef>
              <a:spcAft>
                <a:spcPts val="0"/>
              </a:spcAft>
              <a:buClr>
                <a:schemeClr val="dk1"/>
              </a:buClr>
              <a:buSzPct val="100000"/>
              <a:buAutoNum type="arabicPeriod"/>
            </a:pPr>
            <a:r>
              <a:rPr lang="en-GB">
                <a:latin typeface="Times New Roman"/>
                <a:ea typeface="Times New Roman"/>
                <a:cs typeface="Times New Roman"/>
                <a:sym typeface="Times New Roman"/>
              </a:rPr>
              <a:t>Boljanovic, V. (2009) Metal Shaping Processes: Casting and Molding; Particulate Processing; Deformation Processes; and Metal Removal (p333-334). Industrial Press, Inc. New York</a:t>
            </a:r>
            <a:endParaRPr/>
          </a:p>
          <a:p>
            <a:pPr indent="-514350"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Trent, E., &amp; Wright, P. (2000). Metal Cutting (4</a:t>
            </a:r>
            <a:r>
              <a:rPr baseline="30000" lang="en-GB">
                <a:latin typeface="Times New Roman"/>
                <a:ea typeface="Times New Roman"/>
                <a:cs typeface="Times New Roman"/>
                <a:sym typeface="Times New Roman"/>
              </a:rPr>
              <a:t>th</a:t>
            </a:r>
            <a:r>
              <a:rPr lang="en-GB">
                <a:latin typeface="Times New Roman"/>
                <a:ea typeface="Times New Roman"/>
                <a:cs typeface="Times New Roman"/>
                <a:sym typeface="Times New Roman"/>
              </a:rPr>
              <a:t> ed) (p.14) Butterworth–Heinemann.</a:t>
            </a:r>
            <a:endParaRPr/>
          </a:p>
          <a:p>
            <a:pPr indent="-514350"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Fritz Klocke: Manufacturing Processes 1 - Cutting, Springer, 2011, p. 95</a:t>
            </a:r>
            <a:endParaRPr/>
          </a:p>
          <a:p>
            <a:pPr indent="-514350"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Trent, Wright: Metal Cutting. Butterworth Heinemann, 2000, 4. edition , p. 132-250</a:t>
            </a:r>
            <a:endParaRPr/>
          </a:p>
          <a:p>
            <a:pPr indent="-514350"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Fritz Klocke: Manufacturing Processes 1 - Cutting, Springer, 2011, p. 95-196Graham</a:t>
            </a:r>
            <a:endParaRPr/>
          </a:p>
          <a:p>
            <a:pPr indent="-514350" lvl="0" marL="514350" rtl="0" algn="l">
              <a:lnSpc>
                <a:spcPct val="90000"/>
              </a:lnSpc>
              <a:spcBef>
                <a:spcPts val="1000"/>
              </a:spcBef>
              <a:spcAft>
                <a:spcPts val="0"/>
              </a:spcAft>
              <a:buClr>
                <a:schemeClr val="dk1"/>
              </a:buClr>
              <a:buSzPct val="100000"/>
              <a:buFont typeface="Arial"/>
              <a:buAutoNum type="arabicPeriod"/>
            </a:pPr>
            <a:r>
              <a:rPr lang="en-GB">
                <a:latin typeface="Times New Roman"/>
                <a:ea typeface="Times New Roman"/>
                <a:cs typeface="Times New Roman"/>
                <a:sym typeface="Times New Roman"/>
              </a:rPr>
              <a:t>T. Smith: Cutting Tool Technology - Industrial Handbook, Springer, 2008, p. 1-32</a:t>
            </a:r>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342" name="Google Shape;342;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343" name="Google Shape;343;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44" name="Google Shape;344;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350" name="Google Shape;350;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51" name="Google Shape;351;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52" name="Google Shape;352;p31"/>
          <p:cNvSpPr/>
          <p:nvPr/>
        </p:nvSpPr>
        <p:spPr>
          <a:xfrm>
            <a:off x="2225842" y="2177716"/>
            <a:ext cx="7351295" cy="144655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8800" cap="none">
                <a:solidFill>
                  <a:srgbClr val="D5DBE5"/>
                </a:solidFill>
                <a:latin typeface="Calibri"/>
                <a:ea typeface="Calibri"/>
                <a:cs typeface="Calibri"/>
                <a:sym typeface="Calibri"/>
              </a:rPr>
              <a:t>THANK YOU</a:t>
            </a:r>
            <a:endParaRPr b="1" sz="8800" cap="none">
              <a:solidFill>
                <a:srgbClr val="D5DBE5"/>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2021-05-10T07:15:05Z</dcterms:created>
  <dc:creator>Windows User</dc:creator>
</cp:coreProperties>
</file>