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60" r:id="rId1"/>
  </p:sldMasterIdLst>
  <p:notesMasterIdLst>
    <p:notesMasterId r:id="rId32"/>
  </p:notesMasterIdLst>
  <p:sldIdLst>
    <p:sldId id="256" r:id="rId2"/>
    <p:sldId id="259" r:id="rId3"/>
    <p:sldId id="260" r:id="rId4"/>
    <p:sldId id="333" r:id="rId5"/>
    <p:sldId id="297" r:id="rId6"/>
    <p:sldId id="301" r:id="rId7"/>
    <p:sldId id="302" r:id="rId8"/>
    <p:sldId id="303" r:id="rId9"/>
    <p:sldId id="304" r:id="rId10"/>
    <p:sldId id="305" r:id="rId11"/>
    <p:sldId id="306" r:id="rId12"/>
    <p:sldId id="307" r:id="rId13"/>
    <p:sldId id="308" r:id="rId14"/>
    <p:sldId id="310" r:id="rId15"/>
    <p:sldId id="309" r:id="rId16"/>
    <p:sldId id="311" r:id="rId17"/>
    <p:sldId id="335" r:id="rId18"/>
    <p:sldId id="299" r:id="rId19"/>
    <p:sldId id="334" r:id="rId20"/>
    <p:sldId id="337" r:id="rId21"/>
    <p:sldId id="338" r:id="rId22"/>
    <p:sldId id="339" r:id="rId23"/>
    <p:sldId id="342" r:id="rId24"/>
    <p:sldId id="336" r:id="rId25"/>
    <p:sldId id="293" r:id="rId26"/>
    <p:sldId id="330" r:id="rId27"/>
    <p:sldId id="328" r:id="rId28"/>
    <p:sldId id="329" r:id="rId29"/>
    <p:sldId id="340" r:id="rId30"/>
    <p:sldId id="33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483" autoAdjust="0"/>
  </p:normalViewPr>
  <p:slideViewPr>
    <p:cSldViewPr>
      <p:cViewPr varScale="1">
        <p:scale>
          <a:sx n="77" d="100"/>
          <a:sy n="77" d="100"/>
        </p:scale>
        <p:origin x="-1541" y="-91"/>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56EA74-39D7-48A2-B13B-DD47F53B792A}" type="datetimeFigureOut">
              <a:rPr lang="en-US" smtClean="0"/>
              <a:pPr/>
              <a:t>4/22/2022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4446AE-F51F-4171-8C72-9685C378D142}" type="slidenum">
              <a:rPr lang="en-US" smtClean="0"/>
              <a:pPr/>
              <a:t>‹#›</a:t>
            </a:fld>
            <a:endParaRPr lang="en-US"/>
          </a:p>
        </p:txBody>
      </p:sp>
    </p:spTree>
    <p:extLst>
      <p:ext uri="{BB962C8B-B14F-4D97-AF65-F5344CB8AC3E}">
        <p14:creationId xmlns:p14="http://schemas.microsoft.com/office/powerpoint/2010/main" val="2170404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2</a:t>
            </a:fld>
            <a:endParaRPr lang="en-US"/>
          </a:p>
        </p:txBody>
      </p:sp>
    </p:spTree>
    <p:extLst>
      <p:ext uri="{BB962C8B-B14F-4D97-AF65-F5344CB8AC3E}">
        <p14:creationId xmlns:p14="http://schemas.microsoft.com/office/powerpoint/2010/main" val="3691246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5</a:t>
            </a:fld>
            <a:endParaRPr lang="en-US"/>
          </a:p>
        </p:txBody>
      </p:sp>
    </p:spTree>
    <p:extLst>
      <p:ext uri="{BB962C8B-B14F-4D97-AF65-F5344CB8AC3E}">
        <p14:creationId xmlns:p14="http://schemas.microsoft.com/office/powerpoint/2010/main" val="165317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Figure 2</a:t>
            </a:r>
            <a:r>
              <a:rPr lang="en-US" sz="1200" baseline="0" dirty="0" smtClean="0"/>
              <a:t> is from:</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2.</a:t>
            </a:r>
            <a:r>
              <a:rPr lang="en-US" sz="1200" dirty="0" smtClean="0"/>
              <a:t> Fundamentals of electronics. Book 1, Electronic devices and circuit applications, Thomas F. Schubert, Jr. and Ernest M. </a:t>
            </a:r>
            <a:r>
              <a:rPr lang="en-US" sz="1200" dirty="0" err="1" smtClean="0"/>
              <a:t>Kim.,an</a:t>
            </a:r>
            <a:r>
              <a:rPr lang="en-US" sz="1200" dirty="0" smtClean="0"/>
              <a:t> Rafael, California (1537 Fourth Street, San Rafael, CA 94901 USA) : Morgan &amp; Claypool, 2014.</a:t>
            </a:r>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10</a:t>
            </a:fld>
            <a:endParaRPr lang="en-US"/>
          </a:p>
        </p:txBody>
      </p:sp>
    </p:spTree>
    <p:extLst>
      <p:ext uri="{BB962C8B-B14F-4D97-AF65-F5344CB8AC3E}">
        <p14:creationId xmlns:p14="http://schemas.microsoft.com/office/powerpoint/2010/main" val="1728475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p:txBody>
      </p:sp>
      <p:sp>
        <p:nvSpPr>
          <p:cNvPr id="4" name="Slide Number Placeholder 3"/>
          <p:cNvSpPr>
            <a:spLocks noGrp="1"/>
          </p:cNvSpPr>
          <p:nvPr>
            <p:ph type="sldNum" sz="quarter" idx="10"/>
          </p:nvPr>
        </p:nvSpPr>
        <p:spPr/>
        <p:txBody>
          <a:bodyPr/>
          <a:lstStyle/>
          <a:p>
            <a:fld id="{6A4446AE-F51F-4171-8C72-9685C378D142}" type="slidenum">
              <a:rPr lang="en-US" smtClean="0"/>
              <a:pPr/>
              <a:t>12</a:t>
            </a:fld>
            <a:endParaRPr lang="en-US"/>
          </a:p>
        </p:txBody>
      </p:sp>
    </p:spTree>
    <p:extLst>
      <p:ext uri="{BB962C8B-B14F-4D97-AF65-F5344CB8AC3E}">
        <p14:creationId xmlns:p14="http://schemas.microsoft.com/office/powerpoint/2010/main" val="3805028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Figure 4 is from:</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2. Fundamentals of electronics. Book 1, Electronic devices and circuit applications, Thomas F. Schubert, Jr. and Ernest M. </a:t>
            </a:r>
            <a:r>
              <a:rPr lang="en-US" sz="1200" dirty="0" err="1" smtClean="0"/>
              <a:t>Kim.,an</a:t>
            </a:r>
            <a:r>
              <a:rPr lang="en-US" sz="1200" dirty="0" smtClean="0"/>
              <a:t> Rafael, California (1537 Fourth Street, San Rafael, CA 94901 USA) : Morgan &amp; Claypool, 2014.</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14</a:t>
            </a:fld>
            <a:endParaRPr lang="en-US"/>
          </a:p>
        </p:txBody>
      </p:sp>
    </p:spTree>
    <p:extLst>
      <p:ext uri="{BB962C8B-B14F-4D97-AF65-F5344CB8AC3E}">
        <p14:creationId xmlns:p14="http://schemas.microsoft.com/office/powerpoint/2010/main" val="2262277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Figure 5 is from:</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16</a:t>
            </a:fld>
            <a:endParaRPr lang="en-US"/>
          </a:p>
        </p:txBody>
      </p:sp>
    </p:spTree>
    <p:extLst>
      <p:ext uri="{BB962C8B-B14F-4D97-AF65-F5344CB8AC3E}">
        <p14:creationId xmlns:p14="http://schemas.microsoft.com/office/powerpoint/2010/main" val="3270099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18</a:t>
            </a:fld>
            <a:endParaRPr lang="en-US"/>
          </a:p>
        </p:txBody>
      </p:sp>
    </p:spTree>
    <p:extLst>
      <p:ext uri="{BB962C8B-B14F-4D97-AF65-F5344CB8AC3E}">
        <p14:creationId xmlns:p14="http://schemas.microsoft.com/office/powerpoint/2010/main" val="1043285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20</a:t>
            </a:fld>
            <a:endParaRPr lang="en-US"/>
          </a:p>
        </p:txBody>
      </p:sp>
    </p:spTree>
    <p:extLst>
      <p:ext uri="{BB962C8B-B14F-4D97-AF65-F5344CB8AC3E}">
        <p14:creationId xmlns:p14="http://schemas.microsoft.com/office/powerpoint/2010/main" val="3662269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26</a:t>
            </a:fld>
            <a:endParaRPr lang="en-US"/>
          </a:p>
        </p:txBody>
      </p:sp>
    </p:spTree>
    <p:extLst>
      <p:ext uri="{BB962C8B-B14F-4D97-AF65-F5344CB8AC3E}">
        <p14:creationId xmlns:p14="http://schemas.microsoft.com/office/powerpoint/2010/main" val="1266123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B3682F2-B35B-4481-B9F0-0A7CF036896A}" type="datetime1">
              <a:rPr lang="en-US" smtClean="0"/>
              <a:pPr/>
              <a:t>4/22/2022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E0371E6-B039-4F58-81EE-4250707C90EF}"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F193667-94F4-4254-BA43-E079AC992480}" type="datetime1">
              <a:rPr lang="en-US" smtClean="0"/>
              <a:pPr/>
              <a:t>4/22/2022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4/22/2022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0FE2BB5D-3716-4638-87C2-C5E3462612BD}" type="datetime1">
              <a:rPr lang="en-US" smtClean="0"/>
              <a:pPr/>
              <a:t>4/22/2022</a:t>
            </a:fld>
            <a:endParaRPr lang="en-US"/>
          </a:p>
        </p:txBody>
      </p:sp>
      <p:sp>
        <p:nvSpPr>
          <p:cNvPr id="12" name="Slide Number Placeholder 11"/>
          <p:cNvSpPr>
            <a:spLocks noGrp="1"/>
          </p:cNvSpPr>
          <p:nvPr>
            <p:ph type="sldNum" sz="quarter" idx="16"/>
          </p:nvPr>
        </p:nvSpPr>
        <p:spPr/>
        <p:txBody>
          <a:bodyPr rtlCol="0"/>
          <a:lstStyle/>
          <a:p>
            <a:fld id="{E90EC951-2603-4970-A40B-F9FF9B845B36}"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65EA6AC-37F6-4767-B8A7-3F7F48313D90}" type="datetime1">
              <a:rPr lang="en-US" smtClean="0"/>
              <a:pPr/>
              <a:t>4/22/2022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F929E2-6F0B-46BE-B007-22724E3F149A}" type="datetime1">
              <a:rPr lang="en-US" smtClean="0"/>
              <a:pPr/>
              <a:t>4/22/2022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6D1B4F0-A619-4A8A-BF0F-D1B5B224C49A}" type="datetime1">
              <a:rPr lang="en-US" smtClean="0"/>
              <a:pPr/>
              <a:t>4/22/2022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CCA739F0-38E3-43B3-B4F3-112DAB11251F}" type="datetime1">
              <a:rPr lang="en-US" smtClean="0"/>
              <a:pPr/>
              <a:t>4/22/2022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7D77A0-ED8F-4CDC-A0E4-21356BD69590}"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EC951-2603-4970-A40B-F9FF9B845B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79389078-0D39-4737-9AD5-0F0EB1376D43}" type="datetime1">
              <a:rPr lang="en-US" smtClean="0"/>
              <a:pPr/>
              <a:t>4/22/2022</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E90EC951-2603-4970-A40B-F9FF9B845B3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E430860-4E31-463C-B4E8-1B634B2295D3}" type="datetime1">
              <a:rPr lang="en-US" smtClean="0"/>
              <a:pPr/>
              <a:t>4/22/2022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90EC951-2603-4970-A40B-F9FF9B845B3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ogle.com/url?sa=i&amp;url=https://www.tequipment.net/InstekLCR-8101G.html&amp;psig=AOvVaw1FjSlqJPvKoIOoUsmxyYep&amp;ust=1617971569859000&amp;source=images&amp;cd=vfe&amp;ved=0CA0QjhxqFwoTCODi1IHU7u8CFQAAAAAdAAAAABAu"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600" y="533400"/>
            <a:ext cx="6477000" cy="4876800"/>
          </a:xfrm>
        </p:spPr>
        <p:txBody>
          <a:bodyPr>
            <a:noAutofit/>
          </a:bodyPr>
          <a:lstStyle/>
          <a:p>
            <a:pPr lvl="0" algn="ctr"/>
            <a:r>
              <a:rPr lang="en-US" sz="4800" dirty="0" smtClean="0"/>
              <a:t>Fundamentals</a:t>
            </a:r>
            <a:br>
              <a:rPr lang="en-US" sz="4800" dirty="0" smtClean="0"/>
            </a:br>
            <a:r>
              <a:rPr lang="en-US" dirty="0" smtClean="0"/>
              <a:t>OF</a:t>
            </a:r>
            <a:r>
              <a:rPr lang="en-US" sz="4800" dirty="0" smtClean="0"/>
              <a:t> ELECTRONICS</a:t>
            </a:r>
            <a:r>
              <a:rPr lang="en-US" dirty="0" smtClean="0"/>
              <a:t/>
            </a:r>
            <a:br>
              <a:rPr lang="en-US" dirty="0" smtClean="0"/>
            </a:br>
            <a:r>
              <a:rPr lang="en-US" dirty="0" smtClean="0"/>
              <a:t/>
            </a:r>
            <a:br>
              <a:rPr lang="en-US" dirty="0" smtClean="0"/>
            </a:br>
            <a:r>
              <a:rPr lang="en-US" sz="2800" dirty="0" smtClean="0">
                <a:solidFill>
                  <a:srgbClr val="00B050"/>
                </a:solidFill>
              </a:rPr>
              <a:t>WEEK 1: </a:t>
            </a:r>
            <a:br>
              <a:rPr lang="en-US" sz="2800" dirty="0" smtClean="0">
                <a:solidFill>
                  <a:srgbClr val="00B050"/>
                </a:solidFill>
              </a:rPr>
            </a:br>
            <a:r>
              <a:rPr lang="en-US" sz="2800" dirty="0">
                <a:solidFill>
                  <a:srgbClr val="00B050"/>
                </a:solidFill>
              </a:rPr>
              <a:t>Description and applications of electronic lab and workshop equipment/ Part 1</a:t>
            </a:r>
            <a:r>
              <a:rPr lang="en-US" dirty="0"/>
              <a:t/>
            </a:r>
            <a:br>
              <a:rPr lang="en-US" dirty="0"/>
            </a:br>
            <a:endParaRPr lang="en-US" dirty="0"/>
          </a:p>
        </p:txBody>
      </p:sp>
      <p:sp>
        <p:nvSpPr>
          <p:cNvPr id="3" name="Subtitle 2"/>
          <p:cNvSpPr>
            <a:spLocks noGrp="1"/>
          </p:cNvSpPr>
          <p:nvPr>
            <p:ph type="subTitle" idx="1"/>
          </p:nvPr>
        </p:nvSpPr>
        <p:spPr/>
        <p:txBody>
          <a:bodyPr/>
          <a:lstStyle/>
          <a:p>
            <a:r>
              <a:rPr lang="en-US" dirty="0" smtClean="0"/>
              <a:t>Lecturer: NSABIMANA Camille, M.Sc. IT</a:t>
            </a:r>
            <a:endParaRPr lang="en-US" dirty="0"/>
          </a:p>
        </p:txBody>
      </p:sp>
      <p:sp>
        <p:nvSpPr>
          <p:cNvPr id="4" name="Date Placeholder 3"/>
          <p:cNvSpPr>
            <a:spLocks noGrp="1"/>
          </p:cNvSpPr>
          <p:nvPr>
            <p:ph type="dt" sz="half" idx="10"/>
          </p:nvPr>
        </p:nvSpPr>
        <p:spPr/>
        <p:txBody>
          <a:bodyPr/>
          <a:lstStyle/>
          <a:p>
            <a:fld id="{AB7411E1-7DB0-4B52-9E27-A5C275D94DC5}" type="datetime1">
              <a:rPr lang="en-US" smtClean="0"/>
              <a:pPr/>
              <a:t>4/22/2022</a:t>
            </a:fld>
            <a:endParaRPr lang="en-US"/>
          </a:p>
        </p:txBody>
      </p:sp>
      <p:sp>
        <p:nvSpPr>
          <p:cNvPr id="5" name="Slide Number Placeholder 4"/>
          <p:cNvSpPr>
            <a:spLocks noGrp="1"/>
          </p:cNvSpPr>
          <p:nvPr>
            <p:ph type="sldNum" sz="quarter" idx="12"/>
          </p:nvPr>
        </p:nvSpPr>
        <p:spPr/>
        <p:txBody>
          <a:bodyPr/>
          <a:lstStyle/>
          <a:p>
            <a:fld id="{E90EC951-2603-4970-A40B-F9FF9B845B36}"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b="1" dirty="0" smtClean="0"/>
              <a:t/>
            </a:r>
            <a:br>
              <a:rPr lang="en-US" b="1" dirty="0" smtClean="0"/>
            </a:br>
            <a:r>
              <a:rPr lang="en-US" b="1" dirty="0" smtClean="0"/>
              <a:t/>
            </a:r>
            <a:br>
              <a:rPr lang="en-US" b="1" dirty="0" smtClean="0"/>
            </a:br>
            <a:r>
              <a:rPr lang="en-US" b="1" dirty="0" smtClean="0"/>
              <a:t/>
            </a:r>
            <a:br>
              <a:rPr lang="en-US" b="1" dirty="0" smtClean="0"/>
            </a:br>
            <a:r>
              <a:rPr lang="en-ZA" sz="3600" b="1" dirty="0" smtClean="0"/>
              <a:t>Introduction </a:t>
            </a:r>
            <a:r>
              <a:rPr lang="en-ZA" sz="3600" b="1" dirty="0"/>
              <a:t>to the workshop equipment</a:t>
            </a:r>
            <a:br>
              <a:rPr lang="en-ZA" sz="3600" b="1" dirty="0"/>
            </a:br>
            <a:r>
              <a:rPr lang="en-US" b="1" dirty="0"/>
              <a:t/>
            </a:r>
            <a:br>
              <a:rPr lang="en-US" b="1" dirty="0"/>
            </a:br>
            <a:r>
              <a:rPr lang="en-US" dirty="0" smtClean="0"/>
              <a:t/>
            </a:r>
            <a:br>
              <a:rPr lang="en-US" dirty="0" smtClean="0"/>
            </a:br>
            <a:endParaRPr lang="en-US" dirty="0"/>
          </a:p>
        </p:txBody>
      </p:sp>
      <p:sp>
        <p:nvSpPr>
          <p:cNvPr id="3" name="Content Placeholder 2"/>
          <p:cNvSpPr>
            <a:spLocks noGrp="1"/>
          </p:cNvSpPr>
          <p:nvPr>
            <p:ph sz="quarter" idx="1"/>
          </p:nvPr>
        </p:nvSpPr>
        <p:spPr>
          <a:xfrm>
            <a:off x="612648" y="1600200"/>
            <a:ext cx="8153400" cy="5105400"/>
          </a:xfrm>
        </p:spPr>
        <p:txBody>
          <a:bodyPr>
            <a:noAutofit/>
          </a:bodyPr>
          <a:lstStyle/>
          <a:p>
            <a:pPr marL="0" lvl="0" indent="0" algn="just">
              <a:buNone/>
            </a:pPr>
            <a:r>
              <a:rPr lang="en-US" sz="2400" dirty="0"/>
              <a:t> Basic purpose of </a:t>
            </a:r>
            <a:r>
              <a:rPr lang="en-US" sz="2400" dirty="0" smtClean="0"/>
              <a:t>the </a:t>
            </a:r>
            <a:r>
              <a:rPr lang="en-US" sz="2400" dirty="0"/>
              <a:t>electronic </a:t>
            </a:r>
            <a:r>
              <a:rPr lang="en-US" sz="2400" dirty="0" smtClean="0"/>
              <a:t>workshop components or equipment</a:t>
            </a:r>
            <a:r>
              <a:rPr lang="en-US" sz="2400" dirty="0"/>
              <a:t> </a:t>
            </a:r>
            <a:r>
              <a:rPr lang="en-US" sz="2400" dirty="0" smtClean="0"/>
              <a:t>part </a:t>
            </a:r>
            <a:r>
              <a:rPr lang="en-US" sz="2400" dirty="0"/>
              <a:t>is to introduce you with electronics </a:t>
            </a:r>
            <a:r>
              <a:rPr lang="en-US" sz="2400" dirty="0" smtClean="0"/>
              <a:t>lab/workshop </a:t>
            </a:r>
            <a:r>
              <a:rPr lang="en-US" sz="2400" dirty="0"/>
              <a:t>components and their use in electronics </a:t>
            </a:r>
            <a:r>
              <a:rPr lang="en-US" sz="2400" dirty="0" smtClean="0"/>
              <a:t>lab/workshop </a:t>
            </a:r>
            <a:r>
              <a:rPr lang="en-US" sz="2400" dirty="0"/>
              <a:t>experiments</a:t>
            </a:r>
            <a:r>
              <a:rPr lang="en-US" sz="2400" dirty="0" smtClean="0"/>
              <a:t>.</a:t>
            </a:r>
            <a:endParaRPr lang="en-US" sz="2000" dirty="0"/>
          </a:p>
          <a:p>
            <a:pPr marL="0" lvl="0" indent="0">
              <a:buNone/>
            </a:pPr>
            <a:r>
              <a:rPr lang="en-ZA" sz="2800" b="1" dirty="0"/>
              <a:t>I</a:t>
            </a:r>
            <a:r>
              <a:rPr lang="en-ZA" sz="2800" b="1" dirty="0" smtClean="0"/>
              <a:t>dentification </a:t>
            </a:r>
            <a:r>
              <a:rPr lang="en-ZA" sz="2800" b="1" dirty="0"/>
              <a:t>of electronic lab / workshop </a:t>
            </a:r>
            <a:r>
              <a:rPr lang="en-ZA" sz="2800" b="1" dirty="0" smtClean="0"/>
              <a:t>equipment</a:t>
            </a:r>
            <a:endParaRPr lang="en-US" sz="2800" b="1" dirty="0"/>
          </a:p>
          <a:p>
            <a:pPr lvl="2">
              <a:buFont typeface="Arial" pitchFamily="34" charset="0"/>
              <a:buChar char="•"/>
            </a:pPr>
            <a:r>
              <a:rPr lang="en-ZA" sz="2400" dirty="0" err="1"/>
              <a:t>Multimeter</a:t>
            </a:r>
            <a:endParaRPr lang="en-US" sz="2400" dirty="0"/>
          </a:p>
          <a:p>
            <a:pPr lvl="2">
              <a:buFont typeface="Arial" pitchFamily="34" charset="0"/>
              <a:buChar char="•"/>
            </a:pPr>
            <a:r>
              <a:rPr lang="en-ZA" sz="2400" dirty="0"/>
              <a:t>LC meter</a:t>
            </a:r>
            <a:endParaRPr lang="en-US" sz="2400" dirty="0"/>
          </a:p>
          <a:p>
            <a:pPr lvl="2">
              <a:buFont typeface="Arial" pitchFamily="34" charset="0"/>
              <a:buChar char="•"/>
            </a:pPr>
            <a:r>
              <a:rPr lang="en-ZA" sz="2400" dirty="0"/>
              <a:t>AC /DC </a:t>
            </a:r>
            <a:r>
              <a:rPr lang="en-ZA" sz="2400" dirty="0" smtClean="0"/>
              <a:t>variable Power </a:t>
            </a:r>
            <a:r>
              <a:rPr lang="en-ZA" sz="2400" dirty="0"/>
              <a:t>supply</a:t>
            </a:r>
            <a:endParaRPr lang="en-US" sz="2400" dirty="0"/>
          </a:p>
          <a:p>
            <a:pPr lvl="2">
              <a:buFont typeface="Arial" pitchFamily="34" charset="0"/>
              <a:buChar char="•"/>
            </a:pPr>
            <a:r>
              <a:rPr lang="en-ZA" sz="2400" dirty="0"/>
              <a:t>Function generator</a:t>
            </a:r>
            <a:endParaRPr lang="en-US" sz="2400" dirty="0"/>
          </a:p>
          <a:p>
            <a:pPr lvl="2">
              <a:buFont typeface="Arial" pitchFamily="34" charset="0"/>
              <a:buChar char="•"/>
            </a:pPr>
            <a:r>
              <a:rPr lang="en-ZA" sz="2400" dirty="0"/>
              <a:t>Oscilloscope</a:t>
            </a:r>
            <a:endParaRPr lang="en-US" sz="2400" dirty="0"/>
          </a:p>
          <a:p>
            <a:pPr lvl="2">
              <a:buFont typeface="Arial" pitchFamily="34" charset="0"/>
              <a:buChar char="•"/>
            </a:pPr>
            <a:r>
              <a:rPr lang="en-ZA" sz="2400" dirty="0"/>
              <a:t>Soldering </a:t>
            </a:r>
            <a:r>
              <a:rPr lang="en-ZA" sz="2400" dirty="0" smtClean="0"/>
              <a:t>station</a:t>
            </a:r>
            <a:endParaRPr lang="en-US" sz="2400" dirty="0"/>
          </a:p>
        </p:txBody>
      </p:sp>
      <p:sp>
        <p:nvSpPr>
          <p:cNvPr id="4" name="Date Placeholder 3"/>
          <p:cNvSpPr>
            <a:spLocks noGrp="1"/>
          </p:cNvSpPr>
          <p:nvPr>
            <p:ph type="dt" sz="half" idx="10"/>
          </p:nvPr>
        </p:nvSpPr>
        <p:spPr/>
        <p:txBody>
          <a:bodyPr/>
          <a:lstStyle/>
          <a:p>
            <a:fld id="{DF290ACD-DD14-4F0D-B7B0-45CF44B318BC}" type="datetime1">
              <a:rPr lang="en-US" smtClean="0"/>
              <a:pPr/>
              <a:t>4/22/2022</a:t>
            </a:fld>
            <a:endParaRPr lang="en-US"/>
          </a:p>
        </p:txBody>
      </p:sp>
      <p:sp>
        <p:nvSpPr>
          <p:cNvPr id="5" name="Slide Number Placeholder 4"/>
          <p:cNvSpPr>
            <a:spLocks noGrp="1"/>
          </p:cNvSpPr>
          <p:nvPr>
            <p:ph type="sldNum" sz="quarter" idx="12"/>
          </p:nvPr>
        </p:nvSpPr>
        <p:spPr/>
        <p:txBody>
          <a:bodyPr>
            <a:normAutofit fontScale="85000" lnSpcReduction="20000"/>
          </a:bodyPr>
          <a:lstStyle/>
          <a:p>
            <a:fld id="{E90EC951-2603-4970-A40B-F9FF9B845B36}"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ZA" b="1" dirty="0" smtClean="0"/>
              <a:t>Description of electronic </a:t>
            </a:r>
            <a:r>
              <a:rPr lang="en-ZA" b="1" dirty="0"/>
              <a:t>lab / workshop </a:t>
            </a:r>
            <a:r>
              <a:rPr lang="en-ZA" b="1" dirty="0" smtClean="0"/>
              <a:t>equipment</a:t>
            </a:r>
            <a:r>
              <a:rPr lang="en-US" dirty="0" smtClean="0"/>
              <a:t/>
            </a:r>
            <a:br>
              <a:rPr lang="en-US" dirty="0" smtClean="0"/>
            </a:br>
            <a:endParaRPr lang="en-US" dirty="0"/>
          </a:p>
        </p:txBody>
      </p:sp>
      <p:sp>
        <p:nvSpPr>
          <p:cNvPr id="5" name="Content Placeholder 4"/>
          <p:cNvSpPr>
            <a:spLocks noGrp="1"/>
          </p:cNvSpPr>
          <p:nvPr>
            <p:ph sz="quarter" idx="1"/>
          </p:nvPr>
        </p:nvSpPr>
        <p:spPr>
          <a:xfrm>
            <a:off x="647700" y="1600200"/>
            <a:ext cx="8153400" cy="4876800"/>
          </a:xfrm>
        </p:spPr>
        <p:txBody>
          <a:bodyPr>
            <a:normAutofit fontScale="92500" lnSpcReduction="10000"/>
          </a:bodyPr>
          <a:lstStyle/>
          <a:p>
            <a:pPr marL="0" lvl="0" indent="0" algn="ctr">
              <a:buNone/>
            </a:pPr>
            <a:r>
              <a:rPr lang="en-ZA" sz="3500" b="1" dirty="0" smtClean="0"/>
              <a:t>1. </a:t>
            </a:r>
            <a:r>
              <a:rPr lang="en-ZA" sz="3500" b="1" dirty="0" err="1" smtClean="0"/>
              <a:t>Multimeter</a:t>
            </a:r>
            <a:endParaRPr lang="en-ZA" sz="3500" b="1" dirty="0" smtClean="0"/>
          </a:p>
          <a:p>
            <a:pPr marL="0" indent="0" algn="just">
              <a:buNone/>
            </a:pPr>
            <a:r>
              <a:rPr lang="en-US" sz="2800" dirty="0" smtClean="0"/>
              <a:t>A </a:t>
            </a:r>
            <a:r>
              <a:rPr lang="en-US" sz="2800" b="1" dirty="0" err="1"/>
              <a:t>multimeter</a:t>
            </a:r>
            <a:r>
              <a:rPr lang="en-US" sz="2800" dirty="0"/>
              <a:t> or </a:t>
            </a:r>
            <a:r>
              <a:rPr lang="en-US" sz="2800" dirty="0" err="1"/>
              <a:t>multitester</a:t>
            </a:r>
            <a:r>
              <a:rPr lang="en-US" sz="2800" dirty="0"/>
              <a:t> is a measuring instrument that can measure multiple electrical properties. A typical </a:t>
            </a:r>
            <a:r>
              <a:rPr lang="en-US" sz="2800" b="1" dirty="0" err="1"/>
              <a:t>multimeter</a:t>
            </a:r>
            <a:r>
              <a:rPr lang="en-US" sz="2800" dirty="0"/>
              <a:t> can measure voltage, resistance, and current, in which case it is also known as a volt-ohm-</a:t>
            </a:r>
            <a:r>
              <a:rPr lang="en-US" sz="2800" dirty="0" err="1"/>
              <a:t>milliammeter</a:t>
            </a:r>
            <a:r>
              <a:rPr lang="en-US" sz="2800" dirty="0"/>
              <a:t> (VOM</a:t>
            </a:r>
            <a:r>
              <a:rPr lang="en-US" sz="2800" dirty="0" smtClean="0"/>
              <a:t>).</a:t>
            </a:r>
          </a:p>
          <a:p>
            <a:pPr marL="0" indent="0" algn="just">
              <a:buNone/>
            </a:pPr>
            <a:r>
              <a:rPr lang="en-US" sz="2800" dirty="0" smtClean="0"/>
              <a:t>A </a:t>
            </a:r>
            <a:r>
              <a:rPr lang="en-US" sz="2800" b="1" dirty="0" err="1"/>
              <a:t>multimeter</a:t>
            </a:r>
            <a:r>
              <a:rPr lang="en-US" sz="2800" dirty="0"/>
              <a:t> </a:t>
            </a:r>
            <a:r>
              <a:rPr lang="en-US" sz="2800" dirty="0" smtClean="0"/>
              <a:t>is also defined as an indispensible tool used to diagnose and troubleshoot circuit. </a:t>
            </a:r>
          </a:p>
          <a:p>
            <a:pPr marL="0" indent="0">
              <a:buNone/>
            </a:pPr>
            <a:r>
              <a:rPr lang="en-US" sz="2800" dirty="0"/>
              <a:t>A </a:t>
            </a:r>
            <a:r>
              <a:rPr lang="en-US" sz="2800" dirty="0" err="1"/>
              <a:t>multimeter</a:t>
            </a:r>
            <a:r>
              <a:rPr lang="en-US" sz="2800" dirty="0"/>
              <a:t> is has three parts:</a:t>
            </a:r>
          </a:p>
          <a:p>
            <a:pPr lvl="1"/>
            <a:r>
              <a:rPr lang="en-US" sz="2000" dirty="0"/>
              <a:t>Display</a:t>
            </a:r>
          </a:p>
          <a:p>
            <a:pPr lvl="1"/>
            <a:r>
              <a:rPr lang="en-US" sz="2000" dirty="0"/>
              <a:t>Selection Knob</a:t>
            </a:r>
          </a:p>
          <a:p>
            <a:pPr lvl="1"/>
            <a:r>
              <a:rPr lang="en-US" sz="2000" dirty="0"/>
              <a:t>Ports</a:t>
            </a:r>
          </a:p>
          <a:p>
            <a:pPr marL="0" indent="0" algn="just">
              <a:buNone/>
            </a:pPr>
            <a:endParaRPr lang="en-US" sz="2000" dirty="0"/>
          </a:p>
          <a:p>
            <a:pPr marL="685800" lvl="2" indent="0">
              <a:buNone/>
            </a:pPr>
            <a:endParaRPr lang="en-US" sz="2800" dirty="0"/>
          </a:p>
          <a:p>
            <a:pPr marL="0" indent="0">
              <a:buNone/>
            </a:pPr>
            <a:endParaRPr lang="en-GB" sz="2400" b="1" dirty="0"/>
          </a:p>
          <a:p>
            <a:endParaRPr lang="en-US" sz="2400" dirty="0"/>
          </a:p>
          <a:p>
            <a:pPr>
              <a:buNone/>
            </a:pPr>
            <a:endParaRPr lang="en-US" sz="2400" dirty="0" smtClean="0"/>
          </a:p>
        </p:txBody>
      </p:sp>
      <p:sp>
        <p:nvSpPr>
          <p:cNvPr id="4" name="Title 1"/>
          <p:cNvSpPr txBox="1">
            <a:spLocks/>
          </p:cNvSpPr>
          <p:nvPr/>
        </p:nvSpPr>
        <p:spPr>
          <a:xfrm>
            <a:off x="838200" y="3657600"/>
            <a:ext cx="7924800" cy="841375"/>
          </a:xfrm>
          <a:prstGeom prst="rect">
            <a:avLst/>
          </a:prstGeom>
        </p:spPr>
        <p:txBody>
          <a:bodyPr vert="horz"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400" i="0" u="none" strike="noStrike" kern="1200" cap="none" spc="0" normalizeH="0" baseline="0" noProof="0" dirty="0" smtClean="0">
                <a:ln>
                  <a:noFill/>
                </a:ln>
                <a:solidFill>
                  <a:schemeClr val="tx2"/>
                </a:solidFill>
                <a:effectLst/>
                <a:uLnTx/>
                <a:uFillTx/>
                <a:latin typeface="+mj-lt"/>
                <a:ea typeface="+mj-ea"/>
                <a:cs typeface="+mj-cs"/>
              </a:rPr>
              <a:t/>
            </a:r>
            <a:br>
              <a:rPr kumimoji="0" lang="en-US" sz="2400" i="0" u="none" strike="noStrike" kern="1200" cap="none" spc="0" normalizeH="0" baseline="0" noProof="0" dirty="0" smtClean="0">
                <a:ln>
                  <a:noFill/>
                </a:ln>
                <a:solidFill>
                  <a:schemeClr val="tx2"/>
                </a:solidFill>
                <a:effectLst/>
                <a:uLnTx/>
                <a:uFillTx/>
                <a:latin typeface="+mj-lt"/>
                <a:ea typeface="+mj-ea"/>
                <a:cs typeface="+mj-cs"/>
              </a:rPr>
            </a:br>
            <a:endParaRPr kumimoji="0" lang="en-US" sz="2400" i="0" u="none" strike="noStrike" kern="1200" cap="none" spc="0" normalizeH="0" baseline="0" noProof="0" dirty="0">
              <a:ln>
                <a:noFill/>
              </a:ln>
              <a:solidFill>
                <a:schemeClr val="tx2"/>
              </a:solidFill>
              <a:effectLst/>
              <a:uLnTx/>
              <a:uFillTx/>
              <a:latin typeface="+mj-lt"/>
              <a:ea typeface="+mj-ea"/>
              <a:cs typeface="+mj-cs"/>
            </a:endParaRPr>
          </a:p>
        </p:txBody>
      </p:sp>
      <p:sp>
        <p:nvSpPr>
          <p:cNvPr id="6" name="Subtitle 2"/>
          <p:cNvSpPr txBox="1">
            <a:spLocks/>
          </p:cNvSpPr>
          <p:nvPr/>
        </p:nvSpPr>
        <p:spPr>
          <a:xfrm>
            <a:off x="533400" y="4191000"/>
            <a:ext cx="8382000" cy="1219200"/>
          </a:xfrm>
          <a:prstGeom prst="rect">
            <a:avLst/>
          </a:prstGeom>
        </p:spPr>
        <p:txBody>
          <a:bodyPr vert="horz">
            <a:noAutofit/>
          </a:bodyPr>
          <a:lstStyle/>
          <a:p>
            <a:pPr marL="320040" marR="0" lvl="0" indent="-320040"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Date Placeholder 6"/>
          <p:cNvSpPr>
            <a:spLocks noGrp="1"/>
          </p:cNvSpPr>
          <p:nvPr>
            <p:ph type="dt" sz="half" idx="10"/>
          </p:nvPr>
        </p:nvSpPr>
        <p:spPr/>
        <p:txBody>
          <a:bodyPr/>
          <a:lstStyle/>
          <a:p>
            <a:fld id="{C3CB8085-8507-4E86-B07D-1754A3D46EBE}" type="datetime1">
              <a:rPr lang="en-US" smtClean="0"/>
              <a:pPr/>
              <a:t>4/22/2022</a:t>
            </a:fld>
            <a:endParaRPr lang="en-US" dirty="0"/>
          </a:p>
        </p:txBody>
      </p:sp>
      <p:sp>
        <p:nvSpPr>
          <p:cNvPr id="8" name="Slide Number Placeholder 7"/>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nodePh="1">
                                  <p:stCondLst>
                                    <p:cond delay="0"/>
                                  </p:stCondLst>
                                  <p:endCondLst>
                                    <p:cond evt="begin" delay="0">
                                      <p:tn val="31"/>
                                    </p:cond>
                                  </p:end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smtClean="0"/>
              <a:t>Working of </a:t>
            </a:r>
            <a:r>
              <a:rPr lang="en-ZA" b="1" dirty="0" err="1" smtClean="0"/>
              <a:t>Multimeter</a:t>
            </a:r>
            <a:r>
              <a:rPr lang="en-ZA" b="1" dirty="0" smtClean="0"/>
              <a:t> </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p:txBody>
          <a:bodyPr/>
          <a:lstStyle/>
          <a:p>
            <a:pPr marL="0" indent="0" algn="just">
              <a:buNone/>
            </a:pPr>
            <a:r>
              <a:rPr lang="en-US" sz="3200" dirty="0"/>
              <a:t>The </a:t>
            </a:r>
            <a:r>
              <a:rPr lang="en-US" sz="3200" b="1" dirty="0"/>
              <a:t>display</a:t>
            </a:r>
            <a:r>
              <a:rPr lang="en-US" sz="3200" dirty="0"/>
              <a:t> usually has four digits and the ability to display a negative sign. A few </a:t>
            </a:r>
            <a:r>
              <a:rPr lang="en-US" sz="3200" dirty="0" err="1"/>
              <a:t>multimeters</a:t>
            </a:r>
            <a:r>
              <a:rPr lang="en-US" sz="3200" dirty="0"/>
              <a:t> have illuminated displays for better viewing in low light situations.</a:t>
            </a:r>
          </a:p>
          <a:p>
            <a:pPr marL="0" indent="0" algn="just">
              <a:buNone/>
            </a:pPr>
            <a:r>
              <a:rPr lang="en-US" sz="3200" dirty="0"/>
              <a:t>The </a:t>
            </a:r>
            <a:r>
              <a:rPr lang="en-US" sz="3200" b="1" dirty="0"/>
              <a:t>selection knob</a:t>
            </a:r>
            <a:r>
              <a:rPr lang="en-US" sz="3200" dirty="0"/>
              <a:t> allows the user to set the </a:t>
            </a:r>
            <a:r>
              <a:rPr lang="en-US" sz="3200" dirty="0" err="1"/>
              <a:t>multimeter</a:t>
            </a:r>
            <a:r>
              <a:rPr lang="en-US" sz="3200" dirty="0"/>
              <a:t> to read different things such as milliamps (mA) of </a:t>
            </a:r>
            <a:r>
              <a:rPr lang="en-US" sz="3200" b="1" dirty="0"/>
              <a:t>current</a:t>
            </a:r>
            <a:r>
              <a:rPr lang="en-US" sz="3200" dirty="0"/>
              <a:t>, </a:t>
            </a:r>
            <a:r>
              <a:rPr lang="en-US" sz="3200" b="1" dirty="0"/>
              <a:t>voltage</a:t>
            </a:r>
            <a:r>
              <a:rPr lang="en-US" sz="3200" dirty="0"/>
              <a:t> (V) and </a:t>
            </a:r>
            <a:r>
              <a:rPr lang="en-US" sz="3200" b="1" dirty="0"/>
              <a:t>resistance</a:t>
            </a:r>
            <a:r>
              <a:rPr lang="en-US" sz="3200" dirty="0"/>
              <a:t> (Ω).</a:t>
            </a:r>
          </a:p>
          <a:p>
            <a:endParaRPr lang="en-US" dirty="0"/>
          </a:p>
        </p:txBody>
      </p:sp>
    </p:spTree>
    <p:extLst>
      <p:ext uri="{BB962C8B-B14F-4D97-AF65-F5344CB8AC3E}">
        <p14:creationId xmlns:p14="http://schemas.microsoft.com/office/powerpoint/2010/main" val="14766459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b="1" dirty="0" smtClean="0"/>
              <a:t/>
            </a:r>
            <a:br>
              <a:rPr lang="en-ZA" b="1" dirty="0" smtClean="0"/>
            </a:br>
            <a:r>
              <a:rPr lang="en-ZA" b="1" dirty="0" smtClean="0"/>
              <a:t>Figure 1: </a:t>
            </a:r>
            <a:r>
              <a:rPr lang="en-ZA" b="1" dirty="0" err="1" smtClean="0"/>
              <a:t>Multimeter</a:t>
            </a:r>
            <a:r>
              <a:rPr lang="en-ZA" b="1" dirty="0" smtClean="0"/>
              <a:t> </a:t>
            </a: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5</a:t>
            </a:fld>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295400"/>
            <a:ext cx="79248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ontent Placeholder 1"/>
          <p:cNvSpPr txBox="1">
            <a:spLocks/>
          </p:cNvSpPr>
          <p:nvPr/>
        </p:nvSpPr>
        <p:spPr>
          <a:xfrm>
            <a:off x="552893" y="6019800"/>
            <a:ext cx="8286307" cy="381000"/>
          </a:xfrm>
          <a:prstGeom prst="rect">
            <a:avLst/>
          </a:prstGeom>
        </p:spPr>
        <p:txBody>
          <a:bodyP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0"/>
              </a:spcBef>
              <a:buClrTx/>
              <a:buSzTx/>
              <a:buNone/>
              <a:defRPr/>
            </a:pPr>
            <a:r>
              <a:rPr lang="en-US" sz="1800" dirty="0" smtClean="0"/>
              <a:t>Source: </a:t>
            </a:r>
            <a:r>
              <a:rPr lang="en-US" sz="1600" dirty="0" smtClean="0"/>
              <a:t>https</a:t>
            </a:r>
            <a:r>
              <a:rPr lang="en-US" sz="1600" dirty="0"/>
              <a:t>://electricalacademia.com/wp-content/uploads/2017/06/digital-multimeter-labelled.gif</a:t>
            </a:r>
            <a:endParaRPr lang="en-US" sz="3600" dirty="0"/>
          </a:p>
        </p:txBody>
      </p:sp>
    </p:spTree>
    <p:extLst>
      <p:ext uri="{BB962C8B-B14F-4D97-AF65-F5344CB8AC3E}">
        <p14:creationId xmlns:p14="http://schemas.microsoft.com/office/powerpoint/2010/main" val="3164609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b="1" dirty="0" err="1"/>
              <a:t>Multimeter</a:t>
            </a:r>
            <a:r>
              <a:rPr lang="en-ZA" b="1" dirty="0"/>
              <a:t> </a:t>
            </a:r>
            <a:r>
              <a:rPr lang="en-ZA" b="1" dirty="0" err="1"/>
              <a:t>Cont</a:t>
            </a:r>
            <a:r>
              <a:rPr lang="en-ZA" b="1" dirty="0" smtClean="0"/>
              <a:t>’</a:t>
            </a: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6</a:t>
            </a:fld>
            <a:endParaRPr lang="en-US"/>
          </a:p>
        </p:txBody>
      </p:sp>
      <p:sp>
        <p:nvSpPr>
          <p:cNvPr id="5" name="Content Placeholder 4"/>
          <p:cNvSpPr>
            <a:spLocks noGrp="1"/>
          </p:cNvSpPr>
          <p:nvPr>
            <p:ph sz="quarter" idx="1"/>
          </p:nvPr>
        </p:nvSpPr>
        <p:spPr>
          <a:xfrm>
            <a:off x="612648" y="1600200"/>
            <a:ext cx="8153400" cy="4648200"/>
          </a:xfrm>
        </p:spPr>
        <p:txBody>
          <a:bodyPr>
            <a:normAutofit fontScale="92500" lnSpcReduction="20000"/>
          </a:bodyPr>
          <a:lstStyle/>
          <a:p>
            <a:pPr algn="just"/>
            <a:r>
              <a:rPr lang="en-US" sz="2400" dirty="0"/>
              <a:t>The display usually has four digits and the ability to display a negative sign. A few </a:t>
            </a:r>
            <a:r>
              <a:rPr lang="en-US" sz="2400" dirty="0" err="1"/>
              <a:t>multimeters</a:t>
            </a:r>
            <a:r>
              <a:rPr lang="en-US" sz="2400" dirty="0"/>
              <a:t> have illuminated displays for better viewing in low light situations.</a:t>
            </a:r>
          </a:p>
          <a:p>
            <a:pPr algn="just"/>
            <a:r>
              <a:rPr lang="en-US" sz="2400" dirty="0" smtClean="0"/>
              <a:t>The </a:t>
            </a:r>
            <a:r>
              <a:rPr lang="en-US" sz="2400" dirty="0"/>
              <a:t>selection knob allows the user to set the </a:t>
            </a:r>
            <a:r>
              <a:rPr lang="en-US" sz="2400" dirty="0" err="1"/>
              <a:t>multimeter</a:t>
            </a:r>
            <a:r>
              <a:rPr lang="en-US" sz="2400" dirty="0"/>
              <a:t> to read different things such as milliamps (mA) of current, voltage (V) and resistance (Ω</a:t>
            </a:r>
            <a:r>
              <a:rPr lang="en-US" sz="2400" dirty="0" smtClean="0"/>
              <a:t>).</a:t>
            </a:r>
            <a:endParaRPr lang="en-US" sz="2400" dirty="0"/>
          </a:p>
          <a:p>
            <a:pPr algn="just"/>
            <a:r>
              <a:rPr lang="en-US" sz="2400" dirty="0"/>
              <a:t>Two probes are plugged into two of the ports on the front of the unit. COM stands for common and is almost always connected to Ground or „-‟ of a circuit. The COM probe is conventionally black but there is no difference between the red probe and black probe other than color. 10A is the special port used when measuring large currents (greater than 200mA). </a:t>
            </a:r>
            <a:r>
              <a:rPr lang="en-US" sz="2400" dirty="0" err="1"/>
              <a:t>mAVΩ</a:t>
            </a:r>
            <a:r>
              <a:rPr lang="en-US" sz="2400" dirty="0"/>
              <a:t> </a:t>
            </a:r>
            <a:r>
              <a:rPr lang="en-US" sz="2400" dirty="0" smtClean="0"/>
              <a:t>is</a:t>
            </a:r>
            <a:r>
              <a:rPr lang="en-US" sz="2400" dirty="0"/>
              <a:t> </a:t>
            </a:r>
            <a:r>
              <a:rPr lang="en-US" sz="2400" dirty="0" smtClean="0"/>
              <a:t>the </a:t>
            </a:r>
            <a:r>
              <a:rPr lang="en-US" sz="2400" dirty="0"/>
              <a:t>port that the red probe is conventionally plugged in to. This port allows the measurement </a:t>
            </a:r>
            <a:r>
              <a:rPr lang="en-US" sz="2400" dirty="0" smtClean="0"/>
              <a:t>of</a:t>
            </a:r>
            <a:r>
              <a:rPr lang="en-US" sz="2400" dirty="0"/>
              <a:t> </a:t>
            </a:r>
            <a:r>
              <a:rPr lang="en-US" sz="2400" dirty="0" smtClean="0"/>
              <a:t>current </a:t>
            </a:r>
            <a:r>
              <a:rPr lang="en-US" sz="2400" dirty="0"/>
              <a:t>(up to 200mA), voltage (V), and resistance (Ω). The probes </a:t>
            </a:r>
            <a:r>
              <a:rPr lang="en-US" sz="2400" dirty="0" smtClean="0"/>
              <a:t>have a </a:t>
            </a:r>
            <a:r>
              <a:rPr lang="en-US" sz="2400" dirty="0"/>
              <a:t>banana </a:t>
            </a:r>
            <a:r>
              <a:rPr lang="en-US" sz="2400" dirty="0" smtClean="0"/>
              <a:t>type connector </a:t>
            </a:r>
            <a:r>
              <a:rPr lang="en-US" sz="2400" dirty="0"/>
              <a:t>on the end that plugs into the </a:t>
            </a:r>
            <a:r>
              <a:rPr lang="en-US" sz="2400" dirty="0" err="1"/>
              <a:t>multimeter</a:t>
            </a:r>
            <a:r>
              <a:rPr lang="en-US" sz="2400" dirty="0"/>
              <a:t>. Any probe with a banana plug will work with this meter.</a:t>
            </a:r>
          </a:p>
        </p:txBody>
      </p:sp>
    </p:spTree>
    <p:extLst>
      <p:ext uri="{BB962C8B-B14F-4D97-AF65-F5344CB8AC3E}">
        <p14:creationId xmlns:p14="http://schemas.microsoft.com/office/powerpoint/2010/main" val="24835047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sz="3600" b="1" dirty="0"/>
              <a:t/>
            </a:r>
            <a:br>
              <a:rPr lang="en-ZA" sz="3600" b="1" dirty="0"/>
            </a:br>
            <a:r>
              <a:rPr lang="en-ZA" sz="3600" b="1" dirty="0" smtClean="0"/>
              <a:t/>
            </a:r>
            <a:br>
              <a:rPr lang="en-ZA" sz="3600" b="1" dirty="0" smtClean="0"/>
            </a:br>
            <a:r>
              <a:rPr lang="en-US" sz="3600" b="1" dirty="0" smtClean="0"/>
              <a:t>Pre-operational </a:t>
            </a:r>
            <a:r>
              <a:rPr lang="en-US" sz="3600" b="1" dirty="0"/>
              <a:t>Safety checks or Measures</a:t>
            </a:r>
            <a:r>
              <a:rPr lang="en-US" dirty="0"/>
              <a:t/>
            </a:r>
            <a:br>
              <a:rPr lang="en-US" dirty="0"/>
            </a:b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7</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lvl="0"/>
            <a:r>
              <a:rPr lang="en-US" sz="1800" dirty="0" smtClean="0"/>
              <a:t>Be </a:t>
            </a:r>
            <a:r>
              <a:rPr lang="en-US" sz="1800" dirty="0"/>
              <a:t>sure the test leads and rotary switch are in the correct position for the desired measurement</a:t>
            </a:r>
            <a:r>
              <a:rPr lang="en-US" sz="1800" dirty="0" smtClean="0"/>
              <a:t>.</a:t>
            </a:r>
            <a:endParaRPr lang="en-US" sz="1800" dirty="0"/>
          </a:p>
          <a:p>
            <a:pPr lvl="0"/>
            <a:r>
              <a:rPr lang="en-US" sz="1800" dirty="0"/>
              <a:t>Never use the meter if the meter or the test leads look damaged</a:t>
            </a:r>
            <a:r>
              <a:rPr lang="en-US" sz="1800" dirty="0" smtClean="0"/>
              <a:t>.</a:t>
            </a:r>
            <a:endParaRPr lang="en-US" sz="1800" dirty="0"/>
          </a:p>
          <a:p>
            <a:pPr lvl="0"/>
            <a:r>
              <a:rPr lang="en-US" sz="1800" dirty="0"/>
              <a:t>Never measure resistance in a circuit when power is applied</a:t>
            </a:r>
            <a:r>
              <a:rPr lang="en-US" sz="1800" dirty="0" smtClean="0"/>
              <a:t>.</a:t>
            </a:r>
            <a:endParaRPr lang="en-US" sz="1800" dirty="0"/>
          </a:p>
          <a:p>
            <a:pPr lvl="0"/>
            <a:r>
              <a:rPr lang="en-US" sz="1800" dirty="0"/>
              <a:t>Never touch the probes to a voltage source when a test lead is plugged into the 10 A or 300 mA input jack</a:t>
            </a:r>
            <a:r>
              <a:rPr lang="en-US" sz="1800" dirty="0" smtClean="0"/>
              <a:t>.</a:t>
            </a:r>
            <a:endParaRPr lang="en-US" sz="1800" dirty="0"/>
          </a:p>
          <a:p>
            <a:pPr lvl="0"/>
            <a:r>
              <a:rPr lang="en-US" sz="1800" dirty="0"/>
              <a:t>To avoid damage or injury, never use the meter on circuits that exceed 4800 watts</a:t>
            </a:r>
            <a:r>
              <a:rPr lang="en-US" sz="1800" dirty="0" smtClean="0"/>
              <a:t>.</a:t>
            </a:r>
            <a:endParaRPr lang="en-US" sz="1800" dirty="0"/>
          </a:p>
          <a:p>
            <a:pPr lvl="0"/>
            <a:r>
              <a:rPr lang="en-US" sz="1800" dirty="0"/>
              <a:t>Never apply more than the rated voltage between any input jack and earth ground</a:t>
            </a:r>
            <a:r>
              <a:rPr lang="en-US" sz="1800" dirty="0" smtClean="0"/>
              <a:t>.</a:t>
            </a:r>
            <a:endParaRPr lang="en-US" sz="1800" dirty="0"/>
          </a:p>
          <a:p>
            <a:pPr lvl="0"/>
            <a:r>
              <a:rPr lang="en-US" sz="1800" dirty="0"/>
              <a:t>Be careful when working with voltages above 60 V DC or 30 V AC rms. Such voltages pose a shock hazard</a:t>
            </a:r>
            <a:r>
              <a:rPr lang="en-US" sz="1800" dirty="0" smtClean="0"/>
              <a:t>.</a:t>
            </a:r>
            <a:r>
              <a:rPr lang="en-US" sz="1800" dirty="0"/>
              <a:t> </a:t>
            </a:r>
          </a:p>
          <a:p>
            <a:pPr lvl="0"/>
            <a:r>
              <a:rPr lang="en-US" sz="1800" dirty="0"/>
              <a:t>Keep your fingers behind the finger guards on the test probes when making measurements</a:t>
            </a:r>
            <a:r>
              <a:rPr lang="en-US" sz="1800" dirty="0" smtClean="0"/>
              <a:t>.</a:t>
            </a:r>
            <a:endParaRPr lang="en-US" sz="1800" dirty="0"/>
          </a:p>
          <a:p>
            <a:pPr lvl="0"/>
            <a:r>
              <a:rPr lang="en-US" sz="1800" dirty="0"/>
              <a:t>To avoid false readings, which could lead to possible electric shock or personal injury, replace the battery as soon as the battery indicator appears.</a:t>
            </a:r>
          </a:p>
        </p:txBody>
      </p:sp>
    </p:spTree>
    <p:extLst>
      <p:ext uri="{BB962C8B-B14F-4D97-AF65-F5344CB8AC3E}">
        <p14:creationId xmlns:p14="http://schemas.microsoft.com/office/powerpoint/2010/main" val="17550961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b="1" dirty="0" err="1"/>
              <a:t>Multimeter</a:t>
            </a:r>
            <a:r>
              <a:rPr lang="en-ZA" b="1" dirty="0"/>
              <a:t> </a:t>
            </a:r>
            <a:r>
              <a:rPr lang="en-ZA" b="1" dirty="0" err="1"/>
              <a:t>Cont</a:t>
            </a:r>
            <a:r>
              <a:rPr lang="en-ZA" b="1" dirty="0" smtClean="0"/>
              <a:t>’</a:t>
            </a: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8</a:t>
            </a:fld>
            <a:endParaRPr lang="en-US"/>
          </a:p>
        </p:txBody>
      </p:sp>
      <p:sp>
        <p:nvSpPr>
          <p:cNvPr id="5" name="Content Placeholder 4"/>
          <p:cNvSpPr>
            <a:spLocks noGrp="1"/>
          </p:cNvSpPr>
          <p:nvPr>
            <p:ph sz="quarter" idx="1"/>
          </p:nvPr>
        </p:nvSpPr>
        <p:spPr/>
        <p:txBody>
          <a:bodyPr>
            <a:normAutofit fontScale="85000" lnSpcReduction="10000"/>
          </a:bodyPr>
          <a:lstStyle/>
          <a:p>
            <a:pPr marL="0" indent="0" algn="ctr">
              <a:buNone/>
            </a:pPr>
            <a:r>
              <a:rPr lang="en-US" b="1" dirty="0"/>
              <a:t>Input </a:t>
            </a:r>
            <a:r>
              <a:rPr lang="en-US" b="1" dirty="0" smtClean="0"/>
              <a:t>Jacks</a:t>
            </a:r>
            <a:endParaRPr lang="en-US" dirty="0"/>
          </a:p>
          <a:p>
            <a:r>
              <a:rPr lang="en-US" dirty="0"/>
              <a:t>The black lead is always plugged into the common terminal. The red lead is plugged into the 10 A jack when measuring currents greater than 300 mA, the 300 mA jack when measuring currents less than 300 mA, and the remaining jack (V-ohms-diode) for all other </a:t>
            </a:r>
            <a:r>
              <a:rPr lang="en-US" dirty="0" smtClean="0"/>
              <a:t>measurements.</a:t>
            </a:r>
            <a:endParaRPr lang="en-US" dirty="0"/>
          </a:p>
          <a:p>
            <a:pPr marL="0" indent="0" algn="ctr">
              <a:buNone/>
            </a:pPr>
            <a:r>
              <a:rPr lang="en-US" b="1" dirty="0"/>
              <a:t>Range </a:t>
            </a:r>
            <a:r>
              <a:rPr lang="en-US" b="1" dirty="0" smtClean="0"/>
              <a:t>Fixing</a:t>
            </a:r>
            <a:endParaRPr lang="en-US" dirty="0"/>
          </a:p>
          <a:p>
            <a:r>
              <a:rPr lang="en-US" dirty="0"/>
              <a:t>The meter defaults to auto range when first turned on. You can choose a manual range in V AC, V DC, A AC, and A DC by pressing the button in the middle of the rotary dial. To return to </a:t>
            </a:r>
            <a:r>
              <a:rPr lang="en-US" dirty="0" smtClean="0"/>
              <a:t>auto-range</a:t>
            </a:r>
            <a:r>
              <a:rPr lang="en-US" dirty="0"/>
              <a:t>, press the button for one second.</a:t>
            </a:r>
          </a:p>
          <a:p>
            <a:endParaRPr lang="en-US" dirty="0"/>
          </a:p>
          <a:p>
            <a:pPr marL="0" indent="0">
              <a:buNone/>
            </a:pPr>
            <a:endParaRPr lang="en-US" dirty="0"/>
          </a:p>
        </p:txBody>
      </p:sp>
    </p:spTree>
    <p:extLst>
      <p:ext uri="{BB962C8B-B14F-4D97-AF65-F5344CB8AC3E}">
        <p14:creationId xmlns:p14="http://schemas.microsoft.com/office/powerpoint/2010/main" val="40675083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lgn="ctr"/>
            <a:r>
              <a:rPr lang="en-ZA" sz="3100" b="1" dirty="0"/>
              <a:t/>
            </a:r>
            <a:br>
              <a:rPr lang="en-ZA" sz="3100" b="1" dirty="0"/>
            </a:br>
            <a:r>
              <a:rPr lang="en-ZA" sz="3100" b="1" dirty="0" smtClean="0"/>
              <a:t/>
            </a:r>
            <a:br>
              <a:rPr lang="en-ZA" sz="3100" b="1" dirty="0" smtClean="0"/>
            </a:br>
            <a:r>
              <a:rPr lang="en-ZA" sz="3100" b="1" dirty="0" smtClean="0"/>
              <a:t/>
            </a:r>
            <a:br>
              <a:rPr lang="en-ZA" sz="3100" b="1" dirty="0" smtClean="0"/>
            </a:br>
            <a:r>
              <a:rPr lang="en-US" sz="3100" b="1" dirty="0" smtClean="0"/>
              <a:t>Procedure </a:t>
            </a:r>
            <a:r>
              <a:rPr lang="en-US" sz="3100" b="1" dirty="0"/>
              <a:t>For  Voltage Measurement </a:t>
            </a:r>
            <a:br>
              <a:rPr lang="en-US" sz="3100" b="1" dirty="0"/>
            </a:br>
            <a:r>
              <a:rPr lang="en-US" sz="3100" b="1" dirty="0"/>
              <a:t>A.C. Voltage Measurement</a:t>
            </a:r>
            <a:r>
              <a:rPr lang="en-US" sz="3100" dirty="0"/>
              <a:t> </a:t>
            </a:r>
            <a:r>
              <a:rPr lang="en-US" dirty="0"/>
              <a:t/>
            </a:r>
            <a:br>
              <a:rPr lang="en-US" dirty="0"/>
            </a:b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9</a:t>
            </a:fld>
            <a:endParaRPr lang="en-US"/>
          </a:p>
        </p:txBody>
      </p:sp>
      <p:sp>
        <p:nvSpPr>
          <p:cNvPr id="5" name="Content Placeholder 4"/>
          <p:cNvSpPr>
            <a:spLocks noGrp="1"/>
          </p:cNvSpPr>
          <p:nvPr>
            <p:ph sz="quarter" idx="1"/>
          </p:nvPr>
        </p:nvSpPr>
        <p:spPr/>
        <p:txBody>
          <a:bodyPr>
            <a:normAutofit/>
          </a:bodyPr>
          <a:lstStyle/>
          <a:p>
            <a:pPr marL="0" lvl="0" indent="0">
              <a:buNone/>
            </a:pPr>
            <a:r>
              <a:rPr lang="en-US" dirty="0" smtClean="0">
                <a:solidFill>
                  <a:srgbClr val="FF0000"/>
                </a:solidFill>
              </a:rPr>
              <a:t>1. </a:t>
            </a:r>
            <a:r>
              <a:rPr lang="en-US" dirty="0" smtClean="0"/>
              <a:t>Connect </a:t>
            </a:r>
            <a:r>
              <a:rPr lang="en-US" dirty="0"/>
              <a:t>the positive(red) test lead to the „V/mA‟ jack socket and the negative(black) lead to the „COM‟ jack socket</a:t>
            </a:r>
            <a:r>
              <a:rPr lang="en-US" dirty="0" smtClean="0"/>
              <a:t>.</a:t>
            </a:r>
            <a:endParaRPr lang="en-US" dirty="0"/>
          </a:p>
          <a:p>
            <a:pPr marL="0" lvl="0" indent="0">
              <a:buNone/>
            </a:pPr>
            <a:r>
              <a:rPr lang="en-US" dirty="0" smtClean="0">
                <a:solidFill>
                  <a:srgbClr val="FF0000"/>
                </a:solidFill>
              </a:rPr>
              <a:t>2. </a:t>
            </a:r>
            <a:r>
              <a:rPr lang="en-US" dirty="0" smtClean="0"/>
              <a:t>Set </a:t>
            </a:r>
            <a:r>
              <a:rPr lang="en-US" dirty="0"/>
              <a:t>the selector switch to the desired mV D.C./D.C.V/A.C.V range</a:t>
            </a:r>
            <a:r>
              <a:rPr lang="en-US" dirty="0" smtClean="0"/>
              <a:t>.</a:t>
            </a:r>
            <a:endParaRPr lang="en-US" dirty="0"/>
          </a:p>
          <a:p>
            <a:pPr marL="0" lvl="0" indent="0">
              <a:buNone/>
            </a:pPr>
            <a:r>
              <a:rPr lang="en-US" dirty="0" smtClean="0">
                <a:solidFill>
                  <a:srgbClr val="FF0000"/>
                </a:solidFill>
              </a:rPr>
              <a:t>3. </a:t>
            </a:r>
            <a:r>
              <a:rPr lang="en-US" dirty="0" smtClean="0"/>
              <a:t>Connect </a:t>
            </a:r>
            <a:r>
              <a:rPr lang="en-US" dirty="0"/>
              <a:t>the test leads to the circuit to be measured</a:t>
            </a:r>
            <a:r>
              <a:rPr lang="en-US" dirty="0" smtClean="0"/>
              <a:t>.</a:t>
            </a:r>
            <a:endParaRPr lang="en-US" dirty="0"/>
          </a:p>
          <a:p>
            <a:pPr marL="0" lvl="0" indent="0">
              <a:buNone/>
            </a:pPr>
            <a:r>
              <a:rPr lang="en-US" dirty="0" smtClean="0">
                <a:solidFill>
                  <a:srgbClr val="FF0000"/>
                </a:solidFill>
              </a:rPr>
              <a:t>4. </a:t>
            </a:r>
            <a:r>
              <a:rPr lang="en-US" dirty="0" smtClean="0"/>
              <a:t>Turn </a:t>
            </a:r>
            <a:r>
              <a:rPr lang="en-US" dirty="0"/>
              <a:t>on the power to the circuit to be measured, the voltage value should appear on the digital display along with the voltage polarity(if reversed only).</a:t>
            </a:r>
          </a:p>
          <a:p>
            <a:pPr marL="0" indent="0">
              <a:buNone/>
            </a:pPr>
            <a:endParaRPr lang="en-US" dirty="0"/>
          </a:p>
        </p:txBody>
      </p:sp>
    </p:spTree>
    <p:extLst>
      <p:ext uri="{BB962C8B-B14F-4D97-AF65-F5344CB8AC3E}">
        <p14:creationId xmlns:p14="http://schemas.microsoft.com/office/powerpoint/2010/main" val="26200964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sz="3600" b="1" dirty="0" smtClean="0"/>
              <a:t>Figure 2: (</a:t>
            </a:r>
            <a:r>
              <a:rPr lang="en-ZA" sz="3600" b="1" dirty="0" err="1" smtClean="0"/>
              <a:t>Multimeter</a:t>
            </a:r>
            <a:r>
              <a:rPr lang="en-ZA" sz="3600" b="1" dirty="0"/>
              <a:t>)</a:t>
            </a:r>
            <a:r>
              <a:rPr lang="en-ZA" sz="3600" b="1" dirty="0" smtClean="0"/>
              <a:t> voltage measurement</a:t>
            </a: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pic>
        <p:nvPicPr>
          <p:cNvPr id="2050" name="Picture 2"/>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762000" y="1524000"/>
            <a:ext cx="79248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1"/>
          <p:cNvSpPr txBox="1">
            <a:spLocks/>
          </p:cNvSpPr>
          <p:nvPr/>
        </p:nvSpPr>
        <p:spPr>
          <a:xfrm>
            <a:off x="552893" y="5943600"/>
            <a:ext cx="8286307" cy="4572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0"/>
              </a:spcBef>
              <a:buClrTx/>
              <a:buSzTx/>
              <a:buNone/>
              <a:defRPr/>
            </a:pPr>
            <a:r>
              <a:rPr lang="en-US" sz="3500" dirty="0" smtClean="0"/>
              <a:t>Source</a:t>
            </a:r>
            <a:r>
              <a:rPr lang="en-US" dirty="0" smtClean="0"/>
              <a:t>: </a:t>
            </a:r>
            <a:r>
              <a:rPr lang="en-US" sz="3200" dirty="0"/>
              <a:t>Fundamentals of electronics. Book 1, Electronic devices and circuit applications, Thomas F. Schubert, Jr. and Ernest M. </a:t>
            </a:r>
            <a:r>
              <a:rPr lang="en-US" sz="3200" dirty="0" err="1"/>
              <a:t>Kim.,an</a:t>
            </a:r>
            <a:r>
              <a:rPr lang="en-US" sz="3200" dirty="0"/>
              <a:t> Rafael, California (1537 Fourth Street, San Rafael, CA 94901 USA) : Morgan &amp; Claypool, 2014.</a:t>
            </a:r>
          </a:p>
        </p:txBody>
      </p:sp>
    </p:spTree>
    <p:extLst>
      <p:ext uri="{BB962C8B-B14F-4D97-AF65-F5344CB8AC3E}">
        <p14:creationId xmlns:p14="http://schemas.microsoft.com/office/powerpoint/2010/main" val="13646073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b="1" dirty="0" smtClean="0"/>
              <a:t/>
            </a:r>
            <a:br>
              <a:rPr lang="en-ZA" b="1" dirty="0" smtClean="0"/>
            </a:br>
            <a:r>
              <a:rPr lang="en-US" b="1" dirty="0"/>
              <a:t>Procedure For </a:t>
            </a:r>
            <a:r>
              <a:rPr lang="en-US" b="1" dirty="0" smtClean="0"/>
              <a:t>Current </a:t>
            </a:r>
            <a:r>
              <a:rPr lang="en-US" b="1" dirty="0"/>
              <a:t>Measurement</a:t>
            </a:r>
            <a:br>
              <a:rPr lang="en-US" b="1" dirty="0"/>
            </a:b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11</a:t>
            </a:fld>
            <a:endParaRPr lang="en-US"/>
          </a:p>
        </p:txBody>
      </p:sp>
      <p:sp>
        <p:nvSpPr>
          <p:cNvPr id="5" name="Content Placeholder 4"/>
          <p:cNvSpPr>
            <a:spLocks noGrp="1"/>
          </p:cNvSpPr>
          <p:nvPr>
            <p:ph sz="quarter" idx="1"/>
          </p:nvPr>
        </p:nvSpPr>
        <p:spPr>
          <a:xfrm>
            <a:off x="612648" y="1600200"/>
            <a:ext cx="8153400" cy="4648200"/>
          </a:xfrm>
        </p:spPr>
        <p:txBody>
          <a:bodyPr>
            <a:normAutofit fontScale="70000" lnSpcReduction="20000"/>
          </a:bodyPr>
          <a:lstStyle/>
          <a:p>
            <a:pPr marL="0" indent="0" algn="ctr">
              <a:buNone/>
            </a:pPr>
            <a:endParaRPr lang="en-US" sz="3400" dirty="0"/>
          </a:p>
          <a:p>
            <a:pPr lvl="0" algn="just"/>
            <a:r>
              <a:rPr lang="en-US" sz="3400" dirty="0"/>
              <a:t>Connect the positive(red) test lead to the „V/mA‟ jack socket and the negative(black) lead to the „COM‟ jack socket(for measurements up to 200mA). For measurements between 200mA and 10A connect the red test lead to the „10mA‟ socket</a:t>
            </a:r>
            <a:r>
              <a:rPr lang="en-US" sz="3400" dirty="0" smtClean="0"/>
              <a:t>.</a:t>
            </a:r>
            <a:endParaRPr lang="en-US" sz="3400" dirty="0"/>
          </a:p>
          <a:p>
            <a:pPr lvl="0" algn="just"/>
            <a:r>
              <a:rPr lang="en-US" sz="3400" dirty="0"/>
              <a:t>Set the selector switch to the desired </a:t>
            </a:r>
            <a:r>
              <a:rPr lang="en-US" sz="3400" dirty="0" err="1"/>
              <a:t>uA</a:t>
            </a:r>
            <a:r>
              <a:rPr lang="en-US" sz="3400" dirty="0"/>
              <a:t>/mA/A range</a:t>
            </a:r>
            <a:r>
              <a:rPr lang="en-US" sz="3400" dirty="0" smtClean="0"/>
              <a:t>.</a:t>
            </a:r>
            <a:endParaRPr lang="en-US" sz="3400" dirty="0"/>
          </a:p>
          <a:p>
            <a:pPr lvl="0" algn="just"/>
            <a:r>
              <a:rPr lang="en-US" sz="3400" dirty="0"/>
              <a:t>Open the circuit to be measured and connect the test leads in </a:t>
            </a:r>
            <a:r>
              <a:rPr lang="en-US" sz="3400" b="1" dirty="0"/>
              <a:t>SERIES</a:t>
            </a:r>
            <a:r>
              <a:rPr lang="en-US" sz="3400" dirty="0"/>
              <a:t> with the load in which current is to be measured</a:t>
            </a:r>
            <a:r>
              <a:rPr lang="en-US" sz="3400" dirty="0" smtClean="0"/>
              <a:t>.</a:t>
            </a:r>
            <a:endParaRPr lang="en-US" sz="3400" dirty="0"/>
          </a:p>
          <a:p>
            <a:pPr lvl="0" algn="just"/>
            <a:r>
              <a:rPr lang="en-US" sz="3400" dirty="0"/>
              <a:t>To avoid blowing an input fuse, use the 10A jack until you are sure that the current is less than 300 mA. Turn off power to the circuit. Break the circuit. (For circuits of more than 10 amps, use a current clamp.) Put the meter in series with the circuit and turn power on.</a:t>
            </a:r>
          </a:p>
          <a:p>
            <a:pPr marL="0" indent="0">
              <a:buNone/>
            </a:pPr>
            <a:endParaRPr lang="en-US" dirty="0"/>
          </a:p>
        </p:txBody>
      </p:sp>
    </p:spTree>
    <p:extLst>
      <p:ext uri="{BB962C8B-B14F-4D97-AF65-F5344CB8AC3E}">
        <p14:creationId xmlns:p14="http://schemas.microsoft.com/office/powerpoint/2010/main" val="165682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sz="3600" b="1" dirty="0"/>
              <a:t>Figure </a:t>
            </a:r>
            <a:r>
              <a:rPr lang="en-ZA" sz="3600" b="1" dirty="0" smtClean="0"/>
              <a:t>3: </a:t>
            </a:r>
            <a:r>
              <a:rPr lang="en-ZA" sz="3600" b="1" dirty="0"/>
              <a:t>(</a:t>
            </a:r>
            <a:r>
              <a:rPr lang="en-ZA" sz="3600" b="1" dirty="0" err="1"/>
              <a:t>Multimeter</a:t>
            </a:r>
            <a:r>
              <a:rPr lang="en-ZA" sz="3600" b="1" dirty="0"/>
              <a:t>) </a:t>
            </a:r>
            <a:r>
              <a:rPr lang="en-ZA" sz="3600" b="1" dirty="0" smtClean="0"/>
              <a:t>Current </a:t>
            </a:r>
            <a:r>
              <a:rPr lang="en-ZA" sz="3600" b="1" dirty="0"/>
              <a:t>measurement</a:t>
            </a: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12</a:t>
            </a:fld>
            <a:endParaRPr lang="en-US"/>
          </a:p>
        </p:txBody>
      </p:sp>
      <p:pic>
        <p:nvPicPr>
          <p:cNvPr id="3074" name="Picture 2"/>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1205405" y="1600200"/>
            <a:ext cx="6920289"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1"/>
          <p:cNvSpPr txBox="1">
            <a:spLocks/>
          </p:cNvSpPr>
          <p:nvPr/>
        </p:nvSpPr>
        <p:spPr>
          <a:xfrm>
            <a:off x="552893" y="5791200"/>
            <a:ext cx="8286307" cy="6096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0"/>
              </a:spcBef>
              <a:buClrTx/>
              <a:buSzTx/>
              <a:buNone/>
              <a:defRPr/>
            </a:pPr>
            <a:r>
              <a:rPr lang="en-US" dirty="0" smtClean="0"/>
              <a:t>Source: </a:t>
            </a:r>
            <a:r>
              <a:rPr lang="en-US" sz="3200" dirty="0"/>
              <a:t>Fundamentals of electronics. Book 1, Electronic devices and circuit applications, Thomas F. Schubert, Jr. and Ernest M. </a:t>
            </a:r>
            <a:r>
              <a:rPr lang="en-US" sz="3200" dirty="0" err="1"/>
              <a:t>Kim.,an</a:t>
            </a:r>
            <a:r>
              <a:rPr lang="en-US" sz="3200" dirty="0"/>
              <a:t> Rafael, California (1537 Fourth Street, San Rafael, CA 94901 USA) : Morgan &amp; Claypool, 2014.</a:t>
            </a:r>
          </a:p>
        </p:txBody>
      </p:sp>
    </p:spTree>
    <p:extLst>
      <p:ext uri="{BB962C8B-B14F-4D97-AF65-F5344CB8AC3E}">
        <p14:creationId xmlns:p14="http://schemas.microsoft.com/office/powerpoint/2010/main" val="23531066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b="1" dirty="0" smtClean="0"/>
              <a:t/>
            </a:r>
            <a:br>
              <a:rPr lang="en-ZA" b="1" dirty="0" smtClean="0"/>
            </a:br>
            <a:r>
              <a:rPr lang="en-US" b="1" dirty="0" smtClean="0"/>
              <a:t>Resistance </a:t>
            </a:r>
            <a:r>
              <a:rPr lang="en-US" b="1" dirty="0"/>
              <a:t>Measurement</a:t>
            </a:r>
            <a:br>
              <a:rPr lang="en-US" b="1" dirty="0"/>
            </a:b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13</a:t>
            </a:fld>
            <a:endParaRPr lang="en-US"/>
          </a:p>
        </p:txBody>
      </p:sp>
      <p:sp>
        <p:nvSpPr>
          <p:cNvPr id="5" name="Content Placeholder 4"/>
          <p:cNvSpPr>
            <a:spLocks noGrp="1"/>
          </p:cNvSpPr>
          <p:nvPr>
            <p:ph sz="quarter" idx="1"/>
          </p:nvPr>
        </p:nvSpPr>
        <p:spPr>
          <a:xfrm>
            <a:off x="612648" y="1600200"/>
            <a:ext cx="8153400" cy="4953000"/>
          </a:xfrm>
        </p:spPr>
        <p:txBody>
          <a:bodyPr>
            <a:noAutofit/>
          </a:bodyPr>
          <a:lstStyle/>
          <a:p>
            <a:pPr algn="just">
              <a:lnSpc>
                <a:spcPct val="120000"/>
              </a:lnSpc>
            </a:pPr>
            <a:r>
              <a:rPr lang="en-US" sz="2400" dirty="0" smtClean="0"/>
              <a:t>Connect </a:t>
            </a:r>
            <a:r>
              <a:rPr lang="en-US" sz="2400" dirty="0"/>
              <a:t>the positive(red) test lead to the „V/mA‟ jack socket and the negative(black) lead to the „COM‟ jack socket</a:t>
            </a:r>
            <a:r>
              <a:rPr lang="en-US" sz="2400" dirty="0" smtClean="0"/>
              <a:t>.</a:t>
            </a:r>
            <a:endParaRPr lang="en-US" sz="2400" dirty="0"/>
          </a:p>
          <a:p>
            <a:pPr lvl="0" algn="just">
              <a:lnSpc>
                <a:spcPct val="120000"/>
              </a:lnSpc>
            </a:pPr>
            <a:r>
              <a:rPr lang="en-US" sz="2400" dirty="0" smtClean="0"/>
              <a:t>Set </a:t>
            </a:r>
            <a:r>
              <a:rPr lang="en-US" sz="2400" dirty="0"/>
              <a:t>the selector switch to the desired „OHM </a:t>
            </a:r>
            <a:r>
              <a:rPr lang="en-US" sz="2400" dirty="0" smtClean="0"/>
              <a:t>Ω‟.</a:t>
            </a:r>
            <a:endParaRPr lang="en-US" sz="2400" dirty="0"/>
          </a:p>
          <a:p>
            <a:pPr lvl="0" algn="just">
              <a:lnSpc>
                <a:spcPct val="120000"/>
              </a:lnSpc>
            </a:pPr>
            <a:r>
              <a:rPr lang="en-US" sz="2400" dirty="0"/>
              <a:t> If the resistance to be measured </a:t>
            </a:r>
            <a:r>
              <a:rPr lang="en-US" sz="2400" dirty="0" err="1"/>
              <a:t>ia</a:t>
            </a:r>
            <a:r>
              <a:rPr lang="en-US" sz="2400" dirty="0"/>
              <a:t> part of a circuit, turn off the power and discharge all capacitors before measurement</a:t>
            </a:r>
            <a:r>
              <a:rPr lang="en-US" sz="2400" dirty="0" smtClean="0"/>
              <a:t>.</a:t>
            </a:r>
            <a:endParaRPr lang="en-US" sz="2400" dirty="0"/>
          </a:p>
          <a:p>
            <a:pPr lvl="0" algn="just">
              <a:lnSpc>
                <a:spcPct val="120000"/>
              </a:lnSpc>
            </a:pPr>
            <a:r>
              <a:rPr lang="en-US" sz="2400" dirty="0"/>
              <a:t>Connect the test leads to the circuit to be measured</a:t>
            </a:r>
            <a:r>
              <a:rPr lang="en-US" sz="2400" dirty="0" smtClean="0"/>
              <a:t>.</a:t>
            </a:r>
            <a:endParaRPr lang="en-US" sz="2400" dirty="0"/>
          </a:p>
          <a:p>
            <a:pPr lvl="0" algn="just">
              <a:lnSpc>
                <a:spcPct val="120000"/>
              </a:lnSpc>
            </a:pPr>
            <a:r>
              <a:rPr lang="en-US" sz="2400" dirty="0"/>
              <a:t>The resistance value should now appear on the digital display</a:t>
            </a:r>
            <a:r>
              <a:rPr lang="en-US" sz="2400" dirty="0" smtClean="0"/>
              <a:t>.</a:t>
            </a:r>
            <a:endParaRPr lang="en-US" sz="2400" dirty="0"/>
          </a:p>
          <a:p>
            <a:pPr lvl="0" algn="just">
              <a:lnSpc>
                <a:spcPct val="120000"/>
              </a:lnSpc>
            </a:pPr>
            <a:r>
              <a:rPr lang="en-US" sz="2400" dirty="0"/>
              <a:t>If the resistance to be measured is part of a circuit, turn off the power and discharge all capacitors before measurement.</a:t>
            </a:r>
          </a:p>
          <a:p>
            <a:pPr>
              <a:lnSpc>
                <a:spcPct val="120000"/>
              </a:lnSpc>
            </a:pPr>
            <a:endParaRPr lang="en-US" sz="2400" dirty="0"/>
          </a:p>
          <a:p>
            <a:pPr marL="0" indent="0">
              <a:lnSpc>
                <a:spcPct val="120000"/>
              </a:lnSpc>
              <a:buNone/>
            </a:pPr>
            <a:endParaRPr lang="en-US" sz="2400" dirty="0"/>
          </a:p>
        </p:txBody>
      </p:sp>
    </p:spTree>
    <p:extLst>
      <p:ext uri="{BB962C8B-B14F-4D97-AF65-F5344CB8AC3E}">
        <p14:creationId xmlns:p14="http://schemas.microsoft.com/office/powerpoint/2010/main" val="25080787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b="1" dirty="0" smtClean="0"/>
              <a:t/>
            </a:r>
            <a:br>
              <a:rPr lang="en-ZA" b="1" dirty="0" smtClean="0"/>
            </a:br>
            <a:r>
              <a:rPr lang="en-ZA" sz="3100" b="1" dirty="0" smtClean="0"/>
              <a:t>Figure 4: </a:t>
            </a:r>
            <a:r>
              <a:rPr lang="en-ZA" sz="3100" b="1" dirty="0"/>
              <a:t>(</a:t>
            </a:r>
            <a:r>
              <a:rPr lang="en-ZA" sz="3100" b="1" dirty="0" err="1"/>
              <a:t>Multimeter</a:t>
            </a:r>
            <a:r>
              <a:rPr lang="en-ZA" sz="3100" b="1" dirty="0"/>
              <a:t>) </a:t>
            </a:r>
            <a:r>
              <a:rPr lang="en-US" sz="3100" b="1" dirty="0" smtClean="0"/>
              <a:t>Resistance Measurement</a:t>
            </a:r>
            <a:r>
              <a:rPr lang="en-US" sz="2700" b="1" dirty="0"/>
              <a:t/>
            </a:r>
            <a:br>
              <a:rPr lang="en-US" sz="2700" b="1" dirty="0"/>
            </a:b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14</a:t>
            </a:fld>
            <a:endParaRPr lang="en-US"/>
          </a:p>
        </p:txBody>
      </p:sp>
      <p:pic>
        <p:nvPicPr>
          <p:cNvPr id="4098" name="Picture 2"/>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762000" y="1600200"/>
            <a:ext cx="7831801"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1"/>
          <p:cNvSpPr txBox="1">
            <a:spLocks/>
          </p:cNvSpPr>
          <p:nvPr/>
        </p:nvSpPr>
        <p:spPr>
          <a:xfrm>
            <a:off x="552893" y="5791200"/>
            <a:ext cx="8286307" cy="6096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0"/>
              </a:spcBef>
              <a:buClrTx/>
              <a:buSzTx/>
              <a:buNone/>
              <a:defRPr/>
            </a:pPr>
            <a:r>
              <a:rPr lang="en-US" sz="3500" b="1" dirty="0" smtClean="0"/>
              <a:t>Source: </a:t>
            </a:r>
            <a:r>
              <a:rPr lang="en-US" sz="3200" dirty="0"/>
              <a:t>Fundamentals of electronics. Book 1, Electronic devices and circuit applications, Thomas F. Schubert, Jr. and Ernest M. </a:t>
            </a:r>
            <a:r>
              <a:rPr lang="en-US" sz="3200" dirty="0" err="1"/>
              <a:t>Kim.,an</a:t>
            </a:r>
            <a:r>
              <a:rPr lang="en-US" sz="3200" dirty="0"/>
              <a:t> Rafael, California (1537 Fourth Street, San Rafael, CA 94901 USA) : Morgan &amp; Claypool, 2014.</a:t>
            </a:r>
          </a:p>
        </p:txBody>
      </p:sp>
    </p:spTree>
    <p:extLst>
      <p:ext uri="{BB962C8B-B14F-4D97-AF65-F5344CB8AC3E}">
        <p14:creationId xmlns:p14="http://schemas.microsoft.com/office/powerpoint/2010/main" val="28905639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b="1" dirty="0" smtClean="0"/>
              <a:t/>
            </a:r>
            <a:br>
              <a:rPr lang="en-ZA" b="1" dirty="0" smtClean="0"/>
            </a:br>
            <a:r>
              <a:rPr lang="en-US" b="1" dirty="0" smtClean="0"/>
              <a:t>Continuity </a:t>
            </a:r>
            <a:r>
              <a:rPr lang="en-US" b="1" dirty="0"/>
              <a:t>Test</a:t>
            </a:r>
            <a:r>
              <a:rPr lang="en-US" dirty="0"/>
              <a:t/>
            </a:r>
            <a:br>
              <a:rPr lang="en-US" dirty="0"/>
            </a:b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15</a:t>
            </a:fld>
            <a:endParaRPr lang="en-US"/>
          </a:p>
        </p:txBody>
      </p:sp>
      <p:sp>
        <p:nvSpPr>
          <p:cNvPr id="5" name="Content Placeholder 4"/>
          <p:cNvSpPr>
            <a:spLocks noGrp="1"/>
          </p:cNvSpPr>
          <p:nvPr>
            <p:ph sz="quarter" idx="1"/>
          </p:nvPr>
        </p:nvSpPr>
        <p:spPr/>
        <p:txBody>
          <a:bodyPr>
            <a:normAutofit fontScale="40000" lnSpcReduction="20000"/>
          </a:bodyPr>
          <a:lstStyle/>
          <a:p>
            <a:pPr algn="just"/>
            <a:r>
              <a:rPr lang="en-US" sz="5900" dirty="0" smtClean="0"/>
              <a:t>This </a:t>
            </a:r>
            <a:r>
              <a:rPr lang="en-US" sz="5900" dirty="0"/>
              <a:t>mode is used to check if two points are electrically connected. It is often used to verify connectors. If continuity exists (resistance less than 210 ohms), the beeper sounds continuously</a:t>
            </a:r>
            <a:r>
              <a:rPr lang="en-US" sz="5900" dirty="0" smtClean="0"/>
              <a:t>.</a:t>
            </a:r>
            <a:r>
              <a:rPr lang="en-US" sz="5900" dirty="0"/>
              <a:t> </a:t>
            </a:r>
          </a:p>
          <a:p>
            <a:pPr lvl="0" algn="just"/>
            <a:r>
              <a:rPr lang="en-US" sz="5900" dirty="0"/>
              <a:t>Connect the positive(red) test lead to the „V/mA‟ jack socket and the negative(black) lead to the „COM‟ jack socket</a:t>
            </a:r>
            <a:r>
              <a:rPr lang="en-US" sz="5900" dirty="0" smtClean="0"/>
              <a:t>.</a:t>
            </a:r>
            <a:endParaRPr lang="en-US" sz="5900" dirty="0"/>
          </a:p>
          <a:p>
            <a:pPr lvl="0" algn="just"/>
            <a:r>
              <a:rPr lang="en-US" sz="5900" dirty="0"/>
              <a:t>Set the selector switch to the position</a:t>
            </a:r>
            <a:r>
              <a:rPr lang="en-US" sz="5900" dirty="0" smtClean="0"/>
              <a:t>.</a:t>
            </a:r>
            <a:endParaRPr lang="en-US" sz="5900" dirty="0"/>
          </a:p>
          <a:p>
            <a:pPr lvl="0" algn="just"/>
            <a:r>
              <a:rPr lang="en-US" sz="5900" dirty="0"/>
              <a:t>Connect the test leads to two points of the circuit to be tested. If the </a:t>
            </a:r>
            <a:r>
              <a:rPr lang="en-US" sz="5900" dirty="0" smtClean="0"/>
              <a:t>resistance </a:t>
            </a:r>
            <a:r>
              <a:rPr lang="en-US" sz="5900" dirty="0"/>
              <a:t>is Ohms the buzzer will sound</a:t>
            </a:r>
            <a:r>
              <a:rPr lang="en-US" sz="5900" dirty="0" smtClean="0"/>
              <a:t>.</a:t>
            </a:r>
            <a:endParaRPr lang="en-US" sz="5900" dirty="0"/>
          </a:p>
          <a:p>
            <a:pPr lvl="0" algn="just"/>
            <a:r>
              <a:rPr lang="en-US" sz="5900" dirty="0"/>
              <a:t>If the resistance to be measured is part of a circuit, turn off the power and discharge all capacitors before measurement.</a:t>
            </a:r>
          </a:p>
          <a:p>
            <a:pPr marL="0" indent="0">
              <a:buNone/>
            </a:pPr>
            <a:endParaRPr lang="en-US" dirty="0"/>
          </a:p>
        </p:txBody>
      </p:sp>
    </p:spTree>
    <p:extLst>
      <p:ext uri="{BB962C8B-B14F-4D97-AF65-F5344CB8AC3E}">
        <p14:creationId xmlns:p14="http://schemas.microsoft.com/office/powerpoint/2010/main" val="11827679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t/>
            </a:r>
            <a:br>
              <a:rPr lang="en-ZA" b="1" dirty="0"/>
            </a:br>
            <a:r>
              <a:rPr lang="en-ZA" b="1" dirty="0"/>
              <a:t/>
            </a:r>
            <a:br>
              <a:rPr lang="en-ZA" b="1" dirty="0"/>
            </a:br>
            <a:r>
              <a:rPr lang="en-ZA" b="1" dirty="0"/>
              <a:t/>
            </a:r>
            <a:br>
              <a:rPr lang="en-ZA" b="1" dirty="0"/>
            </a:br>
            <a:r>
              <a:rPr lang="en-ZA" b="1" dirty="0" smtClean="0"/>
              <a:t/>
            </a:r>
            <a:br>
              <a:rPr lang="en-ZA" b="1" dirty="0" smtClean="0"/>
            </a:br>
            <a:r>
              <a:rPr lang="en-ZA" sz="3600" b="1" dirty="0" smtClean="0"/>
              <a:t>Figure 5: </a:t>
            </a:r>
            <a:r>
              <a:rPr lang="en-ZA" sz="3600" b="1" dirty="0"/>
              <a:t>(</a:t>
            </a:r>
            <a:r>
              <a:rPr lang="en-ZA" sz="3600" b="1" dirty="0" err="1"/>
              <a:t>Multimeter</a:t>
            </a:r>
            <a:r>
              <a:rPr lang="en-ZA" sz="3600" b="1" dirty="0"/>
              <a:t>) </a:t>
            </a:r>
            <a:r>
              <a:rPr lang="en-US" sz="3200" b="1" dirty="0"/>
              <a:t>Continuity Test</a:t>
            </a:r>
            <a:r>
              <a:rPr lang="en-US" sz="4000" b="1" dirty="0"/>
              <a:t/>
            </a:r>
            <a:br>
              <a:rPr lang="en-US" sz="4000" b="1" dirty="0"/>
            </a:br>
            <a:r>
              <a:rPr lang="en-ZA" b="1" dirty="0"/>
              <a:t/>
            </a:r>
            <a:br>
              <a:rPr lang="en-ZA" b="1" dirty="0"/>
            </a:br>
            <a:r>
              <a:rPr lang="en-US" dirty="0"/>
              <a:t/>
            </a:r>
            <a:br>
              <a:rPr lang="en-US" dirty="0"/>
            </a:br>
            <a:r>
              <a:rPr lang="en-ZA" b="1" dirty="0"/>
              <a:t/>
            </a:r>
            <a:br>
              <a:rPr lang="en-ZA"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16</a:t>
            </a:fld>
            <a:endParaRPr lang="en-US"/>
          </a:p>
        </p:txBody>
      </p:sp>
      <p:pic>
        <p:nvPicPr>
          <p:cNvPr id="5122" name="Picture 2"/>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685800" y="1752600"/>
            <a:ext cx="754380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1"/>
          <p:cNvSpPr txBox="1">
            <a:spLocks/>
          </p:cNvSpPr>
          <p:nvPr/>
        </p:nvSpPr>
        <p:spPr>
          <a:xfrm>
            <a:off x="552893" y="5791200"/>
            <a:ext cx="8286307" cy="6096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0"/>
              </a:spcBef>
              <a:buClrTx/>
              <a:buSzTx/>
              <a:buNone/>
              <a:defRPr/>
            </a:pPr>
            <a:r>
              <a:rPr lang="en-US" sz="3500" b="1" dirty="0" smtClean="0"/>
              <a:t>Source: </a:t>
            </a:r>
            <a:r>
              <a:rPr lang="en-US" sz="3200" dirty="0" smtClean="0"/>
              <a:t>Fundamentals </a:t>
            </a:r>
            <a:r>
              <a:rPr lang="en-US" sz="3200" dirty="0"/>
              <a:t>of electronics. Book 1, Electronic devices and circuit applications, Thomas F. Schubert, Jr. and Ernest M. </a:t>
            </a:r>
            <a:r>
              <a:rPr lang="en-US" sz="3200" dirty="0" err="1"/>
              <a:t>Kim.,an</a:t>
            </a:r>
            <a:r>
              <a:rPr lang="en-US" sz="3200" dirty="0"/>
              <a:t> Rafael, California (1537 Fourth Street, San Rafael, CA 94901 USA) : Morgan &amp; Claypool, 2014.</a:t>
            </a:r>
          </a:p>
        </p:txBody>
      </p:sp>
    </p:spTree>
    <p:extLst>
      <p:ext uri="{BB962C8B-B14F-4D97-AF65-F5344CB8AC3E}">
        <p14:creationId xmlns:p14="http://schemas.microsoft.com/office/powerpoint/2010/main" val="12669581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C00000"/>
                </a:solidFill>
              </a:rPr>
              <a:t>2. LC METER</a:t>
            </a:r>
            <a:endParaRPr lang="en-US" dirty="0">
              <a:solidFill>
                <a:srgbClr val="C0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p:txBody>
          <a:bodyPr>
            <a:normAutofit fontScale="92500" lnSpcReduction="10000"/>
          </a:bodyPr>
          <a:lstStyle/>
          <a:p>
            <a:pPr marL="0" indent="0">
              <a:buNone/>
            </a:pPr>
            <a:r>
              <a:rPr lang="en-US" b="1" dirty="0"/>
              <a:t>What is LCR meter </a:t>
            </a:r>
            <a:r>
              <a:rPr lang="en-US" b="1" dirty="0" smtClean="0"/>
              <a:t>?</a:t>
            </a:r>
            <a:endParaRPr lang="en-US" dirty="0"/>
          </a:p>
          <a:p>
            <a:r>
              <a:rPr lang="en-US" dirty="0" smtClean="0"/>
              <a:t>As </a:t>
            </a:r>
            <a:r>
              <a:rPr lang="en-US" dirty="0"/>
              <a:t>we know L stands for inductance, C stands for Capacitance and R stands for resistance. The device which measures these parameters is known as LCR meter. </a:t>
            </a:r>
          </a:p>
          <a:p>
            <a:r>
              <a:rPr lang="en-US" dirty="0"/>
              <a:t>Digital LCR meter type measures I(through DUT) and V (across DUT) and phase angle between measured I and V. From these measured parameters useful impedance parameters are calculated. LCR meter can also be used to measure impedance which is later converted to L, C or R for display. </a:t>
            </a:r>
          </a:p>
          <a:p>
            <a:endParaRPr lang="en-US" dirty="0"/>
          </a:p>
        </p:txBody>
      </p:sp>
    </p:spTree>
    <p:extLst>
      <p:ext uri="{BB962C8B-B14F-4D97-AF65-F5344CB8AC3E}">
        <p14:creationId xmlns:p14="http://schemas.microsoft.com/office/powerpoint/2010/main" val="31873912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pPr lvl="2" algn="ctr" rtl="0">
              <a:spcBef>
                <a:spcPct val="0"/>
              </a:spcBef>
            </a:pPr>
            <a:r>
              <a:rPr lang="en-ZA" sz="3300" b="1" dirty="0" smtClean="0"/>
              <a:t>Figure 6: LC meter </a:t>
            </a:r>
            <a:r>
              <a:rPr lang="en-US" sz="3300" b="1" dirty="0" smtClean="0"/>
              <a:t/>
            </a:r>
            <a:br>
              <a:rPr lang="en-US" sz="3300" b="1" dirty="0" smtClean="0"/>
            </a:b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18</a:t>
            </a:fld>
            <a:endParaRPr lang="en-US"/>
          </a:p>
        </p:txBody>
      </p:sp>
      <p:sp>
        <p:nvSpPr>
          <p:cNvPr id="10" name="Text Placeholder 9"/>
          <p:cNvSpPr>
            <a:spLocks noGrp="1"/>
          </p:cNvSpPr>
          <p:nvPr>
            <p:ph type="body" sz="quarter" idx="1"/>
          </p:nvPr>
        </p:nvSpPr>
        <p:spPr>
          <a:xfrm>
            <a:off x="1981200" y="1524000"/>
            <a:ext cx="5943600" cy="685800"/>
          </a:xfrm>
        </p:spPr>
        <p:txBody>
          <a:bodyPr>
            <a:normAutofit/>
          </a:bodyPr>
          <a:lstStyle/>
          <a:p>
            <a:r>
              <a:rPr lang="en-US" dirty="0" err="1">
                <a:hlinkClick r:id="rId3" tooltip="Instek LCR-8101G 20Hz ~ 1MHz Precision LCR Meter"/>
              </a:rPr>
              <a:t>Instek</a:t>
            </a:r>
            <a:r>
              <a:rPr lang="en-US" dirty="0">
                <a:hlinkClick r:id="rId3" tooltip="Instek LCR-8101G 20Hz ~ 1MHz Precision LCR Meter"/>
              </a:rPr>
              <a:t> LCR-8101G 20Hz ~ 1MHz Precision LCR Meter</a:t>
            </a:r>
            <a:endParaRPr lang="en-US" dirty="0"/>
          </a:p>
        </p:txBody>
      </p:sp>
      <p:pic>
        <p:nvPicPr>
          <p:cNvPr id="2050" name="Picture 2"/>
          <p:cNvPicPr>
            <a:picLocks noGrp="1" noChangeAspect="1" noChangeArrowheads="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bwMode="auto">
          <a:xfrm>
            <a:off x="1828799" y="2743199"/>
            <a:ext cx="5185737" cy="304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Content Placeholder 1"/>
          <p:cNvSpPr>
            <a:spLocks noGrp="1"/>
          </p:cNvSpPr>
          <p:nvPr>
            <p:ph sz="quarter" idx="4"/>
          </p:nvPr>
        </p:nvSpPr>
        <p:spPr>
          <a:xfrm>
            <a:off x="990600" y="5943600"/>
            <a:ext cx="5486400" cy="304800"/>
          </a:xfrm>
        </p:spPr>
        <p:txBody>
          <a:bodyPr>
            <a:normAutofit fontScale="55000" lnSpcReduction="20000"/>
          </a:bodyPr>
          <a:lstStyle/>
          <a:p>
            <a:pPr marL="0" indent="0">
              <a:buNone/>
            </a:pPr>
            <a:r>
              <a:rPr lang="en-US" dirty="0" smtClean="0"/>
              <a:t>Source: https</a:t>
            </a:r>
            <a:r>
              <a:rPr lang="en-US" dirty="0"/>
              <a:t>://www.tequipment.net/InstekLCR-8101G.html</a:t>
            </a:r>
          </a:p>
        </p:txBody>
      </p:sp>
    </p:spTree>
    <p:extLst>
      <p:ext uri="{BB962C8B-B14F-4D97-AF65-F5344CB8AC3E}">
        <p14:creationId xmlns:p14="http://schemas.microsoft.com/office/powerpoint/2010/main" val="11774797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fontScale="90000"/>
          </a:bodyPr>
          <a:lstStyle/>
          <a:p>
            <a:pPr algn="ctr"/>
            <a:r>
              <a:rPr lang="en-US" sz="3100" b="1" dirty="0" smtClean="0"/>
              <a:t/>
            </a:r>
            <a:br>
              <a:rPr lang="en-US" sz="3100" b="1" dirty="0" smtClean="0"/>
            </a:br>
            <a:r>
              <a:rPr lang="en-US" sz="3100" b="1" dirty="0" smtClean="0"/>
              <a:t/>
            </a:r>
            <a:br>
              <a:rPr lang="en-US" sz="3100" b="1" dirty="0" smtClean="0"/>
            </a:br>
            <a:r>
              <a:rPr lang="en-US" b="1" dirty="0" smtClean="0"/>
              <a:t>LCR </a:t>
            </a:r>
            <a:r>
              <a:rPr lang="en-US" b="1" dirty="0"/>
              <a:t>meter types</a:t>
            </a:r>
            <a:br>
              <a:rPr lang="en-US" b="1" dirty="0"/>
            </a:br>
            <a:r>
              <a:rPr lang="en-US" b="1" dirty="0"/>
              <a:t/>
            </a:r>
            <a:br>
              <a:rPr lang="en-US" b="1" dirty="0"/>
            </a:br>
            <a:endParaRPr lang="en-US" dirty="0"/>
          </a:p>
        </p:txBody>
      </p:sp>
      <p:sp>
        <p:nvSpPr>
          <p:cNvPr id="5" name="Date Placeholder 4"/>
          <p:cNvSpPr>
            <a:spLocks noGrp="1"/>
          </p:cNvSpPr>
          <p:nvPr>
            <p:ph type="dt" sz="half" idx="10"/>
          </p:nvPr>
        </p:nvSpPr>
        <p:spPr/>
        <p:txBody>
          <a:bodyPr/>
          <a:lstStyle/>
          <a:p>
            <a:fld id="{0FE2BB5D-3716-4638-87C2-C5E3462612BD}" type="datetime1">
              <a:rPr lang="en-US" smtClean="0"/>
              <a:pPr/>
              <a:t>4/22/2022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sp>
        <p:nvSpPr>
          <p:cNvPr id="10" name="Content Placeholder 9"/>
          <p:cNvSpPr>
            <a:spLocks noGrp="1"/>
          </p:cNvSpPr>
          <p:nvPr>
            <p:ph sz="quarter" idx="1"/>
          </p:nvPr>
        </p:nvSpPr>
        <p:spPr/>
        <p:txBody>
          <a:bodyPr>
            <a:normAutofit lnSpcReduction="10000"/>
          </a:bodyPr>
          <a:lstStyle/>
          <a:p>
            <a:pPr marL="0" indent="0" algn="just">
              <a:buNone/>
            </a:pPr>
            <a:r>
              <a:rPr lang="en-US" sz="2000" dirty="0" smtClean="0"/>
              <a:t>There </a:t>
            </a:r>
            <a:r>
              <a:rPr lang="en-US" sz="2000" dirty="0"/>
              <a:t>are two </a:t>
            </a:r>
            <a:r>
              <a:rPr lang="en-US" sz="2000" b="1" dirty="0"/>
              <a:t>LCR meter types</a:t>
            </a:r>
            <a:r>
              <a:rPr lang="en-US" sz="2000" dirty="0"/>
              <a:t> viz. </a:t>
            </a:r>
            <a:r>
              <a:rPr lang="en-US" sz="2000" b="1" dirty="0" err="1"/>
              <a:t>benchtop</a:t>
            </a:r>
            <a:r>
              <a:rPr lang="en-US" sz="2000" b="1" dirty="0"/>
              <a:t> and handheld. </a:t>
            </a:r>
            <a:r>
              <a:rPr lang="en-US" sz="2000" dirty="0" err="1"/>
              <a:t>Benchtop</a:t>
            </a:r>
            <a:r>
              <a:rPr lang="en-US" sz="2000" dirty="0"/>
              <a:t> are developed for bench applications and hence are kept at fixed location without much of movement. Handheld are developed for portable applications and hence can be moved around for test and measurement purpose. </a:t>
            </a:r>
            <a:br>
              <a:rPr lang="en-US" sz="2000" dirty="0"/>
            </a:br>
            <a:r>
              <a:rPr lang="en-US" sz="2000" dirty="0"/>
              <a:t/>
            </a:r>
            <a:br>
              <a:rPr lang="en-US" sz="2000" dirty="0"/>
            </a:br>
            <a:r>
              <a:rPr lang="en-US" sz="2000" b="1" dirty="0"/>
              <a:t>Handheld LCR meters </a:t>
            </a:r>
            <a:r>
              <a:rPr lang="en-US" sz="2000" dirty="0"/>
              <a:t>are lightweight and are battery powered. It usually will have USB port to transfer data </a:t>
            </a:r>
            <a:r>
              <a:rPr lang="en-US" sz="2000" dirty="0" err="1"/>
              <a:t>tothe</a:t>
            </a:r>
            <a:r>
              <a:rPr lang="en-US" sz="2000" dirty="0"/>
              <a:t> PC/Laptop. It provides measurement of inductance and AC resistance. It will usually have measurement accuracy between 0.1% to 0.2%. </a:t>
            </a:r>
            <a:endParaRPr lang="en-US" sz="2000" dirty="0" smtClean="0"/>
          </a:p>
          <a:p>
            <a:pPr marL="0" indent="0" algn="just">
              <a:buNone/>
            </a:pPr>
            <a:r>
              <a:rPr lang="en-US" sz="2000" b="1" dirty="0" err="1" smtClean="0"/>
              <a:t>Benchtop</a:t>
            </a:r>
            <a:r>
              <a:rPr lang="en-US" sz="2000" b="1" dirty="0" smtClean="0"/>
              <a:t> </a:t>
            </a:r>
            <a:r>
              <a:rPr lang="en-US" sz="2000" b="1" dirty="0"/>
              <a:t>LCR meter </a:t>
            </a:r>
            <a:r>
              <a:rPr lang="en-US" sz="2000" dirty="0"/>
              <a:t>will have additional features compare to handheld type such as programmable frequency setting. It will have very higher </a:t>
            </a:r>
            <a:r>
              <a:rPr lang="en-US" sz="2000" dirty="0" err="1"/>
              <a:t>measuement</a:t>
            </a:r>
            <a:r>
              <a:rPr lang="en-US" sz="2000" dirty="0"/>
              <a:t> accuracy of about 0.01%. It provides advanced measurement capabilities such as DC bias current and voltage, sweep etc. This type of LCR meter is used for AC calibration of L, C and R. Typically measurements is performed at frequencies such as 100Hz, 120Hz, 1kHz and 10kHz. </a:t>
            </a:r>
          </a:p>
          <a:p>
            <a:pPr algn="just"/>
            <a:endParaRPr lang="en-US" dirty="0"/>
          </a:p>
        </p:txBody>
      </p:sp>
    </p:spTree>
    <p:extLst>
      <p:ext uri="{BB962C8B-B14F-4D97-AF65-F5344CB8AC3E}">
        <p14:creationId xmlns:p14="http://schemas.microsoft.com/office/powerpoint/2010/main" val="40003848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000" b="1" dirty="0" smtClean="0"/>
              <a:t/>
            </a:r>
            <a:br>
              <a:rPr lang="en-US" sz="4000" b="1" dirty="0" smtClean="0"/>
            </a:br>
            <a:r>
              <a:rPr lang="en-US" sz="4000" b="1" dirty="0" smtClean="0"/>
              <a:t>Figure 7: LCR </a:t>
            </a:r>
            <a:r>
              <a:rPr lang="en-US" sz="4000" b="1" dirty="0"/>
              <a:t>meter working principle | How LCR meter works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20</a:t>
            </a:fld>
            <a:endParaRPr lang="en-US"/>
          </a:p>
        </p:txBody>
      </p:sp>
      <p:pic>
        <p:nvPicPr>
          <p:cNvPr id="1026" name="Picture 2"/>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838200" y="1447800"/>
            <a:ext cx="76200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1"/>
          <p:cNvSpPr txBox="1">
            <a:spLocks/>
          </p:cNvSpPr>
          <p:nvPr/>
        </p:nvSpPr>
        <p:spPr>
          <a:xfrm>
            <a:off x="552893" y="5943600"/>
            <a:ext cx="8286307" cy="4572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0"/>
              </a:spcBef>
              <a:buClrTx/>
              <a:buSzTx/>
              <a:buNone/>
              <a:defRPr/>
            </a:pPr>
            <a:r>
              <a:rPr lang="en-US" sz="3500" b="1" dirty="0" smtClean="0"/>
              <a:t>Source: </a:t>
            </a:r>
            <a:r>
              <a:rPr lang="en-US" sz="3200" dirty="0"/>
              <a:t>https://www.rfwireless-world.com/test-and-measurement/LCR-meter-basics-and-how-does-LCR-meter-work.html</a:t>
            </a:r>
          </a:p>
          <a:p>
            <a:pPr marL="0" indent="0">
              <a:spcBef>
                <a:spcPts val="0"/>
              </a:spcBef>
              <a:buClrTx/>
              <a:buSzTx/>
              <a:buNone/>
              <a:defRPr/>
            </a:pPr>
            <a:r>
              <a:rPr lang="en-US" sz="3200" dirty="0" smtClean="0"/>
              <a:t>.</a:t>
            </a:r>
            <a:endParaRPr lang="en-US" sz="3200" dirty="0"/>
          </a:p>
        </p:txBody>
      </p:sp>
    </p:spTree>
    <p:extLst>
      <p:ext uri="{BB962C8B-B14F-4D97-AF65-F5344CB8AC3E}">
        <p14:creationId xmlns:p14="http://schemas.microsoft.com/office/powerpoint/2010/main" val="29508063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LCR meter working principle</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21</a:t>
            </a:fld>
            <a:endParaRPr lang="en-US"/>
          </a:p>
        </p:txBody>
      </p:sp>
      <p:sp>
        <p:nvSpPr>
          <p:cNvPr id="5" name="Content Placeholder 4"/>
          <p:cNvSpPr>
            <a:spLocks noGrp="1"/>
          </p:cNvSpPr>
          <p:nvPr>
            <p:ph sz="quarter" idx="1"/>
          </p:nvPr>
        </p:nvSpPr>
        <p:spPr/>
        <p:txBody>
          <a:bodyPr>
            <a:normAutofit fontScale="85000" lnSpcReduction="20000"/>
          </a:bodyPr>
          <a:lstStyle/>
          <a:p>
            <a:r>
              <a:rPr lang="en-US" dirty="0"/>
              <a:t>Before we move to understand how LCR meter works, let us understand concept of impedance first. As shown in the figure, impedance consists of two parts viz. resistance (i.e. real) and reactance(i.e. imaginary). </a:t>
            </a:r>
            <a:r>
              <a:rPr lang="en-US" dirty="0" err="1"/>
              <a:t>Zs</a:t>
            </a:r>
            <a:r>
              <a:rPr lang="en-US" dirty="0"/>
              <a:t> represents series impedance which is combination of resistance(</a:t>
            </a:r>
            <a:r>
              <a:rPr lang="en-US" dirty="0" err="1"/>
              <a:t>Rs</a:t>
            </a:r>
            <a:r>
              <a:rPr lang="en-US" dirty="0"/>
              <a:t>) and reactance(</a:t>
            </a:r>
            <a:r>
              <a:rPr lang="en-US" dirty="0" err="1"/>
              <a:t>Xs</a:t>
            </a:r>
            <a:r>
              <a:rPr lang="en-US" dirty="0"/>
              <a:t>). </a:t>
            </a:r>
          </a:p>
          <a:p>
            <a:r>
              <a:rPr lang="en-US" dirty="0"/>
              <a:t>Impedance can be expressed with magnitude |Z| and phase angle θ When θ&gt;0 the reactance is inductive and when θ&lt;0 the reactance is capacitive. There are two reactance types viz. inductive reactance (XL) and capacitive reactance (XC). They can be expressed as follows: </a:t>
            </a:r>
            <a:br>
              <a:rPr lang="en-US" dirty="0"/>
            </a:br>
            <a:r>
              <a:rPr lang="en-US" dirty="0"/>
              <a:t>XL = 2*π * f * L </a:t>
            </a:r>
            <a:br>
              <a:rPr lang="en-US" dirty="0"/>
            </a:br>
            <a:r>
              <a:rPr lang="en-US" dirty="0"/>
              <a:t>XC = 1/ (2* π * f * C) </a:t>
            </a:r>
          </a:p>
          <a:p>
            <a:pPr marL="0" indent="0">
              <a:buNone/>
            </a:pPr>
            <a:endParaRPr lang="en-US" dirty="0"/>
          </a:p>
        </p:txBody>
      </p:sp>
    </p:spTree>
    <p:extLst>
      <p:ext uri="{BB962C8B-B14F-4D97-AF65-F5344CB8AC3E}">
        <p14:creationId xmlns:p14="http://schemas.microsoft.com/office/powerpoint/2010/main" val="7656700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LCR meter working principle</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22</a:t>
            </a:fld>
            <a:endParaRPr lang="en-US"/>
          </a:p>
        </p:txBody>
      </p:sp>
      <p:sp>
        <p:nvSpPr>
          <p:cNvPr id="5" name="Content Placeholder 4"/>
          <p:cNvSpPr>
            <a:spLocks noGrp="1"/>
          </p:cNvSpPr>
          <p:nvPr>
            <p:ph sz="quarter" idx="1"/>
          </p:nvPr>
        </p:nvSpPr>
        <p:spPr/>
        <p:txBody>
          <a:bodyPr>
            <a:normAutofit fontScale="77500" lnSpcReduction="20000"/>
          </a:bodyPr>
          <a:lstStyle/>
          <a:p>
            <a:r>
              <a:rPr lang="en-US" dirty="0"/>
              <a:t>Impedance can be measured either in series or in parallel mode. Impedance in parallel mode can be expressed as reciprocal of admittance(Y). </a:t>
            </a:r>
            <a:br>
              <a:rPr lang="en-US" dirty="0"/>
            </a:br>
            <a:r>
              <a:rPr lang="en-US" dirty="0"/>
              <a:t>Here , Z=1/Y, </a:t>
            </a:r>
            <a:br>
              <a:rPr lang="en-US" dirty="0"/>
            </a:br>
            <a:r>
              <a:rPr lang="en-US" dirty="0"/>
              <a:t>Y = G + j*B, where G = Conductance and B = </a:t>
            </a:r>
            <a:r>
              <a:rPr lang="en-US" dirty="0" err="1"/>
              <a:t>Susceptance</a:t>
            </a:r>
            <a:r>
              <a:rPr lang="en-US" dirty="0"/>
              <a:t> </a:t>
            </a:r>
          </a:p>
          <a:p>
            <a:r>
              <a:rPr lang="en-US" dirty="0"/>
              <a:t>There are various techniques for the measurement of impedance. The most common method is nulling type bridge as shown in the figure-1 above. When there is no current flow through detector(D), value of unknown impedance can be expressed as follows: </a:t>
            </a:r>
            <a:br>
              <a:rPr lang="en-US" dirty="0"/>
            </a:br>
            <a:r>
              <a:rPr lang="en-US" dirty="0" err="1"/>
              <a:t>Zx</a:t>
            </a:r>
            <a:r>
              <a:rPr lang="en-US" dirty="0"/>
              <a:t> = (Z1/Z2)*Z3 </a:t>
            </a:r>
          </a:p>
          <a:p>
            <a:r>
              <a:rPr lang="en-US" dirty="0"/>
              <a:t>Different applications use different combinations of L, C and R as elements of the bridge. Hence LCR meter working principle depends on its application usage. </a:t>
            </a:r>
          </a:p>
          <a:p>
            <a:endParaRPr lang="en-US" dirty="0"/>
          </a:p>
        </p:txBody>
      </p:sp>
    </p:spTree>
    <p:extLst>
      <p:ext uri="{BB962C8B-B14F-4D97-AF65-F5344CB8AC3E}">
        <p14:creationId xmlns:p14="http://schemas.microsoft.com/office/powerpoint/2010/main" val="27912641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Other uses of LCR Meter</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23</a:t>
            </a:fld>
            <a:endParaRPr lang="en-US"/>
          </a:p>
        </p:txBody>
      </p:sp>
      <p:sp>
        <p:nvSpPr>
          <p:cNvPr id="5" name="Content Placeholder 4"/>
          <p:cNvSpPr>
            <a:spLocks noGrp="1"/>
          </p:cNvSpPr>
          <p:nvPr>
            <p:ph sz="quarter" idx="1"/>
          </p:nvPr>
        </p:nvSpPr>
        <p:spPr/>
        <p:txBody>
          <a:bodyPr>
            <a:normAutofit fontScale="77500" lnSpcReduction="20000"/>
          </a:bodyPr>
          <a:lstStyle/>
          <a:p>
            <a:r>
              <a:rPr lang="en-US" b="1" dirty="0"/>
              <a:t>Test Frequency</a:t>
            </a:r>
          </a:p>
          <a:p>
            <a:pPr marL="0" indent="0">
              <a:buNone/>
            </a:pPr>
            <a:r>
              <a:rPr lang="en-US" dirty="0"/>
              <a:t>LCR meters operate within the frequency range from 10Hz to 2Mhz. The DUT is used under its own frequency. LCR meters have to match the frequency of their measurement to the frequency that the DUT is tuned to</a:t>
            </a:r>
            <a:r>
              <a:rPr lang="en-US" dirty="0" smtClean="0"/>
              <a:t>.</a:t>
            </a:r>
          </a:p>
          <a:p>
            <a:r>
              <a:rPr lang="en-US" b="1" dirty="0"/>
              <a:t>Test Voltage</a:t>
            </a:r>
          </a:p>
          <a:p>
            <a:pPr marL="0" indent="0">
              <a:buNone/>
            </a:pPr>
            <a:r>
              <a:rPr lang="en-US" dirty="0"/>
              <a:t>A particular voltage is applied to the DUT. The AC output voltage of an LCR meter has to match it.</a:t>
            </a:r>
          </a:p>
          <a:p>
            <a:r>
              <a:rPr lang="en-US" b="1" dirty="0"/>
              <a:t>Accuracy</a:t>
            </a:r>
          </a:p>
          <a:p>
            <a:pPr marL="0" indent="0">
              <a:buNone/>
            </a:pPr>
            <a:r>
              <a:rPr lang="en-US" dirty="0"/>
              <a:t>If the accuracy of your measurement is high, it takes more time to record that measurement for the LCR meter. Accuracy is hampered if the measurement is recorded in a short time. Most LCR meters provide 3 speeds for measurement: slow, medium, and fast. You have to make a choice between speed and accuracy.</a:t>
            </a:r>
          </a:p>
          <a:p>
            <a:pPr marL="0" indent="0">
              <a:buNone/>
            </a:pPr>
            <a:endParaRPr lang="en-US" dirty="0"/>
          </a:p>
          <a:p>
            <a:endParaRPr lang="en-US" dirty="0"/>
          </a:p>
        </p:txBody>
      </p:sp>
    </p:spTree>
    <p:extLst>
      <p:ext uri="{BB962C8B-B14F-4D97-AF65-F5344CB8AC3E}">
        <p14:creationId xmlns:p14="http://schemas.microsoft.com/office/powerpoint/2010/main" val="26529438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LCR </a:t>
            </a:r>
            <a:r>
              <a:rPr lang="en-US" b="1" dirty="0"/>
              <a:t>meter Advantages</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lstStyle/>
          <a:p>
            <a:pPr marL="0" indent="0">
              <a:buNone/>
            </a:pPr>
            <a:r>
              <a:rPr lang="en-US" dirty="0" smtClean="0"/>
              <a:t>Following </a:t>
            </a:r>
            <a:r>
              <a:rPr lang="en-US" dirty="0"/>
              <a:t>are the advantages of LCR meter</a:t>
            </a:r>
            <a:r>
              <a:rPr lang="en-US" dirty="0" smtClean="0"/>
              <a:t>:</a:t>
            </a:r>
          </a:p>
          <a:p>
            <a:pPr marL="0" indent="0">
              <a:buNone/>
            </a:pPr>
            <a:r>
              <a:rPr lang="en-US" dirty="0"/>
              <a:t/>
            </a:r>
            <a:br>
              <a:rPr lang="en-US" dirty="0"/>
            </a:br>
            <a:r>
              <a:rPr lang="en-US" dirty="0"/>
              <a:t>• User friendly to operate.</a:t>
            </a:r>
            <a:br>
              <a:rPr lang="en-US" dirty="0"/>
            </a:br>
            <a:r>
              <a:rPr lang="en-US" dirty="0"/>
              <a:t>• It measures passive components with minimal of errors.</a:t>
            </a:r>
            <a:br>
              <a:rPr lang="en-US" dirty="0"/>
            </a:br>
            <a:r>
              <a:rPr lang="en-US" dirty="0"/>
              <a:t>• This instruments are very easy in calibration.</a:t>
            </a:r>
            <a:br>
              <a:rPr lang="en-US" dirty="0"/>
            </a:br>
            <a:r>
              <a:rPr lang="en-US" dirty="0"/>
              <a:t>• There are many companies which manufactures the LCR meter and hence more features and options are available for user to purchase. </a:t>
            </a:r>
          </a:p>
          <a:p>
            <a:endParaRPr lang="en-US" dirty="0"/>
          </a:p>
        </p:txBody>
      </p:sp>
    </p:spTree>
    <p:extLst>
      <p:ext uri="{BB962C8B-B14F-4D97-AF65-F5344CB8AC3E}">
        <p14:creationId xmlns:p14="http://schemas.microsoft.com/office/powerpoint/2010/main" val="10070167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685800" lvl="2" indent="0" algn="ctr"/>
            <a:r>
              <a:rPr lang="en-ZA" sz="3600" b="1" dirty="0" smtClean="0">
                <a:solidFill>
                  <a:srgbClr val="C00000"/>
                </a:solidFill>
              </a:rPr>
              <a:t>3. AC/DC variable power supply</a:t>
            </a:r>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25</a:t>
            </a:fld>
            <a:endParaRPr lang="en-US"/>
          </a:p>
        </p:txBody>
      </p:sp>
      <p:sp>
        <p:nvSpPr>
          <p:cNvPr id="5" name="Content Placeholder 4"/>
          <p:cNvSpPr>
            <a:spLocks noGrp="1"/>
          </p:cNvSpPr>
          <p:nvPr>
            <p:ph sz="quarter" idx="1"/>
          </p:nvPr>
        </p:nvSpPr>
        <p:spPr/>
        <p:txBody>
          <a:bodyPr>
            <a:normAutofit/>
          </a:bodyPr>
          <a:lstStyle/>
          <a:p>
            <a:pPr marL="91440" indent="0" algn="just">
              <a:buNone/>
            </a:pPr>
            <a:r>
              <a:rPr lang="en-US" sz="3600" dirty="0" smtClean="0"/>
              <a:t>A </a:t>
            </a:r>
            <a:r>
              <a:rPr lang="en-US" sz="3600" b="1" dirty="0"/>
              <a:t>variable power supply</a:t>
            </a:r>
            <a:r>
              <a:rPr lang="en-US" sz="3600" dirty="0"/>
              <a:t> is one which includes some means for the user to easily adjust the output </a:t>
            </a:r>
            <a:r>
              <a:rPr lang="en-US" sz="3600" b="1" dirty="0"/>
              <a:t>voltage</a:t>
            </a:r>
            <a:r>
              <a:rPr lang="en-US" sz="3600" dirty="0"/>
              <a:t> and sometimes the current. Adjustment is most often accomplished with a potentiometer, but may also be done with an analog control </a:t>
            </a:r>
            <a:r>
              <a:rPr lang="en-US" sz="3600" b="1" dirty="0"/>
              <a:t>voltage</a:t>
            </a:r>
            <a:r>
              <a:rPr lang="en-US" sz="3600" dirty="0"/>
              <a:t>, a digital input, an autotransformer, etc.</a:t>
            </a:r>
            <a:endParaRPr lang="en-US" sz="3600" b="1" dirty="0"/>
          </a:p>
        </p:txBody>
      </p:sp>
    </p:spTree>
    <p:extLst>
      <p:ext uri="{BB962C8B-B14F-4D97-AF65-F5344CB8AC3E}">
        <p14:creationId xmlns:p14="http://schemas.microsoft.com/office/powerpoint/2010/main" val="188197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ZA" sz="2800" b="1" dirty="0" smtClean="0"/>
              <a:t>Figure 8: AC/DC </a:t>
            </a:r>
            <a:r>
              <a:rPr lang="en-ZA" sz="2800" b="1" dirty="0"/>
              <a:t>variable power supply </a:t>
            </a:r>
            <a:endParaRPr lang="en-US" sz="2800" dirty="0"/>
          </a:p>
        </p:txBody>
      </p:sp>
      <p:sp>
        <p:nvSpPr>
          <p:cNvPr id="3" name="Date Placeholder 2"/>
          <p:cNvSpPr>
            <a:spLocks noGrp="1"/>
          </p:cNvSpPr>
          <p:nvPr>
            <p:ph type="dt" sz="half" idx="15"/>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26</a:t>
            </a:fld>
            <a:endParaRPr lang="en-US"/>
          </a:p>
        </p:txBody>
      </p:sp>
      <p:sp>
        <p:nvSpPr>
          <p:cNvPr id="5" name="Content Placeholder 4"/>
          <p:cNvSpPr>
            <a:spLocks noGrp="1"/>
          </p:cNvSpPr>
          <p:nvPr>
            <p:ph sz="quarter" idx="2"/>
          </p:nvPr>
        </p:nvSpPr>
        <p:spPr>
          <a:xfrm>
            <a:off x="533400" y="5791200"/>
            <a:ext cx="7848600" cy="533400"/>
          </a:xfrm>
        </p:spPr>
        <p:txBody>
          <a:bodyPr>
            <a:normAutofit fontScale="62500" lnSpcReduction="20000"/>
          </a:bodyPr>
          <a:lstStyle/>
          <a:p>
            <a:pPr marL="0" indent="0">
              <a:buNone/>
            </a:pPr>
            <a:r>
              <a:rPr lang="en-US" sz="2600" dirty="0">
                <a:latin typeface="Calibri" pitchFamily="34" charset="0"/>
                <a:cs typeface="Calibri" pitchFamily="34" charset="0"/>
              </a:rPr>
              <a:t>S</a:t>
            </a:r>
            <a:r>
              <a:rPr lang="en-US" sz="2600" dirty="0" smtClean="0">
                <a:latin typeface="Calibri" pitchFamily="34" charset="0"/>
                <a:cs typeface="Calibri" pitchFamily="34" charset="0"/>
              </a:rPr>
              <a:t>ource:</a:t>
            </a:r>
            <a:r>
              <a:rPr lang="en-US" sz="2600" dirty="0" smtClean="0"/>
              <a:t> </a:t>
            </a:r>
            <a:r>
              <a:rPr lang="en-US" dirty="0" smtClean="0"/>
              <a:t>https</a:t>
            </a:r>
            <a:r>
              <a:rPr lang="en-US" dirty="0"/>
              <a:t>://www.directindustry.com/prod/eps-stromversorgung-gmbh/product-162486-1687672.html</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333500"/>
            <a:ext cx="7620000" cy="453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22178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ctr" rtl="0">
              <a:spcBef>
                <a:spcPct val="0"/>
              </a:spcBef>
            </a:pPr>
            <a:r>
              <a:rPr lang="en-ZA" sz="2800" b="1" dirty="0" smtClean="0"/>
              <a:t>AC/DC variable power supply working principle</a:t>
            </a:r>
            <a:br>
              <a:rPr lang="en-ZA" sz="2800" b="1" dirty="0" smtClean="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sp>
        <p:nvSpPr>
          <p:cNvPr id="5" name="Content Placeholder 4"/>
          <p:cNvSpPr>
            <a:spLocks noGrp="1"/>
          </p:cNvSpPr>
          <p:nvPr>
            <p:ph sz="quarter" idx="1"/>
          </p:nvPr>
        </p:nvSpPr>
        <p:spPr/>
        <p:txBody>
          <a:bodyPr>
            <a:normAutofit fontScale="70000" lnSpcReduction="20000"/>
          </a:bodyPr>
          <a:lstStyle/>
          <a:p>
            <a:r>
              <a:rPr lang="en-US" dirty="0"/>
              <a:t>A power supply is a device that </a:t>
            </a:r>
            <a:r>
              <a:rPr lang="en-US" dirty="0" smtClean="0"/>
              <a:t>supplies </a:t>
            </a:r>
            <a:r>
              <a:rPr lang="en-US" b="1" dirty="0" smtClean="0"/>
              <a:t>electrical power to an electrical load</a:t>
            </a:r>
            <a:r>
              <a:rPr lang="en-US" dirty="0" smtClean="0"/>
              <a:t>. The </a:t>
            </a:r>
            <a:r>
              <a:rPr lang="en-US" dirty="0"/>
              <a:t>term is most commonly applied </a:t>
            </a:r>
            <a:r>
              <a:rPr lang="en-US" dirty="0" smtClean="0"/>
              <a:t>to electric power converters that </a:t>
            </a:r>
            <a:r>
              <a:rPr lang="en-US" dirty="0"/>
              <a:t>convert one form of electrical energy to another, though it may also refer to devices that convert another form of energy (mechanical, chemical, solar) to electrical energy. </a:t>
            </a:r>
            <a:r>
              <a:rPr lang="en-US" dirty="0" smtClean="0"/>
              <a:t>A regulated power supply is </a:t>
            </a:r>
            <a:r>
              <a:rPr lang="en-US" dirty="0"/>
              <a:t>one that controls the output voltage or current to a specific value; the controlled value is held nearly constant despite variations in either load current or the voltage supplied by the power supply's energy source</a:t>
            </a:r>
            <a:r>
              <a:rPr lang="en-US" dirty="0" smtClean="0"/>
              <a:t>.</a:t>
            </a:r>
            <a:endParaRPr lang="en-US" dirty="0"/>
          </a:p>
          <a:p>
            <a:r>
              <a:rPr lang="en-US" dirty="0"/>
              <a:t>A power supply may be implemented as a discrete, stand-alone device or as an integral device that </a:t>
            </a:r>
            <a:r>
              <a:rPr lang="en-US" dirty="0" smtClean="0"/>
              <a:t>is hardwired to </a:t>
            </a:r>
            <a:r>
              <a:rPr lang="en-US" dirty="0"/>
              <a:t>its load. Examples of the latter case include the low voltage DC power supplies that are part </a:t>
            </a:r>
            <a:r>
              <a:rPr lang="en-US" dirty="0" smtClean="0"/>
              <a:t>of desktop computers and consumer electronics devices</a:t>
            </a:r>
            <a:r>
              <a:rPr lang="en-US" dirty="0"/>
              <a:t>. Commonly specified power supply attributes include</a:t>
            </a:r>
            <a:r>
              <a:rPr lang="en-US" dirty="0" smtClean="0"/>
              <a:t>:</a:t>
            </a:r>
            <a:endParaRPr lang="en-US" dirty="0"/>
          </a:p>
          <a:p>
            <a:r>
              <a:rPr lang="en-US" dirty="0"/>
              <a:t>The amount </a:t>
            </a:r>
            <a:r>
              <a:rPr lang="en-US" dirty="0" smtClean="0"/>
              <a:t>of voltage and current it </a:t>
            </a:r>
            <a:r>
              <a:rPr lang="en-US" dirty="0"/>
              <a:t>can supply to its load.</a:t>
            </a:r>
          </a:p>
          <a:p>
            <a:r>
              <a:rPr lang="en-US" dirty="0"/>
              <a:t> </a:t>
            </a:r>
            <a:r>
              <a:rPr lang="en-US" dirty="0" smtClean="0"/>
              <a:t>How </a:t>
            </a:r>
            <a:r>
              <a:rPr lang="en-US" dirty="0"/>
              <a:t>stable its output voltage or current is under varying line and load conditions.</a:t>
            </a:r>
          </a:p>
          <a:p>
            <a:pPr marL="0" indent="0">
              <a:buNone/>
            </a:pPr>
            <a:endParaRPr lang="en-US" dirty="0"/>
          </a:p>
        </p:txBody>
      </p:sp>
    </p:spTree>
    <p:extLst>
      <p:ext uri="{BB962C8B-B14F-4D97-AF65-F5344CB8AC3E}">
        <p14:creationId xmlns:p14="http://schemas.microsoft.com/office/powerpoint/2010/main" val="32174270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sz="3600" b="1" dirty="0" smtClean="0"/>
              <a:t/>
            </a:r>
            <a:br>
              <a:rPr lang="en-US" sz="3600" b="1" dirty="0" smtClean="0"/>
            </a:br>
            <a:r>
              <a:rPr lang="en-US" sz="3600" b="1" dirty="0" smtClean="0"/>
              <a:t>Power </a:t>
            </a:r>
            <a:r>
              <a:rPr lang="en-US" sz="3600" b="1" dirty="0"/>
              <a:t>Supplies </a:t>
            </a:r>
            <a:r>
              <a:rPr lang="en-US" sz="3600" b="1" dirty="0" smtClean="0"/>
              <a:t>Types and DC </a:t>
            </a:r>
            <a:r>
              <a:rPr lang="en-US" sz="3600" b="1" dirty="0"/>
              <a:t>Power Supply </a:t>
            </a:r>
            <a:r>
              <a:rPr lang="en-US" sz="3600" b="1" dirty="0" smtClean="0"/>
              <a:t>Specification</a:t>
            </a:r>
            <a:r>
              <a:rPr lang="en-US" b="1" dirty="0"/>
              <a:t/>
            </a:r>
            <a:br>
              <a:rPr lang="en-US" b="1" dirty="0"/>
            </a:br>
            <a:endParaRPr lang="en-US" dirty="0"/>
          </a:p>
        </p:txBody>
      </p:sp>
      <p:sp>
        <p:nvSpPr>
          <p:cNvPr id="7" name="Content Placeholder 6"/>
          <p:cNvSpPr>
            <a:spLocks noGrp="1"/>
          </p:cNvSpPr>
          <p:nvPr>
            <p:ph sz="quarter" idx="1"/>
          </p:nvPr>
        </p:nvSpPr>
        <p:spPr/>
        <p:txBody>
          <a:bodyPr>
            <a:normAutofit fontScale="40000" lnSpcReduction="20000"/>
          </a:bodyPr>
          <a:lstStyle/>
          <a:p>
            <a:pPr marL="0" indent="0">
              <a:buNone/>
            </a:pPr>
            <a:r>
              <a:rPr lang="en-US" sz="6000" b="1" dirty="0"/>
              <a:t>Power Supplies </a:t>
            </a:r>
            <a:r>
              <a:rPr lang="en-US" sz="6000" b="1" dirty="0" smtClean="0"/>
              <a:t>Types:</a:t>
            </a:r>
            <a:r>
              <a:rPr lang="en-US" sz="6000" dirty="0"/>
              <a:t> </a:t>
            </a:r>
          </a:p>
          <a:p>
            <a:pPr lvl="0"/>
            <a:r>
              <a:rPr lang="en-US" sz="5800" dirty="0"/>
              <a:t>Battery </a:t>
            </a:r>
          </a:p>
          <a:p>
            <a:pPr lvl="0"/>
            <a:r>
              <a:rPr lang="en-US" sz="5800" dirty="0"/>
              <a:t>DC power supply</a:t>
            </a:r>
          </a:p>
          <a:p>
            <a:pPr lvl="0"/>
            <a:r>
              <a:rPr lang="en-US" sz="5800" dirty="0"/>
              <a:t>AC power supply</a:t>
            </a:r>
          </a:p>
          <a:p>
            <a:pPr lvl="0"/>
            <a:r>
              <a:rPr lang="en-US" sz="5800" dirty="0"/>
              <a:t>Linear regulated power supply</a:t>
            </a:r>
          </a:p>
          <a:p>
            <a:pPr lvl="0"/>
            <a:r>
              <a:rPr lang="en-US" sz="5800" dirty="0"/>
              <a:t>Switched mode power supply</a:t>
            </a:r>
          </a:p>
          <a:p>
            <a:pPr lvl="0"/>
            <a:r>
              <a:rPr lang="en-US" sz="5800" dirty="0"/>
              <a:t>Programmable power supply</a:t>
            </a:r>
          </a:p>
          <a:p>
            <a:pPr lvl="0"/>
            <a:r>
              <a:rPr lang="en-US" sz="5800" dirty="0"/>
              <a:t>Uninterruptible power supply</a:t>
            </a:r>
          </a:p>
          <a:p>
            <a:pPr lvl="0"/>
            <a:r>
              <a:rPr lang="en-US" sz="5800" dirty="0"/>
              <a:t>High voltage power supply</a:t>
            </a:r>
          </a:p>
          <a:p>
            <a:pPr lvl="0"/>
            <a:r>
              <a:rPr lang="en-US" sz="5800" dirty="0"/>
              <a:t>Voltage multipliers</a:t>
            </a:r>
          </a:p>
          <a:p>
            <a:endParaRPr lang="en-US" dirty="0"/>
          </a:p>
        </p:txBody>
      </p:sp>
      <p:sp>
        <p:nvSpPr>
          <p:cNvPr id="8" name="Content Placeholder 7"/>
          <p:cNvSpPr>
            <a:spLocks noGrp="1"/>
          </p:cNvSpPr>
          <p:nvPr>
            <p:ph sz="quarter" idx="2"/>
          </p:nvPr>
        </p:nvSpPr>
        <p:spPr/>
        <p:txBody>
          <a:bodyPr>
            <a:normAutofit fontScale="40000" lnSpcReduction="20000"/>
          </a:bodyPr>
          <a:lstStyle/>
          <a:p>
            <a:pPr marL="0" indent="0">
              <a:buNone/>
            </a:pPr>
            <a:r>
              <a:rPr lang="en-US" sz="7000" b="1" dirty="0" smtClean="0"/>
              <a:t>DC </a:t>
            </a:r>
            <a:r>
              <a:rPr lang="en-US" sz="7000" b="1" dirty="0"/>
              <a:t>Power Supply Specification</a:t>
            </a:r>
            <a:r>
              <a:rPr lang="en-US" sz="7000" b="1" dirty="0" smtClean="0"/>
              <a:t>:</a:t>
            </a:r>
          </a:p>
          <a:p>
            <a:pPr lvl="0"/>
            <a:r>
              <a:rPr lang="en-US" sz="6000" dirty="0"/>
              <a:t>Adjustable 0~30V/0~2A</a:t>
            </a:r>
          </a:p>
          <a:p>
            <a:pPr lvl="0"/>
            <a:r>
              <a:rPr lang="en-US" sz="6000" dirty="0"/>
              <a:t>The design is limit the voltage overload</a:t>
            </a:r>
          </a:p>
          <a:p>
            <a:pPr lvl="0"/>
            <a:r>
              <a:rPr lang="en-US" sz="6000" dirty="0"/>
              <a:t>The power supply input </a:t>
            </a:r>
            <a:r>
              <a:rPr lang="en-US" sz="6000" b="1" dirty="0"/>
              <a:t>220V, 230V, 240V AC</a:t>
            </a:r>
            <a:endParaRPr lang="en-US" sz="6000" dirty="0"/>
          </a:p>
          <a:p>
            <a:pPr lvl="0"/>
            <a:r>
              <a:rPr lang="en-US" sz="6000" dirty="0"/>
              <a:t>Output voltage: 0-30V DC</a:t>
            </a:r>
          </a:p>
          <a:p>
            <a:pPr lvl="0"/>
            <a:r>
              <a:rPr lang="en-US" sz="6000" dirty="0"/>
              <a:t>Work temperature: </a:t>
            </a:r>
            <a:endParaRPr lang="en-US" sz="6000" dirty="0" smtClean="0"/>
          </a:p>
          <a:p>
            <a:pPr marL="0" lvl="0" indent="0">
              <a:buNone/>
            </a:pPr>
            <a:r>
              <a:rPr lang="en-US" sz="6000" dirty="0" smtClean="0"/>
              <a:t>-</a:t>
            </a:r>
            <a:r>
              <a:rPr lang="en-US" sz="6000" dirty="0"/>
              <a:t>10</a:t>
            </a:r>
            <a:r>
              <a:rPr lang="en-US" sz="6000" baseline="30000" dirty="0"/>
              <a:t>0</a:t>
            </a:r>
            <a:r>
              <a:rPr lang="en-US" sz="6000" dirty="0"/>
              <a:t>C-40</a:t>
            </a:r>
            <a:r>
              <a:rPr lang="en-US" sz="6000" baseline="30000" dirty="0"/>
              <a:t>o </a:t>
            </a:r>
            <a:r>
              <a:rPr lang="en-US" sz="6000" dirty="0"/>
              <a:t>C</a:t>
            </a:r>
          </a:p>
          <a:p>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28</a:t>
            </a:fld>
            <a:endParaRPr lang="en-US"/>
          </a:p>
        </p:txBody>
      </p:sp>
    </p:spTree>
    <p:extLst>
      <p:ext uri="{BB962C8B-B14F-4D97-AF65-F5344CB8AC3E}">
        <p14:creationId xmlns:p14="http://schemas.microsoft.com/office/powerpoint/2010/main" val="19110294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US" sz="3600" b="1" dirty="0" smtClean="0"/>
              <a:t/>
            </a:r>
            <a:br>
              <a:rPr lang="en-US" sz="3600" b="1" dirty="0" smtClean="0"/>
            </a:br>
            <a:r>
              <a:rPr lang="en-US" sz="3600" b="1" dirty="0" smtClean="0"/>
              <a:t>Main Function of </a:t>
            </a:r>
            <a:r>
              <a:rPr lang="en-ZA" sz="3600" b="1" dirty="0"/>
              <a:t>AC/DC variable power supply </a:t>
            </a:r>
            <a:r>
              <a:rPr lang="en-US" dirty="0"/>
              <a:t/>
            </a:r>
            <a:br>
              <a:rPr lang="en-US" dirty="0"/>
            </a:br>
            <a:endParaRPr lang="en-US" dirty="0"/>
          </a:p>
        </p:txBody>
      </p:sp>
      <p:sp>
        <p:nvSpPr>
          <p:cNvPr id="5" name="Date Placeholder 4"/>
          <p:cNvSpPr>
            <a:spLocks noGrp="1"/>
          </p:cNvSpPr>
          <p:nvPr>
            <p:ph type="dt" sz="half" idx="10"/>
          </p:nvPr>
        </p:nvSpPr>
        <p:spPr/>
        <p:txBody>
          <a:bodyPr/>
          <a:lstStyle/>
          <a:p>
            <a:fld id="{339D06E0-3439-499C-844D-5214FD6657F0}" type="datetime1">
              <a:rPr lang="en-US" smtClean="0"/>
              <a:pPr/>
              <a:t>4/22/2022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29</a:t>
            </a:fld>
            <a:endParaRPr lang="en-US"/>
          </a:p>
        </p:txBody>
      </p:sp>
      <p:sp>
        <p:nvSpPr>
          <p:cNvPr id="8" name="Content Placeholder 7"/>
          <p:cNvSpPr>
            <a:spLocks noGrp="1"/>
          </p:cNvSpPr>
          <p:nvPr>
            <p:ph sz="quarter" idx="1"/>
          </p:nvPr>
        </p:nvSpPr>
        <p:spPr/>
        <p:txBody>
          <a:bodyPr/>
          <a:lstStyle/>
          <a:p>
            <a:pPr lvl="0"/>
            <a:r>
              <a:rPr lang="en-US" sz="3200" dirty="0" smtClean="0"/>
              <a:t>Output </a:t>
            </a:r>
            <a:r>
              <a:rPr lang="en-US" sz="3200" dirty="0"/>
              <a:t>constant current adjustable.</a:t>
            </a:r>
          </a:p>
          <a:p>
            <a:pPr lvl="0"/>
            <a:r>
              <a:rPr lang="en-US" sz="3200" dirty="0"/>
              <a:t>Output constant voltage adjustable.</a:t>
            </a:r>
          </a:p>
          <a:p>
            <a:pPr lvl="0"/>
            <a:r>
              <a:rPr lang="en-US" sz="3200" dirty="0"/>
              <a:t>LCD voltage and current display.</a:t>
            </a:r>
          </a:p>
          <a:p>
            <a:pPr lvl="0"/>
            <a:r>
              <a:rPr lang="en-US" sz="3200" dirty="0"/>
              <a:t>Constant voltage and current operation in individual.</a:t>
            </a:r>
          </a:p>
          <a:p>
            <a:pPr lvl="0"/>
            <a:r>
              <a:rPr lang="en-US" sz="3200" dirty="0"/>
              <a:t>Over current protection.</a:t>
            </a:r>
          </a:p>
          <a:p>
            <a:endParaRPr lang="en-US" b="1" dirty="0"/>
          </a:p>
        </p:txBody>
      </p:sp>
    </p:spTree>
    <p:extLst>
      <p:ext uri="{BB962C8B-B14F-4D97-AF65-F5344CB8AC3E}">
        <p14:creationId xmlns:p14="http://schemas.microsoft.com/office/powerpoint/2010/main" val="13303626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References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30</a:t>
            </a:fld>
            <a:endParaRPr lang="en-US"/>
          </a:p>
        </p:txBody>
      </p:sp>
      <p:sp>
        <p:nvSpPr>
          <p:cNvPr id="5" name="Content Placeholder 4"/>
          <p:cNvSpPr>
            <a:spLocks noGrp="1"/>
          </p:cNvSpPr>
          <p:nvPr>
            <p:ph sz="quarter" idx="1"/>
          </p:nvPr>
        </p:nvSpPr>
        <p:spPr/>
        <p:txBody>
          <a:bodyPr>
            <a:normAutofit/>
          </a:bodyPr>
          <a:lstStyle/>
          <a:p>
            <a:endParaRPr lang="en-US" sz="1600" dirty="0" smtClean="0"/>
          </a:p>
          <a:p>
            <a:pPr marL="0" indent="0" algn="just">
              <a:buNone/>
            </a:pPr>
            <a:r>
              <a:rPr lang="en-US" sz="2000" dirty="0" smtClean="0"/>
              <a:t>Fundamentals </a:t>
            </a:r>
            <a:r>
              <a:rPr lang="en-US" sz="2000" dirty="0"/>
              <a:t>of electronics. Book 1, Electronic devices and circuit applications, Thomas F. Schubert, Jr. and Ernest M. </a:t>
            </a:r>
            <a:r>
              <a:rPr lang="en-US" sz="2000" dirty="0" err="1"/>
              <a:t>Kim.,an</a:t>
            </a:r>
            <a:r>
              <a:rPr lang="en-US" sz="2000" dirty="0"/>
              <a:t> Rafael, California (1537 Fourth Street, San Rafael, CA 94901 USA) : Morgan &amp; Claypool, 2014.</a:t>
            </a:r>
          </a:p>
          <a:p>
            <a:pPr marL="0" indent="0" algn="just">
              <a:buNone/>
            </a:pPr>
            <a:r>
              <a:rPr lang="en-US" sz="2000" dirty="0" smtClean="0"/>
              <a:t>Principles </a:t>
            </a:r>
            <a:r>
              <a:rPr lang="en-US" sz="2000" dirty="0"/>
              <a:t>of Electrical </a:t>
            </a:r>
            <a:r>
              <a:rPr lang="en-US" sz="2000" dirty="0" smtClean="0"/>
              <a:t>Engineering. Wiley</a:t>
            </a:r>
            <a:r>
              <a:rPr lang="en-US" sz="2000" dirty="0"/>
              <a:t>., 1922. </a:t>
            </a:r>
            <a:endParaRPr lang="en-US" sz="2000" dirty="0" smtClean="0"/>
          </a:p>
          <a:p>
            <a:pPr marL="0" indent="0" algn="just">
              <a:buNone/>
            </a:pPr>
            <a:r>
              <a:rPr lang="en-US" sz="2000" dirty="0"/>
              <a:t>Starting Electronics, Keith </a:t>
            </a:r>
            <a:r>
              <a:rPr lang="en-US" sz="2000" dirty="0" err="1"/>
              <a:t>Brindley</a:t>
            </a:r>
            <a:r>
              <a:rPr lang="en-US" sz="2000" dirty="0"/>
              <a:t> (Fourth Edition), published by  Elsevier Ltd, 2011</a:t>
            </a:r>
            <a:r>
              <a:rPr lang="en-US" sz="2000" dirty="0" smtClean="0"/>
              <a:t>.</a:t>
            </a:r>
            <a:endParaRPr lang="en-US" sz="2000" dirty="0" smtClean="0"/>
          </a:p>
          <a:p>
            <a:pPr marL="0" indent="0" algn="just">
              <a:buNone/>
            </a:pPr>
            <a:r>
              <a:rPr lang="en-US" sz="2000" dirty="0" smtClean="0"/>
              <a:t>https</a:t>
            </a:r>
            <a:r>
              <a:rPr lang="en-US" sz="2000" dirty="0"/>
              <a:t>://</a:t>
            </a:r>
            <a:r>
              <a:rPr lang="en-US" sz="2000" dirty="0" smtClean="0"/>
              <a:t>www.rfwireless-world.com/test-and-measurement/LCR-meter-basics-and-how-does-LCR-meter-work.html</a:t>
            </a:r>
          </a:p>
          <a:p>
            <a:pPr marL="0" indent="0" algn="just">
              <a:buNone/>
            </a:pPr>
            <a:r>
              <a:rPr lang="en-US" sz="2000" dirty="0" smtClean="0"/>
              <a:t>https</a:t>
            </a:r>
            <a:r>
              <a:rPr lang="en-US" sz="2000" dirty="0"/>
              <a:t>://</a:t>
            </a:r>
            <a:r>
              <a:rPr lang="en-US" sz="2000" dirty="0" smtClean="0"/>
              <a:t>www.directindustry.com/prod/eps-stromversorgung-gmbh/product-162486-1687672.html</a:t>
            </a:r>
          </a:p>
          <a:p>
            <a:pPr marL="0" indent="0" algn="just">
              <a:buNone/>
            </a:pPr>
            <a:r>
              <a:rPr lang="en-US" sz="2000" dirty="0" smtClean="0"/>
              <a:t> </a:t>
            </a:r>
            <a:r>
              <a:rPr lang="en-US" sz="1800" dirty="0"/>
              <a:t>https://</a:t>
            </a:r>
            <a:r>
              <a:rPr lang="en-US" sz="2000" dirty="0"/>
              <a:t>www.tequipment.net/InstekLCR-8101G.html</a:t>
            </a:r>
            <a:endParaRPr lang="en-US" sz="3600" dirty="0"/>
          </a:p>
        </p:txBody>
      </p:sp>
    </p:spTree>
    <p:extLst>
      <p:ext uri="{BB962C8B-B14F-4D97-AF65-F5344CB8AC3E}">
        <p14:creationId xmlns:p14="http://schemas.microsoft.com/office/powerpoint/2010/main" val="13913900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9579</TotalTime>
  <Words>2113</Words>
  <Application>Microsoft Office PowerPoint</Application>
  <PresentationFormat>On-screen Show (4:3)</PresentationFormat>
  <Paragraphs>225</Paragraphs>
  <Slides>30</Slides>
  <Notes>9</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Median</vt:lpstr>
      <vt:lpstr>Fundamentals OF ELECTRONICS  WEEK 1:  Description and applications of electronic lab and workshop equipment/ Part 1 </vt:lpstr>
      <vt:lpstr>   Introduction to the workshop equipment   </vt:lpstr>
      <vt:lpstr> Description of electronic lab / workshop equipment </vt:lpstr>
      <vt:lpstr>Working of Multimeter </vt:lpstr>
      <vt:lpstr> Figure 1: Multimeter  </vt:lpstr>
      <vt:lpstr> Multimeter Cont’ </vt:lpstr>
      <vt:lpstr>  Pre-operational Safety checks or Measures  </vt:lpstr>
      <vt:lpstr> Multimeter Cont’ </vt:lpstr>
      <vt:lpstr>   Procedure For  Voltage Measurement  A.C. Voltage Measurement   </vt:lpstr>
      <vt:lpstr> Figure 2: (Multimeter) voltage measurement </vt:lpstr>
      <vt:lpstr>  Procedure For Current Measurement  </vt:lpstr>
      <vt:lpstr> Figure 3: (Multimeter) Current measurement </vt:lpstr>
      <vt:lpstr>  Resistance Measurement  </vt:lpstr>
      <vt:lpstr>  Figure 4: (Multimeter) Resistance Measurement  </vt:lpstr>
      <vt:lpstr>  Continuity Test  </vt:lpstr>
      <vt:lpstr>    Figure 5: (Multimeter) Continuity Test    </vt:lpstr>
      <vt:lpstr>2. LC METER</vt:lpstr>
      <vt:lpstr>Figure 6: LC meter  </vt:lpstr>
      <vt:lpstr>  LCR meter types  </vt:lpstr>
      <vt:lpstr> Figure 7: LCR meter working principle | How LCR meter works </vt:lpstr>
      <vt:lpstr>LCR meter working principle</vt:lpstr>
      <vt:lpstr>LCR meter working principle</vt:lpstr>
      <vt:lpstr>Other uses of LCR Meter</vt:lpstr>
      <vt:lpstr> LCR meter Advantages </vt:lpstr>
      <vt:lpstr>3. AC/DC variable power supply</vt:lpstr>
      <vt:lpstr>Figure 8: AC/DC variable power supply </vt:lpstr>
      <vt:lpstr>AC/DC variable power supply working principle </vt:lpstr>
      <vt:lpstr> Power Supplies Types and DC Power Supply Specification </vt:lpstr>
      <vt:lpstr> Main Function of AC/DC variable power supply  </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ELECTRONICS</dc:title>
  <dc:creator>Elvis</dc:creator>
  <cp:lastModifiedBy>Bayi</cp:lastModifiedBy>
  <cp:revision>215</cp:revision>
  <dcterms:created xsi:type="dcterms:W3CDTF">2017-10-03T12:49:49Z</dcterms:created>
  <dcterms:modified xsi:type="dcterms:W3CDTF">2022-04-22T09:30:09Z</dcterms:modified>
</cp:coreProperties>
</file>