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60" r:id="rId1"/>
  </p:sldMasterIdLst>
  <p:notesMasterIdLst>
    <p:notesMasterId r:id="rId41"/>
  </p:notesMasterIdLst>
  <p:sldIdLst>
    <p:sldId id="256" r:id="rId2"/>
    <p:sldId id="333" r:id="rId3"/>
    <p:sldId id="359" r:id="rId4"/>
    <p:sldId id="360" r:id="rId5"/>
    <p:sldId id="361" r:id="rId6"/>
    <p:sldId id="362" r:id="rId7"/>
    <p:sldId id="363" r:id="rId8"/>
    <p:sldId id="364" r:id="rId9"/>
    <p:sldId id="365" r:id="rId10"/>
    <p:sldId id="366" r:id="rId11"/>
    <p:sldId id="367" r:id="rId12"/>
    <p:sldId id="368" r:id="rId13"/>
    <p:sldId id="369" r:id="rId14"/>
    <p:sldId id="370" r:id="rId15"/>
    <p:sldId id="371" r:id="rId16"/>
    <p:sldId id="372" r:id="rId17"/>
    <p:sldId id="373" r:id="rId18"/>
    <p:sldId id="374" r:id="rId19"/>
    <p:sldId id="375" r:id="rId20"/>
    <p:sldId id="376" r:id="rId21"/>
    <p:sldId id="377" r:id="rId22"/>
    <p:sldId id="378" r:id="rId23"/>
    <p:sldId id="379" r:id="rId24"/>
    <p:sldId id="380" r:id="rId25"/>
    <p:sldId id="334" r:id="rId26"/>
    <p:sldId id="336" r:id="rId27"/>
    <p:sldId id="337" r:id="rId28"/>
    <p:sldId id="338" r:id="rId29"/>
    <p:sldId id="339" r:id="rId30"/>
    <p:sldId id="340" r:id="rId31"/>
    <p:sldId id="341" r:id="rId32"/>
    <p:sldId id="343" r:id="rId33"/>
    <p:sldId id="344" r:id="rId34"/>
    <p:sldId id="345" r:id="rId35"/>
    <p:sldId id="348" r:id="rId36"/>
    <p:sldId id="349" r:id="rId37"/>
    <p:sldId id="350" r:id="rId38"/>
    <p:sldId id="355" r:id="rId39"/>
    <p:sldId id="332"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483" autoAdjust="0"/>
  </p:normalViewPr>
  <p:slideViewPr>
    <p:cSldViewPr>
      <p:cViewPr>
        <p:scale>
          <a:sx n="75" d="100"/>
          <a:sy n="75" d="100"/>
        </p:scale>
        <p:origin x="-1589" y="91"/>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56EA74-39D7-48A2-B13B-DD47F53B792A}" type="datetimeFigureOut">
              <a:rPr lang="en-US" smtClean="0"/>
              <a:pPr/>
              <a:t>4/22/2022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4446AE-F51F-4171-8C72-9685C378D142}" type="slidenum">
              <a:rPr lang="en-US" smtClean="0"/>
              <a:pPr/>
              <a:t>‹#›</a:t>
            </a:fld>
            <a:endParaRPr lang="en-US"/>
          </a:p>
        </p:txBody>
      </p:sp>
    </p:spTree>
    <p:extLst>
      <p:ext uri="{BB962C8B-B14F-4D97-AF65-F5344CB8AC3E}">
        <p14:creationId xmlns:p14="http://schemas.microsoft.com/office/powerpoint/2010/main" val="2170404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925045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accent2"/>
                </a:solidFill>
                <a:latin typeface="Calibri" pitchFamily="34" charset="0"/>
                <a:cs typeface="Calibri" pitchFamily="34" charset="0"/>
              </a:rPr>
              <a:t>Source:</a:t>
            </a:r>
            <a:r>
              <a:rPr lang="en-US" sz="1200" dirty="0" smtClean="0"/>
              <a:t>  https://www.electronics-notes.com/articles/electronic_components/resistors/resistor-types.php</a:t>
            </a:r>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7</a:t>
            </a:fld>
            <a:endParaRPr lang="en-US"/>
          </a:p>
        </p:txBody>
      </p:sp>
    </p:spTree>
    <p:extLst>
      <p:ext uri="{BB962C8B-B14F-4D97-AF65-F5344CB8AC3E}">
        <p14:creationId xmlns:p14="http://schemas.microsoft.com/office/powerpoint/2010/main" val="1401431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chemeClr val="accent2"/>
                </a:solidFill>
                <a:latin typeface="Calibri" pitchFamily="34" charset="0"/>
                <a:cs typeface="Calibri" pitchFamily="34" charset="0"/>
              </a:rPr>
              <a:t>Source:</a:t>
            </a:r>
            <a:r>
              <a:rPr lang="en-US" sz="1200" dirty="0" smtClean="0"/>
              <a:t>  https://www.electronics-notes.com/articles/electronic_components/resistors/resistor-types.php</a:t>
            </a:r>
          </a:p>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8</a:t>
            </a:fld>
            <a:endParaRPr lang="en-US"/>
          </a:p>
        </p:txBody>
      </p:sp>
    </p:spTree>
    <p:extLst>
      <p:ext uri="{BB962C8B-B14F-4D97-AF65-F5344CB8AC3E}">
        <p14:creationId xmlns:p14="http://schemas.microsoft.com/office/powerpoint/2010/main" val="43915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3347905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1175864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B3682F2-B35B-4481-B9F0-0A7CF036896A}" type="datetime1">
              <a:rPr lang="en-US" smtClean="0"/>
              <a:pPr/>
              <a:t>4/22/2022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E0371E6-B039-4F58-81EE-4250707C90EF}"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F193667-94F4-4254-BA43-E079AC992480}" type="datetime1">
              <a:rPr lang="en-US" smtClean="0"/>
              <a:pPr/>
              <a:t>4/22/2022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39D06E0-3439-499C-844D-5214FD6657F0}" type="datetime1">
              <a:rPr lang="en-US" smtClean="0"/>
              <a:pPr/>
              <a:t>4/22/2022</a:t>
            </a:fld>
            <a:endParaRPr lang="en-US"/>
          </a:p>
        </p:txBody>
      </p:sp>
      <p:sp>
        <p:nvSpPr>
          <p:cNvPr id="10" name="Slide Number Placeholder 9"/>
          <p:cNvSpPr>
            <a:spLocks noGrp="1"/>
          </p:cNvSpPr>
          <p:nvPr>
            <p:ph type="sldNum" sz="quarter" idx="16"/>
          </p:nvPr>
        </p:nvSpPr>
        <p:spPr/>
        <p:txBody>
          <a:bodyPr rtlCol="0"/>
          <a:lstStyle/>
          <a:p>
            <a:fld id="{E90EC951-2603-4970-A40B-F9FF9B845B36}"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0FE2BB5D-3716-4638-87C2-C5E3462612BD}" type="datetime1">
              <a:rPr lang="en-US" smtClean="0"/>
              <a:pPr/>
              <a:t>4/22/2022</a:t>
            </a:fld>
            <a:endParaRPr lang="en-US"/>
          </a:p>
        </p:txBody>
      </p:sp>
      <p:sp>
        <p:nvSpPr>
          <p:cNvPr id="12" name="Slide Number Placeholder 11"/>
          <p:cNvSpPr>
            <a:spLocks noGrp="1"/>
          </p:cNvSpPr>
          <p:nvPr>
            <p:ph type="sldNum" sz="quarter" idx="16"/>
          </p:nvPr>
        </p:nvSpPr>
        <p:spPr/>
        <p:txBody>
          <a:bodyPr rtlCol="0"/>
          <a:lstStyle/>
          <a:p>
            <a:fld id="{E90EC951-2603-4970-A40B-F9FF9B845B36}"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65EA6AC-37F6-4767-B8A7-3F7F48313D90}" type="datetime1">
              <a:rPr lang="en-US" smtClean="0"/>
              <a:pPr/>
              <a:t>4/22/2022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F929E2-6F0B-46BE-B007-22724E3F149A}" type="datetime1">
              <a:rPr lang="en-US" smtClean="0"/>
              <a:pPr/>
              <a:t>4/22/2022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E90EC951-2603-4970-A40B-F9FF9B845B3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6D1B4F0-A619-4A8A-BF0F-D1B5B224C49A}" type="datetime1">
              <a:rPr lang="en-US" smtClean="0"/>
              <a:pPr/>
              <a:t>4/22/2022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E90EC951-2603-4970-A40B-F9FF9B845B36}"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CCA739F0-38E3-43B3-B4F3-112DAB11251F}" type="datetime1">
              <a:rPr lang="en-US" smtClean="0"/>
              <a:pPr/>
              <a:t>4/22/2022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E90EC951-2603-4970-A40B-F9FF9B845B36}"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7D77A0-ED8F-4CDC-A0E4-21356BD69590}" type="datetime1">
              <a:rPr lang="en-US" smtClean="0"/>
              <a:pPr/>
              <a:t>4/22/2022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EC951-2603-4970-A40B-F9FF9B845B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79389078-0D39-4737-9AD5-0F0EB1376D43}" type="datetime1">
              <a:rPr lang="en-US" smtClean="0"/>
              <a:pPr/>
              <a:t>4/22/2022</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E90EC951-2603-4970-A40B-F9FF9B845B3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AE430860-4E31-463C-B4E8-1B634B2295D3}" type="datetime1">
              <a:rPr lang="en-US" smtClean="0"/>
              <a:pPr/>
              <a:t>4/22/2022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90EC951-2603-4970-A40B-F9FF9B845B3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600" y="533400"/>
            <a:ext cx="6477000" cy="4876800"/>
          </a:xfrm>
        </p:spPr>
        <p:txBody>
          <a:bodyPr>
            <a:noAutofit/>
          </a:bodyPr>
          <a:lstStyle/>
          <a:p>
            <a:pPr lvl="0" algn="ctr"/>
            <a:r>
              <a:rPr lang="en-US" dirty="0" smtClean="0"/>
              <a:t>Fundamentals</a:t>
            </a:r>
            <a:br>
              <a:rPr lang="en-US" dirty="0" smtClean="0"/>
            </a:br>
            <a:r>
              <a:rPr lang="en-US" sz="4000" dirty="0" smtClean="0"/>
              <a:t>OF</a:t>
            </a:r>
            <a:r>
              <a:rPr lang="en-US" dirty="0" smtClean="0"/>
              <a:t> ELECTRONICS</a:t>
            </a:r>
            <a:br>
              <a:rPr lang="en-US" dirty="0" smtClean="0"/>
            </a:br>
            <a:r>
              <a:rPr lang="en-US" dirty="0" smtClean="0"/>
              <a:t/>
            </a:r>
            <a:br>
              <a:rPr lang="en-US" dirty="0" smtClean="0"/>
            </a:br>
            <a:r>
              <a:rPr lang="en-US" sz="2800" dirty="0" smtClean="0">
                <a:solidFill>
                  <a:srgbClr val="00B050"/>
                </a:solidFill>
              </a:rPr>
              <a:t>WEEK 3:</a:t>
            </a:r>
            <a:br>
              <a:rPr lang="en-US" sz="2800" dirty="0" smtClean="0">
                <a:solidFill>
                  <a:srgbClr val="00B050"/>
                </a:solidFill>
              </a:rPr>
            </a:br>
            <a:r>
              <a:rPr lang="en-US" sz="2800" dirty="0" smtClean="0">
                <a:solidFill>
                  <a:srgbClr val="00B050"/>
                </a:solidFill>
              </a:rPr>
              <a:t> </a:t>
            </a:r>
            <a:r>
              <a:rPr lang="en-US" sz="2800" dirty="0">
                <a:solidFill>
                  <a:srgbClr val="00B050"/>
                </a:solidFill>
              </a:rPr>
              <a:t>Description and applications of passive devices</a:t>
            </a:r>
            <a:r>
              <a:rPr lang="en-US" sz="2800" dirty="0" smtClean="0">
                <a:solidFill>
                  <a:srgbClr val="00B050"/>
                </a:solidFill>
              </a:rPr>
              <a:t>/</a:t>
            </a:r>
            <a:br>
              <a:rPr lang="en-US" sz="2800" dirty="0" smtClean="0">
                <a:solidFill>
                  <a:srgbClr val="00B050"/>
                </a:solidFill>
              </a:rPr>
            </a:br>
            <a:r>
              <a:rPr lang="en-US" sz="2800" dirty="0" smtClean="0">
                <a:solidFill>
                  <a:srgbClr val="00B050"/>
                </a:solidFill>
              </a:rPr>
              <a:t>Part </a:t>
            </a:r>
            <a:r>
              <a:rPr lang="en-US" sz="2800" dirty="0">
                <a:solidFill>
                  <a:srgbClr val="00B050"/>
                </a:solidFill>
              </a:rPr>
              <a:t>1: </a:t>
            </a:r>
            <a:r>
              <a:rPr lang="en-US" sz="2800" dirty="0" smtClean="0">
                <a:solidFill>
                  <a:srgbClr val="00B050"/>
                </a:solidFill>
              </a:rPr>
              <a:t>RESISTORS</a:t>
            </a:r>
            <a:r>
              <a:rPr lang="en-US" dirty="0"/>
              <a:t/>
            </a:r>
            <a:br>
              <a:rPr lang="en-US" dirty="0"/>
            </a:br>
            <a:endParaRPr lang="en-US" dirty="0"/>
          </a:p>
        </p:txBody>
      </p:sp>
      <p:sp>
        <p:nvSpPr>
          <p:cNvPr id="3" name="Subtitle 2"/>
          <p:cNvSpPr>
            <a:spLocks noGrp="1"/>
          </p:cNvSpPr>
          <p:nvPr>
            <p:ph type="subTitle" idx="1"/>
          </p:nvPr>
        </p:nvSpPr>
        <p:spPr/>
        <p:txBody>
          <a:bodyPr/>
          <a:lstStyle/>
          <a:p>
            <a:r>
              <a:rPr lang="en-US" dirty="0"/>
              <a:t>Lecturer: NSABIMANA Camille, B.Sc. Eng., M.Sc. IT</a:t>
            </a:r>
          </a:p>
        </p:txBody>
      </p:sp>
      <p:sp>
        <p:nvSpPr>
          <p:cNvPr id="4" name="Date Placeholder 3"/>
          <p:cNvSpPr>
            <a:spLocks noGrp="1"/>
          </p:cNvSpPr>
          <p:nvPr>
            <p:ph type="dt" sz="half" idx="10"/>
          </p:nvPr>
        </p:nvSpPr>
        <p:spPr/>
        <p:txBody>
          <a:bodyPr/>
          <a:lstStyle/>
          <a:p>
            <a:fld id="{AB7411E1-7DB0-4B52-9E27-A5C275D94DC5}" type="datetime1">
              <a:rPr lang="en-US" smtClean="0"/>
              <a:pPr/>
              <a:t>4/22/2022</a:t>
            </a:fld>
            <a:endParaRPr lang="en-US"/>
          </a:p>
        </p:txBody>
      </p:sp>
      <p:sp>
        <p:nvSpPr>
          <p:cNvPr id="5" name="Slide Number Placeholder 4"/>
          <p:cNvSpPr>
            <a:spLocks noGrp="1"/>
          </p:cNvSpPr>
          <p:nvPr>
            <p:ph type="sldNum" sz="quarter" idx="12"/>
          </p:nvPr>
        </p:nvSpPr>
        <p:spPr/>
        <p:txBody>
          <a:bodyPr/>
          <a:lstStyle/>
          <a:p>
            <a:fld id="{E90EC951-2603-4970-A40B-F9FF9B845B36}"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12648" y="1600200"/>
            <a:ext cx="8153400" cy="5029200"/>
          </a:xfrm>
        </p:spPr>
        <p:txBody>
          <a:bodyPr>
            <a:normAutofit/>
          </a:bodyPr>
          <a:lstStyle/>
          <a:p>
            <a:pPr marL="0" indent="0" algn="ctr">
              <a:buNone/>
            </a:pPr>
            <a:r>
              <a:rPr lang="en-GB" sz="3800" b="1" dirty="0" smtClean="0"/>
              <a:t>Content</a:t>
            </a:r>
          </a:p>
          <a:p>
            <a:pPr lvl="0">
              <a:tabLst>
                <a:tab pos="1431925" algn="l"/>
              </a:tabLst>
            </a:pPr>
            <a:r>
              <a:rPr lang="en-ZA" sz="2800" b="1" dirty="0" smtClean="0"/>
              <a:t>Definition</a:t>
            </a:r>
          </a:p>
          <a:p>
            <a:pPr>
              <a:tabLst>
                <a:tab pos="1431925" algn="l"/>
              </a:tabLst>
            </a:pPr>
            <a:r>
              <a:rPr lang="en-ZA" sz="2800" b="1" dirty="0"/>
              <a:t>Identification of different types of </a:t>
            </a:r>
            <a:r>
              <a:rPr lang="en-ZA" sz="2800" b="1" dirty="0" smtClean="0"/>
              <a:t>resistors and their applications</a:t>
            </a:r>
            <a:endParaRPr lang="en-US" sz="2800" b="1" dirty="0"/>
          </a:p>
          <a:p>
            <a:pPr lvl="0">
              <a:tabLst>
                <a:tab pos="1431925" algn="l"/>
              </a:tabLst>
            </a:pPr>
            <a:r>
              <a:rPr lang="en-ZA" sz="2800" b="1" dirty="0" smtClean="0"/>
              <a:t>Selection </a:t>
            </a:r>
            <a:r>
              <a:rPr lang="en-ZA" sz="2800" b="1" dirty="0"/>
              <a:t>of Resistors based </a:t>
            </a:r>
            <a:r>
              <a:rPr lang="en-ZA" sz="2800" b="1" dirty="0" smtClean="0"/>
              <a:t>on:</a:t>
            </a:r>
            <a:endParaRPr lang="en-US" sz="2400" b="1" dirty="0"/>
          </a:p>
          <a:p>
            <a:pPr lvl="1"/>
            <a:r>
              <a:rPr lang="en-ZA" dirty="0"/>
              <a:t>Resistors’ </a:t>
            </a:r>
            <a:r>
              <a:rPr lang="en-ZA" dirty="0" err="1"/>
              <a:t>color</a:t>
            </a:r>
            <a:r>
              <a:rPr lang="en-ZA" dirty="0"/>
              <a:t> coding</a:t>
            </a:r>
            <a:endParaRPr lang="en-US" dirty="0"/>
          </a:p>
          <a:p>
            <a:pPr lvl="1"/>
            <a:r>
              <a:rPr lang="en-ZA" dirty="0"/>
              <a:t>Specifications and ratings</a:t>
            </a:r>
            <a:endParaRPr lang="en-US" dirty="0"/>
          </a:p>
          <a:p>
            <a:pPr lvl="1"/>
            <a:r>
              <a:rPr lang="en-ZA" dirty="0" smtClean="0"/>
              <a:t>Applications</a:t>
            </a:r>
          </a:p>
          <a:p>
            <a:pPr marL="45720" indent="0">
              <a:buNone/>
            </a:pPr>
            <a:endParaRPr lang="en-US" dirty="0"/>
          </a:p>
        </p:txBody>
      </p:sp>
      <p:sp>
        <p:nvSpPr>
          <p:cNvPr id="9" name="Title 1"/>
          <p:cNvSpPr>
            <a:spLocks noGrp="1"/>
          </p:cNvSpPr>
          <p:nvPr>
            <p:ph type="title"/>
          </p:nvPr>
        </p:nvSpPr>
        <p:spPr>
          <a:xfrm>
            <a:off x="612648" y="228600"/>
            <a:ext cx="8153400" cy="8382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b="1" dirty="0" smtClean="0">
                <a:solidFill>
                  <a:srgbClr val="00B050"/>
                </a:solidFill>
              </a:rPr>
              <a:t>DESCRIPTION AND APPLICATIONS OF RESISTORS</a:t>
            </a:r>
            <a:r>
              <a:rPr lang="en-US" sz="3600" b="1" dirty="0"/>
              <a:t/>
            </a:r>
            <a:br>
              <a:rPr lang="en-US" sz="3600" b="1" dirty="0"/>
            </a:br>
            <a:r>
              <a:rPr lang="en-US" b="1" dirty="0" smtClean="0"/>
              <a:t/>
            </a:r>
            <a:br>
              <a:rPr lang="en-US" b="1" dirty="0" smtClean="0"/>
            </a:br>
            <a:r>
              <a:rPr lang="en-US" dirty="0" smtClean="0"/>
              <a:t/>
            </a:r>
            <a:br>
              <a:rPr lang="en-US" dirty="0" smtClean="0"/>
            </a:br>
            <a:endParaRPr lang="en-US" dirty="0"/>
          </a:p>
        </p:txBody>
      </p:sp>
      <p:sp>
        <p:nvSpPr>
          <p:cNvPr id="6" name="Date Placeholder 5"/>
          <p:cNvSpPr>
            <a:spLocks noGrp="1"/>
          </p:cNvSpPr>
          <p:nvPr>
            <p:ph type="dt" sz="half" idx="10"/>
          </p:nvPr>
        </p:nvSpPr>
        <p:spPr/>
        <p:txBody>
          <a:bodyPr/>
          <a:lstStyle/>
          <a:p>
            <a:fld id="{91313F02-B5FC-4AC3-8A7A-6950E8CBC007}" type="datetime1">
              <a:rPr lang="en-US" smtClean="0">
                <a:solidFill>
                  <a:srgbClr val="775F55"/>
                </a:solidFill>
              </a:rPr>
              <a:pPr/>
              <a:t>4/22/2022</a:t>
            </a:fld>
            <a:endParaRPr lang="en-US">
              <a:solidFill>
                <a:srgbClr val="775F55"/>
              </a:solidFill>
            </a:endParaRPr>
          </a:p>
        </p:txBody>
      </p:sp>
      <p:sp>
        <p:nvSpPr>
          <p:cNvPr id="7" name="Slide Number Placeholder 6"/>
          <p:cNvSpPr>
            <a:spLocks noGrp="1"/>
          </p:cNvSpPr>
          <p:nvPr>
            <p:ph type="sldNum" sz="quarter" idx="12"/>
          </p:nvPr>
        </p:nvSpPr>
        <p:spPr/>
        <p:txBody>
          <a:bodyPr>
            <a:normAutofit fontScale="85000" lnSpcReduction="20000"/>
          </a:bodyPr>
          <a:lstStyle/>
          <a:p>
            <a:fld id="{E90EC951-2603-4970-A40B-F9FF9B845B36}" type="slidenum">
              <a:rPr lang="en-US" smtClean="0"/>
              <a:pPr/>
              <a:t>2</a:t>
            </a:fld>
            <a:endParaRPr lang="en-US"/>
          </a:p>
        </p:txBody>
      </p:sp>
    </p:spTree>
    <p:extLst>
      <p:ext uri="{BB962C8B-B14F-4D97-AF65-F5344CB8AC3E}">
        <p14:creationId xmlns:p14="http://schemas.microsoft.com/office/powerpoint/2010/main" val="40049517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MEANING OF PASSIVE DEVICES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a:t>
            </a:fld>
            <a:endParaRPr lang="en-US"/>
          </a:p>
        </p:txBody>
      </p:sp>
      <p:sp>
        <p:nvSpPr>
          <p:cNvPr id="5" name="Content Placeholder 4"/>
          <p:cNvSpPr>
            <a:spLocks noGrp="1"/>
          </p:cNvSpPr>
          <p:nvPr>
            <p:ph sz="quarter" idx="1"/>
          </p:nvPr>
        </p:nvSpPr>
        <p:spPr/>
        <p:txBody>
          <a:bodyPr>
            <a:normAutofit/>
          </a:bodyPr>
          <a:lstStyle/>
          <a:p>
            <a:r>
              <a:rPr lang="en-US" dirty="0" smtClean="0"/>
              <a:t>A </a:t>
            </a:r>
            <a:r>
              <a:rPr lang="en-US" b="1" dirty="0"/>
              <a:t>passive component</a:t>
            </a:r>
            <a:r>
              <a:rPr lang="en-US" dirty="0"/>
              <a:t> is an electronic component which can </a:t>
            </a:r>
            <a:r>
              <a:rPr lang="en-US" b="1" dirty="0"/>
              <a:t>only receive energy</a:t>
            </a:r>
            <a:r>
              <a:rPr lang="en-US" dirty="0"/>
              <a:t>, which it can either </a:t>
            </a:r>
            <a:r>
              <a:rPr lang="en-US" b="1" dirty="0"/>
              <a:t>dissipate, absorb or store </a:t>
            </a:r>
            <a:r>
              <a:rPr lang="en-US" dirty="0"/>
              <a:t>it in an </a:t>
            </a:r>
            <a:r>
              <a:rPr lang="en-US" b="1" dirty="0"/>
              <a:t>electric field or a magnetic field</a:t>
            </a:r>
            <a:r>
              <a:rPr lang="en-US" dirty="0"/>
              <a:t>. Passive elements do not need any form of electrical power to operate.</a:t>
            </a:r>
          </a:p>
          <a:p>
            <a:r>
              <a:rPr lang="en-US" dirty="0"/>
              <a:t>As the name ‘passive’ suggests – passive devices do </a:t>
            </a:r>
            <a:r>
              <a:rPr lang="en-US" b="1" dirty="0"/>
              <a:t>not provide gain or amplification</a:t>
            </a:r>
            <a:r>
              <a:rPr lang="en-US" dirty="0"/>
              <a:t>. Passive components cannot amplify, oscillate, or generate an electrical signal.</a:t>
            </a:r>
          </a:p>
          <a:p>
            <a:endParaRPr lang="en-US" dirty="0"/>
          </a:p>
        </p:txBody>
      </p:sp>
    </p:spTree>
    <p:extLst>
      <p:ext uri="{BB962C8B-B14F-4D97-AF65-F5344CB8AC3E}">
        <p14:creationId xmlns:p14="http://schemas.microsoft.com/office/powerpoint/2010/main" val="30319397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sz="3600" b="1" dirty="0" smtClean="0"/>
              <a:t/>
            </a:r>
            <a:br>
              <a:rPr lang="en-ZA" sz="3600" b="1" dirty="0" smtClean="0"/>
            </a:br>
            <a:r>
              <a:rPr lang="en-ZA" sz="4900" b="1" dirty="0" smtClean="0">
                <a:solidFill>
                  <a:srgbClr val="FF0000"/>
                </a:solidFill>
              </a:rPr>
              <a:t>Identification </a:t>
            </a:r>
            <a:r>
              <a:rPr lang="en-ZA" sz="4900" b="1" dirty="0">
                <a:solidFill>
                  <a:srgbClr val="FF0000"/>
                </a:solidFill>
              </a:rPr>
              <a:t>of different types of </a:t>
            </a:r>
            <a:r>
              <a:rPr lang="en-ZA" sz="4900" b="1" dirty="0" smtClean="0">
                <a:solidFill>
                  <a:srgbClr val="FF0000"/>
                </a:solidFill>
              </a:rPr>
              <a:t>resistors and their applications:</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p:txBody>
          <a:bodyPr>
            <a:normAutofit fontScale="92500" lnSpcReduction="10000"/>
          </a:bodyPr>
          <a:lstStyle/>
          <a:p>
            <a:pPr marL="0" lvl="2" indent="0" algn="ctr">
              <a:spcBef>
                <a:spcPts val="700"/>
              </a:spcBef>
              <a:buSzPct val="60000"/>
              <a:buNone/>
            </a:pPr>
            <a:endParaRPr lang="en-US" sz="2800" b="1" dirty="0" smtClean="0"/>
          </a:p>
          <a:p>
            <a:pPr algn="just"/>
            <a:r>
              <a:rPr lang="en-US" dirty="0"/>
              <a:t>Resistors are electronic components which have a specific, </a:t>
            </a:r>
            <a:r>
              <a:rPr lang="en-US" dirty="0" smtClean="0"/>
              <a:t>never-changing </a:t>
            </a:r>
            <a:r>
              <a:rPr lang="en-US" b="1" dirty="0" smtClean="0"/>
              <a:t>electrical resistance</a:t>
            </a:r>
            <a:r>
              <a:rPr lang="en-US" dirty="0" smtClean="0"/>
              <a:t>. The </a:t>
            </a:r>
            <a:r>
              <a:rPr lang="en-US" dirty="0"/>
              <a:t>resistor's resistance </a:t>
            </a:r>
            <a:r>
              <a:rPr lang="en-US" b="1" dirty="0"/>
              <a:t>limits the flow of electrons</a:t>
            </a:r>
            <a:r>
              <a:rPr lang="en-US" dirty="0"/>
              <a:t> through a circuit.</a:t>
            </a:r>
          </a:p>
          <a:p>
            <a:pPr algn="just"/>
            <a:r>
              <a:rPr lang="en-US" dirty="0"/>
              <a:t>They are </a:t>
            </a:r>
            <a:r>
              <a:rPr lang="en-US" b="1" dirty="0"/>
              <a:t>passive</a:t>
            </a:r>
            <a:r>
              <a:rPr lang="en-US" dirty="0"/>
              <a:t> components, meaning they only consume power (and can't generate it). Resistors are usually added to circuits where they complement </a:t>
            </a:r>
            <a:r>
              <a:rPr lang="en-US" b="1" dirty="0"/>
              <a:t>active</a:t>
            </a:r>
            <a:r>
              <a:rPr lang="en-US" dirty="0"/>
              <a:t> components like op-amps, microcontrollers, and other </a:t>
            </a:r>
            <a:r>
              <a:rPr lang="en-US" b="1" dirty="0" smtClean="0"/>
              <a:t>integrated circuits</a:t>
            </a:r>
            <a:r>
              <a:rPr lang="en-US" dirty="0" smtClean="0"/>
              <a:t>. Commonly </a:t>
            </a:r>
            <a:r>
              <a:rPr lang="en-US" dirty="0"/>
              <a:t>resistors are used to limit current, </a:t>
            </a:r>
            <a:r>
              <a:rPr lang="en-US" b="1" dirty="0" smtClean="0"/>
              <a:t>divide voltages</a:t>
            </a:r>
            <a:r>
              <a:rPr lang="en-US" dirty="0" smtClean="0"/>
              <a:t>, and </a:t>
            </a:r>
            <a:r>
              <a:rPr lang="en-US" b="1" dirty="0" smtClean="0"/>
              <a:t>pull-up I/O lines</a:t>
            </a:r>
            <a:r>
              <a:rPr lang="en-US" dirty="0" smtClean="0"/>
              <a:t>. </a:t>
            </a:r>
            <a:endParaRPr lang="en-US" dirty="0"/>
          </a:p>
        </p:txBody>
      </p:sp>
    </p:spTree>
    <p:extLst>
      <p:ext uri="{BB962C8B-B14F-4D97-AF65-F5344CB8AC3E}">
        <p14:creationId xmlns:p14="http://schemas.microsoft.com/office/powerpoint/2010/main" val="3638149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pPr algn="ctr"/>
            <a:r>
              <a:rPr lang="en-US" b="1" dirty="0" smtClean="0"/>
              <a:t/>
            </a:r>
            <a:br>
              <a:rPr lang="en-US" b="1" dirty="0" smtClean="0"/>
            </a:br>
            <a:r>
              <a:rPr lang="en-US" b="1" dirty="0" smtClean="0"/>
              <a:t>Resistor units and Symbol</a:t>
            </a:r>
            <a:r>
              <a:rPr lang="en-US" b="1" dirty="0"/>
              <a:t/>
            </a:r>
            <a:br>
              <a:rPr lang="en-US" b="1" dirty="0"/>
            </a:br>
            <a:endParaRPr lang="en-US" dirty="0"/>
          </a:p>
        </p:txBody>
      </p:sp>
      <p:sp>
        <p:nvSpPr>
          <p:cNvPr id="7" name="Content Placeholder 6"/>
          <p:cNvSpPr>
            <a:spLocks noGrp="1"/>
          </p:cNvSpPr>
          <p:nvPr>
            <p:ph sz="quarter" idx="1"/>
          </p:nvPr>
        </p:nvSpPr>
        <p:spPr/>
        <p:txBody>
          <a:bodyPr>
            <a:normAutofit fontScale="92500" lnSpcReduction="10000"/>
          </a:bodyPr>
          <a:lstStyle/>
          <a:p>
            <a:pPr marL="0" indent="0">
              <a:buNone/>
            </a:pPr>
            <a:r>
              <a:rPr lang="en-US" dirty="0" smtClean="0"/>
              <a:t>The </a:t>
            </a:r>
            <a:r>
              <a:rPr lang="en-US" dirty="0"/>
              <a:t>electrical resistance of a resistor is measured in </a:t>
            </a:r>
            <a:r>
              <a:rPr lang="en-US" b="1" dirty="0"/>
              <a:t>ohms</a:t>
            </a:r>
            <a:r>
              <a:rPr lang="en-US" dirty="0"/>
              <a:t>. The symbol for an ohm is the </a:t>
            </a:r>
            <a:r>
              <a:rPr lang="en-US" dirty="0" err="1"/>
              <a:t>greek</a:t>
            </a:r>
            <a:r>
              <a:rPr lang="en-US" dirty="0"/>
              <a:t> capital-omega: Ω. The (somewhat roundabout) definition of 1Ω is the resistance between two points where 1 volt (1V) of applied potential energy will push 1 ampere (1A) of current.</a:t>
            </a:r>
          </a:p>
          <a:p>
            <a:pPr marL="0" indent="0">
              <a:buNone/>
            </a:pPr>
            <a:endParaRPr lang="en-US" dirty="0"/>
          </a:p>
        </p:txBody>
      </p:sp>
      <p:sp>
        <p:nvSpPr>
          <p:cNvPr id="3" name="Date Placeholder 2"/>
          <p:cNvSpPr>
            <a:spLocks noGrp="1"/>
          </p:cNvSpPr>
          <p:nvPr>
            <p:ph type="dt" sz="half" idx="15"/>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6"/>
          </p:nvPr>
        </p:nvSpPr>
        <p:spPr/>
        <p:txBody>
          <a:bodyPr>
            <a:normAutofit fontScale="85000" lnSpcReduction="20000"/>
          </a:bodyPr>
          <a:lstStyle/>
          <a:p>
            <a:fld id="{E90EC951-2603-4970-A40B-F9FF9B845B36}" type="slidenum">
              <a:rPr lang="en-US" smtClean="0"/>
              <a:pPr/>
              <a:t>5</a:t>
            </a:fld>
            <a:endParaRPr lang="en-US"/>
          </a:p>
        </p:txBody>
      </p:sp>
      <p:sp>
        <p:nvSpPr>
          <p:cNvPr id="9" name="AutoShape 4" descr="Introduction to Resistors - The Engineering Project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1" name="AutoShape 6" descr="Introduction to Resistors - The Engineering Project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pic>
        <p:nvPicPr>
          <p:cNvPr id="1032" name="Picture 8" descr="Introduction to Resistors - The Engineering Projec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676401"/>
            <a:ext cx="3399630" cy="2097132"/>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8750" y="3886200"/>
            <a:ext cx="3418680" cy="2217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Content Placeholder 4"/>
          <p:cNvSpPr txBox="1">
            <a:spLocks/>
          </p:cNvSpPr>
          <p:nvPr/>
        </p:nvSpPr>
        <p:spPr>
          <a:xfrm>
            <a:off x="533400" y="6103374"/>
            <a:ext cx="7848600" cy="373626"/>
          </a:xfrm>
          <a:prstGeom prst="rect">
            <a:avLst/>
          </a:prstGeom>
        </p:spPr>
        <p:txBody>
          <a:bodyPr>
            <a:normAutofit fontScale="7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2000" dirty="0" smtClean="0">
                <a:latin typeface="Calibri" pitchFamily="34" charset="0"/>
                <a:cs typeface="Calibri" pitchFamily="34" charset="0"/>
              </a:rPr>
              <a:t>Source:</a:t>
            </a:r>
            <a:r>
              <a:rPr lang="en-US" sz="2000" dirty="0" smtClean="0"/>
              <a:t> </a:t>
            </a:r>
            <a:r>
              <a:rPr lang="en-US" sz="2000" dirty="0"/>
              <a:t> https://www.electronics-notes.com/articles/electronic_components/resistors/resistor-types.php</a:t>
            </a:r>
          </a:p>
        </p:txBody>
      </p:sp>
    </p:spTree>
    <p:extLst>
      <p:ext uri="{BB962C8B-B14F-4D97-AF65-F5344CB8AC3E}">
        <p14:creationId xmlns:p14="http://schemas.microsoft.com/office/powerpoint/2010/main" val="2322366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lgn="ctr" rtl="0">
              <a:spcBef>
                <a:spcPct val="0"/>
              </a:spcBef>
            </a:pPr>
            <a:r>
              <a:rPr lang="en-ZA" sz="3600" b="1" dirty="0" smtClean="0">
                <a:solidFill>
                  <a:srgbClr val="00B050"/>
                </a:solidFill>
              </a:rPr>
              <a:t>Fixed resistors</a:t>
            </a:r>
            <a:r>
              <a:rPr lang="en-US" sz="2800" b="1" dirty="0" smtClean="0"/>
              <a:t/>
            </a:r>
            <a:br>
              <a:rPr lang="en-US" sz="2800" b="1" dirty="0" smtClean="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6</a:t>
            </a:fld>
            <a:endParaRPr lang="en-US"/>
          </a:p>
        </p:txBody>
      </p:sp>
      <p:sp>
        <p:nvSpPr>
          <p:cNvPr id="5" name="Content Placeholder 4"/>
          <p:cNvSpPr>
            <a:spLocks noGrp="1"/>
          </p:cNvSpPr>
          <p:nvPr>
            <p:ph sz="quarter" idx="1"/>
          </p:nvPr>
        </p:nvSpPr>
        <p:spPr/>
        <p:txBody>
          <a:bodyPr/>
          <a:lstStyle/>
          <a:p>
            <a:pPr marL="0" indent="0">
              <a:buNone/>
            </a:pPr>
            <a:r>
              <a:rPr lang="en-US" dirty="0"/>
              <a:t>Fixed resistors are by far the most widely used type of resistor. They are used in electronics circuits to set the right conditions in a circuit. Their values are determined during the design phase of the circuit, and they should never need to be changed to "adjust" the circuit. </a:t>
            </a:r>
            <a:endParaRPr lang="en-US" dirty="0" smtClean="0"/>
          </a:p>
          <a:p>
            <a:pPr marL="0" indent="0">
              <a:buNone/>
            </a:pPr>
            <a:r>
              <a:rPr lang="en-US" dirty="0" smtClean="0"/>
              <a:t>There </a:t>
            </a:r>
            <a:r>
              <a:rPr lang="en-US" dirty="0"/>
              <a:t>are many different types of resistor which can be used in different circumstances and these different types of resistor are described in further detail below. </a:t>
            </a:r>
          </a:p>
        </p:txBody>
      </p:sp>
    </p:spTree>
    <p:extLst>
      <p:ext uri="{BB962C8B-B14F-4D97-AF65-F5344CB8AC3E}">
        <p14:creationId xmlns:p14="http://schemas.microsoft.com/office/powerpoint/2010/main" val="19109521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Fixed </a:t>
            </a:r>
            <a:r>
              <a:rPr lang="en-US" b="1" dirty="0"/>
              <a:t>resistor types</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7</a:t>
            </a:fld>
            <a:endParaRPr lang="en-US"/>
          </a:p>
        </p:txBody>
      </p:sp>
      <p:sp>
        <p:nvSpPr>
          <p:cNvPr id="5" name="Content Placeholder 4"/>
          <p:cNvSpPr>
            <a:spLocks noGrp="1"/>
          </p:cNvSpPr>
          <p:nvPr>
            <p:ph sz="quarter" idx="1"/>
          </p:nvPr>
        </p:nvSpPr>
        <p:spPr/>
        <p:txBody>
          <a:bodyPr>
            <a:normAutofit fontScale="92500" lnSpcReduction="20000"/>
          </a:bodyPr>
          <a:lstStyle/>
          <a:p>
            <a:pPr marL="0" indent="0">
              <a:buNone/>
            </a:pPr>
            <a:r>
              <a:rPr lang="en-US" dirty="0"/>
              <a:t>There are a number of different types of fixed resistor:</a:t>
            </a:r>
          </a:p>
          <a:p>
            <a:r>
              <a:rPr lang="en-US" b="1" i="1" dirty="0"/>
              <a:t>Carbon composition:</a:t>
            </a:r>
            <a:r>
              <a:rPr lang="en-US" dirty="0"/>
              <a:t>   The carbon composition resistor is a type of resistor that was once very common - it was the main type of resistor, but are now seldom used because newer forms of resistor provide better performance, they are smaller and also cheaper.</a:t>
            </a:r>
            <a:br>
              <a:rPr lang="en-US" dirty="0"/>
            </a:br>
            <a:r>
              <a:rPr lang="en-US" dirty="0"/>
              <a:t/>
            </a:r>
            <a:br>
              <a:rPr lang="en-US" dirty="0"/>
            </a:br>
            <a:r>
              <a:rPr lang="en-US" dirty="0"/>
              <a:t>Carbon composition resistors are formed by mixing carbon granules with a binder which was then made into a small rod. This type of resistor was large by today's standards and suffered from a large negative temperature coefficient</a:t>
            </a:r>
            <a:r>
              <a:rPr lang="en-US" dirty="0" smtClean="0"/>
              <a:t>.</a:t>
            </a:r>
          </a:p>
          <a:p>
            <a:endParaRPr lang="en-US" dirty="0"/>
          </a:p>
          <a:p>
            <a:pPr marL="0" indent="0">
              <a:buNone/>
            </a:pPr>
            <a:endParaRPr lang="en-US" dirty="0"/>
          </a:p>
          <a:p>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5381625"/>
            <a:ext cx="3505200" cy="787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533400" y="6106690"/>
            <a:ext cx="7848600" cy="2667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dirty="0" smtClean="0">
                <a:latin typeface="Calibri" pitchFamily="34" charset="0"/>
                <a:cs typeface="Calibri" pitchFamily="34" charset="0"/>
              </a:rPr>
              <a:t>Source</a:t>
            </a:r>
            <a:r>
              <a:rPr lang="en-US" sz="3200" dirty="0" smtClean="0">
                <a:latin typeface="Calibri" pitchFamily="34" charset="0"/>
                <a:cs typeface="Calibri" pitchFamily="34" charset="0"/>
              </a:rPr>
              <a:t>:</a:t>
            </a:r>
            <a:r>
              <a:rPr lang="en-US" sz="3200" dirty="0" smtClean="0"/>
              <a:t>  </a:t>
            </a:r>
            <a:r>
              <a:rPr lang="en-US" sz="3200" dirty="0"/>
              <a:t>https://www.electronics-notes.com/articles/electronic_components/resistors/resistor-types.php</a:t>
            </a:r>
          </a:p>
          <a:p>
            <a:pPr marL="0" indent="0">
              <a:buFont typeface="Wingdings"/>
              <a:buNone/>
            </a:pPr>
            <a:endParaRPr lang="en-US" dirty="0"/>
          </a:p>
        </p:txBody>
      </p:sp>
    </p:spTree>
    <p:extLst>
      <p:ext uri="{BB962C8B-B14F-4D97-AF65-F5344CB8AC3E}">
        <p14:creationId xmlns:p14="http://schemas.microsoft.com/office/powerpoint/2010/main" val="32316830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Fixed resistor </a:t>
            </a:r>
            <a:r>
              <a:rPr lang="en-US" b="1" dirty="0" smtClean="0"/>
              <a:t>types </a:t>
            </a:r>
            <a:r>
              <a:rPr lang="en-US" b="1" dirty="0" err="1" smtClean="0"/>
              <a:t>cont</a:t>
            </a:r>
            <a:r>
              <a:rPr lang="en-US" b="1"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8</a:t>
            </a:fld>
            <a:endParaRPr lang="en-US"/>
          </a:p>
        </p:txBody>
      </p:sp>
      <p:sp>
        <p:nvSpPr>
          <p:cNvPr id="5" name="Content Placeholder 4"/>
          <p:cNvSpPr>
            <a:spLocks noGrp="1"/>
          </p:cNvSpPr>
          <p:nvPr>
            <p:ph sz="quarter" idx="1"/>
          </p:nvPr>
        </p:nvSpPr>
        <p:spPr>
          <a:xfrm>
            <a:off x="612648" y="1600200"/>
            <a:ext cx="8153400" cy="4724400"/>
          </a:xfrm>
        </p:spPr>
        <p:txBody>
          <a:bodyPr>
            <a:noAutofit/>
          </a:bodyPr>
          <a:lstStyle/>
          <a:p>
            <a:r>
              <a:rPr lang="en-US" sz="2000" b="1" i="1" dirty="0"/>
              <a:t>Carbon film:</a:t>
            </a:r>
            <a:r>
              <a:rPr lang="en-US" sz="2000" dirty="0"/>
              <a:t>   This type of resistor was introduced during he early days of transistor technology when power levels tended to be lower</a:t>
            </a:r>
            <a:r>
              <a:rPr lang="en-US" sz="2000" dirty="0" smtClean="0"/>
              <a:t>.</a:t>
            </a:r>
          </a:p>
          <a:p>
            <a:pPr marL="0" indent="0">
              <a:buNone/>
            </a:pPr>
            <a:endParaRPr lang="en-US" sz="2000" dirty="0" smtClean="0"/>
          </a:p>
          <a:p>
            <a:pPr marL="0" indent="0">
              <a:buNone/>
            </a:pPr>
            <a:endParaRPr lang="en-US" sz="2000" dirty="0" smtClean="0"/>
          </a:p>
          <a:p>
            <a:pPr marL="0" indent="0">
              <a:buNone/>
            </a:pPr>
            <a:endParaRPr lang="en-US" sz="2000" dirty="0"/>
          </a:p>
          <a:p>
            <a:pPr marL="0" indent="0">
              <a:buNone/>
            </a:pPr>
            <a:endParaRPr lang="en-US" sz="2000" dirty="0" smtClean="0"/>
          </a:p>
          <a:p>
            <a:pPr marL="0" indent="0">
              <a:buNone/>
            </a:pPr>
            <a:endParaRPr lang="en-US" sz="2000" dirty="0" smtClean="0"/>
          </a:p>
          <a:p>
            <a:pPr marL="0" indent="0">
              <a:buNone/>
            </a:pPr>
            <a:r>
              <a:rPr lang="en-US" sz="2000" dirty="0" smtClean="0"/>
              <a:t>The </a:t>
            </a:r>
            <a:r>
              <a:rPr lang="en-US" sz="2000" dirty="0"/>
              <a:t>carbon film resistor is formed by "cracking" a hydrocarbon onto a ceramic former. The resulting deposited film had its resistance set by cutting a helix into the film. This made these resistors highly inductive and of little use for many RF applications. They exhibited a temperature coefficient of between -100 and -900 parts per million per degree </a:t>
            </a:r>
            <a:r>
              <a:rPr lang="en-US" sz="2000" dirty="0" err="1"/>
              <a:t>Celcius</a:t>
            </a:r>
            <a:r>
              <a:rPr lang="en-US" sz="2000" dirty="0"/>
              <a:t>. The carbon film is protected either by a conformal epoxy coating or a ceramic tube.</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676523"/>
            <a:ext cx="5587342"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1066800" y="3595478"/>
            <a:ext cx="7848600" cy="2667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dirty="0" smtClean="0">
                <a:latin typeface="Calibri" pitchFamily="34" charset="0"/>
                <a:cs typeface="Calibri" pitchFamily="34" charset="0"/>
              </a:rPr>
              <a:t>Source:</a:t>
            </a:r>
            <a:r>
              <a:rPr lang="en-US" sz="3200" dirty="0" smtClean="0"/>
              <a:t> </a:t>
            </a:r>
            <a:r>
              <a:rPr lang="en-US" sz="3200" dirty="0"/>
              <a:t>https://www.electronics-notes.com/articles/electronic_components/resistors/resistor-types.php</a:t>
            </a:r>
          </a:p>
          <a:p>
            <a:pPr marL="0" indent="0">
              <a:buFont typeface="Wingdings"/>
              <a:buNone/>
            </a:pPr>
            <a:endParaRPr lang="en-US" dirty="0"/>
          </a:p>
        </p:txBody>
      </p:sp>
    </p:spTree>
    <p:extLst>
      <p:ext uri="{BB962C8B-B14F-4D97-AF65-F5344CB8AC3E}">
        <p14:creationId xmlns:p14="http://schemas.microsoft.com/office/powerpoint/2010/main" val="38999435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Fixed resistor types </a:t>
            </a:r>
            <a:r>
              <a:rPr lang="en-US" b="1" dirty="0" err="1"/>
              <a:t>cont</a:t>
            </a:r>
            <a:r>
              <a:rPr lang="en-US" b="1" dirty="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9</a:t>
            </a:fld>
            <a:endParaRPr lang="en-US"/>
          </a:p>
        </p:txBody>
      </p:sp>
      <p:sp>
        <p:nvSpPr>
          <p:cNvPr id="5" name="Content Placeholder 4"/>
          <p:cNvSpPr>
            <a:spLocks noGrp="1"/>
          </p:cNvSpPr>
          <p:nvPr>
            <p:ph sz="quarter" idx="1"/>
          </p:nvPr>
        </p:nvSpPr>
        <p:spPr>
          <a:xfrm>
            <a:off x="612648" y="1600200"/>
            <a:ext cx="8153400" cy="4648200"/>
          </a:xfrm>
        </p:spPr>
        <p:txBody>
          <a:bodyPr>
            <a:normAutofit/>
          </a:bodyPr>
          <a:lstStyle/>
          <a:p>
            <a:pPr algn="just"/>
            <a:r>
              <a:rPr lang="en-US" sz="1900" b="1" i="1" dirty="0"/>
              <a:t>Metal oxide film resistor:</a:t>
            </a:r>
            <a:r>
              <a:rPr lang="en-US" sz="1900" dirty="0"/>
              <a:t>   This type of resistor is now the most widely used form of resistor. Rather than using a carbon film, this resistor type uses a metal oxide film deposited on a ceramic rod. As with the carbon film, the </a:t>
            </a:r>
            <a:r>
              <a:rPr lang="en-US" sz="1900" dirty="0" err="1"/>
              <a:t>the</a:t>
            </a:r>
            <a:r>
              <a:rPr lang="en-US" sz="1900" dirty="0"/>
              <a:t> resistance can be adjusted by cutting a helical grove in the film. Again the film is protected using a conformal epoxy coating. This type of resistor has a temperature coefficient of around + or - 15 parts per million per °</a:t>
            </a:r>
            <a:r>
              <a:rPr lang="en-US" sz="1900" dirty="0" err="1"/>
              <a:t>Celcius</a:t>
            </a:r>
            <a:r>
              <a:rPr lang="en-US" sz="1900" dirty="0"/>
              <a:t>, giving it a far superior performance to that of </a:t>
            </a:r>
            <a:r>
              <a:rPr lang="en-US" sz="1900" dirty="0" smtClean="0"/>
              <a:t>any </a:t>
            </a:r>
            <a:r>
              <a:rPr lang="en-US" sz="1900" dirty="0"/>
              <a:t>carbon based resistor. Additionally </a:t>
            </a:r>
            <a:r>
              <a:rPr lang="en-US" sz="1900" dirty="0" smtClean="0"/>
              <a:t>this </a:t>
            </a:r>
            <a:r>
              <a:rPr lang="en-US" sz="1900" dirty="0"/>
              <a:t>type of resistor can be supplied to a much </a:t>
            </a:r>
            <a:r>
              <a:rPr lang="en-US" sz="1900" dirty="0" smtClean="0"/>
              <a:t>closer </a:t>
            </a:r>
            <a:r>
              <a:rPr lang="en-US" sz="1900" dirty="0"/>
              <a:t>tolerance, 5% or even 2% being standard, with 1% versions available. They also exhibit a much lower noise level than carbon types of resistor, however it has mainly been superseded but he metal film resistor. </a:t>
            </a:r>
            <a:endParaRPr lang="en-US" sz="1900" dirty="0" smtClean="0"/>
          </a:p>
          <a:p>
            <a:pPr marL="0" indent="0">
              <a:buNone/>
            </a:pPr>
            <a:endParaRPr lang="en-US" dirty="0"/>
          </a:p>
          <a:p>
            <a:pPr marL="0" indent="0">
              <a:buNone/>
            </a:pPr>
            <a:endParaRPr lang="en-US" dirty="0" smtClean="0"/>
          </a:p>
          <a:p>
            <a:endParaRPr lang="en-US" dirty="0" smtClean="0"/>
          </a:p>
          <a:p>
            <a:endParaRPr lang="en-US"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4800600"/>
            <a:ext cx="394335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838200" y="5179115"/>
            <a:ext cx="3269974" cy="723900"/>
          </a:xfrm>
          <a:prstGeom prst="rect">
            <a:avLst/>
          </a:prstGeom>
        </p:spPr>
        <p:txBody>
          <a:bodyP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1200" dirty="0" smtClean="0">
                <a:latin typeface="Calibri" pitchFamily="34" charset="0"/>
                <a:cs typeface="Calibri" pitchFamily="34" charset="0"/>
              </a:rPr>
              <a:t>Source</a:t>
            </a:r>
            <a:r>
              <a:rPr lang="en-US" sz="1200" dirty="0">
                <a:latin typeface="Calibri" pitchFamily="34" charset="0"/>
                <a:cs typeface="Calibri" pitchFamily="34" charset="0"/>
              </a:rPr>
              <a:t>:</a:t>
            </a:r>
            <a:r>
              <a:rPr lang="en-US" sz="1200" dirty="0"/>
              <a:t>  https://www.electronics-notes.com/articles/electronic_components/resistors/resistor-types.php</a:t>
            </a:r>
          </a:p>
          <a:p>
            <a:pPr marL="0" indent="0">
              <a:buFont typeface="Wingdings"/>
              <a:buNone/>
            </a:pPr>
            <a:endParaRPr lang="en-US" sz="1050" dirty="0"/>
          </a:p>
        </p:txBody>
      </p:sp>
    </p:spTree>
    <p:extLst>
      <p:ext uri="{BB962C8B-B14F-4D97-AF65-F5344CB8AC3E}">
        <p14:creationId xmlns:p14="http://schemas.microsoft.com/office/powerpoint/2010/main" val="10104828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Fixed resistor types </a:t>
            </a:r>
            <a:r>
              <a:rPr lang="en-US" b="1" dirty="0" err="1"/>
              <a:t>cont</a:t>
            </a:r>
            <a:r>
              <a:rPr lang="en-US" b="1" dirty="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10</a:t>
            </a:fld>
            <a:endParaRPr lang="en-US"/>
          </a:p>
        </p:txBody>
      </p:sp>
      <p:sp>
        <p:nvSpPr>
          <p:cNvPr id="5" name="Content Placeholder 4"/>
          <p:cNvSpPr>
            <a:spLocks noGrp="1"/>
          </p:cNvSpPr>
          <p:nvPr>
            <p:ph sz="quarter" idx="1"/>
          </p:nvPr>
        </p:nvSpPr>
        <p:spPr/>
        <p:txBody>
          <a:bodyPr>
            <a:normAutofit/>
          </a:bodyPr>
          <a:lstStyle/>
          <a:p>
            <a:r>
              <a:rPr lang="en-US" b="1" i="1" dirty="0"/>
              <a:t>Metal film resistor:</a:t>
            </a:r>
            <a:r>
              <a:rPr lang="en-US" dirty="0"/>
              <a:t>   The metal film resistor is very similar to the metal oxide film resistor. Visually it is very similar and the performance is also comparable. Instead of using a metal oxide film, this type of resistor uses a metal film as the name indicates. Metals such as nickel alloy may be used. </a:t>
            </a:r>
            <a:endParaRPr lang="en-US" dirty="0" smtClean="0"/>
          </a:p>
          <a:p>
            <a:endParaRPr lang="en-US"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6962" y="4800600"/>
            <a:ext cx="4410075"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533400" y="6057900"/>
            <a:ext cx="7848600" cy="495300"/>
          </a:xfrm>
          <a:prstGeom prst="rect">
            <a:avLst/>
          </a:prstGeom>
        </p:spPr>
        <p:txBody>
          <a:bodyPr>
            <a:normAutofit fontScale="40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3200" dirty="0" smtClean="0">
                <a:latin typeface="Calibri" pitchFamily="34" charset="0"/>
                <a:cs typeface="Calibri" pitchFamily="34" charset="0"/>
              </a:rPr>
              <a:t>Source</a:t>
            </a:r>
            <a:r>
              <a:rPr lang="en-US" sz="3200" dirty="0">
                <a:latin typeface="Calibri" pitchFamily="34" charset="0"/>
                <a:cs typeface="Calibri" pitchFamily="34" charset="0"/>
              </a:rPr>
              <a:t>:</a:t>
            </a:r>
            <a:r>
              <a:rPr lang="en-US" sz="3200" dirty="0"/>
              <a:t>  https://www.electronics-notes.com/articles/electronic_components/resistors/resistor-types.php</a:t>
            </a:r>
          </a:p>
          <a:p>
            <a:pPr marL="0" indent="0">
              <a:buFont typeface="Wingdings"/>
              <a:buNone/>
            </a:pPr>
            <a:r>
              <a:rPr lang="en-US" dirty="0" smtClean="0"/>
              <a:t> </a:t>
            </a:r>
            <a:endParaRPr lang="en-US" dirty="0"/>
          </a:p>
        </p:txBody>
      </p:sp>
    </p:spTree>
    <p:extLst>
      <p:ext uri="{BB962C8B-B14F-4D97-AF65-F5344CB8AC3E}">
        <p14:creationId xmlns:p14="http://schemas.microsoft.com/office/powerpoint/2010/main" val="744759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Fixed resistor types </a:t>
            </a:r>
            <a:r>
              <a:rPr lang="en-US" b="1" dirty="0" err="1"/>
              <a:t>cont</a:t>
            </a:r>
            <a:r>
              <a:rPr lang="en-US" b="1" dirty="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11</a:t>
            </a:fld>
            <a:endParaRPr lang="en-US"/>
          </a:p>
        </p:txBody>
      </p:sp>
      <p:sp>
        <p:nvSpPr>
          <p:cNvPr id="5" name="Content Placeholder 4"/>
          <p:cNvSpPr>
            <a:spLocks noGrp="1"/>
          </p:cNvSpPr>
          <p:nvPr>
            <p:ph sz="quarter" idx="1"/>
          </p:nvPr>
        </p:nvSpPr>
        <p:spPr/>
        <p:txBody>
          <a:bodyPr>
            <a:noAutofit/>
          </a:bodyPr>
          <a:lstStyle/>
          <a:p>
            <a:pPr algn="just"/>
            <a:r>
              <a:rPr lang="en-US" sz="2200" b="1" i="1" dirty="0"/>
              <a:t>Wire wound resistor:</a:t>
            </a:r>
            <a:r>
              <a:rPr lang="en-US" sz="2200" dirty="0"/>
              <a:t>   This resistor type is generally reserved for high power applications. These resistors are made by winding wire with a higher than normal resistance (resistance wire) on a former.</a:t>
            </a:r>
            <a:br>
              <a:rPr lang="en-US" sz="2200" dirty="0"/>
            </a:br>
            <a:r>
              <a:rPr lang="en-US" sz="2200" dirty="0"/>
              <a:t/>
            </a:r>
            <a:br>
              <a:rPr lang="en-US" sz="2200" dirty="0"/>
            </a:br>
            <a:r>
              <a:rPr lang="en-US" sz="2200" dirty="0"/>
              <a:t>The more expensive varieties are wound on a ceramic former and they may be covered by a vitreous or silicone enamel. This resistor type is suited to high powers and exhibits a high level of reliability at high powers along with a comparatively low level of temperature coefficient, although this will depend on a number of factors including the former, wire used, etc. As wire wound resistors are often intended for high power applications, some varieties are designed so that they can be mounted onto a </a:t>
            </a:r>
            <a:r>
              <a:rPr lang="en-US" sz="2200" dirty="0" err="1"/>
              <a:t>heatsink</a:t>
            </a:r>
            <a:r>
              <a:rPr lang="en-US" sz="2200" dirty="0"/>
              <a:t> to ensure that the power is dissipated into metalwork so it can be carried away.</a:t>
            </a:r>
            <a:br>
              <a:rPr lang="en-US" sz="2200" dirty="0"/>
            </a:br>
            <a:r>
              <a:rPr lang="en-US" sz="2200" dirty="0"/>
              <a:t/>
            </a:r>
            <a:br>
              <a:rPr lang="en-US" sz="2200" dirty="0"/>
            </a:br>
            <a:endParaRPr lang="en-US" sz="2200" dirty="0"/>
          </a:p>
        </p:txBody>
      </p:sp>
    </p:spTree>
    <p:extLst>
      <p:ext uri="{BB962C8B-B14F-4D97-AF65-F5344CB8AC3E}">
        <p14:creationId xmlns:p14="http://schemas.microsoft.com/office/powerpoint/2010/main" val="33839877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Fixed resistor types </a:t>
            </a:r>
            <a:r>
              <a:rPr lang="en-US" b="1" dirty="0" err="1"/>
              <a:t>cont</a:t>
            </a:r>
            <a:r>
              <a:rPr lang="en-US" b="1" dirty="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12</a:t>
            </a:fld>
            <a:endParaRPr lang="en-US"/>
          </a:p>
        </p:txBody>
      </p:sp>
      <p:sp>
        <p:nvSpPr>
          <p:cNvPr id="5" name="Content Placeholder 4"/>
          <p:cNvSpPr>
            <a:spLocks noGrp="1"/>
          </p:cNvSpPr>
          <p:nvPr>
            <p:ph sz="quarter" idx="1"/>
          </p:nvPr>
        </p:nvSpPr>
        <p:spPr/>
        <p:txBody>
          <a:bodyPr>
            <a:normAutofit fontScale="92500"/>
          </a:bodyPr>
          <a:lstStyle/>
          <a:p>
            <a:pPr algn="just"/>
            <a:r>
              <a:rPr lang="en-US" dirty="0"/>
              <a:t>In view of their wound nature, they are not suitable for operation above low frequencies, although by winding parts of the resistance wire in different directions the inductance can be reduced somewhat. </a:t>
            </a:r>
            <a:endParaRPr lang="en-US" b="1" i="1" dirty="0" smtClean="0"/>
          </a:p>
          <a:p>
            <a:pPr algn="just"/>
            <a:r>
              <a:rPr lang="en-US" b="1" i="1" dirty="0" smtClean="0"/>
              <a:t>Surface </a:t>
            </a:r>
            <a:r>
              <a:rPr lang="en-US" b="1" i="1" dirty="0"/>
              <a:t>mount resistors:</a:t>
            </a:r>
            <a:r>
              <a:rPr lang="en-US" dirty="0"/>
              <a:t>   Surface mount technology, SMT is now the major format used for electronic components. They are easier to use in automated manufacturing, and they are able to provide very high levels of performance. SMT resistors </a:t>
            </a:r>
            <a:r>
              <a:rPr lang="en-US" dirty="0" err="1"/>
              <a:t>utilise</a:t>
            </a:r>
            <a:r>
              <a:rPr lang="en-US" dirty="0"/>
              <a:t> similar technologies to other forms, but in a surface mount format. </a:t>
            </a:r>
          </a:p>
        </p:txBody>
      </p:sp>
    </p:spTree>
    <p:extLst>
      <p:ext uri="{BB962C8B-B14F-4D97-AF65-F5344CB8AC3E}">
        <p14:creationId xmlns:p14="http://schemas.microsoft.com/office/powerpoint/2010/main" val="1869238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Variable resistors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dirty="0">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13</a:t>
            </a:fld>
            <a:endParaRPr lang="en-US"/>
          </a:p>
        </p:txBody>
      </p:sp>
      <p:sp>
        <p:nvSpPr>
          <p:cNvPr id="5" name="Content Placeholder 4"/>
          <p:cNvSpPr>
            <a:spLocks noGrp="1"/>
          </p:cNvSpPr>
          <p:nvPr>
            <p:ph sz="quarter" idx="1"/>
          </p:nvPr>
        </p:nvSpPr>
        <p:spPr/>
        <p:txBody>
          <a:bodyPr>
            <a:normAutofit fontScale="92500" lnSpcReduction="20000"/>
          </a:bodyPr>
          <a:lstStyle/>
          <a:p>
            <a:pPr algn="just"/>
            <a:r>
              <a:rPr lang="en-US" dirty="0"/>
              <a:t>A variable resistor is a resistor of which </a:t>
            </a:r>
            <a:r>
              <a:rPr lang="en-US" b="1" dirty="0"/>
              <a:t>the electric resistance value can be adjusted</a:t>
            </a:r>
            <a:r>
              <a:rPr lang="en-US" dirty="0"/>
              <a:t>. A variable resistor is in essence an electro-mechanical transducer and normally works by sliding a contact (wiper) over a resistive element. When a variable resistor is used as a potential divider by using 3 terminals it is called a </a:t>
            </a:r>
            <a:r>
              <a:rPr lang="en-US" b="1" dirty="0" smtClean="0"/>
              <a:t>potentiometer</a:t>
            </a:r>
            <a:r>
              <a:rPr lang="en-US" dirty="0" smtClean="0"/>
              <a:t>.</a:t>
            </a:r>
          </a:p>
          <a:p>
            <a:pPr algn="just"/>
            <a:r>
              <a:rPr lang="en-US" dirty="0" smtClean="0"/>
              <a:t>When </a:t>
            </a:r>
            <a:r>
              <a:rPr lang="en-US" dirty="0"/>
              <a:t>only two terminals are used, it functions as a variable resistance and is called </a:t>
            </a:r>
            <a:r>
              <a:rPr lang="en-US" dirty="0" smtClean="0"/>
              <a:t>a </a:t>
            </a:r>
            <a:r>
              <a:rPr lang="en-US" b="1" dirty="0" smtClean="0"/>
              <a:t>rheostat</a:t>
            </a:r>
            <a:r>
              <a:rPr lang="en-US" dirty="0" smtClean="0"/>
              <a:t>. Electronically </a:t>
            </a:r>
            <a:r>
              <a:rPr lang="en-US" dirty="0"/>
              <a:t>controlled variable resistors exist, which can be </a:t>
            </a:r>
            <a:r>
              <a:rPr lang="en-US" b="1" dirty="0"/>
              <a:t>controlled electronically </a:t>
            </a:r>
            <a:r>
              <a:rPr lang="en-US" dirty="0"/>
              <a:t>instead of by mechanical action. These resistors are </a:t>
            </a:r>
            <a:r>
              <a:rPr lang="en-US" dirty="0" smtClean="0"/>
              <a:t>called </a:t>
            </a:r>
            <a:r>
              <a:rPr lang="en-US" b="1" dirty="0" smtClean="0"/>
              <a:t>digital potentiometers</a:t>
            </a:r>
            <a:r>
              <a:rPr lang="en-US" dirty="0"/>
              <a:t>.</a:t>
            </a:r>
          </a:p>
        </p:txBody>
      </p:sp>
    </p:spTree>
    <p:extLst>
      <p:ext uri="{BB962C8B-B14F-4D97-AF65-F5344CB8AC3E}">
        <p14:creationId xmlns:p14="http://schemas.microsoft.com/office/powerpoint/2010/main" val="20617932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Types </a:t>
            </a:r>
            <a:r>
              <a:rPr lang="en-US" b="1" dirty="0"/>
              <a:t>of variable resistors</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14</a:t>
            </a:fld>
            <a:endParaRPr lang="en-US"/>
          </a:p>
        </p:txBody>
      </p:sp>
      <p:sp>
        <p:nvSpPr>
          <p:cNvPr id="5" name="Content Placeholder 4"/>
          <p:cNvSpPr>
            <a:spLocks noGrp="1"/>
          </p:cNvSpPr>
          <p:nvPr>
            <p:ph sz="quarter" idx="1"/>
          </p:nvPr>
        </p:nvSpPr>
        <p:spPr/>
        <p:txBody>
          <a:bodyPr>
            <a:normAutofit fontScale="77500" lnSpcReduction="20000"/>
          </a:bodyPr>
          <a:lstStyle/>
          <a:p>
            <a:pPr marL="0" indent="0" algn="ctr">
              <a:buNone/>
            </a:pPr>
            <a:r>
              <a:rPr lang="en-US" sz="4100" b="1" dirty="0"/>
              <a:t>Potentiometer</a:t>
            </a:r>
          </a:p>
          <a:p>
            <a:pPr marL="0" indent="0">
              <a:buNone/>
            </a:pPr>
            <a:r>
              <a:rPr lang="en-US" dirty="0"/>
              <a:t>The </a:t>
            </a:r>
            <a:r>
              <a:rPr lang="en-US" dirty="0" smtClean="0"/>
              <a:t>potentiometer </a:t>
            </a:r>
            <a:r>
              <a:rPr lang="en-US" dirty="0"/>
              <a:t>is the most common variable resistor. It functions as a potential divider and is used to generate a voltage signal depending on the position of the potentiometer. This signal can be used for a very wide variety of applications including: Amplifier gain control(audio volume), measurement of distance or angles, tuning of circuits and much more. </a:t>
            </a:r>
            <a:r>
              <a:rPr lang="en-US" dirty="0" smtClean="0"/>
              <a:t>When variable </a:t>
            </a:r>
            <a:r>
              <a:rPr lang="en-US" dirty="0"/>
              <a:t>resistors are used to </a:t>
            </a:r>
            <a:r>
              <a:rPr lang="en-US" dirty="0" smtClean="0"/>
              <a:t>tune </a:t>
            </a:r>
            <a:r>
              <a:rPr lang="en-US" dirty="0"/>
              <a:t>or </a:t>
            </a:r>
            <a:endParaRPr lang="en-US" dirty="0" smtClean="0"/>
          </a:p>
          <a:p>
            <a:pPr marL="0" indent="0">
              <a:buNone/>
            </a:pPr>
            <a:r>
              <a:rPr lang="en-US" dirty="0" smtClean="0"/>
              <a:t>calibrate </a:t>
            </a:r>
            <a:r>
              <a:rPr lang="en-US" dirty="0"/>
              <a:t>a circuit or application, </a:t>
            </a:r>
            <a:r>
              <a:rPr lang="en-US" dirty="0" smtClean="0"/>
              <a:t>trimmer</a:t>
            </a:r>
          </a:p>
          <a:p>
            <a:pPr marL="0" indent="0">
              <a:buNone/>
            </a:pPr>
            <a:r>
              <a:rPr lang="en-US" dirty="0" smtClean="0"/>
              <a:t> </a:t>
            </a:r>
            <a:r>
              <a:rPr lang="en-US" dirty="0"/>
              <a:t>potentiometers </a:t>
            </a:r>
            <a:r>
              <a:rPr lang="en-US" dirty="0" smtClean="0"/>
              <a:t>or </a:t>
            </a:r>
            <a:r>
              <a:rPr lang="en-US" b="1" dirty="0" err="1" smtClean="0"/>
              <a:t>trimpots</a:t>
            </a:r>
            <a:r>
              <a:rPr lang="en-US" dirty="0" smtClean="0"/>
              <a:t> are </a:t>
            </a:r>
            <a:r>
              <a:rPr lang="en-US" dirty="0"/>
              <a:t>used, </a:t>
            </a:r>
            <a:r>
              <a:rPr lang="en-US" dirty="0" smtClean="0"/>
              <a:t>this</a:t>
            </a:r>
          </a:p>
          <a:p>
            <a:pPr marL="0" indent="0">
              <a:buNone/>
            </a:pPr>
            <a:r>
              <a:rPr lang="en-US" dirty="0" smtClean="0"/>
              <a:t> </a:t>
            </a:r>
            <a:r>
              <a:rPr lang="en-US" dirty="0"/>
              <a:t>are mostly small potentiometers mounted </a:t>
            </a:r>
            <a:endParaRPr lang="en-US" dirty="0" smtClean="0"/>
          </a:p>
          <a:p>
            <a:pPr marL="0" indent="0">
              <a:buNone/>
            </a:pPr>
            <a:r>
              <a:rPr lang="en-US" dirty="0" smtClean="0"/>
              <a:t>on </a:t>
            </a:r>
            <a:r>
              <a:rPr lang="en-US" dirty="0"/>
              <a:t>the circuit board, which can be adjusted </a:t>
            </a:r>
            <a:endParaRPr lang="en-US" dirty="0" smtClean="0"/>
          </a:p>
          <a:p>
            <a:pPr marL="0" indent="0">
              <a:buNone/>
            </a:pPr>
            <a:r>
              <a:rPr lang="en-US" dirty="0" smtClean="0"/>
              <a:t>using </a:t>
            </a:r>
            <a:r>
              <a:rPr lang="en-US" dirty="0"/>
              <a:t>a screwdriver</a:t>
            </a:r>
            <a:r>
              <a:rPr lang="en-US" dirty="0" smtClean="0"/>
              <a:t>.</a:t>
            </a:r>
          </a:p>
          <a:p>
            <a:pPr marL="0" indent="0">
              <a:buNone/>
            </a:pPr>
            <a:endParaRPr lang="en-US" dirty="0"/>
          </a:p>
          <a:p>
            <a:endParaRPr lang="en-US"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3371022"/>
            <a:ext cx="26670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4267200" y="5791200"/>
            <a:ext cx="4114800" cy="609600"/>
          </a:xfrm>
          <a:prstGeom prst="rect">
            <a:avLst/>
          </a:prstGeom>
        </p:spPr>
        <p:txBody>
          <a:bodyP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1200" dirty="0" smtClean="0">
                <a:latin typeface="Calibri" pitchFamily="34" charset="0"/>
                <a:cs typeface="Calibri" pitchFamily="34" charset="0"/>
              </a:rPr>
              <a:t>Source</a:t>
            </a:r>
            <a:r>
              <a:rPr lang="en-US" sz="1200" dirty="0">
                <a:latin typeface="Calibri" pitchFamily="34" charset="0"/>
                <a:cs typeface="Calibri" pitchFamily="34" charset="0"/>
              </a:rPr>
              <a:t>: https://www.electronics-notes.com/articles/electronic_components/resistors/resistor-types.php</a:t>
            </a:r>
            <a:r>
              <a:rPr lang="en-US" sz="1200" dirty="0" smtClean="0"/>
              <a:t> </a:t>
            </a:r>
            <a:endParaRPr lang="en-US" sz="1200" dirty="0"/>
          </a:p>
        </p:txBody>
      </p:sp>
    </p:spTree>
    <p:extLst>
      <p:ext uri="{BB962C8B-B14F-4D97-AF65-F5344CB8AC3E}">
        <p14:creationId xmlns:p14="http://schemas.microsoft.com/office/powerpoint/2010/main" val="34547396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Variable </a:t>
            </a:r>
            <a:r>
              <a:rPr lang="en-US" b="1" dirty="0" smtClean="0">
                <a:solidFill>
                  <a:srgbClr val="00B050"/>
                </a:solidFill>
              </a:rPr>
              <a:t>resistors </a:t>
            </a:r>
            <a:r>
              <a:rPr lang="en-US" b="1" dirty="0" err="1" smtClean="0">
                <a:solidFill>
                  <a:srgbClr val="00B050"/>
                </a:solidFill>
              </a:rPr>
              <a:t>cont</a:t>
            </a:r>
            <a:r>
              <a:rPr lang="en-US" b="1" dirty="0" smtClean="0">
                <a:solidFill>
                  <a:srgbClr val="00B050"/>
                </a:solidFill>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dirty="0">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15</a:t>
            </a:fld>
            <a:endParaRPr lang="en-US"/>
          </a:p>
        </p:txBody>
      </p:sp>
      <p:sp>
        <p:nvSpPr>
          <p:cNvPr id="5" name="Content Placeholder 4"/>
          <p:cNvSpPr>
            <a:spLocks noGrp="1"/>
          </p:cNvSpPr>
          <p:nvPr>
            <p:ph sz="quarter" idx="1"/>
          </p:nvPr>
        </p:nvSpPr>
        <p:spPr/>
        <p:txBody>
          <a:bodyPr>
            <a:normAutofit fontScale="70000" lnSpcReduction="20000"/>
          </a:bodyPr>
          <a:lstStyle/>
          <a:p>
            <a:pPr marL="0" indent="0" algn="ctr">
              <a:buNone/>
            </a:pPr>
            <a:r>
              <a:rPr lang="en-US" sz="3800" b="1" dirty="0"/>
              <a:t>Rheostat</a:t>
            </a:r>
          </a:p>
          <a:p>
            <a:r>
              <a:rPr lang="en-US" sz="3100" dirty="0"/>
              <a:t>Rheostats are very similar in construction to potentiometers, but are not used as a potential divider, but as a variable resistance. They use only 2 terminals instead of the 3 terminals potentiometers use. One connection is made at one end of the resistive element, the other at the wiper of the variable resistor. In the past rheostats were  used as power control devices in series with the load, </a:t>
            </a:r>
            <a:r>
              <a:rPr lang="en-US" sz="3100" dirty="0" smtClean="0"/>
              <a:t>such </a:t>
            </a:r>
            <a:r>
              <a:rPr lang="en-US" sz="3100" dirty="0"/>
              <a:t>as a light bulb. Nowadays rheostats are not used as power </a:t>
            </a:r>
          </a:p>
          <a:p>
            <a:pPr marL="320040" lvl="1" indent="0">
              <a:buNone/>
            </a:pPr>
            <a:r>
              <a:rPr lang="en-US" sz="3100" dirty="0" smtClean="0"/>
              <a:t>control </a:t>
            </a:r>
            <a:r>
              <a:rPr lang="en-US" sz="3100" dirty="0"/>
              <a:t>anymore as this is an inefficient </a:t>
            </a:r>
            <a:endParaRPr lang="en-US" sz="3100" dirty="0" smtClean="0"/>
          </a:p>
          <a:p>
            <a:pPr marL="320040" lvl="1" indent="0">
              <a:buNone/>
            </a:pPr>
            <a:r>
              <a:rPr lang="en-US" sz="3100" dirty="0" smtClean="0"/>
              <a:t>method</a:t>
            </a:r>
            <a:r>
              <a:rPr lang="en-US" sz="3100" dirty="0"/>
              <a:t>.  For power control, rheostats are </a:t>
            </a:r>
            <a:endParaRPr lang="en-US" sz="3100" dirty="0" smtClean="0"/>
          </a:p>
          <a:p>
            <a:pPr marL="320040" lvl="1" indent="0">
              <a:buNone/>
            </a:pPr>
            <a:r>
              <a:rPr lang="en-US" sz="3100" dirty="0" smtClean="0"/>
              <a:t>replaced </a:t>
            </a:r>
            <a:r>
              <a:rPr lang="en-US" sz="3100" dirty="0"/>
              <a:t>by more efficient switching electronics. </a:t>
            </a:r>
            <a:endParaRPr lang="en-US" sz="3100" dirty="0" smtClean="0"/>
          </a:p>
          <a:p>
            <a:pPr marL="0" indent="0">
              <a:buNone/>
            </a:pPr>
            <a:endParaRPr lang="en-US" dirty="0" smtClean="0"/>
          </a:p>
          <a:p>
            <a:r>
              <a:rPr lang="en-US" b="1" dirty="0" smtClean="0"/>
              <a:t>Preset </a:t>
            </a:r>
            <a:r>
              <a:rPr lang="en-US" b="1" dirty="0"/>
              <a:t>variable resistors</a:t>
            </a:r>
            <a:r>
              <a:rPr lang="en-US" dirty="0"/>
              <a:t>, wired as rheostats are </a:t>
            </a:r>
            <a:endParaRPr lang="en-US" dirty="0" smtClean="0"/>
          </a:p>
          <a:p>
            <a:pPr marL="0" indent="0">
              <a:buNone/>
            </a:pPr>
            <a:r>
              <a:rPr lang="en-US" dirty="0" smtClean="0"/>
              <a:t>used </a:t>
            </a:r>
            <a:r>
              <a:rPr lang="en-US" dirty="0"/>
              <a:t>in circuits to perform tuning or calibration.</a:t>
            </a:r>
          </a:p>
          <a:p>
            <a:endParaRPr lang="en-US"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3867151"/>
            <a:ext cx="2438400"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1981200" y="6057900"/>
            <a:ext cx="6400800" cy="419100"/>
          </a:xfrm>
          <a:prstGeom prst="rect">
            <a:avLst/>
          </a:prstGeom>
        </p:spPr>
        <p:txBody>
          <a:bodyP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1200" b="1" dirty="0" smtClean="0">
                <a:latin typeface="Calibri" pitchFamily="34" charset="0"/>
                <a:cs typeface="Calibri" pitchFamily="34" charset="0"/>
              </a:rPr>
              <a:t>Source</a:t>
            </a:r>
            <a:r>
              <a:rPr lang="en-US" sz="1200" b="1" dirty="0">
                <a:latin typeface="Calibri" pitchFamily="34" charset="0"/>
                <a:cs typeface="Calibri" pitchFamily="34" charset="0"/>
              </a:rPr>
              <a:t>: </a:t>
            </a:r>
            <a:r>
              <a:rPr lang="en-US" sz="1200" dirty="0">
                <a:latin typeface="Calibri" pitchFamily="34" charset="0"/>
                <a:cs typeface="Calibri" pitchFamily="34" charset="0"/>
              </a:rPr>
              <a:t>https://www.electronics-notes.com/articles/electronic_components/resistors/resistor-types.php</a:t>
            </a:r>
            <a:r>
              <a:rPr lang="en-US" sz="1200" dirty="0" smtClean="0"/>
              <a:t> </a:t>
            </a:r>
            <a:endParaRPr lang="en-US" sz="1200" dirty="0"/>
          </a:p>
        </p:txBody>
      </p:sp>
    </p:spTree>
    <p:extLst>
      <p:ext uri="{BB962C8B-B14F-4D97-AF65-F5344CB8AC3E}">
        <p14:creationId xmlns:p14="http://schemas.microsoft.com/office/powerpoint/2010/main" val="34396292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Variable resistors </a:t>
            </a:r>
            <a:r>
              <a:rPr lang="en-US" b="1" dirty="0" err="1">
                <a:solidFill>
                  <a:srgbClr val="00B050"/>
                </a:solidFill>
              </a:rPr>
              <a:t>cont</a:t>
            </a:r>
            <a:r>
              <a:rPr lang="en-US" b="1" dirty="0">
                <a:solidFill>
                  <a:srgbClr val="00B050"/>
                </a:solidFill>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dirty="0">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16</a:t>
            </a:fld>
            <a:endParaRPr lang="en-US"/>
          </a:p>
        </p:txBody>
      </p:sp>
      <p:sp>
        <p:nvSpPr>
          <p:cNvPr id="5" name="Content Placeholder 4"/>
          <p:cNvSpPr>
            <a:spLocks noGrp="1"/>
          </p:cNvSpPr>
          <p:nvPr>
            <p:ph sz="quarter" idx="1"/>
          </p:nvPr>
        </p:nvSpPr>
        <p:spPr/>
        <p:txBody>
          <a:bodyPr/>
          <a:lstStyle/>
          <a:p>
            <a:pPr marL="0" indent="0" algn="ctr">
              <a:buNone/>
            </a:pPr>
            <a:r>
              <a:rPr lang="en-US" sz="3200" b="1" dirty="0"/>
              <a:t>Digital resistor</a:t>
            </a:r>
          </a:p>
          <a:p>
            <a:pPr algn="just"/>
            <a:r>
              <a:rPr lang="en-US" dirty="0"/>
              <a:t>A </a:t>
            </a:r>
            <a:r>
              <a:rPr lang="en-US" b="1" dirty="0"/>
              <a:t>digital variable resistor </a:t>
            </a:r>
            <a:r>
              <a:rPr lang="en-US" dirty="0"/>
              <a:t>is a type of variable resistor where the change of resistance is not performed by mechanical movement but by electronic signals. They can change resistance in discrete steps and are often controlled by digital protocols such as I2C or by simple up/down signals.</a:t>
            </a:r>
          </a:p>
          <a:p>
            <a:pPr marL="0" indent="0">
              <a:buNone/>
            </a:pPr>
            <a:endParaRPr lang="en-US"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5062330"/>
            <a:ext cx="2209800" cy="1315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3733800" y="5257800"/>
            <a:ext cx="4648200" cy="609600"/>
          </a:xfrm>
          <a:prstGeom prst="rect">
            <a:avLst/>
          </a:prstGeom>
        </p:spPr>
        <p:txBody>
          <a:bodyP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1200" dirty="0" smtClean="0">
                <a:latin typeface="Calibri" pitchFamily="34" charset="0"/>
                <a:cs typeface="Calibri" pitchFamily="34" charset="0"/>
              </a:rPr>
              <a:t>Source</a:t>
            </a:r>
            <a:r>
              <a:rPr lang="en-US" sz="1200" dirty="0">
                <a:latin typeface="Calibri" pitchFamily="34" charset="0"/>
                <a:cs typeface="Calibri" pitchFamily="34" charset="0"/>
              </a:rPr>
              <a:t>: https://www.electronics-notes.com/articles/electronic_components/resistors/resistor-types.php</a:t>
            </a:r>
            <a:r>
              <a:rPr lang="en-US" sz="1200" dirty="0" smtClean="0"/>
              <a:t> </a:t>
            </a:r>
            <a:endParaRPr lang="en-US" sz="1200" dirty="0"/>
          </a:p>
        </p:txBody>
      </p:sp>
    </p:spTree>
    <p:extLst>
      <p:ext uri="{BB962C8B-B14F-4D97-AF65-F5344CB8AC3E}">
        <p14:creationId xmlns:p14="http://schemas.microsoft.com/office/powerpoint/2010/main" val="11940165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Variable resistors </a:t>
            </a:r>
            <a:r>
              <a:rPr lang="en-US" b="1" dirty="0" smtClean="0">
                <a:solidFill>
                  <a:srgbClr val="00B050"/>
                </a:solidFill>
              </a:rPr>
              <a:t>symbols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p:txBody>
          <a:bodyPr/>
          <a:lstStyle/>
          <a:p>
            <a:pPr marL="0" indent="0">
              <a:buNone/>
            </a:pPr>
            <a:endParaRPr lang="en-US" dirty="0" smtClean="0"/>
          </a:p>
          <a:p>
            <a:endParaRPr lang="en-US" dirty="0" smtClean="0"/>
          </a:p>
          <a:p>
            <a:endParaRPr lang="en-US" dirty="0"/>
          </a:p>
          <a:p>
            <a:endParaRPr lang="en-US" dirty="0" smtClean="0"/>
          </a:p>
          <a:p>
            <a:endParaRPr lang="en-US" dirty="0"/>
          </a:p>
          <a:p>
            <a:endParaRPr lang="en-US" dirty="0" smtClean="0"/>
          </a:p>
          <a:p>
            <a:endParaRPr lang="en-US" dirty="0"/>
          </a:p>
          <a:p>
            <a:endParaRPr lang="en-US" dirty="0"/>
          </a:p>
          <a:p>
            <a:endParaRPr lang="en-US" dirty="0"/>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4392114"/>
            <a:ext cx="3283226" cy="1618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4216088"/>
            <a:ext cx="3733800" cy="180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2750" y="2057400"/>
            <a:ext cx="3524250" cy="1740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ontent Placeholder 4"/>
          <p:cNvSpPr txBox="1">
            <a:spLocks/>
          </p:cNvSpPr>
          <p:nvPr/>
        </p:nvSpPr>
        <p:spPr>
          <a:xfrm>
            <a:off x="533400" y="6172200"/>
            <a:ext cx="7848600" cy="304800"/>
          </a:xfrm>
          <a:prstGeom prst="rect">
            <a:avLst/>
          </a:prstGeom>
        </p:spPr>
        <p:txBody>
          <a:bodyPr>
            <a:normAutofit fontScale="47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dirty="0" smtClean="0">
                <a:latin typeface="Calibri" pitchFamily="34" charset="0"/>
                <a:cs typeface="Calibri" pitchFamily="34" charset="0"/>
              </a:rPr>
              <a:t>Source:</a:t>
            </a:r>
            <a:r>
              <a:rPr lang="en-US" dirty="0" smtClean="0"/>
              <a:t> </a:t>
            </a:r>
            <a:r>
              <a:rPr lang="en-US" dirty="0"/>
              <a:t>https://www.electronics-notes.com/articles/electronic_components/resistors/resistor-types.php</a:t>
            </a:r>
          </a:p>
        </p:txBody>
      </p:sp>
    </p:spTree>
    <p:extLst>
      <p:ext uri="{BB962C8B-B14F-4D97-AF65-F5344CB8AC3E}">
        <p14:creationId xmlns:p14="http://schemas.microsoft.com/office/powerpoint/2010/main" val="13009409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Light dependent </a:t>
            </a:r>
            <a:r>
              <a:rPr lang="en-US" b="1" dirty="0" smtClean="0">
                <a:solidFill>
                  <a:srgbClr val="00B050"/>
                </a:solidFill>
              </a:rPr>
              <a:t>resistor(LDR)</a:t>
            </a:r>
            <a:endParaRPr lang="en-US"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18</a:t>
            </a:fld>
            <a:endParaRPr lang="en-US"/>
          </a:p>
        </p:txBody>
      </p:sp>
      <p:sp>
        <p:nvSpPr>
          <p:cNvPr id="5" name="Content Placeholder 4"/>
          <p:cNvSpPr>
            <a:spLocks noGrp="1"/>
          </p:cNvSpPr>
          <p:nvPr>
            <p:ph sz="quarter" idx="1"/>
          </p:nvPr>
        </p:nvSpPr>
        <p:spPr/>
        <p:txBody>
          <a:bodyPr>
            <a:normAutofit/>
          </a:bodyPr>
          <a:lstStyle/>
          <a:p>
            <a:r>
              <a:rPr lang="en-US" sz="2000" b="1" i="1" dirty="0"/>
              <a:t>Light dependent resistor / </a:t>
            </a:r>
            <a:r>
              <a:rPr lang="en-US" sz="2000" b="1" i="1" dirty="0" err="1"/>
              <a:t>photoresistor</a:t>
            </a:r>
            <a:r>
              <a:rPr lang="en-US" sz="2000" b="1" i="1" dirty="0"/>
              <a:t>:</a:t>
            </a:r>
            <a:r>
              <a:rPr lang="en-US" sz="2000" dirty="0"/>
              <a:t>   Light dependent resistors or </a:t>
            </a:r>
            <a:r>
              <a:rPr lang="en-US" sz="2000" dirty="0" err="1"/>
              <a:t>photoresistors</a:t>
            </a:r>
            <a:r>
              <a:rPr lang="en-US" sz="2000" dirty="0"/>
              <a:t> change their resistance with the level of light. They are used in a number of sensor applications and provide a very cost effective solution in many </a:t>
            </a:r>
            <a:r>
              <a:rPr lang="en-US" sz="2000" dirty="0" smtClean="0"/>
              <a:t>instances.</a:t>
            </a:r>
          </a:p>
          <a:p>
            <a:endParaRPr lang="en-US" sz="2000" dirty="0"/>
          </a:p>
          <a:p>
            <a:r>
              <a:rPr lang="en-US" sz="2000" dirty="0" smtClean="0"/>
              <a:t>Light </a:t>
            </a:r>
            <a:r>
              <a:rPr lang="en-US" sz="2000" dirty="0"/>
              <a:t>dependent resistors have a </a:t>
            </a:r>
            <a:endParaRPr lang="en-US" sz="2000" dirty="0" smtClean="0"/>
          </a:p>
          <a:p>
            <a:pPr marL="0" indent="0">
              <a:buNone/>
            </a:pPr>
            <a:r>
              <a:rPr lang="en-US" sz="2000" dirty="0" smtClean="0"/>
              <a:t>lag </a:t>
            </a:r>
            <a:r>
              <a:rPr lang="en-US" sz="2000" dirty="0"/>
              <a:t>in the time taken to respond to </a:t>
            </a:r>
            <a:endParaRPr lang="en-US" sz="2000" dirty="0" smtClean="0"/>
          </a:p>
          <a:p>
            <a:pPr marL="0" indent="0">
              <a:buNone/>
            </a:pPr>
            <a:r>
              <a:rPr lang="en-US" sz="2000" dirty="0" smtClean="0"/>
              <a:t>light </a:t>
            </a:r>
            <a:r>
              <a:rPr lang="en-US" sz="2000" dirty="0"/>
              <a:t>changes, but they are cheap </a:t>
            </a:r>
            <a:endParaRPr lang="en-US" sz="2000" dirty="0" smtClean="0"/>
          </a:p>
          <a:p>
            <a:pPr marL="0" indent="0">
              <a:buNone/>
            </a:pPr>
            <a:r>
              <a:rPr lang="en-US" sz="2000" dirty="0" smtClean="0"/>
              <a:t>and </a:t>
            </a:r>
            <a:r>
              <a:rPr lang="en-US" sz="2000" dirty="0"/>
              <a:t>easy to use.</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2362200"/>
            <a:ext cx="3021949"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5257800" y="5029200"/>
            <a:ext cx="3124200" cy="666750"/>
          </a:xfrm>
          <a:prstGeom prst="rect">
            <a:avLst/>
          </a:prstGeom>
        </p:spPr>
        <p:txBody>
          <a:bodyPr>
            <a:normAutofit fontScale="47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dirty="0" smtClean="0">
                <a:latin typeface="Calibri" pitchFamily="34" charset="0"/>
                <a:cs typeface="Calibri" pitchFamily="34" charset="0"/>
              </a:rPr>
              <a:t>Source:</a:t>
            </a:r>
            <a:r>
              <a:rPr lang="en-US" dirty="0" smtClean="0"/>
              <a:t> </a:t>
            </a:r>
            <a:r>
              <a:rPr lang="en-US" dirty="0"/>
              <a:t>https://www.electronics-notes.com/articles/electronic_components/resistors/resistor-types.php</a:t>
            </a:r>
          </a:p>
        </p:txBody>
      </p:sp>
    </p:spTree>
    <p:extLst>
      <p:ext uri="{BB962C8B-B14F-4D97-AF65-F5344CB8AC3E}">
        <p14:creationId xmlns:p14="http://schemas.microsoft.com/office/powerpoint/2010/main" val="4583088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B050"/>
                </a:solidFill>
              </a:rPr>
              <a:t>Thermistor</a:t>
            </a:r>
            <a:endParaRPr lang="en-US"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19</a:t>
            </a:fld>
            <a:endParaRPr lang="en-US"/>
          </a:p>
        </p:txBody>
      </p:sp>
      <p:sp>
        <p:nvSpPr>
          <p:cNvPr id="5" name="Content Placeholder 4"/>
          <p:cNvSpPr>
            <a:spLocks noGrp="1"/>
          </p:cNvSpPr>
          <p:nvPr>
            <p:ph sz="quarter" idx="1"/>
          </p:nvPr>
        </p:nvSpPr>
        <p:spPr/>
        <p:txBody>
          <a:bodyPr>
            <a:normAutofit fontScale="92500" lnSpcReduction="20000"/>
          </a:bodyPr>
          <a:lstStyle/>
          <a:p>
            <a:pPr algn="just"/>
            <a:r>
              <a:rPr lang="en-US" b="1" i="1" dirty="0"/>
              <a:t>Thermistor:</a:t>
            </a:r>
            <a:r>
              <a:rPr lang="en-US" dirty="0"/>
              <a:t>   As the name indicates, thermistors are heat sensitive resistors. The resistance of the thermistor varying with temperature. Some have a negative temperature coefficient, </a:t>
            </a:r>
            <a:r>
              <a:rPr lang="en-US" b="1" dirty="0"/>
              <a:t>NTC </a:t>
            </a:r>
            <a:r>
              <a:rPr lang="en-US" b="1" dirty="0" smtClean="0"/>
              <a:t>thermistors(</a:t>
            </a:r>
            <a:r>
              <a:rPr lang="en-US" dirty="0"/>
              <a:t>where the resistance decreases with increasing temperature</a:t>
            </a:r>
            <a:r>
              <a:rPr lang="en-US" b="1" dirty="0" smtClean="0"/>
              <a:t>)</a:t>
            </a:r>
            <a:r>
              <a:rPr lang="en-US" dirty="0" smtClean="0"/>
              <a:t>, </a:t>
            </a:r>
            <a:r>
              <a:rPr lang="en-US" dirty="0"/>
              <a:t>whist others have a positive temperature coefficient, </a:t>
            </a:r>
            <a:r>
              <a:rPr lang="en-US" b="1" dirty="0"/>
              <a:t>PTC thermistors</a:t>
            </a:r>
            <a:r>
              <a:rPr lang="en-US" dirty="0"/>
              <a:t>(the resistance increases with increasing temperature).</a:t>
            </a:r>
            <a:endParaRPr lang="en-US" dirty="0" smtClean="0"/>
          </a:p>
          <a:p>
            <a:pPr algn="just"/>
            <a:r>
              <a:rPr lang="en-US" dirty="0"/>
              <a:t>The name thermistor is a shortening of the words thermal resistor. It is essentially a thermally sensitive resistor, giving a change in resistance for a change in temperature.</a:t>
            </a:r>
          </a:p>
        </p:txBody>
      </p:sp>
    </p:spTree>
    <p:extLst>
      <p:ext uri="{BB962C8B-B14F-4D97-AF65-F5344CB8AC3E}">
        <p14:creationId xmlns:p14="http://schemas.microsoft.com/office/powerpoint/2010/main" val="29654553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solidFill>
                  <a:srgbClr val="00B050"/>
                </a:solidFill>
              </a:rPr>
              <a:t>Thermistor </a:t>
            </a:r>
            <a:r>
              <a:rPr lang="en-US" b="1" dirty="0" err="1" smtClean="0">
                <a:solidFill>
                  <a:srgbClr val="00B050"/>
                </a:solidFill>
              </a:rPr>
              <a:t>cont</a:t>
            </a:r>
            <a:r>
              <a:rPr lang="en-US" b="1" dirty="0" smtClean="0">
                <a:solidFill>
                  <a:srgbClr val="00B050"/>
                </a:solidFill>
              </a:rPr>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dirty="0">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20</a:t>
            </a:fld>
            <a:endParaRPr lang="en-US"/>
          </a:p>
        </p:txBody>
      </p:sp>
      <p:sp>
        <p:nvSpPr>
          <p:cNvPr id="5" name="Content Placeholder 4"/>
          <p:cNvSpPr>
            <a:spLocks noGrp="1"/>
          </p:cNvSpPr>
          <p:nvPr>
            <p:ph sz="quarter" idx="1"/>
          </p:nvPr>
        </p:nvSpPr>
        <p:spPr/>
        <p:txBody>
          <a:bodyPr>
            <a:normAutofit fontScale="77500" lnSpcReduction="20000"/>
          </a:bodyPr>
          <a:lstStyle/>
          <a:p>
            <a:r>
              <a:rPr lang="en-US" dirty="0"/>
              <a:t>Thermistors can be used in many ways, enabling the temperature of the medium surrounding the device or the device itself to alter its resistance. This can then be detected by the equipment and used for everything from broad temperature sensing to overload cut-outs and many more ideas.</a:t>
            </a:r>
          </a:p>
          <a:p>
            <a:r>
              <a:rPr lang="en-US" dirty="0"/>
              <a:t>Thermistors are found in many circuits and equipment, providing a simple and cost effective but effective method of basic temperature sensing.</a:t>
            </a:r>
          </a:p>
          <a:p>
            <a:pPr marL="0" indent="0">
              <a:buNone/>
            </a:pPr>
            <a:r>
              <a:rPr lang="en-US" b="1" dirty="0" smtClean="0"/>
              <a:t>                               </a:t>
            </a:r>
            <a:r>
              <a:rPr lang="en-US" sz="3100" b="1" dirty="0" smtClean="0"/>
              <a:t>Thermistor </a:t>
            </a:r>
            <a:r>
              <a:rPr lang="en-US" sz="3100" b="1" dirty="0"/>
              <a:t>circuit </a:t>
            </a:r>
            <a:r>
              <a:rPr lang="en-US" sz="3100" b="1" dirty="0" smtClean="0"/>
              <a:t>symbol</a:t>
            </a:r>
          </a:p>
          <a:p>
            <a:pPr marL="0" indent="0">
              <a:buNone/>
            </a:pPr>
            <a:endParaRPr lang="en-US" b="1" dirty="0"/>
          </a:p>
          <a:p>
            <a:pPr marL="0" indent="0">
              <a:buNone/>
            </a:pPr>
            <a:r>
              <a:rPr lang="en-US" dirty="0"/>
              <a:t>The thermistor is </a:t>
            </a:r>
            <a:r>
              <a:rPr lang="en-US" dirty="0" err="1"/>
              <a:t>recognised</a:t>
            </a:r>
            <a:r>
              <a:rPr lang="en-US" dirty="0"/>
              <a:t> within circuits by its </a:t>
            </a:r>
            <a:r>
              <a:rPr lang="en-US" dirty="0" smtClean="0"/>
              <a:t>own </a:t>
            </a:r>
            <a:r>
              <a:rPr lang="en-US" dirty="0"/>
              <a:t>circuit </a:t>
            </a:r>
            <a:endParaRPr lang="en-US" dirty="0" smtClean="0"/>
          </a:p>
          <a:p>
            <a:pPr marL="0" indent="0">
              <a:buNone/>
            </a:pPr>
            <a:r>
              <a:rPr lang="en-US" dirty="0" smtClean="0"/>
              <a:t>symbol</a:t>
            </a:r>
            <a:r>
              <a:rPr lang="en-US" dirty="0"/>
              <a:t>. The thermistor circuit symbol </a:t>
            </a:r>
            <a:r>
              <a:rPr lang="en-US" dirty="0" smtClean="0"/>
              <a:t>uses </a:t>
            </a:r>
            <a:r>
              <a:rPr lang="en-US" dirty="0"/>
              <a:t>the standard </a:t>
            </a:r>
            <a:endParaRPr lang="en-US" dirty="0" smtClean="0"/>
          </a:p>
          <a:p>
            <a:pPr marL="0" indent="0">
              <a:buNone/>
            </a:pPr>
            <a:r>
              <a:rPr lang="en-US" dirty="0" smtClean="0"/>
              <a:t>resistor </a:t>
            </a:r>
            <a:r>
              <a:rPr lang="en-US" dirty="0"/>
              <a:t>rectangle as its basis </a:t>
            </a:r>
            <a:r>
              <a:rPr lang="en-US" dirty="0" smtClean="0"/>
              <a:t>and </a:t>
            </a:r>
            <a:r>
              <a:rPr lang="en-US" dirty="0"/>
              <a:t>then has a </a:t>
            </a:r>
            <a:r>
              <a:rPr lang="en-US" dirty="0" smtClean="0"/>
              <a:t>diagonal</a:t>
            </a:r>
          </a:p>
          <a:p>
            <a:pPr marL="0" indent="0">
              <a:buNone/>
            </a:pPr>
            <a:r>
              <a:rPr lang="en-US" dirty="0" smtClean="0"/>
              <a:t> </a:t>
            </a:r>
            <a:r>
              <a:rPr lang="en-US" dirty="0"/>
              <a:t>line through it which has </a:t>
            </a:r>
            <a:r>
              <a:rPr lang="en-US" dirty="0" smtClean="0"/>
              <a:t>a </a:t>
            </a:r>
            <a:r>
              <a:rPr lang="en-US" dirty="0"/>
              <a:t>small vertical section.</a:t>
            </a:r>
          </a:p>
          <a:p>
            <a:endParaRPr lang="en-US"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2363" y="3733801"/>
            <a:ext cx="505312"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4"/>
          <p:cNvSpPr txBox="1">
            <a:spLocks/>
          </p:cNvSpPr>
          <p:nvPr/>
        </p:nvSpPr>
        <p:spPr>
          <a:xfrm>
            <a:off x="6477000" y="5651638"/>
            <a:ext cx="2209800" cy="825362"/>
          </a:xfrm>
          <a:prstGeom prst="rect">
            <a:avLst/>
          </a:prstGeom>
        </p:spPr>
        <p:txBody>
          <a:bodyP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1200" dirty="0" smtClean="0">
                <a:latin typeface="Calibri" pitchFamily="34" charset="0"/>
                <a:cs typeface="Calibri" pitchFamily="34" charset="0"/>
              </a:rPr>
              <a:t>Source:</a:t>
            </a:r>
            <a:r>
              <a:rPr lang="en-US" sz="1200" dirty="0" smtClean="0"/>
              <a:t> </a:t>
            </a:r>
            <a:r>
              <a:rPr lang="en-US" sz="1200" dirty="0"/>
              <a:t>https://www.electronics-notes.com/articles/electronic_components/resistors/resistor-types.php</a:t>
            </a:r>
          </a:p>
        </p:txBody>
      </p:sp>
    </p:spTree>
    <p:extLst>
      <p:ext uri="{BB962C8B-B14F-4D97-AF65-F5344CB8AC3E}">
        <p14:creationId xmlns:p14="http://schemas.microsoft.com/office/powerpoint/2010/main" val="37795237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t>Thermistor </a:t>
            </a:r>
            <a:r>
              <a:rPr lang="en-US" b="1" dirty="0"/>
              <a:t>applications</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21</a:t>
            </a:fld>
            <a:endParaRPr lang="en-US"/>
          </a:p>
        </p:txBody>
      </p:sp>
      <p:sp>
        <p:nvSpPr>
          <p:cNvPr id="5" name="Content Placeholder 4"/>
          <p:cNvSpPr>
            <a:spLocks noGrp="1"/>
          </p:cNvSpPr>
          <p:nvPr>
            <p:ph sz="quarter" idx="1"/>
          </p:nvPr>
        </p:nvSpPr>
        <p:spPr/>
        <p:txBody>
          <a:bodyPr>
            <a:normAutofit fontScale="85000" lnSpcReduction="20000"/>
          </a:bodyPr>
          <a:lstStyle/>
          <a:p>
            <a:pPr marL="0" indent="0">
              <a:buNone/>
            </a:pPr>
            <a:r>
              <a:rPr lang="en-US" dirty="0" smtClean="0"/>
              <a:t>There are many different thermistor applications - they are found in many applications. They provide very cheap, yet effective elements in circuits and as such they are very attractive to use. The actual applications depend upon whether the thermistor is a positive or negative temperature co-efficient.</a:t>
            </a:r>
          </a:p>
          <a:p>
            <a:pPr>
              <a:buFont typeface="Wingdings" pitchFamily="2" charset="2"/>
              <a:buChar char="q"/>
            </a:pPr>
            <a:endParaRPr lang="en-US" b="1" i="1" dirty="0" smtClean="0"/>
          </a:p>
          <a:p>
            <a:pPr marL="0" indent="0">
              <a:buNone/>
            </a:pPr>
            <a:r>
              <a:rPr lang="en-US" b="1" i="1" dirty="0" smtClean="0"/>
              <a:t>Applications for negative temperature coefficient thermistors:</a:t>
            </a:r>
          </a:p>
          <a:p>
            <a:pPr>
              <a:buFont typeface="Wingdings" pitchFamily="2" charset="2"/>
              <a:buChar char="q"/>
            </a:pPr>
            <a:r>
              <a:rPr lang="en-US" i="1" u="sng" dirty="0" smtClean="0"/>
              <a:t>Very low temperature thermometers:</a:t>
            </a:r>
            <a:r>
              <a:rPr lang="en-US" dirty="0" smtClean="0"/>
              <a:t>   They are used as resistance thermometers in very low-temperature measurements.</a:t>
            </a:r>
          </a:p>
          <a:p>
            <a:pPr>
              <a:buFont typeface="Wingdings" pitchFamily="2" charset="2"/>
              <a:buChar char="q"/>
            </a:pPr>
            <a:r>
              <a:rPr lang="en-US" i="1" u="sng" dirty="0" smtClean="0"/>
              <a:t>Digital thermostats:</a:t>
            </a:r>
            <a:r>
              <a:rPr lang="en-US" dirty="0" smtClean="0"/>
              <a:t>   These thermistors are also commonly used in modern digital thermostats.</a:t>
            </a:r>
          </a:p>
          <a:p>
            <a:pPr marL="0" indent="0">
              <a:buNone/>
            </a:pPr>
            <a:endParaRPr lang="en-US" dirty="0"/>
          </a:p>
        </p:txBody>
      </p:sp>
    </p:spTree>
    <p:extLst>
      <p:ext uri="{BB962C8B-B14F-4D97-AF65-F5344CB8AC3E}">
        <p14:creationId xmlns:p14="http://schemas.microsoft.com/office/powerpoint/2010/main" val="22754651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Thermistor </a:t>
            </a:r>
            <a:r>
              <a:rPr lang="en-US" b="1" dirty="0" smtClean="0"/>
              <a:t>applications </a:t>
            </a:r>
            <a:r>
              <a:rPr lang="en-US" b="1" dirty="0" err="1" smtClean="0"/>
              <a:t>cont</a:t>
            </a:r>
            <a:r>
              <a:rPr lang="en-US" b="1" dirty="0" smtClean="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22</a:t>
            </a:fld>
            <a:endParaRPr lang="en-US"/>
          </a:p>
        </p:txBody>
      </p:sp>
      <p:sp>
        <p:nvSpPr>
          <p:cNvPr id="5" name="Content Placeholder 4"/>
          <p:cNvSpPr>
            <a:spLocks noGrp="1"/>
          </p:cNvSpPr>
          <p:nvPr>
            <p:ph sz="quarter" idx="1"/>
          </p:nvPr>
        </p:nvSpPr>
        <p:spPr/>
        <p:txBody>
          <a:bodyPr>
            <a:normAutofit fontScale="85000" lnSpcReduction="20000"/>
          </a:bodyPr>
          <a:lstStyle/>
          <a:p>
            <a:r>
              <a:rPr lang="en-US" i="1" u="sng" dirty="0"/>
              <a:t>Battery pack monitors:</a:t>
            </a:r>
            <a:r>
              <a:rPr lang="en-US" dirty="0"/>
              <a:t>   NTC thermistors are also used to monitor the temperature of battery packs while charging. As modern batteries such as Li-ion batteries are very sensitive to overcharging, the temperature provides a very good indication of the charging state, and when to terminate the charge cycle</a:t>
            </a:r>
            <a:r>
              <a:rPr lang="en-US" dirty="0" smtClean="0"/>
              <a:t>.</a:t>
            </a:r>
          </a:p>
          <a:p>
            <a:r>
              <a:rPr lang="en-US" dirty="0" smtClean="0"/>
              <a:t> </a:t>
            </a:r>
            <a:r>
              <a:rPr lang="en-US" i="1" u="sng" dirty="0"/>
              <a:t>In-rush protection devices:</a:t>
            </a:r>
            <a:r>
              <a:rPr lang="en-US" dirty="0"/>
              <a:t>   NTC thermistors can be used as in-rush-current limiting devices in power supply circuits. They present a higher resistance initially which prevents large currents from flowing at turn-on, and then heat up and become much lower resistance to allow higher current flow during normal operation. These thermistors are usually much larger than measuring type thermistors, and are purpose designed for this application.</a:t>
            </a:r>
          </a:p>
        </p:txBody>
      </p:sp>
    </p:spTree>
    <p:extLst>
      <p:ext uri="{BB962C8B-B14F-4D97-AF65-F5344CB8AC3E}">
        <p14:creationId xmlns:p14="http://schemas.microsoft.com/office/powerpoint/2010/main" val="35683930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Thermistor applications </a:t>
            </a:r>
            <a:r>
              <a:rPr lang="en-US" b="1" dirty="0" err="1"/>
              <a:t>cont</a:t>
            </a:r>
            <a:r>
              <a:rPr lang="en-US" b="1" dirty="0"/>
              <a:t>’</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23</a:t>
            </a:fld>
            <a:endParaRPr lang="en-US"/>
          </a:p>
        </p:txBody>
      </p:sp>
      <p:sp>
        <p:nvSpPr>
          <p:cNvPr id="5" name="Content Placeholder 4"/>
          <p:cNvSpPr>
            <a:spLocks noGrp="1"/>
          </p:cNvSpPr>
          <p:nvPr>
            <p:ph sz="quarter" idx="1"/>
          </p:nvPr>
        </p:nvSpPr>
        <p:spPr>
          <a:xfrm>
            <a:off x="533400" y="1600200"/>
            <a:ext cx="8232648" cy="4800600"/>
          </a:xfrm>
        </p:spPr>
        <p:txBody>
          <a:bodyPr>
            <a:normAutofit fontScale="77500" lnSpcReduction="20000"/>
          </a:bodyPr>
          <a:lstStyle/>
          <a:p>
            <a:pPr marL="0" indent="0">
              <a:buNone/>
            </a:pPr>
            <a:r>
              <a:rPr lang="en-US" b="1" i="1" dirty="0" smtClean="0"/>
              <a:t>         Applications </a:t>
            </a:r>
            <a:r>
              <a:rPr lang="en-US" b="1" i="1" dirty="0"/>
              <a:t>for positive temperature coefficient thermistors</a:t>
            </a:r>
            <a:r>
              <a:rPr lang="en-US" b="1" i="1" dirty="0" smtClean="0"/>
              <a:t>:</a:t>
            </a:r>
          </a:p>
          <a:p>
            <a:r>
              <a:rPr lang="en-US" i="1" u="sng" dirty="0" smtClean="0"/>
              <a:t>Current </a:t>
            </a:r>
            <a:r>
              <a:rPr lang="en-US" i="1" u="sng" dirty="0"/>
              <a:t>limiting devices: </a:t>
            </a:r>
            <a:r>
              <a:rPr lang="en-US" dirty="0"/>
              <a:t>  PTC thermistors can be used as current limiting devices in electronic circuits, where they can be used as an alternative to a fuse. Current flowing through the device under normal conditions causes a small amount of heating which does not give rise to any undue effects. However if the current is large, then it gives rise to more heat which the device may not be able to lose to the surroundings and the resistance goes up. In turn this gives rise to more heat generation in a positive feedback effect. As the resistance increases, so the current falls, thereby protecting the device</a:t>
            </a:r>
            <a:r>
              <a:rPr lang="en-US" dirty="0" smtClean="0"/>
              <a:t>.</a:t>
            </a:r>
          </a:p>
          <a:p>
            <a:r>
              <a:rPr lang="en-US" dirty="0"/>
              <a:t>Thermistors can be used in a wide variety of applications. They provide a simple, reliable and inexpensive method of sensing temperatures. As such they may be found in a wide variety of devices from fire alarms to thermostats. Although they may be used on their own, they may also be used as part of a Wheatstone bridge to provide higher degrees of accuracy.</a:t>
            </a:r>
          </a:p>
          <a:p>
            <a:endParaRPr lang="en-US" dirty="0"/>
          </a:p>
        </p:txBody>
      </p:sp>
    </p:spTree>
    <p:extLst>
      <p:ext uri="{BB962C8B-B14F-4D97-AF65-F5344CB8AC3E}">
        <p14:creationId xmlns:p14="http://schemas.microsoft.com/office/powerpoint/2010/main" val="38027359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a:solidFill>
                  <a:srgbClr val="00B050"/>
                </a:solidFill>
              </a:rPr>
              <a:t>Varistor</a:t>
            </a:r>
            <a:endParaRPr lang="en-US" dirty="0">
              <a:solidFill>
                <a:srgbClr val="00B050"/>
              </a:solidFill>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normAutofit fontScale="77500" lnSpcReduction="20000"/>
          </a:bodyPr>
          <a:lstStyle/>
          <a:p>
            <a:pPr marL="0" indent="0">
              <a:lnSpc>
                <a:spcPct val="120000"/>
              </a:lnSpc>
              <a:buNone/>
            </a:pPr>
            <a:r>
              <a:rPr lang="en-US" b="1" i="1" dirty="0" err="1"/>
              <a:t>Varistor</a:t>
            </a:r>
            <a:r>
              <a:rPr lang="en-US" b="1" i="1" dirty="0"/>
              <a:t>:</a:t>
            </a:r>
            <a:r>
              <a:rPr lang="en-US" dirty="0"/>
              <a:t>   </a:t>
            </a:r>
            <a:r>
              <a:rPr lang="en-US" dirty="0" err="1"/>
              <a:t>Varistors</a:t>
            </a:r>
            <a:r>
              <a:rPr lang="en-US" dirty="0"/>
              <a:t> are available in a number of forms. Essentially these electronic components vary their resistance with the applied voltage and as a result they find uses for spike and surge protection. Often they may be seen described as </a:t>
            </a:r>
            <a:r>
              <a:rPr lang="en-US" dirty="0" err="1"/>
              <a:t>Movistors</a:t>
            </a:r>
            <a:r>
              <a:rPr lang="en-US" dirty="0"/>
              <a:t>, which is a contraction of the words </a:t>
            </a:r>
            <a:r>
              <a:rPr lang="en-US" b="1" dirty="0"/>
              <a:t>M</a:t>
            </a:r>
            <a:r>
              <a:rPr lang="en-US" dirty="0"/>
              <a:t>etal </a:t>
            </a:r>
            <a:r>
              <a:rPr lang="en-US" b="1" dirty="0"/>
              <a:t>O</a:t>
            </a:r>
            <a:r>
              <a:rPr lang="en-US" dirty="0"/>
              <a:t>xide </a:t>
            </a:r>
            <a:r>
              <a:rPr lang="en-US" b="1" dirty="0" err="1"/>
              <a:t>V</a:t>
            </a:r>
            <a:r>
              <a:rPr lang="en-US" dirty="0" err="1"/>
              <a:t>ar</a:t>
            </a:r>
            <a:r>
              <a:rPr lang="en-US" b="1" dirty="0" err="1"/>
              <a:t>istor</a:t>
            </a:r>
            <a:r>
              <a:rPr lang="en-US" dirty="0"/>
              <a:t>.</a:t>
            </a:r>
            <a:br>
              <a:rPr lang="en-US" dirty="0"/>
            </a:br>
            <a:endParaRPr lang="en-US" dirty="0" smtClean="0"/>
          </a:p>
          <a:p>
            <a:pPr marL="0" indent="0">
              <a:buNone/>
            </a:pPr>
            <a:r>
              <a:rPr lang="en-US" dirty="0" err="1"/>
              <a:t>Varistors</a:t>
            </a:r>
            <a:r>
              <a:rPr lang="en-US" dirty="0"/>
              <a:t> are the devices that are widely used in surge or transient protected mains </a:t>
            </a:r>
            <a:r>
              <a:rPr lang="en-US" dirty="0" smtClean="0"/>
              <a:t>extension leads and </a:t>
            </a:r>
            <a:r>
              <a:rPr lang="en-US" dirty="0"/>
              <a:t>used </a:t>
            </a:r>
            <a:endParaRPr lang="en-US" dirty="0" smtClean="0"/>
          </a:p>
          <a:p>
            <a:pPr marL="0" indent="0">
              <a:buNone/>
            </a:pPr>
            <a:r>
              <a:rPr lang="en-US" dirty="0" smtClean="0"/>
              <a:t>to </a:t>
            </a:r>
            <a:r>
              <a:rPr lang="en-US" dirty="0"/>
              <a:t>protect computers. It </a:t>
            </a:r>
            <a:r>
              <a:rPr lang="en-US" dirty="0" smtClean="0"/>
              <a:t>should </a:t>
            </a:r>
            <a:r>
              <a:rPr lang="en-US" dirty="0"/>
              <a:t>be </a:t>
            </a:r>
            <a:endParaRPr lang="en-US" dirty="0" smtClean="0"/>
          </a:p>
          <a:p>
            <a:pPr marL="0" indent="0">
              <a:buNone/>
            </a:pPr>
            <a:r>
              <a:rPr lang="en-US" dirty="0" smtClean="0"/>
              <a:t>remembered </a:t>
            </a:r>
            <a:r>
              <a:rPr lang="en-US" dirty="0"/>
              <a:t>that each time </a:t>
            </a:r>
            <a:r>
              <a:rPr lang="en-US" dirty="0" smtClean="0"/>
              <a:t>the </a:t>
            </a:r>
            <a:r>
              <a:rPr lang="en-US" dirty="0" err="1" smtClean="0"/>
              <a:t>varistor</a:t>
            </a:r>
            <a:endParaRPr lang="en-US" dirty="0" smtClean="0"/>
          </a:p>
          <a:p>
            <a:pPr marL="0" indent="0">
              <a:buNone/>
            </a:pPr>
            <a:r>
              <a:rPr lang="en-US" dirty="0" smtClean="0"/>
              <a:t> </a:t>
            </a:r>
            <a:r>
              <a:rPr lang="en-US" dirty="0"/>
              <a:t>receives a spike its </a:t>
            </a:r>
            <a:r>
              <a:rPr lang="en-US" dirty="0" smtClean="0"/>
              <a:t>properties</a:t>
            </a:r>
          </a:p>
          <a:p>
            <a:pPr marL="0" indent="0">
              <a:buNone/>
            </a:pPr>
            <a:r>
              <a:rPr lang="en-US" dirty="0" smtClean="0"/>
              <a:t>change </a:t>
            </a:r>
            <a:r>
              <a:rPr lang="en-US" dirty="0"/>
              <a:t>slightly.</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4038600"/>
            <a:ext cx="3013364"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Content Placeholder 4"/>
          <p:cNvSpPr txBox="1">
            <a:spLocks/>
          </p:cNvSpPr>
          <p:nvPr/>
        </p:nvSpPr>
        <p:spPr>
          <a:xfrm>
            <a:off x="2362200" y="6057900"/>
            <a:ext cx="3124200" cy="666750"/>
          </a:xfrm>
          <a:prstGeom prst="rect">
            <a:avLst/>
          </a:prstGeom>
        </p:spPr>
        <p:txBody>
          <a:bodyPr>
            <a:normAutofit fontScale="47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dirty="0" smtClean="0">
                <a:latin typeface="Calibri" pitchFamily="34" charset="0"/>
                <a:cs typeface="Calibri" pitchFamily="34" charset="0"/>
              </a:rPr>
              <a:t>Source:</a:t>
            </a:r>
            <a:r>
              <a:rPr lang="en-US" dirty="0" smtClean="0"/>
              <a:t> </a:t>
            </a:r>
            <a:r>
              <a:rPr lang="en-US" dirty="0"/>
              <a:t>https://www.electronics-notes.com/articles/electronic_components/resistors/resistor-types.php</a:t>
            </a:r>
          </a:p>
        </p:txBody>
      </p:sp>
    </p:spTree>
    <p:extLst>
      <p:ext uri="{BB962C8B-B14F-4D97-AF65-F5344CB8AC3E}">
        <p14:creationId xmlns:p14="http://schemas.microsoft.com/office/powerpoint/2010/main" val="39731798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t>Selection of Resistors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25</a:t>
            </a:fld>
            <a:endParaRPr lang="en-US"/>
          </a:p>
        </p:txBody>
      </p:sp>
      <p:sp>
        <p:nvSpPr>
          <p:cNvPr id="5" name="Content Placeholder 4"/>
          <p:cNvSpPr>
            <a:spLocks noGrp="1"/>
          </p:cNvSpPr>
          <p:nvPr>
            <p:ph sz="quarter" idx="1"/>
          </p:nvPr>
        </p:nvSpPr>
        <p:spPr/>
        <p:txBody>
          <a:bodyPr>
            <a:normAutofit lnSpcReduction="10000"/>
          </a:bodyPr>
          <a:lstStyle/>
          <a:p>
            <a:r>
              <a:rPr lang="en-US" dirty="0"/>
              <a:t>Although resistors may be thought of as simple electronics components to use, there are a number of parameters that need to be considered when choosing the correct resistor type. Parameters apart from just the resistance are important. Voltage withstand, power dissipation and the actual type of resistor itself all have an impact on the performance. With a variety of resistor types available, it is necessary to choose the correct type for any particular application. In this way the best performance can be assured.</a:t>
            </a:r>
          </a:p>
        </p:txBody>
      </p:sp>
    </p:spTree>
    <p:extLst>
      <p:ext uri="{BB962C8B-B14F-4D97-AF65-F5344CB8AC3E}">
        <p14:creationId xmlns:p14="http://schemas.microsoft.com/office/powerpoint/2010/main" val="36619683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C00000"/>
                </a:solidFill>
              </a:rPr>
              <a:t>Resistors’ colour coding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26</a:t>
            </a:fld>
            <a:endParaRPr lang="en-US"/>
          </a:p>
        </p:txBody>
      </p:sp>
      <p:sp>
        <p:nvSpPr>
          <p:cNvPr id="5" name="Content Placeholder 4"/>
          <p:cNvSpPr>
            <a:spLocks noGrp="1"/>
          </p:cNvSpPr>
          <p:nvPr>
            <p:ph sz="quarter" idx="1"/>
          </p:nvPr>
        </p:nvSpPr>
        <p:spPr>
          <a:xfrm>
            <a:off x="612648" y="1600200"/>
            <a:ext cx="8153400" cy="4648200"/>
          </a:xfrm>
        </p:spPr>
        <p:txBody>
          <a:bodyPr>
            <a:noAutofit/>
          </a:bodyPr>
          <a:lstStyle/>
          <a:p>
            <a:pPr algn="just"/>
            <a:r>
              <a:rPr lang="en-US" sz="2400" dirty="0" smtClean="0"/>
              <a:t>Resistor </a:t>
            </a:r>
            <a:r>
              <a:rPr lang="en-US" sz="2400" dirty="0" err="1"/>
              <a:t>Colour</a:t>
            </a:r>
            <a:r>
              <a:rPr lang="en-US" sz="2400" dirty="0"/>
              <a:t> Coding uses </a:t>
            </a:r>
            <a:r>
              <a:rPr lang="en-US" sz="2400" dirty="0" err="1"/>
              <a:t>coloured</a:t>
            </a:r>
            <a:r>
              <a:rPr lang="en-US" sz="2400" dirty="0"/>
              <a:t> bands to easily identify a resistors resistive value and its percentage </a:t>
            </a:r>
            <a:r>
              <a:rPr lang="en-US" sz="2400" dirty="0" smtClean="0"/>
              <a:t>tolerance.</a:t>
            </a:r>
          </a:p>
          <a:p>
            <a:pPr algn="just"/>
            <a:r>
              <a:rPr lang="en-US" sz="2400" dirty="0"/>
              <a:t>An international and universally accepted resistor </a:t>
            </a:r>
            <a:r>
              <a:rPr lang="en-US" sz="2400" dirty="0" err="1"/>
              <a:t>colour</a:t>
            </a:r>
            <a:r>
              <a:rPr lang="en-US" sz="2400" dirty="0"/>
              <a:t> code scheme was developed many years ago as a simple and quick way of identifying a resistors </a:t>
            </a:r>
            <a:r>
              <a:rPr lang="en-US" sz="2400" dirty="0" err="1"/>
              <a:t>ohmic</a:t>
            </a:r>
            <a:r>
              <a:rPr lang="en-US" sz="2400" dirty="0"/>
              <a:t> value no matter what its size or condition</a:t>
            </a:r>
            <a:r>
              <a:rPr lang="en-US" sz="2400" dirty="0" smtClean="0"/>
              <a:t>.</a:t>
            </a:r>
          </a:p>
          <a:p>
            <a:pPr algn="just"/>
            <a:r>
              <a:rPr lang="en-US" sz="2400" dirty="0"/>
              <a:t>Resistor values are often indicated with color codes. Practically all leaded resistors with a power rating up to one watt are marked with color bands. The coding is defined in the international standard IEC 60062. </a:t>
            </a:r>
            <a:endParaRPr lang="en-US" sz="6600" dirty="0" smtClean="0"/>
          </a:p>
          <a:p>
            <a:pPr algn="just"/>
            <a:r>
              <a:rPr lang="en-US" sz="2400" dirty="0" smtClean="0"/>
              <a:t>It </a:t>
            </a:r>
            <a:r>
              <a:rPr lang="en-US" sz="2400" dirty="0"/>
              <a:t>consists of a set of individual </a:t>
            </a:r>
            <a:r>
              <a:rPr lang="en-US" sz="2400" dirty="0" err="1"/>
              <a:t>coloured</a:t>
            </a:r>
            <a:r>
              <a:rPr lang="en-US" sz="2400" dirty="0"/>
              <a:t> rings or bands in spectral order representing each digit of the resistors value.</a:t>
            </a:r>
          </a:p>
          <a:p>
            <a:pPr algn="just"/>
            <a:endParaRPr lang="en-US" sz="800" dirty="0"/>
          </a:p>
        </p:txBody>
      </p:sp>
    </p:spTree>
    <p:extLst>
      <p:ext uri="{BB962C8B-B14F-4D97-AF65-F5344CB8AC3E}">
        <p14:creationId xmlns:p14="http://schemas.microsoft.com/office/powerpoint/2010/main" val="35320311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C00000"/>
                </a:solidFill>
              </a:rPr>
              <a:t>Resistors’ colour coding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27</a:t>
            </a:fld>
            <a:endParaRPr lang="en-US"/>
          </a:p>
        </p:txBody>
      </p:sp>
      <p:sp>
        <p:nvSpPr>
          <p:cNvPr id="5" name="Content Placeholder 4"/>
          <p:cNvSpPr>
            <a:spLocks noGrp="1"/>
          </p:cNvSpPr>
          <p:nvPr>
            <p:ph sz="quarter" idx="1"/>
          </p:nvPr>
        </p:nvSpPr>
        <p:spPr/>
        <p:txBody>
          <a:bodyPr>
            <a:noAutofit/>
          </a:bodyPr>
          <a:lstStyle/>
          <a:p>
            <a:pPr algn="just"/>
            <a:r>
              <a:rPr lang="en-US" sz="2400" dirty="0"/>
              <a:t>The resistor </a:t>
            </a:r>
            <a:r>
              <a:rPr lang="en-US" sz="2400" dirty="0" err="1"/>
              <a:t>colour</a:t>
            </a:r>
            <a:r>
              <a:rPr lang="en-US" sz="2400" dirty="0"/>
              <a:t> code markings are always read one band at a time starting from the left to the right, with the larger width tolerance band oriented to the right side indicating its tolerance. By matching the </a:t>
            </a:r>
            <a:r>
              <a:rPr lang="en-US" sz="2400" dirty="0" err="1"/>
              <a:t>colour</a:t>
            </a:r>
            <a:r>
              <a:rPr lang="en-US" sz="2400" dirty="0"/>
              <a:t> of the first band with its associated number in the digit column of the </a:t>
            </a:r>
            <a:r>
              <a:rPr lang="en-US" sz="2400" dirty="0" err="1"/>
              <a:t>colour</a:t>
            </a:r>
            <a:r>
              <a:rPr lang="en-US" sz="2400" dirty="0"/>
              <a:t> chart below the first digit is identified and this represents the first digit of the resistance value.</a:t>
            </a:r>
          </a:p>
          <a:p>
            <a:pPr algn="just"/>
            <a:r>
              <a:rPr lang="en-US" sz="2400" dirty="0"/>
              <a:t>Again, by matching the </a:t>
            </a:r>
            <a:r>
              <a:rPr lang="en-US" sz="2400" dirty="0" err="1"/>
              <a:t>colour</a:t>
            </a:r>
            <a:r>
              <a:rPr lang="en-US" sz="2400" dirty="0"/>
              <a:t> of the second band with its associated number in the digit column of the </a:t>
            </a:r>
            <a:r>
              <a:rPr lang="en-US" sz="2400" dirty="0" err="1"/>
              <a:t>colour</a:t>
            </a:r>
            <a:r>
              <a:rPr lang="en-US" sz="2400" dirty="0"/>
              <a:t> chart we get the second digit of the resistance value and so on. Then the resistor </a:t>
            </a:r>
            <a:r>
              <a:rPr lang="en-US" sz="2400" dirty="0" err="1"/>
              <a:t>colour</a:t>
            </a:r>
            <a:r>
              <a:rPr lang="en-US" sz="2400" dirty="0"/>
              <a:t> code is read from left to right as illustrated below:</a:t>
            </a:r>
          </a:p>
          <a:p>
            <a:pPr algn="just"/>
            <a:endParaRPr lang="en-US" sz="2400" dirty="0"/>
          </a:p>
        </p:txBody>
      </p:sp>
    </p:spTree>
    <p:extLst>
      <p:ext uri="{BB962C8B-B14F-4D97-AF65-F5344CB8AC3E}">
        <p14:creationId xmlns:p14="http://schemas.microsoft.com/office/powerpoint/2010/main" val="5739449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C00000"/>
                </a:solidFill>
              </a:rPr>
              <a:t>Resistors’ colour coding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28</a:t>
            </a:fld>
            <a:endParaRPr lang="en-US"/>
          </a:p>
        </p:txBody>
      </p:sp>
      <p:pic>
        <p:nvPicPr>
          <p:cNvPr id="1028" name="Picture 4"/>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762000" y="1600200"/>
            <a:ext cx="7749977"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4"/>
          <p:cNvSpPr txBox="1">
            <a:spLocks/>
          </p:cNvSpPr>
          <p:nvPr/>
        </p:nvSpPr>
        <p:spPr>
          <a:xfrm>
            <a:off x="533400" y="6019800"/>
            <a:ext cx="7848600" cy="304800"/>
          </a:xfrm>
          <a:prstGeom prst="rect">
            <a:avLst/>
          </a:prstGeom>
        </p:spPr>
        <p:txBody>
          <a:bodyPr>
            <a:normAutofit fontScale="55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dirty="0" smtClean="0">
                <a:latin typeface="Calibri" pitchFamily="34" charset="0"/>
                <a:cs typeface="Calibri" pitchFamily="34" charset="0"/>
              </a:rPr>
              <a:t>Source:</a:t>
            </a:r>
            <a:r>
              <a:rPr lang="en-US" dirty="0" smtClean="0"/>
              <a:t> </a:t>
            </a:r>
            <a:r>
              <a:rPr lang="en-US" dirty="0"/>
              <a:t>http://burnhamradioclub.co.uk/index.php/useful-tools/resistor-colour-codes/</a:t>
            </a:r>
          </a:p>
        </p:txBody>
      </p:sp>
    </p:spTree>
    <p:extLst>
      <p:ext uri="{BB962C8B-B14F-4D97-AF65-F5344CB8AC3E}">
        <p14:creationId xmlns:p14="http://schemas.microsoft.com/office/powerpoint/2010/main" val="36995707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C00000"/>
                </a:solidFill>
              </a:rPr>
              <a:t>Resistors’ colour coding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29</a:t>
            </a:fld>
            <a:endParaRPr lang="en-US"/>
          </a:p>
        </p:txBody>
      </p:sp>
      <p:sp>
        <p:nvSpPr>
          <p:cNvPr id="5" name="Content Placeholder 4"/>
          <p:cNvSpPr>
            <a:spLocks noGrp="1"/>
          </p:cNvSpPr>
          <p:nvPr>
            <p:ph sz="quarter" idx="1"/>
          </p:nvPr>
        </p:nvSpPr>
        <p:spPr/>
        <p:txBody>
          <a:bodyPr>
            <a:normAutofit fontScale="92500" lnSpcReduction="20000"/>
          </a:bodyPr>
          <a:lstStyle/>
          <a:p>
            <a:r>
              <a:rPr lang="en-US" dirty="0"/>
              <a:t>The resulting mnemonic matches the first letter of each word to each </a:t>
            </a:r>
            <a:r>
              <a:rPr lang="en-US" dirty="0" err="1"/>
              <a:t>colour</a:t>
            </a:r>
            <a:r>
              <a:rPr lang="en-US" dirty="0"/>
              <a:t> which makes up the resistors </a:t>
            </a:r>
            <a:r>
              <a:rPr lang="en-US" dirty="0" err="1"/>
              <a:t>colour</a:t>
            </a:r>
            <a:r>
              <a:rPr lang="en-US" dirty="0"/>
              <a:t> code by order of increasing magnitude and there are many different mnemonic phrases which can be used. However, these sayings are often very crude but never the less effective for remembering the resistor </a:t>
            </a:r>
            <a:r>
              <a:rPr lang="en-US" dirty="0" err="1"/>
              <a:t>colours</a:t>
            </a:r>
            <a:r>
              <a:rPr lang="en-US" dirty="0"/>
              <a:t>. Here are just a few of the more “cleaner” versions but many more exist:</a:t>
            </a:r>
          </a:p>
          <a:p>
            <a:r>
              <a:rPr lang="en-US" b="1" dirty="0"/>
              <a:t>B</a:t>
            </a:r>
            <a:r>
              <a:rPr lang="en-US" dirty="0"/>
              <a:t>ad </a:t>
            </a:r>
            <a:r>
              <a:rPr lang="en-US" b="1" dirty="0"/>
              <a:t>B</a:t>
            </a:r>
            <a:r>
              <a:rPr lang="en-US" dirty="0"/>
              <a:t>oys </a:t>
            </a:r>
            <a:r>
              <a:rPr lang="en-US" b="1" dirty="0"/>
              <a:t>R</a:t>
            </a:r>
            <a:r>
              <a:rPr lang="en-US" dirty="0"/>
              <a:t>ing </a:t>
            </a:r>
            <a:r>
              <a:rPr lang="en-US" b="1" dirty="0"/>
              <a:t>O</a:t>
            </a:r>
            <a:r>
              <a:rPr lang="en-US" dirty="0"/>
              <a:t>ur </a:t>
            </a:r>
            <a:r>
              <a:rPr lang="en-US" b="1" dirty="0"/>
              <a:t>Y</a:t>
            </a:r>
            <a:r>
              <a:rPr lang="en-US" dirty="0"/>
              <a:t>oung </a:t>
            </a:r>
            <a:r>
              <a:rPr lang="en-US" b="1" dirty="0"/>
              <a:t>G</a:t>
            </a:r>
            <a:r>
              <a:rPr lang="en-US" dirty="0"/>
              <a:t>irls </a:t>
            </a:r>
            <a:r>
              <a:rPr lang="en-US" b="1" dirty="0"/>
              <a:t>B</a:t>
            </a:r>
            <a:r>
              <a:rPr lang="en-US" dirty="0"/>
              <a:t>ut </a:t>
            </a:r>
            <a:r>
              <a:rPr lang="en-US" b="1" dirty="0"/>
              <a:t>V</a:t>
            </a:r>
            <a:r>
              <a:rPr lang="en-US" dirty="0"/>
              <a:t>icky </a:t>
            </a:r>
            <a:r>
              <a:rPr lang="en-US" b="1" dirty="0"/>
              <a:t>G</a:t>
            </a:r>
            <a:r>
              <a:rPr lang="en-US" dirty="0"/>
              <a:t>oes </a:t>
            </a:r>
            <a:r>
              <a:rPr lang="en-US" b="1" dirty="0"/>
              <a:t>W</a:t>
            </a:r>
            <a:r>
              <a:rPr lang="en-US" dirty="0"/>
              <a:t>ithout</a:t>
            </a:r>
          </a:p>
          <a:p>
            <a:r>
              <a:rPr lang="en-US" b="1" dirty="0"/>
              <a:t>B</a:t>
            </a:r>
            <a:r>
              <a:rPr lang="en-US" dirty="0"/>
              <a:t>etter </a:t>
            </a:r>
            <a:r>
              <a:rPr lang="en-US" b="1" dirty="0"/>
              <a:t>B</a:t>
            </a:r>
            <a:r>
              <a:rPr lang="en-US" dirty="0"/>
              <a:t>e </a:t>
            </a:r>
            <a:r>
              <a:rPr lang="en-US" b="1" dirty="0"/>
              <a:t>R</a:t>
            </a:r>
            <a:r>
              <a:rPr lang="en-US" dirty="0"/>
              <a:t>ight </a:t>
            </a:r>
            <a:r>
              <a:rPr lang="en-US" b="1" dirty="0"/>
              <a:t>O</a:t>
            </a:r>
            <a:r>
              <a:rPr lang="en-US" dirty="0"/>
              <a:t>r </a:t>
            </a:r>
            <a:r>
              <a:rPr lang="en-US" b="1" dirty="0"/>
              <a:t>Y</a:t>
            </a:r>
            <a:r>
              <a:rPr lang="en-US" dirty="0"/>
              <a:t>our </a:t>
            </a:r>
            <a:r>
              <a:rPr lang="en-US" b="1" dirty="0"/>
              <a:t>G</a:t>
            </a:r>
            <a:r>
              <a:rPr lang="en-US" dirty="0"/>
              <a:t>reat </a:t>
            </a:r>
            <a:r>
              <a:rPr lang="en-US" b="1" dirty="0"/>
              <a:t>B</a:t>
            </a:r>
            <a:r>
              <a:rPr lang="en-US" dirty="0"/>
              <a:t>ig </a:t>
            </a:r>
            <a:r>
              <a:rPr lang="en-US" b="1" dirty="0"/>
              <a:t>V</a:t>
            </a:r>
            <a:r>
              <a:rPr lang="en-US" dirty="0"/>
              <a:t>enture </a:t>
            </a:r>
            <a:r>
              <a:rPr lang="en-US" b="1" dirty="0"/>
              <a:t>G</a:t>
            </a:r>
            <a:r>
              <a:rPr lang="en-US" dirty="0"/>
              <a:t>oes </a:t>
            </a:r>
            <a:r>
              <a:rPr lang="en-US" b="1" dirty="0" smtClean="0"/>
              <a:t>W</a:t>
            </a:r>
            <a:r>
              <a:rPr lang="en-US" dirty="0" smtClean="0"/>
              <a:t>rong</a:t>
            </a:r>
          </a:p>
          <a:p>
            <a:r>
              <a:rPr lang="en-US" dirty="0" err="1" smtClean="0"/>
              <a:t>Etc</a:t>
            </a:r>
            <a:endParaRPr lang="en-US" dirty="0"/>
          </a:p>
          <a:p>
            <a:endParaRPr lang="en-US" dirty="0"/>
          </a:p>
        </p:txBody>
      </p:sp>
    </p:spTree>
    <p:extLst>
      <p:ext uri="{BB962C8B-B14F-4D97-AF65-F5344CB8AC3E}">
        <p14:creationId xmlns:p14="http://schemas.microsoft.com/office/powerpoint/2010/main" val="36295163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a:solidFill>
                  <a:srgbClr val="C00000"/>
                </a:solidFill>
              </a:rPr>
              <a:t>Resistors’ colour coding</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30</a:t>
            </a:fld>
            <a:endParaRPr lang="en-US"/>
          </a:p>
        </p:txBody>
      </p:sp>
      <p:sp>
        <p:nvSpPr>
          <p:cNvPr id="5" name="Content Placeholder 4"/>
          <p:cNvSpPr>
            <a:spLocks noGrp="1"/>
          </p:cNvSpPr>
          <p:nvPr>
            <p:ph sz="quarter" idx="1"/>
          </p:nvPr>
        </p:nvSpPr>
        <p:spPr/>
        <p:txBody>
          <a:bodyPr>
            <a:normAutofit lnSpcReduction="10000"/>
          </a:bodyPr>
          <a:lstStyle/>
          <a:p>
            <a:pPr marL="342900" lvl="0" indent="-342900">
              <a:lnSpc>
                <a:spcPct val="150000"/>
              </a:lnSpc>
              <a:spcBef>
                <a:spcPct val="20000"/>
              </a:spcBef>
              <a:buClrTx/>
              <a:buSzTx/>
              <a:buNone/>
              <a:defRPr/>
            </a:pPr>
            <a:r>
              <a:rPr lang="en-GB" sz="2400" dirty="0">
                <a:solidFill>
                  <a:prstClr val="black"/>
                </a:solidFill>
                <a:cs typeface="Times New Roman" pitchFamily="18" charset="0"/>
              </a:rPr>
              <a:t>The colour bands are always read </a:t>
            </a:r>
            <a:r>
              <a:rPr lang="en-GB" sz="2400" b="1" dirty="0">
                <a:solidFill>
                  <a:prstClr val="black"/>
                </a:solidFill>
                <a:cs typeface="Times New Roman" pitchFamily="18" charset="0"/>
              </a:rPr>
              <a:t>left to right</a:t>
            </a:r>
            <a:r>
              <a:rPr lang="en-GB" sz="2400" dirty="0">
                <a:solidFill>
                  <a:prstClr val="black"/>
                </a:solidFill>
                <a:cs typeface="Times New Roman" pitchFamily="18" charset="0"/>
              </a:rPr>
              <a:t> from the end that has the bands closest to it. </a:t>
            </a:r>
          </a:p>
          <a:p>
            <a:pPr marL="342900" lvl="0" indent="-342900" algn="just">
              <a:lnSpc>
                <a:spcPct val="150000"/>
              </a:lnSpc>
              <a:spcBef>
                <a:spcPct val="20000"/>
              </a:spcBef>
              <a:buClrTx/>
              <a:buSzTx/>
              <a:buNone/>
              <a:defRPr/>
            </a:pPr>
            <a:r>
              <a:rPr lang="en-GB" sz="2400" dirty="0">
                <a:solidFill>
                  <a:prstClr val="black"/>
                </a:solidFill>
                <a:cs typeface="Times New Roman" pitchFamily="18" charset="0"/>
              </a:rPr>
              <a:t>In the case of a resistor with </a:t>
            </a:r>
            <a:r>
              <a:rPr lang="en-GB" sz="2400" b="1" dirty="0">
                <a:solidFill>
                  <a:prstClr val="black"/>
                </a:solidFill>
                <a:cs typeface="Times New Roman" pitchFamily="18" charset="0"/>
              </a:rPr>
              <a:t>four colour bands</a:t>
            </a:r>
            <a:r>
              <a:rPr lang="en-GB" sz="2400" dirty="0">
                <a:solidFill>
                  <a:prstClr val="black"/>
                </a:solidFill>
                <a:cs typeface="Times New Roman" pitchFamily="18" charset="0"/>
              </a:rPr>
              <a:t>, The 1</a:t>
            </a:r>
            <a:r>
              <a:rPr lang="en-GB" sz="2400" baseline="30000" dirty="0">
                <a:solidFill>
                  <a:prstClr val="black"/>
                </a:solidFill>
                <a:cs typeface="Times New Roman" pitchFamily="18" charset="0"/>
              </a:rPr>
              <a:t>st</a:t>
            </a:r>
            <a:r>
              <a:rPr lang="en-GB" sz="2400" dirty="0">
                <a:solidFill>
                  <a:prstClr val="black"/>
                </a:solidFill>
                <a:cs typeface="Times New Roman" pitchFamily="18" charset="0"/>
              </a:rPr>
              <a:t> (A) and the 2</a:t>
            </a:r>
            <a:r>
              <a:rPr lang="en-GB" sz="2400" baseline="30000" dirty="0">
                <a:solidFill>
                  <a:prstClr val="black"/>
                </a:solidFill>
                <a:cs typeface="Times New Roman" pitchFamily="18" charset="0"/>
              </a:rPr>
              <a:t>nd</a:t>
            </a:r>
            <a:r>
              <a:rPr lang="en-GB" sz="2400" dirty="0">
                <a:solidFill>
                  <a:prstClr val="black"/>
                </a:solidFill>
                <a:cs typeface="Times New Roman" pitchFamily="18" charset="0"/>
              </a:rPr>
              <a:t> colour bands (B) represent the first significant digit and the second significant digit respectively of the resistance value. </a:t>
            </a:r>
          </a:p>
          <a:p>
            <a:pPr marL="342900" lvl="0" indent="-342900" algn="just">
              <a:lnSpc>
                <a:spcPct val="150000"/>
              </a:lnSpc>
              <a:spcBef>
                <a:spcPct val="20000"/>
              </a:spcBef>
              <a:buClrTx/>
              <a:buSzTx/>
              <a:buNone/>
              <a:defRPr/>
            </a:pPr>
            <a:r>
              <a:rPr lang="en-GB" sz="2400" dirty="0">
                <a:solidFill>
                  <a:prstClr val="black"/>
                </a:solidFill>
                <a:cs typeface="Times New Roman" pitchFamily="18" charset="0"/>
              </a:rPr>
              <a:t>The 3</a:t>
            </a:r>
            <a:r>
              <a:rPr lang="en-GB" sz="2400" baseline="30000" dirty="0">
                <a:solidFill>
                  <a:prstClr val="black"/>
                </a:solidFill>
                <a:cs typeface="Times New Roman" pitchFamily="18" charset="0"/>
              </a:rPr>
              <a:t>rd</a:t>
            </a:r>
            <a:r>
              <a:rPr lang="en-GB" sz="2400" dirty="0">
                <a:solidFill>
                  <a:prstClr val="black"/>
                </a:solidFill>
                <a:cs typeface="Times New Roman" pitchFamily="18" charset="0"/>
              </a:rPr>
              <a:t> band (C) is the multiplier factor and the 4</a:t>
            </a:r>
            <a:r>
              <a:rPr lang="en-GB" sz="2400" baseline="30000" dirty="0">
                <a:solidFill>
                  <a:prstClr val="black"/>
                </a:solidFill>
                <a:cs typeface="Times New Roman" pitchFamily="18" charset="0"/>
              </a:rPr>
              <a:t>th</a:t>
            </a:r>
            <a:r>
              <a:rPr lang="en-GB" sz="2400" dirty="0">
                <a:solidFill>
                  <a:prstClr val="black"/>
                </a:solidFill>
                <a:cs typeface="Times New Roman" pitchFamily="18" charset="0"/>
              </a:rPr>
              <a:t> band (D) indicates the tolerance in percentage.</a:t>
            </a:r>
          </a:p>
          <a:p>
            <a:pPr marL="342900" lvl="0" indent="-342900" algn="just">
              <a:lnSpc>
                <a:spcPct val="150000"/>
              </a:lnSpc>
              <a:spcBef>
                <a:spcPct val="20000"/>
              </a:spcBef>
              <a:buClrTx/>
              <a:buSzTx/>
              <a:buNone/>
              <a:defRPr/>
            </a:pPr>
            <a:r>
              <a:rPr lang="en-GB" sz="2400" dirty="0">
                <a:solidFill>
                  <a:prstClr val="black"/>
                </a:solidFill>
                <a:cs typeface="Times New Roman" pitchFamily="18" charset="0"/>
              </a:rPr>
              <a:t>                               R = AB x 10</a:t>
            </a:r>
            <a:r>
              <a:rPr lang="en-GB" sz="2400" baseline="30000" dirty="0">
                <a:solidFill>
                  <a:prstClr val="black"/>
                </a:solidFill>
                <a:cs typeface="Times New Roman" pitchFamily="18" charset="0"/>
              </a:rPr>
              <a:t>C</a:t>
            </a:r>
            <a:r>
              <a:rPr lang="en-GB" sz="2400" dirty="0">
                <a:solidFill>
                  <a:prstClr val="black"/>
                </a:solidFill>
                <a:cs typeface="Times New Roman" pitchFamily="18" charset="0"/>
              </a:rPr>
              <a:t> </a:t>
            </a:r>
            <a:r>
              <a:rPr lang="en-GB" sz="2400" dirty="0">
                <a:solidFill>
                  <a:prstClr val="black"/>
                </a:solidFill>
                <a:cs typeface="Times New Roman" pitchFamily="18" charset="0"/>
                <a:sym typeface="Symbol" pitchFamily="18" charset="2"/>
              </a:rPr>
              <a:t></a:t>
            </a:r>
            <a:r>
              <a:rPr lang="en-GB" sz="2400" dirty="0">
                <a:solidFill>
                  <a:prstClr val="black"/>
                </a:solidFill>
                <a:cs typeface="Times New Roman" pitchFamily="18" charset="0"/>
              </a:rPr>
              <a:t> D</a:t>
            </a:r>
            <a:endParaRPr lang="en-US" sz="2400" dirty="0">
              <a:solidFill>
                <a:prstClr val="black"/>
              </a:solidFill>
              <a:cs typeface="Times New Roman" pitchFamily="18" charset="0"/>
            </a:endParaRPr>
          </a:p>
          <a:p>
            <a:pPr marL="342900" lvl="0" indent="-342900">
              <a:spcBef>
                <a:spcPct val="20000"/>
              </a:spcBef>
              <a:buClrTx/>
              <a:buSzTx/>
              <a:buFont typeface="Arial" pitchFamily="34" charset="0"/>
              <a:buChar char="•"/>
              <a:defRPr/>
            </a:pPr>
            <a:endParaRPr lang="en-US" sz="3000" dirty="0">
              <a:solidFill>
                <a:prstClr val="black"/>
              </a:solidFill>
            </a:endParaRPr>
          </a:p>
        </p:txBody>
      </p:sp>
    </p:spTree>
    <p:extLst>
      <p:ext uri="{BB962C8B-B14F-4D97-AF65-F5344CB8AC3E}">
        <p14:creationId xmlns:p14="http://schemas.microsoft.com/office/powerpoint/2010/main" val="8909867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ZA" b="1" dirty="0" smtClean="0">
                <a:solidFill>
                  <a:srgbClr val="C00000"/>
                </a:solidFill>
              </a:rPr>
              <a:t>Example </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31</a:t>
            </a:fld>
            <a:endParaRPr lang="en-US"/>
          </a:p>
        </p:txBody>
      </p:sp>
      <p:pic>
        <p:nvPicPr>
          <p:cNvPr id="2050"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609600" y="1447800"/>
            <a:ext cx="8305800" cy="456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4"/>
          <p:cNvSpPr txBox="1">
            <a:spLocks/>
          </p:cNvSpPr>
          <p:nvPr/>
        </p:nvSpPr>
        <p:spPr>
          <a:xfrm>
            <a:off x="533400" y="6057900"/>
            <a:ext cx="7848600" cy="266700"/>
          </a:xfrm>
          <a:prstGeom prst="rect">
            <a:avLst/>
          </a:prstGeom>
        </p:spPr>
        <p:txBody>
          <a:bodyPr>
            <a:normAutofit fontScale="47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dirty="0" smtClean="0">
                <a:latin typeface="Calibri" pitchFamily="34" charset="0"/>
                <a:cs typeface="Calibri" pitchFamily="34" charset="0"/>
              </a:rPr>
              <a:t>Source</a:t>
            </a:r>
            <a:r>
              <a:rPr lang="en-US" dirty="0">
                <a:latin typeface="Calibri" pitchFamily="34" charset="0"/>
                <a:cs typeface="Calibri" pitchFamily="34" charset="0"/>
              </a:rPr>
              <a:t>: https://byjus.com/physics/resistor-colour-codes/</a:t>
            </a:r>
            <a:r>
              <a:rPr lang="en-US" dirty="0" smtClean="0"/>
              <a:t> </a:t>
            </a:r>
            <a:endParaRPr lang="en-US" dirty="0"/>
          </a:p>
        </p:txBody>
      </p:sp>
    </p:spTree>
    <p:extLst>
      <p:ext uri="{BB962C8B-B14F-4D97-AF65-F5344CB8AC3E}">
        <p14:creationId xmlns:p14="http://schemas.microsoft.com/office/powerpoint/2010/main" val="34312901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effectLst>
                  <a:outerShdw blurRad="38100" dist="38100" dir="2700000" algn="tl">
                    <a:srgbClr val="000000">
                      <a:alpha val="43137"/>
                    </a:srgbClr>
                  </a:outerShdw>
                </a:effectLst>
              </a:rPr>
              <a:t/>
            </a:r>
            <a:br>
              <a:rPr lang="en-ZA" b="1" dirty="0">
                <a:solidFill>
                  <a:srgbClr val="C00000"/>
                </a:solidFill>
                <a:effectLst>
                  <a:outerShdw blurRad="38100" dist="38100" dir="2700000" algn="tl">
                    <a:srgbClr val="000000">
                      <a:alpha val="43137"/>
                    </a:srgbClr>
                  </a:outerShdw>
                </a:effectLst>
              </a:rPr>
            </a:br>
            <a:r>
              <a:rPr lang="en-ZA" b="1" dirty="0">
                <a:solidFill>
                  <a:srgbClr val="C00000"/>
                </a:solidFill>
                <a:effectLst>
                  <a:outerShdw blurRad="38100" dist="38100" dir="2700000" algn="tl">
                    <a:srgbClr val="000000">
                      <a:alpha val="43137"/>
                    </a:srgbClr>
                  </a:outerShdw>
                </a:effectLst>
              </a:rPr>
              <a:t>Selection of Resistors based on:</a:t>
            </a:r>
            <a:r>
              <a:rPr lang="en-ZA" dirty="0">
                <a:solidFill>
                  <a:srgbClr val="C00000"/>
                </a:solidFill>
                <a:effectLst>
                  <a:outerShdw blurRad="38100" dist="38100" dir="2700000" algn="tl">
                    <a:srgbClr val="000000">
                      <a:alpha val="43137"/>
                    </a:srgbClr>
                  </a:outerShdw>
                </a:effectLst>
              </a:rPr>
              <a:t> </a:t>
            </a:r>
            <a:r>
              <a:rPr lang="en-ZA" b="1" dirty="0">
                <a:solidFill>
                  <a:srgbClr val="C00000"/>
                </a:solidFill>
                <a:effectLst>
                  <a:outerShdw blurRad="38100" dist="38100" dir="2700000" algn="tl">
                    <a:srgbClr val="000000">
                      <a:alpha val="43137"/>
                    </a:srgbClr>
                  </a:outerShdw>
                </a:effectLst>
              </a:rPr>
              <a:t>specifications and ratings</a:t>
            </a:r>
            <a:r>
              <a:rPr lang="en-US" dirty="0">
                <a:effectLst>
                  <a:outerShdw blurRad="38100" dist="38100" dir="2700000" algn="tl">
                    <a:srgbClr val="000000">
                      <a:alpha val="43137"/>
                    </a:srgbClr>
                  </a:outerShdw>
                </a:effectLst>
              </a:rPr>
              <a:t/>
            </a:r>
            <a:br>
              <a:rPr lang="en-US" dirty="0">
                <a:effectLst>
                  <a:outerShdw blurRad="38100" dist="38100" dir="2700000" algn="tl">
                    <a:srgbClr val="000000">
                      <a:alpha val="43137"/>
                    </a:srgbClr>
                  </a:outerShdw>
                </a:effectLst>
              </a:rPr>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32</a:t>
            </a:fld>
            <a:endParaRPr lang="en-US"/>
          </a:p>
        </p:txBody>
      </p:sp>
      <p:sp>
        <p:nvSpPr>
          <p:cNvPr id="5" name="Content Placeholder 4"/>
          <p:cNvSpPr>
            <a:spLocks noGrp="1"/>
          </p:cNvSpPr>
          <p:nvPr>
            <p:ph sz="quarter" idx="1"/>
          </p:nvPr>
        </p:nvSpPr>
        <p:spPr/>
        <p:txBody>
          <a:bodyPr/>
          <a:lstStyle/>
          <a:p>
            <a:r>
              <a:rPr lang="en-US" dirty="0"/>
              <a:t>There are several specifications or specs and parameters that need to be considered when choosing a resistor.</a:t>
            </a:r>
          </a:p>
          <a:p>
            <a:r>
              <a:rPr lang="en-US" dirty="0"/>
              <a:t>Apart from the basic resistance there are several other parameters that need to be considered when looking at a resistor specification.</a:t>
            </a:r>
          </a:p>
        </p:txBody>
      </p:sp>
    </p:spTree>
    <p:extLst>
      <p:ext uri="{BB962C8B-B14F-4D97-AF65-F5344CB8AC3E}">
        <p14:creationId xmlns:p14="http://schemas.microsoft.com/office/powerpoint/2010/main" val="37798927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C00000"/>
                </a:solidFill>
                <a:effectLst>
                  <a:outerShdw blurRad="38100" dist="38100" dir="2700000" algn="tl">
                    <a:srgbClr val="000000">
                      <a:alpha val="43137"/>
                    </a:srgbClr>
                  </a:outerShdw>
                </a:effectLst>
              </a:rPr>
              <a:t/>
            </a:r>
            <a:br>
              <a:rPr lang="en-US" b="1" dirty="0" smtClean="0">
                <a:solidFill>
                  <a:srgbClr val="C00000"/>
                </a:solidFill>
                <a:effectLst>
                  <a:outerShdw blurRad="38100" dist="38100" dir="2700000" algn="tl">
                    <a:srgbClr val="000000">
                      <a:alpha val="43137"/>
                    </a:srgbClr>
                  </a:outerShdw>
                </a:effectLst>
              </a:rPr>
            </a:br>
            <a:r>
              <a:rPr lang="en-US" b="1" dirty="0" smtClean="0">
                <a:solidFill>
                  <a:srgbClr val="C00000"/>
                </a:solidFill>
                <a:effectLst>
                  <a:outerShdw blurRad="38100" dist="38100" dir="2700000" algn="tl">
                    <a:srgbClr val="000000">
                      <a:alpha val="43137"/>
                    </a:srgbClr>
                  </a:outerShdw>
                </a:effectLst>
              </a:rPr>
              <a:t>Resistance value or </a:t>
            </a:r>
            <a:r>
              <a:rPr lang="en-US" b="1" dirty="0">
                <a:solidFill>
                  <a:srgbClr val="C00000"/>
                </a:solidFill>
                <a:effectLst>
                  <a:outerShdw blurRad="38100" dist="38100" dir="2700000" algn="tl">
                    <a:srgbClr val="000000">
                      <a:alpha val="43137"/>
                    </a:srgbClr>
                  </a:outerShdw>
                </a:effectLst>
              </a:rPr>
              <a:t>specification</a:t>
            </a:r>
            <a:br>
              <a:rPr lang="en-US" b="1" dirty="0">
                <a:solidFill>
                  <a:srgbClr val="C00000"/>
                </a:solidFill>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33</a:t>
            </a:fld>
            <a:endParaRPr lang="en-US"/>
          </a:p>
        </p:txBody>
      </p:sp>
      <p:sp>
        <p:nvSpPr>
          <p:cNvPr id="5" name="Content Placeholder 4"/>
          <p:cNvSpPr>
            <a:spLocks noGrp="1"/>
          </p:cNvSpPr>
          <p:nvPr>
            <p:ph sz="quarter" idx="1"/>
          </p:nvPr>
        </p:nvSpPr>
        <p:spPr>
          <a:xfrm>
            <a:off x="612648" y="1600200"/>
            <a:ext cx="8150352" cy="5181600"/>
          </a:xfrm>
        </p:spPr>
        <p:txBody>
          <a:bodyPr>
            <a:normAutofit fontScale="25000" lnSpcReduction="20000"/>
          </a:bodyPr>
          <a:lstStyle/>
          <a:p>
            <a:r>
              <a:rPr lang="en-US" sz="9600" dirty="0" smtClean="0"/>
              <a:t>The </a:t>
            </a:r>
            <a:r>
              <a:rPr lang="en-US" sz="9600" dirty="0"/>
              <a:t>resistance is obviously the key resistor specification. The value of the resistance is required by the calculations for the particular application in which it is to be used.</a:t>
            </a:r>
          </a:p>
          <a:p>
            <a:r>
              <a:rPr lang="en-US" sz="9600" dirty="0"/>
              <a:t>It is always best to use preferred values as these are easier to obtain. There are several series of resistor values that are used. These are referred to as the E-series. E3 has three values in a decade, i.e. 1.0, 2.2 and 4.7. Values of 10Ω 22Ω 47Ω are available in the tens of Ohms decade, 100Ω 202Ω 470Ω are available in the hundreds of Ohms decade and so forth.</a:t>
            </a:r>
          </a:p>
          <a:p>
            <a:r>
              <a:rPr lang="en-US" sz="9600" dirty="0"/>
              <a:t>It is always preferable to use as few values in a circuit design as possible as this reduces the number of different types required for any one design. Other series are also available, E6 with six values in each decade: 1.0, 1.5, 2.2, 3.3, 4.7, 6.8. There are also E12, E24, E48 and E96 </a:t>
            </a:r>
            <a:r>
              <a:rPr lang="en-US" sz="9600" dirty="0" err="1"/>
              <a:t>etc</a:t>
            </a:r>
            <a:r>
              <a:rPr lang="en-US" sz="9600" dirty="0"/>
              <a:t> values available, although their costs can increase marginally and they mean that many more component types are needed in a given design.</a:t>
            </a:r>
          </a:p>
          <a:p>
            <a:endParaRPr lang="en-US" dirty="0"/>
          </a:p>
        </p:txBody>
      </p:sp>
    </p:spTree>
    <p:extLst>
      <p:ext uri="{BB962C8B-B14F-4D97-AF65-F5344CB8AC3E}">
        <p14:creationId xmlns:p14="http://schemas.microsoft.com/office/powerpoint/2010/main" val="342484104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C00000"/>
                </a:solidFill>
              </a:rPr>
              <a:t>Power </a:t>
            </a:r>
            <a:r>
              <a:rPr lang="en-US" b="1" dirty="0">
                <a:solidFill>
                  <a:srgbClr val="C00000"/>
                </a:solidFill>
              </a:rPr>
              <a:t>dissipation specification</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34</a:t>
            </a:fld>
            <a:endParaRPr lang="en-US"/>
          </a:p>
        </p:txBody>
      </p:sp>
      <p:sp>
        <p:nvSpPr>
          <p:cNvPr id="5" name="Content Placeholder 4"/>
          <p:cNvSpPr>
            <a:spLocks noGrp="1"/>
          </p:cNvSpPr>
          <p:nvPr>
            <p:ph sz="quarter" idx="1"/>
          </p:nvPr>
        </p:nvSpPr>
        <p:spPr/>
        <p:txBody>
          <a:bodyPr>
            <a:noAutofit/>
          </a:bodyPr>
          <a:lstStyle/>
          <a:p>
            <a:r>
              <a:rPr lang="en-US" sz="2000" dirty="0" smtClean="0"/>
              <a:t>Although </a:t>
            </a:r>
            <a:r>
              <a:rPr lang="en-US" sz="2000" dirty="0"/>
              <a:t>the resistance is the key parameter for any type of resistor, another important parameter in the resistor specification is the amount of power it can dissipate.</a:t>
            </a:r>
          </a:p>
          <a:p>
            <a:r>
              <a:rPr lang="en-US" sz="2000" dirty="0"/>
              <a:t>When current passes through a resistor power is dissipated and this </a:t>
            </a:r>
            <a:r>
              <a:rPr lang="en-US" sz="2000" b="1" dirty="0"/>
              <a:t>manifests itself in the form of heat</a:t>
            </a:r>
            <a:r>
              <a:rPr lang="en-US" sz="2000" dirty="0"/>
              <a:t>. In turn this cases the temperature of the resistor to rise, and if too much current passes through the resistor, the temperature rise can be too great and it can cause the resistance to change, or in extreme cases it can cause damage to the resistor.</a:t>
            </a:r>
          </a:p>
          <a:p>
            <a:r>
              <a:rPr lang="en-US" sz="2000" dirty="0"/>
              <a:t>The power dissipated in a resistor is easy to calculate. The basic equation for power is:</a:t>
            </a:r>
          </a:p>
          <a:p>
            <a:pPr marL="0" indent="0">
              <a:buNone/>
            </a:pPr>
            <a:r>
              <a:rPr lang="en-US" sz="2000" dirty="0"/>
              <a:t> </a:t>
            </a:r>
            <a:endParaRPr lang="en-US" sz="2000" dirty="0" smtClean="0"/>
          </a:p>
          <a:p>
            <a:pPr marL="0" indent="0">
              <a:buNone/>
            </a:pPr>
            <a:r>
              <a:rPr lang="en-US" sz="2000" dirty="0" smtClean="0"/>
              <a:t>where</a:t>
            </a:r>
            <a:r>
              <a:rPr lang="en-US" sz="2000" dirty="0"/>
              <a:t>: </a:t>
            </a:r>
          </a:p>
          <a:p>
            <a:pPr marL="0" indent="0">
              <a:buNone/>
            </a:pPr>
            <a:r>
              <a:rPr lang="en-US" sz="2000" dirty="0" smtClean="0"/>
              <a:t>    W= </a:t>
            </a:r>
            <a:r>
              <a:rPr lang="en-US" sz="2000" dirty="0"/>
              <a:t>power in </a:t>
            </a:r>
            <a:r>
              <a:rPr lang="en-US" sz="2000" dirty="0" smtClean="0"/>
              <a:t>watts, </a:t>
            </a:r>
            <a:r>
              <a:rPr lang="en-US" sz="2000" dirty="0"/>
              <a:t>V = voltage in </a:t>
            </a:r>
            <a:r>
              <a:rPr lang="en-US" sz="2000" dirty="0" smtClean="0"/>
              <a:t>volts and I </a:t>
            </a:r>
            <a:r>
              <a:rPr lang="en-US" sz="2000" dirty="0"/>
              <a:t>= current in amps</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4647201"/>
            <a:ext cx="1524000" cy="429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41964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b="1" dirty="0" smtClean="0">
                <a:solidFill>
                  <a:srgbClr val="C00000"/>
                </a:solidFill>
              </a:rPr>
              <a:t>Temperature </a:t>
            </a:r>
            <a:r>
              <a:rPr lang="en-US" b="1" dirty="0">
                <a:solidFill>
                  <a:srgbClr val="C00000"/>
                </a:solidFill>
              </a:rPr>
              <a:t>coefficient specification</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35</a:t>
            </a:fld>
            <a:endParaRPr lang="en-US"/>
          </a:p>
        </p:txBody>
      </p:sp>
      <p:sp>
        <p:nvSpPr>
          <p:cNvPr id="5" name="Content Placeholder 4"/>
          <p:cNvSpPr>
            <a:spLocks noGrp="1"/>
          </p:cNvSpPr>
          <p:nvPr>
            <p:ph sz="quarter" idx="1"/>
          </p:nvPr>
        </p:nvSpPr>
        <p:spPr/>
        <p:txBody>
          <a:bodyPr>
            <a:normAutofit fontScale="70000" lnSpcReduction="20000"/>
          </a:bodyPr>
          <a:lstStyle/>
          <a:p>
            <a:r>
              <a:rPr lang="en-US" dirty="0" smtClean="0"/>
              <a:t>In </a:t>
            </a:r>
            <a:r>
              <a:rPr lang="en-US" dirty="0"/>
              <a:t>certain circumstances the resistor specification for temperature coefficient is of importance.</a:t>
            </a:r>
          </a:p>
          <a:p>
            <a:r>
              <a:rPr lang="en-US" dirty="0"/>
              <a:t>The temperature coefficient specification </a:t>
            </a:r>
            <a:r>
              <a:rPr lang="en-US" b="1" dirty="0"/>
              <a:t>is the parameter that indicates the change in resistance with changing temperature</a:t>
            </a:r>
            <a:r>
              <a:rPr lang="en-US" dirty="0"/>
              <a:t>. The resistor specification for the temperature coefficient will be very dependent upon the type of resistor, and it may also vary from one manufacturer to another. </a:t>
            </a:r>
            <a:r>
              <a:rPr lang="en-US" dirty="0" smtClean="0"/>
              <a:t>It </a:t>
            </a:r>
            <a:r>
              <a:rPr lang="en-US" dirty="0"/>
              <a:t>is therefore important to check the resistor specification for the temperature coefficient to ensure the particular resistor is suitable for the given application.</a:t>
            </a:r>
          </a:p>
          <a:p>
            <a:r>
              <a:rPr lang="en-US" dirty="0"/>
              <a:t>The temperature coefficient is the change in value of the resistance over a given temperature change. Normally it is expressed in term of parts per million, ppm, per degree </a:t>
            </a:r>
            <a:r>
              <a:rPr lang="en-US" dirty="0" err="1"/>
              <a:t>Celcius</a:t>
            </a:r>
            <a:r>
              <a:rPr lang="en-US" dirty="0"/>
              <a:t>, i.e. ppm/°</a:t>
            </a:r>
            <a:r>
              <a:rPr lang="en-US" dirty="0" err="1"/>
              <a:t>C.In</a:t>
            </a:r>
            <a:r>
              <a:rPr lang="en-US" dirty="0"/>
              <a:t> other words a 100kΩ resistor with temperature coefficient specification of 1000ppm/°C for a 10 °C temperature rise would change would change by 1000 /1 000000 * 100 * 100 000 Ω = &amp;10Ω. This could be quite significant in some circumstances.</a:t>
            </a:r>
          </a:p>
          <a:p>
            <a:endParaRPr lang="en-US" dirty="0"/>
          </a:p>
        </p:txBody>
      </p:sp>
    </p:spTree>
    <p:extLst>
      <p:ext uri="{BB962C8B-B14F-4D97-AF65-F5344CB8AC3E}">
        <p14:creationId xmlns:p14="http://schemas.microsoft.com/office/powerpoint/2010/main" val="13858579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solidFill>
                  <a:srgbClr val="C00000"/>
                </a:solidFill>
              </a:rPr>
              <a:t>Maximum </a:t>
            </a:r>
            <a:r>
              <a:rPr lang="en-US" b="1" dirty="0">
                <a:solidFill>
                  <a:srgbClr val="C00000"/>
                </a:solidFill>
              </a:rPr>
              <a:t>temperature specification</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36</a:t>
            </a:fld>
            <a:endParaRPr lang="en-US"/>
          </a:p>
        </p:txBody>
      </p:sp>
      <p:sp>
        <p:nvSpPr>
          <p:cNvPr id="5" name="Content Placeholder 4"/>
          <p:cNvSpPr>
            <a:spLocks noGrp="1"/>
          </p:cNvSpPr>
          <p:nvPr>
            <p:ph sz="quarter" idx="1"/>
          </p:nvPr>
        </p:nvSpPr>
        <p:spPr/>
        <p:txBody>
          <a:bodyPr>
            <a:normAutofit fontScale="77500" lnSpcReduction="20000"/>
          </a:bodyPr>
          <a:lstStyle/>
          <a:p>
            <a:r>
              <a:rPr lang="en-US" sz="3100" dirty="0" smtClean="0"/>
              <a:t>The </a:t>
            </a:r>
            <a:r>
              <a:rPr lang="en-US" sz="3100" dirty="0"/>
              <a:t>resistor specification for temperature needs to be adhered to. Above certain temperatures the resistor may function outside its specified operating parameters. Also under extreme conditions damage could result and the overall circuit may cease to function.</a:t>
            </a:r>
          </a:p>
          <a:p>
            <a:r>
              <a:rPr lang="en-US" sz="3100" dirty="0"/>
              <a:t>If resistors are operated well above their rated temperatures for extended periods, the value of the resistance can permanently increase, and this could cause the overall circuit to malfunction.</a:t>
            </a:r>
          </a:p>
          <a:p>
            <a:r>
              <a:rPr lang="en-US" sz="3100" dirty="0"/>
              <a:t>A further reason for operating below the rated temperature is overall </a:t>
            </a:r>
            <a:r>
              <a:rPr lang="en-US" sz="3100" b="1" dirty="0"/>
              <a:t>reliability</a:t>
            </a:r>
            <a:r>
              <a:rPr lang="en-US" sz="3100" dirty="0"/>
              <a:t>. Resistors, and all other components are more likely to fail if operated outside their specified ranges. Often components are operated inside their specification with a good margin to ensure that the reliability is </a:t>
            </a:r>
            <a:r>
              <a:rPr lang="en-US" sz="3100" dirty="0" err="1"/>
              <a:t>maximised</a:t>
            </a:r>
            <a:endParaRPr lang="en-US" sz="3100" dirty="0"/>
          </a:p>
          <a:p>
            <a:endParaRPr lang="en-US" dirty="0"/>
          </a:p>
        </p:txBody>
      </p:sp>
    </p:spTree>
    <p:extLst>
      <p:ext uri="{BB962C8B-B14F-4D97-AF65-F5344CB8AC3E}">
        <p14:creationId xmlns:p14="http://schemas.microsoft.com/office/powerpoint/2010/main" val="9361933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r>
            <a:br>
              <a:rPr lang="en-US" b="1" dirty="0" smtClean="0"/>
            </a:br>
            <a:r>
              <a:rPr lang="en-US" sz="3600" b="1" dirty="0" smtClean="0">
                <a:solidFill>
                  <a:srgbClr val="C00000"/>
                </a:solidFill>
              </a:rPr>
              <a:t>Resistor </a:t>
            </a:r>
            <a:r>
              <a:rPr lang="en-US" sz="3600" b="1" dirty="0">
                <a:solidFill>
                  <a:srgbClr val="C00000"/>
                </a:solidFill>
              </a:rPr>
              <a:t>specification for maximum voltage</a:t>
            </a:r>
            <a:r>
              <a:rPr lang="en-US" b="1" dirty="0"/>
              <a:t/>
            </a:r>
            <a:br>
              <a:rPr lang="en-US" b="1"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37</a:t>
            </a:fld>
            <a:endParaRPr lang="en-US"/>
          </a:p>
        </p:txBody>
      </p:sp>
      <p:sp>
        <p:nvSpPr>
          <p:cNvPr id="5" name="Content Placeholder 4"/>
          <p:cNvSpPr>
            <a:spLocks noGrp="1"/>
          </p:cNvSpPr>
          <p:nvPr>
            <p:ph sz="quarter" idx="1"/>
          </p:nvPr>
        </p:nvSpPr>
        <p:spPr/>
        <p:txBody>
          <a:bodyPr>
            <a:normAutofit fontScale="70000" lnSpcReduction="20000"/>
          </a:bodyPr>
          <a:lstStyle/>
          <a:p>
            <a:r>
              <a:rPr lang="en-US" dirty="0" smtClean="0"/>
              <a:t>Resistors </a:t>
            </a:r>
            <a:r>
              <a:rPr lang="en-US" dirty="0"/>
              <a:t>are designed to operate up to a certain voltage. Above this voltage there is the possibility of breakdown as a result of the electrical stress applied to the component.</a:t>
            </a:r>
          </a:p>
          <a:p>
            <a:r>
              <a:rPr lang="en-US" dirty="0"/>
              <a:t>As a result of this resistor datasheets will contain a resistor specification for the maximum voltage that should be applied.</a:t>
            </a:r>
          </a:p>
          <a:p>
            <a:r>
              <a:rPr lang="en-US" dirty="0"/>
              <a:t>The actual value will depend on a variety of factors including the physical size of the resistor, its structure, the technology used, and a variety of other factors.</a:t>
            </a:r>
          </a:p>
          <a:p>
            <a:r>
              <a:rPr lang="en-US" dirty="0"/>
              <a:t>Typically it is not good practice to run a resistor close to its rated voltage specification. Often design standards recommend running a resistor at a maximum of 60% or even les of the maximum rated voltage to ensure reliability is maintained</a:t>
            </a:r>
            <a:r>
              <a:rPr lang="en-US" dirty="0" smtClean="0"/>
              <a:t>.</a:t>
            </a:r>
          </a:p>
          <a:p>
            <a:pPr marL="0" indent="0">
              <a:buNone/>
            </a:pPr>
            <a:endParaRPr lang="en-US" dirty="0"/>
          </a:p>
          <a:p>
            <a:r>
              <a:rPr lang="en-US" dirty="0" smtClean="0"/>
              <a:t>These </a:t>
            </a:r>
            <a:r>
              <a:rPr lang="en-US" dirty="0"/>
              <a:t>resistor specifications are some of the more commonly seen resistor specifications and parameters. Other exist and manufacturer datasheets should be consulted before settling on a given type.</a:t>
            </a:r>
          </a:p>
          <a:p>
            <a:endParaRPr lang="en-US" dirty="0"/>
          </a:p>
        </p:txBody>
      </p:sp>
    </p:spTree>
    <p:extLst>
      <p:ext uri="{BB962C8B-B14F-4D97-AF65-F5344CB8AC3E}">
        <p14:creationId xmlns:p14="http://schemas.microsoft.com/office/powerpoint/2010/main" val="39082902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b="1" dirty="0">
                <a:solidFill>
                  <a:srgbClr val="C00000"/>
                </a:solidFill>
              </a:rPr>
              <a:t>Selection of Resistors based on:</a:t>
            </a:r>
            <a:r>
              <a:rPr lang="en-US" b="1" dirty="0">
                <a:solidFill>
                  <a:srgbClr val="C00000"/>
                </a:solidFill>
              </a:rPr>
              <a:t> </a:t>
            </a:r>
            <a:r>
              <a:rPr lang="en-ZA" b="1" dirty="0">
                <a:solidFill>
                  <a:srgbClr val="C00000"/>
                </a:solidFill>
              </a:rPr>
              <a:t>Applications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solidFill>
                  <a:srgbClr val="775F55"/>
                </a:solidFill>
              </a:rPr>
              <a:pPr/>
              <a:t>4/22/2022</a:t>
            </a:fld>
            <a:endParaRPr lang="en-US">
              <a:solidFill>
                <a:srgbClr val="775F55"/>
              </a:solidFill>
            </a:endParaRPr>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38</a:t>
            </a:fld>
            <a:endParaRPr lang="en-US"/>
          </a:p>
        </p:txBody>
      </p:sp>
      <p:sp>
        <p:nvSpPr>
          <p:cNvPr id="5" name="Content Placeholder 4"/>
          <p:cNvSpPr>
            <a:spLocks noGrp="1"/>
          </p:cNvSpPr>
          <p:nvPr>
            <p:ph sz="quarter" idx="1"/>
          </p:nvPr>
        </p:nvSpPr>
        <p:spPr/>
        <p:txBody>
          <a:bodyPr>
            <a:normAutofit fontScale="85000" lnSpcReduction="20000"/>
          </a:bodyPr>
          <a:lstStyle/>
          <a:p>
            <a:r>
              <a:rPr lang="en-US" dirty="0"/>
              <a:t>There are six important application areas for </a:t>
            </a:r>
            <a:r>
              <a:rPr lang="en-US" dirty="0" smtClean="0"/>
              <a:t>the </a:t>
            </a:r>
            <a:r>
              <a:rPr lang="en-US" dirty="0"/>
              <a:t>specialized, targeted resistors: </a:t>
            </a:r>
            <a:endParaRPr lang="en-US" dirty="0" smtClean="0"/>
          </a:p>
          <a:p>
            <a:pPr marL="1565910" lvl="3" indent="-514350">
              <a:lnSpc>
                <a:spcPct val="120000"/>
              </a:lnSpc>
              <a:buAutoNum type="arabicParenR"/>
            </a:pPr>
            <a:r>
              <a:rPr lang="en-US" sz="2600" dirty="0"/>
              <a:t>H</a:t>
            </a:r>
            <a:r>
              <a:rPr lang="en-US" sz="2600" dirty="0" smtClean="0"/>
              <a:t>igh </a:t>
            </a:r>
            <a:r>
              <a:rPr lang="en-US" sz="2600" dirty="0"/>
              <a:t>voltage; </a:t>
            </a:r>
            <a:endParaRPr lang="en-US" sz="2600" dirty="0" smtClean="0"/>
          </a:p>
          <a:p>
            <a:pPr marL="1565910" lvl="3" indent="-514350">
              <a:lnSpc>
                <a:spcPct val="120000"/>
              </a:lnSpc>
              <a:buAutoNum type="arabicParenR"/>
            </a:pPr>
            <a:r>
              <a:rPr lang="en-US" sz="2600" dirty="0" smtClean="0"/>
              <a:t>Circuit </a:t>
            </a:r>
            <a:r>
              <a:rPr lang="en-US" sz="2600" dirty="0"/>
              <a:t>protection; </a:t>
            </a:r>
            <a:endParaRPr lang="en-US" sz="2600" dirty="0" smtClean="0"/>
          </a:p>
          <a:p>
            <a:pPr marL="1565910" lvl="3" indent="-514350">
              <a:lnSpc>
                <a:spcPct val="120000"/>
              </a:lnSpc>
              <a:buAutoNum type="arabicParenR"/>
            </a:pPr>
            <a:r>
              <a:rPr lang="en-US" sz="2600" dirty="0" smtClean="0"/>
              <a:t>High </a:t>
            </a:r>
            <a:r>
              <a:rPr lang="en-US" sz="2600" dirty="0"/>
              <a:t>power and dissipation; </a:t>
            </a:r>
            <a:endParaRPr lang="en-US" sz="2600" dirty="0" smtClean="0"/>
          </a:p>
          <a:p>
            <a:pPr marL="1565910" lvl="3" indent="-514350">
              <a:lnSpc>
                <a:spcPct val="120000"/>
              </a:lnSpc>
              <a:buAutoNum type="arabicParenR"/>
            </a:pPr>
            <a:r>
              <a:rPr lang="en-US" sz="2600" dirty="0"/>
              <a:t>C</a:t>
            </a:r>
            <a:r>
              <a:rPr lang="en-US" sz="2600" dirty="0" smtClean="0"/>
              <a:t>urrent </a:t>
            </a:r>
            <a:r>
              <a:rPr lang="en-US" sz="2600" dirty="0"/>
              <a:t>sensing; </a:t>
            </a:r>
            <a:endParaRPr lang="en-US" sz="2600" dirty="0" smtClean="0"/>
          </a:p>
          <a:p>
            <a:pPr marL="1565910" lvl="3" indent="-514350">
              <a:lnSpc>
                <a:spcPct val="120000"/>
              </a:lnSpc>
              <a:buAutoNum type="arabicParenR"/>
            </a:pPr>
            <a:r>
              <a:rPr lang="en-US" sz="2600" dirty="0"/>
              <a:t>P</a:t>
            </a:r>
            <a:r>
              <a:rPr lang="en-US" sz="2600" dirty="0" smtClean="0"/>
              <a:t>ulse/surge </a:t>
            </a:r>
            <a:r>
              <a:rPr lang="en-US" sz="2600" dirty="0"/>
              <a:t>situations; </a:t>
            </a:r>
            <a:endParaRPr lang="en-US" sz="2600" dirty="0" smtClean="0"/>
          </a:p>
          <a:p>
            <a:pPr marL="1565910" lvl="3" indent="-514350">
              <a:lnSpc>
                <a:spcPct val="120000"/>
              </a:lnSpc>
              <a:buAutoNum type="arabicParenR"/>
            </a:pPr>
            <a:r>
              <a:rPr lang="en-US" sz="2600" dirty="0" smtClean="0"/>
              <a:t>Signal </a:t>
            </a:r>
            <a:r>
              <a:rPr lang="en-US" sz="2600" dirty="0"/>
              <a:t>conditioning and instrumentation</a:t>
            </a:r>
            <a:r>
              <a:rPr lang="en-US" sz="2600" dirty="0" smtClean="0"/>
              <a:t>.</a:t>
            </a:r>
          </a:p>
          <a:p>
            <a:pPr marL="0" indent="0">
              <a:buNone/>
            </a:pPr>
            <a:r>
              <a:rPr lang="en-US" dirty="0" smtClean="0"/>
              <a:t>Specialized </a:t>
            </a:r>
            <a:r>
              <a:rPr lang="en-US" dirty="0"/>
              <a:t>resistor manufacturers rely on various advanced physical configurations and construction techniques using highly purified materials in order to meet the diverse requirements of these areas. </a:t>
            </a:r>
          </a:p>
        </p:txBody>
      </p:sp>
    </p:spTree>
    <p:extLst>
      <p:ext uri="{BB962C8B-B14F-4D97-AF65-F5344CB8AC3E}">
        <p14:creationId xmlns:p14="http://schemas.microsoft.com/office/powerpoint/2010/main" val="5096475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References</a:t>
            </a: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4/22/2022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39</a:t>
            </a:fld>
            <a:endParaRPr lang="en-US"/>
          </a:p>
        </p:txBody>
      </p:sp>
      <p:sp>
        <p:nvSpPr>
          <p:cNvPr id="5" name="Content Placeholder 4"/>
          <p:cNvSpPr>
            <a:spLocks noGrp="1"/>
          </p:cNvSpPr>
          <p:nvPr>
            <p:ph sz="quarter" idx="1"/>
          </p:nvPr>
        </p:nvSpPr>
        <p:spPr>
          <a:xfrm>
            <a:off x="612648" y="1600200"/>
            <a:ext cx="8153400" cy="4800600"/>
          </a:xfrm>
        </p:spPr>
        <p:txBody>
          <a:bodyPr>
            <a:noAutofit/>
          </a:bodyPr>
          <a:lstStyle/>
          <a:p>
            <a:pPr marL="0" indent="0">
              <a:buNone/>
            </a:pPr>
            <a:r>
              <a:rPr lang="en-US" sz="2200" dirty="0" smtClean="0"/>
              <a:t>Fundamentals </a:t>
            </a:r>
            <a:r>
              <a:rPr lang="en-US" sz="2200" dirty="0"/>
              <a:t>of electronics. Book 1, Electronic devices and circuit applications, Thomas F. Schubert, Jr. and Ernest M. Kim</a:t>
            </a:r>
            <a:r>
              <a:rPr lang="en-US" sz="2200" dirty="0" smtClean="0"/>
              <a:t>., an </a:t>
            </a:r>
            <a:r>
              <a:rPr lang="en-US" sz="2200" dirty="0"/>
              <a:t>Rafael, California (1537 Fourth Street, San Rafael, CA 94901 USA) : Morgan &amp; Claypool, 2014.</a:t>
            </a:r>
          </a:p>
          <a:p>
            <a:pPr marL="0" indent="0">
              <a:buNone/>
            </a:pPr>
            <a:r>
              <a:rPr lang="en-US" sz="2200" dirty="0" smtClean="0"/>
              <a:t>Principles </a:t>
            </a:r>
            <a:r>
              <a:rPr lang="en-US" sz="2200" dirty="0"/>
              <a:t>of Electrical </a:t>
            </a:r>
            <a:r>
              <a:rPr lang="en-US" sz="2200" dirty="0" smtClean="0"/>
              <a:t>Engineering. Wiley</a:t>
            </a:r>
            <a:r>
              <a:rPr lang="en-US" sz="2200" dirty="0"/>
              <a:t>., 1922. </a:t>
            </a:r>
            <a:endParaRPr lang="en-US" sz="2200" dirty="0" smtClean="0"/>
          </a:p>
          <a:p>
            <a:pPr marL="0" indent="0">
              <a:buNone/>
            </a:pPr>
            <a:r>
              <a:rPr lang="en-US" sz="2200" dirty="0"/>
              <a:t>Starting Electronics, Keith </a:t>
            </a:r>
            <a:r>
              <a:rPr lang="en-US" sz="2200" dirty="0" err="1"/>
              <a:t>Brindley</a:t>
            </a:r>
            <a:r>
              <a:rPr lang="en-US" sz="2200" dirty="0"/>
              <a:t> (Fourth Edition), published by  Elsevier Ltd, 2011.</a:t>
            </a:r>
          </a:p>
          <a:p>
            <a:pPr marL="0" indent="0">
              <a:buNone/>
            </a:pPr>
            <a:r>
              <a:rPr lang="en-US" sz="2200" dirty="0" smtClean="0"/>
              <a:t>https</a:t>
            </a:r>
            <a:r>
              <a:rPr lang="en-US" sz="2200" dirty="0"/>
              <a:t>://</a:t>
            </a:r>
            <a:r>
              <a:rPr lang="en-US" sz="2200" dirty="0" smtClean="0"/>
              <a:t>www.electronics-notes.com/articles/electronic_components/resistors/resistor-types.php</a:t>
            </a:r>
          </a:p>
          <a:p>
            <a:pPr marL="0" indent="0">
              <a:buNone/>
            </a:pPr>
            <a:r>
              <a:rPr lang="en-US" sz="2200" dirty="0" smtClean="0"/>
              <a:t>https</a:t>
            </a:r>
            <a:r>
              <a:rPr lang="en-US" sz="2200" dirty="0"/>
              <a:t>://byjus.com/physics/resistor-colour-codes</a:t>
            </a:r>
            <a:r>
              <a:rPr lang="en-US" sz="2200" dirty="0" smtClean="0"/>
              <a:t>/</a:t>
            </a:r>
          </a:p>
          <a:p>
            <a:pPr marL="0" indent="0">
              <a:buNone/>
            </a:pPr>
            <a:r>
              <a:rPr lang="en-US" sz="2200" dirty="0" smtClean="0"/>
              <a:t>http</a:t>
            </a:r>
            <a:r>
              <a:rPr lang="en-US" sz="2200" dirty="0"/>
              <a:t>://burnhamradioclub.co.uk/index.php/useful-tools/resistor-colour-codes/</a:t>
            </a:r>
          </a:p>
          <a:p>
            <a:pPr marL="0" indent="0">
              <a:buNone/>
            </a:pPr>
            <a:endParaRPr lang="en-US" sz="2400" dirty="0"/>
          </a:p>
          <a:p>
            <a:pPr marL="0" indent="0" algn="just">
              <a:buNone/>
            </a:pPr>
            <a:endParaRPr lang="en-US" sz="3600" dirty="0"/>
          </a:p>
        </p:txBody>
      </p:sp>
    </p:spTree>
    <p:extLst>
      <p:ext uri="{BB962C8B-B14F-4D97-AF65-F5344CB8AC3E}">
        <p14:creationId xmlns:p14="http://schemas.microsoft.com/office/powerpoint/2010/main" val="13913900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11512</TotalTime>
  <Words>2673</Words>
  <Application>Microsoft Office PowerPoint</Application>
  <PresentationFormat>On-screen Show (4:3)</PresentationFormat>
  <Paragraphs>282</Paragraphs>
  <Slides>39</Slides>
  <Notes>5</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Median</vt:lpstr>
      <vt:lpstr>Fundamentals OF ELECTRONICS  WEEK 3:  Description and applications of passive devices/ Part 1: RESISTORS </vt:lpstr>
      <vt:lpstr>   DESCRIPTION AND APPLICATIONS OF RESISTORS   </vt:lpstr>
      <vt:lpstr>MEANING OF PASSIVE DEVICES</vt:lpstr>
      <vt:lpstr> Identification of different types of resistors and their applications: </vt:lpstr>
      <vt:lpstr> Resistor units and Symbol </vt:lpstr>
      <vt:lpstr>Fixed resistors </vt:lpstr>
      <vt:lpstr> Fixed resistor types </vt:lpstr>
      <vt:lpstr>Fixed resistor types cont’</vt:lpstr>
      <vt:lpstr>Fixed resistor types cont’</vt:lpstr>
      <vt:lpstr>Fixed resistor types cont’</vt:lpstr>
      <vt:lpstr>Fixed resistor types cont’</vt:lpstr>
      <vt:lpstr>Fixed resistor types cont’</vt:lpstr>
      <vt:lpstr>Variable resistors</vt:lpstr>
      <vt:lpstr> Types of variable resistors </vt:lpstr>
      <vt:lpstr>Variable resistors cont’</vt:lpstr>
      <vt:lpstr>Variable resistors cont’</vt:lpstr>
      <vt:lpstr>Variable resistors symbols</vt:lpstr>
      <vt:lpstr>Light dependent resistor(LDR)</vt:lpstr>
      <vt:lpstr>Thermistor</vt:lpstr>
      <vt:lpstr>Thermistor cont’</vt:lpstr>
      <vt:lpstr> Thermistor applications </vt:lpstr>
      <vt:lpstr>Thermistor applications cont’</vt:lpstr>
      <vt:lpstr>Thermistor applications cont’</vt:lpstr>
      <vt:lpstr>Varistor</vt:lpstr>
      <vt:lpstr>Selection of Resistors</vt:lpstr>
      <vt:lpstr>Resistors’ colour coding</vt:lpstr>
      <vt:lpstr>Resistors’ colour coding</vt:lpstr>
      <vt:lpstr>Resistors’ colour coding</vt:lpstr>
      <vt:lpstr>Resistors’ colour coding</vt:lpstr>
      <vt:lpstr>Resistors’ colour coding</vt:lpstr>
      <vt:lpstr>Example </vt:lpstr>
      <vt:lpstr> Selection of Resistors based on: specifications and ratings </vt:lpstr>
      <vt:lpstr> Resistance value or specification </vt:lpstr>
      <vt:lpstr> Power dissipation specification </vt:lpstr>
      <vt:lpstr> Temperature coefficient specification </vt:lpstr>
      <vt:lpstr> Maximum temperature specification </vt:lpstr>
      <vt:lpstr> Resistor specification for maximum voltage </vt:lpstr>
      <vt:lpstr>Selection of Resistors based on: Applications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ELECTRONICS</dc:title>
  <dc:creator>Elvis</dc:creator>
  <cp:lastModifiedBy>Bayi</cp:lastModifiedBy>
  <cp:revision>236</cp:revision>
  <dcterms:created xsi:type="dcterms:W3CDTF">2017-10-03T12:49:49Z</dcterms:created>
  <dcterms:modified xsi:type="dcterms:W3CDTF">2022-04-22T09:30:19Z</dcterms:modified>
</cp:coreProperties>
</file>