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60" r:id="rId1"/>
  </p:sldMasterIdLst>
  <p:notesMasterIdLst>
    <p:notesMasterId r:id="rId38"/>
  </p:notesMasterIdLst>
  <p:sldIdLst>
    <p:sldId id="256" r:id="rId2"/>
    <p:sldId id="346" r:id="rId3"/>
    <p:sldId id="333" r:id="rId4"/>
    <p:sldId id="334" r:id="rId5"/>
    <p:sldId id="335" r:id="rId6"/>
    <p:sldId id="336" r:id="rId7"/>
    <p:sldId id="337" r:id="rId8"/>
    <p:sldId id="338" r:id="rId9"/>
    <p:sldId id="339" r:id="rId10"/>
    <p:sldId id="340" r:id="rId11"/>
    <p:sldId id="341" r:id="rId12"/>
    <p:sldId id="342" r:id="rId13"/>
    <p:sldId id="343" r:id="rId14"/>
    <p:sldId id="344" r:id="rId15"/>
    <p:sldId id="345" r:id="rId16"/>
    <p:sldId id="347" r:id="rId17"/>
    <p:sldId id="348" r:id="rId18"/>
    <p:sldId id="349" r:id="rId19"/>
    <p:sldId id="350" r:id="rId20"/>
    <p:sldId id="351" r:id="rId21"/>
    <p:sldId id="352" r:id="rId22"/>
    <p:sldId id="353" r:id="rId23"/>
    <p:sldId id="354" r:id="rId24"/>
    <p:sldId id="355" r:id="rId25"/>
    <p:sldId id="356" r:id="rId26"/>
    <p:sldId id="357" r:id="rId27"/>
    <p:sldId id="358" r:id="rId28"/>
    <p:sldId id="359" r:id="rId29"/>
    <p:sldId id="360" r:id="rId30"/>
    <p:sldId id="361" r:id="rId31"/>
    <p:sldId id="362" r:id="rId32"/>
    <p:sldId id="363" r:id="rId33"/>
    <p:sldId id="364" r:id="rId34"/>
    <p:sldId id="365" r:id="rId35"/>
    <p:sldId id="366" r:id="rId36"/>
    <p:sldId id="332"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483" autoAdjust="0"/>
  </p:normalViewPr>
  <p:slideViewPr>
    <p:cSldViewPr>
      <p:cViewPr varScale="1">
        <p:scale>
          <a:sx n="77" d="100"/>
          <a:sy n="77" d="100"/>
        </p:scale>
        <p:origin x="-1541" y="-91"/>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56EA74-39D7-48A2-B13B-DD47F53B792A}" type="datetimeFigureOut">
              <a:rPr lang="en-US" smtClean="0"/>
              <a:pPr/>
              <a:t>4/22/2022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4446AE-F51F-4171-8C72-9685C378D142}" type="slidenum">
              <a:rPr lang="en-US" smtClean="0"/>
              <a:pPr/>
              <a:t>‹#›</a:t>
            </a:fld>
            <a:endParaRPr lang="en-US"/>
          </a:p>
        </p:txBody>
      </p:sp>
    </p:spTree>
    <p:extLst>
      <p:ext uri="{BB962C8B-B14F-4D97-AF65-F5344CB8AC3E}">
        <p14:creationId xmlns:p14="http://schemas.microsoft.com/office/powerpoint/2010/main" val="2170404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get more visit: https://www.electronicshub.org/inductor-color-code/</a:t>
            </a:r>
          </a:p>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2877089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B3682F2-B35B-4481-B9F0-0A7CF036896A}" type="datetime1">
              <a:rPr lang="en-US" smtClean="0"/>
              <a:pPr/>
              <a:t>4/22/2022</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E90EC951-2603-4970-A40B-F9FF9B845B3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E0371E6-B039-4F58-81EE-4250707C90EF}" type="datetime1">
              <a:rPr lang="en-US" smtClean="0"/>
              <a:pPr/>
              <a:t>4/22/2022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F193667-94F4-4254-BA43-E079AC992480}" type="datetime1">
              <a:rPr lang="en-US" smtClean="0"/>
              <a:pPr/>
              <a:t>4/22/2022</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E90EC951-2603-4970-A40B-F9FF9B845B36}"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39D06E0-3439-499C-844D-5214FD6657F0}" type="datetime1">
              <a:rPr lang="en-US" smtClean="0"/>
              <a:pPr/>
              <a:t>4/22/2022</a:t>
            </a:fld>
            <a:endParaRPr lang="en-US"/>
          </a:p>
        </p:txBody>
      </p:sp>
      <p:sp>
        <p:nvSpPr>
          <p:cNvPr id="10" name="Slide Number Placeholder 9"/>
          <p:cNvSpPr>
            <a:spLocks noGrp="1"/>
          </p:cNvSpPr>
          <p:nvPr>
            <p:ph type="sldNum" sz="quarter" idx="16"/>
          </p:nvPr>
        </p:nvSpPr>
        <p:spPr/>
        <p:txBody>
          <a:bodyPr rtlCol="0"/>
          <a:lstStyle/>
          <a:p>
            <a:fld id="{E90EC951-2603-4970-A40B-F9FF9B845B36}"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0FE2BB5D-3716-4638-87C2-C5E3462612BD}" type="datetime1">
              <a:rPr lang="en-US" smtClean="0"/>
              <a:pPr/>
              <a:t>4/22/2022</a:t>
            </a:fld>
            <a:endParaRPr lang="en-US"/>
          </a:p>
        </p:txBody>
      </p:sp>
      <p:sp>
        <p:nvSpPr>
          <p:cNvPr id="12" name="Slide Number Placeholder 11"/>
          <p:cNvSpPr>
            <a:spLocks noGrp="1"/>
          </p:cNvSpPr>
          <p:nvPr>
            <p:ph type="sldNum" sz="quarter" idx="16"/>
          </p:nvPr>
        </p:nvSpPr>
        <p:spPr/>
        <p:txBody>
          <a:bodyPr rtlCol="0"/>
          <a:lstStyle/>
          <a:p>
            <a:fld id="{E90EC951-2603-4970-A40B-F9FF9B845B36}"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65EA6AC-37F6-4767-B8A7-3F7F48313D90}" type="datetime1">
              <a:rPr lang="en-US" smtClean="0"/>
              <a:pPr/>
              <a:t>4/22/2022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F929E2-6F0B-46BE-B007-22724E3F149A}" type="datetime1">
              <a:rPr lang="en-US" smtClean="0"/>
              <a:pPr/>
              <a:t>4/22/2022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E90EC951-2603-4970-A40B-F9FF9B845B3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6D1B4F0-A619-4A8A-BF0F-D1B5B224C49A}" type="datetime1">
              <a:rPr lang="en-US" smtClean="0"/>
              <a:pPr/>
              <a:t>4/22/2022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CCA739F0-38E3-43B3-B4F3-112DAB11251F}" type="datetime1">
              <a:rPr lang="en-US" smtClean="0"/>
              <a:pPr/>
              <a:t>4/22/2022</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E90EC951-2603-4970-A40B-F9FF9B845B36}"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7D77A0-ED8F-4CDC-A0E4-21356BD69590}" type="datetime1">
              <a:rPr lang="en-US" smtClean="0"/>
              <a:pPr/>
              <a:t>4/22/2022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0EC951-2603-4970-A40B-F9FF9B845B3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79389078-0D39-4737-9AD5-0F0EB1376D43}" type="datetime1">
              <a:rPr lang="en-US" smtClean="0"/>
              <a:pPr/>
              <a:t>4/22/2022</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E90EC951-2603-4970-A40B-F9FF9B845B3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AE430860-4E31-463C-B4E8-1B634B2295D3}" type="datetime1">
              <a:rPr lang="en-US" smtClean="0"/>
              <a:pPr/>
              <a:t>4/22/2022</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E90EC951-2603-4970-A40B-F9FF9B845B3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2600" y="533400"/>
            <a:ext cx="6477000" cy="4876800"/>
          </a:xfrm>
        </p:spPr>
        <p:txBody>
          <a:bodyPr>
            <a:noAutofit/>
          </a:bodyPr>
          <a:lstStyle/>
          <a:p>
            <a:pPr lvl="0" algn="ctr"/>
            <a:r>
              <a:rPr lang="en-US" dirty="0" smtClean="0"/>
              <a:t>Fundamentals</a:t>
            </a:r>
            <a:br>
              <a:rPr lang="en-US" dirty="0" smtClean="0"/>
            </a:br>
            <a:r>
              <a:rPr lang="en-US" sz="4000" dirty="0" smtClean="0"/>
              <a:t>OF</a:t>
            </a:r>
            <a:r>
              <a:rPr lang="en-US" dirty="0" smtClean="0"/>
              <a:t> ELECTRONICS</a:t>
            </a:r>
            <a:br>
              <a:rPr lang="en-US" dirty="0" smtClean="0"/>
            </a:br>
            <a:r>
              <a:rPr lang="en-US" dirty="0" smtClean="0"/>
              <a:t/>
            </a:r>
            <a:br>
              <a:rPr lang="en-US" dirty="0" smtClean="0"/>
            </a:br>
            <a:r>
              <a:rPr lang="en-US" sz="2800" dirty="0" smtClean="0">
                <a:solidFill>
                  <a:srgbClr val="00B050"/>
                </a:solidFill>
              </a:rPr>
              <a:t>WEEK 4:</a:t>
            </a:r>
            <a:br>
              <a:rPr lang="en-US" sz="2800" dirty="0" smtClean="0">
                <a:solidFill>
                  <a:srgbClr val="00B050"/>
                </a:solidFill>
              </a:rPr>
            </a:br>
            <a:r>
              <a:rPr lang="en-US" sz="2800" dirty="0" smtClean="0">
                <a:solidFill>
                  <a:srgbClr val="00B050"/>
                </a:solidFill>
              </a:rPr>
              <a:t> </a:t>
            </a:r>
            <a:r>
              <a:rPr lang="en-US" sz="2800" dirty="0">
                <a:solidFill>
                  <a:srgbClr val="00B050"/>
                </a:solidFill>
              </a:rPr>
              <a:t>Description and applications of passive devices</a:t>
            </a:r>
            <a:r>
              <a:rPr lang="en-US" sz="2800" dirty="0" smtClean="0">
                <a:solidFill>
                  <a:srgbClr val="00B050"/>
                </a:solidFill>
              </a:rPr>
              <a:t>/</a:t>
            </a:r>
            <a:br>
              <a:rPr lang="en-US" sz="2800" dirty="0" smtClean="0">
                <a:solidFill>
                  <a:srgbClr val="00B050"/>
                </a:solidFill>
              </a:rPr>
            </a:br>
            <a:r>
              <a:rPr lang="en-US" sz="2800" dirty="0" smtClean="0">
                <a:solidFill>
                  <a:srgbClr val="00B050"/>
                </a:solidFill>
              </a:rPr>
              <a:t>Part </a:t>
            </a:r>
            <a:r>
              <a:rPr lang="en-US" sz="2800" dirty="0">
                <a:solidFill>
                  <a:srgbClr val="00B050"/>
                </a:solidFill>
              </a:rPr>
              <a:t>2: INDUCTORS</a:t>
            </a:r>
            <a:r>
              <a:rPr lang="en-US" dirty="0"/>
              <a:t/>
            </a:r>
            <a:br>
              <a:rPr lang="en-US" dirty="0"/>
            </a:br>
            <a:endParaRPr lang="en-US" dirty="0"/>
          </a:p>
        </p:txBody>
      </p:sp>
      <p:sp>
        <p:nvSpPr>
          <p:cNvPr id="3" name="Subtitle 2"/>
          <p:cNvSpPr>
            <a:spLocks noGrp="1"/>
          </p:cNvSpPr>
          <p:nvPr>
            <p:ph type="subTitle" idx="1"/>
          </p:nvPr>
        </p:nvSpPr>
        <p:spPr/>
        <p:txBody>
          <a:bodyPr/>
          <a:lstStyle/>
          <a:p>
            <a:r>
              <a:rPr lang="en-US" dirty="0"/>
              <a:t>Lecturer: NSABIMANA Camille, B.Sc. Eng., M.Sc. IT</a:t>
            </a:r>
          </a:p>
        </p:txBody>
      </p:sp>
      <p:sp>
        <p:nvSpPr>
          <p:cNvPr id="4" name="Date Placeholder 3"/>
          <p:cNvSpPr>
            <a:spLocks noGrp="1"/>
          </p:cNvSpPr>
          <p:nvPr>
            <p:ph type="dt" sz="half" idx="10"/>
          </p:nvPr>
        </p:nvSpPr>
        <p:spPr/>
        <p:txBody>
          <a:bodyPr/>
          <a:lstStyle/>
          <a:p>
            <a:fld id="{AB7411E1-7DB0-4B52-9E27-A5C275D94DC5}" type="datetime1">
              <a:rPr lang="en-US" smtClean="0"/>
              <a:pPr/>
              <a:t>4/22/2022</a:t>
            </a:fld>
            <a:endParaRPr lang="en-US"/>
          </a:p>
        </p:txBody>
      </p:sp>
      <p:sp>
        <p:nvSpPr>
          <p:cNvPr id="5" name="Slide Number Placeholder 4"/>
          <p:cNvSpPr>
            <a:spLocks noGrp="1"/>
          </p:cNvSpPr>
          <p:nvPr>
            <p:ph type="sldNum" sz="quarter" idx="12"/>
          </p:nvPr>
        </p:nvSpPr>
        <p:spPr/>
        <p:txBody>
          <a:bodyPr/>
          <a:lstStyle/>
          <a:p>
            <a:fld id="{E90EC951-2603-4970-A40B-F9FF9B845B36}"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smtClean="0"/>
              <a:t/>
            </a:r>
            <a:br>
              <a:rPr lang="en-GB" b="1" dirty="0" smtClean="0"/>
            </a:br>
            <a:r>
              <a:rPr lang="en-GB" b="1" dirty="0" smtClean="0"/>
              <a:t>Content</a:t>
            </a:r>
            <a:r>
              <a:rPr lang="en-GB" b="1" dirty="0"/>
              <a:t/>
            </a:r>
            <a:br>
              <a:rPr lang="en-GB"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dirty="0"/>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a:t>
            </a:fld>
            <a:endParaRPr lang="en-US"/>
          </a:p>
        </p:txBody>
      </p:sp>
      <p:sp>
        <p:nvSpPr>
          <p:cNvPr id="5" name="Content Placeholder 4"/>
          <p:cNvSpPr>
            <a:spLocks noGrp="1"/>
          </p:cNvSpPr>
          <p:nvPr>
            <p:ph sz="quarter" idx="1"/>
          </p:nvPr>
        </p:nvSpPr>
        <p:spPr/>
        <p:txBody>
          <a:bodyPr>
            <a:normAutofit/>
          </a:bodyPr>
          <a:lstStyle/>
          <a:p>
            <a:r>
              <a:rPr lang="en-ZA" sz="3200" b="1" dirty="0" smtClean="0"/>
              <a:t>Definition</a:t>
            </a:r>
            <a:endParaRPr lang="en-ZA" sz="3200" b="1" dirty="0"/>
          </a:p>
          <a:p>
            <a:r>
              <a:rPr lang="en-ZA" sz="3200" b="1" dirty="0"/>
              <a:t>Identification of different types of </a:t>
            </a:r>
            <a:r>
              <a:rPr lang="en-ZA" sz="3200" b="1" dirty="0" err="1" smtClean="0"/>
              <a:t>indutors</a:t>
            </a:r>
            <a:r>
              <a:rPr lang="en-ZA" sz="3200" b="1" dirty="0" smtClean="0"/>
              <a:t> </a:t>
            </a:r>
            <a:r>
              <a:rPr lang="en-ZA" sz="3200" b="1" dirty="0"/>
              <a:t>and their applications</a:t>
            </a:r>
            <a:endParaRPr lang="en-US" sz="3200" b="1" dirty="0"/>
          </a:p>
          <a:p>
            <a:pPr lvl="0"/>
            <a:r>
              <a:rPr lang="en-ZA" sz="3300" b="1" dirty="0" smtClean="0"/>
              <a:t>Selection </a:t>
            </a:r>
            <a:r>
              <a:rPr lang="en-ZA" sz="3300" b="1" dirty="0"/>
              <a:t>of Inductors based on:</a:t>
            </a:r>
            <a:endParaRPr lang="en-US" sz="3300" b="1" dirty="0"/>
          </a:p>
          <a:p>
            <a:pPr lvl="1"/>
            <a:r>
              <a:rPr lang="en-ZA" dirty="0"/>
              <a:t>Coding</a:t>
            </a:r>
            <a:endParaRPr lang="en-US" dirty="0"/>
          </a:p>
          <a:p>
            <a:pPr lvl="1"/>
            <a:r>
              <a:rPr lang="en-ZA" dirty="0"/>
              <a:t>Specifications and ratings</a:t>
            </a:r>
            <a:endParaRPr lang="en-US" dirty="0"/>
          </a:p>
          <a:p>
            <a:pPr lvl="1"/>
            <a:r>
              <a:rPr lang="en-ZA" dirty="0"/>
              <a:t>Applications</a:t>
            </a:r>
            <a:endParaRPr lang="en-US" dirty="0"/>
          </a:p>
          <a:p>
            <a:endParaRPr lang="en-US" dirty="0"/>
          </a:p>
        </p:txBody>
      </p:sp>
    </p:spTree>
    <p:extLst>
      <p:ext uri="{BB962C8B-B14F-4D97-AF65-F5344CB8AC3E}">
        <p14:creationId xmlns:p14="http://schemas.microsoft.com/office/powerpoint/2010/main" val="24428987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4000" b="1" dirty="0" smtClean="0">
                <a:solidFill>
                  <a:srgbClr val="FF0000"/>
                </a:solidFill>
              </a:rPr>
              <a:t> Definition of inductors</a:t>
            </a:r>
            <a:r>
              <a:rPr lang="en-ZA" sz="4000" dirty="0" smtClean="0">
                <a:solidFill>
                  <a:srgbClr val="FF0000"/>
                </a:solidFill>
              </a:rPr>
              <a:t> </a:t>
            </a:r>
            <a:endParaRPr lang="en-US" sz="4000" b="1" dirty="0">
              <a:solidFill>
                <a:srgbClr val="FF000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a:t>
            </a:fld>
            <a:endParaRPr lang="en-US"/>
          </a:p>
        </p:txBody>
      </p:sp>
      <p:sp>
        <p:nvSpPr>
          <p:cNvPr id="5" name="Content Placeholder 4"/>
          <p:cNvSpPr>
            <a:spLocks noGrp="1"/>
          </p:cNvSpPr>
          <p:nvPr>
            <p:ph sz="quarter" idx="1"/>
          </p:nvPr>
        </p:nvSpPr>
        <p:spPr/>
        <p:txBody>
          <a:bodyPr>
            <a:normAutofit/>
          </a:bodyPr>
          <a:lstStyle/>
          <a:p>
            <a:pPr algn="just"/>
            <a:r>
              <a:rPr lang="en-US" sz="2300" dirty="0" smtClean="0"/>
              <a:t>The </a:t>
            </a:r>
            <a:r>
              <a:rPr lang="en-US" sz="2300" dirty="0"/>
              <a:t>inductor is a passive component which stores the electrical energy in the magnetic field when the electric current passes through it. Or we can say that the inductor is an electrical device which possesses the inductance</a:t>
            </a:r>
            <a:r>
              <a:rPr lang="en-US" sz="2300" dirty="0" smtClean="0"/>
              <a:t>.</a:t>
            </a:r>
          </a:p>
          <a:p>
            <a:pPr algn="just"/>
            <a:r>
              <a:rPr lang="en-US" sz="2300" dirty="0"/>
              <a:t>The inductor is made of wire which has the property of inductance, i.e., opposes the flow of current. </a:t>
            </a:r>
            <a:r>
              <a:rPr lang="en-US" sz="2300" dirty="0" smtClean="0"/>
              <a:t>The </a:t>
            </a:r>
            <a:r>
              <a:rPr lang="en-US" sz="2300" b="1" dirty="0" smtClean="0"/>
              <a:t>inductance</a:t>
            </a:r>
            <a:r>
              <a:rPr lang="en-US" sz="2300" dirty="0" smtClean="0"/>
              <a:t> of </a:t>
            </a:r>
            <a:r>
              <a:rPr lang="en-US" sz="2300" dirty="0"/>
              <a:t>wire increases by increasing the number of turns. The alphabet ‘L’ is used for representing the inductor, and it is measured in Henry. The inductance </a:t>
            </a:r>
            <a:r>
              <a:rPr lang="en-US" sz="2300" dirty="0" err="1"/>
              <a:t>characterises</a:t>
            </a:r>
            <a:r>
              <a:rPr lang="en-US" sz="2300" dirty="0"/>
              <a:t> the inductor. The figure below shows the </a:t>
            </a:r>
            <a:r>
              <a:rPr lang="en-US" sz="2300" dirty="0" smtClean="0"/>
              <a:t>symbolic </a:t>
            </a:r>
            <a:r>
              <a:rPr lang="en-US" sz="2300" dirty="0"/>
              <a:t>representation of inductor.</a:t>
            </a:r>
          </a:p>
          <a:p>
            <a:pPr algn="just"/>
            <a:endParaRPr lang="en-US"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4050" y="4990973"/>
            <a:ext cx="1600200" cy="876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4495800" y="5966791"/>
            <a:ext cx="3638550" cy="304800"/>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dirty="0" smtClean="0">
                <a:latin typeface="Calibri" pitchFamily="34" charset="0"/>
                <a:cs typeface="Calibri" pitchFamily="34" charset="0"/>
              </a:rPr>
              <a:t>Source</a:t>
            </a:r>
            <a:r>
              <a:rPr lang="en-US" sz="1400" dirty="0">
                <a:latin typeface="Calibri" pitchFamily="34" charset="0"/>
                <a:cs typeface="Calibri" pitchFamily="34" charset="0"/>
              </a:rPr>
              <a:t>: https://circuitglobe.com/inductor.html</a:t>
            </a:r>
            <a:r>
              <a:rPr lang="en-US" sz="1400" dirty="0" smtClean="0"/>
              <a:t> </a:t>
            </a:r>
            <a:endParaRPr lang="en-US" sz="1400" dirty="0"/>
          </a:p>
        </p:txBody>
      </p:sp>
    </p:spTree>
    <p:extLst>
      <p:ext uri="{BB962C8B-B14F-4D97-AF65-F5344CB8AC3E}">
        <p14:creationId xmlns:p14="http://schemas.microsoft.com/office/powerpoint/2010/main" val="26991328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 Inductor </a:t>
            </a:r>
            <a:r>
              <a:rPr lang="en-US" dirty="0" err="1" smtClean="0"/>
              <a:t>cont</a:t>
            </a:r>
            <a:r>
              <a:rPr lang="en-US" dirty="0" smtClean="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a:t>
            </a:fld>
            <a:endParaRPr lang="en-US"/>
          </a:p>
        </p:txBody>
      </p:sp>
      <p:sp>
        <p:nvSpPr>
          <p:cNvPr id="5" name="Content Placeholder 4"/>
          <p:cNvSpPr>
            <a:spLocks noGrp="1"/>
          </p:cNvSpPr>
          <p:nvPr>
            <p:ph sz="quarter" idx="1"/>
          </p:nvPr>
        </p:nvSpPr>
        <p:spPr/>
        <p:txBody>
          <a:bodyPr>
            <a:normAutofit lnSpcReduction="10000"/>
          </a:bodyPr>
          <a:lstStyle/>
          <a:p>
            <a:pPr algn="just"/>
            <a:r>
              <a:rPr lang="en-US" dirty="0"/>
              <a:t>The electric current I flows through the coil generates the magnetic field around it. Consider the magnetic field generates the flux Φ when current flows through it. The ratio of the flux and the current gives inductances</a:t>
            </a:r>
            <a:r>
              <a:rPr lang="en-US" dirty="0" smtClean="0"/>
              <a:t>.</a:t>
            </a:r>
          </a:p>
          <a:p>
            <a:pPr marL="0" indent="0" algn="just">
              <a:buNone/>
            </a:pPr>
            <a:endParaRPr lang="en-US" dirty="0"/>
          </a:p>
          <a:p>
            <a:pPr algn="just"/>
            <a:r>
              <a:rPr lang="en-US" dirty="0"/>
              <a:t>The inductance of the circuit depends on the current paths and the magnetic permeability of the nearer material. The magnetic permeability shows the ability of the material to forms the magnetic field.</a:t>
            </a:r>
          </a:p>
          <a:p>
            <a:pPr algn="just"/>
            <a:endParaRPr lang="en-US" dirty="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3352800"/>
            <a:ext cx="962025" cy="82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47451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a:t> </a:t>
            </a:r>
            <a:r>
              <a:rPr lang="en-US" b="1" dirty="0" smtClean="0"/>
              <a:t>How </a:t>
            </a:r>
            <a:r>
              <a:rPr lang="en-US" b="1" dirty="0"/>
              <a:t>Inductor Works?</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5</a:t>
            </a:fld>
            <a:endParaRPr lang="en-US"/>
          </a:p>
        </p:txBody>
      </p:sp>
      <p:sp>
        <p:nvSpPr>
          <p:cNvPr id="5" name="Content Placeholder 4"/>
          <p:cNvSpPr>
            <a:spLocks noGrp="1"/>
          </p:cNvSpPr>
          <p:nvPr>
            <p:ph sz="quarter" idx="1"/>
          </p:nvPr>
        </p:nvSpPr>
        <p:spPr/>
        <p:txBody>
          <a:bodyPr>
            <a:normAutofit fontScale="92500"/>
          </a:bodyPr>
          <a:lstStyle/>
          <a:p>
            <a:pPr algn="just"/>
            <a:r>
              <a:rPr lang="en-US" dirty="0" smtClean="0"/>
              <a:t>The </a:t>
            </a:r>
            <a:r>
              <a:rPr lang="en-US" dirty="0"/>
              <a:t>inductor is an electrical device used for storing the electrical energy in the form of the magnetic field. It is constructed by wounding the wire on the core. The cores are made of ceramic material, iron or by the air. The core may be </a:t>
            </a:r>
            <a:r>
              <a:rPr lang="en-US" dirty="0" err="1"/>
              <a:t>toroidal</a:t>
            </a:r>
            <a:r>
              <a:rPr lang="en-US" dirty="0"/>
              <a:t> or E- shaped.</a:t>
            </a:r>
          </a:p>
          <a:p>
            <a:pPr algn="just"/>
            <a:r>
              <a:rPr lang="en-US" dirty="0"/>
              <a:t>The coil-carrying the electric current induces the magnetic field around the conductor. The intensity of the magnetic field increases if the core is placed between the coil. The core provides the low reluctance path to the magnetic flux.</a:t>
            </a:r>
          </a:p>
          <a:p>
            <a:pPr algn="just"/>
            <a:endParaRPr lang="en-US" dirty="0"/>
          </a:p>
        </p:txBody>
      </p:sp>
    </p:spTree>
    <p:extLst>
      <p:ext uri="{BB962C8B-B14F-4D97-AF65-F5344CB8AC3E}">
        <p14:creationId xmlns:p14="http://schemas.microsoft.com/office/powerpoint/2010/main" val="879748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t>
            </a:r>
            <a:br>
              <a:rPr lang="en-US" b="1" dirty="0" smtClean="0"/>
            </a:br>
            <a:r>
              <a:rPr lang="en-US" b="1" dirty="0"/>
              <a:t> </a:t>
            </a:r>
            <a:r>
              <a:rPr lang="en-US" b="1" dirty="0" smtClean="0"/>
              <a:t>         How </a:t>
            </a:r>
            <a:r>
              <a:rPr lang="en-US" b="1" dirty="0"/>
              <a:t>Inductor Works?</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6</a:t>
            </a:fld>
            <a:endParaRPr lang="en-US"/>
          </a:p>
        </p:txBody>
      </p:sp>
      <p:sp>
        <p:nvSpPr>
          <p:cNvPr id="5" name="Content Placeholder 4"/>
          <p:cNvSpPr>
            <a:spLocks noGrp="1"/>
          </p:cNvSpPr>
          <p:nvPr>
            <p:ph sz="quarter" idx="1"/>
          </p:nvPr>
        </p:nvSpPr>
        <p:spPr/>
        <p:txBody>
          <a:bodyPr>
            <a:normAutofit fontScale="77500" lnSpcReduction="20000"/>
          </a:bodyPr>
          <a:lstStyle/>
          <a:p>
            <a:endParaRPr lang="en-US" dirty="0" smtClean="0"/>
          </a:p>
          <a:p>
            <a:endParaRPr lang="en-US" dirty="0"/>
          </a:p>
          <a:p>
            <a:endParaRPr lang="en-US" dirty="0" smtClean="0"/>
          </a:p>
          <a:p>
            <a:endParaRPr lang="en-US" dirty="0"/>
          </a:p>
          <a:p>
            <a:pPr marL="0" indent="0">
              <a:buNone/>
            </a:pPr>
            <a:endParaRPr lang="en-US" dirty="0"/>
          </a:p>
          <a:p>
            <a:pPr marL="0" indent="0">
              <a:buNone/>
            </a:pPr>
            <a:endParaRPr lang="en-US" dirty="0"/>
          </a:p>
          <a:p>
            <a:pPr marL="0" indent="0">
              <a:buNone/>
            </a:pPr>
            <a:endParaRPr lang="en-US" dirty="0" smtClean="0"/>
          </a:p>
          <a:p>
            <a:pPr algn="just"/>
            <a:r>
              <a:rPr lang="en-US" dirty="0" smtClean="0"/>
              <a:t>The </a:t>
            </a:r>
            <a:r>
              <a:rPr lang="en-US" dirty="0"/>
              <a:t>magnetic field induces the EMF in the coil which causes the current. And according to Lenz’s law, the causes always oppose the effect. Here, the current is the causes, and it is induced because of the voltage. Thus, the EMF oppose the change of current that changes the magnetic field. The current which reduces because of the inductance is known as the inductive reactance. The inductive reactance increases with the increase of the number of turn of coils.</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457325"/>
            <a:ext cx="4876800" cy="2048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1219200" y="3581401"/>
            <a:ext cx="3638550" cy="304800"/>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dirty="0" smtClean="0">
                <a:latin typeface="Calibri" pitchFamily="34" charset="0"/>
                <a:cs typeface="Calibri" pitchFamily="34" charset="0"/>
              </a:rPr>
              <a:t>Source</a:t>
            </a:r>
            <a:r>
              <a:rPr lang="en-US" sz="1400" dirty="0">
                <a:latin typeface="Calibri" pitchFamily="34" charset="0"/>
                <a:cs typeface="Calibri" pitchFamily="34" charset="0"/>
              </a:rPr>
              <a:t>: https://circuitglobe.com/inductor.html</a:t>
            </a:r>
            <a:r>
              <a:rPr lang="en-US" sz="1400" dirty="0" smtClean="0"/>
              <a:t> </a:t>
            </a:r>
            <a:endParaRPr lang="en-US" sz="1400" dirty="0"/>
          </a:p>
        </p:txBody>
      </p:sp>
    </p:spTree>
    <p:extLst>
      <p:ext uri="{BB962C8B-B14F-4D97-AF65-F5344CB8AC3E}">
        <p14:creationId xmlns:p14="http://schemas.microsoft.com/office/powerpoint/2010/main" val="35053053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FF0000"/>
                </a:solidFill>
              </a:rPr>
              <a:t>Identification of different types of inductors and their applications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7</a:t>
            </a:fld>
            <a:endParaRPr lang="en-US"/>
          </a:p>
        </p:txBody>
      </p:sp>
      <p:sp>
        <p:nvSpPr>
          <p:cNvPr id="5" name="Content Placeholder 4"/>
          <p:cNvSpPr>
            <a:spLocks noGrp="1"/>
          </p:cNvSpPr>
          <p:nvPr>
            <p:ph sz="quarter" idx="1"/>
          </p:nvPr>
        </p:nvSpPr>
        <p:spPr/>
        <p:txBody>
          <a:bodyPr>
            <a:normAutofit/>
          </a:bodyPr>
          <a:lstStyle/>
          <a:p>
            <a:pPr marL="0" indent="0">
              <a:buNone/>
            </a:pPr>
            <a:r>
              <a:rPr lang="en-US" dirty="0" smtClean="0"/>
              <a:t>   </a:t>
            </a:r>
          </a:p>
          <a:p>
            <a:pPr marL="0" indent="0">
              <a:buNone/>
            </a:pPr>
            <a:r>
              <a:rPr lang="en-US" dirty="0" smtClean="0"/>
              <a:t> The </a:t>
            </a:r>
            <a:r>
              <a:rPr lang="en-US" dirty="0"/>
              <a:t>inductors are classified into </a:t>
            </a:r>
            <a:r>
              <a:rPr lang="en-US" dirty="0" smtClean="0"/>
              <a:t>the following types:</a:t>
            </a:r>
          </a:p>
          <a:p>
            <a:pPr lvl="2"/>
            <a:r>
              <a:rPr lang="en-ZA" sz="3200" dirty="0"/>
              <a:t>Air-core Inductor</a:t>
            </a:r>
            <a:endParaRPr lang="en-US" sz="3200" dirty="0"/>
          </a:p>
          <a:p>
            <a:pPr lvl="2"/>
            <a:r>
              <a:rPr lang="en-ZA" sz="3200" dirty="0"/>
              <a:t>Iron-Core Inductor</a:t>
            </a:r>
            <a:endParaRPr lang="en-US" sz="3200" dirty="0"/>
          </a:p>
          <a:p>
            <a:pPr lvl="2"/>
            <a:r>
              <a:rPr lang="en-ZA" sz="3200" dirty="0" err="1"/>
              <a:t>Toroidal</a:t>
            </a:r>
            <a:r>
              <a:rPr lang="en-ZA" sz="3200" dirty="0"/>
              <a:t> Inductors</a:t>
            </a:r>
            <a:endParaRPr lang="en-US" sz="3200" dirty="0"/>
          </a:p>
          <a:p>
            <a:pPr lvl="2"/>
            <a:r>
              <a:rPr lang="en-ZA" sz="3200" dirty="0"/>
              <a:t>Laminated Core Inductors</a:t>
            </a:r>
            <a:endParaRPr lang="en-US" sz="3200" dirty="0"/>
          </a:p>
          <a:p>
            <a:pPr lvl="2"/>
            <a:r>
              <a:rPr lang="en-ZA" sz="3200" dirty="0"/>
              <a:t>Powdered Iron Core Inductors</a:t>
            </a:r>
            <a:endParaRPr lang="en-US" sz="3200" dirty="0"/>
          </a:p>
          <a:p>
            <a:pPr marL="0" indent="0">
              <a:buNone/>
            </a:pPr>
            <a:endParaRPr lang="en-US" dirty="0"/>
          </a:p>
          <a:p>
            <a:endParaRPr lang="en-US" dirty="0"/>
          </a:p>
        </p:txBody>
      </p:sp>
    </p:spTree>
    <p:extLst>
      <p:ext uri="{BB962C8B-B14F-4D97-AF65-F5344CB8AC3E}">
        <p14:creationId xmlns:p14="http://schemas.microsoft.com/office/powerpoint/2010/main" val="32915296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00B050"/>
                </a:solidFill>
              </a:rPr>
              <a:t>i. Air </a:t>
            </a:r>
            <a:r>
              <a:rPr lang="en-US" b="1" dirty="0">
                <a:solidFill>
                  <a:srgbClr val="00B050"/>
                </a:solidFill>
              </a:rPr>
              <a:t>Cored Inductor</a:t>
            </a:r>
            <a:endParaRPr lang="en-US" dirty="0">
              <a:solidFill>
                <a:srgbClr val="00B05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8</a:t>
            </a:fld>
            <a:endParaRPr lang="en-US"/>
          </a:p>
        </p:txBody>
      </p:sp>
      <p:sp>
        <p:nvSpPr>
          <p:cNvPr id="5" name="Content Placeholder 4"/>
          <p:cNvSpPr>
            <a:spLocks noGrp="1"/>
          </p:cNvSpPr>
          <p:nvPr>
            <p:ph sz="quarter" idx="1"/>
          </p:nvPr>
        </p:nvSpPr>
        <p:spPr>
          <a:xfrm>
            <a:off x="612648" y="1600200"/>
            <a:ext cx="8153400" cy="4800600"/>
          </a:xfrm>
        </p:spPr>
        <p:txBody>
          <a:bodyPr>
            <a:noAutofit/>
          </a:bodyPr>
          <a:lstStyle/>
          <a:p>
            <a:r>
              <a:rPr lang="en-US" sz="2600" dirty="0" smtClean="0"/>
              <a:t>The commonly seen inductor, with a simple winding is this air-Core Inductor. This has nothing but </a:t>
            </a:r>
            <a:r>
              <a:rPr lang="en-US" sz="2600" b="1" dirty="0" smtClean="0"/>
              <a:t>air as the core</a:t>
            </a:r>
            <a:r>
              <a:rPr lang="en-US" sz="2600" dirty="0" smtClean="0"/>
              <a:t> material. </a:t>
            </a:r>
          </a:p>
          <a:p>
            <a:r>
              <a:rPr lang="en-US" sz="2600" dirty="0" smtClean="0"/>
              <a:t>The non-magnetic materials like plastic and ceramic are also used as core materials and they also come under this air-core Inductors. </a:t>
            </a:r>
          </a:p>
          <a:p>
            <a:r>
              <a:rPr lang="en-US" sz="2600" dirty="0" smtClean="0"/>
              <a:t>These Inductors offer a minimum signal loss at the applications having a very high magnetic field strength. Also, there exists no core losses as there is no solid core material.</a:t>
            </a:r>
          </a:p>
          <a:p>
            <a:r>
              <a:rPr lang="en-US" sz="2600" dirty="0" smtClean="0"/>
              <a:t>The following image shows various air-core inductors.</a:t>
            </a:r>
          </a:p>
          <a:p>
            <a:pPr marL="0" indent="0">
              <a:buNone/>
            </a:pPr>
            <a:endParaRPr lang="en-US" sz="2800" dirty="0"/>
          </a:p>
        </p:txBody>
      </p:sp>
    </p:spTree>
    <p:extLst>
      <p:ext uri="{BB962C8B-B14F-4D97-AF65-F5344CB8AC3E}">
        <p14:creationId xmlns:p14="http://schemas.microsoft.com/office/powerpoint/2010/main" val="10355412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00B050"/>
                </a:solidFill>
              </a:rPr>
              <a:t>Figure: Air </a:t>
            </a:r>
            <a:r>
              <a:rPr lang="en-US" b="1" dirty="0">
                <a:solidFill>
                  <a:srgbClr val="00B050"/>
                </a:solidFill>
              </a:rPr>
              <a:t>Cored </a:t>
            </a:r>
            <a:r>
              <a:rPr lang="en-US" b="1" dirty="0" smtClean="0">
                <a:solidFill>
                  <a:srgbClr val="00B050"/>
                </a:solidFill>
              </a:rPr>
              <a:t>Inductor</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9</a:t>
            </a:fld>
            <a:endParaRPr lang="en-US"/>
          </a:p>
        </p:txBody>
      </p:sp>
      <p:pic>
        <p:nvPicPr>
          <p:cNvPr id="26626"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838200" y="1524000"/>
            <a:ext cx="7587213" cy="4231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4"/>
          <p:cNvSpPr txBox="1">
            <a:spLocks/>
          </p:cNvSpPr>
          <p:nvPr/>
        </p:nvSpPr>
        <p:spPr>
          <a:xfrm>
            <a:off x="647700" y="5867400"/>
            <a:ext cx="7848600" cy="457200"/>
          </a:xfrm>
          <a:prstGeom prst="rect">
            <a:avLst/>
          </a:prstGeom>
        </p:spPr>
        <p:txBody>
          <a:bodyPr>
            <a:normAutofit fontScale="85000"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smtClean="0">
                <a:latin typeface="Calibri" pitchFamily="34" charset="0"/>
                <a:cs typeface="Calibri" pitchFamily="34" charset="0"/>
              </a:rPr>
              <a:t>Source:</a:t>
            </a:r>
            <a:r>
              <a:rPr lang="en-US" dirty="0" smtClean="0"/>
              <a:t> </a:t>
            </a:r>
            <a:r>
              <a:rPr lang="en-US" dirty="0"/>
              <a:t>https://www.tutorialspoint.com/basic_electronics/basic_electronics_types_of_inductors.htm</a:t>
            </a:r>
          </a:p>
        </p:txBody>
      </p:sp>
    </p:spTree>
    <p:extLst>
      <p:ext uri="{BB962C8B-B14F-4D97-AF65-F5344CB8AC3E}">
        <p14:creationId xmlns:p14="http://schemas.microsoft.com/office/powerpoint/2010/main" val="20469204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00B050"/>
                </a:solidFill>
              </a:rPr>
              <a:t>ii. Iron </a:t>
            </a:r>
            <a:r>
              <a:rPr lang="en-US" b="1" dirty="0">
                <a:solidFill>
                  <a:srgbClr val="00B050"/>
                </a:solidFill>
              </a:rPr>
              <a:t>Core Inductor</a:t>
            </a:r>
            <a:endParaRPr lang="en-US" dirty="0">
              <a:solidFill>
                <a:srgbClr val="00B05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10</a:t>
            </a:fld>
            <a:endParaRPr lang="en-US"/>
          </a:p>
        </p:txBody>
      </p:sp>
      <p:sp>
        <p:nvSpPr>
          <p:cNvPr id="5" name="Content Placeholder 4"/>
          <p:cNvSpPr>
            <a:spLocks noGrp="1"/>
          </p:cNvSpPr>
          <p:nvPr>
            <p:ph sz="quarter" idx="1"/>
          </p:nvPr>
        </p:nvSpPr>
        <p:spPr/>
        <p:txBody>
          <a:bodyPr/>
          <a:lstStyle/>
          <a:p>
            <a:pPr algn="just"/>
            <a:r>
              <a:rPr lang="en-US" dirty="0"/>
              <a:t>These Inductors have Ferromagnetic materials, such as ferrite or iron, as the core material. The usage of such core materials helps in the increase of inductance, due to their high magnetic permeability. </a:t>
            </a:r>
            <a:r>
              <a:rPr lang="en-US" b="1" dirty="0"/>
              <a:t>Permeability</a:t>
            </a:r>
            <a:r>
              <a:rPr lang="en-US" dirty="0"/>
              <a:t> measures the ability of supporting the formation of magnetic fields within the materials. </a:t>
            </a:r>
            <a:endParaRPr lang="en-US" dirty="0" smtClean="0"/>
          </a:p>
          <a:p>
            <a:pPr algn="just"/>
            <a:endParaRPr lang="en-US" dirty="0"/>
          </a:p>
          <a:p>
            <a:pPr algn="just"/>
            <a:r>
              <a:rPr lang="en-US" dirty="0" smtClean="0"/>
              <a:t>The </a:t>
            </a:r>
            <a:r>
              <a:rPr lang="en-US" dirty="0"/>
              <a:t>following image shows how an Iron-core Inductor looks like</a:t>
            </a:r>
          </a:p>
        </p:txBody>
      </p:sp>
    </p:spTree>
    <p:extLst>
      <p:ext uri="{BB962C8B-B14F-4D97-AF65-F5344CB8AC3E}">
        <p14:creationId xmlns:p14="http://schemas.microsoft.com/office/powerpoint/2010/main" val="21705100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lgn="ctr"/>
            <a:r>
              <a:rPr lang="en-US" b="1" dirty="0">
                <a:solidFill>
                  <a:srgbClr val="00B050"/>
                </a:solidFill>
              </a:rPr>
              <a:t>Iron Core Inductor</a:t>
            </a:r>
            <a:endParaRPr lang="en-US" dirty="0"/>
          </a:p>
        </p:txBody>
      </p:sp>
      <p:sp>
        <p:nvSpPr>
          <p:cNvPr id="8" name="Content Placeholder 7"/>
          <p:cNvSpPr>
            <a:spLocks noGrp="1"/>
          </p:cNvSpPr>
          <p:nvPr>
            <p:ph sz="quarter" idx="2"/>
          </p:nvPr>
        </p:nvSpPr>
        <p:spPr/>
        <p:txBody>
          <a:bodyPr>
            <a:normAutofit lnSpcReduction="10000"/>
          </a:bodyPr>
          <a:lstStyle/>
          <a:p>
            <a:r>
              <a:rPr lang="en-US" dirty="0"/>
              <a:t>The inductors that have ferromagnetic core materials just like these, suffer from core losses and energy losses at high frequencies. These Inductors are used in the manufacture of few types of transformers.</a:t>
            </a:r>
          </a:p>
        </p:txBody>
      </p:sp>
      <p:sp>
        <p:nvSpPr>
          <p:cNvPr id="3" name="Date Placeholder 2"/>
          <p:cNvSpPr>
            <a:spLocks noGrp="1"/>
          </p:cNvSpPr>
          <p:nvPr>
            <p:ph type="dt" sz="half" idx="15"/>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11</a:t>
            </a:fld>
            <a:endParaRPr lang="en-US"/>
          </a:p>
        </p:txBody>
      </p:sp>
      <p:pic>
        <p:nvPicPr>
          <p:cNvPr id="27650"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381000" y="2133600"/>
            <a:ext cx="457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609600" y="5753100"/>
            <a:ext cx="4343400" cy="571500"/>
          </a:xfrm>
          <a:prstGeom prst="rect">
            <a:avLst/>
          </a:prstGeom>
        </p:spPr>
        <p:txBody>
          <a:bodyPr>
            <a:normAutofit fontScale="70000" lnSpcReduction="2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smtClean="0">
                <a:latin typeface="Calibri" pitchFamily="34" charset="0"/>
                <a:cs typeface="Calibri" pitchFamily="34" charset="0"/>
              </a:rPr>
              <a:t>Source:</a:t>
            </a:r>
            <a:r>
              <a:rPr lang="en-US" dirty="0" smtClean="0"/>
              <a:t> </a:t>
            </a:r>
            <a:r>
              <a:rPr lang="en-US" dirty="0"/>
              <a:t>https://www.tutorialspoint.com/basic_electronics/basic_electronics_types_of_inductors.htm</a:t>
            </a:r>
          </a:p>
        </p:txBody>
      </p:sp>
    </p:spTree>
    <p:extLst>
      <p:ext uri="{BB962C8B-B14F-4D97-AF65-F5344CB8AC3E}">
        <p14:creationId xmlns:p14="http://schemas.microsoft.com/office/powerpoint/2010/main" val="8130642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00B050"/>
                </a:solidFill>
              </a:rPr>
              <a:t>iii. </a:t>
            </a:r>
            <a:r>
              <a:rPr lang="en-US" b="1" dirty="0" err="1" smtClean="0">
                <a:solidFill>
                  <a:srgbClr val="00B050"/>
                </a:solidFill>
              </a:rPr>
              <a:t>Toroidal</a:t>
            </a:r>
            <a:r>
              <a:rPr lang="en-US" b="1" dirty="0" smtClean="0">
                <a:solidFill>
                  <a:srgbClr val="00B050"/>
                </a:solidFill>
              </a:rPr>
              <a:t> </a:t>
            </a:r>
            <a:r>
              <a:rPr lang="en-US" b="1" dirty="0">
                <a:solidFill>
                  <a:srgbClr val="00B050"/>
                </a:solidFill>
              </a:rPr>
              <a:t>Inductors</a:t>
            </a:r>
            <a:r>
              <a:rPr lang="en-US" b="1" dirty="0"/>
              <a:t/>
            </a:r>
            <a:br>
              <a:rPr lang="en-US" b="1" dirty="0"/>
            </a:br>
            <a:endParaRPr lang="en-US" dirty="0"/>
          </a:p>
        </p:txBody>
      </p:sp>
      <p:sp>
        <p:nvSpPr>
          <p:cNvPr id="3" name="Content Placeholder 2"/>
          <p:cNvSpPr>
            <a:spLocks noGrp="1"/>
          </p:cNvSpPr>
          <p:nvPr>
            <p:ph sz="quarter" idx="1"/>
          </p:nvPr>
        </p:nvSpPr>
        <p:spPr>
          <a:xfrm>
            <a:off x="609600" y="1589567"/>
            <a:ext cx="4953000" cy="4572000"/>
          </a:xfrm>
        </p:spPr>
        <p:txBody>
          <a:bodyPr>
            <a:normAutofit fontScale="85000" lnSpcReduction="20000"/>
          </a:bodyPr>
          <a:lstStyle/>
          <a:p>
            <a:r>
              <a:rPr lang="en-US" dirty="0" smtClean="0"/>
              <a:t>These </a:t>
            </a:r>
            <a:r>
              <a:rPr lang="en-US" dirty="0"/>
              <a:t>Inductors have a magnetic material as the core substance to which the wire is wound. </a:t>
            </a:r>
            <a:endParaRPr lang="en-US" dirty="0" smtClean="0"/>
          </a:p>
          <a:p>
            <a:r>
              <a:rPr lang="en-US" dirty="0"/>
              <a:t>The main advantage of this type of inductors is that, due to the circular shape, symmetry is achieved in the whole shape of the inductor, due to which there are minimum losses in the magnetic flux. These inductors are mostly used in AC circuit applications.</a:t>
            </a:r>
          </a:p>
          <a:p>
            <a:r>
              <a:rPr lang="en-US" dirty="0" smtClean="0"/>
              <a:t>These are </a:t>
            </a:r>
            <a:r>
              <a:rPr lang="en-US" dirty="0"/>
              <a:t>in circular ring shape, just as shown in the following figure.</a:t>
            </a:r>
          </a:p>
          <a:p>
            <a:endParaRPr lang="en-US" dirty="0"/>
          </a:p>
        </p:txBody>
      </p:sp>
      <p:sp>
        <p:nvSpPr>
          <p:cNvPr id="5" name="Date Placeholder 4"/>
          <p:cNvSpPr>
            <a:spLocks noGrp="1"/>
          </p:cNvSpPr>
          <p:nvPr>
            <p:ph type="dt" sz="half" idx="15"/>
          </p:nvPr>
        </p:nvSpPr>
        <p:spPr/>
        <p:txBody>
          <a:bodyPr/>
          <a:lstStyle/>
          <a:p>
            <a:fld id="{339D06E0-3439-499C-844D-5214FD6657F0}" type="datetime1">
              <a:rPr lang="en-US" smtClean="0">
                <a:solidFill>
                  <a:srgbClr val="775F55"/>
                </a:solidFill>
              </a:rPr>
              <a:pPr/>
              <a:t>4/22/2022</a:t>
            </a:fld>
            <a:endParaRPr lang="en-US">
              <a:solidFill>
                <a:srgbClr val="775F55"/>
              </a:solidFill>
            </a:endParaRPr>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12</a:t>
            </a:fld>
            <a:endParaRPr lang="en-US"/>
          </a:p>
        </p:txBody>
      </p:sp>
      <p:pic>
        <p:nvPicPr>
          <p:cNvPr id="28674" name="Picture 2"/>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bwMode="auto">
          <a:xfrm>
            <a:off x="5520373" y="2286000"/>
            <a:ext cx="3296766"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5410200" y="5562600"/>
            <a:ext cx="3505200" cy="6858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smtClean="0"/>
              <a:t> </a:t>
            </a:r>
            <a:r>
              <a:rPr lang="en-US" sz="1200" dirty="0"/>
              <a:t>https://www.tutorialspoint.com/basic_electronics/basic_electronics_types_of_inductors.htm</a:t>
            </a:r>
          </a:p>
        </p:txBody>
      </p:sp>
    </p:spTree>
    <p:extLst>
      <p:ext uri="{BB962C8B-B14F-4D97-AF65-F5344CB8AC3E}">
        <p14:creationId xmlns:p14="http://schemas.microsoft.com/office/powerpoint/2010/main" val="14311580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00B050"/>
                </a:solidFill>
              </a:rPr>
              <a:t>iv. Laminated </a:t>
            </a:r>
            <a:r>
              <a:rPr lang="en-US" b="1" dirty="0">
                <a:solidFill>
                  <a:srgbClr val="00B050"/>
                </a:solidFill>
              </a:rPr>
              <a:t>Core Inductors</a:t>
            </a:r>
            <a:r>
              <a:rPr lang="en-US" b="1" dirty="0"/>
              <a:t/>
            </a:r>
            <a:br>
              <a:rPr lang="en-US" b="1" dirty="0"/>
            </a:br>
            <a:endParaRPr lang="en-US" dirty="0"/>
          </a:p>
        </p:txBody>
      </p:sp>
      <p:sp>
        <p:nvSpPr>
          <p:cNvPr id="3" name="Content Placeholder 2"/>
          <p:cNvSpPr>
            <a:spLocks noGrp="1"/>
          </p:cNvSpPr>
          <p:nvPr>
            <p:ph sz="quarter" idx="1"/>
          </p:nvPr>
        </p:nvSpPr>
        <p:spPr/>
        <p:txBody>
          <a:bodyPr>
            <a:normAutofit fontScale="77500" lnSpcReduction="20000"/>
          </a:bodyPr>
          <a:lstStyle/>
          <a:p>
            <a:r>
              <a:rPr lang="en-US" sz="2600" dirty="0"/>
              <a:t>These are the inductors that have laminated thin steel sheets, such as stacks, as the core materials. Usually for an inductor, if the loop area is increased for the current to travel, the energy losses will be more. Whereas, in these laminated core Inductors, thin steel sheets of stacks are helpful in blocking the eddy currents, which minimize the loop action</a:t>
            </a:r>
            <a:r>
              <a:rPr lang="en-US" sz="2600" dirty="0" smtClean="0"/>
              <a:t>.</a:t>
            </a:r>
          </a:p>
          <a:p>
            <a:pPr marL="0" indent="0">
              <a:buNone/>
            </a:pPr>
            <a:endParaRPr lang="en-US" sz="2600" dirty="0"/>
          </a:p>
          <a:p>
            <a:r>
              <a:rPr lang="en-US" sz="2600" dirty="0"/>
              <a:t>The following figure shows an image of a laminated core inductor.</a:t>
            </a:r>
          </a:p>
          <a:p>
            <a:endParaRPr lang="en-US" dirty="0"/>
          </a:p>
        </p:txBody>
      </p:sp>
      <p:sp>
        <p:nvSpPr>
          <p:cNvPr id="4" name="Content Placeholder 3"/>
          <p:cNvSpPr>
            <a:spLocks noGrp="1"/>
          </p:cNvSpPr>
          <p:nvPr>
            <p:ph sz="quarter" idx="2"/>
          </p:nvPr>
        </p:nvSpPr>
        <p:spPr>
          <a:xfrm>
            <a:off x="4495800" y="1589567"/>
            <a:ext cx="4235301" cy="4572000"/>
          </a:xfrm>
        </p:spPr>
        <p:txBody>
          <a:bodyPr>
            <a:normAutofit fontScale="77500" lnSpcReduction="20000"/>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smtClean="0"/>
          </a:p>
          <a:p>
            <a:endParaRPr lang="en-US" dirty="0" smtClean="0"/>
          </a:p>
          <a:p>
            <a:r>
              <a:rPr lang="en-US" sz="2300" dirty="0" smtClean="0"/>
              <a:t>The </a:t>
            </a:r>
            <a:r>
              <a:rPr lang="en-US" sz="2300" dirty="0"/>
              <a:t>main advantage of these inductors is minimizing the energy loss with its construction. These laminated core inductors are mostly used in the manufacture of transformers.</a:t>
            </a:r>
          </a:p>
        </p:txBody>
      </p:sp>
      <p:sp>
        <p:nvSpPr>
          <p:cNvPr id="5" name="Date Placeholder 4"/>
          <p:cNvSpPr>
            <a:spLocks noGrp="1"/>
          </p:cNvSpPr>
          <p:nvPr>
            <p:ph type="dt" sz="half" idx="15"/>
          </p:nvPr>
        </p:nvSpPr>
        <p:spPr/>
        <p:txBody>
          <a:bodyPr/>
          <a:lstStyle/>
          <a:p>
            <a:fld id="{339D06E0-3439-499C-844D-5214FD6657F0}" type="datetime1">
              <a:rPr lang="en-US" smtClean="0">
                <a:solidFill>
                  <a:srgbClr val="775F55"/>
                </a:solidFill>
              </a:rPr>
              <a:pPr/>
              <a:t>4/22/2022</a:t>
            </a:fld>
            <a:endParaRPr lang="en-US">
              <a:solidFill>
                <a:srgbClr val="775F55"/>
              </a:solidFill>
            </a:endParaRPr>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13</a:t>
            </a:fld>
            <a:endParaRPr lang="en-US"/>
          </a:p>
        </p:txBody>
      </p:sp>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1600200"/>
            <a:ext cx="3368752" cy="2578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4175836"/>
            <a:ext cx="3505200" cy="566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74832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00B050"/>
                </a:solidFill>
              </a:rPr>
              <a:t>v. Powdered </a:t>
            </a:r>
            <a:r>
              <a:rPr lang="en-US" b="1" dirty="0">
                <a:solidFill>
                  <a:srgbClr val="00B050"/>
                </a:solidFill>
              </a:rPr>
              <a:t>Iron Core Inductors</a:t>
            </a:r>
            <a:r>
              <a:rPr lang="en-US" b="1" dirty="0"/>
              <a:t/>
            </a:r>
            <a:br>
              <a:rPr lang="en-US" b="1" dirty="0"/>
            </a:br>
            <a:endParaRPr lang="en-US" dirty="0"/>
          </a:p>
        </p:txBody>
      </p:sp>
      <p:sp>
        <p:nvSpPr>
          <p:cNvPr id="3" name="Content Placeholder 2"/>
          <p:cNvSpPr>
            <a:spLocks noGrp="1"/>
          </p:cNvSpPr>
          <p:nvPr>
            <p:ph sz="quarter" idx="1"/>
          </p:nvPr>
        </p:nvSpPr>
        <p:spPr>
          <a:xfrm>
            <a:off x="609600" y="1589567"/>
            <a:ext cx="3657600" cy="4572000"/>
          </a:xfrm>
        </p:spPr>
        <p:txBody>
          <a:bodyPr>
            <a:noAutofit/>
          </a:bodyPr>
          <a:lstStyle/>
          <a:p>
            <a:r>
              <a:rPr lang="en-US" sz="1800" dirty="0" smtClean="0"/>
              <a:t>As </a:t>
            </a:r>
            <a:r>
              <a:rPr lang="en-US" sz="1800" dirty="0"/>
              <a:t>the name implies, the core of these inductors have magnetic materials with some air gaps in it. But this kind of construction provides an advantage to the core, to store high level of energy compared with the other types. The following figure shows an image of a Powdered Iron core Inductor</a:t>
            </a:r>
            <a:r>
              <a:rPr lang="en-US" sz="1800" dirty="0" smtClean="0"/>
              <a:t>.</a:t>
            </a:r>
          </a:p>
          <a:p>
            <a:r>
              <a:rPr lang="en-US" sz="1800" dirty="0"/>
              <a:t>These inductors provide very low eddy current losses and hysteresis losses. These are available at lowest prices and have very good inductance stability</a:t>
            </a:r>
            <a:r>
              <a:rPr lang="en-US" sz="1800" dirty="0" smtClean="0"/>
              <a:t>.</a:t>
            </a:r>
            <a:endParaRPr lang="en-US" sz="1800" dirty="0"/>
          </a:p>
          <a:p>
            <a:endParaRPr lang="en-US" sz="1800" dirty="0"/>
          </a:p>
        </p:txBody>
      </p:sp>
      <p:sp>
        <p:nvSpPr>
          <p:cNvPr id="4" name="Content Placeholder 3"/>
          <p:cNvSpPr>
            <a:spLocks noGrp="1"/>
          </p:cNvSpPr>
          <p:nvPr>
            <p:ph sz="quarter" idx="2"/>
          </p:nvPr>
        </p:nvSpPr>
        <p:spPr>
          <a:xfrm>
            <a:off x="4648200" y="1589567"/>
            <a:ext cx="4082901" cy="4572000"/>
          </a:xfrm>
        </p:spPr>
        <p:txBody>
          <a:bodyPr>
            <a:normAutofit/>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smtClean="0"/>
          </a:p>
          <a:p>
            <a:endParaRPr lang="en-US" dirty="0" smtClean="0"/>
          </a:p>
          <a:p>
            <a:endParaRPr lang="en-US" dirty="0"/>
          </a:p>
          <a:p>
            <a:endParaRPr lang="en-US" sz="5100" dirty="0" smtClean="0"/>
          </a:p>
          <a:p>
            <a:endParaRPr lang="en-US" sz="5100" dirty="0"/>
          </a:p>
          <a:p>
            <a:endParaRPr lang="en-US" sz="5100" dirty="0" smtClean="0"/>
          </a:p>
          <a:p>
            <a:endParaRPr lang="en-US" sz="5100" dirty="0"/>
          </a:p>
        </p:txBody>
      </p:sp>
      <p:sp>
        <p:nvSpPr>
          <p:cNvPr id="5" name="Date Placeholder 4"/>
          <p:cNvSpPr>
            <a:spLocks noGrp="1"/>
          </p:cNvSpPr>
          <p:nvPr>
            <p:ph type="dt" sz="half" idx="15"/>
          </p:nvPr>
        </p:nvSpPr>
        <p:spPr/>
        <p:txBody>
          <a:bodyPr/>
          <a:lstStyle/>
          <a:p>
            <a:fld id="{339D06E0-3439-499C-844D-5214FD6657F0}" type="datetime1">
              <a:rPr lang="en-US" smtClean="0">
                <a:solidFill>
                  <a:srgbClr val="775F55"/>
                </a:solidFill>
              </a:rPr>
              <a:pPr/>
              <a:t>4/22/2022</a:t>
            </a:fld>
            <a:endParaRPr lang="en-US">
              <a:solidFill>
                <a:srgbClr val="775F55"/>
              </a:solidFill>
            </a:endParaRPr>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14</a:t>
            </a:fld>
            <a:endParaRPr lang="en-US"/>
          </a:p>
        </p:txBody>
      </p:sp>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4096" y="1905000"/>
            <a:ext cx="4006608"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ontent Placeholder 4"/>
          <p:cNvSpPr txBox="1">
            <a:spLocks/>
          </p:cNvSpPr>
          <p:nvPr/>
        </p:nvSpPr>
        <p:spPr>
          <a:xfrm>
            <a:off x="5257800" y="5334000"/>
            <a:ext cx="3657600" cy="762000"/>
          </a:xfrm>
          <a:prstGeom prst="rect">
            <a:avLst/>
          </a:prstGeom>
        </p:spPr>
        <p:txBody>
          <a:bodyPr>
            <a:normAutofit fontScale="85000"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smtClean="0">
                <a:latin typeface="Calibri" pitchFamily="34" charset="0"/>
                <a:cs typeface="Calibri" pitchFamily="34" charset="0"/>
              </a:rPr>
              <a:t>Source:</a:t>
            </a:r>
            <a:r>
              <a:rPr lang="en-US" dirty="0" smtClean="0"/>
              <a:t> </a:t>
            </a:r>
            <a:r>
              <a:rPr lang="en-US" dirty="0"/>
              <a:t>https://www.tutorialspoint.com/basic_electronics/basic_electronics_types_of_inductors.htm</a:t>
            </a:r>
          </a:p>
        </p:txBody>
      </p:sp>
    </p:spTree>
    <p:extLst>
      <p:ext uri="{BB962C8B-B14F-4D97-AF65-F5344CB8AC3E}">
        <p14:creationId xmlns:p14="http://schemas.microsoft.com/office/powerpoint/2010/main" val="5188998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00B050"/>
                </a:solidFill>
              </a:rPr>
              <a:t>vi. RF </a:t>
            </a:r>
            <a:r>
              <a:rPr lang="en-US" b="1" dirty="0">
                <a:solidFill>
                  <a:srgbClr val="00B050"/>
                </a:solidFill>
              </a:rPr>
              <a:t>Inductors</a:t>
            </a:r>
            <a:r>
              <a:rPr lang="en-US" b="1" dirty="0"/>
              <a:t/>
            </a:r>
            <a:br>
              <a:rPr lang="en-US" b="1" dirty="0"/>
            </a:br>
            <a:endParaRPr lang="en-US" dirty="0"/>
          </a:p>
        </p:txBody>
      </p:sp>
      <p:sp>
        <p:nvSpPr>
          <p:cNvPr id="3" name="Content Placeholder 2"/>
          <p:cNvSpPr>
            <a:spLocks noGrp="1"/>
          </p:cNvSpPr>
          <p:nvPr>
            <p:ph sz="quarter" idx="1"/>
          </p:nvPr>
        </p:nvSpPr>
        <p:spPr>
          <a:xfrm>
            <a:off x="609600" y="1589567"/>
            <a:ext cx="3048000" cy="4572000"/>
          </a:xfrm>
        </p:spPr>
        <p:txBody>
          <a:bodyPr>
            <a:noAutofit/>
          </a:bodyPr>
          <a:lstStyle/>
          <a:p>
            <a:r>
              <a:rPr lang="en-US" sz="2000" dirty="0"/>
              <a:t>RF inductors are the </a:t>
            </a:r>
            <a:r>
              <a:rPr lang="en-US" sz="2000" b="1" dirty="0"/>
              <a:t>radio frequency</a:t>
            </a:r>
            <a:r>
              <a:rPr lang="en-US" sz="2000" dirty="0"/>
              <a:t> inductors, which are used at </a:t>
            </a:r>
            <a:r>
              <a:rPr lang="en-US" sz="2000" b="1" dirty="0"/>
              <a:t>high resonant frequencies</a:t>
            </a:r>
            <a:r>
              <a:rPr lang="en-US" sz="2000" dirty="0"/>
              <a:t>. </a:t>
            </a:r>
            <a:endParaRPr lang="en-US" sz="2000" dirty="0" smtClean="0"/>
          </a:p>
          <a:p>
            <a:pPr marL="0" indent="0">
              <a:buNone/>
            </a:pPr>
            <a:endParaRPr lang="en-US" sz="2000" dirty="0"/>
          </a:p>
          <a:p>
            <a:r>
              <a:rPr lang="en-US" sz="2000" dirty="0" smtClean="0"/>
              <a:t>These </a:t>
            </a:r>
            <a:r>
              <a:rPr lang="en-US" sz="2000" dirty="0"/>
              <a:t>can be multilayered coil inductor or a thin film coated ceramic inductor or some wire wound ceramic inductor. The following figure represents few RF inductors.</a:t>
            </a:r>
          </a:p>
        </p:txBody>
      </p:sp>
      <p:sp>
        <p:nvSpPr>
          <p:cNvPr id="4" name="Content Placeholder 3"/>
          <p:cNvSpPr>
            <a:spLocks noGrp="1"/>
          </p:cNvSpPr>
          <p:nvPr>
            <p:ph sz="quarter" idx="2"/>
          </p:nvPr>
        </p:nvSpPr>
        <p:spPr>
          <a:xfrm>
            <a:off x="3810000" y="1589567"/>
            <a:ext cx="4921101" cy="4572000"/>
          </a:xfrm>
        </p:spPr>
        <p:txBody>
          <a:bodyPr>
            <a:normAutofit fontScale="62500" lnSpcReduction="20000"/>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endParaRPr lang="en-US" dirty="0" smtClean="0"/>
          </a:p>
          <a:p>
            <a:endParaRPr lang="en-US" dirty="0" smtClean="0"/>
          </a:p>
          <a:p>
            <a:endParaRPr lang="en-US" dirty="0"/>
          </a:p>
          <a:p>
            <a:r>
              <a:rPr lang="en-US" dirty="0" smtClean="0"/>
              <a:t>These </a:t>
            </a:r>
            <a:r>
              <a:rPr lang="en-US" dirty="0"/>
              <a:t>inductors are characterized by </a:t>
            </a:r>
            <a:r>
              <a:rPr lang="en-US" b="1" dirty="0"/>
              <a:t>low current rating</a:t>
            </a:r>
            <a:r>
              <a:rPr lang="en-US" dirty="0"/>
              <a:t> and </a:t>
            </a:r>
            <a:r>
              <a:rPr lang="en-US" b="1" dirty="0"/>
              <a:t>high electrical resistance</a:t>
            </a:r>
            <a:r>
              <a:rPr lang="en-US" dirty="0"/>
              <a:t>. But as the high frequencies are used here, the wire resistance increases. Also, few effects come into picture because of these high resonant radio frequencies. Let us have a look at them.</a:t>
            </a:r>
          </a:p>
        </p:txBody>
      </p:sp>
      <p:sp>
        <p:nvSpPr>
          <p:cNvPr id="5" name="Date Placeholder 4"/>
          <p:cNvSpPr>
            <a:spLocks noGrp="1"/>
          </p:cNvSpPr>
          <p:nvPr>
            <p:ph type="dt" sz="half" idx="15"/>
          </p:nvPr>
        </p:nvSpPr>
        <p:spPr/>
        <p:txBody>
          <a:bodyPr/>
          <a:lstStyle/>
          <a:p>
            <a:fld id="{339D06E0-3439-499C-844D-5214FD6657F0}" type="datetime1">
              <a:rPr lang="en-US" smtClean="0">
                <a:solidFill>
                  <a:srgbClr val="775F55"/>
                </a:solidFill>
              </a:rPr>
              <a:pPr/>
              <a:t>4/22/2022</a:t>
            </a:fld>
            <a:endParaRPr lang="en-US">
              <a:solidFill>
                <a:srgbClr val="775F55"/>
              </a:solidFill>
            </a:endParaRPr>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15</a:t>
            </a:fld>
            <a:endParaRPr lang="en-US"/>
          </a:p>
        </p:txBody>
      </p:sp>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1524000"/>
            <a:ext cx="3979334"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ontent Placeholder 4"/>
          <p:cNvSpPr txBox="1">
            <a:spLocks/>
          </p:cNvSpPr>
          <p:nvPr/>
        </p:nvSpPr>
        <p:spPr>
          <a:xfrm>
            <a:off x="4432852" y="4038600"/>
            <a:ext cx="3872948" cy="5334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smtClean="0"/>
              <a:t> </a:t>
            </a:r>
            <a:r>
              <a:rPr lang="en-US" sz="1200" dirty="0"/>
              <a:t>https://www.tutorialspoint.com/basic_electronics/basic_electronics_types_of_inductors.htm</a:t>
            </a:r>
          </a:p>
        </p:txBody>
      </p:sp>
    </p:spTree>
    <p:extLst>
      <p:ext uri="{BB962C8B-B14F-4D97-AF65-F5344CB8AC3E}">
        <p14:creationId xmlns:p14="http://schemas.microsoft.com/office/powerpoint/2010/main" val="37882173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C00000"/>
                </a:solidFill>
                <a:effectLst>
                  <a:outerShdw blurRad="38100" dist="38100" dir="2700000" algn="tl">
                    <a:srgbClr val="000000">
                      <a:alpha val="43137"/>
                    </a:srgbClr>
                  </a:outerShdw>
                </a:effectLst>
              </a:rPr>
              <a:t>Selection of </a:t>
            </a:r>
            <a:r>
              <a:rPr lang="en-ZA" b="1" dirty="0" smtClean="0">
                <a:solidFill>
                  <a:srgbClr val="C00000"/>
                </a:solidFill>
                <a:effectLst>
                  <a:outerShdw blurRad="38100" dist="38100" dir="2700000" algn="tl">
                    <a:srgbClr val="000000">
                      <a:alpha val="43137"/>
                    </a:srgbClr>
                  </a:outerShdw>
                </a:effectLst>
              </a:rPr>
              <a:t>Inductors </a:t>
            </a:r>
            <a:r>
              <a:rPr lang="en-ZA" b="1" dirty="0">
                <a:solidFill>
                  <a:srgbClr val="C00000"/>
                </a:solidFill>
                <a:effectLst>
                  <a:outerShdw blurRad="38100" dist="38100" dir="2700000" algn="tl">
                    <a:srgbClr val="000000">
                      <a:alpha val="43137"/>
                    </a:srgbClr>
                  </a:outerShdw>
                </a:effectLst>
              </a:rPr>
              <a:t>based on:</a:t>
            </a:r>
            <a:r>
              <a:rPr lang="en-US" b="1" dirty="0">
                <a:solidFill>
                  <a:srgbClr val="C00000"/>
                </a:solidFill>
                <a:effectLst>
                  <a:outerShdw blurRad="38100" dist="38100" dir="2700000" algn="tl">
                    <a:srgbClr val="000000">
                      <a:alpha val="43137"/>
                    </a:srgbClr>
                  </a:outerShdw>
                </a:effectLst>
              </a:rPr>
              <a:t> </a:t>
            </a:r>
            <a:r>
              <a:rPr lang="en-ZA" b="1" dirty="0" smtClean="0">
                <a:solidFill>
                  <a:srgbClr val="C00000"/>
                </a:solidFill>
                <a:effectLst>
                  <a:outerShdw blurRad="38100" dist="38100" dir="2700000" algn="tl">
                    <a:srgbClr val="000000">
                      <a:alpha val="43137"/>
                    </a:srgbClr>
                  </a:outerShdw>
                </a:effectLst>
              </a:rPr>
              <a:t>Coding</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16</a:t>
            </a:fld>
            <a:endParaRPr lang="en-US"/>
          </a:p>
        </p:txBody>
      </p:sp>
      <p:sp>
        <p:nvSpPr>
          <p:cNvPr id="5" name="Content Placeholder 4"/>
          <p:cNvSpPr>
            <a:spLocks noGrp="1"/>
          </p:cNvSpPr>
          <p:nvPr>
            <p:ph sz="quarter" idx="1"/>
          </p:nvPr>
        </p:nvSpPr>
        <p:spPr>
          <a:xfrm>
            <a:off x="612648" y="1600200"/>
            <a:ext cx="8153400" cy="4648200"/>
          </a:xfrm>
        </p:spPr>
        <p:txBody>
          <a:bodyPr>
            <a:noAutofit/>
          </a:bodyPr>
          <a:lstStyle/>
          <a:p>
            <a:r>
              <a:rPr lang="en-US" sz="2200" dirty="0"/>
              <a:t>An inductor establishes a magnetic field when current passes through it. Most of the inductors are in the range of </a:t>
            </a:r>
            <a:r>
              <a:rPr lang="en-US" sz="2200" dirty="0" err="1"/>
              <a:t>milli</a:t>
            </a:r>
            <a:r>
              <a:rPr lang="en-US" sz="2200" dirty="0"/>
              <a:t> Henry (</a:t>
            </a:r>
            <a:r>
              <a:rPr lang="en-US" sz="2200" dirty="0" err="1"/>
              <a:t>mH</a:t>
            </a:r>
            <a:r>
              <a:rPr lang="en-US" sz="2200" dirty="0"/>
              <a:t>) or micro Henry (µH). These are available with air, ferrite and iron cores. In today’s market there are several inductors available from various manufacturers and their size varies from larger to smaller units.</a:t>
            </a:r>
          </a:p>
          <a:p>
            <a:r>
              <a:rPr lang="en-US" sz="2200" dirty="0"/>
              <a:t>Inductor values can be determined mainly by two ways, namely text coding and color coding methods. Some inductors are larger in size, thus often their values are printed on their body (name plate details).</a:t>
            </a:r>
          </a:p>
          <a:p>
            <a:r>
              <a:rPr lang="en-US" sz="2200" dirty="0"/>
              <a:t>However, for smaller inductors, abbreviation or text is used because there may not be enough room , for printing the actual value on it. Also, some inductor values can be determined by reading color on the body of inductors by comparing them with color coding chart</a:t>
            </a:r>
            <a:r>
              <a:rPr lang="en-US" sz="2200" dirty="0" smtClean="0"/>
              <a:t>.</a:t>
            </a:r>
            <a:endParaRPr lang="en-US" sz="2200" dirty="0"/>
          </a:p>
        </p:txBody>
      </p:sp>
    </p:spTree>
    <p:extLst>
      <p:ext uri="{BB962C8B-B14F-4D97-AF65-F5344CB8AC3E}">
        <p14:creationId xmlns:p14="http://schemas.microsoft.com/office/powerpoint/2010/main" val="10189669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 </a:t>
            </a:r>
            <a:r>
              <a:rPr lang="en-US" sz="3100" b="1" dirty="0"/>
              <a:t>Inductor Value Identification using Color Coding</a:t>
            </a: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17</a:t>
            </a:fld>
            <a:endParaRPr lang="en-US"/>
          </a:p>
        </p:txBody>
      </p:sp>
      <p:sp>
        <p:nvSpPr>
          <p:cNvPr id="5" name="Content Placeholder 4"/>
          <p:cNvSpPr>
            <a:spLocks noGrp="1"/>
          </p:cNvSpPr>
          <p:nvPr>
            <p:ph sz="quarter" idx="1"/>
          </p:nvPr>
        </p:nvSpPr>
        <p:spPr/>
        <p:txBody>
          <a:bodyPr>
            <a:normAutofit lnSpcReduction="10000"/>
          </a:bodyPr>
          <a:lstStyle/>
          <a:p>
            <a:pPr marL="0" indent="0" algn="just">
              <a:buNone/>
            </a:pPr>
            <a:r>
              <a:rPr lang="en-US" sz="3200" dirty="0" smtClean="0"/>
              <a:t>The </a:t>
            </a:r>
            <a:r>
              <a:rPr lang="en-US" sz="3200" dirty="0"/>
              <a:t>color coding system for inductors is very similar to that of resistors, especially in case of molded inductors. </a:t>
            </a:r>
            <a:endParaRPr lang="en-US" sz="3200" dirty="0" smtClean="0"/>
          </a:p>
          <a:p>
            <a:pPr marL="0" indent="0" algn="just">
              <a:buNone/>
            </a:pPr>
            <a:endParaRPr lang="en-US" sz="3200" dirty="0"/>
          </a:p>
          <a:p>
            <a:pPr marL="0" indent="0" algn="just">
              <a:buNone/>
            </a:pPr>
            <a:r>
              <a:rPr lang="en-US" sz="3200" dirty="0" smtClean="0"/>
              <a:t>This </a:t>
            </a:r>
            <a:r>
              <a:rPr lang="en-US" sz="3200" dirty="0"/>
              <a:t>color coding is in accordance with the color code table. Starting from the band closest to the one end, this color code sequence is identified. 4-band and 5-band color coding methods are described below with examples</a:t>
            </a:r>
            <a:r>
              <a:rPr lang="en-US" sz="3200" dirty="0" smtClean="0"/>
              <a:t>.</a:t>
            </a:r>
          </a:p>
          <a:p>
            <a:pPr marL="0" indent="0">
              <a:buNone/>
            </a:pPr>
            <a:endParaRPr lang="en-US" dirty="0"/>
          </a:p>
          <a:p>
            <a:endParaRPr lang="en-US" dirty="0"/>
          </a:p>
        </p:txBody>
      </p:sp>
    </p:spTree>
    <p:extLst>
      <p:ext uri="{BB962C8B-B14F-4D97-AF65-F5344CB8AC3E}">
        <p14:creationId xmlns:p14="http://schemas.microsoft.com/office/powerpoint/2010/main" val="14496082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b="1" dirty="0" smtClean="0"/>
              <a:t/>
            </a:r>
            <a:br>
              <a:rPr lang="en-US" b="1" dirty="0" smtClean="0"/>
            </a:br>
            <a:r>
              <a:rPr lang="en-US" b="1" dirty="0" smtClean="0"/>
              <a:t>4-Band </a:t>
            </a:r>
            <a:r>
              <a:rPr lang="en-US" b="1" dirty="0"/>
              <a:t>Inductor Color Code</a:t>
            </a:r>
            <a:br>
              <a:rPr lang="en-US" b="1" dirty="0"/>
            </a:br>
            <a:endParaRPr lang="en-US" dirty="0"/>
          </a:p>
        </p:txBody>
      </p:sp>
      <p:sp>
        <p:nvSpPr>
          <p:cNvPr id="8" name="Content Placeholder 7"/>
          <p:cNvSpPr>
            <a:spLocks noGrp="1"/>
          </p:cNvSpPr>
          <p:nvPr>
            <p:ph sz="quarter" idx="2"/>
          </p:nvPr>
        </p:nvSpPr>
        <p:spPr/>
        <p:txBody>
          <a:bodyPr>
            <a:normAutofit fontScale="70000" lnSpcReduction="20000"/>
          </a:bodyPr>
          <a:lstStyle/>
          <a:p>
            <a:r>
              <a:rPr lang="en-US" dirty="0"/>
              <a:t>he above figure shows the 4-band inductor consisting four different color bands. Similar to the number coding, first and second color bands represents the first and second digits of the value, third color band is the multiplier and fourth band is the tolerance.</a:t>
            </a:r>
          </a:p>
          <a:p>
            <a:r>
              <a:rPr lang="en-US" dirty="0"/>
              <a:t>Therefore the value of inductor can be determined by reading the colors of inductor body and comparing them with color code chart. It is to be noted that the result of this color coded value is in the unit of micro Henry (µH</a:t>
            </a:r>
            <a:r>
              <a:rPr lang="en-US" dirty="0" smtClean="0"/>
              <a:t>).</a:t>
            </a:r>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18</a:t>
            </a:fld>
            <a:endParaRPr lang="en-US"/>
          </a:p>
        </p:txBody>
      </p:sp>
      <p:pic>
        <p:nvPicPr>
          <p:cNvPr id="1026"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471178" y="2362200"/>
            <a:ext cx="4481822" cy="2670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762000" y="5257800"/>
            <a:ext cx="3657600" cy="7620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dirty="0" err="1" smtClean="0">
                <a:latin typeface="Calibri" pitchFamily="34" charset="0"/>
                <a:cs typeface="Calibri" pitchFamily="34" charset="0"/>
              </a:rPr>
              <a:t>Source:</a:t>
            </a:r>
            <a:r>
              <a:rPr lang="en-US" sz="1400" dirty="0" err="1" smtClean="0"/>
              <a:t>https</a:t>
            </a:r>
            <a:r>
              <a:rPr lang="en-US" sz="1400" dirty="0"/>
              <a:t>://www.electronicshub.org/inductor-color-code/</a:t>
            </a:r>
            <a:endParaRPr lang="en-US" sz="1400" dirty="0"/>
          </a:p>
        </p:txBody>
      </p:sp>
    </p:spTree>
    <p:extLst>
      <p:ext uri="{BB962C8B-B14F-4D97-AF65-F5344CB8AC3E}">
        <p14:creationId xmlns:p14="http://schemas.microsoft.com/office/powerpoint/2010/main" val="14000726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Autofit/>
          </a:bodyPr>
          <a:lstStyle/>
          <a:p>
            <a:r>
              <a:rPr lang="en-US" sz="2400" b="1" dirty="0" smtClean="0"/>
              <a:t>The </a:t>
            </a:r>
            <a:r>
              <a:rPr lang="en-US" sz="2400" b="1" dirty="0"/>
              <a:t>table below shown gives the color corresponding to the numerical values for a four band inductor.</a:t>
            </a:r>
          </a:p>
        </p:txBody>
      </p:sp>
      <p:sp>
        <p:nvSpPr>
          <p:cNvPr id="5" name="Date Placeholder 4"/>
          <p:cNvSpPr>
            <a:spLocks noGrp="1"/>
          </p:cNvSpPr>
          <p:nvPr>
            <p:ph type="dt" sz="half" idx="10"/>
          </p:nvPr>
        </p:nvSpPr>
        <p:spPr/>
        <p:txBody>
          <a:bodyPr/>
          <a:lstStyle/>
          <a:p>
            <a:fld id="{339D06E0-3439-499C-844D-5214FD6657F0}" type="datetime1">
              <a:rPr lang="en-US" smtClean="0">
                <a:solidFill>
                  <a:srgbClr val="775F55"/>
                </a:solidFill>
              </a:rPr>
              <a:pPr/>
              <a:t>4/22/2022</a:t>
            </a:fld>
            <a:endParaRPr lang="en-US">
              <a:solidFill>
                <a:srgbClr val="775F55"/>
              </a:solidFill>
            </a:endParaRPr>
          </a:p>
        </p:txBody>
      </p:sp>
      <p:sp>
        <p:nvSpPr>
          <p:cNvPr id="6" name="Slide Number Placeholder 5"/>
          <p:cNvSpPr>
            <a:spLocks noGrp="1"/>
          </p:cNvSpPr>
          <p:nvPr>
            <p:ph type="sldNum" sz="quarter" idx="12"/>
          </p:nvPr>
        </p:nvSpPr>
        <p:spPr/>
        <p:txBody>
          <a:bodyPr>
            <a:normAutofit fontScale="85000" lnSpcReduction="20000"/>
          </a:bodyPr>
          <a:lstStyle/>
          <a:p>
            <a:fld id="{E90EC951-2603-4970-A40B-F9FF9B845B36}" type="slidenum">
              <a:rPr lang="en-US" smtClean="0"/>
              <a:pPr/>
              <a:t>19</a:t>
            </a:fld>
            <a:endParaRPr lang="en-US"/>
          </a:p>
        </p:txBody>
      </p:sp>
      <p:pic>
        <p:nvPicPr>
          <p:cNvPr id="2050"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838200" y="1600200"/>
            <a:ext cx="7427534"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4"/>
          <p:cNvSpPr txBox="1">
            <a:spLocks/>
          </p:cNvSpPr>
          <p:nvPr/>
        </p:nvSpPr>
        <p:spPr>
          <a:xfrm>
            <a:off x="838200" y="5943600"/>
            <a:ext cx="6172200" cy="381000"/>
          </a:xfrm>
          <a:prstGeom prst="rect">
            <a:avLst/>
          </a:prstGeom>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dirty="0" smtClean="0">
                <a:latin typeface="Calibri" pitchFamily="34" charset="0"/>
                <a:cs typeface="Calibri" pitchFamily="34" charset="0"/>
              </a:rPr>
              <a:t>Source:</a:t>
            </a:r>
            <a:r>
              <a:rPr lang="en-US" sz="1400" dirty="0" smtClean="0"/>
              <a:t> </a:t>
            </a:r>
            <a:r>
              <a:rPr lang="en-US" sz="1400" dirty="0"/>
              <a:t>https://www.electronicshub.org/inductor-color-code/</a:t>
            </a:r>
            <a:endParaRPr lang="en-US" sz="1400" dirty="0"/>
          </a:p>
        </p:txBody>
      </p:sp>
    </p:spTree>
    <p:extLst>
      <p:ext uri="{BB962C8B-B14F-4D97-AF65-F5344CB8AC3E}">
        <p14:creationId xmlns:p14="http://schemas.microsoft.com/office/powerpoint/2010/main" val="36098865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4-Band </a:t>
            </a:r>
            <a:r>
              <a:rPr lang="en-US" b="1" dirty="0"/>
              <a:t>Inductor Color Code Example</a:t>
            </a:r>
            <a:br>
              <a:rPr lang="en-US" b="1" dirty="0"/>
            </a:br>
            <a:endParaRPr lang="en-US" dirty="0"/>
          </a:p>
        </p:txBody>
      </p:sp>
      <p:sp>
        <p:nvSpPr>
          <p:cNvPr id="6" name="Content Placeholder 5"/>
          <p:cNvSpPr>
            <a:spLocks noGrp="1"/>
          </p:cNvSpPr>
          <p:nvPr>
            <p:ph sz="quarter" idx="1"/>
          </p:nvPr>
        </p:nvSpPr>
        <p:spPr/>
        <p:txBody>
          <a:bodyPr>
            <a:normAutofit fontScale="85000" lnSpcReduction="10000"/>
          </a:bodyPr>
          <a:lstStyle/>
          <a:p>
            <a:r>
              <a:rPr lang="en-US" sz="1800" dirty="0"/>
              <a:t>Let us consider the following inductor in order to identify the value of inductor using 4-band </a:t>
            </a:r>
            <a:r>
              <a:rPr lang="en-US" sz="1800" dirty="0" smtClean="0"/>
              <a:t>color </a:t>
            </a:r>
            <a:r>
              <a:rPr lang="en-US" sz="1800" dirty="0"/>
              <a:t>coding</a:t>
            </a:r>
            <a:r>
              <a:rPr lang="en-US" sz="1800" dirty="0" smtClean="0"/>
              <a:t>.</a:t>
            </a:r>
          </a:p>
          <a:p>
            <a:endParaRPr lang="en-US" sz="1800" dirty="0"/>
          </a:p>
          <a:p>
            <a:endParaRPr lang="en-US" sz="1800" dirty="0" smtClean="0"/>
          </a:p>
          <a:p>
            <a:endParaRPr lang="en-US" sz="1800" dirty="0"/>
          </a:p>
          <a:p>
            <a:endParaRPr lang="en-US" sz="1800" dirty="0" smtClean="0"/>
          </a:p>
          <a:p>
            <a:endParaRPr lang="en-US" sz="1800" dirty="0"/>
          </a:p>
          <a:p>
            <a:endParaRPr lang="en-US" sz="1800" dirty="0" smtClean="0"/>
          </a:p>
          <a:p>
            <a:endParaRPr lang="en-US" sz="1800" dirty="0" smtClean="0"/>
          </a:p>
          <a:p>
            <a:endParaRPr lang="en-US" sz="1800" dirty="0"/>
          </a:p>
          <a:p>
            <a:endParaRPr lang="en-US" sz="1800" dirty="0" smtClean="0"/>
          </a:p>
          <a:p>
            <a:endParaRPr lang="en-US" sz="1800" dirty="0" smtClean="0"/>
          </a:p>
          <a:p>
            <a:r>
              <a:rPr lang="en-US" sz="1800" dirty="0"/>
              <a:t>Initially, note down the tolerance percentage of the inductor which is mostly colored in gold, silver and black.</a:t>
            </a:r>
            <a:endParaRPr lang="en-US" sz="1800" dirty="0" smtClean="0"/>
          </a:p>
          <a:p>
            <a:endParaRPr lang="en-US" sz="2000" dirty="0"/>
          </a:p>
        </p:txBody>
      </p:sp>
      <p:sp>
        <p:nvSpPr>
          <p:cNvPr id="7" name="Content Placeholder 6"/>
          <p:cNvSpPr>
            <a:spLocks noGrp="1"/>
          </p:cNvSpPr>
          <p:nvPr>
            <p:ph sz="quarter" idx="2"/>
          </p:nvPr>
        </p:nvSpPr>
        <p:spPr>
          <a:xfrm>
            <a:off x="4642110" y="1589566"/>
            <a:ext cx="4088991" cy="4658833"/>
          </a:xfrm>
        </p:spPr>
        <p:txBody>
          <a:bodyPr>
            <a:noAutofit/>
          </a:bodyPr>
          <a:lstStyle/>
          <a:p>
            <a:r>
              <a:rPr lang="en-US" sz="1600" dirty="0" smtClean="0"/>
              <a:t>Now </a:t>
            </a:r>
            <a:r>
              <a:rPr lang="en-US" sz="1600" dirty="0"/>
              <a:t>note the colors from other end of an inductor. In the inductor the first band is red; according to the above table the number associated with this color is 2.</a:t>
            </a:r>
          </a:p>
          <a:p>
            <a:r>
              <a:rPr lang="en-US" sz="1600" dirty="0"/>
              <a:t>Now move to second band, observe the color and note the associated number according to the color given in the table. Here, the second band is violet and its number is 7. Then the value becomes ‘27’.</a:t>
            </a:r>
          </a:p>
          <a:p>
            <a:r>
              <a:rPr lang="en-US" sz="1600" dirty="0"/>
              <a:t>Coming to 3rd band i.e., multiplier is brown in color and its corresponding number is 10.</a:t>
            </a:r>
          </a:p>
          <a:p>
            <a:r>
              <a:rPr lang="en-US" sz="1600" dirty="0"/>
              <a:t>Thus the inductor value is 27 X 10 </a:t>
            </a:r>
            <a:r>
              <a:rPr lang="en-US" sz="1600" dirty="0" err="1"/>
              <a:t>uH</a:t>
            </a:r>
            <a:r>
              <a:rPr lang="en-US" sz="1600" dirty="0"/>
              <a:t> = 270 </a:t>
            </a:r>
            <a:r>
              <a:rPr lang="en-US" sz="1600" dirty="0" err="1"/>
              <a:t>uH</a:t>
            </a:r>
            <a:r>
              <a:rPr lang="en-US" sz="1600" dirty="0"/>
              <a:t> with a tolerance rating of ±5%.</a:t>
            </a:r>
          </a:p>
          <a:p>
            <a:r>
              <a:rPr lang="en-US" sz="1600" dirty="0"/>
              <a:t>In some cases we can have this multiplier band color as gold or silver. If the multiplier is gold divide the value by ‘10’ and if the multiplier band is silver, divide the value by ‘100</a:t>
            </a:r>
            <a:r>
              <a:rPr lang="en-US" sz="1600" dirty="0" smtClean="0"/>
              <a:t>’.</a:t>
            </a:r>
            <a:endParaRPr lang="en-US" sz="1600" dirty="0"/>
          </a:p>
        </p:txBody>
      </p:sp>
      <p:sp>
        <p:nvSpPr>
          <p:cNvPr id="3" name="Date Placeholder 2"/>
          <p:cNvSpPr>
            <a:spLocks noGrp="1"/>
          </p:cNvSpPr>
          <p:nvPr>
            <p:ph type="dt" sz="half" idx="15"/>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20</a:t>
            </a:fld>
            <a:endParaRPr lang="en-U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191" y="2514600"/>
            <a:ext cx="3570919" cy="2126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4"/>
          <p:cNvSpPr txBox="1">
            <a:spLocks/>
          </p:cNvSpPr>
          <p:nvPr/>
        </p:nvSpPr>
        <p:spPr>
          <a:xfrm>
            <a:off x="762000" y="4876800"/>
            <a:ext cx="3880110" cy="3048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smtClean="0"/>
              <a:t> </a:t>
            </a:r>
            <a:r>
              <a:rPr lang="en-US" sz="1200" dirty="0"/>
              <a:t>https://www.electronicshub.org/inductor-color-code/</a:t>
            </a:r>
            <a:endParaRPr lang="en-US" sz="1200" dirty="0"/>
          </a:p>
        </p:txBody>
      </p:sp>
    </p:spTree>
    <p:extLst>
      <p:ext uri="{BB962C8B-B14F-4D97-AF65-F5344CB8AC3E}">
        <p14:creationId xmlns:p14="http://schemas.microsoft.com/office/powerpoint/2010/main" val="15544971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US" sz="2200" b="1" dirty="0" smtClean="0"/>
              <a:t/>
            </a:r>
            <a:br>
              <a:rPr lang="en-US" sz="2200" b="1" dirty="0" smtClean="0"/>
            </a:br>
            <a:r>
              <a:rPr lang="en-US" sz="2200" b="1" dirty="0"/>
              <a:t/>
            </a:r>
            <a:br>
              <a:rPr lang="en-US" sz="2200" b="1" dirty="0"/>
            </a:br>
            <a:r>
              <a:rPr lang="en-US" sz="3600" b="1" dirty="0" smtClean="0"/>
              <a:t>Example </a:t>
            </a:r>
            <a:r>
              <a:rPr lang="en-US" sz="3600" b="1" dirty="0"/>
              <a:t>2</a:t>
            </a:r>
            <a:r>
              <a:rPr lang="en-US" sz="2200" b="1" dirty="0"/>
              <a:t/>
            </a:r>
            <a:br>
              <a:rPr lang="en-US" sz="2200" b="1" dirty="0"/>
            </a:br>
            <a:endParaRPr lang="en-US" dirty="0"/>
          </a:p>
        </p:txBody>
      </p:sp>
      <p:sp>
        <p:nvSpPr>
          <p:cNvPr id="9" name="Content Placeholder 8"/>
          <p:cNvSpPr>
            <a:spLocks noGrp="1"/>
          </p:cNvSpPr>
          <p:nvPr>
            <p:ph sz="quarter" idx="1"/>
          </p:nvPr>
        </p:nvSpPr>
        <p:spPr/>
        <p:txBody>
          <a:bodyPr/>
          <a:lstStyle/>
          <a:p>
            <a:r>
              <a:rPr lang="en-US" sz="2800" dirty="0"/>
              <a:t>Consider the below inductor with band colors yellow, violet, black and silver.</a:t>
            </a:r>
            <a:r>
              <a:rPr lang="en-US" dirty="0"/>
              <a:t/>
            </a:r>
            <a:br>
              <a:rPr lang="en-US" dirty="0"/>
            </a:br>
            <a:endParaRPr lang="en-US" dirty="0"/>
          </a:p>
        </p:txBody>
      </p:sp>
      <p:sp>
        <p:nvSpPr>
          <p:cNvPr id="10" name="Content Placeholder 9"/>
          <p:cNvSpPr>
            <a:spLocks noGrp="1"/>
          </p:cNvSpPr>
          <p:nvPr>
            <p:ph sz="quarter" idx="2"/>
          </p:nvPr>
        </p:nvSpPr>
        <p:spPr>
          <a:xfrm>
            <a:off x="4648200" y="1589567"/>
            <a:ext cx="4082901" cy="4572000"/>
          </a:xfrm>
        </p:spPr>
        <p:txBody>
          <a:bodyPr/>
          <a:lstStyle/>
          <a:p>
            <a:r>
              <a:rPr lang="en-US" dirty="0"/>
              <a:t>1st band yellow = 4</a:t>
            </a:r>
          </a:p>
          <a:p>
            <a:r>
              <a:rPr lang="en-US" dirty="0"/>
              <a:t>2nd band violet = 7</a:t>
            </a:r>
          </a:p>
          <a:p>
            <a:r>
              <a:rPr lang="en-US" dirty="0"/>
              <a:t>3rd band black = 1</a:t>
            </a:r>
          </a:p>
          <a:p>
            <a:r>
              <a:rPr lang="en-US" dirty="0"/>
              <a:t>4th band is silver = ±10% tolerance</a:t>
            </a:r>
            <a:r>
              <a:rPr lang="en-US" dirty="0" smtClean="0"/>
              <a:t>.</a:t>
            </a:r>
          </a:p>
          <a:p>
            <a:r>
              <a:rPr lang="en-US" dirty="0"/>
              <a:t>Thus by this we can say that the inductor is 47 </a:t>
            </a:r>
            <a:r>
              <a:rPr lang="en-US" dirty="0" err="1"/>
              <a:t>uH</a:t>
            </a:r>
            <a:r>
              <a:rPr lang="en-US" dirty="0"/>
              <a:t> with ±10% tolerance.</a:t>
            </a:r>
          </a:p>
          <a:p>
            <a:pPr marL="0" indent="0">
              <a:buNone/>
            </a:pPr>
            <a:endParaRPr lang="en-US" dirty="0"/>
          </a:p>
        </p:txBody>
      </p:sp>
      <p:sp>
        <p:nvSpPr>
          <p:cNvPr id="5" name="Date Placeholder 4"/>
          <p:cNvSpPr>
            <a:spLocks noGrp="1"/>
          </p:cNvSpPr>
          <p:nvPr>
            <p:ph type="dt" sz="half" idx="15"/>
          </p:nvPr>
        </p:nvSpPr>
        <p:spPr/>
        <p:txBody>
          <a:bodyPr/>
          <a:lstStyle/>
          <a:p>
            <a:fld id="{339D06E0-3439-499C-844D-5214FD6657F0}" type="datetime1">
              <a:rPr lang="en-US" smtClean="0">
                <a:solidFill>
                  <a:srgbClr val="775F55"/>
                </a:solidFill>
              </a:rPr>
              <a:pPr/>
              <a:t>4/22/2022</a:t>
            </a:fld>
            <a:endParaRPr lang="en-US">
              <a:solidFill>
                <a:srgbClr val="775F55"/>
              </a:solidFill>
            </a:endParaRPr>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21</a:t>
            </a:fld>
            <a:endParaRPr lang="en-US"/>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3644510"/>
            <a:ext cx="3663950" cy="2146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Content Placeholder 4"/>
          <p:cNvSpPr txBox="1">
            <a:spLocks/>
          </p:cNvSpPr>
          <p:nvPr/>
        </p:nvSpPr>
        <p:spPr>
          <a:xfrm>
            <a:off x="533400" y="5791200"/>
            <a:ext cx="7543800" cy="304800"/>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a:latin typeface="Calibri" pitchFamily="34" charset="0"/>
                <a:cs typeface="Calibri" pitchFamily="34" charset="0"/>
              </a:rPr>
              <a:t>: </a:t>
            </a:r>
            <a:r>
              <a:rPr lang="en-US" sz="1200" dirty="0">
                <a:latin typeface="Calibri" pitchFamily="34" charset="0"/>
                <a:cs typeface="Calibri" pitchFamily="34" charset="0"/>
              </a:rPr>
              <a:t>https://www.electronicshub.org/inductor-color-code/</a:t>
            </a:r>
            <a:endParaRPr lang="en-US" sz="1200" dirty="0"/>
          </a:p>
        </p:txBody>
      </p:sp>
    </p:spTree>
    <p:extLst>
      <p:ext uri="{BB962C8B-B14F-4D97-AF65-F5344CB8AC3E}">
        <p14:creationId xmlns:p14="http://schemas.microsoft.com/office/powerpoint/2010/main" val="10766959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sz="3100" b="1" dirty="0" smtClean="0"/>
              <a:t/>
            </a:r>
            <a:br>
              <a:rPr lang="en-US" sz="3100" b="1" dirty="0" smtClean="0"/>
            </a:br>
            <a:r>
              <a:rPr lang="en-US" sz="3100" b="1" dirty="0" smtClean="0"/>
              <a:t>Surface </a:t>
            </a:r>
            <a:r>
              <a:rPr lang="en-US" sz="3100" b="1" dirty="0"/>
              <a:t>Mount Device (SMD) or Chip Inductor Codes</a:t>
            </a:r>
            <a:r>
              <a:rPr lang="en-US" b="1" dirty="0"/>
              <a:t/>
            </a:r>
            <a:br>
              <a:rPr lang="en-US" b="1" dirty="0"/>
            </a:br>
            <a:endParaRPr lang="en-US" dirty="0"/>
          </a:p>
        </p:txBody>
      </p:sp>
      <p:sp>
        <p:nvSpPr>
          <p:cNvPr id="9" name="Content Placeholder 8"/>
          <p:cNvSpPr>
            <a:spLocks noGrp="1"/>
          </p:cNvSpPr>
          <p:nvPr>
            <p:ph sz="quarter" idx="1"/>
          </p:nvPr>
        </p:nvSpPr>
        <p:spPr/>
        <p:txBody>
          <a:bodyPr>
            <a:normAutofit fontScale="77500" lnSpcReduction="20000"/>
          </a:bodyPr>
          <a:lstStyle/>
          <a:p>
            <a:r>
              <a:rPr lang="en-US" dirty="0"/>
              <a:t>Some inductors consist of color dots on surface of the device instead of bands and these are very small in size. Generally these are coded according to the top colored dot on the surface. From this top dot we have to calculate the inductor value in clockwise direction. These dots will not indicate polarity. This type of inductors measured in </a:t>
            </a:r>
            <a:r>
              <a:rPr lang="en-US" dirty="0" err="1"/>
              <a:t>nano-henries</a:t>
            </a:r>
            <a:r>
              <a:rPr lang="en-US" dirty="0"/>
              <a:t>.</a:t>
            </a:r>
          </a:p>
          <a:p>
            <a:r>
              <a:rPr lang="en-US" dirty="0"/>
              <a:t>Consider the following example:</a:t>
            </a:r>
          </a:p>
          <a:p>
            <a:endParaRPr lang="en-US" dirty="0"/>
          </a:p>
        </p:txBody>
      </p:sp>
      <p:sp>
        <p:nvSpPr>
          <p:cNvPr id="10" name="Content Placeholder 9"/>
          <p:cNvSpPr>
            <a:spLocks noGrp="1"/>
          </p:cNvSpPr>
          <p:nvPr>
            <p:ph sz="quarter" idx="2"/>
          </p:nvPr>
        </p:nvSpPr>
        <p:spPr/>
        <p:txBody>
          <a:bodyPr>
            <a:normAutofit fontScale="77500" lnSpcReduction="20000"/>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r>
              <a:rPr lang="en-US" dirty="0" smtClean="0"/>
              <a:t>Green </a:t>
            </a:r>
            <a:r>
              <a:rPr lang="en-US" dirty="0"/>
              <a:t>and red color indicates the value of inductor in </a:t>
            </a:r>
            <a:r>
              <a:rPr lang="en-US" dirty="0" err="1"/>
              <a:t>nano</a:t>
            </a:r>
            <a:r>
              <a:rPr lang="en-US" dirty="0"/>
              <a:t> </a:t>
            </a:r>
            <a:r>
              <a:rPr lang="en-US" dirty="0" err="1"/>
              <a:t>Henries</a:t>
            </a:r>
            <a:r>
              <a:rPr lang="en-US" dirty="0"/>
              <a:t> and the orange color indicates the multiplier.</a:t>
            </a:r>
            <a:br>
              <a:rPr lang="en-US" dirty="0"/>
            </a:br>
            <a:r>
              <a:rPr lang="en-US" dirty="0"/>
              <a:t>Thus the value of this inductor is 52 </a:t>
            </a:r>
            <a:r>
              <a:rPr lang="en-US" dirty="0" smtClean="0"/>
              <a:t>* 10ˉ</a:t>
            </a:r>
            <a:r>
              <a:rPr lang="en-US" sz="2100" dirty="0" smtClean="0"/>
              <a:t>3</a:t>
            </a:r>
            <a:r>
              <a:rPr lang="en-US" dirty="0" smtClean="0"/>
              <a:t>=52,000 </a:t>
            </a:r>
            <a:r>
              <a:rPr lang="en-US" dirty="0" err="1"/>
              <a:t>nH</a:t>
            </a:r>
            <a:endParaRPr lang="en-US" dirty="0"/>
          </a:p>
        </p:txBody>
      </p:sp>
      <p:sp>
        <p:nvSpPr>
          <p:cNvPr id="5" name="Date Placeholder 4"/>
          <p:cNvSpPr>
            <a:spLocks noGrp="1"/>
          </p:cNvSpPr>
          <p:nvPr>
            <p:ph type="dt" sz="half" idx="15"/>
          </p:nvPr>
        </p:nvSpPr>
        <p:spPr/>
        <p:txBody>
          <a:bodyPr/>
          <a:lstStyle/>
          <a:p>
            <a:fld id="{339D06E0-3439-499C-844D-5214FD6657F0}" type="datetime1">
              <a:rPr lang="en-US" smtClean="0">
                <a:solidFill>
                  <a:srgbClr val="775F55"/>
                </a:solidFill>
              </a:rPr>
              <a:pPr/>
              <a:t>4/22/2022</a:t>
            </a:fld>
            <a:endParaRPr lang="en-US">
              <a:solidFill>
                <a:srgbClr val="775F55"/>
              </a:solidFill>
            </a:endParaRPr>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22</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666875"/>
            <a:ext cx="1895475" cy="2117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4"/>
          <p:cNvSpPr txBox="1">
            <a:spLocks/>
          </p:cNvSpPr>
          <p:nvPr/>
        </p:nvSpPr>
        <p:spPr>
          <a:xfrm>
            <a:off x="5029200" y="3783899"/>
            <a:ext cx="3690937" cy="340426"/>
          </a:xfrm>
          <a:prstGeom prst="rect">
            <a:avLst/>
          </a:prstGeom>
        </p:spPr>
        <p:txBody>
          <a:bodyPr>
            <a:normAutofit fontScale="925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smtClean="0"/>
              <a:t> </a:t>
            </a:r>
            <a:r>
              <a:rPr lang="en-US" sz="1200" dirty="0"/>
              <a:t>https://www.electronicshub.org/inductor-color-code/</a:t>
            </a:r>
            <a:endParaRPr lang="en-US" sz="1200" dirty="0"/>
          </a:p>
        </p:txBody>
      </p:sp>
    </p:spTree>
    <p:extLst>
      <p:ext uri="{BB962C8B-B14F-4D97-AF65-F5344CB8AC3E}">
        <p14:creationId xmlns:p14="http://schemas.microsoft.com/office/powerpoint/2010/main" val="22808422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ZA" b="1" dirty="0">
                <a:solidFill>
                  <a:srgbClr val="C00000"/>
                </a:solidFill>
                <a:effectLst>
                  <a:outerShdw blurRad="38100" dist="38100" dir="2700000" algn="tl">
                    <a:srgbClr val="000000">
                      <a:alpha val="43137"/>
                    </a:srgbClr>
                  </a:outerShdw>
                </a:effectLst>
              </a:rPr>
              <a:t>Selection of Inductors based on:</a:t>
            </a:r>
            <a:r>
              <a:rPr lang="en-US" b="1" dirty="0">
                <a:solidFill>
                  <a:srgbClr val="C00000"/>
                </a:solidFill>
                <a:effectLst>
                  <a:outerShdw blurRad="38100" dist="38100" dir="2700000" algn="tl">
                    <a:srgbClr val="000000">
                      <a:alpha val="43137"/>
                    </a:srgbClr>
                  </a:outerShdw>
                </a:effectLst>
              </a:rPr>
              <a:t> </a:t>
            </a:r>
            <a:r>
              <a:rPr lang="en-ZA" dirty="0">
                <a:solidFill>
                  <a:srgbClr val="FF0000"/>
                </a:solidFill>
                <a:effectLst>
                  <a:outerShdw blurRad="38100" dist="38100" dir="2700000" algn="tl">
                    <a:srgbClr val="000000">
                      <a:alpha val="43137"/>
                    </a:srgbClr>
                  </a:outerShdw>
                </a:effectLst>
              </a:rPr>
              <a:t>S</a:t>
            </a:r>
            <a:r>
              <a:rPr lang="en-ZA" dirty="0" smtClean="0">
                <a:solidFill>
                  <a:srgbClr val="FF0000"/>
                </a:solidFill>
                <a:effectLst>
                  <a:outerShdw blurRad="38100" dist="38100" dir="2700000" algn="tl">
                    <a:srgbClr val="000000">
                      <a:alpha val="43137"/>
                    </a:srgbClr>
                  </a:outerShdw>
                </a:effectLst>
              </a:rPr>
              <a:t>pecifications </a:t>
            </a:r>
            <a:r>
              <a:rPr lang="en-ZA" dirty="0">
                <a:solidFill>
                  <a:srgbClr val="FF0000"/>
                </a:solidFill>
                <a:effectLst>
                  <a:outerShdw blurRad="38100" dist="38100" dir="2700000" algn="tl">
                    <a:srgbClr val="000000">
                      <a:alpha val="43137"/>
                    </a:srgbClr>
                  </a:outerShdw>
                </a:effectLst>
              </a:rPr>
              <a:t>and ratings</a:t>
            </a:r>
            <a:endParaRPr lang="en-US" dirty="0">
              <a:solidFill>
                <a:srgbClr val="FF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23</a:t>
            </a:fld>
            <a:endParaRPr lang="en-US"/>
          </a:p>
        </p:txBody>
      </p:sp>
      <p:sp>
        <p:nvSpPr>
          <p:cNvPr id="5" name="Content Placeholder 4"/>
          <p:cNvSpPr>
            <a:spLocks noGrp="1"/>
          </p:cNvSpPr>
          <p:nvPr>
            <p:ph sz="quarter" idx="1"/>
          </p:nvPr>
        </p:nvSpPr>
        <p:spPr/>
        <p:txBody>
          <a:bodyPr>
            <a:normAutofit/>
          </a:bodyPr>
          <a:lstStyle/>
          <a:p>
            <a:pPr algn="just"/>
            <a:r>
              <a:rPr lang="en-US" sz="2800" dirty="0"/>
              <a:t>Like any electronic component, there are several parameters and specifications that are associated with inductors.</a:t>
            </a:r>
          </a:p>
          <a:p>
            <a:pPr algn="just"/>
            <a:r>
              <a:rPr lang="en-US" sz="2800" dirty="0"/>
              <a:t>The inductor parameters and specifications enable the component to be satisfactorily described and correctly used within the circuit.</a:t>
            </a:r>
          </a:p>
          <a:p>
            <a:pPr algn="just"/>
            <a:r>
              <a:rPr lang="en-US" sz="2800" dirty="0"/>
              <a:t>The various parameters that can be used enable the inductor performance to be fully specified so that it can confidently used within the required circuit.</a:t>
            </a:r>
          </a:p>
          <a:p>
            <a:pPr algn="just"/>
            <a:endParaRPr lang="en-US" sz="2800" dirty="0"/>
          </a:p>
        </p:txBody>
      </p:sp>
    </p:spTree>
    <p:extLst>
      <p:ext uri="{BB962C8B-B14F-4D97-AF65-F5344CB8AC3E}">
        <p14:creationId xmlns:p14="http://schemas.microsoft.com/office/powerpoint/2010/main" val="12301066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Inductance</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24</a:t>
            </a:fld>
            <a:endParaRPr lang="en-US"/>
          </a:p>
        </p:txBody>
      </p:sp>
      <p:sp>
        <p:nvSpPr>
          <p:cNvPr id="5" name="Content Placeholder 4"/>
          <p:cNvSpPr>
            <a:spLocks noGrp="1"/>
          </p:cNvSpPr>
          <p:nvPr>
            <p:ph sz="quarter" idx="1"/>
          </p:nvPr>
        </p:nvSpPr>
        <p:spPr/>
        <p:txBody>
          <a:bodyPr>
            <a:normAutofit/>
          </a:bodyPr>
          <a:lstStyle/>
          <a:p>
            <a:pPr algn="just"/>
            <a:r>
              <a:rPr lang="en-US" sz="2400" dirty="0" smtClean="0"/>
              <a:t>The </a:t>
            </a:r>
            <a:r>
              <a:rPr lang="en-US" sz="2400" dirty="0"/>
              <a:t>key parameter for any inductor is its inductance. The inductance is the property of the inductor that tends to oppose any change in the current flowing.</a:t>
            </a:r>
          </a:p>
          <a:p>
            <a:pPr algn="just"/>
            <a:r>
              <a:rPr lang="en-US" sz="2400" dirty="0"/>
              <a:t>The SI unit of inductance is the henry, H. The inductance of a circuit is one henry if the rate of change of current in a circuit is one ampere per second and this results in an electromotive force of one volt.</a:t>
            </a:r>
          </a:p>
          <a:p>
            <a:pPr algn="just"/>
            <a:r>
              <a:rPr lang="en-US" sz="2400" dirty="0"/>
              <a:t>The actual level of the inductance is influenced by many factors including the number of turns on the coil, coil diameter and in particular the core used within the coil</a:t>
            </a:r>
            <a:r>
              <a:rPr lang="en-US" sz="2400" dirty="0" smtClean="0"/>
              <a:t>.</a:t>
            </a:r>
          </a:p>
          <a:p>
            <a:pPr algn="just"/>
            <a:r>
              <a:rPr lang="en-US" sz="2400" dirty="0"/>
              <a:t>are more normally specified in terms of </a:t>
            </a:r>
            <a:r>
              <a:rPr lang="en-US" sz="2400" dirty="0" err="1"/>
              <a:t>microhenries</a:t>
            </a:r>
            <a:r>
              <a:rPr lang="en-US" sz="2400" dirty="0"/>
              <a:t>,, µH. </a:t>
            </a:r>
          </a:p>
        </p:txBody>
      </p:sp>
    </p:spTree>
    <p:extLst>
      <p:ext uri="{BB962C8B-B14F-4D97-AF65-F5344CB8AC3E}">
        <p14:creationId xmlns:p14="http://schemas.microsoft.com/office/powerpoint/2010/main" val="13438433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DC </a:t>
            </a:r>
            <a:r>
              <a:rPr lang="en-US" b="1" dirty="0"/>
              <a:t>Resistance</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25</a:t>
            </a:fld>
            <a:endParaRPr lang="en-US"/>
          </a:p>
        </p:txBody>
      </p:sp>
      <p:sp>
        <p:nvSpPr>
          <p:cNvPr id="5" name="Content Placeholder 4"/>
          <p:cNvSpPr>
            <a:spLocks noGrp="1"/>
          </p:cNvSpPr>
          <p:nvPr>
            <p:ph sz="quarter" idx="1"/>
          </p:nvPr>
        </p:nvSpPr>
        <p:spPr/>
        <p:txBody>
          <a:bodyPr>
            <a:normAutofit/>
          </a:bodyPr>
          <a:lstStyle/>
          <a:p>
            <a:pPr algn="just"/>
            <a:r>
              <a:rPr lang="en-US" sz="2400" dirty="0" smtClean="0"/>
              <a:t>Another </a:t>
            </a:r>
            <a:r>
              <a:rPr lang="en-US" sz="2400" dirty="0"/>
              <a:t>important inductor parameter is the DC resistance it exhibits. As inductors are often manufactured from very thin wire, the DC resistance can sometimes be significant. Even when thicker wire is used, it is still an important factor because it can significantly affect the overall performance as an inductor.</a:t>
            </a:r>
          </a:p>
          <a:p>
            <a:pPr algn="just"/>
            <a:r>
              <a:rPr lang="en-US" sz="2400" dirty="0"/>
              <a:t>The DC resistance can be considered to be in series with the pure indictor for the sake of most circuit simulations, although in reality it is distributed throughout the inductor.</a:t>
            </a:r>
          </a:p>
          <a:p>
            <a:pPr algn="just"/>
            <a:r>
              <a:rPr lang="en-US" sz="2400" dirty="0"/>
              <a:t>The DC resistance, measured with a steady current is normally specified in Ohms, Ω and typically given as a maximum value as it is sometimes difficult to control accurately.</a:t>
            </a:r>
          </a:p>
          <a:p>
            <a:pPr algn="just"/>
            <a:endParaRPr lang="en-US" sz="2400" dirty="0"/>
          </a:p>
        </p:txBody>
      </p:sp>
    </p:spTree>
    <p:extLst>
      <p:ext uri="{BB962C8B-B14F-4D97-AF65-F5344CB8AC3E}">
        <p14:creationId xmlns:p14="http://schemas.microsoft.com/office/powerpoint/2010/main" val="19545442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t>
            </a:r>
            <a:br>
              <a:rPr lang="en-US" b="1" dirty="0" smtClean="0"/>
            </a:br>
            <a:r>
              <a:rPr lang="en-US" b="1" dirty="0" smtClean="0"/>
              <a:t>Saturation </a:t>
            </a:r>
            <a:r>
              <a:rPr lang="en-US" b="1" dirty="0"/>
              <a:t>Current</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26</a:t>
            </a:fld>
            <a:endParaRPr lang="en-US"/>
          </a:p>
        </p:txBody>
      </p:sp>
      <p:sp>
        <p:nvSpPr>
          <p:cNvPr id="5" name="Content Placeholder 4"/>
          <p:cNvSpPr>
            <a:spLocks noGrp="1"/>
          </p:cNvSpPr>
          <p:nvPr>
            <p:ph sz="quarter" idx="1"/>
          </p:nvPr>
        </p:nvSpPr>
        <p:spPr/>
        <p:txBody>
          <a:bodyPr>
            <a:normAutofit/>
          </a:bodyPr>
          <a:lstStyle/>
          <a:p>
            <a:pPr algn="just"/>
            <a:r>
              <a:rPr lang="en-US" sz="2400" dirty="0" smtClean="0"/>
              <a:t>The </a:t>
            </a:r>
            <a:r>
              <a:rPr lang="en-US" sz="2400" dirty="0"/>
              <a:t>saturation current is another parameter or specification which is of importance for an inductor.</a:t>
            </a:r>
          </a:p>
          <a:p>
            <a:pPr algn="just"/>
            <a:r>
              <a:rPr lang="en-US" sz="2400" dirty="0"/>
              <a:t>In an inductor it is possible to saturate the core because there is a limit to the level of magnetic flux a magnetic core such as iron, ferrite or another compound can take. When this occurs the relative permeability falls and in turn this causes the level of inductance falls.</a:t>
            </a:r>
          </a:p>
          <a:p>
            <a:pPr algn="just"/>
            <a:r>
              <a:rPr lang="en-US" sz="2400" dirty="0"/>
              <a:t>The saturation current is generally taken to be the current at which the level of inductance falls by a specified amount. Figures of 10% are often used for inductors with ferrite cores and 20% for those with iron powdered cores.</a:t>
            </a:r>
          </a:p>
          <a:p>
            <a:pPr algn="just"/>
            <a:endParaRPr lang="en-US" sz="2400" dirty="0"/>
          </a:p>
        </p:txBody>
      </p:sp>
    </p:spTree>
    <p:extLst>
      <p:ext uri="{BB962C8B-B14F-4D97-AF65-F5344CB8AC3E}">
        <p14:creationId xmlns:p14="http://schemas.microsoft.com/office/powerpoint/2010/main" val="350452270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Incremental </a:t>
            </a:r>
            <a:r>
              <a:rPr lang="en-US" b="1" dirty="0"/>
              <a:t>current</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27</a:t>
            </a:fld>
            <a:endParaRPr lang="en-US"/>
          </a:p>
        </p:txBody>
      </p:sp>
      <p:sp>
        <p:nvSpPr>
          <p:cNvPr id="5" name="Content Placeholder 4"/>
          <p:cNvSpPr>
            <a:spLocks noGrp="1"/>
          </p:cNvSpPr>
          <p:nvPr>
            <p:ph sz="quarter" idx="1"/>
          </p:nvPr>
        </p:nvSpPr>
        <p:spPr/>
        <p:txBody>
          <a:bodyPr>
            <a:normAutofit fontScale="70000" lnSpcReduction="20000"/>
          </a:bodyPr>
          <a:lstStyle/>
          <a:p>
            <a:pPr algn="just"/>
            <a:r>
              <a:rPr lang="en-US" dirty="0" smtClean="0"/>
              <a:t>Often </a:t>
            </a:r>
            <a:r>
              <a:rPr lang="en-US" dirty="0"/>
              <a:t>inductors run with a bias current passing through them. For example, this may be the quiescent current for a transistor collector where the inductor is in the collector circuit itself. There is a drop in inductance that is caused by this current and it is necessary to understand this so that the circuit will be able to operate satisfactorily even when the DC bias current is flowing.</a:t>
            </a:r>
          </a:p>
          <a:p>
            <a:pPr algn="just"/>
            <a:r>
              <a:rPr lang="en-US" dirty="0"/>
              <a:t>The incremental current inductor parameter is generally taken as the DC bias current flowing through the inductor that causes the inductance to fall by 5% from its initial value with zero bias.</a:t>
            </a:r>
          </a:p>
          <a:p>
            <a:pPr algn="just"/>
            <a:r>
              <a:rPr lang="en-US" dirty="0"/>
              <a:t>The value for the incremental current parameter or specification indicates the level where a further increase in current would cause the inductance to fall by a significant value.</a:t>
            </a:r>
          </a:p>
          <a:p>
            <a:pPr algn="just"/>
            <a:r>
              <a:rPr lang="en-US" dirty="0"/>
              <a:t>The incremental current value for an inductor is most important when using ferrite cores as they exhibit a much faster reduction in inductance with increasing current than other forms of core such as a powered iron core.</a:t>
            </a:r>
          </a:p>
          <a:p>
            <a:pPr algn="just"/>
            <a:endParaRPr lang="en-US" dirty="0"/>
          </a:p>
        </p:txBody>
      </p:sp>
    </p:spTree>
    <p:extLst>
      <p:ext uri="{BB962C8B-B14F-4D97-AF65-F5344CB8AC3E}">
        <p14:creationId xmlns:p14="http://schemas.microsoft.com/office/powerpoint/2010/main" val="15554659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Rated </a:t>
            </a:r>
            <a:r>
              <a:rPr lang="en-US" b="1" dirty="0"/>
              <a:t>current</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28</a:t>
            </a:fld>
            <a:endParaRPr lang="en-US"/>
          </a:p>
        </p:txBody>
      </p:sp>
      <p:sp>
        <p:nvSpPr>
          <p:cNvPr id="5" name="Content Placeholder 4"/>
          <p:cNvSpPr>
            <a:spLocks noGrp="1"/>
          </p:cNvSpPr>
          <p:nvPr>
            <p:ph sz="quarter" idx="1"/>
          </p:nvPr>
        </p:nvSpPr>
        <p:spPr/>
        <p:txBody>
          <a:bodyPr>
            <a:normAutofit/>
          </a:bodyPr>
          <a:lstStyle/>
          <a:p>
            <a:pPr algn="just"/>
            <a:r>
              <a:rPr lang="en-US" sz="2400" dirty="0" smtClean="0"/>
              <a:t>Another </a:t>
            </a:r>
            <a:r>
              <a:rPr lang="en-US" sz="2400" dirty="0"/>
              <a:t>important inductor parameter is the rated current. This specification is the maximum continuous current that the inductor can withstand. Generally the limiting factor for this parameter is the temperature rise of the inductor</a:t>
            </a:r>
            <a:r>
              <a:rPr lang="en-US" sz="2400" dirty="0" smtClean="0"/>
              <a:t>.</a:t>
            </a:r>
          </a:p>
          <a:p>
            <a:pPr marL="0" indent="0" algn="just">
              <a:buNone/>
            </a:pPr>
            <a:endParaRPr lang="en-US" sz="2400" dirty="0"/>
          </a:p>
          <a:p>
            <a:pPr algn="just"/>
            <a:r>
              <a:rPr lang="en-US" sz="2400" dirty="0"/>
              <a:t>With thin wire being used in many inductors to keep the size to a minimum, the current flow can result in power being dissipated in the inductor with the result that the temperature rises. Undue temperature rises can reduce the reliability or even cause catastrophic failure in some circumstances.</a:t>
            </a:r>
          </a:p>
          <a:p>
            <a:pPr algn="just"/>
            <a:endParaRPr lang="en-US" sz="2400" dirty="0"/>
          </a:p>
        </p:txBody>
      </p:sp>
    </p:spTree>
    <p:extLst>
      <p:ext uri="{BB962C8B-B14F-4D97-AF65-F5344CB8AC3E}">
        <p14:creationId xmlns:p14="http://schemas.microsoft.com/office/powerpoint/2010/main" val="18167563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Core </a:t>
            </a:r>
            <a:r>
              <a:rPr lang="en-US" b="1" dirty="0"/>
              <a:t>permeability</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29</a:t>
            </a:fld>
            <a:endParaRPr lang="en-US"/>
          </a:p>
        </p:txBody>
      </p:sp>
      <p:sp>
        <p:nvSpPr>
          <p:cNvPr id="5" name="Content Placeholder 4"/>
          <p:cNvSpPr>
            <a:spLocks noGrp="1"/>
          </p:cNvSpPr>
          <p:nvPr>
            <p:ph sz="quarter" idx="1"/>
          </p:nvPr>
        </p:nvSpPr>
        <p:spPr/>
        <p:txBody>
          <a:bodyPr>
            <a:normAutofit lnSpcReduction="10000"/>
          </a:bodyPr>
          <a:lstStyle/>
          <a:p>
            <a:pPr algn="just"/>
            <a:r>
              <a:rPr lang="en-US" sz="2800" dirty="0" smtClean="0"/>
              <a:t>The </a:t>
            </a:r>
            <a:r>
              <a:rPr lang="en-US" sz="2800" dirty="0"/>
              <a:t>permeability of the inductor core is a key parameter. It governs the inductance of the inductor for a given inductor geometry. Higher permeability core materials result in the inductor providing a higher level of inductance. </a:t>
            </a:r>
            <a:endParaRPr lang="en-US" sz="2800" dirty="0" smtClean="0"/>
          </a:p>
          <a:p>
            <a:pPr marL="0" indent="0" algn="just">
              <a:buNone/>
            </a:pPr>
            <a:endParaRPr lang="en-US" sz="2800" dirty="0"/>
          </a:p>
          <a:p>
            <a:pPr algn="just"/>
            <a:r>
              <a:rPr lang="en-US" sz="2800" dirty="0"/>
              <a:t>The core material as well as the core shape, size and geometry affect the overall effective permeability, and therefore these factors also need to be taken into consideration as well.</a:t>
            </a:r>
          </a:p>
          <a:p>
            <a:pPr algn="just"/>
            <a:endParaRPr lang="en-US" sz="2800" dirty="0"/>
          </a:p>
        </p:txBody>
      </p:sp>
    </p:spTree>
    <p:extLst>
      <p:ext uri="{BB962C8B-B14F-4D97-AF65-F5344CB8AC3E}">
        <p14:creationId xmlns:p14="http://schemas.microsoft.com/office/powerpoint/2010/main" val="10297424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t>Winding self-capacitance</a:t>
            </a:r>
            <a:br>
              <a:rPr lang="en-US" b="1" dirty="0"/>
            </a:br>
            <a:endParaRPr lang="en-US" dirty="0"/>
          </a:p>
        </p:txBody>
      </p:sp>
      <p:sp>
        <p:nvSpPr>
          <p:cNvPr id="5" name="Content Placeholder 4"/>
          <p:cNvSpPr>
            <a:spLocks noGrp="1"/>
          </p:cNvSpPr>
          <p:nvPr>
            <p:ph sz="quarter" idx="1"/>
          </p:nvPr>
        </p:nvSpPr>
        <p:spPr/>
        <p:txBody>
          <a:bodyPr>
            <a:normAutofit fontScale="70000" lnSpcReduction="20000"/>
          </a:bodyPr>
          <a:lstStyle/>
          <a:p>
            <a:r>
              <a:rPr lang="en-US" sz="2400" dirty="0" smtClean="0"/>
              <a:t>The </a:t>
            </a:r>
            <a:r>
              <a:rPr lang="en-US" sz="2400" dirty="0"/>
              <a:t>inductor self-capacitance or distributed capacitance is a particularly important parameter in many applications. It arises from the fact that apart from adding inductance, the wires also have a small but appreciable level of capacitance between each other</a:t>
            </a:r>
            <a:r>
              <a:rPr lang="en-US" sz="2400" dirty="0" smtClean="0"/>
              <a:t>.</a:t>
            </a:r>
            <a:endParaRPr lang="en-US" sz="2400" dirty="0"/>
          </a:p>
        </p:txBody>
      </p:sp>
      <p:sp>
        <p:nvSpPr>
          <p:cNvPr id="6" name="Content Placeholder 5"/>
          <p:cNvSpPr>
            <a:spLocks noGrp="1"/>
          </p:cNvSpPr>
          <p:nvPr>
            <p:ph sz="quarter" idx="2"/>
          </p:nvPr>
        </p:nvSpPr>
        <p:spPr>
          <a:xfrm>
            <a:off x="4572000" y="1589567"/>
            <a:ext cx="4159101" cy="4572000"/>
          </a:xfrm>
        </p:spPr>
        <p:txBody>
          <a:bodyPr>
            <a:normAutofit fontScale="70000" lnSpcReduction="20000"/>
          </a:bodyPr>
          <a:lstStyle/>
          <a:p>
            <a:r>
              <a:rPr lang="en-US" dirty="0"/>
              <a:t>The diagram shows individual capacitors within the inductor as this a simplified way of showing the self-capacitance. However the capacitance is distributed throughout the whole inductor and it is not separate capacitance.</a:t>
            </a:r>
          </a:p>
          <a:p>
            <a:r>
              <a:rPr lang="en-US" dirty="0"/>
              <a:t>The level of capacitance depends on the area of the wire, the distance between the two wires and the permittivity of the material between them. Normally the level is relatively low, but it manifests itself to an external circuit as a small amount of capacitance across the inductor. This gives rise to what is termed the self-resonant frequency of the inductor.</a:t>
            </a:r>
          </a:p>
          <a:p>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30</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882" y="3581400"/>
            <a:ext cx="3102768" cy="2673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4"/>
          <p:cNvSpPr txBox="1">
            <a:spLocks/>
          </p:cNvSpPr>
          <p:nvPr/>
        </p:nvSpPr>
        <p:spPr>
          <a:xfrm>
            <a:off x="685800" y="6172200"/>
            <a:ext cx="3962400" cy="381000"/>
          </a:xfrm>
          <a:prstGeom prst="rect">
            <a:avLst/>
          </a:prstGeom>
        </p:spPr>
        <p:txBody>
          <a:bodyPr>
            <a:normAutofit fontScale="925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a:latin typeface="Calibri" pitchFamily="34" charset="0"/>
                <a:cs typeface="Calibri" pitchFamily="34" charset="0"/>
              </a:rPr>
              <a:t>: </a:t>
            </a:r>
            <a:r>
              <a:rPr lang="en-US" sz="1200" dirty="0">
                <a:latin typeface="Calibri" pitchFamily="34" charset="0"/>
                <a:cs typeface="Calibri" pitchFamily="34" charset="0"/>
              </a:rPr>
              <a:t>https://www.electronicshub.org/inductor-color-code/</a:t>
            </a:r>
            <a:endParaRPr lang="en-US" sz="1200" dirty="0"/>
          </a:p>
        </p:txBody>
      </p:sp>
    </p:spTree>
    <p:extLst>
      <p:ext uri="{BB962C8B-B14F-4D97-AF65-F5344CB8AC3E}">
        <p14:creationId xmlns:p14="http://schemas.microsoft.com/office/powerpoint/2010/main" val="37724069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Self resonant frequency</a:t>
            </a:r>
            <a:br>
              <a:rPr lang="en-US" b="1" dirty="0" smtClean="0"/>
            </a:br>
            <a:endParaRPr lang="en-US" dirty="0"/>
          </a:p>
        </p:txBody>
      </p:sp>
      <p:sp>
        <p:nvSpPr>
          <p:cNvPr id="3" name="Content Placeholder 2"/>
          <p:cNvSpPr>
            <a:spLocks noGrp="1"/>
          </p:cNvSpPr>
          <p:nvPr>
            <p:ph sz="quarter" idx="1"/>
          </p:nvPr>
        </p:nvSpPr>
        <p:spPr/>
        <p:txBody>
          <a:bodyPr>
            <a:normAutofit fontScale="70000" lnSpcReduction="20000"/>
          </a:bodyPr>
          <a:lstStyle/>
          <a:p>
            <a:r>
              <a:rPr lang="en-US" sz="2600" dirty="0" smtClean="0"/>
              <a:t>In </a:t>
            </a:r>
            <a:r>
              <a:rPr lang="en-US" sz="2600" dirty="0"/>
              <a:t>view of the self-capacitance or distributed capacitance, the inductor forms a parallel resonant circuit as shown.</a:t>
            </a:r>
          </a:p>
          <a:p>
            <a:endParaRPr lang="en-US" dirty="0"/>
          </a:p>
        </p:txBody>
      </p:sp>
      <p:sp>
        <p:nvSpPr>
          <p:cNvPr id="4" name="Content Placeholder 3"/>
          <p:cNvSpPr>
            <a:spLocks noGrp="1"/>
          </p:cNvSpPr>
          <p:nvPr>
            <p:ph sz="quarter" idx="2"/>
          </p:nvPr>
        </p:nvSpPr>
        <p:spPr>
          <a:xfrm>
            <a:off x="4572000" y="1589567"/>
            <a:ext cx="4159101" cy="4572000"/>
          </a:xfrm>
        </p:spPr>
        <p:txBody>
          <a:bodyPr>
            <a:normAutofit fontScale="70000" lnSpcReduction="20000"/>
          </a:bodyPr>
          <a:lstStyle/>
          <a:p>
            <a:r>
              <a:rPr lang="en-US" dirty="0"/>
              <a:t>At the point where the inductor resonates the inductive reactance and the capacitive reactance will cancel each other out, and the overall impedance of the circuit will fall to a value governed by the DC resistance of the </a:t>
            </a:r>
            <a:r>
              <a:rPr lang="en-US" dirty="0" smtClean="0"/>
              <a:t>circuit. Below </a:t>
            </a:r>
            <a:r>
              <a:rPr lang="en-US" dirty="0"/>
              <a:t>the resonant frequency the inductive reactance will dominate, whereas above the self-resonant frequency the capacitive reactance will dominate.</a:t>
            </a:r>
          </a:p>
          <a:p>
            <a:r>
              <a:rPr lang="en-US" dirty="0"/>
              <a:t>As a result inductors are normally used below their self-resonant frequency to ensure that the effects of self-resonance are not experienced.</a:t>
            </a:r>
          </a:p>
          <a:p>
            <a:endParaRPr lang="en-US" dirty="0"/>
          </a:p>
        </p:txBody>
      </p:sp>
      <p:sp>
        <p:nvSpPr>
          <p:cNvPr id="5" name="Date Placeholder 4"/>
          <p:cNvSpPr>
            <a:spLocks noGrp="1"/>
          </p:cNvSpPr>
          <p:nvPr>
            <p:ph type="dt" sz="half" idx="15"/>
          </p:nvPr>
        </p:nvSpPr>
        <p:spPr/>
        <p:txBody>
          <a:bodyPr/>
          <a:lstStyle/>
          <a:p>
            <a:fld id="{339D06E0-3439-499C-844D-5214FD6657F0}" type="datetime1">
              <a:rPr lang="en-US" smtClean="0">
                <a:solidFill>
                  <a:srgbClr val="775F55"/>
                </a:solidFill>
              </a:rPr>
              <a:pPr/>
              <a:t>4/22/2022</a:t>
            </a:fld>
            <a:endParaRPr lang="en-US">
              <a:solidFill>
                <a:srgbClr val="775F55"/>
              </a:solidFill>
            </a:endParaRPr>
          </a:p>
        </p:txBody>
      </p:sp>
      <p:sp>
        <p:nvSpPr>
          <p:cNvPr id="6" name="Slide Number Placeholder 5"/>
          <p:cNvSpPr>
            <a:spLocks noGrp="1"/>
          </p:cNvSpPr>
          <p:nvPr>
            <p:ph type="sldNum" sz="quarter" idx="16"/>
          </p:nvPr>
        </p:nvSpPr>
        <p:spPr/>
        <p:txBody>
          <a:bodyPr>
            <a:normAutofit fontScale="85000" lnSpcReduction="20000"/>
          </a:bodyPr>
          <a:lstStyle/>
          <a:p>
            <a:fld id="{E90EC951-2603-4970-A40B-F9FF9B845B36}" type="slidenum">
              <a:rPr lang="en-US" smtClean="0"/>
              <a:pPr/>
              <a:t>31</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667000"/>
            <a:ext cx="2962275" cy="2460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4"/>
          <p:cNvSpPr txBox="1">
            <a:spLocks/>
          </p:cNvSpPr>
          <p:nvPr/>
        </p:nvSpPr>
        <p:spPr>
          <a:xfrm>
            <a:off x="374788" y="5350564"/>
            <a:ext cx="3505200" cy="516835"/>
          </a:xfrm>
          <a:prstGeom prst="rect">
            <a:avLst/>
          </a:prstGeom>
        </p:spPr>
        <p:txBody>
          <a:bodyP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smtClean="0">
                <a:latin typeface="Calibri" pitchFamily="34" charset="0"/>
                <a:cs typeface="Calibri" pitchFamily="34" charset="0"/>
              </a:rPr>
              <a:t>Source:</a:t>
            </a:r>
            <a:r>
              <a:rPr lang="en-US" sz="1200" dirty="0" smtClean="0"/>
              <a:t> </a:t>
            </a:r>
            <a:r>
              <a:rPr lang="en-US" sz="1200" dirty="0"/>
              <a:t>https://www.electronicshub.org/inductor-color-code/</a:t>
            </a:r>
            <a:endParaRPr lang="en-US" sz="1200" dirty="0"/>
          </a:p>
        </p:txBody>
      </p:sp>
    </p:spTree>
    <p:extLst>
      <p:ext uri="{BB962C8B-B14F-4D97-AF65-F5344CB8AC3E}">
        <p14:creationId xmlns:p14="http://schemas.microsoft.com/office/powerpoint/2010/main" val="14547101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C00000"/>
                </a:solidFill>
                <a:effectLst>
                  <a:outerShdw blurRad="38100" dist="38100" dir="2700000" algn="tl">
                    <a:srgbClr val="000000">
                      <a:alpha val="43137"/>
                    </a:srgbClr>
                  </a:outerShdw>
                </a:effectLst>
              </a:rPr>
              <a:t>Selection of Inductors based on:</a:t>
            </a:r>
            <a:r>
              <a:rPr lang="en-US" b="1" dirty="0">
                <a:solidFill>
                  <a:srgbClr val="C00000"/>
                </a:solidFill>
                <a:effectLst>
                  <a:outerShdw blurRad="38100" dist="38100" dir="2700000" algn="tl">
                    <a:srgbClr val="000000">
                      <a:alpha val="43137"/>
                    </a:srgbClr>
                  </a:outerShdw>
                </a:effectLst>
              </a:rPr>
              <a:t> </a:t>
            </a:r>
            <a:r>
              <a:rPr lang="en-ZA" b="1" dirty="0" smtClean="0">
                <a:solidFill>
                  <a:srgbClr val="C00000"/>
                </a:solidFill>
                <a:effectLst>
                  <a:outerShdw blurRad="38100" dist="38100" dir="2700000" algn="tl">
                    <a:srgbClr val="000000">
                      <a:alpha val="43137"/>
                    </a:srgbClr>
                  </a:outerShdw>
                </a:effectLst>
              </a:rPr>
              <a:t>Applications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32</a:t>
            </a:fld>
            <a:endParaRPr lang="en-US"/>
          </a:p>
        </p:txBody>
      </p:sp>
      <p:sp>
        <p:nvSpPr>
          <p:cNvPr id="5" name="Content Placeholder 4"/>
          <p:cNvSpPr>
            <a:spLocks noGrp="1"/>
          </p:cNvSpPr>
          <p:nvPr>
            <p:ph sz="quarter" idx="1"/>
          </p:nvPr>
        </p:nvSpPr>
        <p:spPr/>
        <p:txBody>
          <a:bodyPr>
            <a:normAutofit fontScale="85000" lnSpcReduction="10000"/>
          </a:bodyPr>
          <a:lstStyle/>
          <a:p>
            <a:pPr marL="0" indent="0">
              <a:buNone/>
            </a:pPr>
            <a:r>
              <a:rPr lang="en-US" b="1" dirty="0"/>
              <a:t>Inductors are used in tuning circuits</a:t>
            </a:r>
          </a:p>
          <a:p>
            <a:r>
              <a:rPr lang="en-US" dirty="0"/>
              <a:t>With the help of inductors, the tuning circuits can select the desired frequency. The </a:t>
            </a:r>
            <a:r>
              <a:rPr lang="en-US" b="1" dirty="0"/>
              <a:t>capacitors type </a:t>
            </a:r>
            <a:r>
              <a:rPr lang="en-US" dirty="0"/>
              <a:t>along with the inductor are used in various electronic devices such as radio tuning circuits, a television in order to modify the frequency and help to select within multiple channels of frequency.</a:t>
            </a:r>
          </a:p>
          <a:p>
            <a:pPr marL="0" indent="0">
              <a:buNone/>
            </a:pPr>
            <a:r>
              <a:rPr lang="en-US" b="1" dirty="0"/>
              <a:t>These are used as sensors</a:t>
            </a:r>
          </a:p>
          <a:p>
            <a:r>
              <a:rPr lang="en-US" dirty="0"/>
              <a:t>The inductive proximity sensors are very reliable in operation and is a contactless sensor. Inductance is the main principle behind it in which the magnetic field in the coil will oppose the flow of electric current. The proximity sensors mechanism is used in traffic lights to detect traffic density.</a:t>
            </a:r>
          </a:p>
          <a:p>
            <a:endParaRPr lang="en-US" dirty="0"/>
          </a:p>
        </p:txBody>
      </p:sp>
    </p:spTree>
    <p:extLst>
      <p:ext uri="{BB962C8B-B14F-4D97-AF65-F5344CB8AC3E}">
        <p14:creationId xmlns:p14="http://schemas.microsoft.com/office/powerpoint/2010/main" val="31014468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C00000"/>
                </a:solidFill>
                <a:effectLst>
                  <a:outerShdw blurRad="38100" dist="38100" dir="2700000" algn="tl">
                    <a:srgbClr val="000000">
                      <a:alpha val="43137"/>
                    </a:srgbClr>
                  </a:outerShdw>
                </a:effectLst>
              </a:rPr>
              <a:t>Selection of Inductors based on:</a:t>
            </a:r>
            <a:r>
              <a:rPr lang="en-US" b="1" dirty="0">
                <a:solidFill>
                  <a:srgbClr val="C00000"/>
                </a:solidFill>
                <a:effectLst>
                  <a:outerShdw blurRad="38100" dist="38100" dir="2700000" algn="tl">
                    <a:srgbClr val="000000">
                      <a:alpha val="43137"/>
                    </a:srgbClr>
                  </a:outerShdw>
                </a:effectLst>
              </a:rPr>
              <a:t> </a:t>
            </a:r>
            <a:r>
              <a:rPr lang="en-ZA" b="1" dirty="0">
                <a:solidFill>
                  <a:srgbClr val="C00000"/>
                </a:solidFill>
                <a:effectLst>
                  <a:outerShdw blurRad="38100" dist="38100" dir="2700000" algn="tl">
                    <a:srgbClr val="000000">
                      <a:alpha val="43137"/>
                    </a:srgbClr>
                  </a:outerShdw>
                </a:effectLst>
              </a:rPr>
              <a:t>Applications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33</a:t>
            </a:fld>
            <a:endParaRPr lang="en-US"/>
          </a:p>
        </p:txBody>
      </p:sp>
      <p:sp>
        <p:nvSpPr>
          <p:cNvPr id="5" name="Content Placeholder 4"/>
          <p:cNvSpPr>
            <a:spLocks noGrp="1"/>
          </p:cNvSpPr>
          <p:nvPr>
            <p:ph sz="quarter" idx="1"/>
          </p:nvPr>
        </p:nvSpPr>
        <p:spPr/>
        <p:txBody>
          <a:bodyPr>
            <a:normAutofit fontScale="85000" lnSpcReduction="20000"/>
          </a:bodyPr>
          <a:lstStyle/>
          <a:p>
            <a:pPr marL="0" indent="0">
              <a:buNone/>
            </a:pPr>
            <a:r>
              <a:rPr lang="en-US" b="1" dirty="0"/>
              <a:t>It is also used to store energy in a device</a:t>
            </a:r>
          </a:p>
          <a:p>
            <a:r>
              <a:rPr lang="en-US" dirty="0"/>
              <a:t>Inductors can store energy for a small period of time because the energy which is being stored as a magnetic field will be gone when the power supply is removed. Uses of inductors can be seen in computer circuits where power supplies can be switched.</a:t>
            </a:r>
          </a:p>
          <a:p>
            <a:pPr marL="0" indent="0">
              <a:buNone/>
            </a:pPr>
            <a:r>
              <a:rPr lang="en-US" b="1" dirty="0"/>
              <a:t>Inductors are used in induction motors</a:t>
            </a:r>
          </a:p>
          <a:p>
            <a:r>
              <a:rPr lang="en-US" dirty="0"/>
              <a:t>In induction motors, the shaft in the motor will rotate due to the presence of the magnetic field produced due to alternating current. The speed of the motor can be fixed according to the frequency of the supply of power from the source. The use of inductors into the motor’s speed can be controlled.</a:t>
            </a:r>
          </a:p>
          <a:p>
            <a:endParaRPr lang="en-US" dirty="0"/>
          </a:p>
        </p:txBody>
      </p:sp>
    </p:spTree>
    <p:extLst>
      <p:ext uri="{BB962C8B-B14F-4D97-AF65-F5344CB8AC3E}">
        <p14:creationId xmlns:p14="http://schemas.microsoft.com/office/powerpoint/2010/main" val="77614707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C00000"/>
                </a:solidFill>
                <a:effectLst>
                  <a:outerShdw blurRad="38100" dist="38100" dir="2700000" algn="tl">
                    <a:srgbClr val="000000">
                      <a:alpha val="43137"/>
                    </a:srgbClr>
                  </a:outerShdw>
                </a:effectLst>
              </a:rPr>
              <a:t>Selection of Inductors based on:</a:t>
            </a:r>
            <a:r>
              <a:rPr lang="en-US" b="1" dirty="0">
                <a:solidFill>
                  <a:srgbClr val="C00000"/>
                </a:solidFill>
                <a:effectLst>
                  <a:outerShdw blurRad="38100" dist="38100" dir="2700000" algn="tl">
                    <a:srgbClr val="000000">
                      <a:alpha val="43137"/>
                    </a:srgbClr>
                  </a:outerShdw>
                </a:effectLst>
              </a:rPr>
              <a:t> </a:t>
            </a:r>
            <a:r>
              <a:rPr lang="en-ZA" b="1" dirty="0">
                <a:solidFill>
                  <a:srgbClr val="C00000"/>
                </a:solidFill>
                <a:effectLst>
                  <a:outerShdw blurRad="38100" dist="38100" dir="2700000" algn="tl">
                    <a:srgbClr val="000000">
                      <a:alpha val="43137"/>
                    </a:srgbClr>
                  </a:outerShdw>
                </a:effectLst>
              </a:rPr>
              <a:t>Applications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34</a:t>
            </a:fld>
            <a:endParaRPr lang="en-US"/>
          </a:p>
        </p:txBody>
      </p:sp>
      <p:sp>
        <p:nvSpPr>
          <p:cNvPr id="5" name="Content Placeholder 4"/>
          <p:cNvSpPr>
            <a:spLocks noGrp="1"/>
          </p:cNvSpPr>
          <p:nvPr>
            <p:ph sz="quarter" idx="1"/>
          </p:nvPr>
        </p:nvSpPr>
        <p:spPr/>
        <p:txBody>
          <a:bodyPr>
            <a:normAutofit fontScale="85000" lnSpcReduction="10000"/>
          </a:bodyPr>
          <a:lstStyle/>
          <a:p>
            <a:pPr marL="0" indent="0">
              <a:buNone/>
            </a:pPr>
            <a:r>
              <a:rPr lang="en-US" b="1" dirty="0"/>
              <a:t>It is used as transformers</a:t>
            </a:r>
          </a:p>
          <a:p>
            <a:r>
              <a:rPr lang="en-US" dirty="0"/>
              <a:t>A combination of multiple inductors with a shared magnetic field can be designed into a transformer. One of the major </a:t>
            </a:r>
            <a:r>
              <a:rPr lang="en-US" b="1" dirty="0"/>
              <a:t>uses of transformer </a:t>
            </a:r>
            <a:r>
              <a:rPr lang="en-US" dirty="0"/>
              <a:t>can be seen in power transmission systems. These are used in decreasing or increasing the power transmission as step down or step-up </a:t>
            </a:r>
            <a:r>
              <a:rPr lang="en-US" dirty="0" smtClean="0"/>
              <a:t>transformers.</a:t>
            </a:r>
          </a:p>
          <a:p>
            <a:pPr marL="0" indent="0">
              <a:buNone/>
            </a:pPr>
            <a:r>
              <a:rPr lang="en-US" b="1" dirty="0" smtClean="0"/>
              <a:t>Inductors </a:t>
            </a:r>
            <a:r>
              <a:rPr lang="en-US" b="1" dirty="0"/>
              <a:t>are used as filters</a:t>
            </a:r>
          </a:p>
          <a:p>
            <a:r>
              <a:rPr lang="en-US" dirty="0"/>
              <a:t>Inductors when combined with capacitors will be used as filters. The input signal’s frequency while entering the circuit is limited by the use of these filters. With the increase in the frequency of supply, the inductor’s impedance increases.</a:t>
            </a:r>
          </a:p>
          <a:p>
            <a:endParaRPr lang="en-US" dirty="0"/>
          </a:p>
        </p:txBody>
      </p:sp>
    </p:spTree>
    <p:extLst>
      <p:ext uri="{BB962C8B-B14F-4D97-AF65-F5344CB8AC3E}">
        <p14:creationId xmlns:p14="http://schemas.microsoft.com/office/powerpoint/2010/main" val="13204052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C00000"/>
                </a:solidFill>
                <a:effectLst>
                  <a:outerShdw blurRad="38100" dist="38100" dir="2700000" algn="tl">
                    <a:srgbClr val="000000">
                      <a:alpha val="43137"/>
                    </a:srgbClr>
                  </a:outerShdw>
                </a:effectLst>
              </a:rPr>
              <a:t>Selection of Inductors based on:</a:t>
            </a:r>
            <a:r>
              <a:rPr lang="en-US" b="1" dirty="0">
                <a:solidFill>
                  <a:srgbClr val="C00000"/>
                </a:solidFill>
                <a:effectLst>
                  <a:outerShdw blurRad="38100" dist="38100" dir="2700000" algn="tl">
                    <a:srgbClr val="000000">
                      <a:alpha val="43137"/>
                    </a:srgbClr>
                  </a:outerShdw>
                </a:effectLst>
              </a:rPr>
              <a:t> </a:t>
            </a:r>
            <a:r>
              <a:rPr lang="en-ZA" b="1" dirty="0">
                <a:solidFill>
                  <a:srgbClr val="C00000"/>
                </a:solidFill>
                <a:effectLst>
                  <a:outerShdw blurRad="38100" dist="38100" dir="2700000" algn="tl">
                    <a:srgbClr val="000000">
                      <a:alpha val="43137"/>
                    </a:srgbClr>
                  </a:outerShdw>
                </a:effectLst>
              </a:rPr>
              <a:t>Applications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35</a:t>
            </a:fld>
            <a:endParaRPr lang="en-US"/>
          </a:p>
        </p:txBody>
      </p:sp>
      <p:sp>
        <p:nvSpPr>
          <p:cNvPr id="5" name="Content Placeholder 4"/>
          <p:cNvSpPr>
            <a:spLocks noGrp="1"/>
          </p:cNvSpPr>
          <p:nvPr>
            <p:ph sz="quarter" idx="1"/>
          </p:nvPr>
        </p:nvSpPr>
        <p:spPr/>
        <p:txBody>
          <a:bodyPr>
            <a:normAutofit fontScale="77500" lnSpcReduction="20000"/>
          </a:bodyPr>
          <a:lstStyle/>
          <a:p>
            <a:pPr marL="0" indent="0">
              <a:buNone/>
            </a:pPr>
            <a:r>
              <a:rPr lang="en-US" b="1" dirty="0"/>
              <a:t>Uses of inductors in chokes</a:t>
            </a:r>
          </a:p>
          <a:p>
            <a:r>
              <a:rPr lang="en-US" dirty="0"/>
              <a:t>As we are aware that when AC current flows through inductors, it will create a current flow in the opposite direction. This results in the inductor choking the AC current flow and passing the DC current. This mechanism is used in the power source where the AC supply is converted into DC.</a:t>
            </a:r>
          </a:p>
          <a:p>
            <a:pPr marL="0" indent="0">
              <a:buNone/>
            </a:pPr>
            <a:r>
              <a:rPr lang="en-US" b="1" dirty="0"/>
              <a:t>It is used as ferrite beads</a:t>
            </a:r>
          </a:p>
          <a:p>
            <a:r>
              <a:rPr lang="en-US" dirty="0"/>
              <a:t>We have seen ferrite beads used in computer parts and in charging cables of mobile. Inductors used in ferrite beads helps in reducing the frequency of radio interface which the cable creates.</a:t>
            </a:r>
          </a:p>
          <a:p>
            <a:pPr marL="0" indent="0">
              <a:buNone/>
            </a:pPr>
            <a:r>
              <a:rPr lang="en-US" b="1" dirty="0"/>
              <a:t>These are used as relays</a:t>
            </a:r>
          </a:p>
          <a:p>
            <a:r>
              <a:rPr lang="en-US" dirty="0"/>
              <a:t>Relay behaves as an electrical switch. With the use of an inductor coil in the switch, there is a magnetic field produced wherever the switch comes in contact with the flow of AC current.</a:t>
            </a:r>
          </a:p>
          <a:p>
            <a:endParaRPr lang="en-US" dirty="0"/>
          </a:p>
        </p:txBody>
      </p:sp>
    </p:spTree>
    <p:extLst>
      <p:ext uri="{BB962C8B-B14F-4D97-AF65-F5344CB8AC3E}">
        <p14:creationId xmlns:p14="http://schemas.microsoft.com/office/powerpoint/2010/main" val="303435351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References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36</a:t>
            </a:fld>
            <a:endParaRPr lang="en-US"/>
          </a:p>
        </p:txBody>
      </p:sp>
      <p:sp>
        <p:nvSpPr>
          <p:cNvPr id="5" name="Content Placeholder 4"/>
          <p:cNvSpPr>
            <a:spLocks noGrp="1"/>
          </p:cNvSpPr>
          <p:nvPr>
            <p:ph sz="quarter" idx="1"/>
          </p:nvPr>
        </p:nvSpPr>
        <p:spPr>
          <a:xfrm>
            <a:off x="612648" y="1600200"/>
            <a:ext cx="8153400" cy="4724400"/>
          </a:xfrm>
        </p:spPr>
        <p:txBody>
          <a:bodyPr>
            <a:noAutofit/>
          </a:bodyPr>
          <a:lstStyle/>
          <a:p>
            <a:pPr marL="0" indent="0" algn="just">
              <a:buNone/>
            </a:pPr>
            <a:r>
              <a:rPr lang="en-US" sz="2000" dirty="0" smtClean="0"/>
              <a:t>Fundamentals </a:t>
            </a:r>
            <a:r>
              <a:rPr lang="en-US" sz="2000" dirty="0"/>
              <a:t>of electronics. Book 1, Electronic devices and circuit applications, Thomas F. Schubert, Jr. and Ernest M. </a:t>
            </a:r>
            <a:r>
              <a:rPr lang="en-US" sz="2000" dirty="0" err="1"/>
              <a:t>Kim.,an</a:t>
            </a:r>
            <a:r>
              <a:rPr lang="en-US" sz="2000" dirty="0"/>
              <a:t> Rafael, California (1537 Fourth Street, San Rafael, CA 94901 USA) : Morgan &amp; Claypool, 2014.</a:t>
            </a:r>
          </a:p>
          <a:p>
            <a:pPr marL="0" indent="0" algn="just">
              <a:buNone/>
            </a:pPr>
            <a:r>
              <a:rPr lang="en-US" sz="2000" dirty="0" smtClean="0"/>
              <a:t>Principles </a:t>
            </a:r>
            <a:r>
              <a:rPr lang="en-US" sz="2000" dirty="0"/>
              <a:t>of Electrical </a:t>
            </a:r>
            <a:r>
              <a:rPr lang="en-US" sz="2000" dirty="0" smtClean="0"/>
              <a:t>Engineering. Wiley</a:t>
            </a:r>
            <a:r>
              <a:rPr lang="en-US" sz="2000" dirty="0"/>
              <a:t>., 1922. </a:t>
            </a:r>
            <a:endParaRPr lang="en-US" sz="2000" dirty="0" smtClean="0"/>
          </a:p>
          <a:p>
            <a:pPr marL="0" indent="0" algn="just">
              <a:buNone/>
            </a:pPr>
            <a:r>
              <a:rPr lang="en-US" sz="2000" dirty="0"/>
              <a:t>Starting Electronics, Keith </a:t>
            </a:r>
            <a:r>
              <a:rPr lang="en-US" sz="2000" dirty="0" err="1"/>
              <a:t>Brindley</a:t>
            </a:r>
            <a:r>
              <a:rPr lang="en-US" sz="2000" dirty="0"/>
              <a:t> (Fourth Edition), published by  Elsevier Ltd, 2011</a:t>
            </a:r>
            <a:r>
              <a:rPr lang="en-US" sz="2000" dirty="0" smtClean="0"/>
              <a:t>.</a:t>
            </a:r>
            <a:endParaRPr lang="en-US" sz="2000" dirty="0" smtClean="0"/>
          </a:p>
          <a:p>
            <a:pPr marL="0" indent="0" algn="just">
              <a:buNone/>
            </a:pPr>
            <a:r>
              <a:rPr lang="en-US" sz="2000" dirty="0"/>
              <a:t>https://www.electronicshub.org/inductor-color-code/ https</a:t>
            </a:r>
            <a:r>
              <a:rPr lang="en-US" sz="2000" dirty="0" smtClean="0"/>
              <a:t>://www.tutorialspoint.com/basic_electronics/basic_electronics_types_of_inductors.htm</a:t>
            </a:r>
          </a:p>
          <a:p>
            <a:pPr marL="0" indent="0" algn="just">
              <a:buNone/>
            </a:pPr>
            <a:r>
              <a:rPr lang="en-US" sz="2000" dirty="0" smtClean="0"/>
              <a:t>https</a:t>
            </a:r>
            <a:r>
              <a:rPr lang="en-US" sz="2000" dirty="0"/>
              <a:t>://</a:t>
            </a:r>
            <a:r>
              <a:rPr lang="en-US" sz="2000" dirty="0" smtClean="0"/>
              <a:t>circuitglobe.com/inductor.htm</a:t>
            </a:r>
          </a:p>
          <a:p>
            <a:pPr marL="0" indent="0" algn="just">
              <a:buNone/>
            </a:pPr>
            <a:r>
              <a:rPr lang="en-US" sz="2000" dirty="0" smtClean="0"/>
              <a:t>https</a:t>
            </a:r>
            <a:r>
              <a:rPr lang="en-US" sz="2000" dirty="0"/>
              <a:t>://www.tutorialspoint.com/basic_electronics/basic_electronics_types_of_inductors.htm</a:t>
            </a:r>
          </a:p>
        </p:txBody>
      </p:sp>
    </p:spTree>
    <p:extLst>
      <p:ext uri="{BB962C8B-B14F-4D97-AF65-F5344CB8AC3E}">
        <p14:creationId xmlns:p14="http://schemas.microsoft.com/office/powerpoint/2010/main" val="13913900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11464</TotalTime>
  <Words>3455</Words>
  <Application>Microsoft Office PowerPoint</Application>
  <PresentationFormat>On-screen Show (4:3)</PresentationFormat>
  <Paragraphs>299</Paragraphs>
  <Slides>36</Slides>
  <Notes>1</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Median</vt:lpstr>
      <vt:lpstr>Fundamentals OF ELECTRONICS  WEEK 4:  Description and applications of passive devices/ Part 2: INDUCTORS </vt:lpstr>
      <vt:lpstr> Content </vt:lpstr>
      <vt:lpstr> Definition of inductors </vt:lpstr>
      <vt:lpstr> Inductor cont’</vt:lpstr>
      <vt:lpstr>  How Inductor Works? </vt:lpstr>
      <vt:lpstr>                  How Inductor Works? </vt:lpstr>
      <vt:lpstr>Identification of different types of inductors and their applications</vt:lpstr>
      <vt:lpstr>i. Air Cored Inductor</vt:lpstr>
      <vt:lpstr>Figure: Air Cored Inductor</vt:lpstr>
      <vt:lpstr>ii. Iron Core Inductor</vt:lpstr>
      <vt:lpstr>Iron Core Inductor</vt:lpstr>
      <vt:lpstr> iii. Toroidal Inductors </vt:lpstr>
      <vt:lpstr> iv. Laminated Core Inductors </vt:lpstr>
      <vt:lpstr> v. Powdered Iron Core Inductors </vt:lpstr>
      <vt:lpstr> vi. RF Inductors </vt:lpstr>
      <vt:lpstr>Selection of Inductors based on: Coding</vt:lpstr>
      <vt:lpstr> Inductor Value Identification using Color Coding</vt:lpstr>
      <vt:lpstr> 4-Band Inductor Color Code </vt:lpstr>
      <vt:lpstr>The table below shown gives the color corresponding to the numerical values for a four band inductor.</vt:lpstr>
      <vt:lpstr> 4-Band Inductor Color Code Example </vt:lpstr>
      <vt:lpstr>  Example 2 </vt:lpstr>
      <vt:lpstr> Surface Mount Device (SMD) or Chip Inductor Codes </vt:lpstr>
      <vt:lpstr>Selection of Inductors based on: Specifications and ratings</vt:lpstr>
      <vt:lpstr> Inductance </vt:lpstr>
      <vt:lpstr> DC Resistance </vt:lpstr>
      <vt:lpstr>  Saturation Current </vt:lpstr>
      <vt:lpstr> Incremental current </vt:lpstr>
      <vt:lpstr> Rated current </vt:lpstr>
      <vt:lpstr> Core permeability </vt:lpstr>
      <vt:lpstr>Winding self-capacitance </vt:lpstr>
      <vt:lpstr>Self resonant frequency </vt:lpstr>
      <vt:lpstr>Selection of Inductors based on: Applications</vt:lpstr>
      <vt:lpstr>Selection of Inductors based on: Applications</vt:lpstr>
      <vt:lpstr>Selection of Inductors based on: Applications</vt:lpstr>
      <vt:lpstr>Selection of Inductors based on: Applications</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 ELECTRONICS</dc:title>
  <dc:creator>Elvis</dc:creator>
  <cp:lastModifiedBy>Bayi</cp:lastModifiedBy>
  <cp:revision>233</cp:revision>
  <dcterms:created xsi:type="dcterms:W3CDTF">2017-10-03T12:49:49Z</dcterms:created>
  <dcterms:modified xsi:type="dcterms:W3CDTF">2022-04-22T08:54:34Z</dcterms:modified>
</cp:coreProperties>
</file>