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44"/>
  </p:notesMasterIdLst>
  <p:sldIdLst>
    <p:sldId id="256" r:id="rId2"/>
    <p:sldId id="347" r:id="rId3"/>
    <p:sldId id="333" r:id="rId4"/>
    <p:sldId id="334" r:id="rId5"/>
    <p:sldId id="335" r:id="rId6"/>
    <p:sldId id="336" r:id="rId7"/>
    <p:sldId id="337" r:id="rId8"/>
    <p:sldId id="338" r:id="rId9"/>
    <p:sldId id="339" r:id="rId10"/>
    <p:sldId id="340" r:id="rId11"/>
    <p:sldId id="341" r:id="rId12"/>
    <p:sldId id="342" r:id="rId13"/>
    <p:sldId id="343" r:id="rId14"/>
    <p:sldId id="344" r:id="rId15"/>
    <p:sldId id="345" r:id="rId16"/>
    <p:sldId id="346" r:id="rId17"/>
    <p:sldId id="348" r:id="rId18"/>
    <p:sldId id="349" r:id="rId19"/>
    <p:sldId id="350" r:id="rId20"/>
    <p:sldId id="351" r:id="rId21"/>
    <p:sldId id="352" r:id="rId22"/>
    <p:sldId id="353" r:id="rId23"/>
    <p:sldId id="354" r:id="rId24"/>
    <p:sldId id="355" r:id="rId25"/>
    <p:sldId id="356" r:id="rId26"/>
    <p:sldId id="357" r:id="rId27"/>
    <p:sldId id="358" r:id="rId28"/>
    <p:sldId id="359" r:id="rId29"/>
    <p:sldId id="360" r:id="rId30"/>
    <p:sldId id="361" r:id="rId31"/>
    <p:sldId id="362" r:id="rId32"/>
    <p:sldId id="363" r:id="rId33"/>
    <p:sldId id="364" r:id="rId34"/>
    <p:sldId id="365" r:id="rId35"/>
    <p:sldId id="366" r:id="rId36"/>
    <p:sldId id="367" r:id="rId37"/>
    <p:sldId id="368" r:id="rId38"/>
    <p:sldId id="369" r:id="rId39"/>
    <p:sldId id="370" r:id="rId40"/>
    <p:sldId id="371" r:id="rId41"/>
    <p:sldId id="372" r:id="rId42"/>
    <p:sldId id="332"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962" autoAdjust="0"/>
  </p:normalViewPr>
  <p:slideViewPr>
    <p:cSldViewPr>
      <p:cViewPr varScale="1">
        <p:scale>
          <a:sx n="73" d="100"/>
          <a:sy n="73" d="100"/>
        </p:scale>
        <p:origin x="-1637"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56EA74-39D7-48A2-B13B-DD47F53B792A}" type="datetimeFigureOut">
              <a:rPr lang="en-US" smtClean="0"/>
              <a:pPr/>
              <a:t>4/22/2022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4446AE-F51F-4171-8C72-9685C378D142}" type="slidenum">
              <a:rPr lang="en-US" smtClean="0"/>
              <a:pPr/>
              <a:t>‹#›</a:t>
            </a:fld>
            <a:endParaRPr lang="en-US"/>
          </a:p>
        </p:txBody>
      </p:sp>
    </p:spTree>
    <p:extLst>
      <p:ext uri="{BB962C8B-B14F-4D97-AF65-F5344CB8AC3E}">
        <p14:creationId xmlns:p14="http://schemas.microsoft.com/office/powerpoint/2010/main" val="217040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assive-components.eu/ripple-current-and-its-effects-on-the-performance-of-capacitor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4</a:t>
            </a:fld>
            <a:endParaRPr lang="en-US"/>
          </a:p>
        </p:txBody>
      </p:sp>
    </p:spTree>
    <p:extLst>
      <p:ext uri="{BB962C8B-B14F-4D97-AF65-F5344CB8AC3E}">
        <p14:creationId xmlns:p14="http://schemas.microsoft.com/office/powerpoint/2010/main" val="956697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effectLst/>
              </a:rPr>
              <a:t>Dielectric: a medium or substance with a dielectric property; an insulator.  It</a:t>
            </a:r>
            <a:r>
              <a:rPr lang="en-US" baseline="0" dirty="0" smtClean="0">
                <a:effectLst/>
              </a:rPr>
              <a:t> means </a:t>
            </a:r>
            <a:r>
              <a:rPr lang="en-US" b="1" dirty="0" smtClean="0">
                <a:effectLst/>
              </a:rPr>
              <a:t>having the property of transmitting electric force without conduction</a:t>
            </a:r>
            <a:r>
              <a:rPr lang="en-US" dirty="0" smtClean="0">
                <a:effectLst/>
              </a:rPr>
              <a:t>; insulating.</a:t>
            </a:r>
          </a:p>
          <a:p>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317392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Self</a:t>
            </a:r>
            <a:r>
              <a:rPr lang="en-US" dirty="0" smtClean="0"/>
              <a:t>-</a:t>
            </a:r>
            <a:r>
              <a:rPr lang="en-US" b="1" dirty="0" smtClean="0"/>
              <a:t>inductance</a:t>
            </a:r>
            <a:r>
              <a:rPr lang="en-US" dirty="0" smtClean="0"/>
              <a:t>: </a:t>
            </a:r>
            <a:r>
              <a:rPr lang="en-US" b="1" dirty="0" smtClean="0"/>
              <a:t>Self inductance</a:t>
            </a:r>
            <a:r>
              <a:rPr lang="en-US" dirty="0" smtClean="0"/>
              <a:t> is </a:t>
            </a:r>
            <a:r>
              <a:rPr lang="en-US" b="1" dirty="0" smtClean="0"/>
              <a:t>defined</a:t>
            </a:r>
            <a:r>
              <a:rPr lang="en-US" dirty="0" smtClean="0"/>
              <a:t> as the phenomenon in which a change in electric current in a circuit produces an </a:t>
            </a:r>
            <a:r>
              <a:rPr lang="en-US" b="1" dirty="0" smtClean="0"/>
              <a:t>induced</a:t>
            </a:r>
            <a:r>
              <a:rPr lang="en-US" dirty="0" smtClean="0"/>
              <a:t> electro-motive-force in the same circuit.</a:t>
            </a:r>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629484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Resonant frequency</a:t>
            </a:r>
            <a:r>
              <a:rPr lang="en-US" dirty="0" smtClean="0"/>
              <a:t> is the oscillation of a system at its natural or unforced </a:t>
            </a:r>
            <a:r>
              <a:rPr lang="en-US" b="1" dirty="0" smtClean="0"/>
              <a:t>resonance</a:t>
            </a:r>
            <a:r>
              <a:rPr lang="en-US" dirty="0" smtClean="0"/>
              <a:t>. </a:t>
            </a:r>
            <a:r>
              <a:rPr lang="en-US" b="1" dirty="0" smtClean="0"/>
              <a:t>Resonance</a:t>
            </a:r>
            <a:r>
              <a:rPr lang="en-US" dirty="0" smtClean="0"/>
              <a:t> occurs when a system is able to store and easily transfer energy between different storage modes, such as Kinetic energy or Potential energy as you would find with a simple pendulum.</a:t>
            </a:r>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03158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hlinkClick r:id="rId3"/>
              </a:rPr>
              <a:t/>
            </a:r>
            <a:br>
              <a:rPr lang="en-US" dirty="0" smtClean="0">
                <a:hlinkClick r:id="rId3"/>
              </a:rPr>
            </a:br>
            <a:r>
              <a:rPr lang="en-US" b="1" dirty="0" smtClean="0">
                <a:hlinkClick r:id="rId3"/>
              </a:rPr>
              <a:t>Ripple Current and its Effects on the Performance of Capacitors</a:t>
            </a:r>
          </a:p>
          <a:p>
            <a:r>
              <a:rPr lang="en-US" i="1" dirty="0" smtClean="0">
                <a:hlinkClick r:id="rId3"/>
              </a:rPr>
              <a:t>https://passive-components.eu › ripple-current-and-its-e...</a:t>
            </a:r>
            <a:endParaRPr lang="en-US" dirty="0" smtClean="0">
              <a:hlinkClick r:id="rId3"/>
            </a:endParaRPr>
          </a:p>
          <a:p>
            <a:r>
              <a:rPr lang="en-US" dirty="0" smtClean="0"/>
              <a:t>2 Nov 2020 — In most electronic devices, the DC current signal applied to a circuit has an AC portion. This AC portion is referred to as the </a:t>
            </a:r>
            <a:r>
              <a:rPr lang="en-US" i="1" dirty="0" smtClean="0"/>
              <a:t>ripple current</a:t>
            </a:r>
            <a:r>
              <a:rPr lang="en-US" dirty="0" smtClean="0"/>
              <a:t>. Some ...</a:t>
            </a:r>
          </a:p>
          <a:p>
            <a:r>
              <a:rPr lang="en-US" b="1" dirty="0" smtClean="0"/>
              <a:t>People also ask</a:t>
            </a:r>
          </a:p>
          <a:p>
            <a:r>
              <a:rPr lang="en-US" dirty="0" smtClean="0">
                <a:effectLst/>
              </a:rPr>
              <a:t>What is meant by ripple current?</a:t>
            </a:r>
          </a:p>
          <a:p>
            <a:r>
              <a:rPr lang="en-US" dirty="0" smtClean="0">
                <a:effectLst/>
              </a:rPr>
              <a:t>The </a:t>
            </a:r>
            <a:r>
              <a:rPr lang="en-US" b="1" dirty="0" smtClean="0">
                <a:effectLst/>
              </a:rPr>
              <a:t>ripple current</a:t>
            </a:r>
            <a:r>
              <a:rPr lang="en-US" dirty="0" smtClean="0">
                <a:effectLst/>
              </a:rPr>
              <a:t> in capacitors mainly means the </a:t>
            </a:r>
            <a:r>
              <a:rPr lang="en-US" b="1" dirty="0" smtClean="0">
                <a:effectLst/>
              </a:rPr>
              <a:t>current</a:t>
            </a:r>
            <a:r>
              <a:rPr lang="en-US" dirty="0" smtClean="0">
                <a:effectLst/>
              </a:rPr>
              <a:t> flowing into capacitors when the load </a:t>
            </a:r>
            <a:r>
              <a:rPr lang="en-US" b="1" dirty="0" smtClean="0">
                <a:effectLst/>
              </a:rPr>
              <a:t>current</a:t>
            </a:r>
            <a:r>
              <a:rPr lang="en-US" dirty="0" smtClean="0">
                <a:effectLst/>
              </a:rPr>
              <a:t> to IC changes. At this time, capacitors generate heat by the </a:t>
            </a:r>
            <a:r>
              <a:rPr lang="en-US" b="1" dirty="0" smtClean="0">
                <a:effectLst/>
              </a:rPr>
              <a:t>ripple current</a:t>
            </a:r>
            <a:r>
              <a:rPr lang="en-US" dirty="0" smtClean="0">
                <a:effectLst/>
              </a:rPr>
              <a:t> since they have resistance called ESR in themselves. ... This is called permissible </a:t>
            </a:r>
            <a:r>
              <a:rPr lang="en-US" b="1" dirty="0" smtClean="0">
                <a:effectLst/>
              </a:rPr>
              <a:t>ripple current</a:t>
            </a:r>
            <a:r>
              <a:rPr lang="en-US" dirty="0" smtClean="0">
                <a:effectLst/>
              </a:rPr>
              <a:t>.</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1903576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B3682F2-B35B-4481-B9F0-0A7CF036896A}" type="datetime1">
              <a:rPr lang="en-US" smtClean="0"/>
              <a:pPr/>
              <a:t>4/22/2022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E0371E6-B039-4F58-81EE-4250707C90EF}"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F193667-94F4-4254-BA43-E079AC992480}" type="datetime1">
              <a:rPr lang="en-US" smtClean="0"/>
              <a:pPr/>
              <a:t>4/22/2022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4/22/2022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FE2BB5D-3716-4638-87C2-C5E3462612BD}" type="datetime1">
              <a:rPr lang="en-US" smtClean="0"/>
              <a:pPr/>
              <a:t>4/22/2022</a:t>
            </a:fld>
            <a:endParaRPr lang="en-US"/>
          </a:p>
        </p:txBody>
      </p:sp>
      <p:sp>
        <p:nvSpPr>
          <p:cNvPr id="12" name="Slide Number Placeholder 11"/>
          <p:cNvSpPr>
            <a:spLocks noGrp="1"/>
          </p:cNvSpPr>
          <p:nvPr>
            <p:ph type="sldNum" sz="quarter" idx="16"/>
          </p:nvPr>
        </p:nvSpPr>
        <p:spPr/>
        <p:txBody>
          <a:bodyPr rtlCol="0"/>
          <a:lstStyle/>
          <a:p>
            <a:fld id="{E90EC951-2603-4970-A40B-F9FF9B845B36}"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65EA6AC-37F6-4767-B8A7-3F7F48313D90}" type="datetime1">
              <a:rPr lang="en-US" smtClean="0"/>
              <a:pPr/>
              <a:t>4/22/2022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929E2-6F0B-46BE-B007-22724E3F149A}" type="datetime1">
              <a:rPr lang="en-US" smtClean="0"/>
              <a:pPr/>
              <a:t>4/22/2022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6D1B4F0-A619-4A8A-BF0F-D1B5B224C49A}" type="datetime1">
              <a:rPr lang="en-US" smtClean="0"/>
              <a:pPr/>
              <a:t>4/22/2022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CCA739F0-38E3-43B3-B4F3-112DAB11251F}" type="datetime1">
              <a:rPr lang="en-US" smtClean="0"/>
              <a:pPr/>
              <a:t>4/22/2022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7D77A0-ED8F-4CDC-A0E4-21356BD69590}"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EC951-2603-4970-A40B-F9FF9B845B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9389078-0D39-4737-9AD5-0F0EB1376D43}" type="datetime1">
              <a:rPr lang="en-US" smtClean="0"/>
              <a:pPr/>
              <a:t>4/22/2022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E90EC951-2603-4970-A40B-F9FF9B845B3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E430860-4E31-463C-B4E8-1B634B2295D3}" type="datetime1">
              <a:rPr lang="en-US" smtClean="0"/>
              <a:pPr/>
              <a:t>4/22/2022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90EC951-2603-4970-A40B-F9FF9B845B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533400"/>
            <a:ext cx="6477000" cy="4876800"/>
          </a:xfrm>
        </p:spPr>
        <p:txBody>
          <a:bodyPr>
            <a:noAutofit/>
          </a:bodyPr>
          <a:lstStyle/>
          <a:p>
            <a:pPr lvl="0" algn="ctr"/>
            <a:r>
              <a:rPr lang="en-US" dirty="0" smtClean="0"/>
              <a:t>Fundamentals</a:t>
            </a:r>
            <a:br>
              <a:rPr lang="en-US" dirty="0" smtClean="0"/>
            </a:br>
            <a:r>
              <a:rPr lang="en-US" sz="4000" dirty="0" smtClean="0"/>
              <a:t>OF</a:t>
            </a:r>
            <a:r>
              <a:rPr lang="en-US" dirty="0" smtClean="0"/>
              <a:t> ELECTRONICS</a:t>
            </a:r>
            <a:br>
              <a:rPr lang="en-US" dirty="0" smtClean="0"/>
            </a:br>
            <a:r>
              <a:rPr lang="en-US" dirty="0" smtClean="0"/>
              <a:t/>
            </a:r>
            <a:br>
              <a:rPr lang="en-US" dirty="0" smtClean="0"/>
            </a:br>
            <a:r>
              <a:rPr lang="en-US" sz="2800" dirty="0" smtClean="0">
                <a:solidFill>
                  <a:srgbClr val="00B050"/>
                </a:solidFill>
              </a:rPr>
              <a:t>WEEK 5:</a:t>
            </a:r>
            <a:br>
              <a:rPr lang="en-US" sz="2800" dirty="0" smtClean="0">
                <a:solidFill>
                  <a:srgbClr val="00B050"/>
                </a:solidFill>
              </a:rPr>
            </a:br>
            <a:r>
              <a:rPr lang="en-US" sz="2800" dirty="0" smtClean="0">
                <a:solidFill>
                  <a:srgbClr val="00B050"/>
                </a:solidFill>
              </a:rPr>
              <a:t> </a:t>
            </a:r>
            <a:r>
              <a:rPr lang="en-US" sz="2800" dirty="0">
                <a:solidFill>
                  <a:srgbClr val="00B050"/>
                </a:solidFill>
              </a:rPr>
              <a:t>Description and applications of passive devices</a:t>
            </a:r>
            <a:r>
              <a:rPr lang="en-US" sz="2800" dirty="0" smtClean="0">
                <a:solidFill>
                  <a:srgbClr val="00B050"/>
                </a:solidFill>
              </a:rPr>
              <a:t>/</a:t>
            </a:r>
            <a:br>
              <a:rPr lang="en-US" sz="2800" dirty="0" smtClean="0">
                <a:solidFill>
                  <a:srgbClr val="00B050"/>
                </a:solidFill>
              </a:rPr>
            </a:br>
            <a:r>
              <a:rPr lang="en-US" sz="2800" dirty="0" smtClean="0">
                <a:solidFill>
                  <a:srgbClr val="00B050"/>
                </a:solidFill>
              </a:rPr>
              <a:t>Part </a:t>
            </a:r>
            <a:r>
              <a:rPr lang="en-US" sz="2800" dirty="0">
                <a:solidFill>
                  <a:srgbClr val="00B050"/>
                </a:solidFill>
              </a:rPr>
              <a:t>3: CAPACITORS</a:t>
            </a:r>
            <a:r>
              <a:rPr lang="en-US" dirty="0"/>
              <a:t/>
            </a:r>
            <a:br>
              <a:rPr lang="en-US" dirty="0"/>
            </a:br>
            <a:endParaRPr lang="en-US" dirty="0"/>
          </a:p>
        </p:txBody>
      </p:sp>
      <p:sp>
        <p:nvSpPr>
          <p:cNvPr id="3" name="Subtitle 2"/>
          <p:cNvSpPr>
            <a:spLocks noGrp="1"/>
          </p:cNvSpPr>
          <p:nvPr>
            <p:ph type="subTitle" idx="1"/>
          </p:nvPr>
        </p:nvSpPr>
        <p:spPr/>
        <p:txBody>
          <a:bodyPr/>
          <a:lstStyle/>
          <a:p>
            <a:r>
              <a:rPr lang="en-US" dirty="0" smtClean="0"/>
              <a:t>Lecturer: NSABIMANA Camille, B.Sc. Eng., M.Sc. IT</a:t>
            </a:r>
            <a:endParaRPr lang="en-US" dirty="0"/>
          </a:p>
        </p:txBody>
      </p:sp>
      <p:sp>
        <p:nvSpPr>
          <p:cNvPr id="4" name="Date Placeholder 3"/>
          <p:cNvSpPr>
            <a:spLocks noGrp="1"/>
          </p:cNvSpPr>
          <p:nvPr>
            <p:ph type="dt" sz="half" idx="10"/>
          </p:nvPr>
        </p:nvSpPr>
        <p:spPr/>
        <p:txBody>
          <a:bodyPr/>
          <a:lstStyle/>
          <a:p>
            <a:fld id="{AB7411E1-7DB0-4B52-9E27-A5C275D94DC5}" type="datetime1">
              <a:rPr lang="en-US" smtClean="0"/>
              <a:pPr/>
              <a:t>4/22/2022</a:t>
            </a:fld>
            <a:endParaRPr lang="en-US"/>
          </a:p>
        </p:txBody>
      </p:sp>
      <p:sp>
        <p:nvSpPr>
          <p:cNvPr id="5" name="Slide Number Placeholder 4"/>
          <p:cNvSpPr>
            <a:spLocks noGrp="1"/>
          </p:cNvSpPr>
          <p:nvPr>
            <p:ph type="sldNum" sz="quarter" idx="12"/>
          </p:nvPr>
        </p:nvSpPr>
        <p:spPr/>
        <p:txBody>
          <a:bodyPr/>
          <a:lstStyle/>
          <a:p>
            <a:fld id="{E90EC951-2603-4970-A40B-F9FF9B845B36}"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
            </a:r>
            <a:br>
              <a:rPr lang="en-GB" b="1" dirty="0" smtClean="0"/>
            </a:br>
            <a:r>
              <a:rPr lang="en-GB" b="1" dirty="0" smtClean="0"/>
              <a:t>Content</a:t>
            </a:r>
            <a:r>
              <a:rPr lang="en-GB" b="1" dirty="0"/>
              <a:t/>
            </a:r>
            <a:br>
              <a:rPr lang="en-GB"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a:t>
            </a:fld>
            <a:endParaRPr lang="en-US"/>
          </a:p>
        </p:txBody>
      </p:sp>
      <p:sp>
        <p:nvSpPr>
          <p:cNvPr id="5" name="Content Placeholder 4"/>
          <p:cNvSpPr>
            <a:spLocks noGrp="1"/>
          </p:cNvSpPr>
          <p:nvPr>
            <p:ph sz="quarter" idx="1"/>
          </p:nvPr>
        </p:nvSpPr>
        <p:spPr/>
        <p:txBody>
          <a:bodyPr>
            <a:normAutofit/>
          </a:bodyPr>
          <a:lstStyle/>
          <a:p>
            <a:pPr lvl="0"/>
            <a:r>
              <a:rPr lang="en-ZA" sz="3200" b="1" dirty="0"/>
              <a:t>Definition</a:t>
            </a:r>
          </a:p>
          <a:p>
            <a:r>
              <a:rPr lang="en-ZA" sz="3200" b="1" dirty="0"/>
              <a:t>Identification of different types of </a:t>
            </a:r>
            <a:r>
              <a:rPr lang="en-ZA" sz="3200" b="1" dirty="0" smtClean="0"/>
              <a:t>capacitors </a:t>
            </a:r>
            <a:r>
              <a:rPr lang="en-ZA" sz="3200" b="1" dirty="0"/>
              <a:t>and their </a:t>
            </a:r>
            <a:r>
              <a:rPr lang="en-ZA" sz="3200" b="1" dirty="0" smtClean="0"/>
              <a:t>applications</a:t>
            </a:r>
            <a:endParaRPr lang="en-ZA" sz="3300" b="1" dirty="0" smtClean="0"/>
          </a:p>
          <a:p>
            <a:pPr lvl="0"/>
            <a:r>
              <a:rPr lang="en-ZA" sz="3300" b="1" dirty="0" smtClean="0"/>
              <a:t>Selection </a:t>
            </a:r>
            <a:r>
              <a:rPr lang="en-ZA" sz="3300" b="1" dirty="0"/>
              <a:t>of Capacitors based on:</a:t>
            </a:r>
            <a:endParaRPr lang="en-US" sz="3300" b="1" dirty="0"/>
          </a:p>
          <a:p>
            <a:pPr lvl="1"/>
            <a:r>
              <a:rPr lang="en-ZA" dirty="0"/>
              <a:t>Coding</a:t>
            </a:r>
            <a:endParaRPr lang="en-US" dirty="0"/>
          </a:p>
          <a:p>
            <a:pPr lvl="1"/>
            <a:r>
              <a:rPr lang="en-ZA" dirty="0"/>
              <a:t>Specifications and ratings</a:t>
            </a:r>
            <a:endParaRPr lang="en-US" dirty="0"/>
          </a:p>
          <a:p>
            <a:pPr lvl="1"/>
            <a:r>
              <a:rPr lang="en-ZA" dirty="0"/>
              <a:t>Applications</a:t>
            </a:r>
            <a:endParaRPr lang="en-US" dirty="0"/>
          </a:p>
          <a:p>
            <a:endParaRPr lang="en-US" dirty="0"/>
          </a:p>
        </p:txBody>
      </p:sp>
    </p:spTree>
    <p:extLst>
      <p:ext uri="{BB962C8B-B14F-4D97-AF65-F5344CB8AC3E}">
        <p14:creationId xmlns:p14="http://schemas.microsoft.com/office/powerpoint/2010/main" val="32327597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600" b="1" dirty="0" smtClean="0">
                <a:solidFill>
                  <a:srgbClr val="FF0000"/>
                </a:solidFill>
              </a:rPr>
              <a:t>Definition of capacitors</a:t>
            </a:r>
            <a:endParaRPr lang="en-US" sz="3600" b="1"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algn="just"/>
            <a:r>
              <a:rPr lang="en-US" sz="2000" dirty="0" smtClean="0"/>
              <a:t>A </a:t>
            </a:r>
            <a:r>
              <a:rPr lang="en-US" sz="2000" dirty="0"/>
              <a:t>capacitor (originally known as a condenser) is </a:t>
            </a:r>
            <a:r>
              <a:rPr lang="en-US" sz="2000" dirty="0" smtClean="0"/>
              <a:t>a passive </a:t>
            </a:r>
            <a:r>
              <a:rPr lang="en-US" sz="2000" b="1" dirty="0"/>
              <a:t>two-terminal electrical component </a:t>
            </a:r>
            <a:r>
              <a:rPr lang="en-US" sz="2000" dirty="0"/>
              <a:t>used to store </a:t>
            </a:r>
            <a:r>
              <a:rPr lang="en-US" sz="2000" b="1" dirty="0"/>
              <a:t>energy</a:t>
            </a:r>
            <a:r>
              <a:rPr lang="en-US" sz="2000" dirty="0"/>
              <a:t> </a:t>
            </a:r>
            <a:r>
              <a:rPr lang="en-US" sz="2000" b="1" dirty="0"/>
              <a:t>electrostatically</a:t>
            </a:r>
            <a:r>
              <a:rPr lang="en-US" sz="2000" dirty="0"/>
              <a:t> in an </a:t>
            </a:r>
            <a:r>
              <a:rPr lang="en-US" sz="2000" b="1" dirty="0" smtClean="0"/>
              <a:t>electric </a:t>
            </a:r>
            <a:r>
              <a:rPr lang="en-US" sz="2000" b="1" dirty="0"/>
              <a:t>field</a:t>
            </a:r>
            <a:r>
              <a:rPr lang="en-US" sz="2000" dirty="0"/>
              <a:t>. The forms of practical capacitors vary widely, but all contain at least two </a:t>
            </a:r>
            <a:r>
              <a:rPr lang="en-US" sz="2000" b="1" dirty="0"/>
              <a:t>electrical conductors </a:t>
            </a:r>
            <a:r>
              <a:rPr lang="en-US" sz="2000" dirty="0"/>
              <a:t>(plates) separated by a </a:t>
            </a:r>
            <a:r>
              <a:rPr lang="en-US" sz="2000" b="1" dirty="0"/>
              <a:t>dielectric</a:t>
            </a:r>
            <a:r>
              <a:rPr lang="en-US" sz="2000" dirty="0"/>
              <a:t> (i.e., </a:t>
            </a:r>
            <a:r>
              <a:rPr lang="en-US" sz="2000" b="1" dirty="0"/>
              <a:t>insulator</a:t>
            </a:r>
            <a:r>
              <a:rPr lang="en-US" sz="2000" dirty="0"/>
              <a:t>). The conductors can be thin films of metal, aluminum foil or disks, etc. The '</a:t>
            </a:r>
            <a:r>
              <a:rPr lang="en-US" sz="2000" dirty="0" err="1"/>
              <a:t>nonconducting</a:t>
            </a:r>
            <a:r>
              <a:rPr lang="en-US" sz="2000" dirty="0"/>
              <a:t>' dielectric acts to increase the capacitor's charge capacity. A dielectric can be glass, ceramic, plastic film, air, paper, mica, etc. Capacitors are widely used as parts of </a:t>
            </a:r>
            <a:r>
              <a:rPr lang="en-US" sz="2000" b="1" dirty="0"/>
              <a:t>electrical circuits </a:t>
            </a:r>
            <a:r>
              <a:rPr lang="en-US" sz="2000" dirty="0"/>
              <a:t>in many common electrical devices. Unlike a </a:t>
            </a:r>
            <a:r>
              <a:rPr lang="en-US" sz="2000" b="1" dirty="0"/>
              <a:t>resistor</a:t>
            </a:r>
            <a:r>
              <a:rPr lang="en-US" sz="2000" dirty="0"/>
              <a:t>, a capacitor does not dissipate energy. Instead, a capacitor stores </a:t>
            </a:r>
            <a:r>
              <a:rPr lang="en-US" sz="2000" b="1" dirty="0"/>
              <a:t>energy</a:t>
            </a:r>
            <a:r>
              <a:rPr lang="en-US" sz="2000" dirty="0"/>
              <a:t> in the form of an </a:t>
            </a:r>
            <a:r>
              <a:rPr lang="en-US" sz="2000" b="1" dirty="0"/>
              <a:t>electrostatic field </a:t>
            </a:r>
            <a:r>
              <a:rPr lang="en-US" sz="2000" dirty="0"/>
              <a:t>between its plates.</a:t>
            </a:r>
          </a:p>
          <a:p>
            <a:pPr algn="just"/>
            <a:r>
              <a:rPr lang="en-US" sz="2000" dirty="0"/>
              <a:t>When there is a </a:t>
            </a:r>
            <a:r>
              <a:rPr lang="en-US" sz="2000" b="1" dirty="0"/>
              <a:t>potential difference </a:t>
            </a:r>
            <a:r>
              <a:rPr lang="en-US" sz="2000" dirty="0"/>
              <a:t>across the conductors (e.g., when a capacitor is attached across a battery), an </a:t>
            </a:r>
            <a:r>
              <a:rPr lang="en-US" sz="2000" b="1" dirty="0"/>
              <a:t>electric </a:t>
            </a:r>
            <a:r>
              <a:rPr lang="en-US" sz="2000" b="1" dirty="0" smtClean="0"/>
              <a:t>field</a:t>
            </a:r>
            <a:r>
              <a:rPr lang="en-US" sz="2000" b="1" dirty="0"/>
              <a:t> </a:t>
            </a:r>
            <a:r>
              <a:rPr lang="en-US" sz="2000" dirty="0" smtClean="0"/>
              <a:t>develops </a:t>
            </a:r>
            <a:r>
              <a:rPr lang="en-US" sz="2000" dirty="0"/>
              <a:t>across the dielectric, causing positive charge (+Q) to collect on one plate and negative charge (-Q) to collect on the other plate. </a:t>
            </a:r>
          </a:p>
        </p:txBody>
      </p:sp>
    </p:spTree>
    <p:extLst>
      <p:ext uri="{BB962C8B-B14F-4D97-AF65-F5344CB8AC3E}">
        <p14:creationId xmlns:p14="http://schemas.microsoft.com/office/powerpoint/2010/main" val="17203380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Capacitor </a:t>
            </a:r>
            <a:r>
              <a:rPr lang="en-US" dirty="0" err="1" smtClean="0"/>
              <a:t>cont</a:t>
            </a:r>
            <a:r>
              <a:rPr lang="en-US"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a:xfrm>
            <a:off x="612648" y="1600200"/>
            <a:ext cx="8153400" cy="5181600"/>
          </a:xfrm>
        </p:spPr>
        <p:txBody>
          <a:bodyPr>
            <a:noAutofit/>
          </a:bodyPr>
          <a:lstStyle/>
          <a:p>
            <a:pPr algn="just"/>
            <a:r>
              <a:rPr lang="en-US" sz="2000" dirty="0"/>
              <a:t>If a battery has been attached to a capacitor for a sufficient amount of time, no current can flow through the capacitor. However, if an accelerating or alternating voltage is applied across the leads of the capacitor, a </a:t>
            </a:r>
            <a:r>
              <a:rPr lang="en-US" sz="2000" b="1" dirty="0"/>
              <a:t>displacement current </a:t>
            </a:r>
            <a:r>
              <a:rPr lang="en-US" sz="2000" dirty="0"/>
              <a:t>can flow</a:t>
            </a:r>
            <a:r>
              <a:rPr lang="en-US" sz="2000" dirty="0" smtClean="0"/>
              <a:t>.</a:t>
            </a:r>
          </a:p>
          <a:p>
            <a:pPr algn="just"/>
            <a:r>
              <a:rPr lang="en-US" sz="2000" dirty="0" smtClean="0"/>
              <a:t>An </a:t>
            </a:r>
            <a:r>
              <a:rPr lang="en-US" sz="2000" dirty="0"/>
              <a:t>ideal capacitor is characterized by a single constant value for its </a:t>
            </a:r>
            <a:r>
              <a:rPr lang="en-US" sz="2000" b="1" dirty="0"/>
              <a:t>capacitance</a:t>
            </a:r>
            <a:r>
              <a:rPr lang="en-US" sz="2000" dirty="0"/>
              <a:t>. Capacitance is expressed as the ratio of the </a:t>
            </a:r>
            <a:r>
              <a:rPr lang="en-US" sz="2000" b="1" dirty="0"/>
              <a:t>electric charge </a:t>
            </a:r>
            <a:r>
              <a:rPr lang="en-US" sz="2000" dirty="0"/>
              <a:t>(Q) on each conductor to the potential difference (V) between them. The </a:t>
            </a:r>
            <a:r>
              <a:rPr lang="en-US" sz="2000" b="1" dirty="0"/>
              <a:t>SI</a:t>
            </a:r>
            <a:r>
              <a:rPr lang="en-US" sz="2000" dirty="0"/>
              <a:t> unit of capacitance is the </a:t>
            </a:r>
            <a:r>
              <a:rPr lang="en-US" sz="2000" b="1" dirty="0"/>
              <a:t>farad</a:t>
            </a:r>
            <a:r>
              <a:rPr lang="en-US" sz="2000" dirty="0"/>
              <a:t> (F), which is equal to one </a:t>
            </a:r>
            <a:r>
              <a:rPr lang="en-US" sz="2000" b="1" dirty="0"/>
              <a:t>coulomb</a:t>
            </a:r>
            <a:r>
              <a:rPr lang="en-US" sz="2000" dirty="0"/>
              <a:t> per </a:t>
            </a:r>
            <a:r>
              <a:rPr lang="en-US" sz="2000" b="1" dirty="0"/>
              <a:t>volt</a:t>
            </a:r>
            <a:r>
              <a:rPr lang="en-US" sz="2000" dirty="0"/>
              <a:t> (</a:t>
            </a:r>
            <a:r>
              <a:rPr lang="en-US" sz="2000" b="1" dirty="0"/>
              <a:t>1 C/V</a:t>
            </a:r>
            <a:r>
              <a:rPr lang="en-US" sz="2000" dirty="0"/>
              <a:t>). Typical capacitance values range from about 1 pF (10</a:t>
            </a:r>
            <a:r>
              <a:rPr lang="en-US" sz="2000" baseline="30000" dirty="0"/>
              <a:t>−12</a:t>
            </a:r>
            <a:r>
              <a:rPr lang="en-US" sz="2000" dirty="0"/>
              <a:t> F) to about 1 mF (10</a:t>
            </a:r>
            <a:r>
              <a:rPr lang="en-US" sz="2000" baseline="30000" dirty="0"/>
              <a:t>−3</a:t>
            </a:r>
            <a:r>
              <a:rPr lang="en-US" sz="2000" dirty="0"/>
              <a:t> F).</a:t>
            </a:r>
          </a:p>
          <a:p>
            <a:pPr algn="just"/>
            <a:r>
              <a:rPr lang="en-US" sz="2000" dirty="0"/>
              <a:t>The capacitance is greater when there is a narrower separation between conductors and when the conductors have a larger surface area. In practice, the dielectric between the plates passes a small amount of </a:t>
            </a:r>
            <a:r>
              <a:rPr lang="en-US" sz="2000" b="1" dirty="0"/>
              <a:t>leakage current </a:t>
            </a:r>
            <a:r>
              <a:rPr lang="en-US" sz="2000" dirty="0"/>
              <a:t>and also has an electric field strength limit, known as the </a:t>
            </a:r>
            <a:r>
              <a:rPr lang="en-US" sz="2000" b="1" dirty="0"/>
              <a:t>breakdown voltage</a:t>
            </a:r>
            <a:r>
              <a:rPr lang="en-US" sz="2000" dirty="0"/>
              <a:t>. The conductors and </a:t>
            </a:r>
            <a:r>
              <a:rPr lang="en-US" sz="2000" b="1" dirty="0"/>
              <a:t>leads</a:t>
            </a:r>
            <a:r>
              <a:rPr lang="en-US" sz="2000" dirty="0"/>
              <a:t> introduce an undesired </a:t>
            </a:r>
            <a:r>
              <a:rPr lang="en-US" sz="2000" b="1" dirty="0"/>
              <a:t>inductance</a:t>
            </a:r>
            <a:r>
              <a:rPr lang="en-US" sz="2000" dirty="0"/>
              <a:t> and </a:t>
            </a:r>
            <a:r>
              <a:rPr lang="en-US" sz="2000" b="1" dirty="0"/>
              <a:t>resistance</a:t>
            </a:r>
            <a:r>
              <a:rPr lang="en-US" sz="2000" dirty="0"/>
              <a:t>.</a:t>
            </a:r>
          </a:p>
          <a:p>
            <a:pPr algn="just"/>
            <a:endParaRPr lang="en-US" sz="2000" dirty="0"/>
          </a:p>
        </p:txBody>
      </p:sp>
    </p:spTree>
    <p:extLst>
      <p:ext uri="{BB962C8B-B14F-4D97-AF65-F5344CB8AC3E}">
        <p14:creationId xmlns:p14="http://schemas.microsoft.com/office/powerpoint/2010/main" val="26410078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Capacitor </a:t>
            </a:r>
            <a:r>
              <a:rPr lang="en-US" dirty="0" err="1"/>
              <a:t>cont</a:t>
            </a:r>
            <a:r>
              <a:rPr lang="en-US" dirty="0"/>
              <a:t>’</a:t>
            </a: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5</a:t>
            </a:fld>
            <a:endParaRPr lang="en-US"/>
          </a:p>
        </p:txBody>
      </p:sp>
      <p:sp>
        <p:nvSpPr>
          <p:cNvPr id="5" name="Content Placeholder 4"/>
          <p:cNvSpPr>
            <a:spLocks noGrp="1"/>
          </p:cNvSpPr>
          <p:nvPr>
            <p:ph sz="quarter" idx="1"/>
          </p:nvPr>
        </p:nvSpPr>
        <p:spPr>
          <a:xfrm>
            <a:off x="685800" y="1600200"/>
            <a:ext cx="8153400" cy="4953000"/>
          </a:xfrm>
        </p:spPr>
        <p:txBody>
          <a:bodyPr>
            <a:noAutofit/>
          </a:bodyPr>
          <a:lstStyle/>
          <a:p>
            <a:pPr marL="0" indent="0">
              <a:buNone/>
            </a:pPr>
            <a:r>
              <a:rPr lang="en-US" sz="2000" dirty="0"/>
              <a:t>Capacitors are widely used in </a:t>
            </a:r>
            <a:r>
              <a:rPr lang="en-US" sz="2000" b="1" dirty="0"/>
              <a:t>electronic circuits </a:t>
            </a:r>
            <a:r>
              <a:rPr lang="en-US" sz="2000" dirty="0"/>
              <a:t>for blocking </a:t>
            </a:r>
            <a:r>
              <a:rPr lang="en-US" sz="2000" b="1" dirty="0"/>
              <a:t>direct </a:t>
            </a:r>
            <a:r>
              <a:rPr lang="en-US" sz="2000" b="1" dirty="0" smtClean="0"/>
              <a:t>current</a:t>
            </a:r>
            <a:r>
              <a:rPr lang="en-US" sz="2000" b="1" dirty="0"/>
              <a:t> </a:t>
            </a:r>
            <a:r>
              <a:rPr lang="en-US" sz="2000" dirty="0" smtClean="0"/>
              <a:t>while </a:t>
            </a:r>
            <a:r>
              <a:rPr lang="en-US" sz="2000" dirty="0"/>
              <a:t>allowing </a:t>
            </a:r>
            <a:r>
              <a:rPr lang="en-US" sz="2000" b="1" dirty="0"/>
              <a:t>alternating current </a:t>
            </a:r>
            <a:r>
              <a:rPr lang="en-US" sz="2000" dirty="0"/>
              <a:t>to pass. In </a:t>
            </a:r>
            <a:r>
              <a:rPr lang="en-US" sz="2000" b="1" dirty="0"/>
              <a:t>analog filter </a:t>
            </a:r>
            <a:r>
              <a:rPr lang="en-US" sz="2000" dirty="0"/>
              <a:t>networks, they smooth the output of </a:t>
            </a:r>
            <a:r>
              <a:rPr lang="en-US" sz="2000" b="1" dirty="0"/>
              <a:t>power supplies</a:t>
            </a:r>
            <a:r>
              <a:rPr lang="en-US" sz="2000" dirty="0"/>
              <a:t>. In </a:t>
            </a:r>
            <a:r>
              <a:rPr lang="en-US" sz="2000" b="1" dirty="0"/>
              <a:t>resonant circuits </a:t>
            </a:r>
            <a:r>
              <a:rPr lang="en-US" sz="2000" dirty="0"/>
              <a:t>they tune </a:t>
            </a:r>
            <a:r>
              <a:rPr lang="en-US" sz="2000" b="1" dirty="0"/>
              <a:t>radios</a:t>
            </a:r>
            <a:r>
              <a:rPr lang="en-US" sz="2000" dirty="0"/>
              <a:t> to particular </a:t>
            </a:r>
            <a:r>
              <a:rPr lang="en-US" sz="2000" b="1" dirty="0"/>
              <a:t>frequencies</a:t>
            </a:r>
            <a:r>
              <a:rPr lang="en-US" sz="2000" dirty="0"/>
              <a:t>. In electric </a:t>
            </a:r>
            <a:r>
              <a:rPr lang="en-US" sz="2000" b="1" dirty="0"/>
              <a:t>power transmission </a:t>
            </a:r>
            <a:r>
              <a:rPr lang="en-US" sz="2000" dirty="0"/>
              <a:t>systems they stabilize voltage and power flow.</a:t>
            </a:r>
          </a:p>
          <a:p>
            <a:pPr marL="0" indent="0">
              <a:buNone/>
            </a:pPr>
            <a:r>
              <a:rPr lang="en-US" sz="2000" dirty="0" smtClean="0"/>
              <a:t>The </a:t>
            </a:r>
            <a:r>
              <a:rPr lang="en-US" sz="2000" dirty="0"/>
              <a:t>electric symbol of the capacitor is shown below.</a:t>
            </a:r>
          </a:p>
          <a:p>
            <a:pPr marL="0" indent="0" algn="ctr">
              <a:buNone/>
            </a:pPr>
            <a:r>
              <a:rPr lang="en-US" sz="2400" b="1" dirty="0" smtClean="0"/>
              <a:t>Capacitance</a:t>
            </a:r>
          </a:p>
          <a:p>
            <a:pPr marL="0" indent="0" algn="ctr">
              <a:buNone/>
            </a:pPr>
            <a:endParaRPr lang="en-US" sz="2400" dirty="0"/>
          </a:p>
          <a:p>
            <a:pPr marL="0" indent="0">
              <a:buNone/>
            </a:pPr>
            <a:r>
              <a:rPr lang="en-US" sz="2000" dirty="0"/>
              <a:t>The capacitance is the ratio of electric charge (Q) to the voltage (V) and the mathematical expansion is following</a:t>
            </a:r>
            <a:r>
              <a:rPr lang="en-US" sz="2000" dirty="0" smtClean="0"/>
              <a:t>. </a:t>
            </a:r>
          </a:p>
          <a:p>
            <a:pPr marL="0" indent="0">
              <a:buNone/>
            </a:pPr>
            <a:r>
              <a:rPr lang="en-US" sz="2000" dirty="0" smtClean="0"/>
              <a:t>Where:</a:t>
            </a:r>
          </a:p>
          <a:p>
            <a:pPr marL="0" indent="0">
              <a:buNone/>
            </a:pPr>
            <a:r>
              <a:rPr lang="en-US" sz="2000" dirty="0"/>
              <a:t>Q is the electric charge in </a:t>
            </a:r>
            <a:r>
              <a:rPr lang="en-US" sz="2000" dirty="0" smtClean="0"/>
              <a:t>coulombs, C </a:t>
            </a:r>
            <a:r>
              <a:rPr lang="en-US" sz="2000" dirty="0"/>
              <a:t>is the capacitance in farad</a:t>
            </a:r>
          </a:p>
          <a:p>
            <a:pPr marL="0" indent="0">
              <a:buNone/>
            </a:pPr>
            <a:r>
              <a:rPr lang="en-US" sz="2000" dirty="0" smtClean="0"/>
              <a:t>And V </a:t>
            </a:r>
            <a:r>
              <a:rPr lang="en-US" sz="2000" dirty="0"/>
              <a:t>is the voltage between the plates in volts</a:t>
            </a:r>
          </a:p>
          <a:p>
            <a:pPr marL="0" indent="0">
              <a:buNone/>
            </a:pPr>
            <a:endParaRPr lang="en-US" sz="2000" dirty="0" smtClean="0"/>
          </a:p>
          <a:p>
            <a:pPr marL="0" indent="0">
              <a:buNone/>
            </a:pPr>
            <a:endParaRPr lang="en-US" sz="2000" dirty="0"/>
          </a:p>
          <a:p>
            <a:pPr marL="0" indent="0">
              <a:buNone/>
            </a:pPr>
            <a:endParaRPr lang="en-US" sz="2000" dirty="0"/>
          </a:p>
          <a:p>
            <a:endParaRPr lang="en-US" sz="2000"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3200400"/>
            <a:ext cx="1504950" cy="571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4182538"/>
            <a:ext cx="1095375" cy="369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09882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ZA" b="1" dirty="0">
                <a:solidFill>
                  <a:srgbClr val="FF0000"/>
                </a:solidFill>
              </a:rPr>
              <a:t>Identification of different types of capacitors and their applications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5" name="Content Placeholder 4"/>
          <p:cNvSpPr>
            <a:spLocks noGrp="1"/>
          </p:cNvSpPr>
          <p:nvPr>
            <p:ph sz="quarter" idx="1"/>
          </p:nvPr>
        </p:nvSpPr>
        <p:spPr/>
        <p:txBody>
          <a:bodyPr/>
          <a:lstStyle/>
          <a:p>
            <a:pPr marL="0" indent="0">
              <a:buNone/>
            </a:pPr>
            <a:r>
              <a:rPr lang="en-US" dirty="0" smtClean="0"/>
              <a:t>The </a:t>
            </a:r>
            <a:r>
              <a:rPr lang="en-US" dirty="0"/>
              <a:t>different types of capacitors are </a:t>
            </a:r>
            <a:r>
              <a:rPr lang="en-US" dirty="0" smtClean="0"/>
              <a:t>following:</a:t>
            </a:r>
          </a:p>
          <a:p>
            <a:pPr marL="0" indent="0">
              <a:buNone/>
            </a:pPr>
            <a:endParaRPr lang="en-US" dirty="0"/>
          </a:p>
          <a:p>
            <a:pPr lvl="1"/>
            <a:r>
              <a:rPr lang="en-US" dirty="0"/>
              <a:t>Electrolytic Capacitor</a:t>
            </a:r>
          </a:p>
          <a:p>
            <a:pPr lvl="1"/>
            <a:r>
              <a:rPr lang="en-US" dirty="0"/>
              <a:t>Mica Capacitor</a:t>
            </a:r>
          </a:p>
          <a:p>
            <a:pPr lvl="1"/>
            <a:r>
              <a:rPr lang="en-US" dirty="0"/>
              <a:t>Paper Capacitor</a:t>
            </a:r>
          </a:p>
          <a:p>
            <a:pPr lvl="1"/>
            <a:r>
              <a:rPr lang="en-US" dirty="0"/>
              <a:t>Film Capacitor</a:t>
            </a:r>
          </a:p>
          <a:p>
            <a:pPr lvl="1"/>
            <a:r>
              <a:rPr lang="en-US" dirty="0"/>
              <a:t>Non-Polarized Capacitor</a:t>
            </a:r>
          </a:p>
          <a:p>
            <a:pPr lvl="1"/>
            <a:r>
              <a:rPr lang="en-US" dirty="0"/>
              <a:t>Ceramic Capacitor</a:t>
            </a:r>
          </a:p>
          <a:p>
            <a:endParaRPr lang="en-US" dirty="0"/>
          </a:p>
        </p:txBody>
      </p:sp>
    </p:spTree>
    <p:extLst>
      <p:ext uri="{BB962C8B-B14F-4D97-AF65-F5344CB8AC3E}">
        <p14:creationId xmlns:p14="http://schemas.microsoft.com/office/powerpoint/2010/main" val="525139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Electrolytic </a:t>
            </a:r>
            <a:r>
              <a:rPr lang="en-US" b="1" dirty="0" smtClean="0">
                <a:solidFill>
                  <a:srgbClr val="00B050"/>
                </a:solidFill>
              </a:rPr>
              <a:t>Capacitor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sp>
        <p:nvSpPr>
          <p:cNvPr id="5" name="Content Placeholder 4"/>
          <p:cNvSpPr>
            <a:spLocks noGrp="1"/>
          </p:cNvSpPr>
          <p:nvPr>
            <p:ph sz="quarter" idx="1"/>
          </p:nvPr>
        </p:nvSpPr>
        <p:spPr/>
        <p:txBody>
          <a:bodyPr>
            <a:normAutofit lnSpcReduction="10000"/>
          </a:bodyPr>
          <a:lstStyle/>
          <a:p>
            <a:pPr marL="0" indent="0">
              <a:buNone/>
            </a:pPr>
            <a:r>
              <a:rPr lang="en-US" dirty="0" smtClean="0"/>
              <a:t>Generally</a:t>
            </a:r>
            <a:r>
              <a:rPr lang="en-US" dirty="0"/>
              <a:t>, the </a:t>
            </a:r>
            <a:r>
              <a:rPr lang="en-US" b="1" dirty="0"/>
              <a:t>electrolyte capacitors</a:t>
            </a:r>
            <a:r>
              <a:rPr lang="en-US" dirty="0"/>
              <a:t> are used when the large capacitor values are required. The thin metal film layer is used for one electrode and for the second electrode (cathode) a semi-liquid electrolyte solution which is in jelly or paste is used. The dielectric plate is a thin layer of oxide, it is </a:t>
            </a:r>
            <a:endParaRPr lang="en-US" dirty="0" smtClean="0"/>
          </a:p>
          <a:p>
            <a:pPr marL="0" indent="0">
              <a:buNone/>
            </a:pPr>
            <a:r>
              <a:rPr lang="en-US" dirty="0" smtClean="0"/>
              <a:t>developed </a:t>
            </a:r>
            <a:r>
              <a:rPr lang="en-US" dirty="0"/>
              <a:t>electrochemically </a:t>
            </a:r>
            <a:r>
              <a:rPr lang="en-US" dirty="0" smtClean="0"/>
              <a:t>in</a:t>
            </a:r>
          </a:p>
          <a:p>
            <a:pPr marL="0" indent="0">
              <a:buNone/>
            </a:pPr>
            <a:r>
              <a:rPr lang="en-US" dirty="0" smtClean="0"/>
              <a:t> </a:t>
            </a:r>
            <a:r>
              <a:rPr lang="en-US" dirty="0"/>
              <a:t>production with the thickness </a:t>
            </a:r>
            <a:r>
              <a:rPr lang="en-US" dirty="0" smtClean="0"/>
              <a:t>of</a:t>
            </a:r>
          </a:p>
          <a:p>
            <a:pPr marL="0" indent="0">
              <a:buNone/>
            </a:pPr>
            <a:r>
              <a:rPr lang="en-US" dirty="0" smtClean="0"/>
              <a:t> </a:t>
            </a:r>
            <a:r>
              <a:rPr lang="en-US" dirty="0"/>
              <a:t>the film and it is less than the ten </a:t>
            </a:r>
            <a:endParaRPr lang="en-US" dirty="0" smtClean="0"/>
          </a:p>
          <a:p>
            <a:pPr marL="0" indent="0">
              <a:buNone/>
            </a:pPr>
            <a:r>
              <a:rPr lang="en-US" dirty="0" smtClean="0"/>
              <a:t>microns</a:t>
            </a:r>
            <a:r>
              <a:rPr lang="en-US" dirty="0"/>
              <a:t>.</a:t>
            </a:r>
          </a:p>
          <a:p>
            <a:endParaRPr lang="en-US" dirty="0"/>
          </a:p>
        </p:txBody>
      </p:sp>
      <p:sp>
        <p:nvSpPr>
          <p:cNvPr id="7" name="Content Placeholder 4"/>
          <p:cNvSpPr txBox="1">
            <a:spLocks/>
          </p:cNvSpPr>
          <p:nvPr/>
        </p:nvSpPr>
        <p:spPr>
          <a:xfrm>
            <a:off x="5772150" y="5943600"/>
            <a:ext cx="3143250" cy="304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smtClean="0">
                <a:latin typeface="Calibri" pitchFamily="34" charset="0"/>
                <a:cs typeface="Calibri" pitchFamily="34" charset="0"/>
              </a:rPr>
              <a:t>Source:</a:t>
            </a:r>
            <a:r>
              <a:rPr lang="en-US" sz="1200" b="1" dirty="0" smtClean="0"/>
              <a:t> </a:t>
            </a:r>
            <a:r>
              <a:rPr lang="en-US" sz="1200" b="1" dirty="0"/>
              <a:t>https://electropeak.com/electrolytic-capacitor-16v-470uf</a:t>
            </a:r>
            <a:endParaRPr lang="en-US" sz="12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2150" y="3657600"/>
            <a:ext cx="2801788" cy="2095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292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Electrolytic </a:t>
            </a:r>
            <a:r>
              <a:rPr lang="en-US" b="1" dirty="0" smtClean="0">
                <a:solidFill>
                  <a:srgbClr val="00B050"/>
                </a:solidFill>
              </a:rPr>
              <a:t>Capacitor </a:t>
            </a:r>
            <a:r>
              <a:rPr lang="en-US" b="1" dirty="0" err="1" smtClean="0">
                <a:solidFill>
                  <a:srgbClr val="00B050"/>
                </a:solidFill>
              </a:rPr>
              <a:t>cont</a:t>
            </a:r>
            <a:r>
              <a:rPr lang="en-US" b="1" dirty="0" smtClean="0">
                <a:solidFill>
                  <a:srgbClr val="00B050"/>
                </a:solidFill>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5" name="Content Placeholder 4"/>
          <p:cNvSpPr>
            <a:spLocks noGrp="1"/>
          </p:cNvSpPr>
          <p:nvPr>
            <p:ph sz="quarter" idx="1"/>
          </p:nvPr>
        </p:nvSpPr>
        <p:spPr>
          <a:xfrm>
            <a:off x="612648" y="1600200"/>
            <a:ext cx="8153400" cy="5105400"/>
          </a:xfrm>
        </p:spPr>
        <p:txBody>
          <a:bodyPr>
            <a:noAutofit/>
          </a:bodyPr>
          <a:lstStyle/>
          <a:p>
            <a:pPr algn="just"/>
            <a:r>
              <a:rPr lang="en-US" sz="2000" dirty="0"/>
              <a:t>This insulating layer is very thin, it is possible to make capacitors with a large value of capacitance for a physical size, which is in small and the distance between the two plates is very small. The types of capacitors in the majority of electrolytic are polarized, which is DC voltage is applied to the capacitor terminal and they must be correct polarity.</a:t>
            </a:r>
          </a:p>
          <a:p>
            <a:pPr algn="just"/>
            <a:r>
              <a:rPr lang="en-US" sz="2000" dirty="0"/>
              <a:t>If the positive to the positive terminal and the negative to the negative terminal as an incorrect polarization will break the insulating oxide layer and there will be permanent damage. All the polarized electrolytic capacitors have polarity clearly with the negative sign to show the negative terminal and the polarity should be followed</a:t>
            </a:r>
            <a:r>
              <a:rPr lang="en-US" sz="2000" dirty="0" smtClean="0"/>
              <a:t>.</a:t>
            </a:r>
          </a:p>
          <a:p>
            <a:pPr algn="just"/>
            <a:r>
              <a:rPr lang="en-US" sz="2000" dirty="0"/>
              <a:t>The uses of electrolytic capacitors are generally in the DC power supply circuit because they are large in capacitance and small in reducing the ripple voltage. The applications of this electrolytic capacitors are coupling and decoupling. The disadvantage of the electrolytic capacitors is their relatively low voltage rating because of the polarization of electrolytic capacitor.</a:t>
            </a:r>
          </a:p>
          <a:p>
            <a:pPr algn="just"/>
            <a:endParaRPr lang="en-US" sz="1200" dirty="0"/>
          </a:p>
        </p:txBody>
      </p:sp>
    </p:spTree>
    <p:extLst>
      <p:ext uri="{BB962C8B-B14F-4D97-AF65-F5344CB8AC3E}">
        <p14:creationId xmlns:p14="http://schemas.microsoft.com/office/powerpoint/2010/main" val="7334573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Mica </a:t>
            </a:r>
            <a:r>
              <a:rPr lang="en-US" b="1" dirty="0">
                <a:solidFill>
                  <a:srgbClr val="00B050"/>
                </a:solidFill>
              </a:rPr>
              <a:t>Capacitor</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9</a:t>
            </a:fld>
            <a:endParaRPr lang="en-US"/>
          </a:p>
        </p:txBody>
      </p:sp>
      <p:sp>
        <p:nvSpPr>
          <p:cNvPr id="5" name="Content Placeholder 4"/>
          <p:cNvSpPr>
            <a:spLocks noGrp="1"/>
          </p:cNvSpPr>
          <p:nvPr>
            <p:ph sz="quarter" idx="1"/>
          </p:nvPr>
        </p:nvSpPr>
        <p:spPr/>
        <p:txBody>
          <a:bodyPr>
            <a:normAutofit fontScale="85000" lnSpcReduction="10000"/>
          </a:bodyPr>
          <a:lstStyle/>
          <a:p>
            <a:r>
              <a:rPr lang="en-US" dirty="0" smtClean="0"/>
              <a:t>This </a:t>
            </a:r>
            <a:r>
              <a:rPr lang="en-US" dirty="0"/>
              <a:t>capacitor is a group of natural minerals and the silver mica capacitors use the dielectric. There are two types of mica capacitors which are </a:t>
            </a:r>
            <a:r>
              <a:rPr lang="en-US" b="1" dirty="0"/>
              <a:t>clamped capacitors &amp; silver mica capacitor</a:t>
            </a:r>
            <a:r>
              <a:rPr lang="en-US" dirty="0"/>
              <a:t>. Clamped mica capacitors are considered as an obsolete because of their inferior characteristic. </a:t>
            </a:r>
            <a:endParaRPr lang="en-US" dirty="0" smtClean="0"/>
          </a:p>
          <a:p>
            <a:pPr marL="0" indent="0">
              <a:buNone/>
            </a:pPr>
            <a:endParaRPr lang="en-US" dirty="0" smtClean="0"/>
          </a:p>
          <a:p>
            <a:r>
              <a:rPr lang="en-US" dirty="0" smtClean="0"/>
              <a:t>The </a:t>
            </a:r>
            <a:r>
              <a:rPr lang="en-US" dirty="0"/>
              <a:t>silver mica </a:t>
            </a:r>
            <a:r>
              <a:rPr lang="en-US" dirty="0" smtClean="0"/>
              <a:t>capacitors are </a:t>
            </a:r>
            <a:r>
              <a:rPr lang="en-US" dirty="0"/>
              <a:t>prepared </a:t>
            </a:r>
            <a:endParaRPr lang="en-US" dirty="0" smtClean="0"/>
          </a:p>
          <a:p>
            <a:pPr marL="0" indent="0">
              <a:buNone/>
            </a:pPr>
            <a:r>
              <a:rPr lang="en-US" dirty="0" smtClean="0"/>
              <a:t>by </a:t>
            </a:r>
            <a:r>
              <a:rPr lang="en-US" dirty="0"/>
              <a:t>sandwiching mica sheet coated </a:t>
            </a:r>
            <a:r>
              <a:rPr lang="en-US" dirty="0" smtClean="0"/>
              <a:t>with</a:t>
            </a:r>
          </a:p>
          <a:p>
            <a:pPr marL="0" indent="0">
              <a:buNone/>
            </a:pPr>
            <a:r>
              <a:rPr lang="en-US" dirty="0" smtClean="0"/>
              <a:t> </a:t>
            </a:r>
            <a:r>
              <a:rPr lang="en-US" dirty="0"/>
              <a:t>metal on both sides and this assembly </a:t>
            </a:r>
            <a:endParaRPr lang="en-US" dirty="0" smtClean="0"/>
          </a:p>
          <a:p>
            <a:pPr marL="0" indent="0">
              <a:buNone/>
            </a:pPr>
            <a:r>
              <a:rPr lang="en-US" dirty="0" smtClean="0"/>
              <a:t>is then </a:t>
            </a:r>
            <a:r>
              <a:rPr lang="en-US" dirty="0"/>
              <a:t>encased in epoxy to </a:t>
            </a:r>
            <a:r>
              <a:rPr lang="en-US" dirty="0" smtClean="0"/>
              <a:t>protect </a:t>
            </a:r>
            <a:r>
              <a:rPr lang="en-US" dirty="0"/>
              <a:t>the </a:t>
            </a:r>
            <a:endParaRPr lang="en-US" dirty="0" smtClean="0"/>
          </a:p>
          <a:p>
            <a:pPr marL="0" indent="0">
              <a:buNone/>
            </a:pPr>
            <a:r>
              <a:rPr lang="en-US" dirty="0" smtClean="0"/>
              <a:t>environment</a:t>
            </a:r>
            <a:r>
              <a:rPr lang="en-US" dirty="0"/>
              <a:t>. </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3581400"/>
            <a:ext cx="2429289" cy="1901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5791200" y="5715000"/>
            <a:ext cx="3124200" cy="4572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https://www.linquip.com/blog/what-is-mica-capacitor-2/</a:t>
            </a:r>
            <a:endParaRPr lang="en-US" sz="1200" b="1" dirty="0"/>
          </a:p>
          <a:p>
            <a:pPr marL="0" indent="0">
              <a:buFont typeface="Wingdings"/>
              <a:buNone/>
            </a:pPr>
            <a:endParaRPr lang="en-US" sz="1200" dirty="0"/>
          </a:p>
        </p:txBody>
      </p:sp>
    </p:spTree>
    <p:extLst>
      <p:ext uri="{BB962C8B-B14F-4D97-AF65-F5344CB8AC3E}">
        <p14:creationId xmlns:p14="http://schemas.microsoft.com/office/powerpoint/2010/main" val="38596584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Mica </a:t>
            </a:r>
            <a:r>
              <a:rPr lang="en-US" b="1" dirty="0" smtClean="0">
                <a:solidFill>
                  <a:srgbClr val="00B050"/>
                </a:solidFill>
              </a:rPr>
              <a:t>Capacitor </a:t>
            </a:r>
            <a:r>
              <a:rPr lang="en-US" b="1" dirty="0" err="1" smtClean="0">
                <a:solidFill>
                  <a:srgbClr val="00B050"/>
                </a:solidFill>
              </a:rPr>
              <a:t>cont</a:t>
            </a:r>
            <a:r>
              <a:rPr lang="en-US" b="1" dirty="0" smtClean="0">
                <a:solidFill>
                  <a:srgbClr val="00B050"/>
                </a:solidFill>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5" name="Content Placeholder 4"/>
          <p:cNvSpPr>
            <a:spLocks noGrp="1"/>
          </p:cNvSpPr>
          <p:nvPr>
            <p:ph sz="quarter" idx="1"/>
          </p:nvPr>
        </p:nvSpPr>
        <p:spPr/>
        <p:txBody>
          <a:bodyPr>
            <a:noAutofit/>
          </a:bodyPr>
          <a:lstStyle/>
          <a:p>
            <a:r>
              <a:rPr lang="en-US" sz="2400" dirty="0"/>
              <a:t>The mica capacitors </a:t>
            </a:r>
            <a:r>
              <a:rPr lang="en-US" sz="2400" dirty="0" smtClean="0"/>
              <a:t>are </a:t>
            </a:r>
            <a:r>
              <a:rPr lang="en-US" sz="2400" dirty="0"/>
              <a:t>used in the design calls for stable,</a:t>
            </a:r>
          </a:p>
          <a:p>
            <a:pPr marL="0" indent="0">
              <a:buNone/>
            </a:pPr>
            <a:r>
              <a:rPr lang="en-US" sz="2400" dirty="0"/>
              <a:t> reliable capacitor of relatively small.</a:t>
            </a:r>
          </a:p>
          <a:p>
            <a:pPr algn="just"/>
            <a:endParaRPr lang="en-US" sz="2400" dirty="0" smtClean="0"/>
          </a:p>
          <a:p>
            <a:pPr algn="just"/>
            <a:r>
              <a:rPr lang="en-US" sz="2400" dirty="0" smtClean="0"/>
              <a:t>The </a:t>
            </a:r>
            <a:r>
              <a:rPr lang="en-US" sz="2400" dirty="0"/>
              <a:t>mica capacitors are the low loss capacitors, used at high frequencies and this capacitor is very stable chemically, electrically, and mechanically, because of its specific crystalline structure binding &amp; it is a typically layered structure</a:t>
            </a:r>
            <a:r>
              <a:rPr lang="en-US" sz="2400" dirty="0" smtClean="0"/>
              <a:t>.</a:t>
            </a:r>
          </a:p>
          <a:p>
            <a:pPr algn="just"/>
            <a:endParaRPr lang="en-US" sz="2400" dirty="0"/>
          </a:p>
          <a:p>
            <a:pPr algn="just"/>
            <a:r>
              <a:rPr lang="en-US" sz="2400" dirty="0" smtClean="0"/>
              <a:t> </a:t>
            </a:r>
            <a:r>
              <a:rPr lang="en-US" sz="2400" dirty="0"/>
              <a:t>The most common used are Muscovite and </a:t>
            </a:r>
            <a:r>
              <a:rPr lang="en-US" sz="2400" dirty="0" err="1"/>
              <a:t>phlogopite</a:t>
            </a:r>
            <a:r>
              <a:rPr lang="en-US" sz="2400" dirty="0"/>
              <a:t> mica. The Muscovite mica is better in the electrical properties and the other Mica has a high-temperature resistance.</a:t>
            </a:r>
          </a:p>
        </p:txBody>
      </p:sp>
    </p:spTree>
    <p:extLst>
      <p:ext uri="{BB962C8B-B14F-4D97-AF65-F5344CB8AC3E}">
        <p14:creationId xmlns:p14="http://schemas.microsoft.com/office/powerpoint/2010/main" val="26820199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Paper </a:t>
            </a:r>
            <a:r>
              <a:rPr lang="en-US" b="1" dirty="0">
                <a:solidFill>
                  <a:srgbClr val="00B050"/>
                </a:solidFill>
              </a:rPr>
              <a:t>Capacitor</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dirty="0">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a:xfrm>
            <a:off x="612648" y="1600200"/>
            <a:ext cx="8153400" cy="4648200"/>
          </a:xfrm>
        </p:spPr>
        <p:txBody>
          <a:bodyPr>
            <a:noAutofit/>
          </a:bodyPr>
          <a:lstStyle/>
          <a:p>
            <a:r>
              <a:rPr lang="en-US" sz="2200" dirty="0" smtClean="0"/>
              <a:t>The </a:t>
            </a:r>
            <a:r>
              <a:rPr lang="en-US" sz="2200" b="1" dirty="0"/>
              <a:t>construction of paper capacitor</a:t>
            </a:r>
            <a:r>
              <a:rPr lang="en-US" sz="2200" dirty="0"/>
              <a:t> is between the two tin foil sheet and they are separated from the paper, or, oiled paper &amp; thin waxed. The sandwich of the thin foils and papers then rolled into the cylindrical shape and then it is enclosed into the plastic capsule. The two thin foils of the paper capacitors attach to the external load.</a:t>
            </a:r>
          </a:p>
          <a:p>
            <a:r>
              <a:rPr lang="en-US" sz="2200" dirty="0"/>
              <a:t>In the initial stage if the capacitors the paper was used </a:t>
            </a:r>
            <a:r>
              <a:rPr lang="en-US" sz="2200" dirty="0" smtClean="0"/>
              <a:t>in between </a:t>
            </a:r>
            <a:r>
              <a:rPr lang="en-US" sz="2200" dirty="0"/>
              <a:t>the two foils of the capacitor, </a:t>
            </a:r>
            <a:r>
              <a:rPr lang="en-US" sz="2200" dirty="0" smtClean="0"/>
              <a:t>but</a:t>
            </a:r>
          </a:p>
          <a:p>
            <a:pPr marL="0" indent="0">
              <a:buNone/>
            </a:pPr>
            <a:r>
              <a:rPr lang="en-US" sz="2200" dirty="0" smtClean="0"/>
              <a:t> </a:t>
            </a:r>
            <a:r>
              <a:rPr lang="en-US" sz="2200" dirty="0"/>
              <a:t>these days the other materials like </a:t>
            </a:r>
            <a:r>
              <a:rPr lang="en-US" sz="2200" dirty="0" smtClean="0"/>
              <a:t>plastics</a:t>
            </a:r>
          </a:p>
          <a:p>
            <a:pPr marL="0" indent="0">
              <a:buNone/>
            </a:pPr>
            <a:r>
              <a:rPr lang="en-US" sz="2200" dirty="0" smtClean="0"/>
              <a:t> are </a:t>
            </a:r>
            <a:r>
              <a:rPr lang="en-US" sz="2200" dirty="0"/>
              <a:t>used, therefore it is called as a </a:t>
            </a:r>
            <a:r>
              <a:rPr lang="en-US" sz="2200" dirty="0" smtClean="0"/>
              <a:t>paper</a:t>
            </a:r>
          </a:p>
          <a:p>
            <a:pPr marL="0" indent="0">
              <a:buNone/>
            </a:pPr>
            <a:r>
              <a:rPr lang="en-US" sz="2200" dirty="0" smtClean="0"/>
              <a:t>capacitor</a:t>
            </a:r>
            <a:r>
              <a:rPr lang="en-US" sz="2200" dirty="0"/>
              <a:t>. The capacitance range of the </a:t>
            </a:r>
            <a:r>
              <a:rPr lang="en-US" sz="2200" dirty="0" smtClean="0"/>
              <a:t>paper</a:t>
            </a:r>
          </a:p>
          <a:p>
            <a:pPr marL="0" indent="0">
              <a:buNone/>
            </a:pPr>
            <a:r>
              <a:rPr lang="en-US" sz="2200" dirty="0" smtClean="0"/>
              <a:t> </a:t>
            </a:r>
            <a:r>
              <a:rPr lang="en-US" sz="2200" dirty="0"/>
              <a:t>capacitor is from 0.001 to 2.000micro farad </a:t>
            </a:r>
            <a:r>
              <a:rPr lang="en-US" sz="2200" dirty="0" smtClean="0"/>
              <a:t>and</a:t>
            </a:r>
          </a:p>
          <a:p>
            <a:pPr marL="0" indent="0">
              <a:buNone/>
            </a:pPr>
            <a:r>
              <a:rPr lang="en-US" sz="2200" dirty="0" smtClean="0"/>
              <a:t> </a:t>
            </a:r>
            <a:r>
              <a:rPr lang="en-US" sz="2200" dirty="0"/>
              <a:t>the voltage is very high which is up to 2000V</a:t>
            </a:r>
            <a:r>
              <a:rPr lang="en-US" sz="2200" dirty="0" smtClean="0"/>
              <a:t>.</a:t>
            </a:r>
            <a:endParaRPr lang="en-US" sz="2200"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3886200"/>
            <a:ext cx="25908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6553200" y="5562600"/>
            <a:ext cx="2362200" cy="762000"/>
          </a:xfrm>
          <a:prstGeom prst="rect">
            <a:avLst/>
          </a:prstGeom>
        </p:spPr>
        <p:txBody>
          <a:bodyPr>
            <a:normAutofit fontScale="85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dirty="0" smtClean="0">
                <a:latin typeface="Calibri" pitchFamily="34" charset="0"/>
                <a:cs typeface="Calibri" pitchFamily="34" charset="0"/>
              </a:rPr>
              <a:t>Source:</a:t>
            </a:r>
            <a:r>
              <a:rPr lang="en-US" sz="1500" dirty="0" smtClean="0"/>
              <a:t> </a:t>
            </a:r>
            <a:r>
              <a:rPr lang="en-US" sz="1500" dirty="0"/>
              <a:t>https://www.watelectronics.com/different-types-of-capacitors-applications/</a:t>
            </a:r>
            <a:endParaRPr lang="en-US" sz="1500" b="1" dirty="0"/>
          </a:p>
          <a:p>
            <a:pPr marL="0" indent="0">
              <a:buFont typeface="Wingdings"/>
              <a:buNone/>
            </a:pPr>
            <a:endParaRPr lang="en-US" dirty="0"/>
          </a:p>
        </p:txBody>
      </p:sp>
    </p:spTree>
    <p:extLst>
      <p:ext uri="{BB962C8B-B14F-4D97-AF65-F5344CB8AC3E}">
        <p14:creationId xmlns:p14="http://schemas.microsoft.com/office/powerpoint/2010/main" val="763137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b="1" dirty="0">
                <a:solidFill>
                  <a:srgbClr val="00B050"/>
                </a:solidFill>
              </a:rPr>
              <a:t>Film Capacitor</a:t>
            </a:r>
            <a:endParaRPr lang="en-US" dirty="0"/>
          </a:p>
        </p:txBody>
      </p:sp>
      <p:sp>
        <p:nvSpPr>
          <p:cNvPr id="7" name="Content Placeholder 6"/>
          <p:cNvSpPr>
            <a:spLocks noGrp="1"/>
          </p:cNvSpPr>
          <p:nvPr>
            <p:ph sz="quarter" idx="1"/>
          </p:nvPr>
        </p:nvSpPr>
        <p:spPr/>
        <p:txBody>
          <a:bodyPr>
            <a:normAutofit fontScale="77500" lnSpcReduction="20000"/>
          </a:bodyPr>
          <a:lstStyle/>
          <a:p>
            <a:r>
              <a:rPr lang="en-US" dirty="0"/>
              <a:t>The film capacitors are also capacitors and they use a thin plastic as the dielectric. The film capacitor is prepared extremely thin using the sophisticated film drawing process. If the film is manufactured, it may be metalized depend on the properties of a capacitor. To protect from the environmental factor the electrodes are added and they are assembled.</a:t>
            </a:r>
          </a:p>
          <a:p>
            <a:endParaRPr lang="en-US" dirty="0"/>
          </a:p>
        </p:txBody>
      </p:sp>
      <p:sp>
        <p:nvSpPr>
          <p:cNvPr id="8" name="Content Placeholder 7"/>
          <p:cNvSpPr>
            <a:spLocks noGrp="1"/>
          </p:cNvSpPr>
          <p:nvPr>
            <p:ph sz="quarter" idx="2"/>
          </p:nvPr>
        </p:nvSpPr>
        <p:spPr>
          <a:xfrm>
            <a:off x="4572000" y="1589567"/>
            <a:ext cx="3886200" cy="4572000"/>
          </a:xfrm>
        </p:spPr>
        <p:txBody>
          <a:bodyPr>
            <a:normAutofit fontScale="77500" lnSpcReduction="20000"/>
          </a:bodyPr>
          <a:lstStyle/>
          <a:p>
            <a:pPr marL="0" indent="0">
              <a:buNone/>
            </a:pPr>
            <a:endParaRPr lang="en-US" dirty="0"/>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12</a:t>
            </a:fld>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600200"/>
            <a:ext cx="3438525"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4"/>
          <p:cNvSpPr txBox="1">
            <a:spLocks/>
          </p:cNvSpPr>
          <p:nvPr/>
        </p:nvSpPr>
        <p:spPr>
          <a:xfrm>
            <a:off x="4419600" y="5562600"/>
            <a:ext cx="3352800" cy="6096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 </a:t>
            </a:r>
            <a:r>
              <a:rPr lang="en-US" sz="1200" b="1" dirty="0"/>
              <a:t>https://www.apogeeweb.net/electron/the-film-capacitor-and-its-application.html/</a:t>
            </a:r>
            <a:endParaRPr lang="en-US" sz="1200" b="1" dirty="0"/>
          </a:p>
          <a:p>
            <a:pPr marL="0" indent="0">
              <a:buFont typeface="Wingdings"/>
              <a:buNone/>
            </a:pPr>
            <a:r>
              <a:rPr lang="en-US" sz="1200" dirty="0" smtClean="0"/>
              <a:t> </a:t>
            </a:r>
            <a:endParaRPr lang="en-US" sz="1200" dirty="0"/>
          </a:p>
        </p:txBody>
      </p:sp>
    </p:spTree>
    <p:extLst>
      <p:ext uri="{BB962C8B-B14F-4D97-AF65-F5344CB8AC3E}">
        <p14:creationId xmlns:p14="http://schemas.microsoft.com/office/powerpoint/2010/main" val="25058288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solidFill>
                  <a:srgbClr val="00B050"/>
                </a:solidFill>
              </a:rPr>
              <a:t>Film </a:t>
            </a:r>
            <a:r>
              <a:rPr lang="en-US" b="1" dirty="0" smtClean="0">
                <a:solidFill>
                  <a:srgbClr val="00B050"/>
                </a:solidFill>
              </a:rPr>
              <a:t>Capacitor </a:t>
            </a:r>
            <a:r>
              <a:rPr lang="en-US" b="1" dirty="0" err="1" smtClean="0">
                <a:solidFill>
                  <a:srgbClr val="00B050"/>
                </a:solidFill>
              </a:rPr>
              <a:t>cont</a:t>
            </a:r>
            <a:r>
              <a:rPr lang="en-US" b="1" dirty="0" smtClean="0">
                <a:solidFill>
                  <a:srgbClr val="00B050"/>
                </a:solidFill>
              </a:rPr>
              <a:t>’</a:t>
            </a:r>
            <a:endParaRPr lang="en-US" b="1"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p:txBody>
          <a:bodyPr>
            <a:normAutofit/>
          </a:bodyPr>
          <a:lstStyle/>
          <a:p>
            <a:pPr algn="just"/>
            <a:r>
              <a:rPr lang="en-US" sz="2400" dirty="0"/>
              <a:t>There are </a:t>
            </a:r>
            <a:r>
              <a:rPr lang="en-US" sz="2400" b="1" dirty="0"/>
              <a:t>different types of film capacitors</a:t>
            </a:r>
            <a:r>
              <a:rPr lang="en-US" sz="2400" dirty="0"/>
              <a:t> are available like polyester film, metallized film, polypropylene film, PTE film and polystyrene film. The core difference between these capacitors types is the material used as a dielectric and dielectric should be chosen properly according to their properties. The applications of the film capacitors are stability, low inductance, and low cost.</a:t>
            </a:r>
          </a:p>
          <a:p>
            <a:pPr algn="just"/>
            <a:r>
              <a:rPr lang="en-US" sz="2400" dirty="0"/>
              <a:t>The PTE film capacitance is a heat resistance and it is used in the aerospace and military technology. The metalized polyester film capacitor is used in the applications are it requires long stability at a relatively low.</a:t>
            </a:r>
          </a:p>
          <a:p>
            <a:pPr algn="just"/>
            <a:endParaRPr lang="en-US" sz="2400" dirty="0"/>
          </a:p>
        </p:txBody>
      </p:sp>
    </p:spTree>
    <p:extLst>
      <p:ext uri="{BB962C8B-B14F-4D97-AF65-F5344CB8AC3E}">
        <p14:creationId xmlns:p14="http://schemas.microsoft.com/office/powerpoint/2010/main" val="2196407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Non-Polarized Capacitors</a:t>
            </a:r>
            <a:r>
              <a:rPr lang="en-US" b="1" dirty="0" smtClean="0"/>
              <a:t/>
            </a:r>
            <a:br>
              <a:rPr lang="en-US" b="1" dirty="0" smtClean="0"/>
            </a:br>
            <a:endParaRPr lang="en-US" dirty="0"/>
          </a:p>
        </p:txBody>
      </p:sp>
      <p:sp>
        <p:nvSpPr>
          <p:cNvPr id="5" name="Content Placeholder 4"/>
          <p:cNvSpPr>
            <a:spLocks noGrp="1"/>
          </p:cNvSpPr>
          <p:nvPr>
            <p:ph sz="quarter" idx="1"/>
          </p:nvPr>
        </p:nvSpPr>
        <p:spPr>
          <a:xfrm>
            <a:off x="609600" y="1589567"/>
            <a:ext cx="3581400" cy="4572000"/>
          </a:xfrm>
        </p:spPr>
        <p:txBody>
          <a:bodyPr/>
          <a:lstStyle/>
          <a:p>
            <a:r>
              <a:rPr lang="en-US" dirty="0" smtClean="0"/>
              <a:t>The </a:t>
            </a:r>
            <a:r>
              <a:rPr lang="en-US" dirty="0" err="1"/>
              <a:t>nonpolarized</a:t>
            </a:r>
            <a:r>
              <a:rPr lang="en-US" dirty="0"/>
              <a:t> capacitors are classified into two types plastic foil capacitor and the other one is the electrolytic </a:t>
            </a:r>
            <a:r>
              <a:rPr lang="en-US" dirty="0" err="1" smtClean="0"/>
              <a:t>nonpolarized</a:t>
            </a:r>
            <a:r>
              <a:rPr lang="en-US" dirty="0" smtClean="0"/>
              <a:t> </a:t>
            </a:r>
            <a:r>
              <a:rPr lang="en-US" dirty="0"/>
              <a:t>capacitor.</a:t>
            </a:r>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14</a:t>
            </a:fld>
            <a:endParaRPr lang="en-US"/>
          </a:p>
        </p:txBody>
      </p:sp>
      <p:pic>
        <p:nvPicPr>
          <p:cNvPr id="18434" name="Picture 2"/>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bwMode="auto">
          <a:xfrm>
            <a:off x="4419600" y="2514600"/>
            <a:ext cx="4383157"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4648200" y="5562600"/>
            <a:ext cx="3886200" cy="6096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 </a:t>
            </a:r>
            <a:r>
              <a:rPr lang="en-US" sz="1200" dirty="0">
                <a:latin typeface="Calibri" pitchFamily="34" charset="0"/>
                <a:cs typeface="Calibri" pitchFamily="34" charset="0"/>
              </a:rPr>
              <a:t>Source: </a:t>
            </a:r>
            <a:r>
              <a:rPr lang="en-US" sz="1200" b="1" dirty="0"/>
              <a:t>https://www.apogeeweb.net/electron/the-film-capacitor-and-its-application.html/</a:t>
            </a:r>
          </a:p>
          <a:p>
            <a:pPr marL="0" indent="0">
              <a:buFont typeface="Wingdings"/>
              <a:buNone/>
            </a:pPr>
            <a:r>
              <a:rPr lang="en-US" sz="1200" dirty="0" smtClean="0"/>
              <a:t> </a:t>
            </a:r>
            <a:endParaRPr lang="en-US" sz="1200" dirty="0"/>
          </a:p>
        </p:txBody>
      </p:sp>
    </p:spTree>
    <p:extLst>
      <p:ext uri="{BB962C8B-B14F-4D97-AF65-F5344CB8AC3E}">
        <p14:creationId xmlns:p14="http://schemas.microsoft.com/office/powerpoint/2010/main" val="15285513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
            </a:r>
            <a:br>
              <a:rPr lang="en-US" b="1" dirty="0"/>
            </a:br>
            <a:r>
              <a:rPr lang="en-US" b="1" dirty="0">
                <a:solidFill>
                  <a:srgbClr val="00B050"/>
                </a:solidFill>
              </a:rPr>
              <a:t>Non-Polarized </a:t>
            </a:r>
            <a:r>
              <a:rPr lang="en-US" b="1" dirty="0" smtClean="0">
                <a:solidFill>
                  <a:srgbClr val="00B050"/>
                </a:solidFill>
              </a:rPr>
              <a:t>Capacitors </a:t>
            </a:r>
            <a:r>
              <a:rPr lang="en-US" b="1" dirty="0" err="1" smtClean="0">
                <a:solidFill>
                  <a:srgbClr val="00B050"/>
                </a:solidFill>
              </a:rPr>
              <a:t>cont</a:t>
            </a:r>
            <a:r>
              <a:rPr lang="en-US" b="1" dirty="0" smtClean="0">
                <a:solidFill>
                  <a:srgbClr val="00B050"/>
                </a:solidFill>
              </a:rPr>
              <a:t>’</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15</a:t>
            </a:fld>
            <a:endParaRPr lang="en-US"/>
          </a:p>
        </p:txBody>
      </p:sp>
      <p:sp>
        <p:nvSpPr>
          <p:cNvPr id="5" name="Content Placeholder 4"/>
          <p:cNvSpPr>
            <a:spLocks noGrp="1"/>
          </p:cNvSpPr>
          <p:nvPr>
            <p:ph sz="quarter" idx="1"/>
          </p:nvPr>
        </p:nvSpPr>
        <p:spPr/>
        <p:txBody>
          <a:bodyPr>
            <a:normAutofit/>
          </a:bodyPr>
          <a:lstStyle/>
          <a:p>
            <a:pPr algn="just"/>
            <a:r>
              <a:rPr lang="en-US" sz="2400" dirty="0"/>
              <a:t>The plastic foil capacitor is non-polarized by nature and the electrolytic capacitors are generally two capacitors in the series, which are in the back to back hence the result is in the non-polarized with half capacitance. The </a:t>
            </a:r>
            <a:r>
              <a:rPr lang="en-US" sz="2400" dirty="0" err="1"/>
              <a:t>nonpolarized</a:t>
            </a:r>
            <a:r>
              <a:rPr lang="en-US" sz="2400" dirty="0"/>
              <a:t> capacitor requires the AC applications in the series or in parallel with the signal or power supply</a:t>
            </a:r>
            <a:r>
              <a:rPr lang="en-US" sz="2400" dirty="0" smtClean="0"/>
              <a:t>.</a:t>
            </a:r>
          </a:p>
          <a:p>
            <a:pPr marL="0" indent="0" algn="just">
              <a:buNone/>
            </a:pPr>
            <a:endParaRPr lang="en-US" sz="2400" dirty="0"/>
          </a:p>
          <a:p>
            <a:pPr algn="just"/>
            <a:r>
              <a:rPr lang="en-US" sz="2400" dirty="0"/>
              <a:t>The examples are the speaker crossover filters and power factor correction network. In these two applications, a large AC voltage signal is applied across the capacitor.</a:t>
            </a:r>
          </a:p>
          <a:p>
            <a:pPr algn="just"/>
            <a:endParaRPr lang="en-US" sz="2400" dirty="0"/>
          </a:p>
        </p:txBody>
      </p:sp>
    </p:spTree>
    <p:extLst>
      <p:ext uri="{BB962C8B-B14F-4D97-AF65-F5344CB8AC3E}">
        <p14:creationId xmlns:p14="http://schemas.microsoft.com/office/powerpoint/2010/main" val="27737522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00B050"/>
                </a:solidFill>
              </a:rPr>
              <a:t/>
            </a:r>
            <a:br>
              <a:rPr lang="en-US" b="1" dirty="0" smtClean="0">
                <a:solidFill>
                  <a:srgbClr val="00B050"/>
                </a:solidFill>
              </a:rPr>
            </a:br>
            <a:r>
              <a:rPr lang="en-US" b="1" dirty="0" smtClean="0">
                <a:solidFill>
                  <a:srgbClr val="00B050"/>
                </a:solidFill>
              </a:rPr>
              <a:t>Ceramic </a:t>
            </a:r>
            <a:r>
              <a:rPr lang="en-US" b="1" dirty="0">
                <a:solidFill>
                  <a:srgbClr val="00B050"/>
                </a:solidFill>
              </a:rPr>
              <a:t>Capacitor</a:t>
            </a:r>
            <a:br>
              <a:rPr lang="en-US" b="1" dirty="0">
                <a:solidFill>
                  <a:srgbClr val="00B050"/>
                </a:solidFill>
              </a:rPr>
            </a:b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5" name="Content Placeholder 4"/>
          <p:cNvSpPr>
            <a:spLocks noGrp="1"/>
          </p:cNvSpPr>
          <p:nvPr>
            <p:ph sz="quarter" idx="1"/>
          </p:nvPr>
        </p:nvSpPr>
        <p:spPr/>
        <p:txBody>
          <a:bodyPr/>
          <a:lstStyle/>
          <a:p>
            <a:r>
              <a:rPr lang="en-US" dirty="0" smtClean="0"/>
              <a:t>The </a:t>
            </a:r>
            <a:r>
              <a:rPr lang="en-US" dirty="0"/>
              <a:t>ceramic capacitors are the capacitors and use the ceramic material as a dielectric. The ceramics are one of the first materials to use in the production of capacitors as an insulator.</a:t>
            </a:r>
          </a:p>
          <a:p>
            <a:endParaRPr lang="en-US"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75" y="3733800"/>
            <a:ext cx="5124450"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1219200" y="6162674"/>
            <a:ext cx="7391399" cy="466725"/>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a:latin typeface="Calibri" pitchFamily="34" charset="0"/>
                <a:cs typeface="Calibri" pitchFamily="34" charset="0"/>
              </a:rPr>
              <a:t>: </a:t>
            </a:r>
            <a:r>
              <a:rPr lang="en-US" sz="1400" b="1" dirty="0"/>
              <a:t>https://www.apogeeweb.net/electron/the-film-capacitor-and-its-application.html/</a:t>
            </a:r>
          </a:p>
          <a:p>
            <a:pPr marL="0" indent="0">
              <a:buFont typeface="Wingdings"/>
              <a:buNone/>
            </a:pPr>
            <a:endParaRPr lang="en-US" sz="1400" dirty="0"/>
          </a:p>
        </p:txBody>
      </p:sp>
    </p:spTree>
    <p:extLst>
      <p:ext uri="{BB962C8B-B14F-4D97-AF65-F5344CB8AC3E}">
        <p14:creationId xmlns:p14="http://schemas.microsoft.com/office/powerpoint/2010/main" val="28996573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a:t>
            </a:r>
            <a:r>
              <a:rPr lang="en-ZA" b="1" dirty="0" smtClean="0">
                <a:solidFill>
                  <a:srgbClr val="C00000"/>
                </a:solidFill>
                <a:effectLst>
                  <a:outerShdw blurRad="38100" dist="38100" dir="2700000" algn="tl">
                    <a:srgbClr val="000000">
                      <a:alpha val="43137"/>
                    </a:srgbClr>
                  </a:outerShdw>
                </a:effectLst>
              </a:rPr>
              <a:t>Capacitors </a:t>
            </a:r>
            <a:r>
              <a:rPr lang="en-ZA" b="1" dirty="0">
                <a:solidFill>
                  <a:srgbClr val="C00000"/>
                </a:solidFill>
                <a:effectLst>
                  <a:outerShdw blurRad="38100" dist="38100" dir="2700000" algn="tl">
                    <a:srgbClr val="000000">
                      <a:alpha val="43137"/>
                    </a:srgbClr>
                  </a:outerShdw>
                </a:effectLst>
              </a:rPr>
              <a:t>based on:</a:t>
            </a:r>
            <a:r>
              <a:rPr lang="en-US" b="1" dirty="0">
                <a:solidFill>
                  <a:srgbClr val="C00000"/>
                </a:solidFill>
                <a:effectLst>
                  <a:outerShdw blurRad="38100" dist="38100" dir="2700000" algn="tl">
                    <a:srgbClr val="000000">
                      <a:alpha val="43137"/>
                    </a:srgbClr>
                  </a:outerShdw>
                </a:effectLst>
              </a:rPr>
              <a:t> </a:t>
            </a:r>
            <a:r>
              <a:rPr lang="en-ZA" b="1" dirty="0" smtClean="0">
                <a:solidFill>
                  <a:srgbClr val="C00000"/>
                </a:solidFill>
                <a:effectLst>
                  <a:outerShdw blurRad="38100" dist="38100" dir="2700000" algn="tl">
                    <a:srgbClr val="000000">
                      <a:alpha val="43137"/>
                    </a:srgbClr>
                  </a:outerShdw>
                </a:effectLst>
              </a:rPr>
              <a:t>Coding</a:t>
            </a:r>
            <a:endParaRPr lang="en-US" dirty="0">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lstStyle/>
          <a:p>
            <a:r>
              <a:rPr lang="en-US" dirty="0"/>
              <a:t>Generally, the actual values of Capacitance, Voltage or Tolerance are marked onto the body of the capacitors in the form of alphanumeric characters.</a:t>
            </a:r>
          </a:p>
        </p:txBody>
      </p:sp>
    </p:spTree>
    <p:extLst>
      <p:ext uri="{BB962C8B-B14F-4D97-AF65-F5344CB8AC3E}">
        <p14:creationId xmlns:p14="http://schemas.microsoft.com/office/powerpoint/2010/main" val="2952619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Capacitor </a:t>
            </a:r>
            <a:r>
              <a:rPr lang="en-US" b="1" dirty="0" err="1"/>
              <a:t>Colour</a:t>
            </a:r>
            <a:r>
              <a:rPr lang="en-US" b="1" dirty="0"/>
              <a:t> Code Table</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pic>
        <p:nvPicPr>
          <p:cNvPr id="614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457200" y="1524000"/>
            <a:ext cx="83058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4"/>
          <p:cNvSpPr txBox="1">
            <a:spLocks/>
          </p:cNvSpPr>
          <p:nvPr/>
        </p:nvSpPr>
        <p:spPr>
          <a:xfrm>
            <a:off x="762000" y="6427304"/>
            <a:ext cx="7772400" cy="304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https://www.electronics-tutorial.net/electronic-components/capacitors/colour-coding-in-capacitors/</a:t>
            </a:r>
            <a:endParaRPr lang="en-US" sz="1200" dirty="0"/>
          </a:p>
        </p:txBody>
      </p:sp>
    </p:spTree>
    <p:extLst>
      <p:ext uri="{BB962C8B-B14F-4D97-AF65-F5344CB8AC3E}">
        <p14:creationId xmlns:p14="http://schemas.microsoft.com/office/powerpoint/2010/main" val="27052346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Capacitor </a:t>
            </a:r>
            <a:r>
              <a:rPr lang="en-US" b="1" dirty="0" err="1"/>
              <a:t>Colour</a:t>
            </a:r>
            <a:r>
              <a:rPr lang="en-US" b="1" dirty="0"/>
              <a:t> Code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5" name="Content Placeholder 4"/>
          <p:cNvSpPr>
            <a:spLocks noGrp="1"/>
          </p:cNvSpPr>
          <p:nvPr>
            <p:ph sz="quarter" idx="1"/>
          </p:nvPr>
        </p:nvSpPr>
        <p:spPr/>
        <p:txBody>
          <a:bodyPr>
            <a:normAutofit fontScale="92500"/>
          </a:bodyPr>
          <a:lstStyle/>
          <a:p>
            <a:pPr algn="just"/>
            <a:r>
              <a:rPr lang="en-US" dirty="0" smtClean="0"/>
              <a:t>You </a:t>
            </a:r>
            <a:r>
              <a:rPr lang="en-US" dirty="0"/>
              <a:t>can see the chart has two tolerance values in it. When the calculated value of capacitance is larger than 10 pF the first tolerance column should be considered. If the calculated value is less than 10 pF the second tolerance column should be taken. There is a significant difference between the two methods, so don’t miss them while decoding the capacitor</a:t>
            </a:r>
            <a:r>
              <a:rPr lang="en-US" dirty="0" smtClean="0"/>
              <a:t>.</a:t>
            </a:r>
          </a:p>
          <a:p>
            <a:r>
              <a:rPr lang="en-US" sz="2600" b="1" dirty="0"/>
              <a:t>Capacitor Value = [Digit1 Digit 2 * multiplier] ± Tolerance</a:t>
            </a:r>
            <a:endParaRPr lang="en-US" sz="2600" dirty="0"/>
          </a:p>
          <a:p>
            <a:r>
              <a:rPr lang="en-US" dirty="0"/>
              <a:t>Let see a small example for this,</a:t>
            </a:r>
          </a:p>
          <a:p>
            <a:pPr marL="0" indent="0">
              <a:buNone/>
            </a:pP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5029200"/>
            <a:ext cx="1428750"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2362200" y="5653088"/>
            <a:ext cx="3886200" cy="539508"/>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https://www.electronics-tutorial.net/electronic-components/capacitors/colour-coding-in-capacitors/</a:t>
            </a:r>
            <a:endParaRPr lang="en-US" sz="1200" dirty="0"/>
          </a:p>
        </p:txBody>
      </p:sp>
    </p:spTree>
    <p:extLst>
      <p:ext uri="{BB962C8B-B14F-4D97-AF65-F5344CB8AC3E}">
        <p14:creationId xmlns:p14="http://schemas.microsoft.com/office/powerpoint/2010/main" val="18965054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Capacitor </a:t>
            </a:r>
            <a:r>
              <a:rPr lang="en-US" b="1" dirty="0" err="1"/>
              <a:t>Colour</a:t>
            </a:r>
            <a:r>
              <a:rPr lang="en-US" b="1" dirty="0"/>
              <a:t> Code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sp>
        <p:nvSpPr>
          <p:cNvPr id="5" name="Content Placeholder 4"/>
          <p:cNvSpPr>
            <a:spLocks noGrp="1"/>
          </p:cNvSpPr>
          <p:nvPr>
            <p:ph sz="quarter" idx="1"/>
          </p:nvPr>
        </p:nvSpPr>
        <p:spPr/>
        <p:txBody>
          <a:bodyPr/>
          <a:lstStyle/>
          <a:p>
            <a:r>
              <a:rPr lang="en-US" sz="2400" dirty="0"/>
              <a:t>Here we have color coded </a:t>
            </a:r>
            <a:r>
              <a:rPr lang="en-US" sz="2400" dirty="0" smtClean="0"/>
              <a:t>polyester capacitor</a:t>
            </a:r>
            <a:r>
              <a:rPr lang="en-US" sz="2400" dirty="0"/>
              <a:t>. Noting the colors we can formulate the codes and finally we can find out the capacitance value</a:t>
            </a:r>
            <a:r>
              <a:rPr lang="en-US" sz="2400" dirty="0" smtClean="0"/>
              <a:t>.</a:t>
            </a:r>
          </a:p>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895600"/>
            <a:ext cx="7553325"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1905000" y="5486400"/>
            <a:ext cx="5029200" cy="3810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https://www.electronics-tutorial.net/electronic-components/capacitors/colour-coding-in-capacitors/</a:t>
            </a:r>
            <a:endParaRPr lang="en-US" sz="1200" dirty="0"/>
          </a:p>
        </p:txBody>
      </p:sp>
    </p:spTree>
    <p:extLst>
      <p:ext uri="{BB962C8B-B14F-4D97-AF65-F5344CB8AC3E}">
        <p14:creationId xmlns:p14="http://schemas.microsoft.com/office/powerpoint/2010/main" val="2668618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Capacitors based on:</a:t>
            </a:r>
            <a:r>
              <a:rPr lang="en-US" b="1" dirty="0">
                <a:solidFill>
                  <a:srgbClr val="C00000"/>
                </a:solidFill>
                <a:effectLst>
                  <a:outerShdw blurRad="38100" dist="38100" dir="2700000" algn="tl">
                    <a:srgbClr val="000000">
                      <a:alpha val="43137"/>
                    </a:srgbClr>
                  </a:outerShdw>
                </a:effectLst>
              </a:rPr>
              <a:t> </a:t>
            </a:r>
            <a:r>
              <a:rPr lang="en-ZA" b="1" dirty="0">
                <a:solidFill>
                  <a:srgbClr val="C00000"/>
                </a:solidFill>
                <a:effectLst>
                  <a:outerShdw blurRad="38100" dist="38100" dir="2700000" algn="tl">
                    <a:srgbClr val="000000">
                      <a:alpha val="43137"/>
                    </a:srgbClr>
                  </a:outerShdw>
                </a:effectLst>
              </a:rPr>
              <a:t>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5" name="Content Placeholder 4"/>
          <p:cNvSpPr>
            <a:spLocks noGrp="1"/>
          </p:cNvSpPr>
          <p:nvPr>
            <p:ph sz="quarter" idx="1"/>
          </p:nvPr>
        </p:nvSpPr>
        <p:spPr/>
        <p:txBody>
          <a:bodyPr>
            <a:normAutofit fontScale="77500" lnSpcReduction="20000"/>
          </a:bodyPr>
          <a:lstStyle/>
          <a:p>
            <a:r>
              <a:rPr lang="en-US" dirty="0"/>
              <a:t>Understanding the relevant capacitor specifications, parameters and characteristics in the data sheets is essential if the right capacitor is to be chosen for any given circuit</a:t>
            </a:r>
            <a:r>
              <a:rPr lang="en-US" dirty="0" smtClean="0"/>
              <a:t>.</a:t>
            </a:r>
          </a:p>
          <a:p>
            <a:r>
              <a:rPr lang="en-US" dirty="0"/>
              <a:t>Electrolytic capacitor, ceramic, film, tantalum capacitor, etc. may all have values of capacitance that can be equated, but some of their other properties may vary, making one type more suitable for a particular circuit than another.</a:t>
            </a:r>
          </a:p>
          <a:p>
            <a:r>
              <a:rPr lang="en-US" dirty="0"/>
              <a:t>Basic capacitor specifications like the value, tolerance and working voltage are needed along with others including self inductance, </a:t>
            </a:r>
            <a:r>
              <a:rPr lang="en-US" dirty="0" smtClean="0"/>
              <a:t>dielectric </a:t>
            </a:r>
            <a:r>
              <a:rPr lang="en-US" dirty="0"/>
              <a:t>absorption and others. Although these may not always be important in every circuit, it is necessary to know and understand which ones are.</a:t>
            </a:r>
          </a:p>
          <a:p>
            <a:r>
              <a:rPr lang="en-US" dirty="0"/>
              <a:t>Having a good understanding of all the different capacitor specifications and parameters enables the right capacitor to be chosen when selecting and buying capacitors for electronic circuits.</a:t>
            </a:r>
          </a:p>
          <a:p>
            <a:endParaRPr lang="en-US" b="1" dirty="0"/>
          </a:p>
          <a:p>
            <a:endParaRPr lang="en-US" dirty="0"/>
          </a:p>
        </p:txBody>
      </p:sp>
    </p:spTree>
    <p:extLst>
      <p:ext uri="{BB962C8B-B14F-4D97-AF65-F5344CB8AC3E}">
        <p14:creationId xmlns:p14="http://schemas.microsoft.com/office/powerpoint/2010/main" val="17512435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Key </a:t>
            </a:r>
            <a:r>
              <a:rPr lang="en-US" b="1" dirty="0">
                <a:solidFill>
                  <a:srgbClr val="FF0000"/>
                </a:solidFill>
              </a:rPr>
              <a:t>capacitor specifications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92500" lnSpcReduction="20000"/>
          </a:bodyPr>
          <a:lstStyle/>
          <a:p>
            <a:r>
              <a:rPr lang="en-US" dirty="0"/>
              <a:t>Some of the key capacitor specifications and characteristics which need to be considered when selecting and buying capacitors include:</a:t>
            </a:r>
          </a:p>
          <a:p>
            <a:pPr>
              <a:buFont typeface="Arial"/>
              <a:buChar char="•"/>
            </a:pPr>
            <a:r>
              <a:rPr lang="en-US" b="1" i="1" dirty="0"/>
              <a:t>Capacitance value:</a:t>
            </a:r>
            <a:r>
              <a:rPr lang="en-US" dirty="0"/>
              <a:t>   The nominal capacitance is probably the most important capacitor specifications. The basic unit of capacitance is the Farad, although most capacitors have values well below a Farad - the submultiples below being the most common.:</a:t>
            </a:r>
            <a:br>
              <a:rPr lang="en-US" dirty="0"/>
            </a:br>
            <a:endParaRPr lang="en-US" dirty="0"/>
          </a:p>
          <a:p>
            <a:pPr marL="742950" lvl="1" indent="-285750">
              <a:buFont typeface="Arial"/>
              <a:buChar char="•"/>
            </a:pPr>
            <a:r>
              <a:rPr lang="en-US" dirty="0"/>
              <a:t>microfarads, µF, a millionth of a Farad, 10</a:t>
            </a:r>
            <a:r>
              <a:rPr lang="en-US" baseline="30000" dirty="0"/>
              <a:t>-6</a:t>
            </a:r>
            <a:r>
              <a:rPr lang="en-US" dirty="0"/>
              <a:t> </a:t>
            </a:r>
          </a:p>
          <a:p>
            <a:pPr marL="742950" lvl="1" indent="-285750">
              <a:buFont typeface="Arial"/>
              <a:buChar char="•"/>
            </a:pPr>
            <a:r>
              <a:rPr lang="en-US" dirty="0" err="1" smtClean="0"/>
              <a:t>nanofarads</a:t>
            </a:r>
            <a:r>
              <a:rPr lang="en-US" dirty="0"/>
              <a:t>, </a:t>
            </a:r>
            <a:r>
              <a:rPr lang="en-US" dirty="0" err="1"/>
              <a:t>nF</a:t>
            </a:r>
            <a:r>
              <a:rPr lang="en-US" dirty="0"/>
              <a:t> a 1000 millionth of a Farad, 10</a:t>
            </a:r>
            <a:r>
              <a:rPr lang="en-US" baseline="30000" dirty="0"/>
              <a:t>-9</a:t>
            </a:r>
            <a:r>
              <a:rPr lang="en-US" dirty="0"/>
              <a:t> </a:t>
            </a:r>
          </a:p>
          <a:p>
            <a:pPr marL="742950" lvl="1" indent="-285750">
              <a:buFont typeface="Arial"/>
              <a:buChar char="•"/>
            </a:pPr>
            <a:r>
              <a:rPr lang="en-US" dirty="0" err="1"/>
              <a:t>picoFarads</a:t>
            </a:r>
            <a:r>
              <a:rPr lang="en-US" dirty="0"/>
              <a:t>, pF a million millionth of a Farad, 10</a:t>
            </a:r>
            <a:r>
              <a:rPr lang="en-US" baseline="30000" dirty="0"/>
              <a:t>-12</a:t>
            </a:r>
            <a:r>
              <a:rPr lang="en-US" dirty="0"/>
              <a:t> </a:t>
            </a:r>
          </a:p>
          <a:p>
            <a:endParaRPr lang="en-US" dirty="0"/>
          </a:p>
        </p:txBody>
      </p:sp>
    </p:spTree>
    <p:extLst>
      <p:ext uri="{BB962C8B-B14F-4D97-AF65-F5344CB8AC3E}">
        <p14:creationId xmlns:p14="http://schemas.microsoft.com/office/powerpoint/2010/main" val="15828027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Capacitance </a:t>
            </a:r>
            <a:r>
              <a:rPr lang="en-US" b="1" i="1" dirty="0" smtClean="0"/>
              <a:t>value </a:t>
            </a:r>
            <a:r>
              <a:rPr lang="en-US" b="1" i="1" dirty="0" err="1" smtClean="0"/>
              <a:t>Cont</a:t>
            </a:r>
            <a:r>
              <a:rPr lang="en-US" b="1" i="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p:txBody>
          <a:bodyPr>
            <a:normAutofit fontScale="92500" lnSpcReduction="20000"/>
          </a:bodyPr>
          <a:lstStyle/>
          <a:p>
            <a:pPr marL="320040" lvl="1" indent="0">
              <a:buNone/>
            </a:pPr>
            <a:r>
              <a:rPr lang="en-US" dirty="0"/>
              <a:t>Sometimes capacitors can be marked in two ways. For example 100nF is the same as 0.1µF. This means that capacitors can be marked in several different ways.</a:t>
            </a:r>
            <a:br>
              <a:rPr lang="en-US" dirty="0"/>
            </a:br>
            <a:r>
              <a:rPr lang="en-US" dirty="0"/>
              <a:t/>
            </a:r>
            <a:br>
              <a:rPr lang="en-US" dirty="0"/>
            </a:br>
            <a:r>
              <a:rPr lang="en-US" dirty="0"/>
              <a:t>It is worth noting that, some super-capacitors have very high levels of capacitance that are actually measured in terms of Farads.</a:t>
            </a:r>
            <a:br>
              <a:rPr lang="en-US" dirty="0"/>
            </a:br>
            <a:r>
              <a:rPr lang="en-US" dirty="0"/>
              <a:t/>
            </a:r>
            <a:br>
              <a:rPr lang="en-US" dirty="0"/>
            </a:br>
            <a:r>
              <a:rPr lang="en-US" dirty="0"/>
              <a:t>The nominal capacitance may also be quoted at a certain frequency as the capacitance for some forms of capacitor, typically electrolytic will vary slightly with frequency.</a:t>
            </a:r>
            <a:br>
              <a:rPr lang="en-US" dirty="0"/>
            </a:br>
            <a:r>
              <a:rPr lang="en-US" dirty="0"/>
              <a:t/>
            </a:r>
            <a:br>
              <a:rPr lang="en-US" dirty="0"/>
            </a:br>
            <a:r>
              <a:rPr lang="en-US" dirty="0"/>
              <a:t>Obviously the value of the capacitance will govern the impedance it provides at different frequencies. The larger the capacitance, the lower the impedance</a:t>
            </a:r>
          </a:p>
        </p:txBody>
      </p:sp>
    </p:spTree>
    <p:extLst>
      <p:ext uri="{BB962C8B-B14F-4D97-AF65-F5344CB8AC3E}">
        <p14:creationId xmlns:p14="http://schemas.microsoft.com/office/powerpoint/2010/main" val="29361278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smtClean="0"/>
              <a:t>Tolerance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77500" lnSpcReduction="20000"/>
          </a:bodyPr>
          <a:lstStyle/>
          <a:p>
            <a:pPr marL="0" indent="0" algn="just">
              <a:buNone/>
            </a:pPr>
            <a:r>
              <a:rPr lang="en-US" dirty="0"/>
              <a:t> </a:t>
            </a:r>
            <a:r>
              <a:rPr lang="en-US" dirty="0" smtClean="0"/>
              <a:t>Another </a:t>
            </a:r>
            <a:r>
              <a:rPr lang="en-US" dirty="0"/>
              <a:t>key parameter for a capacitor is the tolerance on its value. Dependent upon the capacitor and its properties, it may be very accurate, or there may be a wide tolerance on the value.</a:t>
            </a:r>
            <a:br>
              <a:rPr lang="en-US" dirty="0"/>
            </a:br>
            <a:r>
              <a:rPr lang="en-US" dirty="0"/>
              <a:t/>
            </a:r>
            <a:br>
              <a:rPr lang="en-US" dirty="0"/>
            </a:br>
            <a:r>
              <a:rPr lang="en-US" dirty="0"/>
              <a:t>The tolerance value is the extent to which the actual value of the capacitor can vary from the stated or nominal value and it is often expressed as a percentage., although for values of a few </a:t>
            </a:r>
            <a:r>
              <a:rPr lang="en-US" dirty="0" err="1"/>
              <a:t>picofarads</a:t>
            </a:r>
            <a:r>
              <a:rPr lang="en-US" dirty="0"/>
              <a:t> it may be expressed as an actual value, i.e. 20pF ±1pF, etc.</a:t>
            </a:r>
            <a:br>
              <a:rPr lang="en-US" dirty="0"/>
            </a:br>
            <a:endParaRPr lang="en-US" dirty="0" smtClean="0"/>
          </a:p>
          <a:p>
            <a:pPr marL="0" indent="0" algn="just">
              <a:buNone/>
            </a:pPr>
            <a:r>
              <a:rPr lang="en-US" dirty="0"/>
              <a:t>Normally the tolerance of a capacitor is given in terms of the percentage tolerance, expressed as ±NN%. Values of</a:t>
            </a:r>
            <a:r>
              <a:rPr lang="en-US" b="1" dirty="0"/>
              <a:t> ±5% and ±10% are commonly used for coupling and decoupling applications</a:t>
            </a:r>
            <a:r>
              <a:rPr lang="en-US" dirty="0"/>
              <a:t>. For components used in applications where better tolerances are required, there are many with tolerances of ±1 and ±2%, and occasionally better.</a:t>
            </a:r>
          </a:p>
        </p:txBody>
      </p:sp>
    </p:spTree>
    <p:extLst>
      <p:ext uri="{BB962C8B-B14F-4D97-AF65-F5344CB8AC3E}">
        <p14:creationId xmlns:p14="http://schemas.microsoft.com/office/powerpoint/2010/main" val="14282929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Working </a:t>
            </a:r>
            <a:r>
              <a:rPr lang="en-US" b="1" i="1" dirty="0" smtClean="0"/>
              <a:t>voltage</a:t>
            </a:r>
            <a:r>
              <a:rPr lang="en-US" dirty="0" smtClean="0"/>
              <a:t> </a:t>
            </a:r>
            <a:r>
              <a:rPr lang="en-US" dirty="0"/>
              <a:t> </a:t>
            </a: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p:txBody>
          <a:bodyPr>
            <a:normAutofit fontScale="70000" lnSpcReduction="20000"/>
          </a:bodyPr>
          <a:lstStyle/>
          <a:p>
            <a:r>
              <a:rPr lang="en-US" dirty="0" smtClean="0"/>
              <a:t>The </a:t>
            </a:r>
            <a:r>
              <a:rPr lang="en-US" dirty="0"/>
              <a:t>working voltage capacitor characteristic defines the maximum continuous voltage that may be applied across the capacitor. This is normally printed on the case and will be mentioned in the datasheet. The voltage normally refers to the largest DC voltage that can be applied. Also be aware that when a capacitor is operating in a circuit with an AC waveform superimposed on a DC voltage, then the voltages experienced may be well above the quiescent DC value.</a:t>
            </a:r>
            <a:br>
              <a:rPr lang="en-US" dirty="0"/>
            </a:br>
            <a:r>
              <a:rPr lang="en-US" dirty="0"/>
              <a:t/>
            </a:r>
            <a:br>
              <a:rPr lang="en-US" dirty="0"/>
            </a:br>
            <a:r>
              <a:rPr lang="en-US" dirty="0"/>
              <a:t>For some capacitors used in AC applications, an AC value may be quoted. Be aware that this refers to the RMS voltage and not the peak value which is √2, or 1.414 times greater.</a:t>
            </a:r>
            <a:br>
              <a:rPr lang="en-US" dirty="0"/>
            </a:br>
            <a:r>
              <a:rPr lang="en-US" dirty="0"/>
              <a:t/>
            </a:r>
            <a:br>
              <a:rPr lang="en-US" dirty="0"/>
            </a:br>
            <a:r>
              <a:rPr lang="en-US" dirty="0"/>
              <a:t>Although some capacitors can withstand a short peak voltage, this can cause others to break down irreparably, so it is wise to beware. As a result, some capacitors may also have a surge rating - these capacitors tend to be those that might be used for AC power applications where surges occur.</a:t>
            </a:r>
          </a:p>
        </p:txBody>
      </p:sp>
    </p:spTree>
    <p:extLst>
      <p:ext uri="{BB962C8B-B14F-4D97-AF65-F5344CB8AC3E}">
        <p14:creationId xmlns:p14="http://schemas.microsoft.com/office/powerpoint/2010/main" val="17243888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Working </a:t>
            </a:r>
            <a:r>
              <a:rPr lang="en-US" b="1" i="1" dirty="0" smtClean="0"/>
              <a:t>voltage </a:t>
            </a:r>
            <a:r>
              <a:rPr lang="en-US" b="1" i="1" dirty="0" err="1" smtClean="0"/>
              <a:t>cont</a:t>
            </a:r>
            <a:r>
              <a:rPr lang="en-US" b="1" i="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1"/>
          </p:nvPr>
        </p:nvSpPr>
        <p:spPr/>
        <p:txBody>
          <a:bodyPr>
            <a:normAutofit fontScale="92500" lnSpcReduction="20000"/>
          </a:bodyPr>
          <a:lstStyle/>
          <a:p>
            <a:pPr marL="0" indent="0" algn="just">
              <a:buNone/>
            </a:pPr>
            <a:r>
              <a:rPr lang="en-US" dirty="0"/>
              <a:t>It is always good practice to run capacitors well within their rated voltage. There is a link between the margin provided between the actual voltage at which the capacitor is run and its rated operating voltage. The greater the margin, the higher the reliability.</a:t>
            </a:r>
            <a:br>
              <a:rPr lang="en-US" dirty="0"/>
            </a:br>
            <a:r>
              <a:rPr lang="en-US" dirty="0"/>
              <a:t/>
            </a:r>
            <a:br>
              <a:rPr lang="en-US" dirty="0"/>
            </a:br>
            <a:r>
              <a:rPr lang="en-US" dirty="0"/>
              <a:t>Often commercial design guidelines stipulate that capacitors should not be run above 50% of their rated values, and guidelines for designing high reliability military equipment follow similar guidelines. Operating with a good margin ensures high levels of reliability are achieved. </a:t>
            </a:r>
          </a:p>
        </p:txBody>
      </p:sp>
    </p:spTree>
    <p:extLst>
      <p:ext uri="{BB962C8B-B14F-4D97-AF65-F5344CB8AC3E}">
        <p14:creationId xmlns:p14="http://schemas.microsoft.com/office/powerpoint/2010/main" val="19865831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smtClean="0"/>
              <a:t>Dielectric</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p:txBody>
          <a:bodyPr>
            <a:normAutofit fontScale="85000" lnSpcReduction="10000"/>
          </a:bodyPr>
          <a:lstStyle/>
          <a:p>
            <a:pPr algn="just"/>
            <a:r>
              <a:rPr lang="en-US" dirty="0" smtClean="0"/>
              <a:t>The </a:t>
            </a:r>
            <a:r>
              <a:rPr lang="en-US" dirty="0"/>
              <a:t>dielectric is one of the key items that governs many of the capacitor characteristics. As a result capacitors are often referred to by their dielectrics: electrolytic; tantalum, ceramic; plastic film; silver mica; and the like. As the characteristics of these capacitors and the capacitance ranges available vary, </a:t>
            </a:r>
            <a:r>
              <a:rPr lang="en-US" b="1" dirty="0"/>
              <a:t>it is important to select the required dielectric, looking carefully at the performance and overall capacitor specification in the datasheet.</a:t>
            </a:r>
            <a:br>
              <a:rPr lang="en-US" b="1" dirty="0"/>
            </a:br>
            <a:r>
              <a:rPr lang="en-US" dirty="0"/>
              <a:t/>
            </a:r>
            <a:br>
              <a:rPr lang="en-US" dirty="0"/>
            </a:br>
            <a:r>
              <a:rPr lang="en-US" dirty="0"/>
              <a:t>The dielectric tends to govern a number of aspects of the capacitor operation and therefore capacitors with different dielectric types tend to be used for different applications.</a:t>
            </a:r>
          </a:p>
        </p:txBody>
      </p:sp>
    </p:spTree>
    <p:extLst>
      <p:ext uri="{BB962C8B-B14F-4D97-AF65-F5344CB8AC3E}">
        <p14:creationId xmlns:p14="http://schemas.microsoft.com/office/powerpoint/2010/main" val="18334072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smtClean="0"/>
              <a:t>Dielectric </a:t>
            </a:r>
            <a:r>
              <a:rPr lang="en-US" b="1" i="1" dirty="0" err="1" smtClean="0"/>
              <a:t>cont</a:t>
            </a:r>
            <a:r>
              <a:rPr lang="en-US" b="1" i="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sp>
        <p:nvSpPr>
          <p:cNvPr id="5" name="Content Placeholder 4"/>
          <p:cNvSpPr>
            <a:spLocks noGrp="1"/>
          </p:cNvSpPr>
          <p:nvPr>
            <p:ph sz="quarter" idx="1"/>
          </p:nvPr>
        </p:nvSpPr>
        <p:spPr/>
        <p:txBody>
          <a:bodyPr>
            <a:normAutofit fontScale="77500" lnSpcReduction="20000"/>
          </a:bodyPr>
          <a:lstStyle/>
          <a:p>
            <a:pPr algn="just"/>
            <a:r>
              <a:rPr lang="en-US" i="1" u="sng" dirty="0" err="1"/>
              <a:t>Aluminium</a:t>
            </a:r>
            <a:r>
              <a:rPr lang="en-US" i="1" u="sng" dirty="0"/>
              <a:t> electrolytic capacitors:</a:t>
            </a:r>
            <a:r>
              <a:rPr lang="en-US" dirty="0"/>
              <a:t>   Large capacitance - normally above 1µF, large ripple current, low frequency capability - not normally used above 100kHz or so, higher leakage than other types. </a:t>
            </a:r>
          </a:p>
          <a:p>
            <a:pPr algn="just"/>
            <a:r>
              <a:rPr lang="en-US" i="1" u="sng" dirty="0"/>
              <a:t>Tantalum capacitors:</a:t>
            </a:r>
            <a:r>
              <a:rPr lang="en-US" dirty="0"/>
              <a:t>   High value in very small volume - values normally above 1µF, higher frequency capability than </a:t>
            </a:r>
            <a:r>
              <a:rPr lang="en-US" dirty="0" err="1"/>
              <a:t>aluminium</a:t>
            </a:r>
            <a:r>
              <a:rPr lang="en-US" dirty="0"/>
              <a:t> electrolytic, normally low voltage, very intolerant to over-voltage and reverse voltage.</a:t>
            </a:r>
          </a:p>
          <a:p>
            <a:pPr algn="just"/>
            <a:r>
              <a:rPr lang="en-US" i="1" u="sng" dirty="0"/>
              <a:t>Ceramic capacitors:</a:t>
            </a:r>
            <a:r>
              <a:rPr lang="en-US" dirty="0"/>
              <a:t>   Values tend to be below 1µF, normally capable of high frequency operation, low leakage current; as there are several types of ceramic dielectric, check the properties.</a:t>
            </a:r>
          </a:p>
          <a:p>
            <a:pPr marL="0" indent="0">
              <a:buNone/>
            </a:pPr>
            <a:r>
              <a:rPr lang="en-US" b="1" dirty="0"/>
              <a:t>In view of the different characteristics, it is necessary to check which dielectric is most suitable for the circuit, and position within the circuit where it will be used. </a:t>
            </a:r>
          </a:p>
        </p:txBody>
      </p:sp>
    </p:spTree>
    <p:extLst>
      <p:ext uri="{BB962C8B-B14F-4D97-AF65-F5344CB8AC3E}">
        <p14:creationId xmlns:p14="http://schemas.microsoft.com/office/powerpoint/2010/main" val="28106735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Working </a:t>
            </a:r>
            <a:r>
              <a:rPr lang="en-US" b="1" i="1" dirty="0" smtClean="0"/>
              <a:t>temperature</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p:txBody>
          <a:bodyPr>
            <a:normAutofit fontScale="85000" lnSpcReduction="20000"/>
          </a:bodyPr>
          <a:lstStyle/>
          <a:p>
            <a:pPr marL="0" indent="0">
              <a:buNone/>
            </a:pPr>
            <a:r>
              <a:rPr lang="en-US" dirty="0"/>
              <a:t>  All capacitors have a limited working temperature range whether ceramic capacitors, electrolytic capacitors, tantalum capacitors or whatever type. This specification details the limits within which the capacitor will work satisfactorily and over which it is designed to operate.</a:t>
            </a:r>
            <a:br>
              <a:rPr lang="en-US" dirty="0"/>
            </a:br>
            <a:r>
              <a:rPr lang="en-US" dirty="0"/>
              <a:t/>
            </a:r>
            <a:br>
              <a:rPr lang="en-US" dirty="0"/>
            </a:br>
            <a:r>
              <a:rPr lang="en-US" dirty="0"/>
              <a:t>Some aspects that limit the working range of a capacitor are the voltage - this falls with increasing temperature; the ripple current - again lower with increasing temperature. The lower temperature specification can be governed by a number of factors. One is the electrolyte operation in components such as electrolytic capacitors. The working temperature is particularly important for electrolytic capacitors as their expected life falls rapidly with increasing temperature.</a:t>
            </a:r>
          </a:p>
        </p:txBody>
      </p:sp>
    </p:spTree>
    <p:extLst>
      <p:ext uri="{BB962C8B-B14F-4D97-AF65-F5344CB8AC3E}">
        <p14:creationId xmlns:p14="http://schemas.microsoft.com/office/powerpoint/2010/main" val="30154195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Temperature </a:t>
            </a:r>
            <a:r>
              <a:rPr lang="en-US" b="1" i="1" dirty="0" smtClean="0"/>
              <a:t>coefficient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30</a:t>
            </a:fld>
            <a:endParaRPr lang="en-US"/>
          </a:p>
        </p:txBody>
      </p:sp>
      <p:sp>
        <p:nvSpPr>
          <p:cNvPr id="5" name="Content Placeholder 4"/>
          <p:cNvSpPr>
            <a:spLocks noGrp="1"/>
          </p:cNvSpPr>
          <p:nvPr>
            <p:ph sz="quarter" idx="1"/>
          </p:nvPr>
        </p:nvSpPr>
        <p:spPr/>
        <p:txBody>
          <a:bodyPr>
            <a:normAutofit/>
          </a:bodyPr>
          <a:lstStyle/>
          <a:p>
            <a:pPr marL="0" indent="0">
              <a:buNone/>
            </a:pPr>
            <a:r>
              <a:rPr lang="en-US" sz="2800" dirty="0" smtClean="0"/>
              <a:t>Capacitors</a:t>
            </a:r>
            <a:r>
              <a:rPr lang="en-US" sz="2800" dirty="0"/>
              <a:t>, like all components vary with temperature. The degree is relatively small, and does not make a difference in circuits where the value is not critical, but in others where the circuit is dependent upon the exact value, e.g. an LC oscillator, </a:t>
            </a:r>
            <a:r>
              <a:rPr lang="en-US" sz="2800" dirty="0" err="1"/>
              <a:t>etc</a:t>
            </a:r>
            <a:r>
              <a:rPr lang="en-US" sz="2800" dirty="0"/>
              <a:t>, the temperature coefficient can be very important</a:t>
            </a:r>
            <a:r>
              <a:rPr lang="en-US" sz="2800" dirty="0" smtClean="0"/>
              <a:t>.</a:t>
            </a:r>
          </a:p>
          <a:p>
            <a:pPr marL="0" indent="0">
              <a:buNone/>
            </a:pPr>
            <a:r>
              <a:rPr lang="en-US" sz="2800" dirty="0"/>
              <a:t/>
            </a:r>
            <a:br>
              <a:rPr lang="en-US" sz="2800" dirty="0"/>
            </a:br>
            <a:r>
              <a:rPr lang="en-US" sz="2800" dirty="0"/>
              <a:t>The temperature coefficient is often expressed as the variation in parts per million per degree Celsius.</a:t>
            </a:r>
          </a:p>
        </p:txBody>
      </p:sp>
    </p:spTree>
    <p:extLst>
      <p:ext uri="{BB962C8B-B14F-4D97-AF65-F5344CB8AC3E}">
        <p14:creationId xmlns:p14="http://schemas.microsoft.com/office/powerpoint/2010/main" val="12167829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838200"/>
          </a:xfrm>
        </p:spPr>
        <p:txBody>
          <a:bodyPr>
            <a:normAutofit/>
          </a:bodyPr>
          <a:lstStyle/>
          <a:p>
            <a:pPr algn="ctr"/>
            <a:r>
              <a:rPr lang="en-US" b="1" i="1" dirty="0"/>
              <a:t>Leakage </a:t>
            </a:r>
            <a:r>
              <a:rPr lang="en-US" b="1" i="1" dirty="0" smtClean="0"/>
              <a:t>resistance/ current</a:t>
            </a:r>
            <a:r>
              <a:rPr lang="en-US" dirty="0" smtClean="0"/>
              <a:t> </a:t>
            </a:r>
            <a:r>
              <a:rPr lang="en-US" dirty="0"/>
              <a:t> </a:t>
            </a: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31</a:t>
            </a:fld>
            <a:endParaRPr lang="en-US"/>
          </a:p>
        </p:txBody>
      </p:sp>
      <p:sp>
        <p:nvSpPr>
          <p:cNvPr id="5" name="Content Placeholder 4"/>
          <p:cNvSpPr>
            <a:spLocks noGrp="1"/>
          </p:cNvSpPr>
          <p:nvPr>
            <p:ph sz="quarter" idx="1"/>
          </p:nvPr>
        </p:nvSpPr>
        <p:spPr>
          <a:xfrm>
            <a:off x="612648" y="1600200"/>
            <a:ext cx="8153400" cy="4800600"/>
          </a:xfrm>
        </p:spPr>
        <p:txBody>
          <a:bodyPr>
            <a:noAutofit/>
          </a:bodyPr>
          <a:lstStyle/>
          <a:p>
            <a:pPr marL="0" indent="0">
              <a:buNone/>
            </a:pPr>
            <a:r>
              <a:rPr lang="en-US" sz="1700" dirty="0" smtClean="0"/>
              <a:t>The leakage current or leakage resistance specification indicates the amount of current that flows through the capacitor. Leakage current occurs as a result of the fact that capacitors are not perfect insulators. If a capacitor is charged up, and then disconnected, it will slowly lose its charge. Also when it is charged and continuously supplied then current will flow through it.</a:t>
            </a:r>
            <a:br>
              <a:rPr lang="en-US" sz="1700" dirty="0" smtClean="0"/>
            </a:br>
            <a:r>
              <a:rPr lang="en-US" sz="1700" dirty="0" smtClean="0"/>
              <a:t/>
            </a:r>
            <a:br>
              <a:rPr lang="en-US" sz="1700" dirty="0" smtClean="0"/>
            </a:br>
            <a:r>
              <a:rPr lang="en-US" sz="1700" dirty="0" smtClean="0"/>
              <a:t>Both the leakage current and leakage or insulation resistance are seen quoted in specifications. As they are related by Ohm's law it is simple to translate between the two. Typically the insulation resistance is used where very high value of resistance are encountered, and the current often used for large capacitors and where there is more leakage. For example: </a:t>
            </a:r>
            <a:r>
              <a:rPr lang="en-US" sz="1700" dirty="0" err="1" smtClean="0"/>
              <a:t>supercapacitors</a:t>
            </a:r>
            <a:r>
              <a:rPr lang="en-US" sz="1700" dirty="0" smtClean="0"/>
              <a:t>, and </a:t>
            </a:r>
            <a:r>
              <a:rPr lang="en-US" sz="1700" dirty="0" err="1" smtClean="0"/>
              <a:t>aluminium</a:t>
            </a:r>
            <a:r>
              <a:rPr lang="en-US" sz="1700" dirty="0" smtClean="0"/>
              <a:t> electrolytic capacitors normally have values of leakage current quoted, but for ceramic capacitors or plastic film capacitors where the leakage current is minute, the values of resistance are typically given.</a:t>
            </a:r>
          </a:p>
          <a:p>
            <a:pPr marL="0" indent="0">
              <a:buNone/>
            </a:pPr>
            <a:r>
              <a:rPr lang="en-US" sz="1700" b="1" dirty="0" smtClean="0"/>
              <a:t>Note:</a:t>
            </a:r>
            <a:r>
              <a:rPr lang="en-US" sz="1700" dirty="0" smtClean="0"/>
              <a:t>   A very high leakage resistance value can mean that if the capacitor is used in a high voltage circuit, then these voltages can remain for some time after the unit is switched off if there is not external leakage path. Beware when handling circuits where high voltages have been present as retained charge may present for some time after switch-off.</a:t>
            </a:r>
          </a:p>
          <a:p>
            <a:pPr marL="0" indent="0">
              <a:buNone/>
            </a:pPr>
            <a:endParaRPr lang="en-US" sz="1700" dirty="0"/>
          </a:p>
        </p:txBody>
      </p:sp>
    </p:spTree>
    <p:extLst>
      <p:ext uri="{BB962C8B-B14F-4D97-AF65-F5344CB8AC3E}">
        <p14:creationId xmlns:p14="http://schemas.microsoft.com/office/powerpoint/2010/main" val="11128360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smtClean="0"/>
              <a:t>ESR and </a:t>
            </a:r>
            <a:r>
              <a:rPr lang="en-US" b="1" i="1" dirty="0"/>
              <a:t>Self </a:t>
            </a:r>
            <a:r>
              <a:rPr lang="en-US" b="1" i="1" dirty="0" smtClean="0"/>
              <a:t>inductance</a:t>
            </a:r>
            <a:r>
              <a:rPr lang="en-US" dirty="0" smtClean="0"/>
              <a:t> </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32</a:t>
            </a:fld>
            <a:endParaRPr lang="en-US"/>
          </a:p>
        </p:txBody>
      </p:sp>
      <p:sp>
        <p:nvSpPr>
          <p:cNvPr id="5" name="Content Placeholder 4"/>
          <p:cNvSpPr>
            <a:spLocks noGrp="1"/>
          </p:cNvSpPr>
          <p:nvPr>
            <p:ph sz="quarter" idx="1"/>
          </p:nvPr>
        </p:nvSpPr>
        <p:spPr/>
        <p:txBody>
          <a:bodyPr>
            <a:noAutofit/>
          </a:bodyPr>
          <a:lstStyle/>
          <a:p>
            <a:r>
              <a:rPr lang="en-US" sz="2000" b="1" i="1" dirty="0"/>
              <a:t>ESR:</a:t>
            </a:r>
            <a:r>
              <a:rPr lang="en-US" sz="2000" dirty="0"/>
              <a:t>   The Equivalent Series Resistance or ESR, is an important specification in many instances</a:t>
            </a:r>
            <a:r>
              <a:rPr lang="en-US" sz="2000" dirty="0" smtClean="0"/>
              <a:t>. </a:t>
            </a:r>
            <a:r>
              <a:rPr lang="en-US" sz="2000" dirty="0"/>
              <a:t>It is the impedance of the capacitor to alternating current and it is particularly important at high frequencies. The ESR specification includes the resistance of the dielectric material, the DC resistance of the terminal leads, the DC resistance of the connections to the dielectric and the capacitor plate resistance all measured at a particular frequency. </a:t>
            </a:r>
            <a:endParaRPr lang="en-US" sz="2000" dirty="0" smtClean="0"/>
          </a:p>
          <a:p>
            <a:r>
              <a:rPr lang="en-US" sz="2000" b="1" i="1" dirty="0" smtClean="0"/>
              <a:t>Self </a:t>
            </a:r>
            <a:r>
              <a:rPr lang="en-US" sz="2000" b="1" i="1" dirty="0"/>
              <a:t>inductance:</a:t>
            </a:r>
            <a:r>
              <a:rPr lang="en-US" sz="2000" dirty="0"/>
              <a:t>   Capacitors are not just a pure capacitance - they include various other spurious elements beyond the basic capacitance. One that is of particular importance for high frequency / RF circuits is the self inductance.</a:t>
            </a:r>
            <a:br>
              <a:rPr lang="en-US" sz="2000" dirty="0"/>
            </a:br>
            <a:r>
              <a:rPr lang="en-US" sz="2000" dirty="0"/>
              <a:t/>
            </a:r>
            <a:br>
              <a:rPr lang="en-US" sz="2000" dirty="0"/>
            </a:br>
            <a:r>
              <a:rPr lang="en-US" sz="2000" dirty="0"/>
              <a:t>Normally the inductance in capacitors is relatively small - it may be in the region 1 - 20 </a:t>
            </a:r>
            <a:r>
              <a:rPr lang="en-US" sz="2000" dirty="0" err="1"/>
              <a:t>nH</a:t>
            </a:r>
            <a:r>
              <a:rPr lang="en-US" sz="2000" dirty="0"/>
              <a:t>, but the actual value will be very dependent upon the type of capacitor and its construction. As a result of the small value of inductance, the effects of the self inductance are normally only seen at high frequencies. </a:t>
            </a:r>
          </a:p>
        </p:txBody>
      </p:sp>
    </p:spTree>
    <p:extLst>
      <p:ext uri="{BB962C8B-B14F-4D97-AF65-F5344CB8AC3E}">
        <p14:creationId xmlns:p14="http://schemas.microsoft.com/office/powerpoint/2010/main" val="33392428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Self resonant </a:t>
            </a:r>
            <a:r>
              <a:rPr lang="en-US" b="1" i="1" dirty="0" smtClean="0"/>
              <a:t>frequency</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sp>
        <p:nvSpPr>
          <p:cNvPr id="5" name="Content Placeholder 4"/>
          <p:cNvSpPr>
            <a:spLocks noGrp="1"/>
          </p:cNvSpPr>
          <p:nvPr>
            <p:ph sz="quarter" idx="1"/>
          </p:nvPr>
        </p:nvSpPr>
        <p:spPr>
          <a:xfrm>
            <a:off x="612648" y="1600200"/>
            <a:ext cx="8153400" cy="4953000"/>
          </a:xfrm>
        </p:spPr>
        <p:txBody>
          <a:bodyPr>
            <a:noAutofit/>
          </a:bodyPr>
          <a:lstStyle/>
          <a:p>
            <a:pPr algn="just"/>
            <a:r>
              <a:rPr lang="en-US" sz="2300" dirty="0"/>
              <a:t>  The self resonant frequency of a capacitor arises from a resonant circuit being set up between the equivalent series inductance and the capacitance of the capacitor. This is often specified separately for capacitors that are like to be used in RF applications - sometimes a plot of the response may be included as there may be several resonant frequencies</a:t>
            </a:r>
            <a:r>
              <a:rPr lang="en-US" sz="2300" dirty="0" smtClean="0"/>
              <a:t>.</a:t>
            </a:r>
          </a:p>
          <a:p>
            <a:pPr marL="0" indent="0" algn="just">
              <a:buNone/>
            </a:pPr>
            <a:endParaRPr lang="en-US" sz="2300" dirty="0" smtClean="0"/>
          </a:p>
          <a:p>
            <a:pPr algn="just"/>
            <a:r>
              <a:rPr lang="en-US" sz="2300" dirty="0"/>
              <a:t>At the resonant frequency, </a:t>
            </a:r>
            <a:r>
              <a:rPr lang="en-US" sz="2300" dirty="0" err="1"/>
              <a:t>Fr</a:t>
            </a:r>
            <a:r>
              <a:rPr lang="en-US" sz="2300" dirty="0"/>
              <a:t>, the inductive and reactive impedances cancel leaving the resistive elements of the circuit, i.e. the ESR. Also, remember that above the resonant frequency, the capacitor will appear inductive. The resonant frequency is normally associated with RF circuits, and therefor it is normally ceramic capacitors that can be specified in this way.</a:t>
            </a:r>
          </a:p>
        </p:txBody>
      </p:sp>
    </p:spTree>
    <p:extLst>
      <p:ext uri="{BB962C8B-B14F-4D97-AF65-F5344CB8AC3E}">
        <p14:creationId xmlns:p14="http://schemas.microsoft.com/office/powerpoint/2010/main" val="40651080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2800" dirty="0" smtClean="0"/>
              <a:t>Figure: Capacitor </a:t>
            </a:r>
            <a:r>
              <a:rPr lang="en-US" sz="2800" dirty="0"/>
              <a:t>impedance curve showing self resonance</a:t>
            </a: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pic>
        <p:nvPicPr>
          <p:cNvPr id="10242"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035685" y="1847850"/>
            <a:ext cx="7307580" cy="400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914400" y="5943600"/>
            <a:ext cx="7772400" cy="304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smtClean="0"/>
              <a:t> </a:t>
            </a:r>
            <a:r>
              <a:rPr lang="en-US" sz="1400" dirty="0"/>
              <a:t>https://www.watelectronics.com/different-types-of-capacitors-applications</a:t>
            </a:r>
            <a:endParaRPr lang="en-US" sz="1400" dirty="0"/>
          </a:p>
        </p:txBody>
      </p:sp>
    </p:spTree>
    <p:extLst>
      <p:ext uri="{BB962C8B-B14F-4D97-AF65-F5344CB8AC3E}">
        <p14:creationId xmlns:p14="http://schemas.microsoft.com/office/powerpoint/2010/main" val="19498748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i="1" dirty="0"/>
              <a:t>Ripple </a:t>
            </a:r>
            <a:r>
              <a:rPr lang="en-US" b="1" i="1" dirty="0" smtClean="0"/>
              <a:t>current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35</a:t>
            </a:fld>
            <a:endParaRPr lang="en-US"/>
          </a:p>
        </p:txBody>
      </p:sp>
      <p:sp>
        <p:nvSpPr>
          <p:cNvPr id="5" name="Content Placeholder 4"/>
          <p:cNvSpPr>
            <a:spLocks noGrp="1"/>
          </p:cNvSpPr>
          <p:nvPr>
            <p:ph sz="quarter" idx="1"/>
          </p:nvPr>
        </p:nvSpPr>
        <p:spPr/>
        <p:txBody>
          <a:bodyPr>
            <a:normAutofit fontScale="85000" lnSpcReduction="20000"/>
          </a:bodyPr>
          <a:lstStyle/>
          <a:p>
            <a:r>
              <a:rPr lang="en-US" dirty="0"/>
              <a:t>  This specification is of great importance for circuits where significant levels of current are flowing. One of the main applications where this is important is within power supply circuits, particularly within the smoothing sections of the supply. </a:t>
            </a:r>
            <a:endParaRPr lang="en-US" dirty="0" smtClean="0"/>
          </a:p>
          <a:p>
            <a:r>
              <a:rPr lang="en-US" dirty="0" smtClean="0"/>
              <a:t>It </a:t>
            </a:r>
            <a:r>
              <a:rPr lang="en-US" dirty="0"/>
              <a:t>is necessary to determine </a:t>
            </a:r>
            <a:r>
              <a:rPr lang="en-US" dirty="0" smtClean="0"/>
              <a:t>the</a:t>
            </a:r>
          </a:p>
          <a:p>
            <a:pPr marL="0" indent="0">
              <a:buNone/>
            </a:pPr>
            <a:r>
              <a:rPr lang="en-US" dirty="0" smtClean="0"/>
              <a:t> </a:t>
            </a:r>
            <a:r>
              <a:rPr lang="en-US" dirty="0"/>
              <a:t>maximum ripple current within </a:t>
            </a:r>
            <a:endParaRPr lang="en-US" dirty="0" smtClean="0"/>
          </a:p>
          <a:p>
            <a:pPr marL="0" indent="0">
              <a:buNone/>
            </a:pPr>
            <a:r>
              <a:rPr lang="en-US" dirty="0"/>
              <a:t>t</a:t>
            </a:r>
            <a:r>
              <a:rPr lang="en-US" dirty="0" smtClean="0"/>
              <a:t>he circuit </a:t>
            </a:r>
            <a:r>
              <a:rPr lang="en-US" dirty="0"/>
              <a:t>and then consult the </a:t>
            </a:r>
            <a:endParaRPr lang="en-US" dirty="0" smtClean="0"/>
          </a:p>
          <a:p>
            <a:pPr marL="0" indent="0">
              <a:buNone/>
            </a:pPr>
            <a:r>
              <a:rPr lang="en-US" dirty="0" smtClean="0"/>
              <a:t>datasheet </a:t>
            </a:r>
            <a:r>
              <a:rPr lang="en-US" dirty="0"/>
              <a:t>to ensure that </a:t>
            </a:r>
            <a:r>
              <a:rPr lang="en-US" dirty="0" smtClean="0"/>
              <a:t>the</a:t>
            </a:r>
          </a:p>
          <a:p>
            <a:pPr marL="0" indent="0">
              <a:buNone/>
            </a:pPr>
            <a:r>
              <a:rPr lang="en-US" dirty="0" smtClean="0"/>
              <a:t> ripple current </a:t>
            </a:r>
            <a:r>
              <a:rPr lang="en-US" dirty="0"/>
              <a:t>specification is </a:t>
            </a:r>
            <a:endParaRPr lang="en-US" dirty="0" smtClean="0"/>
          </a:p>
          <a:p>
            <a:pPr marL="0" indent="0">
              <a:buNone/>
            </a:pPr>
            <a:r>
              <a:rPr lang="en-US" dirty="0" smtClean="0"/>
              <a:t>not exceeded and </a:t>
            </a:r>
            <a:r>
              <a:rPr lang="en-US" dirty="0"/>
              <a:t>better still </a:t>
            </a:r>
            <a:endParaRPr lang="en-US" dirty="0" smtClean="0"/>
          </a:p>
          <a:p>
            <a:pPr marL="0" indent="0">
              <a:buNone/>
            </a:pPr>
            <a:r>
              <a:rPr lang="en-US" dirty="0" smtClean="0"/>
              <a:t>that </a:t>
            </a:r>
            <a:r>
              <a:rPr lang="en-US" dirty="0"/>
              <a:t>there is a good margin.</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2849063"/>
            <a:ext cx="3810000" cy="332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4876800" y="6019800"/>
            <a:ext cx="3505200" cy="533400"/>
          </a:xfrm>
          <a:prstGeom prst="rect">
            <a:avLst/>
          </a:prstGeom>
        </p:spPr>
        <p:txBody>
          <a:bodyPr>
            <a:normAutofit fontScale="70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Calibri" pitchFamily="34" charset="0"/>
                <a:cs typeface="Calibri" pitchFamily="34" charset="0"/>
              </a:rPr>
              <a:t>Source: </a:t>
            </a:r>
            <a:r>
              <a:rPr lang="en-US" dirty="0"/>
              <a:t>https://www.watelectronics.com/different-types-of-capacitors-applications</a:t>
            </a:r>
            <a:endParaRPr lang="en-US" dirty="0"/>
          </a:p>
        </p:txBody>
      </p:sp>
    </p:spTree>
    <p:extLst>
      <p:ext uri="{BB962C8B-B14F-4D97-AF65-F5344CB8AC3E}">
        <p14:creationId xmlns:p14="http://schemas.microsoft.com/office/powerpoint/2010/main" val="30794133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Capacitors based on:</a:t>
            </a:r>
            <a:r>
              <a:rPr lang="en-US" b="1" dirty="0">
                <a:solidFill>
                  <a:srgbClr val="C00000"/>
                </a:solidFill>
                <a:effectLst>
                  <a:outerShdw blurRad="38100" dist="38100" dir="2700000" algn="tl">
                    <a:srgbClr val="000000">
                      <a:alpha val="43137"/>
                    </a:srgbClr>
                  </a:outerShdw>
                </a:effectLst>
              </a:rPr>
              <a:t> </a:t>
            </a:r>
            <a:r>
              <a:rPr lang="en-ZA" b="1" dirty="0" smtClean="0">
                <a:solidFill>
                  <a:srgbClr val="C00000"/>
                </a:solidFill>
                <a:effectLst>
                  <a:outerShdw blurRad="38100" dist="38100" dir="2700000" algn="tl">
                    <a:srgbClr val="000000">
                      <a:alpha val="43137"/>
                    </a:srgbClr>
                  </a:outerShdw>
                </a:effectLst>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36</a:t>
            </a:fld>
            <a:endParaRPr lang="en-US"/>
          </a:p>
        </p:txBody>
      </p:sp>
      <p:sp>
        <p:nvSpPr>
          <p:cNvPr id="5" name="Content Placeholder 4"/>
          <p:cNvSpPr>
            <a:spLocks noGrp="1"/>
          </p:cNvSpPr>
          <p:nvPr>
            <p:ph sz="quarter" idx="1"/>
          </p:nvPr>
        </p:nvSpPr>
        <p:spPr/>
        <p:txBody>
          <a:bodyPr>
            <a:normAutofit fontScale="85000" lnSpcReduction="20000"/>
          </a:bodyPr>
          <a:lstStyle/>
          <a:p>
            <a:pPr marL="0" indent="0" algn="ctr">
              <a:buNone/>
            </a:pPr>
            <a:r>
              <a:rPr lang="en-US" b="1" dirty="0">
                <a:solidFill>
                  <a:srgbClr val="FF0000"/>
                </a:solidFill>
              </a:rPr>
              <a:t>I. </a:t>
            </a:r>
            <a:r>
              <a:rPr lang="en-US" b="1" dirty="0" err="1">
                <a:solidFill>
                  <a:srgbClr val="FF0000"/>
                </a:solidFill>
              </a:rPr>
              <a:t>Aluminium</a:t>
            </a:r>
            <a:r>
              <a:rPr lang="en-US" b="1" dirty="0">
                <a:solidFill>
                  <a:srgbClr val="FF0000"/>
                </a:solidFill>
              </a:rPr>
              <a:t> Electrolytic Capacitors</a:t>
            </a:r>
            <a:r>
              <a:rPr lang="en-US" b="1" dirty="0"/>
              <a:t> </a:t>
            </a:r>
          </a:p>
          <a:p>
            <a:pPr marL="0" indent="0">
              <a:buNone/>
            </a:pPr>
            <a:r>
              <a:rPr lang="en-US" dirty="0"/>
              <a:t/>
            </a:r>
            <a:br>
              <a:rPr lang="en-US" dirty="0"/>
            </a:br>
            <a:r>
              <a:rPr lang="en-US" b="1" dirty="0"/>
              <a:t>Characteristic:</a:t>
            </a:r>
            <a:r>
              <a:rPr lang="en-US" dirty="0"/>
              <a:t> Aluminum Electrolytic Capacitors are </a:t>
            </a:r>
            <a:r>
              <a:rPr lang="en-US" b="1" dirty="0"/>
              <a:t>polarized</a:t>
            </a:r>
            <a:r>
              <a:rPr lang="en-US" dirty="0"/>
              <a:t>, so they cannot be used with AC. They can achieve high capacitance value but with large variations, typically 20%.</a:t>
            </a:r>
            <a:br>
              <a:rPr lang="en-US" dirty="0"/>
            </a:br>
            <a:r>
              <a:rPr lang="en-US" dirty="0"/>
              <a:t/>
            </a:r>
            <a:br>
              <a:rPr lang="en-US" dirty="0"/>
            </a:br>
            <a:r>
              <a:rPr lang="en-US" dirty="0"/>
              <a:t/>
            </a:r>
            <a:br>
              <a:rPr lang="en-US" dirty="0"/>
            </a:br>
            <a:r>
              <a:rPr lang="en-US" b="1" dirty="0"/>
              <a:t>Applications: </a:t>
            </a:r>
            <a:r>
              <a:rPr lang="en-US" dirty="0"/>
              <a:t>These are useful in applications which do not need tight tolerances or AC polarization. They are most commonly used in power supplies for </a:t>
            </a:r>
            <a:r>
              <a:rPr lang="en-US" b="1" dirty="0"/>
              <a:t>decoupling purposes,</a:t>
            </a:r>
            <a:r>
              <a:rPr lang="en-US" dirty="0"/>
              <a:t> i.e. to reduce voltage ripple reaching the circuit. They are also used widely in </a:t>
            </a:r>
            <a:r>
              <a:rPr lang="en-US" b="1" dirty="0"/>
              <a:t>DC/DC switching voltage converters. </a:t>
            </a:r>
            <a:r>
              <a:rPr lang="en-US" dirty="0"/>
              <a:t/>
            </a:r>
            <a:br>
              <a:rPr lang="en-US" dirty="0"/>
            </a:br>
            <a:endParaRPr lang="en-US" dirty="0"/>
          </a:p>
        </p:txBody>
      </p:sp>
    </p:spTree>
    <p:extLst>
      <p:ext uri="{BB962C8B-B14F-4D97-AF65-F5344CB8AC3E}">
        <p14:creationId xmlns:p14="http://schemas.microsoft.com/office/powerpoint/2010/main" val="10622768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II</a:t>
            </a:r>
            <a:r>
              <a:rPr lang="en-US" b="1" dirty="0">
                <a:solidFill>
                  <a:srgbClr val="FF0000"/>
                </a:solidFill>
              </a:rPr>
              <a:t>. Ceramic Capacitors</a:t>
            </a:r>
            <a:br>
              <a:rPr lang="en-US" b="1" dirty="0">
                <a:solidFill>
                  <a:srgbClr val="FF0000"/>
                </a:solidFill>
              </a:rPr>
            </a:br>
            <a:endParaRPr lang="en-US"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37</a:t>
            </a:fld>
            <a:endParaRPr lang="en-US"/>
          </a:p>
        </p:txBody>
      </p:sp>
      <p:sp>
        <p:nvSpPr>
          <p:cNvPr id="5" name="Content Placeholder 4"/>
          <p:cNvSpPr>
            <a:spLocks noGrp="1"/>
          </p:cNvSpPr>
          <p:nvPr>
            <p:ph sz="quarter" idx="1"/>
          </p:nvPr>
        </p:nvSpPr>
        <p:spPr/>
        <p:txBody>
          <a:bodyPr>
            <a:normAutofit fontScale="40000" lnSpcReduction="20000"/>
          </a:bodyPr>
          <a:lstStyle/>
          <a:p>
            <a:r>
              <a:rPr lang="en-US" sz="5800" b="1" dirty="0" smtClean="0"/>
              <a:t>Characteristic</a:t>
            </a:r>
            <a:r>
              <a:rPr lang="en-US" sz="5800" b="1" dirty="0"/>
              <a:t>:</a:t>
            </a:r>
            <a:r>
              <a:rPr lang="en-US" sz="5800" dirty="0"/>
              <a:t> There are two main types of ceramic capacitors: Multi-layer chip capacitors (MLCCs) and ceramic disc capacitors. MLCCs are very widely used in electronic devices and are popular because they have </a:t>
            </a:r>
            <a:r>
              <a:rPr lang="en-US" sz="5800" b="1" dirty="0"/>
              <a:t>high stability</a:t>
            </a:r>
            <a:r>
              <a:rPr lang="en-US" sz="5800" dirty="0"/>
              <a:t> and </a:t>
            </a:r>
            <a:r>
              <a:rPr lang="en-US" sz="5800" b="1" dirty="0"/>
              <a:t>low losses</a:t>
            </a:r>
            <a:r>
              <a:rPr lang="en-US" sz="5800" dirty="0"/>
              <a:t>. They have lower Equivalent Series Resistance (ESR) and variation compared to electrolytic or tantalum capacitors but can achieve lower capacitance (only up to a few µF) . Because of high packing densities, MLCC capacitors provide a size advantage and are great for </a:t>
            </a:r>
            <a:r>
              <a:rPr lang="en-US" sz="5800" b="1" dirty="0"/>
              <a:t>printed circuit boards</a:t>
            </a:r>
            <a:r>
              <a:rPr lang="en-US" sz="5800" dirty="0"/>
              <a:t> </a:t>
            </a:r>
            <a:r>
              <a:rPr lang="en-US" sz="5800" b="1" dirty="0"/>
              <a:t>(PCBs)</a:t>
            </a:r>
            <a:r>
              <a:rPr lang="en-US" sz="5800" dirty="0"/>
              <a:t>. </a:t>
            </a:r>
            <a:endParaRPr lang="en-US" sz="5800" dirty="0" smtClean="0"/>
          </a:p>
          <a:p>
            <a:pPr marL="0" indent="0">
              <a:buNone/>
            </a:pPr>
            <a:endParaRPr lang="en-US" sz="5800" dirty="0" smtClean="0"/>
          </a:p>
          <a:p>
            <a:r>
              <a:rPr lang="en-US" sz="5800" b="1" dirty="0" smtClean="0"/>
              <a:t>Applications</a:t>
            </a:r>
            <a:r>
              <a:rPr lang="en-US" sz="5800" b="1" dirty="0"/>
              <a:t>:</a:t>
            </a:r>
            <a:r>
              <a:rPr lang="en-US" sz="5800" dirty="0"/>
              <a:t> Since these are </a:t>
            </a:r>
            <a:r>
              <a:rPr lang="en-US" sz="5800" b="1" dirty="0"/>
              <a:t>not polarized, </a:t>
            </a:r>
            <a:r>
              <a:rPr lang="en-US" sz="5800" dirty="0"/>
              <a:t>they can be </a:t>
            </a:r>
            <a:r>
              <a:rPr lang="en-US" sz="5800" dirty="0" smtClean="0"/>
              <a:t>used </a:t>
            </a:r>
            <a:r>
              <a:rPr lang="en-US" sz="5800" dirty="0"/>
              <a:t>with AC. They are widely used as a ‘general-purpose’ capacitor and used for high frequency blocking, filtering, oscillator tuning and EMI suppression. </a:t>
            </a:r>
            <a:r>
              <a:rPr lang="en-US" dirty="0"/>
              <a:t/>
            </a:r>
            <a:br>
              <a:rPr lang="en-US" dirty="0"/>
            </a:br>
            <a:r>
              <a:rPr lang="en-US" dirty="0"/>
              <a:t/>
            </a:r>
            <a:br>
              <a:rPr lang="en-US" dirty="0"/>
            </a:br>
            <a:endParaRPr lang="en-US" dirty="0"/>
          </a:p>
        </p:txBody>
      </p:sp>
    </p:spTree>
    <p:extLst>
      <p:ext uri="{BB962C8B-B14F-4D97-AF65-F5344CB8AC3E}">
        <p14:creationId xmlns:p14="http://schemas.microsoft.com/office/powerpoint/2010/main" val="1541758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III</a:t>
            </a:r>
            <a:r>
              <a:rPr lang="en-US" b="1" dirty="0">
                <a:solidFill>
                  <a:srgbClr val="FF0000"/>
                </a:solidFill>
              </a:rPr>
              <a:t>. Tantalum Capacitors</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38</a:t>
            </a:fld>
            <a:endParaRPr lang="en-US"/>
          </a:p>
        </p:txBody>
      </p:sp>
      <p:sp>
        <p:nvSpPr>
          <p:cNvPr id="5" name="Content Placeholder 4"/>
          <p:cNvSpPr>
            <a:spLocks noGrp="1"/>
          </p:cNvSpPr>
          <p:nvPr>
            <p:ph sz="quarter" idx="1"/>
          </p:nvPr>
        </p:nvSpPr>
        <p:spPr/>
        <p:txBody>
          <a:bodyPr>
            <a:noAutofit/>
          </a:bodyPr>
          <a:lstStyle/>
          <a:p>
            <a:r>
              <a:rPr lang="en-US" sz="2300" b="1" dirty="0" smtClean="0"/>
              <a:t>Characteristic</a:t>
            </a:r>
            <a:r>
              <a:rPr lang="en-US" sz="2300" b="1" dirty="0"/>
              <a:t>:</a:t>
            </a:r>
            <a:r>
              <a:rPr lang="en-US" sz="2300" dirty="0"/>
              <a:t> These are a subtype of electrolytic capacitors and are </a:t>
            </a:r>
            <a:r>
              <a:rPr lang="en-US" sz="2300" b="1" dirty="0"/>
              <a:t>highly polarized</a:t>
            </a:r>
            <a:r>
              <a:rPr lang="en-US" sz="2300" dirty="0"/>
              <a:t>.  Care needs to be taken as they are known to have catastrophic failure modes which can be triggered by voltage spikes even slightly more than rated voltage. They can achieve high capacitance value and are very stable over time. They are smaller in size than aluminum electrolytic capacitors of the same capacitance but can handle lower maximum voltages. </a:t>
            </a:r>
            <a:endParaRPr lang="en-US" sz="2300" dirty="0" smtClean="0"/>
          </a:p>
          <a:p>
            <a:r>
              <a:rPr lang="en-US" sz="2300" b="1" dirty="0" smtClean="0"/>
              <a:t>Applications</a:t>
            </a:r>
            <a:r>
              <a:rPr lang="en-US" sz="2300" b="1" dirty="0"/>
              <a:t>:</a:t>
            </a:r>
            <a:r>
              <a:rPr lang="en-US" sz="2300" dirty="0"/>
              <a:t> Due to their low leakage current, stability, and high capacity, they are common for </a:t>
            </a:r>
            <a:r>
              <a:rPr lang="en-US" sz="2300" b="1" dirty="0"/>
              <a:t>sample and hold circuits</a:t>
            </a:r>
            <a:r>
              <a:rPr lang="en-US" sz="2300" dirty="0"/>
              <a:t> which rely on low leakage current to achieve long hold duration. They are also used in power supply filtering due to their smaller size and long term stability. </a:t>
            </a:r>
          </a:p>
        </p:txBody>
      </p:sp>
    </p:spTree>
    <p:extLst>
      <p:ext uri="{BB962C8B-B14F-4D97-AF65-F5344CB8AC3E}">
        <p14:creationId xmlns:p14="http://schemas.microsoft.com/office/powerpoint/2010/main" val="36936955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IV</a:t>
            </a:r>
            <a:r>
              <a:rPr lang="en-US" b="1" dirty="0">
                <a:solidFill>
                  <a:srgbClr val="FF0000"/>
                </a:solidFill>
              </a:rPr>
              <a:t>. Film Capacitors </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39</a:t>
            </a:fld>
            <a:endParaRPr lang="en-US"/>
          </a:p>
        </p:txBody>
      </p:sp>
      <p:sp>
        <p:nvSpPr>
          <p:cNvPr id="5" name="Content Placeholder 4"/>
          <p:cNvSpPr>
            <a:spLocks noGrp="1"/>
          </p:cNvSpPr>
          <p:nvPr>
            <p:ph sz="quarter" idx="1"/>
          </p:nvPr>
        </p:nvSpPr>
        <p:spPr/>
        <p:txBody>
          <a:bodyPr>
            <a:normAutofit/>
          </a:bodyPr>
          <a:lstStyle/>
          <a:p>
            <a:pPr marL="0" indent="0" algn="just">
              <a:buNone/>
            </a:pPr>
            <a:r>
              <a:rPr lang="en-US" dirty="0" smtClean="0"/>
              <a:t>Film </a:t>
            </a:r>
            <a:r>
              <a:rPr lang="en-US" dirty="0"/>
              <a:t>capacitors are </a:t>
            </a:r>
            <a:r>
              <a:rPr lang="en-US" b="1" dirty="0"/>
              <a:t>non-polarized</a:t>
            </a:r>
            <a:r>
              <a:rPr lang="en-US" dirty="0"/>
              <a:t> which makes them suitable for AC signal use. They have low Equivalent Series Resistance (ESR) and self-inductance (ESL) and are used in </a:t>
            </a:r>
            <a:r>
              <a:rPr lang="en-US" b="1" dirty="0"/>
              <a:t>A/D converters.</a:t>
            </a:r>
            <a:r>
              <a:rPr lang="en-US" dirty="0"/>
              <a:t>  </a:t>
            </a:r>
            <a:endParaRPr lang="en-US" dirty="0" smtClean="0"/>
          </a:p>
          <a:p>
            <a:pPr marL="0" indent="0" algn="just">
              <a:buNone/>
            </a:pPr>
            <a:endParaRPr lang="en-US" dirty="0"/>
          </a:p>
          <a:p>
            <a:pPr marL="0" indent="0" algn="just">
              <a:buNone/>
            </a:pPr>
            <a:r>
              <a:rPr lang="en-US" dirty="0" smtClean="0"/>
              <a:t>They </a:t>
            </a:r>
            <a:r>
              <a:rPr lang="en-US" dirty="0"/>
              <a:t>can handle </a:t>
            </a:r>
            <a:r>
              <a:rPr lang="en-US" b="1" dirty="0"/>
              <a:t>high peak current</a:t>
            </a:r>
            <a:r>
              <a:rPr lang="en-US" dirty="0"/>
              <a:t> and can thus be used as </a:t>
            </a:r>
            <a:r>
              <a:rPr lang="en-US" b="1" dirty="0" err="1"/>
              <a:t>snubber</a:t>
            </a:r>
            <a:r>
              <a:rPr lang="en-US" b="1" dirty="0"/>
              <a:t> capacitors</a:t>
            </a:r>
            <a:r>
              <a:rPr lang="en-US" dirty="0"/>
              <a:t> to “snub” inductive kickback voltage spikes in DC-DC converters. </a:t>
            </a:r>
            <a:br>
              <a:rPr lang="en-US" dirty="0"/>
            </a:br>
            <a:endParaRPr lang="en-US" dirty="0"/>
          </a:p>
        </p:txBody>
      </p:sp>
    </p:spTree>
    <p:extLst>
      <p:ext uri="{BB962C8B-B14F-4D97-AF65-F5344CB8AC3E}">
        <p14:creationId xmlns:p14="http://schemas.microsoft.com/office/powerpoint/2010/main" val="19619525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FF0000"/>
                </a:solidFill>
              </a:rPr>
              <a:t>V</a:t>
            </a:r>
            <a:r>
              <a:rPr lang="en-US" b="1" dirty="0">
                <a:solidFill>
                  <a:srgbClr val="FF0000"/>
                </a:solidFill>
              </a:rPr>
              <a:t>. Mica Capacitors </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40</a:t>
            </a:fld>
            <a:endParaRPr lang="en-US"/>
          </a:p>
        </p:txBody>
      </p:sp>
      <p:sp>
        <p:nvSpPr>
          <p:cNvPr id="5" name="Content Placeholder 4"/>
          <p:cNvSpPr>
            <a:spLocks noGrp="1"/>
          </p:cNvSpPr>
          <p:nvPr>
            <p:ph sz="quarter" idx="1"/>
          </p:nvPr>
        </p:nvSpPr>
        <p:spPr/>
        <p:txBody>
          <a:bodyPr>
            <a:normAutofit lnSpcReduction="10000"/>
          </a:bodyPr>
          <a:lstStyle/>
          <a:p>
            <a:pPr marL="0" indent="0" algn="just">
              <a:buNone/>
            </a:pPr>
            <a:r>
              <a:rPr lang="en-US" dirty="0" smtClean="0"/>
              <a:t>Mica </a:t>
            </a:r>
            <a:r>
              <a:rPr lang="en-US" dirty="0"/>
              <a:t>capacitors are </a:t>
            </a:r>
            <a:r>
              <a:rPr lang="en-US" b="1" dirty="0"/>
              <a:t>non-polarized, </a:t>
            </a:r>
            <a:r>
              <a:rPr lang="en-US" dirty="0"/>
              <a:t>have low losses, high stability, and have </a:t>
            </a:r>
            <a:r>
              <a:rPr lang="en-US" b="1" dirty="0"/>
              <a:t>great high-frequency properties.</a:t>
            </a:r>
            <a:r>
              <a:rPr lang="en-US" dirty="0"/>
              <a:t> They are useful for radio frequency circuits. Mica capacitors can cost a few dollars per piece, so they are being replaced by ceramic capacitors for low-power applications. </a:t>
            </a:r>
            <a:endParaRPr lang="en-US" dirty="0" smtClean="0"/>
          </a:p>
          <a:p>
            <a:pPr marL="0" indent="0" algn="just">
              <a:buNone/>
            </a:pPr>
            <a:endParaRPr lang="en-US" dirty="0"/>
          </a:p>
          <a:p>
            <a:pPr marL="0" indent="0" algn="just">
              <a:buNone/>
            </a:pPr>
            <a:r>
              <a:rPr lang="en-US" dirty="0" smtClean="0"/>
              <a:t>However</a:t>
            </a:r>
            <a:r>
              <a:rPr lang="en-US" dirty="0"/>
              <a:t>, they remain critical for high power applications such as </a:t>
            </a:r>
            <a:r>
              <a:rPr lang="en-US" b="1" dirty="0"/>
              <a:t>RF transmitters</a:t>
            </a:r>
            <a:r>
              <a:rPr lang="en-US" dirty="0"/>
              <a:t> due to their </a:t>
            </a:r>
            <a:r>
              <a:rPr lang="en-US" b="1" dirty="0"/>
              <a:t>high breakdown voltage</a:t>
            </a:r>
            <a:r>
              <a:rPr lang="en-US" dirty="0"/>
              <a:t>. </a:t>
            </a:r>
          </a:p>
        </p:txBody>
      </p:sp>
    </p:spTree>
    <p:extLst>
      <p:ext uri="{BB962C8B-B14F-4D97-AF65-F5344CB8AC3E}">
        <p14:creationId xmlns:p14="http://schemas.microsoft.com/office/powerpoint/2010/main" val="40686141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rPr>
              <a:t>VI. Polymer Capacitors</a:t>
            </a:r>
            <a:endParaRPr lang="en-US"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41</a:t>
            </a:fld>
            <a:endParaRPr lang="en-US"/>
          </a:p>
        </p:txBody>
      </p:sp>
      <p:sp>
        <p:nvSpPr>
          <p:cNvPr id="5" name="Content Placeholder 4"/>
          <p:cNvSpPr>
            <a:spLocks noGrp="1"/>
          </p:cNvSpPr>
          <p:nvPr>
            <p:ph sz="quarter" idx="1"/>
          </p:nvPr>
        </p:nvSpPr>
        <p:spPr/>
        <p:txBody>
          <a:bodyPr>
            <a:normAutofit fontScale="85000" lnSpcReduction="10000"/>
          </a:bodyPr>
          <a:lstStyle/>
          <a:p>
            <a:pPr marL="0" indent="0" algn="just">
              <a:buNone/>
            </a:pPr>
            <a:r>
              <a:rPr lang="en-US" dirty="0"/>
              <a:t/>
            </a:r>
            <a:br>
              <a:rPr lang="en-US" dirty="0"/>
            </a:br>
            <a:r>
              <a:rPr lang="en-US" dirty="0"/>
              <a:t>Polymer capacitors are </a:t>
            </a:r>
            <a:r>
              <a:rPr lang="en-US" b="1" dirty="0"/>
              <a:t>polarized</a:t>
            </a:r>
            <a:r>
              <a:rPr lang="en-US" dirty="0"/>
              <a:t> just like other electrolytic capacitors but have several advantages such as </a:t>
            </a:r>
            <a:r>
              <a:rPr lang="en-US" b="1" dirty="0"/>
              <a:t>lower losses</a:t>
            </a:r>
            <a:r>
              <a:rPr lang="en-US" dirty="0"/>
              <a:t> due to lower ESR and longer lifetime. For conventional </a:t>
            </a:r>
            <a:r>
              <a:rPr lang="en-US" dirty="0" err="1"/>
              <a:t>aluminium</a:t>
            </a:r>
            <a:r>
              <a:rPr lang="en-US" dirty="0"/>
              <a:t> electrolytic capacitors, there is a risk of electrolyte dry-out at lower temperatures, but due to the use of solid polymer material as dielectric, polymer capacitors have </a:t>
            </a:r>
            <a:r>
              <a:rPr lang="en-US" b="1" dirty="0"/>
              <a:t>high reliability</a:t>
            </a:r>
            <a:r>
              <a:rPr lang="en-US" dirty="0"/>
              <a:t> even at very low temperatures. </a:t>
            </a:r>
            <a:endParaRPr lang="en-US" dirty="0" smtClean="0"/>
          </a:p>
          <a:p>
            <a:pPr marL="0" indent="0" algn="just">
              <a:buNone/>
            </a:pPr>
            <a:r>
              <a:rPr lang="en-US" dirty="0"/>
              <a:t/>
            </a:r>
            <a:br>
              <a:rPr lang="en-US" dirty="0"/>
            </a:br>
            <a:r>
              <a:rPr lang="en-US" dirty="0"/>
              <a:t>Polymer capacitors are used in place of electrolytic capacitors for </a:t>
            </a:r>
            <a:r>
              <a:rPr lang="en-US" b="1" dirty="0"/>
              <a:t>high quality motherboards</a:t>
            </a:r>
            <a:r>
              <a:rPr lang="en-US" dirty="0"/>
              <a:t> and </a:t>
            </a:r>
            <a:r>
              <a:rPr lang="en-US" b="1" dirty="0"/>
              <a:t>DC-DC converters</a:t>
            </a:r>
            <a:r>
              <a:rPr lang="en-US" dirty="0"/>
              <a:t>. </a:t>
            </a:r>
            <a:br>
              <a:rPr lang="en-US" dirty="0"/>
            </a:br>
            <a:endParaRPr lang="en-US" dirty="0"/>
          </a:p>
        </p:txBody>
      </p:sp>
    </p:spTree>
    <p:extLst>
      <p:ext uri="{BB962C8B-B14F-4D97-AF65-F5344CB8AC3E}">
        <p14:creationId xmlns:p14="http://schemas.microsoft.com/office/powerpoint/2010/main" val="1739310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References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42</a:t>
            </a:fld>
            <a:endParaRPr lang="en-US"/>
          </a:p>
        </p:txBody>
      </p:sp>
      <p:sp>
        <p:nvSpPr>
          <p:cNvPr id="5" name="Content Placeholder 4"/>
          <p:cNvSpPr>
            <a:spLocks noGrp="1"/>
          </p:cNvSpPr>
          <p:nvPr>
            <p:ph sz="quarter" idx="1"/>
          </p:nvPr>
        </p:nvSpPr>
        <p:spPr/>
        <p:txBody>
          <a:bodyPr>
            <a:normAutofit fontScale="85000" lnSpcReduction="10000"/>
          </a:bodyPr>
          <a:lstStyle/>
          <a:p>
            <a:pPr marL="0" indent="0" algn="just">
              <a:buNone/>
            </a:pPr>
            <a:r>
              <a:rPr lang="en-US" sz="2400" dirty="0" smtClean="0"/>
              <a:t>Fundamentals </a:t>
            </a:r>
            <a:r>
              <a:rPr lang="en-US" sz="2400" dirty="0"/>
              <a:t>of electronics. Book 1, Electronic devices and circuit applications, Thomas F. Schubert, Jr. and Ernest M. Kim</a:t>
            </a:r>
            <a:r>
              <a:rPr lang="en-US" sz="2400" dirty="0" smtClean="0"/>
              <a:t>., an </a:t>
            </a:r>
            <a:r>
              <a:rPr lang="en-US" sz="2400" dirty="0"/>
              <a:t>Rafael, California (1537 Fourth Street, San Rafael, CA 94901 USA) : Morgan &amp; Claypool, 2014.</a:t>
            </a:r>
          </a:p>
          <a:p>
            <a:pPr marL="0" indent="0" algn="just">
              <a:buNone/>
            </a:pPr>
            <a:r>
              <a:rPr lang="en-US" sz="2400" dirty="0" smtClean="0"/>
              <a:t>Principles </a:t>
            </a:r>
            <a:r>
              <a:rPr lang="en-US" sz="2400" dirty="0"/>
              <a:t>of Electrical </a:t>
            </a:r>
            <a:r>
              <a:rPr lang="en-US" sz="2400" dirty="0" smtClean="0"/>
              <a:t>Engineering. Wiley</a:t>
            </a:r>
            <a:r>
              <a:rPr lang="en-US" sz="2400" dirty="0"/>
              <a:t>., </a:t>
            </a:r>
            <a:r>
              <a:rPr lang="en-US" sz="2400" dirty="0" smtClean="0"/>
              <a:t>1922. </a:t>
            </a:r>
            <a:endParaRPr lang="en-US" sz="2400" dirty="0" smtClean="0"/>
          </a:p>
          <a:p>
            <a:pPr marL="0" indent="0" algn="just">
              <a:buNone/>
            </a:pPr>
            <a:r>
              <a:rPr lang="en-US" sz="2400" dirty="0"/>
              <a:t>Starting Electronics, Keith </a:t>
            </a:r>
            <a:r>
              <a:rPr lang="en-US" sz="2400" dirty="0" err="1"/>
              <a:t>Brindley</a:t>
            </a:r>
            <a:r>
              <a:rPr lang="en-US" sz="2400" dirty="0"/>
              <a:t> (Fourth Edition), published by  Elsevier Ltd, 2011</a:t>
            </a:r>
            <a:r>
              <a:rPr lang="en-US" sz="2400" dirty="0" smtClean="0"/>
              <a:t>.</a:t>
            </a:r>
            <a:endParaRPr lang="en-US" sz="2400" dirty="0" smtClean="0"/>
          </a:p>
          <a:p>
            <a:pPr marL="0" indent="0" algn="just">
              <a:buNone/>
            </a:pPr>
            <a:r>
              <a:rPr lang="en-US" sz="2400" dirty="0" smtClean="0"/>
              <a:t>https</a:t>
            </a:r>
            <a:r>
              <a:rPr lang="en-US" sz="2400" dirty="0"/>
              <a:t>://electropeak.com/electrolytic-capacitor-16v-470uf</a:t>
            </a:r>
          </a:p>
          <a:p>
            <a:pPr marL="0" indent="0" algn="just">
              <a:buNone/>
            </a:pPr>
            <a:r>
              <a:rPr lang="en-US" sz="2400" dirty="0"/>
              <a:t>https://www.linquip.com/blog/what-is-mica-capacitor-2/</a:t>
            </a:r>
            <a:endParaRPr lang="en-US" sz="2400" dirty="0" smtClean="0"/>
          </a:p>
          <a:p>
            <a:pPr marL="0" indent="0">
              <a:buNone/>
            </a:pPr>
            <a:r>
              <a:rPr lang="en-US" sz="2400" dirty="0"/>
              <a:t>https://www.watelectronics.com/different-types-of-capacitors-applications/</a:t>
            </a:r>
            <a:endParaRPr lang="en-US" sz="2400" dirty="0"/>
          </a:p>
          <a:p>
            <a:pPr marL="0" indent="0">
              <a:buNone/>
            </a:pPr>
            <a:r>
              <a:rPr lang="en-US" sz="2400" dirty="0"/>
              <a:t>https://</a:t>
            </a:r>
            <a:r>
              <a:rPr lang="en-US" sz="2400" dirty="0" smtClean="0"/>
              <a:t>www.apogeeweb.net/electron/the-film-capacitor-and-its-application.html</a:t>
            </a:r>
          </a:p>
          <a:p>
            <a:pPr marL="0" indent="0">
              <a:buNone/>
            </a:pPr>
            <a:r>
              <a:rPr lang="en-US" sz="2400" dirty="0">
                <a:latin typeface="Calibri" pitchFamily="34" charset="0"/>
                <a:cs typeface="Calibri" pitchFamily="34" charset="0"/>
              </a:rPr>
              <a:t>Source:</a:t>
            </a:r>
            <a:r>
              <a:rPr lang="en-US" sz="2400" dirty="0"/>
              <a:t> https://www.electronics-tutorial.net/electronic-components/capacitors/colour-coding-in-capacitors/</a:t>
            </a:r>
          </a:p>
          <a:p>
            <a:pPr marL="0" indent="0">
              <a:buNone/>
            </a:pPr>
            <a:endParaRPr lang="en-US" sz="2400" dirty="0" smtClean="0"/>
          </a:p>
        </p:txBody>
      </p:sp>
    </p:spTree>
    <p:extLst>
      <p:ext uri="{BB962C8B-B14F-4D97-AF65-F5344CB8AC3E}">
        <p14:creationId xmlns:p14="http://schemas.microsoft.com/office/powerpoint/2010/main" val="13913900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11648</TotalTime>
  <Words>2738</Words>
  <Application>Microsoft Office PowerPoint</Application>
  <PresentationFormat>On-screen Show (4:3)</PresentationFormat>
  <Paragraphs>286</Paragraphs>
  <Slides>42</Slides>
  <Notes>5</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Median</vt:lpstr>
      <vt:lpstr>Fundamentals OF ELECTRONICS  WEEK 5:  Description and applications of passive devices/ Part 3: CAPACITORS </vt:lpstr>
      <vt:lpstr> Content </vt:lpstr>
      <vt:lpstr>Definition of capacitors</vt:lpstr>
      <vt:lpstr>Capacitor cont’</vt:lpstr>
      <vt:lpstr>Capacitor cont’</vt:lpstr>
      <vt:lpstr> Identification of different types of capacitors and their applications </vt:lpstr>
      <vt:lpstr>Electrolytic Capacitor</vt:lpstr>
      <vt:lpstr>Electrolytic Capacitor cont’</vt:lpstr>
      <vt:lpstr> Mica Capacitor </vt:lpstr>
      <vt:lpstr>Mica Capacitor cont’</vt:lpstr>
      <vt:lpstr> Paper Capacitor </vt:lpstr>
      <vt:lpstr>Film Capacitor</vt:lpstr>
      <vt:lpstr>Film Capacitor cont’</vt:lpstr>
      <vt:lpstr> Non-Polarized Capacitors </vt:lpstr>
      <vt:lpstr> Non-Polarized Capacitors cont’ </vt:lpstr>
      <vt:lpstr> Ceramic Capacitor </vt:lpstr>
      <vt:lpstr>Selection of Capacitors based on: Coding</vt:lpstr>
      <vt:lpstr> Capacitor Colour Code Table </vt:lpstr>
      <vt:lpstr>Capacitor Colour Code</vt:lpstr>
      <vt:lpstr>Capacitor Colour Code</vt:lpstr>
      <vt:lpstr>Selection of Capacitors based on: Coding</vt:lpstr>
      <vt:lpstr> Key capacitor specifications </vt:lpstr>
      <vt:lpstr>Capacitance value Cont’</vt:lpstr>
      <vt:lpstr>Tolerance</vt:lpstr>
      <vt:lpstr>Working voltage  </vt:lpstr>
      <vt:lpstr>Working voltage cont’</vt:lpstr>
      <vt:lpstr>Dielectric</vt:lpstr>
      <vt:lpstr>Dielectric cont’</vt:lpstr>
      <vt:lpstr>Working temperature</vt:lpstr>
      <vt:lpstr>Temperature coefficient</vt:lpstr>
      <vt:lpstr>Leakage resistance/ current  </vt:lpstr>
      <vt:lpstr>ESR and Self inductance </vt:lpstr>
      <vt:lpstr>Self resonant frequency</vt:lpstr>
      <vt:lpstr>Figure: Capacitor impedance curve showing self resonance</vt:lpstr>
      <vt:lpstr>Ripple current</vt:lpstr>
      <vt:lpstr>Selection of Capacitors based on: Applications</vt:lpstr>
      <vt:lpstr> II. Ceramic Capacitors </vt:lpstr>
      <vt:lpstr> III. Tantalum Capacitors </vt:lpstr>
      <vt:lpstr> IV. Film Capacitors  </vt:lpstr>
      <vt:lpstr> V. Mica Capacitors  </vt:lpstr>
      <vt:lpstr>VI. Polymer Capacitors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ELECTRONICS</dc:title>
  <dc:creator>Elvis</dc:creator>
  <cp:lastModifiedBy>Bayi</cp:lastModifiedBy>
  <cp:revision>236</cp:revision>
  <dcterms:created xsi:type="dcterms:W3CDTF">2017-10-03T12:49:49Z</dcterms:created>
  <dcterms:modified xsi:type="dcterms:W3CDTF">2022-04-22T09:17:12Z</dcterms:modified>
</cp:coreProperties>
</file>