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5"/>
    <p:sldMasterId id="2147483650" r:id="rId6"/>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Lst>
  <p:sldSz cy="6858000" cx="9144000"/>
  <p:notesSz cx="6858000" cy="9144000"/>
  <p:embeddedFontLst>
    <p:embeddedFont>
      <p:font typeface="EB Garamond"/>
      <p:bold r:id="rId43"/>
      <p:boldItalic r:id="rId4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 uri="http://customooxmlschemas.google.com/">
      <go:slidesCustomData xmlns:go="http://customooxmlschemas.google.com/" r:id="rId45" roundtripDataSignature="AMtx7mjAobE+wE+0dk9hIA5Cvt1ezhUC5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06D3AFDC-44FB-4F9D-BCF9-41AB9E256A42}">
  <a:tblStyle styleId="{06D3AFDC-44FB-4F9D-BCF9-41AB9E256A42}" styleName="Table_0">
    <a:wholeTbl>
      <a:tcTxStyle>
        <a:font>
          <a:latin typeface="Arial"/>
          <a:ea typeface="Arial"/>
          <a:cs typeface="Arial"/>
        </a:font>
        <a:srgbClr val="000000"/>
      </a:tcTx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3.xml"/><Relationship Id="rId20" Type="http://schemas.openxmlformats.org/officeDocument/2006/relationships/slide" Target="slides/slide13.xml"/><Relationship Id="rId42" Type="http://schemas.openxmlformats.org/officeDocument/2006/relationships/slide" Target="slides/slide35.xml"/><Relationship Id="rId41" Type="http://schemas.openxmlformats.org/officeDocument/2006/relationships/slide" Target="slides/slide34.xml"/><Relationship Id="rId22" Type="http://schemas.openxmlformats.org/officeDocument/2006/relationships/slide" Target="slides/slide15.xml"/><Relationship Id="rId44" Type="http://schemas.openxmlformats.org/officeDocument/2006/relationships/font" Target="fonts/EBGaramond-boldItalic.fntdata"/><Relationship Id="rId21" Type="http://schemas.openxmlformats.org/officeDocument/2006/relationships/slide" Target="slides/slide14.xml"/><Relationship Id="rId43" Type="http://schemas.openxmlformats.org/officeDocument/2006/relationships/font" Target="fonts/EBGaramond-bold.fntdata"/><Relationship Id="rId24" Type="http://schemas.openxmlformats.org/officeDocument/2006/relationships/slide" Target="slides/slide17.xml"/><Relationship Id="rId23" Type="http://schemas.openxmlformats.org/officeDocument/2006/relationships/slide" Target="slides/slide16.xml"/><Relationship Id="rId45" Type="http://customschemas.google.com/relationships/presentationmetadata" Target="meta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2.xml"/><Relationship Id="rId26" Type="http://schemas.openxmlformats.org/officeDocument/2006/relationships/slide" Target="slides/slide19.xml"/><Relationship Id="rId25" Type="http://schemas.openxmlformats.org/officeDocument/2006/relationships/slide" Target="slides/slide18.xml"/><Relationship Id="rId28" Type="http://schemas.openxmlformats.org/officeDocument/2006/relationships/slide" Target="slides/slide21.xml"/><Relationship Id="rId27" Type="http://schemas.openxmlformats.org/officeDocument/2006/relationships/slide" Target="slides/slide20.xml"/><Relationship Id="rId5" Type="http://schemas.openxmlformats.org/officeDocument/2006/relationships/slideMaster" Target="slideMasters/slideMaster1.xml"/><Relationship Id="rId6" Type="http://schemas.openxmlformats.org/officeDocument/2006/relationships/slideMaster" Target="slideMasters/slideMaster2.xml"/><Relationship Id="rId29" Type="http://schemas.openxmlformats.org/officeDocument/2006/relationships/slide" Target="slides/slide22.xml"/><Relationship Id="rId7" Type="http://schemas.openxmlformats.org/officeDocument/2006/relationships/notesMaster" Target="notesMasters/notesMaster1.xml"/><Relationship Id="rId8" Type="http://schemas.openxmlformats.org/officeDocument/2006/relationships/slide" Target="slides/slide1.xml"/><Relationship Id="rId31" Type="http://schemas.openxmlformats.org/officeDocument/2006/relationships/slide" Target="slides/slide24.xml"/><Relationship Id="rId30" Type="http://schemas.openxmlformats.org/officeDocument/2006/relationships/slide" Target="slides/slide23.xml"/><Relationship Id="rId11" Type="http://schemas.openxmlformats.org/officeDocument/2006/relationships/slide" Target="slides/slide4.xml"/><Relationship Id="rId33" Type="http://schemas.openxmlformats.org/officeDocument/2006/relationships/slide" Target="slides/slide26.xml"/><Relationship Id="rId10" Type="http://schemas.openxmlformats.org/officeDocument/2006/relationships/slide" Target="slides/slide3.xml"/><Relationship Id="rId32" Type="http://schemas.openxmlformats.org/officeDocument/2006/relationships/slide" Target="slides/slide25.xml"/><Relationship Id="rId13" Type="http://schemas.openxmlformats.org/officeDocument/2006/relationships/slide" Target="slides/slide6.xml"/><Relationship Id="rId35" Type="http://schemas.openxmlformats.org/officeDocument/2006/relationships/slide" Target="slides/slide28.xml"/><Relationship Id="rId12" Type="http://schemas.openxmlformats.org/officeDocument/2006/relationships/slide" Target="slides/slide5.xml"/><Relationship Id="rId34" Type="http://schemas.openxmlformats.org/officeDocument/2006/relationships/slide" Target="slides/slide27.xml"/><Relationship Id="rId15" Type="http://schemas.openxmlformats.org/officeDocument/2006/relationships/slide" Target="slides/slide8.xml"/><Relationship Id="rId37" Type="http://schemas.openxmlformats.org/officeDocument/2006/relationships/slide" Target="slides/slide30.xml"/><Relationship Id="rId14" Type="http://schemas.openxmlformats.org/officeDocument/2006/relationships/slide" Target="slides/slide7.xml"/><Relationship Id="rId36" Type="http://schemas.openxmlformats.org/officeDocument/2006/relationships/slide" Target="slides/slide29.xml"/><Relationship Id="rId17" Type="http://schemas.openxmlformats.org/officeDocument/2006/relationships/slide" Target="slides/slide10.xml"/><Relationship Id="rId39" Type="http://schemas.openxmlformats.org/officeDocument/2006/relationships/slide" Target="slides/slide32.xml"/><Relationship Id="rId16" Type="http://schemas.openxmlformats.org/officeDocument/2006/relationships/slide" Target="slides/slide9.xml"/><Relationship Id="rId38" Type="http://schemas.openxmlformats.org/officeDocument/2006/relationships/slide" Target="slides/slide31.xml"/><Relationship Id="rId19" Type="http://schemas.openxmlformats.org/officeDocument/2006/relationships/slide" Target="slides/slide12.xml"/><Relationship Id="rId18"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72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72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72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 name="Shape 118"/>
        <p:cNvGrpSpPr/>
        <p:nvPr/>
      </p:nvGrpSpPr>
      <p:grpSpPr>
        <a:xfrm>
          <a:off x="0" y="0"/>
          <a:ext cx="0" cy="0"/>
          <a:chOff x="0" y="0"/>
          <a:chExt cx="0" cy="0"/>
        </a:xfrm>
      </p:grpSpPr>
      <p:sp>
        <p:nvSpPr>
          <p:cNvPr id="119" name="Google Shape;119;p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0" name="Google Shape;120;p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 name="Shape 134"/>
        <p:cNvGrpSpPr/>
        <p:nvPr/>
      </p:nvGrpSpPr>
      <p:grpSpPr>
        <a:xfrm>
          <a:off x="0" y="0"/>
          <a:ext cx="0" cy="0"/>
          <a:chOff x="0" y="0"/>
          <a:chExt cx="0" cy="0"/>
        </a:xfrm>
      </p:grpSpPr>
      <p:sp>
        <p:nvSpPr>
          <p:cNvPr id="135" name="Google Shape;135;p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6" name="Google Shape;136;p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4" name="Google Shape;144;p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0" name="Shape 150"/>
        <p:cNvGrpSpPr/>
        <p:nvPr/>
      </p:nvGrpSpPr>
      <p:grpSpPr>
        <a:xfrm>
          <a:off x="0" y="0"/>
          <a:ext cx="0" cy="0"/>
          <a:chOff x="0" y="0"/>
          <a:chExt cx="0" cy="0"/>
        </a:xfrm>
      </p:grpSpPr>
      <p:sp>
        <p:nvSpPr>
          <p:cNvPr id="151" name="Google Shape;151;p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2" name="Google Shape;152;p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9" name="Shape 159"/>
        <p:cNvGrpSpPr/>
        <p:nvPr/>
      </p:nvGrpSpPr>
      <p:grpSpPr>
        <a:xfrm>
          <a:off x="0" y="0"/>
          <a:ext cx="0" cy="0"/>
          <a:chOff x="0" y="0"/>
          <a:chExt cx="0" cy="0"/>
        </a:xfrm>
      </p:grpSpPr>
      <p:sp>
        <p:nvSpPr>
          <p:cNvPr id="160" name="Google Shape;160;p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1" name="Google Shape;161;p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p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1" name="Google Shape;171;p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1" name="Google Shape;181;p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9" name="Google Shape;199;p10: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rPr b="1" lang="en-US"/>
              <a:t>Note: </a:t>
            </a:r>
            <a:r>
              <a:rPr lang="en-US"/>
              <a:t>Electrostatic discharge is the sudden flow of electricity between two electrically charged objects cause by contact an electrical short, or dielectric breakdown. A buildup of static electricity can be caused by tribocharging or by electrostatic induction.</a:t>
            </a:r>
            <a:endParaRPr/>
          </a:p>
        </p:txBody>
      </p:sp>
      <p:sp>
        <p:nvSpPr>
          <p:cNvPr id="200" name="Google Shape;200;p10: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6" name="Shape 206"/>
        <p:cNvGrpSpPr/>
        <p:nvPr/>
      </p:nvGrpSpPr>
      <p:grpSpPr>
        <a:xfrm>
          <a:off x="0" y="0"/>
          <a:ext cx="0" cy="0"/>
          <a:chOff x="0" y="0"/>
          <a:chExt cx="0" cy="0"/>
        </a:xfrm>
      </p:grpSpPr>
      <p:sp>
        <p:nvSpPr>
          <p:cNvPr id="207" name="Google Shape;207;p1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8" name="Google Shape;208;p1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5" name="Shape 215"/>
        <p:cNvGrpSpPr/>
        <p:nvPr/>
      </p:nvGrpSpPr>
      <p:grpSpPr>
        <a:xfrm>
          <a:off x="0" y="0"/>
          <a:ext cx="0" cy="0"/>
          <a:chOff x="0" y="0"/>
          <a:chExt cx="0" cy="0"/>
        </a:xfrm>
      </p:grpSpPr>
      <p:sp>
        <p:nvSpPr>
          <p:cNvPr id="216" name="Google Shape;216;p1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7" name="Google Shape;217;p1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2" name="Shape 242"/>
        <p:cNvGrpSpPr/>
        <p:nvPr/>
      </p:nvGrpSpPr>
      <p:grpSpPr>
        <a:xfrm>
          <a:off x="0" y="0"/>
          <a:ext cx="0" cy="0"/>
          <a:chOff x="0" y="0"/>
          <a:chExt cx="0" cy="0"/>
        </a:xfrm>
      </p:grpSpPr>
      <p:sp>
        <p:nvSpPr>
          <p:cNvPr id="243" name="Google Shape;243;p1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4" name="Google Shape;244;p1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52" name="Google Shape;252;p16:notes"/>
          <p:cNvSpPr txBox="1"/>
          <p:nvPr>
            <p:ph idx="1" type="body"/>
          </p:nvPr>
        </p:nvSpPr>
        <p:spPr>
          <a:xfrm>
            <a:off x="685800" y="4343400"/>
            <a:ext cx="5486400" cy="4114800"/>
          </a:xfrm>
          <a:prstGeom prst="rect">
            <a:avLst/>
          </a:prstGeom>
          <a:noFill/>
          <a:ln>
            <a:noFill/>
          </a:ln>
        </p:spPr>
        <p:txBody>
          <a:bodyPr anchorCtr="0" anchor="t" bIns="45700" lIns="91425" spcFirstLastPara="1" rIns="91425" wrap="square" tIns="45700">
            <a:normAutofit/>
          </a:bodyPr>
          <a:lstStyle/>
          <a:p>
            <a:pPr indent="0" lvl="0" marL="0" rtl="0" algn="l">
              <a:spcBef>
                <a:spcPts val="0"/>
              </a:spcBef>
              <a:spcAft>
                <a:spcPts val="0"/>
              </a:spcAft>
              <a:buNone/>
            </a:pPr>
            <a:r>
              <a:t/>
            </a:r>
            <a:endParaRPr/>
          </a:p>
        </p:txBody>
      </p:sp>
      <p:sp>
        <p:nvSpPr>
          <p:cNvPr id="253" name="Google Shape;253;p16:notes"/>
          <p:cNvSpPr txBox="1"/>
          <p:nvPr>
            <p:ph idx="12" type="sldNum"/>
          </p:nvPr>
        </p:nvSpPr>
        <p:spPr>
          <a:xfrm>
            <a:off x="3884613" y="8685213"/>
            <a:ext cx="2971800" cy="4572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solidFill>
                  <a:srgbClr val="000000"/>
                </a:solidFill>
              </a:rPr>
              <a:t>‹#›</a:t>
            </a:fld>
            <a:endParaRPr>
              <a:solidFill>
                <a:srgbClr val="000000"/>
              </a:solidFil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9" name="Shape 259"/>
        <p:cNvGrpSpPr/>
        <p:nvPr/>
      </p:nvGrpSpPr>
      <p:grpSpPr>
        <a:xfrm>
          <a:off x="0" y="0"/>
          <a:ext cx="0" cy="0"/>
          <a:chOff x="0" y="0"/>
          <a:chExt cx="0" cy="0"/>
        </a:xfrm>
      </p:grpSpPr>
      <p:sp>
        <p:nvSpPr>
          <p:cNvPr id="260" name="Google Shape;260;p1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1" name="Google Shape;261;p1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1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 name="Shape 276"/>
        <p:cNvGrpSpPr/>
        <p:nvPr/>
      </p:nvGrpSpPr>
      <p:grpSpPr>
        <a:xfrm>
          <a:off x="0" y="0"/>
          <a:ext cx="0" cy="0"/>
          <a:chOff x="0" y="0"/>
          <a:chExt cx="0" cy="0"/>
        </a:xfrm>
      </p:grpSpPr>
      <p:sp>
        <p:nvSpPr>
          <p:cNvPr id="277" name="Google Shape;277;p1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8" name="Google Shape;278;p1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6" name="Shape 296"/>
        <p:cNvGrpSpPr/>
        <p:nvPr/>
      </p:nvGrpSpPr>
      <p:grpSpPr>
        <a:xfrm>
          <a:off x="0" y="0"/>
          <a:ext cx="0" cy="0"/>
          <a:chOff x="0" y="0"/>
          <a:chExt cx="0" cy="0"/>
        </a:xfrm>
      </p:grpSpPr>
      <p:sp>
        <p:nvSpPr>
          <p:cNvPr id="297" name="Google Shape;297;p2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8" name="Google Shape;298;p2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8" name="Google Shape;308;p2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4" name="Shape 324"/>
        <p:cNvGrpSpPr/>
        <p:nvPr/>
      </p:nvGrpSpPr>
      <p:grpSpPr>
        <a:xfrm>
          <a:off x="0" y="0"/>
          <a:ext cx="0" cy="0"/>
          <a:chOff x="0" y="0"/>
          <a:chExt cx="0" cy="0"/>
        </a:xfrm>
      </p:grpSpPr>
      <p:sp>
        <p:nvSpPr>
          <p:cNvPr id="325" name="Google Shape;325;p2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6" name="Google Shape;326;p2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4" name="Google Shape;334;p2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6: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2" name="Google Shape;342;p26: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8" name="Shape 348"/>
        <p:cNvGrpSpPr/>
        <p:nvPr/>
      </p:nvGrpSpPr>
      <p:grpSpPr>
        <a:xfrm>
          <a:off x="0" y="0"/>
          <a:ext cx="0" cy="0"/>
          <a:chOff x="0" y="0"/>
          <a:chExt cx="0" cy="0"/>
        </a:xfrm>
      </p:grpSpPr>
      <p:sp>
        <p:nvSpPr>
          <p:cNvPr id="349" name="Google Shape;349;p27: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0" name="Google Shape;350;p27: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6" name="Shape 356"/>
        <p:cNvGrpSpPr/>
        <p:nvPr/>
      </p:nvGrpSpPr>
      <p:grpSpPr>
        <a:xfrm>
          <a:off x="0" y="0"/>
          <a:ext cx="0" cy="0"/>
          <a:chOff x="0" y="0"/>
          <a:chExt cx="0" cy="0"/>
        </a:xfrm>
      </p:grpSpPr>
      <p:sp>
        <p:nvSpPr>
          <p:cNvPr id="357" name="Google Shape;357;p28: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8" name="Google Shape;358;p28: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29: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29: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2" name="Shape 372"/>
        <p:cNvGrpSpPr/>
        <p:nvPr/>
      </p:nvGrpSpPr>
      <p:grpSpPr>
        <a:xfrm>
          <a:off x="0" y="0"/>
          <a:ext cx="0" cy="0"/>
          <a:chOff x="0" y="0"/>
          <a:chExt cx="0" cy="0"/>
        </a:xfrm>
      </p:grpSpPr>
      <p:sp>
        <p:nvSpPr>
          <p:cNvPr id="373" name="Google Shape;373;p30: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4" name="Google Shape;374;p30: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 name="Shape 381"/>
        <p:cNvGrpSpPr/>
        <p:nvPr/>
      </p:nvGrpSpPr>
      <p:grpSpPr>
        <a:xfrm>
          <a:off x="0" y="0"/>
          <a:ext cx="0" cy="0"/>
          <a:chOff x="0" y="0"/>
          <a:chExt cx="0" cy="0"/>
        </a:xfrm>
      </p:grpSpPr>
      <p:sp>
        <p:nvSpPr>
          <p:cNvPr id="382" name="Google Shape;382;p31: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3" name="Google Shape;383;p31: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32: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32: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7" name="Shape 397"/>
        <p:cNvGrpSpPr/>
        <p:nvPr/>
      </p:nvGrpSpPr>
      <p:grpSpPr>
        <a:xfrm>
          <a:off x="0" y="0"/>
          <a:ext cx="0" cy="0"/>
          <a:chOff x="0" y="0"/>
          <a:chExt cx="0" cy="0"/>
        </a:xfrm>
      </p:grpSpPr>
      <p:sp>
        <p:nvSpPr>
          <p:cNvPr id="398" name="Google Shape;398;p33: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9" name="Google Shape;399;p33: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5" name="Shape 405"/>
        <p:cNvGrpSpPr/>
        <p:nvPr/>
      </p:nvGrpSpPr>
      <p:grpSpPr>
        <a:xfrm>
          <a:off x="0" y="0"/>
          <a:ext cx="0" cy="0"/>
          <a:chOff x="0" y="0"/>
          <a:chExt cx="0" cy="0"/>
        </a:xfrm>
      </p:grpSpPr>
      <p:sp>
        <p:nvSpPr>
          <p:cNvPr id="406" name="Google Shape;406;p34: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7" name="Google Shape;407;p34: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5:notes"/>
          <p:cNvSpPr txBox="1"/>
          <p:nvPr>
            <p:ph idx="1" type="body"/>
          </p:nvPr>
        </p:nvSpPr>
        <p:spPr>
          <a:xfrm>
            <a:off x="685800" y="4343400"/>
            <a:ext cx="5486400" cy="41148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35:notes"/>
          <p:cNvSpPr/>
          <p:nvPr>
            <p:ph idx="2" type="sldImg"/>
          </p:nvPr>
        </p:nvSpPr>
        <p:spPr>
          <a:xfrm>
            <a:off x="1143000" y="685800"/>
            <a:ext cx="45720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18" name="Shape 18"/>
        <p:cNvGrpSpPr/>
        <p:nvPr/>
      </p:nvGrpSpPr>
      <p:grpSpPr>
        <a:xfrm>
          <a:off x="0" y="0"/>
          <a:ext cx="0" cy="0"/>
          <a:chOff x="0" y="0"/>
          <a:chExt cx="0" cy="0"/>
        </a:xfrm>
      </p:grpSpPr>
      <p:sp>
        <p:nvSpPr>
          <p:cNvPr id="19" name="Google Shape;19;p39"/>
          <p:cNvSpPr/>
          <p:nvPr/>
        </p:nvSpPr>
        <p:spPr>
          <a:xfrm>
            <a:off x="0" y="5971032"/>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0" name="Google Shape;20;p39"/>
          <p:cNvSpPr/>
          <p:nvPr/>
        </p:nvSpPr>
        <p:spPr>
          <a:xfrm>
            <a:off x="-9144" y="6053328"/>
            <a:ext cx="2249424"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1" name="Google Shape;21;p39"/>
          <p:cNvSpPr/>
          <p:nvPr/>
        </p:nvSpPr>
        <p:spPr>
          <a:xfrm>
            <a:off x="2359152" y="6044184"/>
            <a:ext cx="6784848"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22" name="Google Shape;22;p39"/>
          <p:cNvSpPr txBox="1"/>
          <p:nvPr>
            <p:ph type="ctrTitle"/>
          </p:nvPr>
        </p:nvSpPr>
        <p:spPr>
          <a:xfrm>
            <a:off x="2362200" y="4038600"/>
            <a:ext cx="6477000" cy="182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9"/>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4" name="Google Shape;24;p39"/>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9"/>
          <p:cNvSpPr txBox="1"/>
          <p:nvPr>
            <p:ph idx="11" type="ftr"/>
          </p:nvPr>
        </p:nvSpPr>
        <p:spPr>
          <a:xfrm>
            <a:off x="2085393" y="236538"/>
            <a:ext cx="586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9"/>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chemeClr val="lt2"/>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chemeClr val="lt2"/>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chemeClr val="lt2"/>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chemeClr val="lt2"/>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chemeClr val="lt2"/>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chemeClr val="lt2"/>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chemeClr val="lt2"/>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chemeClr val="lt2"/>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chemeClr val="lt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6" name="Shape 36"/>
        <p:cNvGrpSpPr/>
        <p:nvPr/>
      </p:nvGrpSpPr>
      <p:grpSpPr>
        <a:xfrm>
          <a:off x="0" y="0"/>
          <a:ext cx="0" cy="0"/>
          <a:chOff x="0" y="0"/>
          <a:chExt cx="0" cy="0"/>
        </a:xfrm>
      </p:grpSpPr>
      <p:sp>
        <p:nvSpPr>
          <p:cNvPr id="37" name="Google Shape;37;p40"/>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4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41" name="Google Shape;41;p40"/>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41"/>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41"/>
          <p:cNvSpPr txBox="1"/>
          <p:nvPr>
            <p:ph idx="1" type="body"/>
          </p:nvPr>
        </p:nvSpPr>
        <p:spPr>
          <a:xfrm>
            <a:off x="609600" y="1589567"/>
            <a:ext cx="3886200" cy="45720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5" name="Google Shape;45;p41"/>
          <p:cNvSpPr txBox="1"/>
          <p:nvPr>
            <p:ph idx="2" type="body"/>
          </p:nvPr>
        </p:nvSpPr>
        <p:spPr>
          <a:xfrm>
            <a:off x="4844901" y="1589567"/>
            <a:ext cx="3886200" cy="45720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6" name="Google Shape;46;p4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48" name="Google Shape;48;p41"/>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42"/>
          <p:cNvSpPr txBox="1"/>
          <p:nvPr>
            <p:ph type="title"/>
          </p:nvPr>
        </p:nvSpPr>
        <p:spPr>
          <a:xfrm>
            <a:off x="533400" y="273050"/>
            <a:ext cx="8153400" cy="8699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Twentieth Century"/>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 type="body"/>
          </p:nvPr>
        </p:nvSpPr>
        <p:spPr>
          <a:xfrm>
            <a:off x="609600" y="2438400"/>
            <a:ext cx="3886200" cy="3581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42"/>
          <p:cNvSpPr txBox="1"/>
          <p:nvPr>
            <p:ph idx="2" type="body"/>
          </p:nvPr>
        </p:nvSpPr>
        <p:spPr>
          <a:xfrm>
            <a:off x="4800600" y="2438400"/>
            <a:ext cx="3886200" cy="3581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3" name="Google Shape;53;p4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4" name="Google Shape;54;p4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
        <p:nvSpPr>
          <p:cNvPr id="55" name="Google Shape;55;p42"/>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2"/>
          <p:cNvSpPr txBox="1"/>
          <p:nvPr>
            <p:ph idx="3" type="body"/>
          </p:nvPr>
        </p:nvSpPr>
        <p:spPr>
          <a:xfrm>
            <a:off x="609600" y="1752600"/>
            <a:ext cx="3886200" cy="640080"/>
          </a:xfrm>
          <a:prstGeom prst="rect">
            <a:avLst/>
          </a:prstGeom>
          <a:solidFill>
            <a:schemeClr val="accent2"/>
          </a:solidFill>
          <a:ln>
            <a:noFill/>
          </a:ln>
        </p:spPr>
        <p:txBody>
          <a:bodyPr anchorCtr="0" anchor="ctr" bIns="45700" lIns="91425" spcFirstLastPara="1" rIns="91425" wrap="square" tIns="45700">
            <a:normAutofit/>
          </a:bodyPr>
          <a:lstStyle>
            <a:lvl1pPr indent="-228600" lvl="0" marL="457200" algn="l">
              <a:spcBef>
                <a:spcPts val="700"/>
              </a:spcBef>
              <a:spcAft>
                <a:spcPts val="0"/>
              </a:spcAft>
              <a:buSzPts val="1200"/>
              <a:buFont typeface="Twentieth Century"/>
              <a:buNone/>
              <a:defRPr b="1" sz="2000">
                <a:solidFill>
                  <a:srgbClr val="FFFFFF"/>
                </a:solidFill>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7" name="Google Shape;57;p42"/>
          <p:cNvSpPr txBox="1"/>
          <p:nvPr>
            <p:ph idx="4" type="body"/>
          </p:nvPr>
        </p:nvSpPr>
        <p:spPr>
          <a:xfrm>
            <a:off x="4800600" y="1752600"/>
            <a:ext cx="3886200" cy="640080"/>
          </a:xfrm>
          <a:prstGeom prst="rect">
            <a:avLst/>
          </a:prstGeom>
          <a:solidFill>
            <a:schemeClr val="accent4"/>
          </a:solidFill>
          <a:ln>
            <a:noFill/>
          </a:ln>
        </p:spPr>
        <p:txBody>
          <a:bodyPr anchorCtr="0" anchor="ctr" bIns="45700" lIns="91425" spcFirstLastPara="1" rIns="91425" wrap="square" tIns="45700">
            <a:normAutofit/>
          </a:bodyPr>
          <a:lstStyle>
            <a:lvl1pPr indent="-228600" lvl="0" marL="457200" algn="l">
              <a:spcBef>
                <a:spcPts val="700"/>
              </a:spcBef>
              <a:spcAft>
                <a:spcPts val="0"/>
              </a:spcAft>
              <a:buSzPts val="1200"/>
              <a:buFont typeface="Twentieth Century"/>
              <a:buNone/>
              <a:defRPr b="1" sz="2000">
                <a:solidFill>
                  <a:srgbClr val="FFFFFF"/>
                </a:solidFill>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bg>
      <p:bgPr>
        <a:solidFill>
          <a:schemeClr val="dk2"/>
        </a:solidFill>
      </p:bgPr>
    </p:bg>
    <p:spTree>
      <p:nvGrpSpPr>
        <p:cNvPr id="58" name="Shape 58"/>
        <p:cNvGrpSpPr/>
        <p:nvPr/>
      </p:nvGrpSpPr>
      <p:grpSpPr>
        <a:xfrm>
          <a:off x="0" y="0"/>
          <a:ext cx="0" cy="0"/>
          <a:chOff x="0" y="0"/>
          <a:chExt cx="0" cy="0"/>
        </a:xfrm>
      </p:grpSpPr>
      <p:sp>
        <p:nvSpPr>
          <p:cNvPr id="59" name="Google Shape;59;p38"/>
          <p:cNvSpPr/>
          <p:nvPr/>
        </p:nvSpPr>
        <p:spPr>
          <a:xfrm>
            <a:off x="0" y="5971032"/>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0" name="Google Shape;60;p38"/>
          <p:cNvSpPr/>
          <p:nvPr/>
        </p:nvSpPr>
        <p:spPr>
          <a:xfrm>
            <a:off x="-9144" y="6053328"/>
            <a:ext cx="2249424"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1" name="Google Shape;61;p38"/>
          <p:cNvSpPr/>
          <p:nvPr/>
        </p:nvSpPr>
        <p:spPr>
          <a:xfrm>
            <a:off x="2359152" y="6044184"/>
            <a:ext cx="6784848"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62" name="Google Shape;62;p38"/>
          <p:cNvSpPr txBox="1"/>
          <p:nvPr>
            <p:ph type="ctrTitle"/>
          </p:nvPr>
        </p:nvSpPr>
        <p:spPr>
          <a:xfrm>
            <a:off x="2362200" y="4038600"/>
            <a:ext cx="6477000" cy="182880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lt2"/>
              </a:buClr>
              <a:buSzPts val="4400"/>
              <a:buFont typeface="Twentieth Century"/>
              <a:buNone/>
              <a:defRPr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38"/>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rmAutofit/>
          </a:bodyPr>
          <a:lstStyle>
            <a:lvl1pPr lvl="0" algn="l">
              <a:spcBef>
                <a:spcPts val="700"/>
              </a:spcBef>
              <a:spcAft>
                <a:spcPts val="0"/>
              </a:spcAft>
              <a:buSzPts val="1560"/>
              <a:buNone/>
              <a:defRPr sz="2600">
                <a:solidFill>
                  <a:srgbClr val="FFFFFF"/>
                </a:solidFill>
              </a:defRPr>
            </a:lvl1pPr>
            <a:lvl2pPr lvl="1" algn="ctr">
              <a:spcBef>
                <a:spcPts val="550"/>
              </a:spcBef>
              <a:spcAft>
                <a:spcPts val="0"/>
              </a:spcAft>
              <a:buSzPts val="1260"/>
              <a:buNone/>
              <a:defRPr/>
            </a:lvl2pPr>
            <a:lvl3pPr lvl="2" algn="ctr">
              <a:spcBef>
                <a:spcPts val="500"/>
              </a:spcBef>
              <a:spcAft>
                <a:spcPts val="0"/>
              </a:spcAft>
              <a:buSzPts val="1350"/>
              <a:buNone/>
              <a:defRPr/>
            </a:lvl3pPr>
            <a:lvl4pPr lvl="3" algn="ctr">
              <a:spcBef>
                <a:spcPts val="400"/>
              </a:spcBef>
              <a:spcAft>
                <a:spcPts val="0"/>
              </a:spcAft>
              <a:buSzPts val="1350"/>
              <a:buNone/>
              <a:defRPr/>
            </a:lvl4pPr>
            <a:lvl5pPr lvl="4" algn="ctr">
              <a:spcBef>
                <a:spcPts val="400"/>
              </a:spcBef>
              <a:spcAft>
                <a:spcPts val="0"/>
              </a:spcAft>
              <a:buSzPts val="117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64" name="Google Shape;64;p38"/>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sz="2000">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38"/>
          <p:cNvSpPr txBox="1"/>
          <p:nvPr>
            <p:ph idx="11" type="ftr"/>
          </p:nvPr>
        </p:nvSpPr>
        <p:spPr>
          <a:xfrm>
            <a:off x="2085393" y="236538"/>
            <a:ext cx="58674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solidFill>
                  <a:schemeClr val="lt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38"/>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chemeClr val="lt2"/>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chemeClr val="lt2"/>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chemeClr val="lt2"/>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chemeClr val="lt2"/>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chemeClr val="lt2"/>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chemeClr val="lt2"/>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chemeClr val="lt2"/>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chemeClr val="lt2"/>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chemeClr val="lt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blipFill rotWithShape="1">
          <a:blip r:embed="rId2">
            <a:alphaModFix/>
          </a:blip>
          <a:tile algn="tl" flip="none" tx="0" sx="100000" ty="0" sy="100000"/>
        </a:blipFill>
      </p:bgPr>
    </p:bg>
    <p:spTree>
      <p:nvGrpSpPr>
        <p:cNvPr id="67" name="Shape 67"/>
        <p:cNvGrpSpPr/>
        <p:nvPr/>
      </p:nvGrpSpPr>
      <p:grpSpPr>
        <a:xfrm>
          <a:off x="0" y="0"/>
          <a:ext cx="0" cy="0"/>
          <a:chOff x="0" y="0"/>
          <a:chExt cx="0" cy="0"/>
        </a:xfrm>
      </p:grpSpPr>
      <p:sp>
        <p:nvSpPr>
          <p:cNvPr id="68" name="Google Shape;68;p43"/>
          <p:cNvSpPr txBox="1"/>
          <p:nvPr>
            <p:ph idx="1" type="body"/>
          </p:nvPr>
        </p:nvSpPr>
        <p:spPr>
          <a:xfrm>
            <a:off x="1371600" y="2743200"/>
            <a:ext cx="7123113" cy="1673225"/>
          </a:xfrm>
          <a:prstGeom prst="rect">
            <a:avLst/>
          </a:prstGeom>
          <a:noFill/>
          <a:ln>
            <a:noFill/>
          </a:ln>
        </p:spPr>
        <p:txBody>
          <a:bodyPr anchorCtr="0" anchor="t" bIns="45700" lIns="91425" spcFirstLastPara="1" rIns="91425" wrap="square" tIns="45700">
            <a:normAutofit/>
          </a:bodyPr>
          <a:lstStyle>
            <a:lvl1pPr indent="-228600" lvl="0" marL="457200" algn="l">
              <a:spcBef>
                <a:spcPts val="700"/>
              </a:spcBef>
              <a:spcAft>
                <a:spcPts val="0"/>
              </a:spcAft>
              <a:buSzPts val="1680"/>
              <a:buNone/>
              <a:defRPr sz="2800">
                <a:solidFill>
                  <a:schemeClr val="dk2"/>
                </a:solidFill>
              </a:defRPr>
            </a:lvl1pPr>
            <a:lvl2pPr indent="-228600" lvl="1" marL="914400" algn="l">
              <a:spcBef>
                <a:spcPts val="550"/>
              </a:spcBef>
              <a:spcAft>
                <a:spcPts val="0"/>
              </a:spcAft>
              <a:buSzPts val="1260"/>
              <a:buNone/>
              <a:defRPr sz="1800">
                <a:solidFill>
                  <a:srgbClr val="888888"/>
                </a:solidFill>
              </a:defRPr>
            </a:lvl2pPr>
            <a:lvl3pPr indent="-228600" lvl="2" marL="1371600" algn="l">
              <a:spcBef>
                <a:spcPts val="500"/>
              </a:spcBef>
              <a:spcAft>
                <a:spcPts val="0"/>
              </a:spcAft>
              <a:buSzPts val="1200"/>
              <a:buNone/>
              <a:defRPr sz="1600">
                <a:solidFill>
                  <a:srgbClr val="888888"/>
                </a:solidFill>
              </a:defRPr>
            </a:lvl3pPr>
            <a:lvl4pPr indent="-228600" lvl="3" marL="1828800" algn="l">
              <a:spcBef>
                <a:spcPts val="400"/>
              </a:spcBef>
              <a:spcAft>
                <a:spcPts val="0"/>
              </a:spcAft>
              <a:buSzPts val="1050"/>
              <a:buNone/>
              <a:defRPr sz="1400">
                <a:solidFill>
                  <a:srgbClr val="888888"/>
                </a:solidFill>
              </a:defRPr>
            </a:lvl4pPr>
            <a:lvl5pPr indent="-228600" lvl="4" marL="2286000" algn="l">
              <a:spcBef>
                <a:spcPts val="400"/>
              </a:spcBef>
              <a:spcAft>
                <a:spcPts val="0"/>
              </a:spcAft>
              <a:buSzPts val="910"/>
              <a:buNone/>
              <a:defRPr sz="1400">
                <a:solidFill>
                  <a:srgbClr val="888888"/>
                </a:solidFill>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9" name="Google Shape;69;p43"/>
          <p:cNvSpPr/>
          <p:nvPr/>
        </p:nvSpPr>
        <p:spPr>
          <a:xfrm>
            <a:off x="0" y="1524000"/>
            <a:ext cx="9144000" cy="1143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70" name="Google Shape;70;p43"/>
          <p:cNvSpPr/>
          <p:nvPr/>
        </p:nvSpPr>
        <p:spPr>
          <a:xfrm>
            <a:off x="0" y="1600200"/>
            <a:ext cx="1295400" cy="990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71" name="Google Shape;71;p43"/>
          <p:cNvSpPr/>
          <p:nvPr/>
        </p:nvSpPr>
        <p:spPr>
          <a:xfrm>
            <a:off x="1371600" y="1600200"/>
            <a:ext cx="7772400" cy="990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72" name="Google Shape;72;p43"/>
          <p:cNvSpPr txBox="1"/>
          <p:nvPr>
            <p:ph type="title"/>
          </p:nvPr>
        </p:nvSpPr>
        <p:spPr>
          <a:xfrm>
            <a:off x="1371600" y="1600200"/>
            <a:ext cx="76200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FFFF"/>
              </a:buClr>
              <a:buSzPts val="4400"/>
              <a:buFont typeface="Twentieth Century"/>
              <a:buNone/>
              <a:defRPr b="0" sz="4400" cap="none">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4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4" name="Google Shape;74;p43"/>
          <p:cNvSpPr txBox="1"/>
          <p:nvPr>
            <p:ph idx="12" type="sldNum"/>
          </p:nvPr>
        </p:nvSpPr>
        <p:spPr>
          <a:xfrm>
            <a:off x="0" y="1752600"/>
            <a:ext cx="1295400" cy="701676"/>
          </a:xfrm>
          <a:prstGeom prst="rect">
            <a:avLst/>
          </a:prstGeom>
          <a:noFill/>
          <a:ln>
            <a:noFill/>
          </a:ln>
        </p:spPr>
        <p:txBody>
          <a:bodyPr anchorCtr="0" anchor="ctr" bIns="45700" lIns="91425" spcFirstLastPara="1" rIns="91425" wrap="square" tIns="45700">
            <a:noAutofit/>
          </a:bodyPr>
          <a:lstStyle>
            <a:lvl1pPr indent="0" lvl="0" marL="0" algn="ctr">
              <a:spcBef>
                <a:spcPts val="0"/>
              </a:spcBef>
              <a:buNone/>
              <a:defRPr b="1" i="0" sz="24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24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24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24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24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24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24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24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2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75" name="Google Shape;75;p43"/>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76" name="Shape 76"/>
        <p:cNvGrpSpPr/>
        <p:nvPr/>
      </p:nvGrpSpPr>
      <p:grpSpPr>
        <a:xfrm>
          <a:off x="0" y="0"/>
          <a:ext cx="0" cy="0"/>
          <a:chOff x="0" y="0"/>
          <a:chExt cx="0" cy="0"/>
        </a:xfrm>
      </p:grpSpPr>
      <p:sp>
        <p:nvSpPr>
          <p:cNvPr id="77" name="Google Shape;77;p44"/>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8" name="Google Shape;78;p4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44"/>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4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81" name="Shape 81"/>
        <p:cNvGrpSpPr/>
        <p:nvPr/>
      </p:nvGrpSpPr>
      <p:grpSpPr>
        <a:xfrm>
          <a:off x="0" y="0"/>
          <a:ext cx="0" cy="0"/>
          <a:chOff x="0" y="0"/>
          <a:chExt cx="0" cy="0"/>
        </a:xfrm>
      </p:grpSpPr>
      <p:sp>
        <p:nvSpPr>
          <p:cNvPr id="82" name="Google Shape;82;p4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5"/>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45"/>
          <p:cNvSpPr txBox="1"/>
          <p:nvPr>
            <p:ph idx="12" type="sldNum"/>
          </p:nvPr>
        </p:nvSpPr>
        <p:spPr>
          <a:xfrm>
            <a:off x="0" y="6248400"/>
            <a:ext cx="533400" cy="381000"/>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chemeClr val="dk2"/>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chemeClr val="dk2"/>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chemeClr val="dk2"/>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chemeClr val="dk2"/>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chemeClr val="dk2"/>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chemeClr val="dk2"/>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chemeClr val="dk2"/>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chemeClr val="dk2"/>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chemeClr val="dk2"/>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5" name="Shape 85"/>
        <p:cNvGrpSpPr/>
        <p:nvPr/>
      </p:nvGrpSpPr>
      <p:grpSpPr>
        <a:xfrm>
          <a:off x="0" y="0"/>
          <a:ext cx="0" cy="0"/>
          <a:chOff x="0" y="0"/>
          <a:chExt cx="0" cy="0"/>
        </a:xfrm>
      </p:grpSpPr>
      <p:sp>
        <p:nvSpPr>
          <p:cNvPr id="86" name="Google Shape;86;p46"/>
          <p:cNvSpPr txBox="1"/>
          <p:nvPr>
            <p:ph type="title"/>
          </p:nvPr>
        </p:nvSpPr>
        <p:spPr>
          <a:xfrm>
            <a:off x="609600" y="273050"/>
            <a:ext cx="8077200" cy="86995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4400"/>
              <a:buFont typeface="Twentieth Century"/>
              <a:buNone/>
              <a:defRPr b="0" sz="4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7" name="Google Shape;87;p4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8" name="Google Shape;88;p46"/>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9" name="Google Shape;89;p4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90" name="Google Shape;90;p46"/>
          <p:cNvSpPr txBox="1"/>
          <p:nvPr>
            <p:ph idx="1" type="body"/>
          </p:nvPr>
        </p:nvSpPr>
        <p:spPr>
          <a:xfrm>
            <a:off x="609600" y="1752600"/>
            <a:ext cx="1600200" cy="4343400"/>
          </a:xfrm>
          <a:prstGeom prst="rect">
            <a:avLst/>
          </a:prstGeom>
          <a:solidFill>
            <a:schemeClr val="accent2"/>
          </a:solidFill>
          <a:ln cap="sq" cmpd="dbl" w="50800">
            <a:solidFill>
              <a:schemeClr val="accent2"/>
            </a:solidFill>
            <a:prstDash val="solid"/>
            <a:miter lim="800000"/>
            <a:headEnd len="sm" w="sm" type="none"/>
            <a:tailEnd len="sm" w="sm" type="none"/>
          </a:ln>
        </p:spPr>
        <p:txBody>
          <a:bodyPr anchorCtr="0" anchor="t" bIns="91425" lIns="137150" spcFirstLastPara="1" rIns="137150" wrap="square" tIns="182875">
            <a:normAutofit/>
          </a:bodyPr>
          <a:lstStyle>
            <a:lvl1pPr indent="-228600" lvl="0" marL="457200" algn="l">
              <a:spcBef>
                <a:spcPts val="700"/>
              </a:spcBef>
              <a:spcAft>
                <a:spcPts val="0"/>
              </a:spcAft>
              <a:buSzPts val="1080"/>
              <a:buNone/>
              <a:defRPr sz="1800">
                <a:solidFill>
                  <a:schemeClr val="lt1"/>
                </a:solidFill>
                <a:latin typeface="Twentieth Century"/>
                <a:ea typeface="Twentieth Century"/>
                <a:cs typeface="Twentieth Century"/>
                <a:sym typeface="Twentieth Century"/>
              </a:defRPr>
            </a:lvl1pPr>
            <a:lvl2pPr indent="-228600" lvl="1" marL="914400" algn="l">
              <a:spcBef>
                <a:spcPts val="1000"/>
              </a:spcBef>
              <a:spcAft>
                <a:spcPts val="0"/>
              </a:spcAft>
              <a:buSzPts val="840"/>
              <a:buNone/>
              <a:defRPr sz="1200">
                <a:solidFill>
                  <a:schemeClr val="lt1"/>
                </a:solidFill>
                <a:latin typeface="Twentieth Century"/>
                <a:ea typeface="Twentieth Century"/>
                <a:cs typeface="Twentieth Century"/>
                <a:sym typeface="Twentieth Century"/>
              </a:defRPr>
            </a:lvl2pPr>
            <a:lvl3pPr indent="-228600" lvl="2" marL="1371600" algn="l">
              <a:spcBef>
                <a:spcPts val="500"/>
              </a:spcBef>
              <a:spcAft>
                <a:spcPts val="0"/>
              </a:spcAft>
              <a:buSzPts val="750"/>
              <a:buNone/>
              <a:defRPr sz="1000">
                <a:solidFill>
                  <a:schemeClr val="lt1"/>
                </a:solidFill>
                <a:latin typeface="Twentieth Century"/>
                <a:ea typeface="Twentieth Century"/>
                <a:cs typeface="Twentieth Century"/>
                <a:sym typeface="Twentieth Century"/>
              </a:defRPr>
            </a:lvl3pPr>
            <a:lvl4pPr indent="-228600" lvl="3" marL="1828800" algn="l">
              <a:spcBef>
                <a:spcPts val="400"/>
              </a:spcBef>
              <a:spcAft>
                <a:spcPts val="0"/>
              </a:spcAft>
              <a:buSzPts val="675"/>
              <a:buNone/>
              <a:defRPr sz="900">
                <a:solidFill>
                  <a:schemeClr val="lt1"/>
                </a:solidFill>
                <a:latin typeface="Twentieth Century"/>
                <a:ea typeface="Twentieth Century"/>
                <a:cs typeface="Twentieth Century"/>
                <a:sym typeface="Twentieth Century"/>
              </a:defRPr>
            </a:lvl4pPr>
            <a:lvl5pPr indent="-228600" lvl="4" marL="2286000" algn="l">
              <a:spcBef>
                <a:spcPts val="400"/>
              </a:spcBef>
              <a:spcAft>
                <a:spcPts val="0"/>
              </a:spcAft>
              <a:buSzPts val="585"/>
              <a:buNone/>
              <a:defRPr sz="900">
                <a:solidFill>
                  <a:schemeClr val="lt1"/>
                </a:solidFill>
                <a:latin typeface="Twentieth Century"/>
                <a:ea typeface="Twentieth Century"/>
                <a:cs typeface="Twentieth Century"/>
                <a:sym typeface="Twentieth Century"/>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1" name="Google Shape;91;p46"/>
          <p:cNvSpPr txBox="1"/>
          <p:nvPr>
            <p:ph idx="2" type="body"/>
          </p:nvPr>
        </p:nvSpPr>
        <p:spPr>
          <a:xfrm>
            <a:off x="2362200" y="1752600"/>
            <a:ext cx="6400800" cy="44196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bg>
      <p:bgPr>
        <a:blipFill rotWithShape="1">
          <a:blip r:embed="rId2">
            <a:alphaModFix/>
          </a:blip>
          <a:tile algn="tl" flip="none" tx="0" sx="100000" ty="0" sy="100000"/>
        </a:blipFill>
      </p:bgPr>
    </p:bg>
    <p:spTree>
      <p:nvGrpSpPr>
        <p:cNvPr id="92" name="Shape 92"/>
        <p:cNvGrpSpPr/>
        <p:nvPr/>
      </p:nvGrpSpPr>
      <p:grpSpPr>
        <a:xfrm>
          <a:off x="0" y="0"/>
          <a:ext cx="0" cy="0"/>
          <a:chOff x="0" y="0"/>
          <a:chExt cx="0" cy="0"/>
        </a:xfrm>
      </p:grpSpPr>
      <p:sp>
        <p:nvSpPr>
          <p:cNvPr id="93" name="Google Shape;93;p47"/>
          <p:cNvSpPr txBox="1"/>
          <p:nvPr>
            <p:ph idx="1" type="body"/>
          </p:nvPr>
        </p:nvSpPr>
        <p:spPr>
          <a:xfrm>
            <a:off x="1600200" y="5486400"/>
            <a:ext cx="7315200" cy="685800"/>
          </a:xfrm>
          <a:prstGeom prst="rect">
            <a:avLst/>
          </a:prstGeom>
          <a:noFill/>
          <a:ln>
            <a:noFill/>
          </a:ln>
        </p:spPr>
        <p:txBody>
          <a:bodyPr anchorCtr="0" anchor="t" bIns="45700" lIns="91425" spcFirstLastPara="1" rIns="91425" wrap="square" tIns="45700">
            <a:normAutofit/>
          </a:bodyPr>
          <a:lstStyle>
            <a:lvl1pPr indent="-228600" lvl="0" marL="457200" algn="l">
              <a:spcBef>
                <a:spcPts val="700"/>
              </a:spcBef>
              <a:spcAft>
                <a:spcPts val="0"/>
              </a:spcAft>
              <a:buSzPts val="1020"/>
              <a:buFont typeface="Twentieth Century"/>
              <a:buNone/>
              <a:defRPr sz="1700"/>
            </a:lvl1pPr>
            <a:lvl2pPr indent="-228600" lvl="1" marL="914400" algn="l">
              <a:spcBef>
                <a:spcPts val="550"/>
              </a:spcBef>
              <a:spcAft>
                <a:spcPts val="0"/>
              </a:spcAft>
              <a:buSzPts val="840"/>
              <a:buFont typeface="Twentieth Century"/>
              <a:buNone/>
              <a:defRPr sz="1200"/>
            </a:lvl2pPr>
            <a:lvl3pPr indent="-228600" lvl="2" marL="1371600" algn="l">
              <a:spcBef>
                <a:spcPts val="500"/>
              </a:spcBef>
              <a:spcAft>
                <a:spcPts val="0"/>
              </a:spcAft>
              <a:buSzPts val="750"/>
              <a:buFont typeface="Twentieth Century"/>
              <a:buNone/>
              <a:defRPr sz="1000"/>
            </a:lvl3pPr>
            <a:lvl4pPr indent="-228600" lvl="3" marL="1828800" algn="l">
              <a:spcBef>
                <a:spcPts val="400"/>
              </a:spcBef>
              <a:spcAft>
                <a:spcPts val="0"/>
              </a:spcAft>
              <a:buSzPts val="675"/>
              <a:buFont typeface="Twentieth Century"/>
              <a:buNone/>
              <a:defRPr sz="900"/>
            </a:lvl4pPr>
            <a:lvl5pPr indent="-228600" lvl="4" marL="2286000" algn="l">
              <a:spcBef>
                <a:spcPts val="400"/>
              </a:spcBef>
              <a:spcAft>
                <a:spcPts val="0"/>
              </a:spcAft>
              <a:buSzPts val="585"/>
              <a:buFont typeface="Twentieth Century"/>
              <a:buNone/>
              <a:defRPr sz="9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94" name="Google Shape;94;p47"/>
          <p:cNvSpPr/>
          <p:nvPr/>
        </p:nvSpPr>
        <p:spPr>
          <a:xfrm>
            <a:off x="-9144" y="4572000"/>
            <a:ext cx="9144000" cy="886968"/>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95" name="Google Shape;95;p47"/>
          <p:cNvSpPr/>
          <p:nvPr/>
        </p:nvSpPr>
        <p:spPr>
          <a:xfrm>
            <a:off x="-9144" y="4663440"/>
            <a:ext cx="1463040" cy="713232"/>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96" name="Google Shape;96;p47"/>
          <p:cNvSpPr/>
          <p:nvPr/>
        </p:nvSpPr>
        <p:spPr>
          <a:xfrm>
            <a:off x="1545336" y="4654296"/>
            <a:ext cx="7598664" cy="713232"/>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97" name="Google Shape;97;p47"/>
          <p:cNvSpPr txBox="1"/>
          <p:nvPr>
            <p:ph type="title"/>
          </p:nvPr>
        </p:nvSpPr>
        <p:spPr>
          <a:xfrm>
            <a:off x="1600200" y="4648200"/>
            <a:ext cx="7315200" cy="6858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rgbClr val="FFFFFF"/>
              </a:buClr>
              <a:buSzPts val="2800"/>
              <a:buFont typeface="Twentieth Century"/>
              <a:buNone/>
              <a:defRPr b="0" sz="28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8" name="Google Shape;98;p47"/>
          <p:cNvSpPr/>
          <p:nvPr/>
        </p:nvSpPr>
        <p:spPr>
          <a:xfrm>
            <a:off x="1447800" y="0"/>
            <a:ext cx="100584" cy="6867144"/>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99" name="Google Shape;99;p47"/>
          <p:cNvSpPr txBox="1"/>
          <p:nvPr>
            <p:ph idx="10" type="dt"/>
          </p:nvPr>
        </p:nvSpPr>
        <p:spPr>
          <a:xfrm>
            <a:off x="62484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47"/>
          <p:cNvSpPr txBox="1"/>
          <p:nvPr>
            <p:ph idx="12" type="sldNum"/>
          </p:nvPr>
        </p:nvSpPr>
        <p:spPr>
          <a:xfrm>
            <a:off x="0" y="4667249"/>
            <a:ext cx="1447800" cy="663578"/>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b="1" i="0" sz="2800" u="none" cap="none" strike="noStrike">
                <a:solidFill>
                  <a:srgbClr val="FFFFFF"/>
                </a:solidFill>
                <a:latin typeface="Twentieth Century"/>
                <a:ea typeface="Twentieth Century"/>
                <a:cs typeface="Twentieth Century"/>
                <a:sym typeface="Twentieth Century"/>
              </a:defRPr>
            </a:lvl1pPr>
            <a:lvl2pPr indent="0" lvl="1" marL="0" algn="ctr">
              <a:spcBef>
                <a:spcPts val="0"/>
              </a:spcBef>
              <a:buNone/>
              <a:defRPr b="1" i="0" sz="2800" u="none" cap="none" strike="noStrike">
                <a:solidFill>
                  <a:srgbClr val="FFFFFF"/>
                </a:solidFill>
                <a:latin typeface="Twentieth Century"/>
                <a:ea typeface="Twentieth Century"/>
                <a:cs typeface="Twentieth Century"/>
                <a:sym typeface="Twentieth Century"/>
              </a:defRPr>
            </a:lvl2pPr>
            <a:lvl3pPr indent="0" lvl="2" marL="0" algn="ctr">
              <a:spcBef>
                <a:spcPts val="0"/>
              </a:spcBef>
              <a:buNone/>
              <a:defRPr b="1" i="0" sz="2800" u="none" cap="none" strike="noStrike">
                <a:solidFill>
                  <a:srgbClr val="FFFFFF"/>
                </a:solidFill>
                <a:latin typeface="Twentieth Century"/>
                <a:ea typeface="Twentieth Century"/>
                <a:cs typeface="Twentieth Century"/>
                <a:sym typeface="Twentieth Century"/>
              </a:defRPr>
            </a:lvl3pPr>
            <a:lvl4pPr indent="0" lvl="3" marL="0" algn="ctr">
              <a:spcBef>
                <a:spcPts val="0"/>
              </a:spcBef>
              <a:buNone/>
              <a:defRPr b="1" i="0" sz="2800" u="none" cap="none" strike="noStrike">
                <a:solidFill>
                  <a:srgbClr val="FFFFFF"/>
                </a:solidFill>
                <a:latin typeface="Twentieth Century"/>
                <a:ea typeface="Twentieth Century"/>
                <a:cs typeface="Twentieth Century"/>
                <a:sym typeface="Twentieth Century"/>
              </a:defRPr>
            </a:lvl4pPr>
            <a:lvl5pPr indent="0" lvl="4" marL="0" algn="ctr">
              <a:spcBef>
                <a:spcPts val="0"/>
              </a:spcBef>
              <a:buNone/>
              <a:defRPr b="1" i="0" sz="2800" u="none" cap="none" strike="noStrike">
                <a:solidFill>
                  <a:srgbClr val="FFFFFF"/>
                </a:solidFill>
                <a:latin typeface="Twentieth Century"/>
                <a:ea typeface="Twentieth Century"/>
                <a:cs typeface="Twentieth Century"/>
                <a:sym typeface="Twentieth Century"/>
              </a:defRPr>
            </a:lvl5pPr>
            <a:lvl6pPr indent="0" lvl="5" marL="0" algn="ctr">
              <a:spcBef>
                <a:spcPts val="0"/>
              </a:spcBef>
              <a:buNone/>
              <a:defRPr b="1" i="0" sz="2800" u="none" cap="none" strike="noStrike">
                <a:solidFill>
                  <a:srgbClr val="FFFFFF"/>
                </a:solidFill>
                <a:latin typeface="Twentieth Century"/>
                <a:ea typeface="Twentieth Century"/>
                <a:cs typeface="Twentieth Century"/>
                <a:sym typeface="Twentieth Century"/>
              </a:defRPr>
            </a:lvl6pPr>
            <a:lvl7pPr indent="0" lvl="6" marL="0" algn="ctr">
              <a:spcBef>
                <a:spcPts val="0"/>
              </a:spcBef>
              <a:buNone/>
              <a:defRPr b="1" i="0" sz="2800" u="none" cap="none" strike="noStrike">
                <a:solidFill>
                  <a:srgbClr val="FFFFFF"/>
                </a:solidFill>
                <a:latin typeface="Twentieth Century"/>
                <a:ea typeface="Twentieth Century"/>
                <a:cs typeface="Twentieth Century"/>
                <a:sym typeface="Twentieth Century"/>
              </a:defRPr>
            </a:lvl7pPr>
            <a:lvl8pPr indent="0" lvl="7" marL="0" algn="ctr">
              <a:spcBef>
                <a:spcPts val="0"/>
              </a:spcBef>
              <a:buNone/>
              <a:defRPr b="1" i="0" sz="2800" u="none" cap="none" strike="noStrike">
                <a:solidFill>
                  <a:srgbClr val="FFFFFF"/>
                </a:solidFill>
                <a:latin typeface="Twentieth Century"/>
                <a:ea typeface="Twentieth Century"/>
                <a:cs typeface="Twentieth Century"/>
                <a:sym typeface="Twentieth Century"/>
              </a:defRPr>
            </a:lvl8pPr>
            <a:lvl9pPr indent="0" lvl="8" marL="0" algn="ctr">
              <a:spcBef>
                <a:spcPts val="0"/>
              </a:spcBef>
              <a:buNone/>
              <a:defRPr b="1" i="0" sz="28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
        <p:nvSpPr>
          <p:cNvPr id="101" name="Google Shape;101;p47"/>
          <p:cNvSpPr txBox="1"/>
          <p:nvPr>
            <p:ph idx="11" type="ftr"/>
          </p:nvPr>
        </p:nvSpPr>
        <p:spPr>
          <a:xfrm>
            <a:off x="1600200" y="6248206"/>
            <a:ext cx="4572000"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2" name="Google Shape;102;p47"/>
          <p:cNvSpPr/>
          <p:nvPr>
            <p:ph idx="2" type="pic"/>
          </p:nvPr>
        </p:nvSpPr>
        <p:spPr>
          <a:xfrm>
            <a:off x="1560576" y="0"/>
            <a:ext cx="7583424" cy="4568952"/>
          </a:xfrm>
          <a:prstGeom prst="rect">
            <a:avLst/>
          </a:prstGeom>
          <a:solidFill>
            <a:srgbClr val="DCE5EE"/>
          </a:solidFill>
          <a:ln>
            <a:noFill/>
          </a:ln>
        </p:spPr>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03" name="Shape 103"/>
        <p:cNvGrpSpPr/>
        <p:nvPr/>
      </p:nvGrpSpPr>
      <p:grpSpPr>
        <a:xfrm>
          <a:off x="0" y="0"/>
          <a:ext cx="0" cy="0"/>
          <a:chOff x="0" y="0"/>
          <a:chExt cx="0" cy="0"/>
        </a:xfrm>
      </p:grpSpPr>
      <p:sp>
        <p:nvSpPr>
          <p:cNvPr id="104" name="Google Shape;104;p48"/>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05" name="Google Shape;105;p48"/>
          <p:cNvSpPr txBox="1"/>
          <p:nvPr>
            <p:ph idx="1" type="body"/>
          </p:nvPr>
        </p:nvSpPr>
        <p:spPr>
          <a:xfrm rot="5400000">
            <a:off x="2426208" y="-213360"/>
            <a:ext cx="4526280" cy="81534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06" name="Google Shape;106;p4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7" name="Google Shape;107;p48"/>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8" name="Google Shape;108;p4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bg>
      <p:bgPr>
        <a:solidFill>
          <a:schemeClr val="lt1"/>
        </a:solidFill>
      </p:bgPr>
    </p:bg>
    <p:spTree>
      <p:nvGrpSpPr>
        <p:cNvPr id="109" name="Shape 109"/>
        <p:cNvGrpSpPr/>
        <p:nvPr/>
      </p:nvGrpSpPr>
      <p:grpSpPr>
        <a:xfrm>
          <a:off x="0" y="0"/>
          <a:ext cx="0" cy="0"/>
          <a:chOff x="0" y="0"/>
          <a:chExt cx="0" cy="0"/>
        </a:xfrm>
      </p:grpSpPr>
      <p:sp>
        <p:nvSpPr>
          <p:cNvPr id="110" name="Google Shape;110;p49"/>
          <p:cNvSpPr txBox="1"/>
          <p:nvPr>
            <p:ph type="title"/>
          </p:nvPr>
        </p:nvSpPr>
        <p:spPr>
          <a:xfrm rot="5400000">
            <a:off x="4823619" y="2339182"/>
            <a:ext cx="5516563" cy="2057400"/>
          </a:xfrm>
          <a:prstGeom prst="rect">
            <a:avLst/>
          </a:prstGeom>
          <a:noFill/>
          <a:ln>
            <a:noFill/>
          </a:ln>
        </p:spPr>
        <p:txBody>
          <a:bodyPr anchorCtr="0" anchor="ctr" bIns="45700" lIns="91425" spcFirstLastPara="1" rIns="91425" wrap="square" tIns="45700">
            <a:normAutofit/>
          </a:bodyPr>
          <a:lstStyle>
            <a:lvl1pPr lvl="0" algn="l">
              <a:spcBef>
                <a:spcPts val="0"/>
              </a:spcBef>
              <a:spcAft>
                <a:spcPts val="0"/>
              </a:spcAft>
              <a:buClr>
                <a:schemeClr val="dk2"/>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1" name="Google Shape;111;p49"/>
          <p:cNvSpPr txBox="1"/>
          <p:nvPr>
            <p:ph idx="1" type="body"/>
          </p:nvPr>
        </p:nvSpPr>
        <p:spPr>
          <a:xfrm rot="5400000">
            <a:off x="480218" y="586582"/>
            <a:ext cx="5516564" cy="5562600"/>
          </a:xfrm>
          <a:prstGeom prst="rect">
            <a:avLst/>
          </a:prstGeom>
          <a:noFill/>
          <a:ln>
            <a:noFill/>
          </a:ln>
        </p:spPr>
        <p:txBody>
          <a:bodyPr anchorCtr="0" anchor="t" bIns="45700" lIns="91425" spcFirstLastPara="1" rIns="91425" wrap="square" tIns="45700">
            <a:normAutofit/>
          </a:bodyPr>
          <a:lstStyle>
            <a:lvl1pPr indent="-297180" lvl="0" marL="457200" algn="l">
              <a:spcBef>
                <a:spcPts val="700"/>
              </a:spcBef>
              <a:spcAft>
                <a:spcPts val="0"/>
              </a:spcAft>
              <a:buSzPts val="1080"/>
              <a:buChar char="◻"/>
              <a:defRPr/>
            </a:lvl1pPr>
            <a:lvl2pPr indent="-308610" lvl="1" marL="914400" algn="l">
              <a:spcBef>
                <a:spcPts val="550"/>
              </a:spcBef>
              <a:spcAft>
                <a:spcPts val="0"/>
              </a:spcAft>
              <a:buSzPts val="1260"/>
              <a:buChar char="🞑"/>
              <a:defRPr/>
            </a:lvl2pPr>
            <a:lvl3pPr indent="-314325" lvl="2" marL="1371600" algn="l">
              <a:spcBef>
                <a:spcPts val="500"/>
              </a:spcBef>
              <a:spcAft>
                <a:spcPts val="0"/>
              </a:spcAft>
              <a:buSzPts val="1350"/>
              <a:buChar char="■"/>
              <a:defRPr/>
            </a:lvl3pPr>
            <a:lvl4pPr indent="-314325" lvl="3" marL="1828800" algn="l">
              <a:spcBef>
                <a:spcPts val="400"/>
              </a:spcBef>
              <a:spcAft>
                <a:spcPts val="0"/>
              </a:spcAft>
              <a:buSzPts val="1350"/>
              <a:buChar char="■"/>
              <a:defRPr/>
            </a:lvl4pPr>
            <a:lvl5pPr indent="-302895" lvl="4" marL="2286000" algn="l">
              <a:spcBef>
                <a:spcPts val="400"/>
              </a:spcBef>
              <a:spcAft>
                <a:spcPts val="0"/>
              </a:spcAft>
              <a:buSzPts val="117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112" name="Google Shape;112;p49"/>
          <p:cNvSpPr txBox="1"/>
          <p:nvPr>
            <p:ph idx="10" type="dt"/>
          </p:nvPr>
        </p:nvSpPr>
        <p:spPr>
          <a:xfrm>
            <a:off x="6553200" y="6248402"/>
            <a:ext cx="2209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3" name="Google Shape;113;p49"/>
          <p:cNvSpPr txBox="1"/>
          <p:nvPr>
            <p:ph idx="11" type="ftr"/>
          </p:nvPr>
        </p:nvSpPr>
        <p:spPr>
          <a:xfrm>
            <a:off x="457201" y="6248207"/>
            <a:ext cx="5573483" cy="365125"/>
          </a:xfrm>
          <a:prstGeom prst="rect">
            <a:avLst/>
          </a:prstGeom>
          <a:noFill/>
          <a:ln>
            <a:noFill/>
          </a:ln>
        </p:spPr>
        <p:txBody>
          <a:bodyPr anchorCtr="0" anchor="ctr" bIns="45700" lIns="91425" spcFirstLastPara="1" rIns="91425" wrap="square" tIns="4570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14" name="Google Shape;114;p49"/>
          <p:cNvSpPr/>
          <p:nvPr/>
        </p:nvSpPr>
        <p:spPr>
          <a:xfrm>
            <a:off x="6096318" y="0"/>
            <a:ext cx="320040" cy="685800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15" name="Google Shape;115;p49"/>
          <p:cNvSpPr/>
          <p:nvPr/>
        </p:nvSpPr>
        <p:spPr>
          <a:xfrm>
            <a:off x="6142038" y="609600"/>
            <a:ext cx="228600" cy="62484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16" name="Google Shape;116;p49"/>
          <p:cNvSpPr/>
          <p:nvPr/>
        </p:nvSpPr>
        <p:spPr>
          <a:xfrm>
            <a:off x="6142038" y="0"/>
            <a:ext cx="228600" cy="5334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17" name="Google Shape;117;p49"/>
          <p:cNvSpPr txBox="1"/>
          <p:nvPr>
            <p:ph idx="12" type="sldNum"/>
          </p:nvPr>
        </p:nvSpPr>
        <p:spPr>
          <a:xfrm rot="5400000">
            <a:off x="5989638" y="144462"/>
            <a:ext cx="533400" cy="244476"/>
          </a:xfrm>
          <a:prstGeom prst="rect">
            <a:avLst/>
          </a:prstGeom>
          <a:noFill/>
          <a:ln>
            <a:noFill/>
          </a:ln>
        </p:spPr>
        <p:txBody>
          <a:bodyPr anchorCtr="0" anchor="ctr" bIns="45700" lIns="91425" spcFirstLastPara="1" rIns="91425" wrap="square" tIns="45700">
            <a:norm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2.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slideLayout" Target="../slideLayouts/slideLayout3.xml"/><Relationship Id="rId3" Type="http://schemas.openxmlformats.org/officeDocument/2006/relationships/slideLayout" Target="../slideLayouts/slideLayout4.xml"/><Relationship Id="rId4" Type="http://schemas.openxmlformats.org/officeDocument/2006/relationships/slideLayout" Target="../slideLayouts/slideLayout5.xml"/><Relationship Id="rId11" Type="http://schemas.openxmlformats.org/officeDocument/2006/relationships/slideLayout" Target="../slideLayouts/slideLayout12.xml"/><Relationship Id="rId10" Type="http://schemas.openxmlformats.org/officeDocument/2006/relationships/slideLayout" Target="../slideLayouts/slideLayout11.xml"/><Relationship Id="rId12" Type="http://schemas.openxmlformats.org/officeDocument/2006/relationships/theme" Target="../theme/theme1.xml"/><Relationship Id="rId9" Type="http://schemas.openxmlformats.org/officeDocument/2006/relationships/slideLayout" Target="../slideLayouts/slideLayout10.xml"/><Relationship Id="rId5" Type="http://schemas.openxmlformats.org/officeDocument/2006/relationships/slideLayout" Target="../slideLayouts/slideLayout6.xml"/><Relationship Id="rId6" Type="http://schemas.openxmlformats.org/officeDocument/2006/relationships/slideLayout" Target="../slideLayouts/slideLayout7.xml"/><Relationship Id="rId7" Type="http://schemas.openxmlformats.org/officeDocument/2006/relationships/slideLayout" Target="../slideLayouts/slideLayout8.xml"/><Relationship Id="rId8"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1"/>
        </a:solidFill>
      </p:bgPr>
    </p:bg>
    <p:spTree>
      <p:nvGrpSpPr>
        <p:cNvPr id="9" name="Shape 9"/>
        <p:cNvGrpSpPr/>
        <p:nvPr/>
      </p:nvGrpSpPr>
      <p:grpSpPr>
        <a:xfrm>
          <a:off x="0" y="0"/>
          <a:ext cx="0" cy="0"/>
          <a:chOff x="0" y="0"/>
          <a:chExt cx="0" cy="0"/>
        </a:xfrm>
      </p:grpSpPr>
      <p:sp>
        <p:nvSpPr>
          <p:cNvPr id="10" name="Google Shape;10;p37"/>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lt2"/>
              </a:buClr>
              <a:buSzPts val="4400"/>
              <a:buFont typeface="Twentieth Century"/>
              <a:buNone/>
              <a:defRPr b="0" i="0" sz="4400" u="none" cap="none" strike="noStrike">
                <a:solidFill>
                  <a:schemeClr val="lt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7"/>
          <p:cNvSpPr txBox="1"/>
          <p:nvPr>
            <p:ph idx="1" type="body"/>
          </p:nvPr>
        </p:nvSpPr>
        <p:spPr>
          <a:xfrm>
            <a:off x="612648" y="1600200"/>
            <a:ext cx="8153400" cy="4526280"/>
          </a:xfrm>
          <a:prstGeom prst="rect">
            <a:avLst/>
          </a:prstGeom>
          <a:noFill/>
          <a:ln>
            <a:noFill/>
          </a:ln>
        </p:spPr>
        <p:txBody>
          <a:bodyPr anchorCtr="0" anchor="t" bIns="45700" lIns="91425" spcFirstLastPara="1" rIns="91425" wrap="square" tIns="45700">
            <a:normAutofit/>
          </a:bodyPr>
          <a:lstStyle>
            <a:lvl1pPr indent="-339090" lvl="0" marL="457200" marR="0" rtl="0" algn="l">
              <a:spcBef>
                <a:spcPts val="700"/>
              </a:spcBef>
              <a:spcAft>
                <a:spcPts val="0"/>
              </a:spcAft>
              <a:buClr>
                <a:schemeClr val="accent2"/>
              </a:buClr>
              <a:buSzPts val="1740"/>
              <a:buFont typeface="Noto Sans Symbols"/>
              <a:buChar char="◻"/>
              <a:defRPr b="0" i="0" sz="2900" u="none" cap="none" strike="noStrike">
                <a:solidFill>
                  <a:schemeClr val="lt1"/>
                </a:solidFill>
                <a:latin typeface="Twentieth Century"/>
                <a:ea typeface="Twentieth Century"/>
                <a:cs typeface="Twentieth Century"/>
                <a:sym typeface="Twentieth Century"/>
              </a:defRPr>
            </a:lvl1pPr>
            <a:lvl2pPr indent="-344169" lvl="1" marL="914400" marR="0" rtl="0" algn="l">
              <a:spcBef>
                <a:spcPts val="550"/>
              </a:spcBef>
              <a:spcAft>
                <a:spcPts val="0"/>
              </a:spcAft>
              <a:buClr>
                <a:schemeClr val="accent1"/>
              </a:buClr>
              <a:buSzPts val="1820"/>
              <a:buFont typeface="Noto Sans Symbols"/>
              <a:buChar char="🞑"/>
              <a:defRPr b="0" i="0" sz="2600" u="none" cap="none" strike="noStrike">
                <a:solidFill>
                  <a:schemeClr val="lt1"/>
                </a:solidFill>
                <a:latin typeface="Twentieth Century"/>
                <a:ea typeface="Twentieth Century"/>
                <a:cs typeface="Twentieth Century"/>
                <a:sym typeface="Twentieth Century"/>
              </a:defRPr>
            </a:lvl2pPr>
            <a:lvl3pPr indent="-338137" lvl="2" marL="1371600" marR="0" rtl="0" algn="l">
              <a:spcBef>
                <a:spcPts val="500"/>
              </a:spcBef>
              <a:spcAft>
                <a:spcPts val="0"/>
              </a:spcAft>
              <a:buClr>
                <a:schemeClr val="accent2"/>
              </a:buClr>
              <a:buSzPts val="1725"/>
              <a:buFont typeface="Noto Sans Symbols"/>
              <a:buChar char="■"/>
              <a:defRPr b="0" i="0" sz="2300" u="none" cap="none" strike="noStrike">
                <a:solidFill>
                  <a:schemeClr val="lt1"/>
                </a:solidFill>
                <a:latin typeface="Twentieth Century"/>
                <a:ea typeface="Twentieth Century"/>
                <a:cs typeface="Twentieth Century"/>
                <a:sym typeface="Twentieth Century"/>
              </a:defRPr>
            </a:lvl3pPr>
            <a:lvl4pPr indent="-323850" lvl="3" marL="1828800" marR="0" rtl="0" algn="l">
              <a:spcBef>
                <a:spcPts val="400"/>
              </a:spcBef>
              <a:spcAft>
                <a:spcPts val="0"/>
              </a:spcAft>
              <a:buClr>
                <a:schemeClr val="accent3"/>
              </a:buClr>
              <a:buSzPts val="1500"/>
              <a:buFont typeface="Noto Sans Symbols"/>
              <a:buChar char="■"/>
              <a:defRPr b="0" i="0" sz="2000" u="none" cap="none" strike="noStrike">
                <a:solidFill>
                  <a:schemeClr val="lt1"/>
                </a:solidFill>
                <a:latin typeface="Twentieth Century"/>
                <a:ea typeface="Twentieth Century"/>
                <a:cs typeface="Twentieth Century"/>
                <a:sym typeface="Twentieth Century"/>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lt1"/>
                </a:solidFill>
                <a:latin typeface="Twentieth Century"/>
                <a:ea typeface="Twentieth Century"/>
                <a:cs typeface="Twentieth Century"/>
                <a:sym typeface="Twentieth Century"/>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8pPr>
            <a:lvl9pPr indent="-342900" lvl="8" marL="4114800" marR="0" rtl="0" algn="l">
              <a:spcBef>
                <a:spcPts val="360"/>
              </a:spcBef>
              <a:spcAft>
                <a:spcPts val="0"/>
              </a:spcAft>
              <a:buClr>
                <a:schemeClr val="accent4"/>
              </a:buClr>
              <a:buSzPts val="1800"/>
              <a:buFont typeface="Noto Sans Symbols"/>
              <a:buChar char="▪"/>
              <a:defRPr b="0" i="0" sz="1800" u="none" cap="none" strike="noStrike">
                <a:solidFill>
                  <a:schemeClr val="lt1"/>
                </a:solidFill>
                <a:latin typeface="Twentieth Century"/>
                <a:ea typeface="Twentieth Century"/>
                <a:cs typeface="Twentieth Century"/>
                <a:sym typeface="Twentieth Century"/>
              </a:defRPr>
            </a:lvl9pPr>
          </a:lstStyle>
          <a:p/>
        </p:txBody>
      </p:sp>
      <p:sp>
        <p:nvSpPr>
          <p:cNvPr id="12" name="Google Shape;12;p3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lt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3" name="Google Shape;13;p37"/>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lt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lt1"/>
                </a:solidFill>
                <a:latin typeface="Twentieth Century"/>
                <a:ea typeface="Twentieth Century"/>
                <a:cs typeface="Twentieth Century"/>
                <a:sym typeface="Twentieth Century"/>
              </a:defRPr>
            </a:lvl9pPr>
          </a:lstStyle>
          <a:p/>
        </p:txBody>
      </p:sp>
      <p:sp>
        <p:nvSpPr>
          <p:cNvPr id="14" name="Google Shape;14;p37"/>
          <p:cNvSpPr/>
          <p:nvPr/>
        </p:nvSpPr>
        <p:spPr>
          <a:xfrm>
            <a:off x="0" y="1234440"/>
            <a:ext cx="9144000" cy="32004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5" name="Google Shape;15;p37"/>
          <p:cNvSpPr/>
          <p:nvPr/>
        </p:nvSpPr>
        <p:spPr>
          <a:xfrm>
            <a:off x="0" y="1280160"/>
            <a:ext cx="533400" cy="228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6" name="Google Shape;16;p37"/>
          <p:cNvSpPr/>
          <p:nvPr/>
        </p:nvSpPr>
        <p:spPr>
          <a:xfrm>
            <a:off x="590550" y="1280160"/>
            <a:ext cx="8553450" cy="228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17" name="Google Shape;17;p3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7" name="Shape 27"/>
        <p:cNvGrpSpPr/>
        <p:nvPr/>
      </p:nvGrpSpPr>
      <p:grpSpPr>
        <a:xfrm>
          <a:off x="0" y="0"/>
          <a:ext cx="0" cy="0"/>
          <a:chOff x="0" y="0"/>
          <a:chExt cx="0" cy="0"/>
        </a:xfrm>
      </p:grpSpPr>
      <p:sp>
        <p:nvSpPr>
          <p:cNvPr id="28" name="Google Shape;28;p36"/>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lvl1pPr lvl="0" marR="0" rtl="0" algn="l">
              <a:spcBef>
                <a:spcPts val="0"/>
              </a:spcBef>
              <a:spcAft>
                <a:spcPts val="0"/>
              </a:spcAft>
              <a:buClr>
                <a:schemeClr val="dk2"/>
              </a:buClr>
              <a:buSzPts val="4400"/>
              <a:buFont typeface="Twentieth Century"/>
              <a:buNone/>
              <a:defRPr b="0" i="0" sz="4400" u="none" cap="none" strike="noStrike">
                <a:solidFill>
                  <a:schemeClr val="dk2"/>
                </a:solidFill>
                <a:latin typeface="Twentieth Century"/>
                <a:ea typeface="Twentieth Century"/>
                <a:cs typeface="Twentieth Century"/>
                <a:sym typeface="Twentieth Century"/>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9" name="Google Shape;29;p36"/>
          <p:cNvSpPr txBox="1"/>
          <p:nvPr>
            <p:ph idx="1" type="body"/>
          </p:nvPr>
        </p:nvSpPr>
        <p:spPr>
          <a:xfrm>
            <a:off x="612648" y="1600200"/>
            <a:ext cx="8153400" cy="4526280"/>
          </a:xfrm>
          <a:prstGeom prst="rect">
            <a:avLst/>
          </a:prstGeom>
          <a:noFill/>
          <a:ln>
            <a:noFill/>
          </a:ln>
        </p:spPr>
        <p:txBody>
          <a:bodyPr anchorCtr="0" anchor="t" bIns="45700" lIns="91425" spcFirstLastPara="1" rIns="91425" wrap="square" tIns="45700">
            <a:normAutofit/>
          </a:bodyPr>
          <a:lstStyle>
            <a:lvl1pPr indent="-339090" lvl="0" marL="457200" marR="0" rtl="0" algn="l">
              <a:spcBef>
                <a:spcPts val="700"/>
              </a:spcBef>
              <a:spcAft>
                <a:spcPts val="0"/>
              </a:spcAft>
              <a:buClr>
                <a:schemeClr val="accent2"/>
              </a:buClr>
              <a:buSzPts val="1740"/>
              <a:buFont typeface="Noto Sans Symbols"/>
              <a:buChar char="◻"/>
              <a:defRPr b="0" i="0" sz="2900" u="none" cap="none" strike="noStrike">
                <a:solidFill>
                  <a:schemeClr val="dk1"/>
                </a:solidFill>
                <a:latin typeface="Twentieth Century"/>
                <a:ea typeface="Twentieth Century"/>
                <a:cs typeface="Twentieth Century"/>
                <a:sym typeface="Twentieth Century"/>
              </a:defRPr>
            </a:lvl1pPr>
            <a:lvl2pPr indent="-344169" lvl="1" marL="914400" marR="0" rtl="0" algn="l">
              <a:spcBef>
                <a:spcPts val="550"/>
              </a:spcBef>
              <a:spcAft>
                <a:spcPts val="0"/>
              </a:spcAft>
              <a:buClr>
                <a:schemeClr val="accent1"/>
              </a:buClr>
              <a:buSzPts val="1820"/>
              <a:buFont typeface="Noto Sans Symbols"/>
              <a:buChar char="🞑"/>
              <a:defRPr b="0" i="0" sz="2600" u="none" cap="none" strike="noStrike">
                <a:solidFill>
                  <a:schemeClr val="dk1"/>
                </a:solidFill>
                <a:latin typeface="Twentieth Century"/>
                <a:ea typeface="Twentieth Century"/>
                <a:cs typeface="Twentieth Century"/>
                <a:sym typeface="Twentieth Century"/>
              </a:defRPr>
            </a:lvl2pPr>
            <a:lvl3pPr indent="-338137" lvl="2" marL="1371600" marR="0" rtl="0" algn="l">
              <a:spcBef>
                <a:spcPts val="500"/>
              </a:spcBef>
              <a:spcAft>
                <a:spcPts val="0"/>
              </a:spcAft>
              <a:buClr>
                <a:schemeClr val="accent2"/>
              </a:buClr>
              <a:buSzPts val="1725"/>
              <a:buFont typeface="Noto Sans Symbols"/>
              <a:buChar char="■"/>
              <a:defRPr b="0" i="0" sz="2300" u="none" cap="none" strike="noStrike">
                <a:solidFill>
                  <a:schemeClr val="dk1"/>
                </a:solidFill>
                <a:latin typeface="Twentieth Century"/>
                <a:ea typeface="Twentieth Century"/>
                <a:cs typeface="Twentieth Century"/>
                <a:sym typeface="Twentieth Century"/>
              </a:defRPr>
            </a:lvl3pPr>
            <a:lvl4pPr indent="-323850" lvl="3" marL="1828800" marR="0" rtl="0" algn="l">
              <a:spcBef>
                <a:spcPts val="400"/>
              </a:spcBef>
              <a:spcAft>
                <a:spcPts val="0"/>
              </a:spcAft>
              <a:buClr>
                <a:schemeClr val="accent3"/>
              </a:buClr>
              <a:buSzPts val="1500"/>
              <a:buFont typeface="Noto Sans Symbols"/>
              <a:buChar char="■"/>
              <a:defRPr b="0" i="0" sz="2000" u="none" cap="none" strike="noStrike">
                <a:solidFill>
                  <a:schemeClr val="dk1"/>
                </a:solidFill>
                <a:latin typeface="Twentieth Century"/>
                <a:ea typeface="Twentieth Century"/>
                <a:cs typeface="Twentieth Century"/>
                <a:sym typeface="Twentieth Century"/>
              </a:defRPr>
            </a:lvl4pPr>
            <a:lvl5pPr indent="-311150" lvl="4" marL="2286000" marR="0" rtl="0" algn="l">
              <a:spcBef>
                <a:spcPts val="400"/>
              </a:spcBef>
              <a:spcAft>
                <a:spcPts val="0"/>
              </a:spcAft>
              <a:buClr>
                <a:schemeClr val="accent4"/>
              </a:buClr>
              <a:buSzPts val="1300"/>
              <a:buFont typeface="Noto Sans Symbols"/>
              <a:buChar char="■"/>
              <a:defRPr b="0" i="0" sz="2000" u="none" cap="none" strike="noStrike">
                <a:solidFill>
                  <a:schemeClr val="dk1"/>
                </a:solidFill>
                <a:latin typeface="Twentieth Century"/>
                <a:ea typeface="Twentieth Century"/>
                <a:cs typeface="Twentieth Century"/>
                <a:sym typeface="Twentieth Century"/>
              </a:defRPr>
            </a:lvl5pPr>
            <a:lvl6pPr indent="-342900" lvl="5" marL="2743200" marR="0" rtl="0" algn="l">
              <a:spcBef>
                <a:spcPts val="360"/>
              </a:spcBef>
              <a:spcAft>
                <a:spcPts val="0"/>
              </a:spcAft>
              <a:buClr>
                <a:schemeClr val="accent1"/>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6pPr>
            <a:lvl7pPr indent="-342900" lvl="6" marL="3200400" marR="0" rtl="0" algn="l">
              <a:spcBef>
                <a:spcPts val="360"/>
              </a:spcBef>
              <a:spcAft>
                <a:spcPts val="0"/>
              </a:spcAft>
              <a:buClr>
                <a:schemeClr val="accent2"/>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7pPr>
            <a:lvl8pPr indent="-342900" lvl="7" marL="3657600" marR="0" rtl="0" algn="l">
              <a:spcBef>
                <a:spcPts val="360"/>
              </a:spcBef>
              <a:spcAft>
                <a:spcPts val="0"/>
              </a:spcAft>
              <a:buClr>
                <a:schemeClr val="accent3"/>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8pPr>
            <a:lvl9pPr indent="-342900" lvl="8" marL="4114800" marR="0" rtl="0" algn="l">
              <a:spcBef>
                <a:spcPts val="360"/>
              </a:spcBef>
              <a:spcAft>
                <a:spcPts val="0"/>
              </a:spcAft>
              <a:buClr>
                <a:schemeClr val="accent4"/>
              </a:buClr>
              <a:buSzPts val="1800"/>
              <a:buFont typeface="Noto Sans Symbols"/>
              <a:buChar char="▪"/>
              <a:defRPr b="0" i="0" sz="1800" u="none" cap="none" strike="noStrike">
                <a:solidFill>
                  <a:schemeClr val="dk1"/>
                </a:solidFill>
                <a:latin typeface="Twentieth Century"/>
                <a:ea typeface="Twentieth Century"/>
                <a:cs typeface="Twentieth Century"/>
                <a:sym typeface="Twentieth Century"/>
              </a:defRPr>
            </a:lvl9pPr>
          </a:lstStyle>
          <a:p/>
        </p:txBody>
      </p:sp>
      <p:sp>
        <p:nvSpPr>
          <p:cNvPr id="30" name="Google Shape;30;p3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400" u="none" cap="none" strike="noStrike">
                <a:solidFill>
                  <a:schemeClr val="dk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31" name="Google Shape;31;p36"/>
          <p:cNvSpPr txBox="1"/>
          <p:nvPr>
            <p:ph idx="11" type="ftr"/>
          </p:nvPr>
        </p:nvSpPr>
        <p:spPr>
          <a:xfrm>
            <a:off x="609600" y="6248206"/>
            <a:ext cx="5421083" cy="365125"/>
          </a:xfrm>
          <a:prstGeom prst="rect">
            <a:avLst/>
          </a:prstGeom>
          <a:noFill/>
          <a:ln>
            <a:noFill/>
          </a:ln>
        </p:spPr>
        <p:txBody>
          <a:bodyPr anchorCtr="0" anchor="ctr" bIns="45700" lIns="91425" spcFirstLastPara="1" rIns="91425" wrap="square" tIns="45700">
            <a:noAutofit/>
          </a:bodyPr>
          <a:lstStyle>
            <a:lvl1pPr lvl="0" marR="0" rtl="0" algn="r">
              <a:spcBef>
                <a:spcPts val="0"/>
              </a:spcBef>
              <a:spcAft>
                <a:spcPts val="0"/>
              </a:spcAft>
              <a:buSzPts val="1400"/>
              <a:buNone/>
              <a:defRPr b="0" i="0" sz="1400" u="none" cap="none" strike="noStrike">
                <a:solidFill>
                  <a:schemeClr val="dk2"/>
                </a:solidFill>
                <a:latin typeface="Twentieth Century"/>
                <a:ea typeface="Twentieth Century"/>
                <a:cs typeface="Twentieth Century"/>
                <a:sym typeface="Twentieth Century"/>
              </a:defRPr>
            </a:lvl1pPr>
            <a:lvl2pPr lvl="1"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2pPr>
            <a:lvl3pPr lvl="2"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3pPr>
            <a:lvl4pPr lvl="3"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4pPr>
            <a:lvl5pPr lvl="4"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5pPr>
            <a:lvl6pPr lvl="5"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6pPr>
            <a:lvl7pPr lvl="6"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7pPr>
            <a:lvl8pPr lvl="7"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8pPr>
            <a:lvl9pPr lvl="8" marR="0" rtl="0" algn="l">
              <a:spcBef>
                <a:spcPts val="0"/>
              </a:spcBef>
              <a:spcAft>
                <a:spcPts val="0"/>
              </a:spcAft>
              <a:buSzPts val="1400"/>
              <a:buNone/>
              <a:defRPr b="0" i="0" sz="1800" u="none" cap="none" strike="noStrike">
                <a:solidFill>
                  <a:schemeClr val="dk1"/>
                </a:solidFill>
                <a:latin typeface="Twentieth Century"/>
                <a:ea typeface="Twentieth Century"/>
                <a:cs typeface="Twentieth Century"/>
                <a:sym typeface="Twentieth Century"/>
              </a:defRPr>
            </a:lvl9pPr>
          </a:lstStyle>
          <a:p/>
        </p:txBody>
      </p:sp>
      <p:sp>
        <p:nvSpPr>
          <p:cNvPr id="32" name="Google Shape;32;p36"/>
          <p:cNvSpPr/>
          <p:nvPr/>
        </p:nvSpPr>
        <p:spPr>
          <a:xfrm>
            <a:off x="0" y="1234440"/>
            <a:ext cx="9144000" cy="320040"/>
          </a:xfrm>
          <a:prstGeom prst="rect">
            <a:avLst/>
          </a:prstGeom>
          <a:solidFill>
            <a:srgbClr val="FFFFFF"/>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3" name="Google Shape;33;p36"/>
          <p:cNvSpPr/>
          <p:nvPr/>
        </p:nvSpPr>
        <p:spPr>
          <a:xfrm>
            <a:off x="0" y="1280160"/>
            <a:ext cx="533400" cy="228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4" name="Google Shape;34;p36"/>
          <p:cNvSpPr/>
          <p:nvPr/>
        </p:nvSpPr>
        <p:spPr>
          <a:xfrm>
            <a:off x="590550" y="1280160"/>
            <a:ext cx="8553450" cy="228600"/>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Twentieth Century"/>
              <a:ea typeface="Twentieth Century"/>
              <a:cs typeface="Twentieth Century"/>
              <a:sym typeface="Twentieth Century"/>
            </a:endParaRPr>
          </a:p>
        </p:txBody>
      </p:sp>
      <p:sp>
        <p:nvSpPr>
          <p:cNvPr id="35" name="Google Shape;35;p3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a:bodyPr>
          <a:lstStyle>
            <a:lvl1pPr indent="0" lvl="0"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1pPr>
            <a:lvl2pPr indent="0" lvl="1"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2pPr>
            <a:lvl3pPr indent="0" lvl="2"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3pPr>
            <a:lvl4pPr indent="0" lvl="3"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4pPr>
            <a:lvl5pPr indent="0" lvl="4"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5pPr>
            <a:lvl6pPr indent="0" lvl="5"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6pPr>
            <a:lvl7pPr indent="0" lvl="6"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7pPr>
            <a:lvl8pPr indent="0" lvl="7"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8pPr>
            <a:lvl9pPr indent="0" lvl="8" marL="0" marR="0" rtl="0" algn="ctr">
              <a:spcBef>
                <a:spcPts val="0"/>
              </a:spcBef>
              <a:buNone/>
              <a:defRPr b="1" i="0" sz="1400" u="none" cap="none" strike="noStrike">
                <a:solidFill>
                  <a:srgbClr val="FFFFFF"/>
                </a:solidFill>
                <a:latin typeface="Twentieth Century"/>
                <a:ea typeface="Twentieth Century"/>
                <a:cs typeface="Twentieth Century"/>
                <a:sym typeface="Twentieth Century"/>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5.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1.png"/><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2.xml"/><Relationship Id="rId3" Type="http://schemas.openxmlformats.org/officeDocument/2006/relationships/hyperlink" Target="https://circuitglobe.com/p-type-semiconductor.html" TargetMode="External"/><Relationship Id="rId4" Type="http://schemas.openxmlformats.org/officeDocument/2006/relationships/image" Target="../media/image1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7.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1" name="Shape 121"/>
        <p:cNvGrpSpPr/>
        <p:nvPr/>
      </p:nvGrpSpPr>
      <p:grpSpPr>
        <a:xfrm>
          <a:off x="0" y="0"/>
          <a:ext cx="0" cy="0"/>
          <a:chOff x="0" y="0"/>
          <a:chExt cx="0" cy="0"/>
        </a:xfrm>
      </p:grpSpPr>
      <p:sp>
        <p:nvSpPr>
          <p:cNvPr id="122" name="Google Shape;122;p1"/>
          <p:cNvSpPr txBox="1"/>
          <p:nvPr>
            <p:ph type="ctrTitle"/>
          </p:nvPr>
        </p:nvSpPr>
        <p:spPr>
          <a:xfrm>
            <a:off x="1752600" y="533400"/>
            <a:ext cx="6477000" cy="4876800"/>
          </a:xfrm>
          <a:prstGeom prst="rect">
            <a:avLst/>
          </a:prstGeom>
          <a:noFill/>
          <a:ln>
            <a:noFill/>
          </a:ln>
        </p:spPr>
        <p:txBody>
          <a:bodyPr anchorCtr="0" anchor="b" bIns="45700" lIns="91425" spcFirstLastPara="1" rIns="91425" wrap="square" tIns="45700">
            <a:noAutofit/>
          </a:bodyPr>
          <a:lstStyle/>
          <a:p>
            <a:pPr indent="0" lvl="0" marL="0" rtl="0" algn="ctr">
              <a:spcBef>
                <a:spcPts val="0"/>
              </a:spcBef>
              <a:spcAft>
                <a:spcPts val="0"/>
              </a:spcAft>
              <a:buClr>
                <a:schemeClr val="lt2"/>
              </a:buClr>
              <a:buSzPts val="4400"/>
              <a:buFont typeface="Twentieth Century"/>
              <a:buNone/>
            </a:pPr>
            <a:r>
              <a:rPr lang="en-US"/>
              <a:t>FUNDAMENTALS</a:t>
            </a:r>
            <a:br>
              <a:rPr lang="en-US"/>
            </a:br>
            <a:r>
              <a:rPr lang="en-US" sz="4000"/>
              <a:t>OF</a:t>
            </a:r>
            <a:r>
              <a:rPr lang="en-US"/>
              <a:t> ELECTRONICS</a:t>
            </a:r>
            <a:br>
              <a:rPr lang="en-US"/>
            </a:br>
            <a:br>
              <a:rPr lang="en-US"/>
            </a:br>
            <a:r>
              <a:rPr lang="en-US" sz="2800">
                <a:solidFill>
                  <a:srgbClr val="00B050"/>
                </a:solidFill>
              </a:rPr>
              <a:t>WEEK 6:</a:t>
            </a:r>
            <a:br>
              <a:rPr lang="en-US" sz="2800">
                <a:solidFill>
                  <a:srgbClr val="00B050"/>
                </a:solidFill>
              </a:rPr>
            </a:br>
            <a:r>
              <a:rPr lang="en-US" sz="2800">
                <a:solidFill>
                  <a:srgbClr val="00B050"/>
                </a:solidFill>
              </a:rPr>
              <a:t> DESCRIPTION AND APPLICATIONS OF  ACTIVE DEVICES/</a:t>
            </a:r>
            <a:br>
              <a:rPr lang="en-US" sz="2800">
                <a:solidFill>
                  <a:srgbClr val="00B050"/>
                </a:solidFill>
              </a:rPr>
            </a:br>
            <a:r>
              <a:rPr lang="en-US" sz="2800">
                <a:solidFill>
                  <a:srgbClr val="00B050"/>
                </a:solidFill>
              </a:rPr>
              <a:t> PART 1: DIODES </a:t>
            </a:r>
            <a:br>
              <a:rPr lang="en-US"/>
            </a:br>
            <a:endParaRPr/>
          </a:p>
        </p:txBody>
      </p:sp>
      <p:sp>
        <p:nvSpPr>
          <p:cNvPr id="123" name="Google Shape;123;p1"/>
          <p:cNvSpPr txBox="1"/>
          <p:nvPr>
            <p:ph idx="1" type="subTitle"/>
          </p:nvPr>
        </p:nvSpPr>
        <p:spPr>
          <a:xfrm>
            <a:off x="2362200" y="6050037"/>
            <a:ext cx="6705600" cy="685800"/>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SzPts val="1440"/>
              <a:buNone/>
            </a:pPr>
            <a:r>
              <a:rPr lang="en-US" sz="2400"/>
              <a:t>Lecturer: NSABIMANA Camille, B.Sc. Eng., M.Sc. IT</a:t>
            </a:r>
            <a:endParaRPr/>
          </a:p>
        </p:txBody>
      </p:sp>
      <p:sp>
        <p:nvSpPr>
          <p:cNvPr id="124" name="Google Shape;124;p1"/>
          <p:cNvSpPr txBox="1"/>
          <p:nvPr>
            <p:ph idx="10" type="dt"/>
          </p:nvPr>
        </p:nvSpPr>
        <p:spPr>
          <a:xfrm>
            <a:off x="76200" y="6068699"/>
            <a:ext cx="2057400" cy="6858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US"/>
              <a:t>4/22/2022</a:t>
            </a:r>
            <a:endParaRPr/>
          </a:p>
        </p:txBody>
      </p:sp>
      <p:sp>
        <p:nvSpPr>
          <p:cNvPr id="125" name="Google Shape;125;p1"/>
          <p:cNvSpPr txBox="1"/>
          <p:nvPr>
            <p:ph idx="12" type="sldNum"/>
          </p:nvPr>
        </p:nvSpPr>
        <p:spPr>
          <a:xfrm>
            <a:off x="8001000" y="228600"/>
            <a:ext cx="838200" cy="3810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lang="en-US"/>
              <a:t>Content</a:t>
            </a:r>
            <a:endParaRPr/>
          </a:p>
        </p:txBody>
      </p:sp>
      <p:sp>
        <p:nvSpPr>
          <p:cNvPr id="131" name="Google Shape;131;p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32" name="Google Shape;132;p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33" name="Google Shape;133;p2"/>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l">
              <a:spcBef>
                <a:spcPts val="0"/>
              </a:spcBef>
              <a:spcAft>
                <a:spcPts val="0"/>
              </a:spcAft>
              <a:buSzPts val="1440"/>
              <a:buChar char="◻"/>
            </a:pPr>
            <a:r>
              <a:rPr b="1" lang="en-US" sz="2400"/>
              <a:t>Identification of different types of diodes</a:t>
            </a:r>
            <a:endParaRPr b="1" sz="2400"/>
          </a:p>
          <a:p>
            <a:pPr indent="-228600" lvl="4" marL="1828800" rtl="0" algn="l">
              <a:spcBef>
                <a:spcPts val="400"/>
              </a:spcBef>
              <a:spcAft>
                <a:spcPts val="0"/>
              </a:spcAft>
              <a:buSzPts val="1235"/>
              <a:buChar char="■"/>
            </a:pPr>
            <a:r>
              <a:rPr lang="en-US" sz="1900"/>
              <a:t>Ordinary diode</a:t>
            </a:r>
            <a:endParaRPr sz="1900"/>
          </a:p>
          <a:p>
            <a:pPr indent="-228600" lvl="4" marL="1828800" rtl="0" algn="l">
              <a:spcBef>
                <a:spcPts val="400"/>
              </a:spcBef>
              <a:spcAft>
                <a:spcPts val="0"/>
              </a:spcAft>
              <a:buSzPts val="1235"/>
              <a:buChar char="■"/>
            </a:pPr>
            <a:r>
              <a:rPr lang="en-US" sz="1900"/>
              <a:t>Zener</a:t>
            </a:r>
            <a:endParaRPr sz="1900"/>
          </a:p>
          <a:p>
            <a:pPr indent="-228600" lvl="4" marL="1828800" rtl="0" algn="l">
              <a:spcBef>
                <a:spcPts val="400"/>
              </a:spcBef>
              <a:spcAft>
                <a:spcPts val="0"/>
              </a:spcAft>
              <a:buSzPts val="1235"/>
              <a:buChar char="■"/>
            </a:pPr>
            <a:r>
              <a:rPr lang="en-US" sz="1900"/>
              <a:t> LED</a:t>
            </a:r>
            <a:endParaRPr sz="1900"/>
          </a:p>
          <a:p>
            <a:pPr indent="-228600" lvl="4" marL="1828800" rtl="0" algn="l">
              <a:spcBef>
                <a:spcPts val="400"/>
              </a:spcBef>
              <a:spcAft>
                <a:spcPts val="0"/>
              </a:spcAft>
              <a:buSzPts val="1235"/>
              <a:buChar char="■"/>
            </a:pPr>
            <a:r>
              <a:rPr lang="en-US" sz="1900"/>
              <a:t>Photo-diode</a:t>
            </a:r>
            <a:endParaRPr sz="1900"/>
          </a:p>
          <a:p>
            <a:pPr indent="-228600" lvl="4" marL="1828800" rtl="0" algn="l">
              <a:spcBef>
                <a:spcPts val="400"/>
              </a:spcBef>
              <a:spcAft>
                <a:spcPts val="0"/>
              </a:spcAft>
              <a:buSzPts val="1235"/>
              <a:buChar char="■"/>
            </a:pPr>
            <a:r>
              <a:rPr lang="en-US" sz="1900"/>
              <a:t>Tunnel diode</a:t>
            </a:r>
            <a:endParaRPr sz="1900"/>
          </a:p>
          <a:p>
            <a:pPr indent="-228600" lvl="4" marL="1828800" rtl="0" algn="l">
              <a:spcBef>
                <a:spcPts val="400"/>
              </a:spcBef>
              <a:spcAft>
                <a:spcPts val="0"/>
              </a:spcAft>
              <a:buSzPts val="1235"/>
              <a:buChar char="■"/>
            </a:pPr>
            <a:r>
              <a:rPr lang="en-US" sz="1900"/>
              <a:t>Varactor diode</a:t>
            </a:r>
            <a:endParaRPr sz="1900"/>
          </a:p>
          <a:p>
            <a:pPr indent="-320040" lvl="0" marL="320040" rtl="0" algn="l">
              <a:spcBef>
                <a:spcPts val="700"/>
              </a:spcBef>
              <a:spcAft>
                <a:spcPts val="0"/>
              </a:spcAft>
              <a:buSzPts val="1920"/>
              <a:buChar char="◻"/>
            </a:pPr>
            <a:r>
              <a:rPr lang="en-US" sz="3200"/>
              <a:t>Selection of Diode based on </a:t>
            </a:r>
            <a:endParaRPr sz="3200"/>
          </a:p>
          <a:p>
            <a:pPr indent="-228600" lvl="4" marL="1828800" rtl="0" algn="l">
              <a:spcBef>
                <a:spcPts val="400"/>
              </a:spcBef>
              <a:spcAft>
                <a:spcPts val="0"/>
              </a:spcAft>
              <a:buSzPts val="1625"/>
              <a:buChar char="■"/>
            </a:pPr>
            <a:r>
              <a:rPr lang="en-US" sz="2500"/>
              <a:t>Coding</a:t>
            </a:r>
            <a:endParaRPr sz="2500"/>
          </a:p>
          <a:p>
            <a:pPr indent="-228600" lvl="4" marL="1828800" rtl="0" algn="l">
              <a:spcBef>
                <a:spcPts val="400"/>
              </a:spcBef>
              <a:spcAft>
                <a:spcPts val="0"/>
              </a:spcAft>
              <a:buSzPts val="1625"/>
              <a:buChar char="■"/>
            </a:pPr>
            <a:r>
              <a:rPr lang="en-US" sz="2500"/>
              <a:t>Specifications &amp; ratings </a:t>
            </a:r>
            <a:endParaRPr sz="2500"/>
          </a:p>
          <a:p>
            <a:pPr indent="-228600" lvl="4" marL="1828800" rtl="0" algn="l">
              <a:spcBef>
                <a:spcPts val="400"/>
              </a:spcBef>
              <a:spcAft>
                <a:spcPts val="0"/>
              </a:spcAft>
              <a:buSzPts val="1625"/>
              <a:buChar char="■"/>
            </a:pPr>
            <a:r>
              <a:rPr lang="en-US" sz="2500"/>
              <a:t>Applications</a:t>
            </a:r>
            <a:endParaRPr sz="2500"/>
          </a:p>
          <a:p>
            <a:pPr indent="-209550" lvl="0" marL="320040" rtl="0" algn="l">
              <a:spcBef>
                <a:spcPts val="700"/>
              </a:spcBef>
              <a:spcAft>
                <a:spcPts val="0"/>
              </a:spcAft>
              <a:buSzPts val="174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3"/>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000"/>
              <a:buFont typeface="Twentieth Century"/>
              <a:buNone/>
            </a:pPr>
            <a:r>
              <a:rPr lang="en-US" sz="4000">
                <a:solidFill>
                  <a:srgbClr val="FF0000"/>
                </a:solidFill>
              </a:rPr>
              <a:t>Definition of Active Devices</a:t>
            </a:r>
            <a:endParaRPr sz="4000">
              <a:solidFill>
                <a:srgbClr val="FF0000"/>
              </a:solidFill>
            </a:endParaRPr>
          </a:p>
        </p:txBody>
      </p:sp>
      <p:sp>
        <p:nvSpPr>
          <p:cNvPr id="139" name="Google Shape;139;p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40" name="Google Shape;140;p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41" name="Google Shape;141;p3"/>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920"/>
              <a:buNone/>
            </a:pPr>
            <a:r>
              <a:rPr lang="en-US" sz="3200"/>
              <a:t>An </a:t>
            </a:r>
            <a:r>
              <a:rPr b="1" lang="en-US" sz="3200"/>
              <a:t>active device</a:t>
            </a:r>
            <a:r>
              <a:rPr lang="en-US" sz="3200"/>
              <a:t> is any type of circuit component with the </a:t>
            </a:r>
            <a:r>
              <a:rPr b="1" lang="en-US" sz="3200"/>
              <a:t>ability to electrically control electric charge flow</a:t>
            </a:r>
            <a:r>
              <a:rPr lang="en-US" sz="3200"/>
              <a:t> (electricity controlling electricity). </a:t>
            </a:r>
            <a:endParaRPr sz="3200"/>
          </a:p>
          <a:p>
            <a:pPr indent="0" lvl="0" marL="0" rtl="0" algn="just">
              <a:spcBef>
                <a:spcPts val="700"/>
              </a:spcBef>
              <a:spcAft>
                <a:spcPts val="0"/>
              </a:spcAft>
              <a:buSzPts val="1920"/>
              <a:buNone/>
            </a:pPr>
            <a:r>
              <a:t/>
            </a:r>
            <a:endParaRPr sz="3200"/>
          </a:p>
          <a:p>
            <a:pPr indent="0" lvl="0" marL="0" rtl="0" algn="just">
              <a:spcBef>
                <a:spcPts val="700"/>
              </a:spcBef>
              <a:spcAft>
                <a:spcPts val="0"/>
              </a:spcAft>
              <a:buSzPts val="1920"/>
              <a:buNone/>
            </a:pPr>
            <a:r>
              <a:rPr lang="en-US" sz="3200"/>
              <a:t>In order for a circuit to be properly called electronic, it must contain at least one </a:t>
            </a:r>
            <a:r>
              <a:rPr b="1" lang="en-US" sz="3200"/>
              <a:t>active device</a:t>
            </a:r>
            <a:r>
              <a:rPr lang="en-US" sz="3200"/>
              <a:t>.</a:t>
            </a:r>
            <a:endParaRPr/>
          </a:p>
          <a:p>
            <a:pPr indent="0" lvl="0" marL="0" rtl="0" algn="l">
              <a:spcBef>
                <a:spcPts val="700"/>
              </a:spcBef>
              <a:spcAft>
                <a:spcPts val="0"/>
              </a:spcAft>
              <a:buSzPts val="174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4"/>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400"/>
              <a:buFont typeface="Twentieth Century"/>
              <a:buNone/>
            </a:pPr>
            <a:r>
              <a:rPr lang="en-US">
                <a:solidFill>
                  <a:srgbClr val="FF0000"/>
                </a:solidFill>
              </a:rPr>
              <a:t>Definition of Diode</a:t>
            </a:r>
            <a:endParaRPr>
              <a:solidFill>
                <a:srgbClr val="FF0000"/>
              </a:solidFill>
            </a:endParaRPr>
          </a:p>
        </p:txBody>
      </p:sp>
      <p:sp>
        <p:nvSpPr>
          <p:cNvPr id="147" name="Google Shape;147;p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48" name="Google Shape;148;p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49" name="Google Shape;149;p4"/>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92500" lnSpcReduction="10000"/>
          </a:bodyPr>
          <a:lstStyle/>
          <a:p>
            <a:pPr indent="-320059" lvl="0" marL="320040" rtl="0" algn="just">
              <a:spcBef>
                <a:spcPts val="0"/>
              </a:spcBef>
              <a:spcAft>
                <a:spcPts val="0"/>
              </a:spcAft>
              <a:buSzPct val="59999"/>
              <a:buChar char="◻"/>
            </a:pPr>
            <a:r>
              <a:rPr lang="en-US"/>
              <a:t>A diode is a two-terminal electronic component that conducts current primarily in one direction; it has low resistance in one direction, and high resistance in the other.</a:t>
            </a:r>
            <a:endParaRPr/>
          </a:p>
          <a:p>
            <a:pPr indent="0" lvl="0" marL="0" rtl="0" algn="just">
              <a:spcBef>
                <a:spcPts val="700"/>
              </a:spcBef>
              <a:spcAft>
                <a:spcPts val="0"/>
              </a:spcAft>
              <a:buSzPct val="59999"/>
              <a:buNone/>
            </a:pPr>
            <a:r>
              <a:t/>
            </a:r>
            <a:endParaRPr/>
          </a:p>
          <a:p>
            <a:pPr indent="-320059" lvl="0" marL="320040" rtl="0" algn="just">
              <a:spcBef>
                <a:spcPts val="700"/>
              </a:spcBef>
              <a:spcAft>
                <a:spcPts val="0"/>
              </a:spcAft>
              <a:buSzPct val="59999"/>
              <a:buChar char="◻"/>
            </a:pPr>
            <a:r>
              <a:rPr lang="en-US"/>
              <a:t>The most common </a:t>
            </a:r>
            <a:r>
              <a:rPr b="1" lang="en-US"/>
              <a:t>function</a:t>
            </a:r>
            <a:r>
              <a:rPr lang="en-US"/>
              <a:t> of a diode is to allow an electric current to pass in one direction (called the diode's forward direction), while blocking it in the opposite direction (the reverse direction). As such, the diode can be viewed as an electronic version of a check valve.</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How do diodes work?  </a:t>
            </a:r>
            <a:br>
              <a:rPr b="1" lang="en-US"/>
            </a:br>
            <a:endParaRPr/>
          </a:p>
        </p:txBody>
      </p:sp>
      <p:sp>
        <p:nvSpPr>
          <p:cNvPr id="155" name="Google Shape;155;p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56" name="Google Shape;156;p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57" name="Google Shape;157;p5"/>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85000" lnSpcReduction="20000"/>
          </a:bodyPr>
          <a:lstStyle/>
          <a:p>
            <a:pPr indent="-320040" lvl="0" marL="320040" rtl="0" algn="just">
              <a:spcBef>
                <a:spcPts val="0"/>
              </a:spcBef>
              <a:spcAft>
                <a:spcPts val="0"/>
              </a:spcAft>
              <a:buSzPct val="59999"/>
              <a:buChar char="◻"/>
            </a:pPr>
            <a:r>
              <a:rPr lang="en-US" sz="2400"/>
              <a:t>Before knowing the uses of diodes, we should know that an ideal diode is enclosed in a plastic or glass case to mark the cathode side of it. There are two ways a diode functions, either it is a forward-biased or it is reverse-biased.</a:t>
            </a:r>
            <a:endParaRPr/>
          </a:p>
          <a:p>
            <a:pPr indent="-242316" lvl="0" marL="320040" rtl="0" algn="just">
              <a:spcBef>
                <a:spcPts val="700"/>
              </a:spcBef>
              <a:spcAft>
                <a:spcPts val="0"/>
              </a:spcAft>
              <a:buSzPct val="59999"/>
              <a:buNone/>
            </a:pPr>
            <a:r>
              <a:t/>
            </a:r>
            <a:endParaRPr sz="2400"/>
          </a:p>
          <a:p>
            <a:pPr indent="-242316" lvl="0" marL="320040" rtl="0" algn="just">
              <a:spcBef>
                <a:spcPts val="700"/>
              </a:spcBef>
              <a:spcAft>
                <a:spcPts val="0"/>
              </a:spcAft>
              <a:buSzPct val="59999"/>
              <a:buNone/>
            </a:pPr>
            <a:r>
              <a:t/>
            </a:r>
            <a:endParaRPr sz="2400"/>
          </a:p>
          <a:p>
            <a:pPr indent="-242316" lvl="0" marL="320040" rtl="0" algn="just">
              <a:spcBef>
                <a:spcPts val="700"/>
              </a:spcBef>
              <a:spcAft>
                <a:spcPts val="0"/>
              </a:spcAft>
              <a:buSzPct val="59999"/>
              <a:buNone/>
            </a:pPr>
            <a:r>
              <a:t/>
            </a:r>
            <a:endParaRPr sz="2400"/>
          </a:p>
          <a:p>
            <a:pPr indent="-242316" lvl="0" marL="320040" rtl="0" algn="just">
              <a:spcBef>
                <a:spcPts val="700"/>
              </a:spcBef>
              <a:spcAft>
                <a:spcPts val="0"/>
              </a:spcAft>
              <a:buSzPct val="59999"/>
              <a:buNone/>
            </a:pPr>
            <a:r>
              <a:t/>
            </a:r>
            <a:endParaRPr sz="2400"/>
          </a:p>
          <a:p>
            <a:pPr indent="-242316" lvl="0" marL="320040" rtl="0" algn="just">
              <a:spcBef>
                <a:spcPts val="700"/>
              </a:spcBef>
              <a:spcAft>
                <a:spcPts val="0"/>
              </a:spcAft>
              <a:buSzPct val="59999"/>
              <a:buNone/>
            </a:pPr>
            <a:r>
              <a:t/>
            </a:r>
            <a:endParaRPr sz="2400"/>
          </a:p>
          <a:p>
            <a:pPr indent="0" lvl="0" marL="0" rtl="0" algn="l">
              <a:spcBef>
                <a:spcPts val="700"/>
              </a:spcBef>
              <a:spcAft>
                <a:spcPts val="0"/>
              </a:spcAft>
              <a:buSzPct val="59999"/>
              <a:buNone/>
            </a:pPr>
            <a:r>
              <a:rPr lang="en-US" sz="2400"/>
              <a:t>Let us consider a P-N junction type diode;</a:t>
            </a:r>
            <a:endParaRPr/>
          </a:p>
          <a:p>
            <a:pPr indent="0" lvl="0" marL="0" rtl="0" algn="just">
              <a:spcBef>
                <a:spcPts val="700"/>
              </a:spcBef>
              <a:spcAft>
                <a:spcPts val="0"/>
              </a:spcAft>
              <a:buSzPct val="59999"/>
              <a:buNone/>
            </a:pPr>
            <a:r>
              <a:t/>
            </a:r>
            <a:endParaRPr sz="2400"/>
          </a:p>
          <a:p>
            <a:pPr indent="-320040" lvl="0" marL="320040" rtl="0" algn="just">
              <a:spcBef>
                <a:spcPts val="700"/>
              </a:spcBef>
              <a:spcAft>
                <a:spcPts val="0"/>
              </a:spcAft>
              <a:buSzPct val="59999"/>
              <a:buChar char="◻"/>
            </a:pPr>
            <a:r>
              <a:rPr lang="en-US" sz="2400"/>
              <a:t>If the diode is in </a:t>
            </a:r>
            <a:r>
              <a:rPr b="1" lang="en-US" sz="2400">
                <a:solidFill>
                  <a:srgbClr val="FF0000"/>
                </a:solidFill>
              </a:rPr>
              <a:t>forward bias</a:t>
            </a:r>
            <a:r>
              <a:rPr lang="en-US" sz="2400"/>
              <a:t>, </a:t>
            </a:r>
            <a:r>
              <a:rPr b="1" lang="en-US" sz="2400"/>
              <a:t>the P-type region is connected with the positive terminal of the voltage source and N-type to the negative terminal. </a:t>
            </a:r>
            <a:r>
              <a:rPr lang="en-US" sz="2400"/>
              <a:t>Electrons will get attracted to this terminal and will form a covalent bond with the P-type material.</a:t>
            </a:r>
            <a:endParaRPr/>
          </a:p>
          <a:p>
            <a:pPr indent="-242316" lvl="0" marL="320040" rtl="0" algn="just">
              <a:spcBef>
                <a:spcPts val="700"/>
              </a:spcBef>
              <a:spcAft>
                <a:spcPts val="0"/>
              </a:spcAft>
              <a:buSzPct val="59999"/>
              <a:buNone/>
            </a:pPr>
            <a:r>
              <a:t/>
            </a:r>
            <a:endParaRPr sz="2400"/>
          </a:p>
          <a:p>
            <a:pPr indent="-226123" lvl="0" marL="320040" rtl="0" algn="l">
              <a:spcBef>
                <a:spcPts val="700"/>
              </a:spcBef>
              <a:spcAft>
                <a:spcPts val="0"/>
              </a:spcAft>
              <a:buSzPct val="59999"/>
              <a:buNone/>
            </a:pPr>
            <a:r>
              <a:t/>
            </a:r>
            <a:endParaRPr/>
          </a:p>
        </p:txBody>
      </p:sp>
      <p:graphicFrame>
        <p:nvGraphicFramePr>
          <p:cNvPr id="158" name="Google Shape;158;p5"/>
          <p:cNvGraphicFramePr/>
          <p:nvPr/>
        </p:nvGraphicFramePr>
        <p:xfrm>
          <a:off x="838200" y="2667000"/>
          <a:ext cx="3000000" cy="3000000"/>
        </p:xfrm>
        <a:graphic>
          <a:graphicData uri="http://schemas.openxmlformats.org/drawingml/2006/table">
            <a:tbl>
              <a:tblPr>
                <a:noFill/>
                <a:tableStyleId>{06D3AFDC-44FB-4F9D-BCF9-41AB9E256A42}</a:tableStyleId>
              </a:tblPr>
              <a:tblGrid>
                <a:gridCol w="4040200"/>
                <a:gridCol w="3579800"/>
              </a:tblGrid>
              <a:tr h="746750">
                <a:tc>
                  <a:txBody>
                    <a:bodyPr/>
                    <a:lstStyle/>
                    <a:p>
                      <a:pPr indent="0" lvl="0" marL="0" marR="0" rtl="0" algn="l">
                        <a:spcBef>
                          <a:spcPts val="0"/>
                        </a:spcBef>
                        <a:spcAft>
                          <a:spcPts val="0"/>
                        </a:spcAft>
                        <a:buNone/>
                      </a:pPr>
                      <a:r>
                        <a:rPr b="1" lang="en-US" sz="1800" u="none" cap="none" strike="noStrike"/>
                        <a:t>FORWARD-BIASED</a:t>
                      </a:r>
                      <a:endParaRPr sz="1800"/>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b="1" lang="en-US" sz="1800"/>
                        <a:t>REVERSE-BIASED</a:t>
                      </a:r>
                      <a:endParaRPr sz="1800"/>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r h="575400">
                <a:tc>
                  <a:txBody>
                    <a:bodyPr/>
                    <a:lstStyle/>
                    <a:p>
                      <a:pPr indent="0" lvl="0" marL="0" marR="0" rtl="0" algn="l">
                        <a:spcBef>
                          <a:spcPts val="0"/>
                        </a:spcBef>
                        <a:spcAft>
                          <a:spcPts val="0"/>
                        </a:spcAft>
                        <a:buNone/>
                      </a:pPr>
                      <a:r>
                        <a:rPr lang="en-US" sz="1800"/>
                        <a:t>Current flows from anode to cathode.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c>
                  <a:txBody>
                    <a:bodyPr/>
                    <a:lstStyle/>
                    <a:p>
                      <a:pPr indent="0" lvl="0" marL="0" marR="0" rtl="0" algn="l">
                        <a:spcBef>
                          <a:spcPts val="0"/>
                        </a:spcBef>
                        <a:spcAft>
                          <a:spcPts val="0"/>
                        </a:spcAft>
                        <a:buNone/>
                      </a:pPr>
                      <a:r>
                        <a:rPr lang="en-US" sz="1800"/>
                        <a:t>Current flows from cathode to anode</a:t>
                      </a:r>
                      <a:endParaRPr/>
                    </a:p>
                  </a:txBody>
                  <a:tcPr marT="45725" marB="45725" marR="91450" marL="91450" anchor="ctr">
                    <a:lnL cap="flat" cmpd="sng" w="9525">
                      <a:solidFill>
                        <a:srgbClr val="000000">
                          <a:alpha val="0"/>
                        </a:srgbClr>
                      </a:solidFill>
                      <a:prstDash val="solid"/>
                      <a:round/>
                      <a:headEnd len="sm" w="sm" type="none"/>
                      <a:tailEnd len="sm" w="sm" type="none"/>
                    </a:lnL>
                    <a:lnR cap="flat" cmpd="sng" w="9525">
                      <a:solidFill>
                        <a:srgbClr val="000000">
                          <a:alpha val="0"/>
                        </a:srgbClr>
                      </a:solidFill>
                      <a:prstDash val="solid"/>
                      <a:round/>
                      <a:headEnd len="sm" w="sm" type="none"/>
                      <a:tailEnd len="sm" w="sm" type="none"/>
                    </a:lnR>
                    <a:lnT cap="flat" cmpd="sng" w="9525">
                      <a:solidFill>
                        <a:srgbClr val="000000">
                          <a:alpha val="0"/>
                        </a:srgbClr>
                      </a:solidFill>
                      <a:prstDash val="solid"/>
                      <a:round/>
                      <a:headEnd len="sm" w="sm" type="none"/>
                      <a:tailEnd len="sm" w="sm" type="none"/>
                    </a:lnT>
                    <a:lnB cap="flat" cmpd="sng" w="9525">
                      <a:solidFill>
                        <a:srgbClr val="000000">
                          <a:alpha val="0"/>
                        </a:srgbClr>
                      </a:solidFill>
                      <a:prstDash val="solid"/>
                      <a:round/>
                      <a:headEnd len="sm" w="sm" type="none"/>
                      <a:tailEnd len="sm" w="sm" type="none"/>
                    </a:lnB>
                  </a:tcPr>
                </a:tc>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2" name="Shape 162"/>
        <p:cNvGrpSpPr/>
        <p:nvPr/>
      </p:nvGrpSpPr>
      <p:grpSpPr>
        <a:xfrm>
          <a:off x="0" y="0"/>
          <a:ext cx="0" cy="0"/>
          <a:chOff x="0" y="0"/>
          <a:chExt cx="0" cy="0"/>
        </a:xfrm>
      </p:grpSpPr>
      <p:sp>
        <p:nvSpPr>
          <p:cNvPr id="163" name="Google Shape;163;p6"/>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How do diodes work?  </a:t>
            </a:r>
            <a:r>
              <a:rPr b="1" lang="en-US" sz="2700"/>
              <a:t>Cont’</a:t>
            </a:r>
            <a:br>
              <a:rPr b="1" lang="en-US"/>
            </a:br>
            <a:endParaRPr/>
          </a:p>
        </p:txBody>
      </p:sp>
      <p:sp>
        <p:nvSpPr>
          <p:cNvPr id="164" name="Google Shape;164;p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65" name="Google Shape;165;p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66" name="Google Shape;166;p6"/>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l">
              <a:spcBef>
                <a:spcPts val="0"/>
              </a:spcBef>
              <a:spcAft>
                <a:spcPts val="0"/>
              </a:spcAft>
              <a:buSzPts val="1440"/>
              <a:buChar char="◻"/>
            </a:pPr>
            <a:r>
              <a:rPr lang="en-US" sz="2400"/>
              <a:t>So, without any hindrance, the </a:t>
            </a:r>
            <a:r>
              <a:rPr b="1" lang="en-US" sz="2400"/>
              <a:t>PN-junction diode </a:t>
            </a:r>
            <a:r>
              <a:rPr lang="en-US" sz="2400"/>
              <a:t>will behave as a short circuit.</a:t>
            </a:r>
            <a:endParaRPr/>
          </a:p>
          <a:p>
            <a:pPr indent="0" lvl="0" marL="0" rtl="0" algn="l">
              <a:spcBef>
                <a:spcPts val="700"/>
              </a:spcBef>
              <a:spcAft>
                <a:spcPts val="0"/>
              </a:spcAft>
              <a:buSzPts val="1740"/>
              <a:buNone/>
            </a:pPr>
            <a:r>
              <a:t/>
            </a:r>
            <a:endParaRPr/>
          </a:p>
        </p:txBody>
      </p:sp>
      <p:pic>
        <p:nvPicPr>
          <p:cNvPr id="167" name="Google Shape;167;p6"/>
          <p:cNvPicPr preferRelativeResize="0"/>
          <p:nvPr/>
        </p:nvPicPr>
        <p:blipFill rotWithShape="1">
          <a:blip r:embed="rId3">
            <a:alphaModFix/>
          </a:blip>
          <a:srcRect b="0" l="0" r="0" t="0"/>
          <a:stretch/>
        </p:blipFill>
        <p:spPr>
          <a:xfrm>
            <a:off x="1752600" y="2590800"/>
            <a:ext cx="6495513" cy="2895601"/>
          </a:xfrm>
          <a:prstGeom prst="rect">
            <a:avLst/>
          </a:prstGeom>
          <a:noFill/>
          <a:ln>
            <a:noFill/>
          </a:ln>
        </p:spPr>
      </p:pic>
      <p:sp>
        <p:nvSpPr>
          <p:cNvPr id="168" name="Google Shape;168;p6"/>
          <p:cNvSpPr txBox="1"/>
          <p:nvPr/>
        </p:nvSpPr>
        <p:spPr>
          <a:xfrm>
            <a:off x="1524000" y="6019800"/>
            <a:ext cx="5715000" cy="374371"/>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None/>
            </a:pPr>
            <a:r>
              <a:rPr b="0" i="0" lang="en-US" sz="1400" u="none" cap="none" strike="noStrike">
                <a:solidFill>
                  <a:schemeClr val="dk1"/>
                </a:solidFill>
                <a:latin typeface="Calibri"/>
                <a:ea typeface="Calibri"/>
                <a:cs typeface="Calibri"/>
                <a:sym typeface="Calibri"/>
              </a:rPr>
              <a:t>Source:</a:t>
            </a:r>
            <a:r>
              <a:rPr b="0" i="0" lang="en-US" sz="1400" u="none" cap="none" strike="noStrike">
                <a:solidFill>
                  <a:schemeClr val="dk1"/>
                </a:solidFill>
                <a:latin typeface="Twentieth Century"/>
                <a:ea typeface="Twentieth Century"/>
                <a:cs typeface="Twentieth Century"/>
                <a:sym typeface="Twentieth Century"/>
              </a:rPr>
              <a:t> https://byjus.com/physics/uses-of-diode/</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sp>
        <p:nvSpPr>
          <p:cNvPr id="173" name="Google Shape;173;p7"/>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How do diodes work?  </a:t>
            </a:r>
            <a:r>
              <a:rPr b="1" lang="en-US" sz="2700"/>
              <a:t>Cont’</a:t>
            </a:r>
            <a:endParaRPr/>
          </a:p>
        </p:txBody>
      </p:sp>
      <p:sp>
        <p:nvSpPr>
          <p:cNvPr id="174" name="Google Shape;174;p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175" name="Google Shape;175;p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76" name="Google Shape;176;p7"/>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l">
              <a:spcBef>
                <a:spcPts val="0"/>
              </a:spcBef>
              <a:spcAft>
                <a:spcPts val="0"/>
              </a:spcAft>
              <a:buSzPts val="1200"/>
              <a:buChar char="◻"/>
            </a:pPr>
            <a:r>
              <a:rPr lang="en-US" sz="2000"/>
              <a:t>When the diode is in </a:t>
            </a:r>
            <a:r>
              <a:rPr b="1" lang="en-US" sz="2000">
                <a:solidFill>
                  <a:srgbClr val="FF0000"/>
                </a:solidFill>
              </a:rPr>
              <a:t>reversed bias</a:t>
            </a:r>
            <a:r>
              <a:rPr lang="en-US" sz="2000"/>
              <a:t>, the </a:t>
            </a:r>
            <a:r>
              <a:rPr b="1" lang="en-US" sz="2000"/>
              <a:t>P-type region is connected to the negative terminal and the N-type region is connected to the positive terminal of the source</a:t>
            </a:r>
            <a:r>
              <a:rPr lang="en-US" sz="2000"/>
              <a:t>. Because the positive terminal is connected to N-type, the free electrons are attracted towards that region due to the presence of positive terminal.</a:t>
            </a:r>
            <a:endParaRPr/>
          </a:p>
          <a:p>
            <a:pPr indent="-243840" lvl="0" marL="320040" rtl="0" algn="l">
              <a:spcBef>
                <a:spcPts val="700"/>
              </a:spcBef>
              <a:spcAft>
                <a:spcPts val="0"/>
              </a:spcAft>
              <a:buSzPts val="1200"/>
              <a:buNone/>
            </a:pPr>
            <a:r>
              <a:t/>
            </a:r>
            <a:endParaRPr sz="2000"/>
          </a:p>
        </p:txBody>
      </p:sp>
      <p:pic>
        <p:nvPicPr>
          <p:cNvPr id="177" name="Google Shape;177;p7"/>
          <p:cNvPicPr preferRelativeResize="0"/>
          <p:nvPr/>
        </p:nvPicPr>
        <p:blipFill rotWithShape="1">
          <a:blip r:embed="rId3">
            <a:alphaModFix/>
          </a:blip>
          <a:srcRect b="0" l="0" r="0" t="0"/>
          <a:stretch/>
        </p:blipFill>
        <p:spPr>
          <a:xfrm>
            <a:off x="1752600" y="3429000"/>
            <a:ext cx="5867400" cy="2765012"/>
          </a:xfrm>
          <a:prstGeom prst="rect">
            <a:avLst/>
          </a:prstGeom>
          <a:noFill/>
          <a:ln>
            <a:noFill/>
          </a:ln>
        </p:spPr>
      </p:pic>
      <p:sp>
        <p:nvSpPr>
          <p:cNvPr id="178" name="Google Shape;178;p7"/>
          <p:cNvSpPr txBox="1"/>
          <p:nvPr/>
        </p:nvSpPr>
        <p:spPr>
          <a:xfrm>
            <a:off x="1981200" y="6197325"/>
            <a:ext cx="57150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400" u="none" cap="none" strike="noStrike">
                <a:solidFill>
                  <a:schemeClr val="dk1"/>
                </a:solidFill>
                <a:latin typeface="Calibri"/>
                <a:ea typeface="Calibri"/>
                <a:cs typeface="Calibri"/>
                <a:sym typeface="Calibri"/>
              </a:rPr>
              <a:t>Source: https://byjus.com/physics/uses-of-diode/</a:t>
            </a:r>
            <a:r>
              <a:rPr b="0" i="0" lang="en-US" sz="1400" u="none" cap="none" strike="noStrike">
                <a:solidFill>
                  <a:schemeClr val="dk1"/>
                </a:solidFill>
                <a:latin typeface="Twentieth Century"/>
                <a:ea typeface="Twentieth Century"/>
                <a:cs typeface="Twentieth Century"/>
                <a:sym typeface="Twentieth Century"/>
              </a:rPr>
              <a:t> </a:t>
            </a:r>
            <a:endParaRPr b="0" i="0" sz="14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8"/>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4" marL="0" rtl="0" algn="ctr">
              <a:spcBef>
                <a:spcPts val="0"/>
              </a:spcBef>
              <a:spcAft>
                <a:spcPts val="0"/>
              </a:spcAft>
              <a:buNone/>
            </a:pPr>
            <a:br>
              <a:rPr b="1" lang="en-US" sz="4000"/>
            </a:br>
            <a:r>
              <a:rPr b="1" lang="en-US" sz="3600">
                <a:solidFill>
                  <a:srgbClr val="FF0000"/>
                </a:solidFill>
              </a:rPr>
              <a:t>Identification of different types of diodes</a:t>
            </a:r>
            <a:br>
              <a:rPr lang="en-US" sz="1900"/>
            </a:br>
            <a:endParaRPr/>
          </a:p>
        </p:txBody>
      </p:sp>
      <p:sp>
        <p:nvSpPr>
          <p:cNvPr id="184" name="Google Shape;184;p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85" name="Google Shape;185;p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86" name="Google Shape;186;p8"/>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20"/>
              <a:buNone/>
            </a:pPr>
            <a:r>
              <a:rPr b="1" lang="en-US" sz="3200">
                <a:solidFill>
                  <a:srgbClr val="FF0000"/>
                </a:solidFill>
                <a:latin typeface="EB Garamond"/>
                <a:ea typeface="EB Garamond"/>
                <a:cs typeface="EB Garamond"/>
                <a:sym typeface="EB Garamond"/>
              </a:rPr>
              <a:t>Ordinary diode</a:t>
            </a:r>
            <a:endParaRPr sz="3200"/>
          </a:p>
          <a:p>
            <a:pPr indent="-320040" lvl="0" marL="320040" rtl="0" algn="l">
              <a:spcBef>
                <a:spcPts val="700"/>
              </a:spcBef>
              <a:spcAft>
                <a:spcPts val="0"/>
              </a:spcAft>
              <a:buSzPts val="1920"/>
              <a:buChar char="◻"/>
            </a:pPr>
            <a:r>
              <a:rPr lang="en-US" sz="3200"/>
              <a:t>An </a:t>
            </a:r>
            <a:r>
              <a:rPr b="1" lang="en-US" sz="3200"/>
              <a:t>ordinary diode</a:t>
            </a:r>
            <a:r>
              <a:rPr lang="en-US" sz="3200"/>
              <a:t> is designed to be used as a rectifier and not for operating in reverse breakdown. Consequently, an </a:t>
            </a:r>
            <a:r>
              <a:rPr b="1" lang="en-US" sz="3200"/>
              <a:t>ordinary diode</a:t>
            </a:r>
            <a:r>
              <a:rPr lang="en-US" sz="3200"/>
              <a:t> will not be able to reliably </a:t>
            </a:r>
            <a:endParaRPr sz="3200"/>
          </a:p>
          <a:p>
            <a:pPr indent="0" lvl="1" marL="320040" rtl="0" algn="l">
              <a:spcBef>
                <a:spcPts val="550"/>
              </a:spcBef>
              <a:spcAft>
                <a:spcPts val="0"/>
              </a:spcAft>
              <a:buSzPts val="2240"/>
              <a:buNone/>
            </a:pPr>
            <a:r>
              <a:rPr lang="en-US" sz="3200"/>
              <a:t>handle much current before</a:t>
            </a:r>
            <a:endParaRPr/>
          </a:p>
          <a:p>
            <a:pPr indent="0" lvl="1" marL="320040" rtl="0" algn="l">
              <a:spcBef>
                <a:spcPts val="550"/>
              </a:spcBef>
              <a:spcAft>
                <a:spcPts val="0"/>
              </a:spcAft>
              <a:buSzPts val="2240"/>
              <a:buNone/>
            </a:pPr>
            <a:r>
              <a:rPr lang="en-US" sz="3200"/>
              <a:t>the junction is damaged </a:t>
            </a:r>
            <a:endParaRPr sz="3200"/>
          </a:p>
          <a:p>
            <a:pPr indent="0" lvl="1" marL="320040" rtl="0" algn="l">
              <a:spcBef>
                <a:spcPts val="550"/>
              </a:spcBef>
              <a:spcAft>
                <a:spcPts val="0"/>
              </a:spcAft>
              <a:buSzPts val="2240"/>
              <a:buNone/>
            </a:pPr>
            <a:r>
              <a:rPr lang="en-US" sz="3200"/>
              <a:t>permanently.  </a:t>
            </a:r>
            <a:endParaRPr sz="3200"/>
          </a:p>
        </p:txBody>
      </p:sp>
      <p:pic>
        <p:nvPicPr>
          <p:cNvPr id="187" name="Google Shape;187;p8"/>
          <p:cNvPicPr preferRelativeResize="0"/>
          <p:nvPr/>
        </p:nvPicPr>
        <p:blipFill rotWithShape="1">
          <a:blip r:embed="rId3">
            <a:alphaModFix/>
          </a:blip>
          <a:srcRect b="0" l="0" r="0" t="0"/>
          <a:stretch/>
        </p:blipFill>
        <p:spPr>
          <a:xfrm>
            <a:off x="5588000" y="3276600"/>
            <a:ext cx="3022600" cy="2590800"/>
          </a:xfrm>
          <a:prstGeom prst="rect">
            <a:avLst/>
          </a:prstGeom>
          <a:noFill/>
          <a:ln>
            <a:noFill/>
          </a:ln>
        </p:spPr>
      </p:pic>
      <p:sp>
        <p:nvSpPr>
          <p:cNvPr id="188" name="Google Shape;188;p8"/>
          <p:cNvSpPr txBox="1"/>
          <p:nvPr/>
        </p:nvSpPr>
        <p:spPr>
          <a:xfrm>
            <a:off x="5867400" y="5410200"/>
            <a:ext cx="2667000" cy="457200"/>
          </a:xfrm>
          <a:prstGeom prst="rect">
            <a:avLst/>
          </a:prstGeom>
          <a:noFill/>
          <a:ln>
            <a:noFill/>
          </a:ln>
        </p:spPr>
        <p:txBody>
          <a:bodyPr anchorCtr="0" anchor="t" bIns="45700" lIns="91425" spcFirstLastPara="1" rIns="91425" wrap="square" tIns="45700">
            <a:normAutofit fontScale="92500"/>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Source: https://byjus.com/physics/uses-of-diode/</a:t>
            </a:r>
            <a:r>
              <a:rPr b="0" i="0" lang="en-US" sz="1200" u="none" cap="none" strike="noStrike">
                <a:solidFill>
                  <a:schemeClr val="dk1"/>
                </a:solidFill>
                <a:latin typeface="Twentieth Century"/>
                <a:ea typeface="Twentieth Century"/>
                <a:cs typeface="Twentieth Century"/>
                <a:sym typeface="Twentieth Century"/>
              </a:rPr>
              <a:t>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wentieth Century"/>
              <a:buNone/>
            </a:pPr>
            <a:r>
              <a:rPr lang="en-US" sz="3600">
                <a:solidFill>
                  <a:srgbClr val="FF0000"/>
                </a:solidFill>
              </a:rPr>
              <a:t>Zener Diode</a:t>
            </a:r>
            <a:endParaRPr sz="3600">
              <a:solidFill>
                <a:srgbClr val="FF0000"/>
              </a:solidFill>
            </a:endParaRPr>
          </a:p>
        </p:txBody>
      </p:sp>
      <p:sp>
        <p:nvSpPr>
          <p:cNvPr id="194" name="Google Shape;194;p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195" name="Google Shape;195;p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196" name="Google Shape;196;p9"/>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Autofit/>
          </a:bodyPr>
          <a:lstStyle/>
          <a:p>
            <a:pPr indent="-320040" lvl="0" marL="320040" rtl="0" algn="just">
              <a:spcBef>
                <a:spcPts val="0"/>
              </a:spcBef>
              <a:spcAft>
                <a:spcPts val="0"/>
              </a:spcAft>
              <a:buSzPts val="1380"/>
              <a:buChar char="◻"/>
            </a:pPr>
            <a:r>
              <a:rPr b="1" lang="en-US" sz="2300"/>
              <a:t>Zener diode</a:t>
            </a:r>
            <a:r>
              <a:rPr lang="en-US" sz="2300"/>
              <a:t> is a special type of diode designed to reliably allow </a:t>
            </a:r>
            <a:r>
              <a:rPr b="1" lang="en-US" sz="2300"/>
              <a:t>current</a:t>
            </a:r>
            <a:r>
              <a:rPr lang="en-US" sz="2300"/>
              <a:t> to flow "backwards" when a certain set reverse voltage, known as the </a:t>
            </a:r>
            <a:r>
              <a:rPr i="1" lang="en-US" sz="2300"/>
              <a:t>Zener voltage</a:t>
            </a:r>
            <a:r>
              <a:rPr lang="en-US" sz="2300"/>
              <a:t>, is reached. </a:t>
            </a:r>
            <a:endParaRPr/>
          </a:p>
          <a:p>
            <a:pPr indent="-320040" lvl="0" marL="320040" rtl="0" algn="just">
              <a:spcBef>
                <a:spcPts val="700"/>
              </a:spcBef>
              <a:spcAft>
                <a:spcPts val="0"/>
              </a:spcAft>
              <a:buSzPts val="1380"/>
              <a:buChar char="◻"/>
            </a:pPr>
            <a:r>
              <a:rPr lang="en-US" sz="2300"/>
              <a:t>Zener diodes are manufactured with a great variety of Zener voltages and some are even variable. Some Zener diodes have a sharp, highly doped </a:t>
            </a:r>
            <a:r>
              <a:rPr b="1" lang="en-US" sz="2300"/>
              <a:t>p-n junction </a:t>
            </a:r>
            <a:r>
              <a:rPr lang="en-US" sz="2300"/>
              <a:t>with a low Zener voltage, in which case the reverse conduction occurs due to electron </a:t>
            </a:r>
            <a:r>
              <a:rPr b="1" lang="en-US" sz="2300"/>
              <a:t>quantum tunnelling </a:t>
            </a:r>
            <a:r>
              <a:rPr lang="en-US" sz="2300"/>
              <a:t>in the short space between p and n regions − this is known as the </a:t>
            </a:r>
            <a:r>
              <a:rPr b="1" lang="en-US" sz="2300"/>
              <a:t>Zener effect</a:t>
            </a:r>
            <a:r>
              <a:rPr lang="en-US" sz="2300"/>
              <a:t>, after Clarence Zener. </a:t>
            </a:r>
            <a:endParaRPr sz="2300"/>
          </a:p>
          <a:p>
            <a:pPr indent="-320040" lvl="0" marL="320040" rtl="0" algn="just">
              <a:spcBef>
                <a:spcPts val="700"/>
              </a:spcBef>
              <a:spcAft>
                <a:spcPts val="0"/>
              </a:spcAft>
              <a:buSzPts val="1380"/>
              <a:buChar char="◻"/>
            </a:pPr>
            <a:r>
              <a:rPr lang="en-US" sz="2300"/>
              <a:t>Diodes with a higher Zener voltage have a more gradual junction and their mode of operation also involves </a:t>
            </a:r>
            <a:r>
              <a:rPr b="1" lang="en-US" sz="2300"/>
              <a:t>avalanche breakdown</a:t>
            </a:r>
            <a:r>
              <a:rPr lang="en-US" sz="2300"/>
              <a:t>. </a:t>
            </a:r>
            <a:endParaRPr sz="23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0"/>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400"/>
              <a:buFont typeface="Twentieth Century"/>
              <a:buNone/>
            </a:pPr>
            <a:r>
              <a:rPr lang="en-US">
                <a:solidFill>
                  <a:srgbClr val="FF0000"/>
                </a:solidFill>
              </a:rPr>
              <a:t>Zener Diode</a:t>
            </a:r>
            <a:endParaRPr/>
          </a:p>
        </p:txBody>
      </p:sp>
      <p:sp>
        <p:nvSpPr>
          <p:cNvPr id="203" name="Google Shape;203;p10"/>
          <p:cNvSpPr txBox="1"/>
          <p:nvPr>
            <p:ph idx="1" type="body"/>
          </p:nvPr>
        </p:nvSpPr>
        <p:spPr>
          <a:xfrm>
            <a:off x="609600" y="1589567"/>
            <a:ext cx="7924800" cy="4572000"/>
          </a:xfrm>
          <a:prstGeom prst="rect">
            <a:avLst/>
          </a:prstGeom>
          <a:noFill/>
          <a:ln>
            <a:noFill/>
          </a:ln>
        </p:spPr>
        <p:txBody>
          <a:bodyPr anchorCtr="0" anchor="t" bIns="45700" lIns="91425" spcFirstLastPara="1" rIns="91425" wrap="square" tIns="45700">
            <a:noAutofit/>
          </a:bodyPr>
          <a:lstStyle/>
          <a:p>
            <a:pPr indent="-320040" lvl="0" marL="320040" rtl="0" algn="just">
              <a:spcBef>
                <a:spcPts val="0"/>
              </a:spcBef>
              <a:spcAft>
                <a:spcPts val="0"/>
              </a:spcAft>
              <a:buSzPts val="1440"/>
              <a:buChar char="◻"/>
            </a:pPr>
            <a:r>
              <a:rPr lang="en-US" sz="2400"/>
              <a:t>Both breakdown types are present in Zener diodes with the Zener effect predominating at lower voltages and avalanche breakdown at higher voltages. </a:t>
            </a:r>
            <a:endParaRPr/>
          </a:p>
          <a:p>
            <a:pPr indent="-320040" lvl="0" marL="320040" rtl="0" algn="just">
              <a:spcBef>
                <a:spcPts val="700"/>
              </a:spcBef>
              <a:spcAft>
                <a:spcPts val="0"/>
              </a:spcAft>
              <a:buSzPts val="1440"/>
              <a:buChar char="◻"/>
            </a:pPr>
            <a:r>
              <a:rPr lang="en-US" sz="2400"/>
              <a:t>Zener diodes are widely used in electronic equipment of all kinds and are one of the basic building blocks of </a:t>
            </a:r>
            <a:r>
              <a:rPr b="1" lang="en-US" sz="2400"/>
              <a:t>electronic circuits</a:t>
            </a:r>
            <a:r>
              <a:rPr lang="en-US" sz="2400"/>
              <a:t>. </a:t>
            </a:r>
            <a:endParaRPr/>
          </a:p>
          <a:p>
            <a:pPr indent="-320040" lvl="0" marL="320040" rtl="0" algn="just">
              <a:spcBef>
                <a:spcPts val="700"/>
              </a:spcBef>
              <a:spcAft>
                <a:spcPts val="0"/>
              </a:spcAft>
              <a:buSzPts val="1440"/>
              <a:buChar char="◻"/>
            </a:pPr>
            <a:r>
              <a:rPr lang="en-US" sz="2400"/>
              <a:t>They are used to generate low-power stabilized supply rails from a higher voltage and to provide reference voltages for circuits, especially stabilized power supplies. They are also used to protect circuits from </a:t>
            </a:r>
            <a:r>
              <a:rPr b="1" lang="en-US" sz="2400"/>
              <a:t>overvoltage</a:t>
            </a:r>
            <a:r>
              <a:rPr lang="en-US" sz="2400"/>
              <a:t>, especially </a:t>
            </a:r>
            <a:r>
              <a:rPr b="1" lang="en-US" sz="2400"/>
              <a:t>electrostatic discharge</a:t>
            </a:r>
            <a:r>
              <a:rPr lang="en-US" sz="2400"/>
              <a:t> (ESD). </a:t>
            </a:r>
            <a:endParaRPr/>
          </a:p>
        </p:txBody>
      </p:sp>
      <p:sp>
        <p:nvSpPr>
          <p:cNvPr id="204" name="Google Shape;204;p1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05" name="Google Shape;205;p1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9" name="Shape 209"/>
        <p:cNvGrpSpPr/>
        <p:nvPr/>
      </p:nvGrpSpPr>
      <p:grpSpPr>
        <a:xfrm>
          <a:off x="0" y="0"/>
          <a:ext cx="0" cy="0"/>
          <a:chOff x="0" y="0"/>
          <a:chExt cx="0" cy="0"/>
        </a:xfrm>
      </p:grpSpPr>
      <p:sp>
        <p:nvSpPr>
          <p:cNvPr id="210" name="Google Shape;210;p11"/>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400"/>
              <a:buFont typeface="Twentieth Century"/>
              <a:buNone/>
            </a:pPr>
            <a:r>
              <a:rPr lang="en-US">
                <a:solidFill>
                  <a:srgbClr val="FF0000"/>
                </a:solidFill>
              </a:rPr>
              <a:t>Figure: Zener Diode</a:t>
            </a:r>
            <a:endParaRPr/>
          </a:p>
        </p:txBody>
      </p:sp>
      <p:sp>
        <p:nvSpPr>
          <p:cNvPr id="211" name="Google Shape;211;p1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12" name="Google Shape;212;p1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213" name="Google Shape;213;p11"/>
          <p:cNvPicPr preferRelativeResize="0"/>
          <p:nvPr>
            <p:ph idx="1" type="body"/>
          </p:nvPr>
        </p:nvPicPr>
        <p:blipFill rotWithShape="1">
          <a:blip r:embed="rId3">
            <a:alphaModFix/>
          </a:blip>
          <a:srcRect b="0" l="0" r="0" t="0"/>
          <a:stretch/>
        </p:blipFill>
        <p:spPr>
          <a:xfrm>
            <a:off x="914401" y="1589088"/>
            <a:ext cx="7696200" cy="4125912"/>
          </a:xfrm>
          <a:prstGeom prst="rect">
            <a:avLst/>
          </a:prstGeom>
          <a:noFill/>
          <a:ln>
            <a:noFill/>
          </a:ln>
        </p:spPr>
      </p:pic>
      <p:sp>
        <p:nvSpPr>
          <p:cNvPr id="214" name="Google Shape;214;p11"/>
          <p:cNvSpPr txBox="1"/>
          <p:nvPr/>
        </p:nvSpPr>
        <p:spPr>
          <a:xfrm>
            <a:off x="2133600" y="5943600"/>
            <a:ext cx="6172200" cy="3048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Source:</a:t>
            </a:r>
            <a:r>
              <a:rPr b="0" i="0" lang="en-US" sz="1200" u="none" cap="none" strike="noStrike">
                <a:solidFill>
                  <a:schemeClr val="dk1"/>
                </a:solidFill>
                <a:latin typeface="Twentieth Century"/>
                <a:ea typeface="Twentieth Century"/>
                <a:cs typeface="Twentieth Century"/>
                <a:sym typeface="Twentieth Century"/>
              </a:rPr>
              <a:t> https://www.theengineeringprojects.com/2019/09/what-is-the-zener-diode.html</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8" name="Shape 218"/>
        <p:cNvGrpSpPr/>
        <p:nvPr/>
      </p:nvGrpSpPr>
      <p:grpSpPr>
        <a:xfrm>
          <a:off x="0" y="0"/>
          <a:ext cx="0" cy="0"/>
          <a:chOff x="0" y="0"/>
          <a:chExt cx="0" cy="0"/>
        </a:xfrm>
      </p:grpSpPr>
      <p:sp>
        <p:nvSpPr>
          <p:cNvPr id="219" name="Google Shape;219;p12"/>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b="1" lang="en-US"/>
            </a:br>
            <a:r>
              <a:rPr b="1" lang="en-US"/>
              <a:t>Zener Diode cont’</a:t>
            </a:r>
            <a:br>
              <a:rPr b="1" lang="en-US"/>
            </a:br>
            <a:endParaRPr/>
          </a:p>
        </p:txBody>
      </p:sp>
      <p:sp>
        <p:nvSpPr>
          <p:cNvPr id="220" name="Google Shape;220;p12"/>
          <p:cNvSpPr txBox="1"/>
          <p:nvPr>
            <p:ph idx="1" type="body"/>
          </p:nvPr>
        </p:nvSpPr>
        <p:spPr>
          <a:xfrm>
            <a:off x="609600" y="1589567"/>
            <a:ext cx="3886200" cy="4572000"/>
          </a:xfrm>
          <a:prstGeom prst="rect">
            <a:avLst/>
          </a:prstGeom>
          <a:noFill/>
          <a:ln>
            <a:noFill/>
          </a:ln>
        </p:spPr>
        <p:txBody>
          <a:bodyPr anchorCtr="0" anchor="t" bIns="45700" lIns="91425" spcFirstLastPara="1" rIns="91425" wrap="square" tIns="45700">
            <a:noAutofit/>
          </a:bodyPr>
          <a:lstStyle/>
          <a:p>
            <a:pPr indent="0" lvl="0" marL="0" rtl="0" algn="ctr">
              <a:spcBef>
                <a:spcPts val="0"/>
              </a:spcBef>
              <a:spcAft>
                <a:spcPts val="0"/>
              </a:spcAft>
              <a:buSzPts val="1440"/>
              <a:buNone/>
            </a:pPr>
            <a:r>
              <a:rPr b="1" lang="en-US" sz="2400"/>
              <a:t>Zener Effect</a:t>
            </a:r>
            <a:endParaRPr/>
          </a:p>
          <a:p>
            <a:pPr indent="-320040" lvl="0" marL="320040" rtl="0" algn="l">
              <a:spcBef>
                <a:spcPts val="700"/>
              </a:spcBef>
              <a:spcAft>
                <a:spcPts val="0"/>
              </a:spcAft>
              <a:buSzPts val="1320"/>
              <a:buChar char="◻"/>
            </a:pPr>
            <a:r>
              <a:rPr lang="en-US" sz="2200"/>
              <a:t>Zener Effect is the category of the electric failure (breakdown) that exits in reverse biasing PN junction the strong statice field allow the electrons to move from the valance band to the conductive band of a semiconductor.</a:t>
            </a:r>
            <a:endParaRPr/>
          </a:p>
          <a:p>
            <a:pPr indent="-320040" lvl="0" marL="320040" rtl="0" algn="l">
              <a:spcBef>
                <a:spcPts val="700"/>
              </a:spcBef>
              <a:spcAft>
                <a:spcPts val="0"/>
              </a:spcAft>
              <a:buSzPts val="1320"/>
              <a:buChar char="◻"/>
            </a:pPr>
            <a:r>
              <a:rPr lang="en-US" sz="2200"/>
              <a:t>Its name is due to the use of this factor in the operation of the Zener diode.</a:t>
            </a:r>
            <a:endParaRPr/>
          </a:p>
          <a:p>
            <a:pPr indent="-228600" lvl="0" marL="320040" rtl="0" algn="l">
              <a:spcBef>
                <a:spcPts val="700"/>
              </a:spcBef>
              <a:spcAft>
                <a:spcPts val="0"/>
              </a:spcAft>
              <a:buSzPts val="1440"/>
              <a:buNone/>
            </a:pPr>
            <a:r>
              <a:t/>
            </a:r>
            <a:endParaRPr sz="2400"/>
          </a:p>
        </p:txBody>
      </p:sp>
      <p:sp>
        <p:nvSpPr>
          <p:cNvPr id="221" name="Google Shape;221;p12"/>
          <p:cNvSpPr txBox="1"/>
          <p:nvPr>
            <p:ph idx="2" type="body"/>
          </p:nvPr>
        </p:nvSpPr>
        <p:spPr>
          <a:xfrm>
            <a:off x="4844901" y="1589567"/>
            <a:ext cx="3886200" cy="45720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440"/>
              <a:buNone/>
            </a:pPr>
            <a:r>
              <a:rPr b="1" lang="en-US" sz="2400"/>
              <a:t>Applications of Zener Diode</a:t>
            </a:r>
            <a:endParaRPr/>
          </a:p>
          <a:p>
            <a:pPr indent="0" lvl="0" marL="0" rtl="0" algn="l">
              <a:spcBef>
                <a:spcPts val="700"/>
              </a:spcBef>
              <a:spcAft>
                <a:spcPts val="0"/>
              </a:spcAft>
              <a:buSzPts val="1200"/>
              <a:buNone/>
            </a:pPr>
            <a:r>
              <a:rPr b="1" lang="en-US" sz="2000"/>
              <a:t> </a:t>
            </a:r>
            <a:r>
              <a:rPr lang="en-US" sz="2000"/>
              <a:t>It is commonly used as a voltage reference device.</a:t>
            </a:r>
            <a:endParaRPr/>
          </a:p>
          <a:p>
            <a:pPr indent="-320040" lvl="0" marL="320040" rtl="0" algn="l">
              <a:spcBef>
                <a:spcPts val="700"/>
              </a:spcBef>
              <a:spcAft>
                <a:spcPts val="0"/>
              </a:spcAft>
              <a:buSzPts val="1200"/>
              <a:buChar char="◻"/>
            </a:pPr>
            <a:r>
              <a:rPr lang="en-US" sz="2000"/>
              <a:t>It used in voltage regulators.</a:t>
            </a:r>
            <a:endParaRPr/>
          </a:p>
          <a:p>
            <a:pPr indent="-320040" lvl="0" marL="320040" rtl="0" algn="l">
              <a:spcBef>
                <a:spcPts val="700"/>
              </a:spcBef>
              <a:spcAft>
                <a:spcPts val="0"/>
              </a:spcAft>
              <a:buSzPts val="1200"/>
              <a:buChar char="◻"/>
            </a:pPr>
            <a:r>
              <a:rPr lang="en-US" sz="2000"/>
              <a:t>It used for switching purposes.</a:t>
            </a:r>
            <a:endParaRPr/>
          </a:p>
          <a:p>
            <a:pPr indent="-320040" lvl="0" marL="320040" rtl="0" algn="l">
              <a:spcBef>
                <a:spcPts val="700"/>
              </a:spcBef>
              <a:spcAft>
                <a:spcPts val="0"/>
              </a:spcAft>
              <a:buSzPts val="1200"/>
              <a:buChar char="◻"/>
            </a:pPr>
            <a:r>
              <a:rPr lang="en-US" sz="2000"/>
              <a:t>Zener diode is an important part of the clamp and clipping circuitries.</a:t>
            </a:r>
            <a:endParaRPr/>
          </a:p>
          <a:p>
            <a:pPr indent="-320040" lvl="0" marL="320040" rtl="0" algn="l">
              <a:spcBef>
                <a:spcPts val="700"/>
              </a:spcBef>
              <a:spcAft>
                <a:spcPts val="0"/>
              </a:spcAft>
              <a:buSzPts val="1200"/>
              <a:buChar char="◻"/>
            </a:pPr>
            <a:r>
              <a:rPr lang="en-US" sz="2000"/>
              <a:t>It used in many security circuitries.</a:t>
            </a:r>
            <a:endParaRPr/>
          </a:p>
          <a:p>
            <a:pPr indent="-320040" lvl="0" marL="320040" rtl="0" algn="l">
              <a:spcBef>
                <a:spcPts val="700"/>
              </a:spcBef>
              <a:spcAft>
                <a:spcPts val="0"/>
              </a:spcAft>
              <a:buSzPts val="1200"/>
              <a:buChar char="◻"/>
            </a:pPr>
            <a:r>
              <a:rPr lang="en-US" sz="2000"/>
              <a:t>It also used in electronic devices like mobile laptops, computers, etc.</a:t>
            </a:r>
            <a:endParaRPr/>
          </a:p>
          <a:p>
            <a:pPr indent="-243840" lvl="0" marL="320040" rtl="0" algn="l">
              <a:spcBef>
                <a:spcPts val="700"/>
              </a:spcBef>
              <a:spcAft>
                <a:spcPts val="0"/>
              </a:spcAft>
              <a:buSzPts val="1200"/>
              <a:buNone/>
            </a:pPr>
            <a:r>
              <a:t/>
            </a:r>
            <a:endParaRPr sz="2000"/>
          </a:p>
        </p:txBody>
      </p:sp>
      <p:sp>
        <p:nvSpPr>
          <p:cNvPr id="222" name="Google Shape;222;p1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23" name="Google Shape;223;p1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3"/>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wentieth Century"/>
              <a:buNone/>
            </a:pPr>
            <a:r>
              <a:rPr lang="en-US" sz="3600">
                <a:solidFill>
                  <a:srgbClr val="FF0000"/>
                </a:solidFill>
              </a:rPr>
              <a:t>Light-Emitting Diode</a:t>
            </a:r>
            <a:endParaRPr sz="3600">
              <a:solidFill>
                <a:srgbClr val="FF0000"/>
              </a:solidFill>
            </a:endParaRPr>
          </a:p>
        </p:txBody>
      </p:sp>
      <p:sp>
        <p:nvSpPr>
          <p:cNvPr id="229" name="Google Shape;229;p1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30" name="Google Shape;230;p1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31" name="Google Shape;231;p13"/>
          <p:cNvSpPr txBox="1"/>
          <p:nvPr>
            <p:ph idx="1" type="body"/>
          </p:nvPr>
        </p:nvSpPr>
        <p:spPr>
          <a:xfrm>
            <a:off x="612648" y="1600200"/>
            <a:ext cx="8153400" cy="464820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440"/>
              <a:buNone/>
            </a:pPr>
            <a:r>
              <a:rPr lang="en-US" sz="2400"/>
              <a:t>A light-emitting diode (LED) is a semiconductor device that emits light when an electric current is passed through it. Light is produced when the particles that carry the current (known as electrons and holes) combine together within the semiconductor material. Since light is generated within the solid semiconductor material, LEDs are described as solid-state devices. </a:t>
            </a:r>
            <a:endParaRPr sz="2400"/>
          </a:p>
          <a:p>
            <a:pPr indent="0" lvl="0" marL="0" rtl="0" algn="just">
              <a:spcBef>
                <a:spcPts val="700"/>
              </a:spcBef>
              <a:spcAft>
                <a:spcPts val="0"/>
              </a:spcAft>
              <a:buSzPts val="1440"/>
              <a:buNone/>
            </a:pPr>
            <a:r>
              <a:t/>
            </a:r>
            <a:endParaRPr sz="2400"/>
          </a:p>
          <a:p>
            <a:pPr indent="0" lvl="0" marL="0" rtl="0" algn="just">
              <a:spcBef>
                <a:spcPts val="700"/>
              </a:spcBef>
              <a:spcAft>
                <a:spcPts val="0"/>
              </a:spcAft>
              <a:buSzPts val="1440"/>
              <a:buNone/>
            </a:pPr>
            <a:r>
              <a:rPr lang="en-US" sz="2400"/>
              <a:t>The term solid-state lighting, which also encompasses organic LEDs (OLEDs), distinguishes this lighting technology from other sources that use heated filaments (incandescent and tungsten halogen lamps) or gas discharge (fluorescent lamps).</a:t>
            </a:r>
            <a:endParaRPr/>
          </a:p>
          <a:p>
            <a:pPr indent="0" lvl="0" marL="0" rtl="0" algn="just">
              <a:spcBef>
                <a:spcPts val="700"/>
              </a:spcBef>
              <a:spcAft>
                <a:spcPts val="0"/>
              </a:spcAft>
              <a:buSzPts val="1560"/>
              <a:buNone/>
            </a:pPr>
            <a:r>
              <a:t/>
            </a:r>
            <a:endParaRPr sz="2600"/>
          </a:p>
          <a:p>
            <a:pPr indent="-220980" lvl="0" marL="320040" rtl="0" algn="l">
              <a:spcBef>
                <a:spcPts val="700"/>
              </a:spcBef>
              <a:spcAft>
                <a:spcPts val="0"/>
              </a:spcAft>
              <a:buSzPts val="1560"/>
              <a:buNone/>
            </a:pPr>
            <a:r>
              <a:t/>
            </a:r>
            <a:endParaRPr sz="2600"/>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b="1" lang="en-US"/>
              <a:t>Main LED materials</a:t>
            </a:r>
            <a:endParaRPr/>
          </a:p>
        </p:txBody>
      </p:sp>
      <p:sp>
        <p:nvSpPr>
          <p:cNvPr id="237" name="Google Shape;237;p14"/>
          <p:cNvSpPr txBox="1"/>
          <p:nvPr>
            <p:ph idx="10" type="dt"/>
          </p:nvPr>
        </p:nvSpPr>
        <p:spPr>
          <a:xfrm>
            <a:off x="6096000" y="6330524"/>
            <a:ext cx="2667000" cy="29887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38" name="Google Shape;238;p1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39" name="Google Shape;239;p14"/>
          <p:cNvSpPr txBox="1"/>
          <p:nvPr>
            <p:ph idx="1" type="body"/>
          </p:nvPr>
        </p:nvSpPr>
        <p:spPr>
          <a:xfrm>
            <a:off x="672957" y="1529924"/>
            <a:ext cx="8153400" cy="4495800"/>
          </a:xfrm>
          <a:prstGeom prst="rect">
            <a:avLst/>
          </a:prstGeom>
          <a:noFill/>
          <a:ln>
            <a:noFill/>
          </a:ln>
        </p:spPr>
        <p:txBody>
          <a:bodyPr anchorCtr="0" anchor="t" bIns="45700" lIns="91425" spcFirstLastPara="1" rIns="91425" wrap="square" tIns="45700">
            <a:normAutofit/>
          </a:bodyPr>
          <a:lstStyle/>
          <a:p>
            <a:pPr indent="0" lvl="0" marL="0" rtl="0" algn="just">
              <a:spcBef>
                <a:spcPts val="0"/>
              </a:spcBef>
              <a:spcAft>
                <a:spcPts val="0"/>
              </a:spcAft>
              <a:buSzPts val="1440"/>
              <a:buNone/>
            </a:pPr>
            <a:r>
              <a:rPr lang="en-US" sz="2400"/>
              <a:t>The main semiconductor materials used to manufacture LEDs are:</a:t>
            </a:r>
            <a:endParaRPr/>
          </a:p>
          <a:p>
            <a:pPr indent="-320040" lvl="0" marL="320040" rtl="0" algn="just">
              <a:spcBef>
                <a:spcPts val="700"/>
              </a:spcBef>
              <a:spcAft>
                <a:spcPts val="0"/>
              </a:spcAft>
              <a:buSzPts val="1440"/>
              <a:buChar char="◻"/>
            </a:pPr>
            <a:r>
              <a:rPr b="1" lang="en-US" sz="2400"/>
              <a:t>Indium gallium nitride (InGaN): </a:t>
            </a:r>
            <a:r>
              <a:rPr lang="en-US" sz="2400"/>
              <a:t>blue, green and ultraviolet high-brightness LEDs</a:t>
            </a:r>
            <a:endParaRPr/>
          </a:p>
          <a:p>
            <a:pPr indent="-320040" lvl="0" marL="320040" rtl="0" algn="just">
              <a:spcBef>
                <a:spcPts val="700"/>
              </a:spcBef>
              <a:spcAft>
                <a:spcPts val="0"/>
              </a:spcAft>
              <a:buSzPts val="1440"/>
              <a:buChar char="◻"/>
            </a:pPr>
            <a:r>
              <a:rPr b="1" lang="en-US" sz="2400"/>
              <a:t>Aluminum gallium indium phosphide (AlGaInP): </a:t>
            </a:r>
            <a:r>
              <a:rPr lang="en-US" sz="2400"/>
              <a:t>yellow, orange and red high-brightness LEDs</a:t>
            </a:r>
            <a:endParaRPr/>
          </a:p>
          <a:p>
            <a:pPr indent="-320040" lvl="0" marL="320040" rtl="0" algn="just">
              <a:spcBef>
                <a:spcPts val="700"/>
              </a:spcBef>
              <a:spcAft>
                <a:spcPts val="0"/>
              </a:spcAft>
              <a:buSzPts val="1440"/>
              <a:buChar char="◻"/>
            </a:pPr>
            <a:r>
              <a:rPr b="1" lang="en-US" sz="2400"/>
              <a:t>Aluminum gallium arsenide (AlGaAs): </a:t>
            </a:r>
            <a:r>
              <a:rPr lang="en-US" sz="2400"/>
              <a:t>red and infrared LEDs</a:t>
            </a:r>
            <a:endParaRPr/>
          </a:p>
          <a:p>
            <a:pPr indent="-320040" lvl="0" marL="320040" rtl="0" algn="just">
              <a:spcBef>
                <a:spcPts val="700"/>
              </a:spcBef>
              <a:spcAft>
                <a:spcPts val="0"/>
              </a:spcAft>
              <a:buSzPts val="1440"/>
              <a:buChar char="◻"/>
            </a:pPr>
            <a:r>
              <a:rPr b="1" lang="en-US" sz="2400"/>
              <a:t>Gallium phosphide (GaP): </a:t>
            </a:r>
            <a:r>
              <a:rPr lang="en-US" sz="2400"/>
              <a:t>yellow </a:t>
            </a:r>
            <a:endParaRPr sz="2400"/>
          </a:p>
          <a:p>
            <a:pPr indent="0" lvl="0" marL="0" rtl="0" algn="just">
              <a:spcBef>
                <a:spcPts val="700"/>
              </a:spcBef>
              <a:spcAft>
                <a:spcPts val="0"/>
              </a:spcAft>
              <a:buSzPts val="1440"/>
              <a:buNone/>
            </a:pPr>
            <a:r>
              <a:rPr lang="en-US" sz="2400"/>
              <a:t>and green LEDs</a:t>
            </a:r>
            <a:endParaRPr/>
          </a:p>
          <a:p>
            <a:pPr indent="-228600" lvl="0" marL="320040" rtl="0" algn="just">
              <a:spcBef>
                <a:spcPts val="700"/>
              </a:spcBef>
              <a:spcAft>
                <a:spcPts val="0"/>
              </a:spcAft>
              <a:buSzPts val="1440"/>
              <a:buNone/>
            </a:pPr>
            <a:r>
              <a:t/>
            </a:r>
            <a:endParaRPr sz="2400"/>
          </a:p>
        </p:txBody>
      </p:sp>
      <p:pic>
        <p:nvPicPr>
          <p:cNvPr id="240" name="Google Shape;240;p14"/>
          <p:cNvPicPr preferRelativeResize="0"/>
          <p:nvPr/>
        </p:nvPicPr>
        <p:blipFill rotWithShape="1">
          <a:blip r:embed="rId3">
            <a:alphaModFix/>
          </a:blip>
          <a:srcRect b="0" l="0" r="0" t="0"/>
          <a:stretch/>
        </p:blipFill>
        <p:spPr>
          <a:xfrm>
            <a:off x="5715000" y="4191000"/>
            <a:ext cx="2895600" cy="1834724"/>
          </a:xfrm>
          <a:prstGeom prst="rect">
            <a:avLst/>
          </a:prstGeom>
          <a:noFill/>
          <a:ln>
            <a:noFill/>
          </a:ln>
        </p:spPr>
      </p:pic>
      <p:sp>
        <p:nvSpPr>
          <p:cNvPr id="241" name="Google Shape;241;p14"/>
          <p:cNvSpPr txBox="1"/>
          <p:nvPr/>
        </p:nvSpPr>
        <p:spPr>
          <a:xfrm>
            <a:off x="5715000" y="6025724"/>
            <a:ext cx="31242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Source: https://byjus.com/physics/uses-of-diode/</a:t>
            </a:r>
            <a:r>
              <a:rPr b="0" i="0" lang="en-US" sz="1200" u="none" cap="none" strike="noStrike">
                <a:solidFill>
                  <a:schemeClr val="dk1"/>
                </a:solidFill>
                <a:latin typeface="Twentieth Century"/>
                <a:ea typeface="Twentieth Century"/>
                <a:cs typeface="Twentieth Century"/>
                <a:sym typeface="Twentieth Century"/>
              </a:rPr>
              <a:t>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5" name="Shape 245"/>
        <p:cNvGrpSpPr/>
        <p:nvPr/>
      </p:nvGrpSpPr>
      <p:grpSpPr>
        <a:xfrm>
          <a:off x="0" y="0"/>
          <a:ext cx="0" cy="0"/>
          <a:chOff x="0" y="0"/>
          <a:chExt cx="0" cy="0"/>
        </a:xfrm>
      </p:grpSpPr>
      <p:sp>
        <p:nvSpPr>
          <p:cNvPr id="246" name="Google Shape;246;p1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400"/>
              <a:buFont typeface="Twentieth Century"/>
              <a:buNone/>
            </a:pPr>
            <a:r>
              <a:rPr lang="en-US">
                <a:solidFill>
                  <a:srgbClr val="FF0000"/>
                </a:solidFill>
              </a:rPr>
              <a:t>LED Con’t</a:t>
            </a:r>
            <a:endParaRPr>
              <a:solidFill>
                <a:srgbClr val="FF0000"/>
              </a:solidFill>
            </a:endParaRPr>
          </a:p>
        </p:txBody>
      </p:sp>
      <p:sp>
        <p:nvSpPr>
          <p:cNvPr id="247" name="Google Shape;247;p1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48" name="Google Shape;248;p1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49" name="Google Shape;249;p15"/>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SzPts val="1920"/>
              <a:buNone/>
            </a:pPr>
            <a:r>
              <a:rPr lang="en-US" sz="3200">
                <a:highlight>
                  <a:srgbClr val="93C47D"/>
                </a:highlight>
              </a:rPr>
              <a:t>Working principle of LED</a:t>
            </a:r>
            <a:endParaRPr sz="3200">
              <a:solidFill>
                <a:srgbClr val="4A4A4A"/>
              </a:solidFill>
              <a:highlight>
                <a:srgbClr val="FFFFFF"/>
              </a:highlight>
            </a:endParaRPr>
          </a:p>
          <a:p>
            <a:pPr indent="-320040" lvl="0" marL="320040" rtl="0" algn="just">
              <a:spcBef>
                <a:spcPts val="700"/>
              </a:spcBef>
              <a:spcAft>
                <a:spcPts val="0"/>
              </a:spcAft>
              <a:buSzPts val="1440"/>
              <a:buChar char="◻"/>
            </a:pPr>
            <a:r>
              <a:rPr lang="en-US" sz="2400">
                <a:solidFill>
                  <a:srgbClr val="4A4A4A"/>
                </a:solidFill>
                <a:highlight>
                  <a:srgbClr val="FFFFFF"/>
                </a:highlight>
              </a:rPr>
              <a:t>When a suitable voltage is applied to the leads, electrons are able to recombine with electron holes within the device, releasing energy in the form of photons. </a:t>
            </a:r>
            <a:endParaRPr sz="2400">
              <a:solidFill>
                <a:srgbClr val="4A4A4A"/>
              </a:solidFill>
              <a:highlight>
                <a:srgbClr val="FFFFFF"/>
              </a:highlight>
            </a:endParaRPr>
          </a:p>
          <a:p>
            <a:pPr indent="0" lvl="0" marL="0" rtl="0" algn="just">
              <a:spcBef>
                <a:spcPts val="700"/>
              </a:spcBef>
              <a:spcAft>
                <a:spcPts val="0"/>
              </a:spcAft>
              <a:buSzPts val="1440"/>
              <a:buNone/>
            </a:pPr>
            <a:r>
              <a:t/>
            </a:r>
            <a:endParaRPr sz="2400">
              <a:solidFill>
                <a:srgbClr val="4A4A4A"/>
              </a:solidFill>
              <a:highlight>
                <a:srgbClr val="FFFFFF"/>
              </a:highlight>
            </a:endParaRPr>
          </a:p>
          <a:p>
            <a:pPr indent="-320040" lvl="0" marL="320040" rtl="0" algn="just">
              <a:spcBef>
                <a:spcPts val="700"/>
              </a:spcBef>
              <a:spcAft>
                <a:spcPts val="0"/>
              </a:spcAft>
              <a:buSzPts val="1440"/>
              <a:buChar char="◻"/>
            </a:pPr>
            <a:r>
              <a:rPr lang="en-US" sz="2400">
                <a:solidFill>
                  <a:srgbClr val="4A4A4A"/>
                </a:solidFill>
                <a:highlight>
                  <a:srgbClr val="FFFFFF"/>
                </a:highlight>
              </a:rPr>
              <a:t>This effect is called electroluminescence, and the color of the light (corresponding to the energy of the photon) is determined by the energy band gap of the semiconductor.</a:t>
            </a:r>
            <a:endParaRPr sz="3600"/>
          </a:p>
          <a:p>
            <a:pPr indent="-213360" lvl="0" marL="320040" rtl="0" algn="just">
              <a:spcBef>
                <a:spcPts val="700"/>
              </a:spcBef>
              <a:spcAft>
                <a:spcPts val="0"/>
              </a:spcAft>
              <a:buSzPts val="1680"/>
              <a:buNone/>
            </a:pPr>
            <a:r>
              <a:t/>
            </a:r>
            <a:endParaRPr sz="28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4" name="Shape 254"/>
        <p:cNvGrpSpPr/>
        <p:nvPr/>
      </p:nvGrpSpPr>
      <p:grpSpPr>
        <a:xfrm>
          <a:off x="0" y="0"/>
          <a:ext cx="0" cy="0"/>
          <a:chOff x="0" y="0"/>
          <a:chExt cx="0" cy="0"/>
        </a:xfrm>
      </p:grpSpPr>
      <p:sp>
        <p:nvSpPr>
          <p:cNvPr id="255" name="Google Shape;255;p16"/>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4400"/>
              <a:buFont typeface="Twentieth Century"/>
              <a:buNone/>
            </a:pPr>
            <a:r>
              <a:rPr b="1" lang="en-US">
                <a:solidFill>
                  <a:srgbClr val="FF0000"/>
                </a:solidFill>
                <a:highlight>
                  <a:srgbClr val="FFFFFF"/>
                </a:highlight>
              </a:rPr>
              <a:t>Photodiode</a:t>
            </a:r>
            <a:endParaRPr>
              <a:solidFill>
                <a:srgbClr val="FF0000"/>
              </a:solidFill>
            </a:endParaRPr>
          </a:p>
        </p:txBody>
      </p:sp>
      <p:sp>
        <p:nvSpPr>
          <p:cNvPr id="256" name="Google Shape;256;p1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57" name="Google Shape;257;p1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58" name="Google Shape;258;p16"/>
          <p:cNvSpPr txBox="1"/>
          <p:nvPr>
            <p:ph idx="1" type="body"/>
          </p:nvPr>
        </p:nvSpPr>
        <p:spPr>
          <a:xfrm>
            <a:off x="612648" y="1600200"/>
            <a:ext cx="8153400" cy="495300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SzPts val="1440"/>
              <a:buNone/>
            </a:pPr>
            <a:r>
              <a:rPr lang="en-US" sz="2400">
                <a:solidFill>
                  <a:srgbClr val="202124"/>
                </a:solidFill>
                <a:highlight>
                  <a:srgbClr val="FFFFFF"/>
                </a:highlight>
              </a:rPr>
              <a:t>A </a:t>
            </a:r>
            <a:r>
              <a:rPr b="1" lang="en-US" sz="2400">
                <a:solidFill>
                  <a:srgbClr val="202124"/>
                </a:solidFill>
                <a:highlight>
                  <a:srgbClr val="FFFFFF"/>
                </a:highlight>
              </a:rPr>
              <a:t>photodiode/photodetector</a:t>
            </a:r>
            <a:r>
              <a:rPr lang="en-US" sz="2400">
                <a:solidFill>
                  <a:srgbClr val="202124"/>
                </a:solidFill>
                <a:highlight>
                  <a:srgbClr val="FFFFFF"/>
                </a:highlight>
              </a:rPr>
              <a:t> is a semiconductor p-n junction device that converts light into an electrical current. The current is generated when photons are absorbed in the </a:t>
            </a:r>
            <a:r>
              <a:rPr b="1" lang="en-US" sz="2400">
                <a:solidFill>
                  <a:srgbClr val="202124"/>
                </a:solidFill>
                <a:highlight>
                  <a:srgbClr val="FFFFFF"/>
                </a:highlight>
              </a:rPr>
              <a:t>photodiode</a:t>
            </a:r>
            <a:r>
              <a:rPr lang="en-US" sz="2400">
                <a:solidFill>
                  <a:srgbClr val="202124"/>
                </a:solidFill>
                <a:highlight>
                  <a:srgbClr val="FFFFFF"/>
                </a:highlight>
              </a:rPr>
              <a:t>.</a:t>
            </a:r>
            <a:endParaRPr/>
          </a:p>
          <a:p>
            <a:pPr indent="0" lvl="0" marL="0" rtl="0" algn="just">
              <a:spcBef>
                <a:spcPts val="0"/>
              </a:spcBef>
              <a:spcAft>
                <a:spcPts val="0"/>
              </a:spcAft>
              <a:buSzPts val="1440"/>
              <a:buNone/>
            </a:pPr>
            <a:r>
              <a:t/>
            </a:r>
            <a:endParaRPr sz="2400">
              <a:solidFill>
                <a:srgbClr val="202124"/>
              </a:solidFill>
              <a:highlight>
                <a:srgbClr val="FFFFFF"/>
              </a:highlight>
            </a:endParaRPr>
          </a:p>
          <a:p>
            <a:pPr indent="0" lvl="0" marL="0" rtl="0" algn="just">
              <a:spcBef>
                <a:spcPts val="1200"/>
              </a:spcBef>
              <a:spcAft>
                <a:spcPts val="0"/>
              </a:spcAft>
              <a:buSzPts val="1440"/>
              <a:buNone/>
            </a:pPr>
            <a:r>
              <a:rPr lang="en-US" sz="2400">
                <a:solidFill>
                  <a:srgbClr val="202124"/>
                </a:solidFill>
                <a:highlight>
                  <a:srgbClr val="FFFFFF"/>
                </a:highlight>
              </a:rPr>
              <a:t>The </a:t>
            </a:r>
            <a:r>
              <a:rPr b="1" lang="en-US" sz="2400">
                <a:solidFill>
                  <a:srgbClr val="202124"/>
                </a:solidFill>
                <a:highlight>
                  <a:srgbClr val="FFFFFF"/>
                </a:highlight>
              </a:rPr>
              <a:t>operating principle</a:t>
            </a:r>
            <a:r>
              <a:rPr lang="en-US" sz="2400">
                <a:solidFill>
                  <a:srgbClr val="202124"/>
                </a:solidFill>
                <a:highlight>
                  <a:srgbClr val="FFFFFF"/>
                </a:highlight>
              </a:rPr>
              <a:t> of the </a:t>
            </a:r>
            <a:r>
              <a:rPr b="1" lang="en-US" sz="2400">
                <a:solidFill>
                  <a:srgbClr val="202124"/>
                </a:solidFill>
                <a:highlight>
                  <a:srgbClr val="FFFFFF"/>
                </a:highlight>
              </a:rPr>
              <a:t>photodiode</a:t>
            </a:r>
            <a:r>
              <a:rPr lang="en-US" sz="2400">
                <a:solidFill>
                  <a:srgbClr val="202124"/>
                </a:solidFill>
                <a:highlight>
                  <a:srgbClr val="FFFFFF"/>
                </a:highlight>
              </a:rPr>
              <a:t> is such that when the junction of this two-terminal semiconductor device is illuminated then the electric current starts flowing through it. Only minority current flows through the device when the certain reverse potential is applied to it.</a:t>
            </a:r>
            <a:endParaRPr sz="3200">
              <a:solidFill>
                <a:srgbClr val="202124"/>
              </a:solidFill>
              <a:highlight>
                <a:srgbClr val="FFFFFF"/>
              </a:highlight>
            </a:endParaRPr>
          </a:p>
          <a:p>
            <a:pPr indent="0" lvl="0" marL="0" rtl="0" algn="l">
              <a:spcBef>
                <a:spcPts val="1900"/>
              </a:spcBef>
              <a:spcAft>
                <a:spcPts val="0"/>
              </a:spcAft>
              <a:buSzPts val="1200"/>
              <a:buNone/>
            </a:pPr>
            <a:r>
              <a:rPr b="1" lang="en-US" sz="2000"/>
              <a:t>Note</a:t>
            </a:r>
            <a:r>
              <a:rPr lang="en-US" sz="2000"/>
              <a:t>: A </a:t>
            </a:r>
            <a:r>
              <a:rPr b="1" lang="en-US" sz="2000"/>
              <a:t>photon</a:t>
            </a:r>
            <a:r>
              <a:rPr lang="en-US" sz="2000"/>
              <a:t> is a tiny particle that comprises waves of electromagnetic radiation. As shown by Maxwell, </a:t>
            </a:r>
            <a:r>
              <a:rPr b="1" lang="en-US" sz="2000"/>
              <a:t>photons</a:t>
            </a:r>
            <a:r>
              <a:rPr lang="en-US" sz="2000"/>
              <a:t> are just electric fields traveling through space. </a:t>
            </a:r>
            <a:r>
              <a:rPr b="1" lang="en-US" sz="2000"/>
              <a:t>Photons</a:t>
            </a:r>
            <a:r>
              <a:rPr lang="en-US" sz="2000"/>
              <a:t> have no charge, no resting mass, and travel at the speed of light.</a:t>
            </a:r>
            <a:endParaRPr/>
          </a:p>
          <a:p>
            <a:pPr indent="-243840" lvl="0" marL="320040" rtl="0" algn="l">
              <a:spcBef>
                <a:spcPts val="700"/>
              </a:spcBef>
              <a:spcAft>
                <a:spcPts val="0"/>
              </a:spcAft>
              <a:buSzPts val="1200"/>
              <a:buNone/>
            </a:pPr>
            <a:r>
              <a:t/>
            </a:r>
            <a:endParaRPr sz="20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2" name="Shape 262"/>
        <p:cNvGrpSpPr/>
        <p:nvPr/>
      </p:nvGrpSpPr>
      <p:grpSpPr>
        <a:xfrm>
          <a:off x="0" y="0"/>
          <a:ext cx="0" cy="0"/>
          <a:chOff x="0" y="0"/>
          <a:chExt cx="0" cy="0"/>
        </a:xfrm>
      </p:grpSpPr>
      <p:sp>
        <p:nvSpPr>
          <p:cNvPr id="263" name="Google Shape;263;p17"/>
          <p:cNvSpPr txBox="1"/>
          <p:nvPr>
            <p:ph type="title"/>
          </p:nvPr>
        </p:nvSpPr>
        <p:spPr>
          <a:xfrm>
            <a:off x="533400" y="273050"/>
            <a:ext cx="8153400" cy="86995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chemeClr val="dk2"/>
              </a:buClr>
              <a:buSzPct val="100000"/>
              <a:buFont typeface="Twentieth Century"/>
              <a:buNone/>
            </a:pPr>
            <a:br>
              <a:rPr lang="en-US" sz="3600"/>
            </a:br>
            <a:r>
              <a:rPr lang="en-US" sz="3600"/>
              <a:t>Figure: Image and symbol for photodiode</a:t>
            </a:r>
            <a:br>
              <a:rPr lang="en-US"/>
            </a:br>
            <a:endParaRPr/>
          </a:p>
        </p:txBody>
      </p:sp>
      <p:pic>
        <p:nvPicPr>
          <p:cNvPr id="264" name="Google Shape;264;p17"/>
          <p:cNvPicPr preferRelativeResize="0"/>
          <p:nvPr>
            <p:ph idx="1" type="body"/>
          </p:nvPr>
        </p:nvPicPr>
        <p:blipFill rotWithShape="1">
          <a:blip r:embed="rId3">
            <a:alphaModFix/>
          </a:blip>
          <a:srcRect b="0" l="0" r="0" t="0"/>
          <a:stretch/>
        </p:blipFill>
        <p:spPr>
          <a:xfrm>
            <a:off x="619539" y="1524000"/>
            <a:ext cx="7772400" cy="4114800"/>
          </a:xfrm>
          <a:prstGeom prst="rect">
            <a:avLst/>
          </a:prstGeom>
          <a:noFill/>
          <a:ln>
            <a:noFill/>
          </a:ln>
        </p:spPr>
      </p:pic>
      <p:sp>
        <p:nvSpPr>
          <p:cNvPr id="265" name="Google Shape;265;p1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66" name="Google Shape;266;p1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67" name="Google Shape;267;p17"/>
          <p:cNvSpPr txBox="1"/>
          <p:nvPr/>
        </p:nvSpPr>
        <p:spPr>
          <a:xfrm>
            <a:off x="609600" y="5867400"/>
            <a:ext cx="7315200" cy="304800"/>
          </a:xfrm>
          <a:prstGeom prst="rect">
            <a:avLst/>
          </a:prstGeom>
          <a:noFill/>
          <a:ln>
            <a:noFill/>
          </a:ln>
        </p:spPr>
        <p:txBody>
          <a:bodyPr anchorCtr="0" anchor="t" bIns="45700" lIns="91425" spcFirstLastPara="1" rIns="91425" wrap="square" tIns="45700">
            <a:normAutofit fontScale="25000" lnSpcReduction="20000"/>
          </a:bodyPr>
          <a:lstStyle/>
          <a:p>
            <a:pPr indent="0" lvl="0" marL="0" marR="0" rtl="0" algn="l">
              <a:spcBef>
                <a:spcPts val="0"/>
              </a:spcBef>
              <a:spcAft>
                <a:spcPts val="0"/>
              </a:spcAft>
              <a:buNone/>
            </a:pPr>
            <a:r>
              <a:rPr b="0" i="0" lang="en-US" sz="4800" u="none" cap="none" strike="noStrike">
                <a:solidFill>
                  <a:schemeClr val="dk1"/>
                </a:solidFill>
                <a:latin typeface="Calibri"/>
                <a:ea typeface="Calibri"/>
                <a:cs typeface="Calibri"/>
                <a:sym typeface="Calibri"/>
              </a:rPr>
              <a:t>Source: </a:t>
            </a:r>
            <a:r>
              <a:rPr b="0" i="0" lang="en-US" sz="4800" u="none" cap="none" strike="noStrike">
                <a:solidFill>
                  <a:schemeClr val="dk1"/>
                </a:solidFill>
                <a:latin typeface="Twentieth Century"/>
                <a:ea typeface="Twentieth Century"/>
                <a:cs typeface="Twentieth Century"/>
                <a:sym typeface="Twentieth Century"/>
              </a:rPr>
              <a:t>https://www.electronicshub.org/photodiode-working-characteristics-applications/</a:t>
            </a:r>
            <a:r>
              <a:rPr b="0" i="0" lang="en-US" sz="1800" u="none" cap="none" strike="noStrike">
                <a:solidFill>
                  <a:schemeClr val="dk1"/>
                </a:solidFill>
                <a:latin typeface="Twentieth Century"/>
                <a:ea typeface="Twentieth Century"/>
                <a:cs typeface="Twentieth Century"/>
                <a:sym typeface="Twentieth Century"/>
              </a:rPr>
              <a:t> </a:t>
            </a:r>
            <a:endParaRPr b="0" i="0" sz="18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8"/>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wentieth Century"/>
              <a:buNone/>
            </a:pPr>
            <a:r>
              <a:rPr b="1" lang="en-US" sz="3600">
                <a:solidFill>
                  <a:srgbClr val="FF0000"/>
                </a:solidFill>
              </a:rPr>
              <a:t>Working of a photodiode</a:t>
            </a:r>
            <a:endParaRPr b="1" sz="3600">
              <a:solidFill>
                <a:srgbClr val="FF0000"/>
              </a:solidFill>
            </a:endParaRPr>
          </a:p>
        </p:txBody>
      </p:sp>
      <p:sp>
        <p:nvSpPr>
          <p:cNvPr id="273" name="Google Shape;273;p1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74" name="Google Shape;274;p1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75" name="Google Shape;275;p18"/>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just">
              <a:spcBef>
                <a:spcPts val="0"/>
              </a:spcBef>
              <a:spcAft>
                <a:spcPts val="0"/>
              </a:spcAft>
              <a:buSzPts val="1440"/>
              <a:buChar char="◻"/>
            </a:pPr>
            <a:r>
              <a:rPr lang="en-US" sz="2400">
                <a:solidFill>
                  <a:schemeClr val="dk1"/>
                </a:solidFill>
                <a:highlight>
                  <a:srgbClr val="FFFFFF"/>
                </a:highlight>
              </a:rPr>
              <a:t>Generally, when a light is made to illuminate the PN junction, covalent bonds are ionized. This generates hole and electron pairs. Photocurrents are produced due to generation of electron-hole pairs. Electron hole pairs are formed when photons of energy more than 1.1eV hits the diode.</a:t>
            </a:r>
            <a:endParaRPr/>
          </a:p>
          <a:p>
            <a:pPr indent="-228600" lvl="0" marL="320040" rtl="0" algn="just">
              <a:spcBef>
                <a:spcPts val="700"/>
              </a:spcBef>
              <a:spcAft>
                <a:spcPts val="0"/>
              </a:spcAft>
              <a:buSzPts val="1440"/>
              <a:buNone/>
            </a:pPr>
            <a:r>
              <a:t/>
            </a:r>
            <a:endParaRPr sz="2400">
              <a:solidFill>
                <a:schemeClr val="dk1"/>
              </a:solidFill>
              <a:highlight>
                <a:srgbClr val="FFFFFF"/>
              </a:highlight>
            </a:endParaRPr>
          </a:p>
          <a:p>
            <a:pPr indent="-320040" lvl="0" marL="320040" rtl="0" algn="just">
              <a:spcBef>
                <a:spcPts val="700"/>
              </a:spcBef>
              <a:spcAft>
                <a:spcPts val="0"/>
              </a:spcAft>
              <a:buSzPts val="1440"/>
              <a:buChar char="◻"/>
            </a:pPr>
            <a:r>
              <a:rPr lang="en-US" sz="2400">
                <a:solidFill>
                  <a:schemeClr val="dk1"/>
                </a:solidFill>
                <a:highlight>
                  <a:srgbClr val="FFFFFF"/>
                </a:highlight>
              </a:rPr>
              <a:t> When the photon enters the depletion region of diode, it hits the atom with high energy. This results in release of electron from atom structure. After the electron release, free electrons and hole are produced.</a:t>
            </a:r>
            <a:endParaRPr sz="3200"/>
          </a:p>
          <a:p>
            <a:pPr indent="-228600" lvl="0" marL="320040" rtl="0" algn="just">
              <a:spcBef>
                <a:spcPts val="700"/>
              </a:spcBef>
              <a:spcAft>
                <a:spcPts val="0"/>
              </a:spcAft>
              <a:buSzPts val="1440"/>
              <a:buNone/>
            </a:pPr>
            <a:r>
              <a:t/>
            </a:r>
            <a:endParaRPr sz="2400"/>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 name="Shape 279"/>
        <p:cNvGrpSpPr/>
        <p:nvPr/>
      </p:nvGrpSpPr>
      <p:grpSpPr>
        <a:xfrm>
          <a:off x="0" y="0"/>
          <a:ext cx="0" cy="0"/>
          <a:chOff x="0" y="0"/>
          <a:chExt cx="0" cy="0"/>
        </a:xfrm>
      </p:grpSpPr>
      <p:sp>
        <p:nvSpPr>
          <p:cNvPr id="280" name="Google Shape;280;p1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281" name="Google Shape;281;p1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82" name="Google Shape;282;p19"/>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209550" lvl="0" marL="320040" rtl="0" algn="l">
              <a:spcBef>
                <a:spcPts val="0"/>
              </a:spcBef>
              <a:spcAft>
                <a:spcPts val="0"/>
              </a:spcAft>
              <a:buSzPts val="1740"/>
              <a:buNone/>
            </a:pPr>
            <a:r>
              <a:t/>
            </a:r>
            <a:endParaRPr/>
          </a:p>
        </p:txBody>
      </p:sp>
      <p:pic>
        <p:nvPicPr>
          <p:cNvPr id="283" name="Google Shape;283;p19"/>
          <p:cNvPicPr preferRelativeResize="0"/>
          <p:nvPr/>
        </p:nvPicPr>
        <p:blipFill rotWithShape="1">
          <a:blip r:embed="rId3">
            <a:alphaModFix/>
          </a:blip>
          <a:srcRect b="0" l="0" r="0" t="0"/>
          <a:stretch/>
        </p:blipFill>
        <p:spPr>
          <a:xfrm>
            <a:off x="609600" y="1600200"/>
            <a:ext cx="8153400" cy="4495800"/>
          </a:xfrm>
          <a:prstGeom prst="rect">
            <a:avLst/>
          </a:prstGeom>
          <a:noFill/>
          <a:ln>
            <a:noFill/>
          </a:ln>
        </p:spPr>
      </p:pic>
      <p:sp>
        <p:nvSpPr>
          <p:cNvPr id="284" name="Google Shape;284;p1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l">
              <a:spcBef>
                <a:spcPts val="0"/>
              </a:spcBef>
              <a:spcAft>
                <a:spcPts val="0"/>
              </a:spcAft>
              <a:buClr>
                <a:schemeClr val="dk2"/>
              </a:buClr>
              <a:buSzPct val="100000"/>
              <a:buFont typeface="Twentieth Century"/>
              <a:buNone/>
            </a:pPr>
            <a:r>
              <a:t/>
            </a:r>
            <a:endParaRPr/>
          </a:p>
          <a:p>
            <a:pPr indent="0" lvl="0" marL="0" rtl="0" algn="ctr">
              <a:spcBef>
                <a:spcPts val="0"/>
              </a:spcBef>
              <a:spcAft>
                <a:spcPts val="0"/>
              </a:spcAft>
              <a:buClr>
                <a:schemeClr val="dk2"/>
              </a:buClr>
              <a:buSzPct val="100000"/>
              <a:buFont typeface="Twentieth Century"/>
              <a:buNone/>
            </a:pPr>
            <a:r>
              <a:rPr lang="en-US"/>
              <a:t>Figure: Working of photodiode</a:t>
            </a:r>
            <a:endParaRPr/>
          </a:p>
          <a:p>
            <a:pPr indent="0" lvl="0" marL="0" rtl="0" algn="l">
              <a:spcBef>
                <a:spcPts val="0"/>
              </a:spcBef>
              <a:spcAft>
                <a:spcPts val="0"/>
              </a:spcAft>
              <a:buClr>
                <a:schemeClr val="dk2"/>
              </a:buClr>
              <a:buSzPct val="100000"/>
              <a:buFont typeface="Twentieth Century"/>
              <a:buNone/>
            </a:pPr>
            <a:r>
              <a:t/>
            </a:r>
            <a:endParaRPr/>
          </a:p>
        </p:txBody>
      </p:sp>
      <p:pic>
        <p:nvPicPr>
          <p:cNvPr id="285" name="Google Shape;285;p19"/>
          <p:cNvPicPr preferRelativeResize="0"/>
          <p:nvPr/>
        </p:nvPicPr>
        <p:blipFill rotWithShape="1">
          <a:blip r:embed="rId4">
            <a:alphaModFix/>
          </a:blip>
          <a:srcRect b="0" l="0" r="0" t="0"/>
          <a:stretch/>
        </p:blipFill>
        <p:spPr>
          <a:xfrm>
            <a:off x="914400" y="6225150"/>
            <a:ext cx="7543800" cy="334963"/>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0"/>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wentieth Century"/>
              <a:buNone/>
            </a:pPr>
            <a:r>
              <a:rPr b="1" lang="en-US" sz="3600">
                <a:solidFill>
                  <a:srgbClr val="FF0000"/>
                </a:solidFill>
              </a:rPr>
              <a:t>TUNNEL DIODE</a:t>
            </a:r>
            <a:endParaRPr/>
          </a:p>
        </p:txBody>
      </p:sp>
      <p:sp>
        <p:nvSpPr>
          <p:cNvPr id="291" name="Google Shape;291;p2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292" name="Google Shape;292;p2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293" name="Google Shape;293;p20"/>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lnSpcReduction="10000"/>
          </a:bodyPr>
          <a:lstStyle/>
          <a:p>
            <a:pPr indent="0" lvl="0" marL="0" rtl="0" algn="l">
              <a:spcBef>
                <a:spcPts val="0"/>
              </a:spcBef>
              <a:spcAft>
                <a:spcPts val="0"/>
              </a:spcAft>
              <a:buSzPts val="1440"/>
              <a:buNone/>
            </a:pPr>
            <a:r>
              <a:rPr lang="en-US" sz="2400">
                <a:solidFill>
                  <a:srgbClr val="202124"/>
                </a:solidFill>
                <a:highlight>
                  <a:srgbClr val="FFFFFF"/>
                </a:highlight>
              </a:rPr>
              <a:t>A </a:t>
            </a:r>
            <a:r>
              <a:rPr b="1" lang="en-US" sz="2400">
                <a:solidFill>
                  <a:srgbClr val="202124"/>
                </a:solidFill>
                <a:highlight>
                  <a:srgbClr val="FFFFFF"/>
                </a:highlight>
              </a:rPr>
              <a:t>tunnel diode</a:t>
            </a:r>
            <a:r>
              <a:rPr lang="en-US" sz="2400">
                <a:solidFill>
                  <a:srgbClr val="202124"/>
                </a:solidFill>
                <a:highlight>
                  <a:srgbClr val="FFFFFF"/>
                </a:highlight>
              </a:rPr>
              <a:t> (also known as a Esaki </a:t>
            </a:r>
            <a:r>
              <a:rPr b="1" lang="en-US" sz="2400">
                <a:solidFill>
                  <a:srgbClr val="202124"/>
                </a:solidFill>
                <a:highlight>
                  <a:srgbClr val="FFFFFF"/>
                </a:highlight>
              </a:rPr>
              <a:t>diode</a:t>
            </a:r>
            <a:r>
              <a:rPr lang="en-US" sz="2400">
                <a:solidFill>
                  <a:srgbClr val="202124"/>
                </a:solidFill>
                <a:highlight>
                  <a:srgbClr val="FFFFFF"/>
                </a:highlight>
              </a:rPr>
              <a:t>) is a type of semiconductor </a:t>
            </a:r>
            <a:r>
              <a:rPr b="1" lang="en-US" sz="2400">
                <a:solidFill>
                  <a:srgbClr val="202124"/>
                </a:solidFill>
                <a:highlight>
                  <a:srgbClr val="FFFFFF"/>
                </a:highlight>
              </a:rPr>
              <a:t>diode</a:t>
            </a:r>
            <a:r>
              <a:rPr lang="en-US" sz="2400">
                <a:solidFill>
                  <a:srgbClr val="202124"/>
                </a:solidFill>
                <a:highlight>
                  <a:srgbClr val="FFFFFF"/>
                </a:highlight>
              </a:rPr>
              <a:t> that has effectively “negative resistance” due to the quantum mechanical effect called </a:t>
            </a:r>
            <a:r>
              <a:rPr b="1" lang="en-US" sz="2400">
                <a:solidFill>
                  <a:srgbClr val="202124"/>
                </a:solidFill>
                <a:highlight>
                  <a:srgbClr val="FFFFFF"/>
                </a:highlight>
              </a:rPr>
              <a:t>tunneling</a:t>
            </a:r>
            <a:r>
              <a:rPr lang="en-US" sz="2400">
                <a:solidFill>
                  <a:srgbClr val="202124"/>
                </a:solidFill>
                <a:highlight>
                  <a:srgbClr val="FFFFFF"/>
                </a:highlight>
              </a:rPr>
              <a:t>. </a:t>
            </a:r>
            <a:r>
              <a:rPr b="1" lang="en-US" sz="2400">
                <a:solidFill>
                  <a:srgbClr val="202124"/>
                </a:solidFill>
                <a:highlight>
                  <a:srgbClr val="FFFFFF"/>
                </a:highlight>
              </a:rPr>
              <a:t>Tunnel diodes</a:t>
            </a:r>
            <a:r>
              <a:rPr lang="en-US" sz="2400">
                <a:solidFill>
                  <a:srgbClr val="202124"/>
                </a:solidFill>
                <a:highlight>
                  <a:srgbClr val="FFFFFF"/>
                </a:highlight>
              </a:rPr>
              <a:t> have a heavily doped pn junction that is about 10 nm wide.</a:t>
            </a:r>
            <a:endParaRPr/>
          </a:p>
          <a:p>
            <a:pPr indent="0" lvl="0" marL="0" rtl="0" algn="l">
              <a:spcBef>
                <a:spcPts val="1200"/>
              </a:spcBef>
              <a:spcAft>
                <a:spcPts val="0"/>
              </a:spcAft>
              <a:buClr>
                <a:schemeClr val="dk1"/>
              </a:buClr>
              <a:buSzPts val="1100"/>
              <a:buNone/>
            </a:pPr>
            <a:r>
              <a:rPr lang="en-US" sz="2400">
                <a:solidFill>
                  <a:srgbClr val="202124"/>
                </a:solidFill>
                <a:highlight>
                  <a:srgbClr val="FFFFFF"/>
                </a:highlight>
              </a:rPr>
              <a:t>Quantum tunnelling or </a:t>
            </a:r>
            <a:r>
              <a:rPr b="1" lang="en-US" sz="2400">
                <a:solidFill>
                  <a:srgbClr val="202124"/>
                </a:solidFill>
                <a:highlight>
                  <a:srgbClr val="FFFFFF"/>
                </a:highlight>
              </a:rPr>
              <a:t>tunneling</a:t>
            </a:r>
            <a:r>
              <a:rPr lang="en-US" sz="2400">
                <a:solidFill>
                  <a:srgbClr val="202124"/>
                </a:solidFill>
                <a:highlight>
                  <a:srgbClr val="FFFFFF"/>
                </a:highlight>
              </a:rPr>
              <a:t> (US) is the quantum mechanical phenomenon where a wavefunction can </a:t>
            </a:r>
            <a:endParaRPr sz="2400">
              <a:solidFill>
                <a:srgbClr val="202124"/>
              </a:solidFill>
              <a:highlight>
                <a:srgbClr val="FFFFFF"/>
              </a:highlight>
            </a:endParaRPr>
          </a:p>
          <a:p>
            <a:pPr indent="0" lvl="0" marL="0" rtl="0" algn="l">
              <a:spcBef>
                <a:spcPts val="1200"/>
              </a:spcBef>
              <a:spcAft>
                <a:spcPts val="0"/>
              </a:spcAft>
              <a:buClr>
                <a:schemeClr val="dk1"/>
              </a:buClr>
              <a:buSzPts val="1100"/>
              <a:buNone/>
            </a:pPr>
            <a:r>
              <a:rPr lang="en-US" sz="2400">
                <a:solidFill>
                  <a:srgbClr val="202124"/>
                </a:solidFill>
                <a:highlight>
                  <a:srgbClr val="FFFFFF"/>
                </a:highlight>
              </a:rPr>
              <a:t>propagate through a potential barrier. </a:t>
            </a:r>
            <a:endParaRPr sz="2400">
              <a:solidFill>
                <a:srgbClr val="202124"/>
              </a:solidFill>
              <a:highlight>
                <a:srgbClr val="FFFFFF"/>
              </a:highlight>
            </a:endParaRPr>
          </a:p>
          <a:p>
            <a:pPr indent="0" lvl="0" marL="0" rtl="0" algn="l">
              <a:spcBef>
                <a:spcPts val="1200"/>
              </a:spcBef>
              <a:spcAft>
                <a:spcPts val="0"/>
              </a:spcAft>
              <a:buClr>
                <a:schemeClr val="dk1"/>
              </a:buClr>
              <a:buSzPts val="1100"/>
              <a:buNone/>
            </a:pPr>
            <a:r>
              <a:rPr lang="en-US" sz="2400">
                <a:solidFill>
                  <a:srgbClr val="202124"/>
                </a:solidFill>
                <a:highlight>
                  <a:srgbClr val="FFFFFF"/>
                </a:highlight>
              </a:rPr>
              <a:t>The transmission through the barrier can </a:t>
            </a:r>
            <a:endParaRPr sz="2400">
              <a:solidFill>
                <a:srgbClr val="202124"/>
              </a:solidFill>
              <a:highlight>
                <a:srgbClr val="FFFFFF"/>
              </a:highlight>
            </a:endParaRPr>
          </a:p>
          <a:p>
            <a:pPr indent="0" lvl="0" marL="0" rtl="0" algn="l">
              <a:spcBef>
                <a:spcPts val="1200"/>
              </a:spcBef>
              <a:spcAft>
                <a:spcPts val="0"/>
              </a:spcAft>
              <a:buClr>
                <a:schemeClr val="dk1"/>
              </a:buClr>
              <a:buSzPts val="1100"/>
              <a:buNone/>
            </a:pPr>
            <a:r>
              <a:rPr lang="en-US" sz="2400">
                <a:solidFill>
                  <a:srgbClr val="202124"/>
                </a:solidFill>
                <a:highlight>
                  <a:srgbClr val="FFFFFF"/>
                </a:highlight>
              </a:rPr>
              <a:t>be finite and depends exponentially on </a:t>
            </a:r>
            <a:endParaRPr sz="2400">
              <a:solidFill>
                <a:srgbClr val="202124"/>
              </a:solidFill>
              <a:highlight>
                <a:srgbClr val="FFFFFF"/>
              </a:highlight>
            </a:endParaRPr>
          </a:p>
          <a:p>
            <a:pPr indent="0" lvl="0" marL="0" rtl="0" algn="l">
              <a:spcBef>
                <a:spcPts val="1200"/>
              </a:spcBef>
              <a:spcAft>
                <a:spcPts val="0"/>
              </a:spcAft>
              <a:buClr>
                <a:schemeClr val="dk1"/>
              </a:buClr>
              <a:buSzPts val="1100"/>
              <a:buNone/>
            </a:pPr>
            <a:r>
              <a:rPr lang="en-US" sz="2400">
                <a:solidFill>
                  <a:srgbClr val="202124"/>
                </a:solidFill>
                <a:highlight>
                  <a:srgbClr val="FFFFFF"/>
                </a:highlight>
              </a:rPr>
              <a:t>the barrier height and barrier width.</a:t>
            </a:r>
            <a:endParaRPr/>
          </a:p>
          <a:p>
            <a:pPr indent="0" lvl="0" marL="0" marR="76200" rtl="0" algn="l">
              <a:lnSpc>
                <a:spcPct val="150000"/>
              </a:lnSpc>
              <a:spcBef>
                <a:spcPts val="0"/>
              </a:spcBef>
              <a:spcAft>
                <a:spcPts val="0"/>
              </a:spcAft>
              <a:buClr>
                <a:schemeClr val="dk1"/>
              </a:buClr>
              <a:buSzPts val="1100"/>
              <a:buNone/>
            </a:pPr>
            <a:r>
              <a:t/>
            </a:r>
            <a:endParaRPr sz="2400">
              <a:solidFill>
                <a:srgbClr val="202124"/>
              </a:solidFill>
              <a:highlight>
                <a:srgbClr val="FFFFFF"/>
              </a:highlight>
            </a:endParaRPr>
          </a:p>
          <a:p>
            <a:pPr indent="-209550" lvl="0" marL="320040" rtl="0" algn="l">
              <a:spcBef>
                <a:spcPts val="700"/>
              </a:spcBef>
              <a:spcAft>
                <a:spcPts val="0"/>
              </a:spcAft>
              <a:buSzPts val="1740"/>
              <a:buNone/>
            </a:pPr>
            <a:r>
              <a:t/>
            </a:r>
            <a:endParaRPr/>
          </a:p>
        </p:txBody>
      </p:sp>
      <p:pic>
        <p:nvPicPr>
          <p:cNvPr id="294" name="Google Shape;294;p20"/>
          <p:cNvPicPr preferRelativeResize="0"/>
          <p:nvPr/>
        </p:nvPicPr>
        <p:blipFill rotWithShape="1">
          <a:blip r:embed="rId3">
            <a:alphaModFix/>
          </a:blip>
          <a:srcRect b="0" l="0" r="0" t="0"/>
          <a:stretch/>
        </p:blipFill>
        <p:spPr>
          <a:xfrm>
            <a:off x="5714999" y="4038600"/>
            <a:ext cx="3146707" cy="1962150"/>
          </a:xfrm>
          <a:prstGeom prst="rect">
            <a:avLst/>
          </a:prstGeom>
          <a:noFill/>
          <a:ln>
            <a:noFill/>
          </a:ln>
        </p:spPr>
      </p:pic>
      <p:sp>
        <p:nvSpPr>
          <p:cNvPr id="295" name="Google Shape;295;p20"/>
          <p:cNvSpPr txBox="1"/>
          <p:nvPr/>
        </p:nvSpPr>
        <p:spPr>
          <a:xfrm>
            <a:off x="5486400" y="5695950"/>
            <a:ext cx="3750364" cy="3048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Source: https://www.physics-and-radio-electronics.com/</a:t>
            </a:r>
            <a:endParaRPr b="0" i="0" sz="12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sp>
        <p:nvSpPr>
          <p:cNvPr id="300" name="Google Shape;300;p21"/>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4" marL="0" rtl="0" algn="ctr">
              <a:spcBef>
                <a:spcPts val="0"/>
              </a:spcBef>
              <a:spcAft>
                <a:spcPts val="0"/>
              </a:spcAft>
              <a:buNone/>
            </a:pPr>
            <a:r>
              <a:rPr b="1" lang="en-US" sz="2800">
                <a:solidFill>
                  <a:srgbClr val="FF0000"/>
                </a:solidFill>
              </a:rPr>
              <a:t>Varactor diode</a:t>
            </a:r>
            <a:br>
              <a:rPr lang="en-US" sz="1900"/>
            </a:br>
            <a:endParaRPr/>
          </a:p>
        </p:txBody>
      </p:sp>
      <p:sp>
        <p:nvSpPr>
          <p:cNvPr id="301" name="Google Shape;301;p2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02" name="Google Shape;302;p2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03" name="Google Shape;303;p21"/>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just">
              <a:spcBef>
                <a:spcPts val="0"/>
              </a:spcBef>
              <a:spcAft>
                <a:spcPts val="0"/>
              </a:spcAft>
              <a:buSzPts val="1440"/>
              <a:buChar char="◻"/>
            </a:pPr>
            <a:r>
              <a:rPr b="1" lang="en-US" sz="2400">
                <a:solidFill>
                  <a:srgbClr val="202124"/>
                </a:solidFill>
                <a:highlight>
                  <a:srgbClr val="FFFFFF"/>
                </a:highlight>
              </a:rPr>
              <a:t>Varactor Diode Varactor diode</a:t>
            </a:r>
            <a:r>
              <a:rPr lang="en-US" sz="2400">
                <a:solidFill>
                  <a:srgbClr val="202124"/>
                </a:solidFill>
                <a:highlight>
                  <a:srgbClr val="FFFFFF"/>
                </a:highlight>
              </a:rPr>
              <a:t> is a type of </a:t>
            </a:r>
            <a:r>
              <a:rPr b="1" lang="en-US" sz="2400">
                <a:solidFill>
                  <a:srgbClr val="202124"/>
                </a:solidFill>
                <a:highlight>
                  <a:srgbClr val="FFFFFF"/>
                </a:highlight>
              </a:rPr>
              <a:t>diode</a:t>
            </a:r>
            <a:r>
              <a:rPr lang="en-US" sz="2400">
                <a:solidFill>
                  <a:srgbClr val="202124"/>
                </a:solidFill>
                <a:highlight>
                  <a:srgbClr val="FFFFFF"/>
                </a:highlight>
              </a:rPr>
              <a:t> whose internal capacitance varies with respect to the reverse voltage. It always works in reverse bias condition and is a voltage-dependent semiconductor device. </a:t>
            </a:r>
            <a:endParaRPr/>
          </a:p>
          <a:p>
            <a:pPr indent="-320040" lvl="0" marL="320040" rtl="0" algn="just">
              <a:spcBef>
                <a:spcPts val="700"/>
              </a:spcBef>
              <a:spcAft>
                <a:spcPts val="0"/>
              </a:spcAft>
              <a:buSzPts val="1440"/>
              <a:buChar char="◻"/>
            </a:pPr>
            <a:r>
              <a:rPr b="1" lang="en-US" sz="2400">
                <a:solidFill>
                  <a:srgbClr val="202124"/>
                </a:solidFill>
                <a:highlight>
                  <a:srgbClr val="FFFFFF"/>
                </a:highlight>
              </a:rPr>
              <a:t>Varactor diode</a:t>
            </a:r>
            <a:r>
              <a:rPr lang="en-US" sz="2400">
                <a:solidFill>
                  <a:srgbClr val="202124"/>
                </a:solidFill>
                <a:highlight>
                  <a:srgbClr val="FFFFFF"/>
                </a:highlight>
              </a:rPr>
              <a:t> is known by several names as </a:t>
            </a:r>
            <a:r>
              <a:rPr b="1" lang="en-US" sz="2400">
                <a:solidFill>
                  <a:srgbClr val="202124"/>
                </a:solidFill>
                <a:highlight>
                  <a:srgbClr val="FFFFFF"/>
                </a:highlight>
              </a:rPr>
              <a:t>Varicap</a:t>
            </a:r>
            <a:r>
              <a:rPr lang="en-US" sz="2400">
                <a:solidFill>
                  <a:srgbClr val="202124"/>
                </a:solidFill>
                <a:highlight>
                  <a:srgbClr val="FFFFFF"/>
                </a:highlight>
              </a:rPr>
              <a:t>, Voltcap, Voltage variable  capacitance, or Tunning </a:t>
            </a:r>
            <a:r>
              <a:rPr b="1" lang="en-US" sz="2400">
                <a:solidFill>
                  <a:srgbClr val="202124"/>
                </a:solidFill>
                <a:highlight>
                  <a:srgbClr val="FFFFFF"/>
                </a:highlight>
              </a:rPr>
              <a:t>diode</a:t>
            </a:r>
            <a:r>
              <a:rPr lang="en-US" sz="2400">
                <a:solidFill>
                  <a:srgbClr val="202124"/>
                </a:solidFill>
                <a:highlight>
                  <a:srgbClr val="FFFFFF"/>
                </a:highlight>
              </a:rPr>
              <a:t>.</a:t>
            </a:r>
            <a:endParaRPr sz="3600"/>
          </a:p>
          <a:p>
            <a:pPr indent="0" lvl="0" marL="0" rtl="0" algn="l">
              <a:spcBef>
                <a:spcPts val="700"/>
              </a:spcBef>
              <a:spcAft>
                <a:spcPts val="0"/>
              </a:spcAft>
              <a:buSzPts val="1740"/>
              <a:buNone/>
            </a:pPr>
            <a:r>
              <a:t/>
            </a:r>
            <a:endParaRPr/>
          </a:p>
        </p:txBody>
      </p:sp>
      <p:pic>
        <p:nvPicPr>
          <p:cNvPr id="304" name="Google Shape;304;p21"/>
          <p:cNvPicPr preferRelativeResize="0"/>
          <p:nvPr/>
        </p:nvPicPr>
        <p:blipFill rotWithShape="1">
          <a:blip r:embed="rId3">
            <a:alphaModFix/>
          </a:blip>
          <a:srcRect b="0" l="0" r="0" t="0"/>
          <a:stretch/>
        </p:blipFill>
        <p:spPr>
          <a:xfrm>
            <a:off x="2971800" y="4343400"/>
            <a:ext cx="3810000" cy="1697246"/>
          </a:xfrm>
          <a:prstGeom prst="rect">
            <a:avLst/>
          </a:prstGeom>
          <a:noFill/>
          <a:ln>
            <a:noFill/>
          </a:ln>
        </p:spPr>
      </p:pic>
      <p:sp>
        <p:nvSpPr>
          <p:cNvPr id="305" name="Google Shape;305;p21"/>
          <p:cNvSpPr txBox="1"/>
          <p:nvPr/>
        </p:nvSpPr>
        <p:spPr>
          <a:xfrm>
            <a:off x="1295400" y="6172200"/>
            <a:ext cx="3505200" cy="304800"/>
          </a:xfrm>
          <a:prstGeom prst="rect">
            <a:avLst/>
          </a:prstGeom>
          <a:noFill/>
          <a:ln>
            <a:noFill/>
          </a:ln>
        </p:spPr>
        <p:txBody>
          <a:bodyPr anchorCtr="0" anchor="t" bIns="45700" lIns="91425" spcFirstLastPara="1" rIns="91425" wrap="square" tIns="45700">
            <a:normAutofit/>
          </a:bodyPr>
          <a:lstStyle/>
          <a:p>
            <a:pPr indent="0" lvl="0" marL="0" marR="0" rtl="0" algn="l">
              <a:spcBef>
                <a:spcPts val="0"/>
              </a:spcBef>
              <a:spcAft>
                <a:spcPts val="0"/>
              </a:spcAft>
              <a:buNone/>
            </a:pPr>
            <a:r>
              <a:rPr b="0" i="0" lang="en-US" sz="1200" u="none" cap="none" strike="noStrike">
                <a:solidFill>
                  <a:schemeClr val="dk1"/>
                </a:solidFill>
                <a:latin typeface="Calibri"/>
                <a:ea typeface="Calibri"/>
                <a:cs typeface="Calibri"/>
                <a:sym typeface="Calibri"/>
              </a:rPr>
              <a:t>Source:</a:t>
            </a:r>
            <a:r>
              <a:rPr b="0" i="0" lang="en-US" sz="1200" u="none" cap="none" strike="noStrike">
                <a:solidFill>
                  <a:schemeClr val="dk1"/>
                </a:solidFill>
                <a:latin typeface="Twentieth Century"/>
                <a:ea typeface="Twentieth Century"/>
                <a:cs typeface="Twentieth Century"/>
                <a:sym typeface="Twentieth Century"/>
              </a:rPr>
              <a:t> https://circuitglobe.com/varactor-diode.html</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2"/>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3200"/>
              <a:buFont typeface="Twentieth Century"/>
              <a:buNone/>
            </a:pPr>
            <a:r>
              <a:rPr b="1" lang="en-US" sz="3200"/>
              <a:t>Working of Varactor Diode</a:t>
            </a:r>
            <a:endParaRPr/>
          </a:p>
        </p:txBody>
      </p:sp>
      <p:sp>
        <p:nvSpPr>
          <p:cNvPr id="311" name="Google Shape;311;p22"/>
          <p:cNvSpPr txBox="1"/>
          <p:nvPr>
            <p:ph idx="1" type="body"/>
          </p:nvPr>
        </p:nvSpPr>
        <p:spPr>
          <a:xfrm>
            <a:off x="609600" y="1589567"/>
            <a:ext cx="7772400" cy="4572000"/>
          </a:xfrm>
          <a:prstGeom prst="rect">
            <a:avLst/>
          </a:prstGeom>
          <a:noFill/>
          <a:ln>
            <a:noFill/>
          </a:ln>
        </p:spPr>
        <p:txBody>
          <a:bodyPr anchorCtr="0" anchor="t" bIns="45700" lIns="91425" spcFirstLastPara="1" rIns="91425" wrap="square" tIns="45700">
            <a:noAutofit/>
          </a:bodyPr>
          <a:lstStyle/>
          <a:p>
            <a:pPr indent="-320040" lvl="0" marL="320040" rtl="0" algn="l">
              <a:spcBef>
                <a:spcPts val="0"/>
              </a:spcBef>
              <a:spcAft>
                <a:spcPts val="0"/>
              </a:spcAft>
              <a:buSzPts val="1200"/>
              <a:buChar char="◻"/>
            </a:pPr>
            <a:r>
              <a:rPr lang="en-US" sz="2000"/>
              <a:t>The Varactor diode is made up of n-type and</a:t>
            </a:r>
            <a:r>
              <a:rPr lang="en-US" sz="2000" u="sng">
                <a:solidFill>
                  <a:schemeClr val="hlink"/>
                </a:solidFill>
                <a:hlinkClick r:id="rId3"/>
              </a:rPr>
              <a:t> p-type semiconductor</a:t>
            </a:r>
            <a:r>
              <a:rPr lang="en-US" sz="2000"/>
              <a:t> material. In an n-type semiconductor material, the electrons are the majority charge carrier and in the p-type material, the holes are the majority carriers. When the p-type and n-type semiconductor material are joined together, the p-n junction is formed, and the depletion region is created at the PN-junction. The positive and negative ions make the depletion region. This region blocks the current to enter from the PN-region.</a:t>
            </a:r>
            <a:endParaRPr/>
          </a:p>
        </p:txBody>
      </p:sp>
      <p:sp>
        <p:nvSpPr>
          <p:cNvPr id="312" name="Google Shape;312;p2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13" name="Google Shape;313;p2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pic>
        <p:nvPicPr>
          <p:cNvPr id="314" name="Google Shape;314;p22"/>
          <p:cNvPicPr preferRelativeResize="0"/>
          <p:nvPr/>
        </p:nvPicPr>
        <p:blipFill rotWithShape="1">
          <a:blip r:embed="rId4">
            <a:alphaModFix/>
          </a:blip>
          <a:srcRect b="0" l="0" r="0" t="0"/>
          <a:stretch/>
        </p:blipFill>
        <p:spPr>
          <a:xfrm>
            <a:off x="2353814" y="3962400"/>
            <a:ext cx="4199386" cy="2242226"/>
          </a:xfrm>
          <a:prstGeom prst="rect">
            <a:avLst/>
          </a:prstGeom>
          <a:noFill/>
          <a:ln>
            <a:noFill/>
          </a:ln>
        </p:spPr>
      </p:pic>
      <p:sp>
        <p:nvSpPr>
          <p:cNvPr id="315" name="Google Shape;315;p22"/>
          <p:cNvSpPr txBox="1"/>
          <p:nvPr/>
        </p:nvSpPr>
        <p:spPr>
          <a:xfrm>
            <a:off x="1676400" y="6400800"/>
            <a:ext cx="3733800" cy="304800"/>
          </a:xfrm>
          <a:prstGeom prst="rect">
            <a:avLst/>
          </a:prstGeom>
          <a:noFill/>
          <a:ln>
            <a:noFill/>
          </a:ln>
        </p:spPr>
        <p:txBody>
          <a:bodyPr anchorCtr="0" anchor="t" bIns="45700" lIns="91425" spcFirstLastPara="1" rIns="91425" wrap="square" tIns="45700">
            <a:normAutofit fontScale="62500" lnSpcReduction="20000"/>
          </a:bodyPr>
          <a:lstStyle/>
          <a:p>
            <a:pPr indent="0" lvl="0" marL="0" marR="0" rtl="0" algn="l">
              <a:spcBef>
                <a:spcPts val="0"/>
              </a:spcBef>
              <a:spcAft>
                <a:spcPts val="0"/>
              </a:spcAft>
              <a:buNone/>
            </a:pPr>
            <a:r>
              <a:rPr b="0" i="0" lang="en-US" sz="1800" u="none" cap="none" strike="noStrike">
                <a:solidFill>
                  <a:schemeClr val="dk1"/>
                </a:solidFill>
                <a:latin typeface="Calibri"/>
                <a:ea typeface="Calibri"/>
                <a:cs typeface="Calibri"/>
                <a:sym typeface="Calibri"/>
              </a:rPr>
              <a:t>Source: https://circuitglobe.com/varactor-diode.html</a:t>
            </a:r>
            <a:r>
              <a:rPr b="0" i="0" lang="en-US" sz="1800" u="none" cap="none" strike="noStrike">
                <a:solidFill>
                  <a:schemeClr val="dk1"/>
                </a:solidFill>
                <a:latin typeface="Twentieth Century"/>
                <a:ea typeface="Twentieth Century"/>
                <a:cs typeface="Twentieth Century"/>
                <a:sym typeface="Twentieth Century"/>
              </a:rPr>
              <a:t> </a:t>
            </a:r>
            <a:endParaRPr b="0" i="0" sz="1800" u="none" cap="none" strike="noStrike">
              <a:solidFill>
                <a:schemeClr val="dk1"/>
              </a:solidFill>
              <a:latin typeface="Twentieth Century"/>
              <a:ea typeface="Twentieth Century"/>
              <a:cs typeface="Twentieth Century"/>
              <a:sym typeface="Twentieth Century"/>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3"/>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l">
              <a:spcBef>
                <a:spcPts val="0"/>
              </a:spcBef>
              <a:spcAft>
                <a:spcPts val="0"/>
              </a:spcAft>
              <a:buClr>
                <a:schemeClr val="dk2"/>
              </a:buClr>
              <a:buSzPts val="4400"/>
              <a:buFont typeface="Twentieth Century"/>
              <a:buNone/>
            </a:pPr>
            <a:r>
              <a:rPr b="1" lang="en-US"/>
              <a:t>Working of Varactor Diode cont’</a:t>
            </a:r>
            <a:endParaRPr/>
          </a:p>
        </p:txBody>
      </p:sp>
      <p:sp>
        <p:nvSpPr>
          <p:cNvPr id="321" name="Google Shape;321;p23"/>
          <p:cNvSpPr txBox="1"/>
          <p:nvPr>
            <p:ph idx="1" type="body"/>
          </p:nvPr>
        </p:nvSpPr>
        <p:spPr>
          <a:xfrm>
            <a:off x="609600" y="1589567"/>
            <a:ext cx="7924800" cy="4572000"/>
          </a:xfrm>
          <a:prstGeom prst="rect">
            <a:avLst/>
          </a:prstGeom>
          <a:noFill/>
          <a:ln>
            <a:noFill/>
          </a:ln>
        </p:spPr>
        <p:txBody>
          <a:bodyPr anchorCtr="0" anchor="t" bIns="45700" lIns="91425" spcFirstLastPara="1" rIns="91425" wrap="square" tIns="45700">
            <a:normAutofit/>
          </a:bodyPr>
          <a:lstStyle/>
          <a:p>
            <a:pPr indent="-320040" lvl="0" marL="320040" rtl="0" algn="just">
              <a:spcBef>
                <a:spcPts val="0"/>
              </a:spcBef>
              <a:spcAft>
                <a:spcPts val="0"/>
              </a:spcAft>
              <a:buSzPts val="1440"/>
              <a:buChar char="◻"/>
            </a:pPr>
            <a:r>
              <a:rPr lang="en-US" sz="2400"/>
              <a:t>The varactor diode operates only in reverse bias. Because of reverse bias, the current does not flow. If the diode is connected in forward biasing the current starts flowing through the diode and their depletion region become decreases. The depletion region does not allow the ions to move from one place to another.</a:t>
            </a:r>
            <a:endParaRPr/>
          </a:p>
          <a:p>
            <a:pPr indent="-228600" lvl="0" marL="320040" rtl="0" algn="just">
              <a:spcBef>
                <a:spcPts val="700"/>
              </a:spcBef>
              <a:spcAft>
                <a:spcPts val="0"/>
              </a:spcAft>
              <a:buSzPts val="1440"/>
              <a:buNone/>
            </a:pPr>
            <a:r>
              <a:t/>
            </a:r>
            <a:endParaRPr sz="2400"/>
          </a:p>
          <a:p>
            <a:pPr indent="-320040" lvl="0" marL="320040" rtl="0" algn="just">
              <a:spcBef>
                <a:spcPts val="700"/>
              </a:spcBef>
              <a:spcAft>
                <a:spcPts val="0"/>
              </a:spcAft>
              <a:buSzPts val="1440"/>
              <a:buChar char="◻"/>
            </a:pPr>
            <a:r>
              <a:rPr b="1" lang="en-US" sz="2400"/>
              <a:t>The Varactor diode is used for storing the charge not for flowing the charge</a:t>
            </a:r>
            <a:r>
              <a:rPr lang="en-US" sz="2400"/>
              <a:t>. In the forward bias, the total charge stored in the diode becomes zero, which is undesirable. Thus, the Varactor diode always operates in the reverse bias.</a:t>
            </a:r>
            <a:endParaRPr/>
          </a:p>
          <a:p>
            <a:pPr indent="-228600" lvl="0" marL="320040" rtl="0" algn="just">
              <a:spcBef>
                <a:spcPts val="700"/>
              </a:spcBef>
              <a:spcAft>
                <a:spcPts val="0"/>
              </a:spcAft>
              <a:buSzPts val="1440"/>
              <a:buNone/>
            </a:pPr>
            <a:r>
              <a:t/>
            </a:r>
            <a:endParaRPr sz="2400"/>
          </a:p>
        </p:txBody>
      </p:sp>
      <p:sp>
        <p:nvSpPr>
          <p:cNvPr id="322" name="Google Shape;322;p2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23" name="Google Shape;323;p2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7" name="Shape 327"/>
        <p:cNvGrpSpPr/>
        <p:nvPr/>
      </p:nvGrpSpPr>
      <p:grpSpPr>
        <a:xfrm>
          <a:off x="0" y="0"/>
          <a:ext cx="0" cy="0"/>
          <a:chOff x="0" y="0"/>
          <a:chExt cx="0" cy="0"/>
        </a:xfrm>
      </p:grpSpPr>
      <p:sp>
        <p:nvSpPr>
          <p:cNvPr id="328" name="Google Shape;328;p24"/>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fontScale="90000"/>
          </a:bodyPr>
          <a:lstStyle/>
          <a:p>
            <a:pPr indent="0" lvl="0" marL="0" rtl="0" algn="ctr">
              <a:spcBef>
                <a:spcPts val="0"/>
              </a:spcBef>
              <a:spcAft>
                <a:spcPts val="0"/>
              </a:spcAft>
              <a:buClr>
                <a:srgbClr val="FF0000"/>
              </a:buClr>
              <a:buSzPct val="100000"/>
              <a:buFont typeface="Twentieth Century"/>
              <a:buNone/>
            </a:pPr>
            <a:r>
              <a:rPr b="1" lang="en-US">
                <a:solidFill>
                  <a:srgbClr val="FF0000"/>
                </a:solidFill>
              </a:rPr>
              <a:t>Selection of Diode based on Coding</a:t>
            </a:r>
            <a:endParaRPr b="1">
              <a:solidFill>
                <a:srgbClr val="FF0000"/>
              </a:solidFill>
            </a:endParaRPr>
          </a:p>
        </p:txBody>
      </p:sp>
      <p:sp>
        <p:nvSpPr>
          <p:cNvPr id="329" name="Google Shape;329;p24"/>
          <p:cNvSpPr txBox="1"/>
          <p:nvPr>
            <p:ph idx="1" type="body"/>
          </p:nvPr>
        </p:nvSpPr>
        <p:spPr>
          <a:xfrm>
            <a:off x="609600" y="1589567"/>
            <a:ext cx="8077200" cy="45720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l">
              <a:spcBef>
                <a:spcPts val="0"/>
              </a:spcBef>
              <a:spcAft>
                <a:spcPts val="0"/>
              </a:spcAft>
              <a:buSzPct val="60000"/>
              <a:buNone/>
            </a:pPr>
            <a:r>
              <a:rPr b="1" lang="en-US" sz="5200"/>
              <a:t>The European System(ES) Diode Code </a:t>
            </a:r>
            <a:endParaRPr b="1" sz="5200"/>
          </a:p>
          <a:p>
            <a:pPr indent="0" lvl="0" marL="0" rtl="0" algn="l">
              <a:spcBef>
                <a:spcPts val="700"/>
              </a:spcBef>
              <a:spcAft>
                <a:spcPts val="0"/>
              </a:spcAft>
              <a:buSzPct val="60000"/>
              <a:buNone/>
            </a:pPr>
            <a:r>
              <a:rPr lang="en-US" sz="5200"/>
              <a:t>Identification consists of an alphanumeric code as per below: </a:t>
            </a:r>
            <a:endParaRPr/>
          </a:p>
          <a:p>
            <a:pPr indent="0" lvl="0" marL="0" rtl="0" algn="l">
              <a:spcBef>
                <a:spcPts val="700"/>
              </a:spcBef>
              <a:spcAft>
                <a:spcPts val="0"/>
              </a:spcAft>
              <a:buSzPct val="60000"/>
              <a:buNone/>
            </a:pPr>
            <a:r>
              <a:rPr lang="en-US" sz="5200"/>
              <a:t>[1] Two letters and three figures.  </a:t>
            </a:r>
            <a:endParaRPr/>
          </a:p>
          <a:p>
            <a:pPr indent="0" lvl="0" marL="0" rtl="0" algn="l">
              <a:spcBef>
                <a:spcPts val="700"/>
              </a:spcBef>
              <a:spcAft>
                <a:spcPts val="0"/>
              </a:spcAft>
              <a:buSzPct val="60000"/>
              <a:buNone/>
            </a:pPr>
            <a:r>
              <a:rPr lang="en-US" sz="5200"/>
              <a:t>[2] Three letters and two figures. </a:t>
            </a:r>
            <a:endParaRPr sz="5200"/>
          </a:p>
          <a:p>
            <a:pPr indent="0" lvl="0" marL="0" rtl="0" algn="l">
              <a:spcBef>
                <a:spcPts val="700"/>
              </a:spcBef>
              <a:spcAft>
                <a:spcPts val="0"/>
              </a:spcAft>
              <a:buSzPct val="60000"/>
              <a:buNone/>
            </a:pPr>
            <a:r>
              <a:t/>
            </a:r>
            <a:endParaRPr sz="5200"/>
          </a:p>
          <a:p>
            <a:pPr indent="0" lvl="0" marL="0" rtl="0" algn="l">
              <a:spcBef>
                <a:spcPts val="700"/>
              </a:spcBef>
              <a:spcAft>
                <a:spcPts val="0"/>
              </a:spcAft>
              <a:buSzPct val="60000"/>
              <a:buNone/>
            </a:pPr>
            <a:r>
              <a:rPr lang="en-US" sz="5200"/>
              <a:t>The first naming method is for General purpose diodes and the second option is for special purpose diodes. As shown in the above figure, mostly cathode terminal is identified with the help of marking of the stripe.</a:t>
            </a:r>
            <a:endParaRPr/>
          </a:p>
          <a:p>
            <a:pPr indent="0" lvl="0" marL="0" rtl="0" algn="l">
              <a:spcBef>
                <a:spcPts val="700"/>
              </a:spcBef>
              <a:spcAft>
                <a:spcPts val="0"/>
              </a:spcAft>
              <a:buSzPct val="60000"/>
              <a:buNone/>
            </a:pPr>
            <a:r>
              <a:rPr b="1" lang="en-US" sz="5200"/>
              <a:t>First letter = Semiconductor material</a:t>
            </a:r>
            <a:endParaRPr/>
          </a:p>
          <a:p>
            <a:pPr indent="0" lvl="0" marL="0" rtl="0" algn="l">
              <a:spcBef>
                <a:spcPts val="700"/>
              </a:spcBef>
              <a:spcAft>
                <a:spcPts val="0"/>
              </a:spcAft>
              <a:buSzPct val="60000"/>
              <a:buNone/>
            </a:pPr>
            <a:r>
              <a:rPr lang="en-US" sz="5200"/>
              <a:t>A – Germanium</a:t>
            </a:r>
            <a:endParaRPr/>
          </a:p>
          <a:p>
            <a:pPr indent="0" lvl="0" marL="0" rtl="0" algn="l">
              <a:spcBef>
                <a:spcPts val="700"/>
              </a:spcBef>
              <a:spcAft>
                <a:spcPts val="0"/>
              </a:spcAft>
              <a:buSzPct val="60000"/>
              <a:buNone/>
            </a:pPr>
            <a:r>
              <a:rPr lang="en-US" sz="5200"/>
              <a:t>B – Silicon</a:t>
            </a:r>
            <a:endParaRPr/>
          </a:p>
          <a:p>
            <a:pPr indent="0" lvl="0" marL="0" rtl="0" algn="l">
              <a:spcBef>
                <a:spcPts val="700"/>
              </a:spcBef>
              <a:spcAft>
                <a:spcPts val="0"/>
              </a:spcAft>
              <a:buSzPct val="60000"/>
              <a:buNone/>
            </a:pPr>
            <a:r>
              <a:rPr lang="en-US" sz="5200"/>
              <a:t>C – Gallium Arsenide</a:t>
            </a:r>
            <a:endParaRPr/>
          </a:p>
          <a:p>
            <a:pPr indent="0" lvl="0" marL="0" rtl="0" algn="l">
              <a:spcBef>
                <a:spcPts val="700"/>
              </a:spcBef>
              <a:spcAft>
                <a:spcPts val="0"/>
              </a:spcAft>
              <a:buSzPct val="60000"/>
              <a:buNone/>
            </a:pPr>
            <a:r>
              <a:rPr lang="en-US" sz="5200"/>
              <a:t>D – Photodiodes</a:t>
            </a:r>
            <a:endParaRPr/>
          </a:p>
          <a:p>
            <a:pPr indent="0" lvl="0" marL="0" rtl="0" algn="l">
              <a:spcBef>
                <a:spcPts val="700"/>
              </a:spcBef>
              <a:spcAft>
                <a:spcPts val="0"/>
              </a:spcAft>
              <a:buSzPct val="59999"/>
              <a:buNone/>
            </a:pPr>
            <a:r>
              <a:t/>
            </a:r>
            <a:endParaRPr/>
          </a:p>
          <a:p>
            <a:pPr indent="0" lvl="0" marL="0" rtl="0" algn="l">
              <a:spcBef>
                <a:spcPts val="700"/>
              </a:spcBef>
              <a:spcAft>
                <a:spcPts val="0"/>
              </a:spcAft>
              <a:buSzPct val="59999"/>
              <a:buNone/>
            </a:pPr>
            <a:r>
              <a:t/>
            </a:r>
            <a:endParaRPr/>
          </a:p>
          <a:p>
            <a:pPr indent="-275844" lvl="0" marL="320040" rtl="0" algn="l">
              <a:spcBef>
                <a:spcPts val="700"/>
              </a:spcBef>
              <a:spcAft>
                <a:spcPts val="0"/>
              </a:spcAft>
              <a:buSzPct val="59999"/>
              <a:buNone/>
            </a:pPr>
            <a:r>
              <a:t/>
            </a:r>
            <a:endParaRPr/>
          </a:p>
        </p:txBody>
      </p:sp>
      <p:sp>
        <p:nvSpPr>
          <p:cNvPr id="330" name="Google Shape;330;p2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31" name="Google Shape;331;p2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5"/>
          <p:cNvSpPr txBox="1"/>
          <p:nvPr>
            <p:ph type="title"/>
          </p:nvPr>
        </p:nvSpPr>
        <p:spPr>
          <a:xfrm>
            <a:off x="609600"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200"/>
              <a:buFont typeface="Twentieth Century"/>
              <a:buNone/>
            </a:pPr>
            <a:r>
              <a:rPr b="1" lang="en-US" sz="3200">
                <a:solidFill>
                  <a:srgbClr val="FF0000"/>
                </a:solidFill>
              </a:rPr>
              <a:t>Selection of Diode based on Coding cont’</a:t>
            </a:r>
            <a:endParaRPr sz="3200"/>
          </a:p>
        </p:txBody>
      </p:sp>
      <p:sp>
        <p:nvSpPr>
          <p:cNvPr id="337" name="Google Shape;337;p2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38" name="Google Shape;338;p2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39" name="Google Shape;339;p25"/>
          <p:cNvSpPr txBox="1"/>
          <p:nvPr>
            <p:ph idx="1" type="body"/>
          </p:nvPr>
        </p:nvSpPr>
        <p:spPr>
          <a:xfrm>
            <a:off x="609600" y="1589567"/>
            <a:ext cx="8077200" cy="4572000"/>
          </a:xfrm>
          <a:prstGeom prst="rect">
            <a:avLst/>
          </a:prstGeom>
          <a:noFill/>
          <a:ln>
            <a:noFill/>
          </a:ln>
        </p:spPr>
        <p:txBody>
          <a:bodyPr anchorCtr="0" anchor="t" bIns="45700" lIns="91425" spcFirstLastPara="1" rIns="91425" wrap="square" tIns="45700">
            <a:normAutofit fontScale="40000" lnSpcReduction="20000"/>
          </a:bodyPr>
          <a:lstStyle/>
          <a:p>
            <a:pPr indent="0" lvl="0" marL="0" rtl="0" algn="l">
              <a:spcBef>
                <a:spcPts val="0"/>
              </a:spcBef>
              <a:spcAft>
                <a:spcPts val="0"/>
              </a:spcAft>
              <a:buSzPct val="60000"/>
              <a:buNone/>
            </a:pPr>
            <a:r>
              <a:rPr b="1" lang="en-US" sz="5500"/>
              <a:t>Second Letter = Application</a:t>
            </a:r>
            <a:endParaRPr/>
          </a:p>
          <a:p>
            <a:pPr indent="0" lvl="0" marL="0" rtl="0" algn="l">
              <a:spcBef>
                <a:spcPts val="700"/>
              </a:spcBef>
              <a:spcAft>
                <a:spcPts val="0"/>
              </a:spcAft>
              <a:buSzPct val="60000"/>
              <a:buNone/>
            </a:pPr>
            <a:r>
              <a:rPr lang="en-US" sz="5500"/>
              <a:t>A – General Purpose diode</a:t>
            </a:r>
            <a:endParaRPr/>
          </a:p>
          <a:p>
            <a:pPr indent="0" lvl="0" marL="0" rtl="0" algn="l">
              <a:spcBef>
                <a:spcPts val="700"/>
              </a:spcBef>
              <a:spcAft>
                <a:spcPts val="0"/>
              </a:spcAft>
              <a:buSzPct val="60000"/>
              <a:buNone/>
            </a:pPr>
            <a:r>
              <a:rPr lang="en-US" sz="5500"/>
              <a:t>B – Variable capacitance diode</a:t>
            </a:r>
            <a:endParaRPr/>
          </a:p>
          <a:p>
            <a:pPr indent="0" lvl="0" marL="0" rtl="0" algn="l">
              <a:spcBef>
                <a:spcPts val="700"/>
              </a:spcBef>
              <a:spcAft>
                <a:spcPts val="0"/>
              </a:spcAft>
              <a:buSzPct val="60000"/>
              <a:buNone/>
            </a:pPr>
            <a:r>
              <a:rPr lang="en-US" sz="5500"/>
              <a:t>E – Tunnel diode</a:t>
            </a:r>
            <a:endParaRPr/>
          </a:p>
          <a:p>
            <a:pPr indent="0" lvl="0" marL="0" rtl="0" algn="l">
              <a:spcBef>
                <a:spcPts val="700"/>
              </a:spcBef>
              <a:spcAft>
                <a:spcPts val="0"/>
              </a:spcAft>
              <a:buSzPct val="60000"/>
              <a:buNone/>
            </a:pPr>
            <a:r>
              <a:rPr lang="en-US" sz="5500"/>
              <a:t>P – Photo diode</a:t>
            </a:r>
            <a:endParaRPr/>
          </a:p>
          <a:p>
            <a:pPr indent="0" lvl="0" marL="0" rtl="0" algn="l">
              <a:spcBef>
                <a:spcPts val="700"/>
              </a:spcBef>
              <a:spcAft>
                <a:spcPts val="0"/>
              </a:spcAft>
              <a:buSzPct val="60000"/>
              <a:buNone/>
            </a:pPr>
            <a:r>
              <a:rPr lang="en-US" sz="5500"/>
              <a:t>Q – Light Emitting Diode</a:t>
            </a:r>
            <a:endParaRPr/>
          </a:p>
          <a:p>
            <a:pPr indent="0" lvl="0" marL="0" rtl="0" algn="l">
              <a:spcBef>
                <a:spcPts val="700"/>
              </a:spcBef>
              <a:spcAft>
                <a:spcPts val="0"/>
              </a:spcAft>
              <a:buSzPct val="60000"/>
              <a:buNone/>
            </a:pPr>
            <a:r>
              <a:rPr lang="en-US" sz="5500"/>
              <a:t>T – Controlled Diode</a:t>
            </a:r>
            <a:endParaRPr/>
          </a:p>
          <a:p>
            <a:pPr indent="0" lvl="0" marL="0" rtl="0" algn="l">
              <a:spcBef>
                <a:spcPts val="700"/>
              </a:spcBef>
              <a:spcAft>
                <a:spcPts val="0"/>
              </a:spcAft>
              <a:buSzPct val="60000"/>
              <a:buNone/>
            </a:pPr>
            <a:r>
              <a:rPr lang="en-US" sz="5500"/>
              <a:t>X – Varactor Diode</a:t>
            </a:r>
            <a:endParaRPr/>
          </a:p>
          <a:p>
            <a:pPr indent="0" lvl="0" marL="0" rtl="0" algn="l">
              <a:spcBef>
                <a:spcPts val="700"/>
              </a:spcBef>
              <a:spcAft>
                <a:spcPts val="0"/>
              </a:spcAft>
              <a:buSzPct val="60000"/>
              <a:buNone/>
            </a:pPr>
            <a:r>
              <a:rPr lang="en-US" sz="5500"/>
              <a:t>Y – Power rectifier</a:t>
            </a:r>
            <a:endParaRPr/>
          </a:p>
          <a:p>
            <a:pPr indent="0" lvl="0" marL="0" rtl="0" algn="l">
              <a:spcBef>
                <a:spcPts val="700"/>
              </a:spcBef>
              <a:spcAft>
                <a:spcPts val="0"/>
              </a:spcAft>
              <a:buSzPct val="60000"/>
              <a:buNone/>
            </a:pPr>
            <a:r>
              <a:rPr lang="en-US" sz="5500"/>
              <a:t>Z – Zener Diode</a:t>
            </a:r>
            <a:endParaRPr/>
          </a:p>
          <a:p>
            <a:pPr indent="-275844" lvl="0" marL="320040" rtl="0" algn="l">
              <a:spcBef>
                <a:spcPts val="700"/>
              </a:spcBef>
              <a:spcAft>
                <a:spcPts val="0"/>
              </a:spcAft>
              <a:buSzPct val="59999"/>
              <a:buNone/>
            </a:pPr>
            <a:r>
              <a:t/>
            </a:r>
            <a:endParaRPr/>
          </a:p>
          <a:p>
            <a:pPr indent="0" lvl="0" marL="0" rtl="0" algn="l">
              <a:spcBef>
                <a:spcPts val="700"/>
              </a:spcBef>
              <a:spcAft>
                <a:spcPts val="0"/>
              </a:spcAft>
              <a:buSzPct val="60000"/>
              <a:buNone/>
            </a:pPr>
            <a:r>
              <a:rPr b="1" lang="en-US" sz="5500"/>
              <a:t>Third letter </a:t>
            </a:r>
            <a:r>
              <a:rPr lang="en-US" sz="5500"/>
              <a:t>– The third letter does not have any particular significance. The letter is used to mention the specialized application of the diode.</a:t>
            </a:r>
            <a:endParaRPr/>
          </a:p>
          <a:p>
            <a:pPr indent="-275844" lvl="0" marL="320040" rtl="0" algn="l">
              <a:spcBef>
                <a:spcPts val="700"/>
              </a:spcBef>
              <a:spcAft>
                <a:spcPts val="0"/>
              </a:spcAft>
              <a:buSzPct val="59999"/>
              <a:buNone/>
            </a:pPr>
            <a:r>
              <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6"/>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200"/>
              <a:buFont typeface="Twentieth Century"/>
              <a:buNone/>
            </a:pPr>
            <a:r>
              <a:rPr b="1" lang="en-US" sz="3200">
                <a:solidFill>
                  <a:srgbClr val="FF0000"/>
                </a:solidFill>
              </a:rPr>
              <a:t>Selection of Diode based on Specifications and Ratings</a:t>
            </a:r>
            <a:endParaRPr b="1" sz="3200">
              <a:solidFill>
                <a:srgbClr val="FF0000"/>
              </a:solidFill>
            </a:endParaRPr>
          </a:p>
        </p:txBody>
      </p:sp>
      <p:sp>
        <p:nvSpPr>
          <p:cNvPr id="345" name="Google Shape;345;p26"/>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46" name="Google Shape;346;p26"/>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47" name="Google Shape;347;p26"/>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32500" lnSpcReduction="20000"/>
          </a:bodyPr>
          <a:lstStyle/>
          <a:p>
            <a:pPr indent="-320040" lvl="0" marL="320040" rtl="0" algn="l">
              <a:spcBef>
                <a:spcPts val="0"/>
              </a:spcBef>
              <a:spcAft>
                <a:spcPts val="0"/>
              </a:spcAft>
              <a:buSzPct val="60000"/>
              <a:buChar char="◻"/>
            </a:pPr>
            <a:r>
              <a:rPr b="1" lang="en-US" sz="7200"/>
              <a:t>Semi conductor material: </a:t>
            </a:r>
            <a:r>
              <a:rPr lang="en-US" sz="7200"/>
              <a:t>Silicon &amp; Germanium</a:t>
            </a:r>
            <a:endParaRPr sz="7200"/>
          </a:p>
          <a:p>
            <a:pPr indent="-320040" lvl="0" marL="320040" rtl="0" algn="l">
              <a:spcBef>
                <a:spcPts val="700"/>
              </a:spcBef>
              <a:spcAft>
                <a:spcPts val="0"/>
              </a:spcAft>
              <a:buSzPct val="60000"/>
              <a:buChar char="◻"/>
            </a:pPr>
            <a:r>
              <a:rPr b="1" lang="en-US" sz="7200"/>
              <a:t>Diode type: </a:t>
            </a:r>
            <a:r>
              <a:rPr lang="en-US" sz="7200"/>
              <a:t>PN junction, etc</a:t>
            </a:r>
            <a:endParaRPr sz="7200"/>
          </a:p>
          <a:p>
            <a:pPr indent="-320040" lvl="0" marL="320040" rtl="0" algn="l">
              <a:spcBef>
                <a:spcPts val="700"/>
              </a:spcBef>
              <a:spcAft>
                <a:spcPts val="0"/>
              </a:spcAft>
              <a:buSzPct val="60000"/>
              <a:buChar char="◻"/>
            </a:pPr>
            <a:r>
              <a:rPr b="1" lang="en-US" sz="7200"/>
              <a:t>Forward voltage drop </a:t>
            </a:r>
            <a:r>
              <a:rPr lang="en-US" sz="7200"/>
              <a:t>is the </a:t>
            </a:r>
            <a:r>
              <a:rPr b="1" lang="en-US" sz="7200"/>
              <a:t>voltage drop</a:t>
            </a:r>
            <a:r>
              <a:rPr lang="en-US" sz="7200"/>
              <a:t> across the diode when it is </a:t>
            </a:r>
            <a:r>
              <a:rPr b="1" lang="en-US" sz="7200"/>
              <a:t>forward</a:t>
            </a:r>
            <a:r>
              <a:rPr lang="en-US" sz="7200"/>
              <a:t> conduction. For silicon diodes V</a:t>
            </a:r>
            <a:r>
              <a:rPr baseline="-25000" lang="en-US" sz="7200"/>
              <a:t>f</a:t>
            </a:r>
            <a:r>
              <a:rPr lang="en-US" sz="7200"/>
              <a:t> = 0.6 V. Zener Diodes. Zener diodes have all the same characteristics of normal diodes.</a:t>
            </a:r>
            <a:endParaRPr b="1" sz="7200"/>
          </a:p>
          <a:p>
            <a:pPr indent="-320040" lvl="0" marL="320040" rtl="0" algn="l">
              <a:spcBef>
                <a:spcPts val="700"/>
              </a:spcBef>
              <a:spcAft>
                <a:spcPts val="0"/>
              </a:spcAft>
              <a:buSzPct val="60000"/>
              <a:buChar char="◻"/>
            </a:pPr>
            <a:r>
              <a:rPr b="1" lang="en-US" sz="7200"/>
              <a:t>Peak inverse voltage </a:t>
            </a:r>
            <a:r>
              <a:rPr lang="en-US" sz="7200"/>
              <a:t>or </a:t>
            </a:r>
            <a:r>
              <a:rPr b="1" lang="en-US" sz="7200"/>
              <a:t>Peak Reverse Voltage</a:t>
            </a:r>
            <a:r>
              <a:rPr lang="en-US" sz="7200"/>
              <a:t> (PRV) refer to the maximum </a:t>
            </a:r>
            <a:r>
              <a:rPr b="1" lang="en-US" sz="7200"/>
              <a:t>voltage</a:t>
            </a:r>
            <a:r>
              <a:rPr lang="en-US" sz="7200"/>
              <a:t> a diode or other device can withstand in the </a:t>
            </a:r>
            <a:r>
              <a:rPr b="1" lang="en-US" sz="7200"/>
              <a:t>reverse</a:t>
            </a:r>
            <a:r>
              <a:rPr lang="en-US" sz="7200"/>
              <a:t>-biased direction before breakdown. Also may be called </a:t>
            </a:r>
            <a:r>
              <a:rPr b="1" lang="en-US" sz="7200"/>
              <a:t>Reverse</a:t>
            </a:r>
            <a:r>
              <a:rPr lang="en-US" sz="7200"/>
              <a:t> Breakdown </a:t>
            </a:r>
            <a:r>
              <a:rPr b="1" lang="en-US" sz="7200"/>
              <a:t>Voltage</a:t>
            </a:r>
            <a:r>
              <a:rPr lang="en-US" sz="7200"/>
              <a:t>.</a:t>
            </a:r>
            <a:endParaRPr b="1" sz="7200"/>
          </a:p>
          <a:p>
            <a:pPr indent="-320040" lvl="0" marL="320040" rtl="0" algn="l">
              <a:spcBef>
                <a:spcPts val="700"/>
              </a:spcBef>
              <a:spcAft>
                <a:spcPts val="0"/>
              </a:spcAft>
              <a:buSzPct val="60000"/>
              <a:buChar char="◻"/>
            </a:pPr>
            <a:r>
              <a:rPr b="1" lang="en-US" sz="7200"/>
              <a:t>Reverse breakdown voltage</a:t>
            </a:r>
            <a:r>
              <a:rPr lang="en-US" sz="7200"/>
              <a:t> is the </a:t>
            </a:r>
            <a:r>
              <a:rPr b="1" lang="en-US" sz="7200"/>
              <a:t>reverse</a:t>
            </a:r>
            <a:r>
              <a:rPr lang="en-US" sz="7200"/>
              <a:t> anode </a:t>
            </a:r>
            <a:r>
              <a:rPr b="1" lang="en-US" sz="7200"/>
              <a:t>voltage</a:t>
            </a:r>
            <a:r>
              <a:rPr lang="en-US" sz="7200"/>
              <a:t> at which the diode conducts a specified amount of </a:t>
            </a:r>
            <a:r>
              <a:rPr b="1" lang="en-US" sz="7200"/>
              <a:t>reverse</a:t>
            </a:r>
            <a:r>
              <a:rPr lang="en-US" sz="7200"/>
              <a:t> current. Since it's the </a:t>
            </a:r>
            <a:r>
              <a:rPr b="1" lang="en-US" sz="7200"/>
              <a:t>reverse</a:t>
            </a:r>
            <a:r>
              <a:rPr lang="en-US" sz="7200"/>
              <a:t> current across a junction, IR exhibits a knee shaped rise, increasing rapidly once </a:t>
            </a:r>
            <a:r>
              <a:rPr b="1" lang="en-US" sz="7200"/>
              <a:t>breakdown</a:t>
            </a:r>
            <a:r>
              <a:rPr lang="en-US" sz="7200"/>
              <a:t> occurs.</a:t>
            </a:r>
            <a:endParaRPr sz="7200"/>
          </a:p>
          <a:p>
            <a:pPr indent="0" lvl="0" marL="0" rtl="0" algn="l">
              <a:spcBef>
                <a:spcPts val="700"/>
              </a:spcBef>
              <a:spcAft>
                <a:spcPts val="0"/>
              </a:spcAft>
              <a:buSzPct val="59999"/>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1" name="Shape 351"/>
        <p:cNvGrpSpPr/>
        <p:nvPr/>
      </p:nvGrpSpPr>
      <p:grpSpPr>
        <a:xfrm>
          <a:off x="0" y="0"/>
          <a:ext cx="0" cy="0"/>
          <a:chOff x="0" y="0"/>
          <a:chExt cx="0" cy="0"/>
        </a:xfrm>
      </p:grpSpPr>
      <p:sp>
        <p:nvSpPr>
          <p:cNvPr id="352" name="Google Shape;352;p27"/>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200"/>
              <a:buFont typeface="Twentieth Century"/>
              <a:buNone/>
            </a:pPr>
            <a:r>
              <a:rPr b="1" lang="en-US" sz="3200">
                <a:solidFill>
                  <a:srgbClr val="FF0000"/>
                </a:solidFill>
              </a:rPr>
              <a:t>Selection of Diode based on Specifications and Ratings cont’</a:t>
            </a:r>
            <a:endParaRPr sz="3200"/>
          </a:p>
        </p:txBody>
      </p:sp>
      <p:sp>
        <p:nvSpPr>
          <p:cNvPr id="353" name="Google Shape;353;p27"/>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54" name="Google Shape;354;p27"/>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55" name="Google Shape;355;p27"/>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just">
              <a:spcBef>
                <a:spcPts val="0"/>
              </a:spcBef>
              <a:spcAft>
                <a:spcPts val="0"/>
              </a:spcAft>
              <a:buSzPts val="1440"/>
              <a:buChar char="◻"/>
            </a:pPr>
            <a:r>
              <a:rPr b="1" lang="en-US" sz="2400"/>
              <a:t>Maximum forward current: </a:t>
            </a:r>
            <a:r>
              <a:rPr lang="en-US" sz="2400"/>
              <a:t>The Maximum value of the forward current that a PN junction or diode can carry without damaging the device is called its </a:t>
            </a:r>
            <a:r>
              <a:rPr b="1" lang="en-US" sz="2400"/>
              <a:t>Maximum Forward Current. </a:t>
            </a:r>
            <a:r>
              <a:rPr lang="en-US" sz="2400"/>
              <a:t>The rating of a PN junction or a diode is specified by the manufacturer in its datasheet.</a:t>
            </a:r>
            <a:endParaRPr/>
          </a:p>
          <a:p>
            <a:pPr indent="0" lvl="0" marL="0" rtl="0" algn="just">
              <a:spcBef>
                <a:spcPts val="700"/>
              </a:spcBef>
              <a:spcAft>
                <a:spcPts val="0"/>
              </a:spcAft>
              <a:buSzPts val="1440"/>
              <a:buNone/>
            </a:pPr>
            <a:r>
              <a:rPr b="1" lang="en-US" sz="2400"/>
              <a:t> </a:t>
            </a:r>
            <a:endParaRPr b="1" sz="2400"/>
          </a:p>
          <a:p>
            <a:pPr indent="-320040" lvl="0" marL="320040" rtl="0" algn="just">
              <a:spcBef>
                <a:spcPts val="700"/>
              </a:spcBef>
              <a:spcAft>
                <a:spcPts val="0"/>
              </a:spcAft>
              <a:buSzPts val="1440"/>
              <a:buChar char="◻"/>
            </a:pPr>
            <a:r>
              <a:rPr b="1" lang="en-US" sz="2400"/>
              <a:t>Junction operating temperature: </a:t>
            </a:r>
            <a:r>
              <a:rPr lang="en-US" sz="2400"/>
              <a:t>The </a:t>
            </a:r>
            <a:r>
              <a:rPr b="1" lang="en-US" sz="2400"/>
              <a:t>junction temperature</a:t>
            </a:r>
            <a:r>
              <a:rPr lang="en-US" sz="2400"/>
              <a:t> refers to the </a:t>
            </a:r>
            <a:r>
              <a:rPr b="1" lang="en-US" sz="2400"/>
              <a:t>temperature</a:t>
            </a:r>
            <a:r>
              <a:rPr lang="en-US" sz="2400"/>
              <a:t> of the silicon die within the package of the device when the device is powered. The </a:t>
            </a:r>
            <a:r>
              <a:rPr b="1" lang="en-US" sz="2400"/>
              <a:t>junction temperature</a:t>
            </a:r>
            <a:r>
              <a:rPr lang="en-US" sz="2400"/>
              <a:t> can also be referred to as the </a:t>
            </a:r>
            <a:r>
              <a:rPr b="1" lang="en-US" sz="2400"/>
              <a:t>operating temperature</a:t>
            </a:r>
            <a:r>
              <a:rPr lang="en-US" sz="2400"/>
              <a:t>.</a:t>
            </a:r>
            <a:endParaRPr b="1" sz="2400"/>
          </a:p>
          <a:p>
            <a:pPr indent="-228600" lvl="0" marL="320040" rtl="0" algn="just">
              <a:spcBef>
                <a:spcPts val="700"/>
              </a:spcBef>
              <a:spcAft>
                <a:spcPts val="0"/>
              </a:spcAft>
              <a:buSzPts val="1440"/>
              <a:buNone/>
            </a:pPr>
            <a:r>
              <a:t/>
            </a:r>
            <a:endParaRPr sz="2400"/>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9" name="Shape 359"/>
        <p:cNvGrpSpPr/>
        <p:nvPr/>
      </p:nvGrpSpPr>
      <p:grpSpPr>
        <a:xfrm>
          <a:off x="0" y="0"/>
          <a:ext cx="0" cy="0"/>
          <a:chOff x="0" y="0"/>
          <a:chExt cx="0" cy="0"/>
        </a:xfrm>
      </p:grpSpPr>
      <p:sp>
        <p:nvSpPr>
          <p:cNvPr id="360" name="Google Shape;360;p28"/>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3200"/>
              <a:buFont typeface="Twentieth Century"/>
              <a:buNone/>
            </a:pPr>
            <a:r>
              <a:rPr b="1" lang="en-US" sz="3200">
                <a:solidFill>
                  <a:srgbClr val="FF0000"/>
                </a:solidFill>
              </a:rPr>
              <a:t>Selection of Diode based on Specifications and Ratings Cont’</a:t>
            </a:r>
            <a:endParaRPr sz="3200"/>
          </a:p>
        </p:txBody>
      </p:sp>
      <p:sp>
        <p:nvSpPr>
          <p:cNvPr id="361" name="Google Shape;361;p28"/>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62" name="Google Shape;362;p28"/>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63" name="Google Shape;363;p28"/>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a:bodyPr>
          <a:lstStyle/>
          <a:p>
            <a:pPr indent="-320040" lvl="0" marL="320040" rtl="0" algn="just">
              <a:spcBef>
                <a:spcPts val="0"/>
              </a:spcBef>
              <a:spcAft>
                <a:spcPts val="0"/>
              </a:spcAft>
              <a:buSzPts val="1440"/>
              <a:buChar char="◻"/>
            </a:pPr>
            <a:r>
              <a:rPr b="1" lang="en-US" sz="2400"/>
              <a:t>Junction-to-ambient thermal resistance</a:t>
            </a:r>
            <a:r>
              <a:rPr lang="en-US" sz="2400"/>
              <a:t> (θJA) is defined as the </a:t>
            </a:r>
            <a:r>
              <a:rPr b="1" lang="en-US" sz="2400"/>
              <a:t>thermal resistance</a:t>
            </a:r>
            <a:r>
              <a:rPr lang="en-US" sz="2400"/>
              <a:t> from the semiconductor </a:t>
            </a:r>
            <a:r>
              <a:rPr b="1" lang="en-US" sz="2400"/>
              <a:t>junction</a:t>
            </a:r>
            <a:r>
              <a:rPr lang="en-US" sz="2400"/>
              <a:t> to the </a:t>
            </a:r>
            <a:r>
              <a:rPr b="1" lang="en-US" sz="2400"/>
              <a:t>ambient</a:t>
            </a:r>
            <a:r>
              <a:rPr lang="en-US" sz="2400"/>
              <a:t> air (</a:t>
            </a:r>
            <a:r>
              <a:rPr b="1" lang="en-US" sz="2400"/>
              <a:t>junction-to-ambient</a:t>
            </a:r>
            <a:r>
              <a:rPr lang="en-US" sz="2400"/>
              <a:t>). θJA is a measure of the ability of a device to dissipate heat from the surface of the die to the </a:t>
            </a:r>
            <a:r>
              <a:rPr b="1" lang="en-US" sz="2400"/>
              <a:t>ambient</a:t>
            </a:r>
            <a:r>
              <a:rPr lang="en-US" sz="2400"/>
              <a:t> air via all paths.</a:t>
            </a:r>
            <a:endParaRPr/>
          </a:p>
          <a:p>
            <a:pPr indent="0" lvl="0" marL="0" rtl="0" algn="just">
              <a:spcBef>
                <a:spcPts val="700"/>
              </a:spcBef>
              <a:spcAft>
                <a:spcPts val="0"/>
              </a:spcAft>
              <a:buSzPts val="1440"/>
              <a:buNone/>
            </a:pPr>
            <a:r>
              <a:t/>
            </a:r>
            <a:endParaRPr sz="2400"/>
          </a:p>
          <a:p>
            <a:pPr indent="-320040" lvl="0" marL="320040" rtl="0" algn="just">
              <a:spcBef>
                <a:spcPts val="700"/>
              </a:spcBef>
              <a:spcAft>
                <a:spcPts val="0"/>
              </a:spcAft>
              <a:buSzPts val="1440"/>
              <a:buChar char="◻"/>
            </a:pPr>
            <a:r>
              <a:rPr b="1" lang="en-US" sz="2400"/>
              <a:t>Leakage current: </a:t>
            </a:r>
            <a:r>
              <a:rPr lang="en-US" sz="2400"/>
              <a:t>the current that the diode will leak when a reverse voltage is applied to it. </a:t>
            </a:r>
            <a:endParaRPr/>
          </a:p>
          <a:p>
            <a:pPr indent="-228600" lvl="0" marL="320040" rtl="0" algn="just">
              <a:spcBef>
                <a:spcPts val="700"/>
              </a:spcBef>
              <a:spcAft>
                <a:spcPts val="0"/>
              </a:spcAft>
              <a:buSzPts val="1440"/>
              <a:buNone/>
            </a:pPr>
            <a:r>
              <a:t/>
            </a:r>
            <a:endParaRPr sz="2400"/>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29"/>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rgbClr val="FF0000"/>
              </a:buClr>
              <a:buSzPts val="2800"/>
              <a:buFont typeface="Twentieth Century"/>
              <a:buNone/>
            </a:pPr>
            <a:r>
              <a:rPr b="1" lang="en-US" sz="2800">
                <a:solidFill>
                  <a:srgbClr val="FF0000"/>
                </a:solidFill>
              </a:rPr>
              <a:t>Selection of Diode based on Specifications and Ratings Cont’</a:t>
            </a:r>
            <a:endParaRPr sz="2800"/>
          </a:p>
        </p:txBody>
      </p:sp>
      <p:sp>
        <p:nvSpPr>
          <p:cNvPr id="369" name="Google Shape;369;p29"/>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70" name="Google Shape;370;p29"/>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71" name="Google Shape;371;p29"/>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7500" lnSpcReduction="20000"/>
          </a:bodyPr>
          <a:lstStyle/>
          <a:p>
            <a:pPr indent="0" lvl="1" marL="320040" rtl="0" algn="just">
              <a:spcBef>
                <a:spcPts val="0"/>
              </a:spcBef>
              <a:spcAft>
                <a:spcPts val="0"/>
              </a:spcAft>
              <a:buSzPct val="70000"/>
              <a:buNone/>
            </a:pPr>
            <a:r>
              <a:rPr lang="en-US" sz="3100"/>
              <a:t>Even though diodes are one-way devices, and they are only supposed to conduct current through them when they receive forward voltage (positive voltage to the anode), they will still conduct a small amount of current, called leakage current, when connected in reverse biased (positive voltage) to the cathode. </a:t>
            </a:r>
            <a:endParaRPr sz="3100"/>
          </a:p>
          <a:p>
            <a:pPr indent="0" lvl="1" marL="320040" rtl="0" algn="just">
              <a:spcBef>
                <a:spcPts val="550"/>
              </a:spcBef>
              <a:spcAft>
                <a:spcPts val="0"/>
              </a:spcAft>
              <a:buSzPct val="70000"/>
              <a:buNone/>
            </a:pPr>
            <a:r>
              <a:t/>
            </a:r>
            <a:endParaRPr b="1" sz="3100"/>
          </a:p>
          <a:p>
            <a:pPr indent="-320059" lvl="0" marL="320040" rtl="0" algn="just">
              <a:spcBef>
                <a:spcPts val="700"/>
              </a:spcBef>
              <a:spcAft>
                <a:spcPts val="0"/>
              </a:spcAft>
              <a:buSzPct val="60000"/>
              <a:buChar char="◻"/>
            </a:pPr>
            <a:r>
              <a:rPr b="1" lang="en-US" sz="3100"/>
              <a:t>Junction capacitance: </a:t>
            </a:r>
            <a:r>
              <a:rPr lang="en-US" sz="3100"/>
              <a:t>Junction capacitance of a PN junction diode: </a:t>
            </a:r>
            <a:r>
              <a:rPr b="1" lang="en-US" sz="3100"/>
              <a:t>capacitance</a:t>
            </a:r>
            <a:r>
              <a:rPr lang="en-US" sz="3100"/>
              <a:t> which must be added to the circuit model of a </a:t>
            </a:r>
            <a:r>
              <a:rPr b="1" lang="en-US" sz="3100"/>
              <a:t>p-n diode</a:t>
            </a:r>
            <a:r>
              <a:rPr lang="en-US" sz="3100"/>
              <a:t>.  The </a:t>
            </a:r>
            <a:r>
              <a:rPr b="1" lang="en-US" sz="3100"/>
              <a:t>capacitance</a:t>
            </a:r>
            <a:r>
              <a:rPr lang="en-US" sz="3100"/>
              <a:t> associated with the charge variation in the depletion layer is called the. </a:t>
            </a:r>
            <a:r>
              <a:rPr b="1" lang="en-US" sz="3100"/>
              <a:t>junction capacitance</a:t>
            </a:r>
            <a:r>
              <a:rPr lang="en-US" sz="3100"/>
              <a:t>, while the </a:t>
            </a:r>
            <a:r>
              <a:rPr b="1" lang="en-US" sz="3100"/>
              <a:t>capacitance</a:t>
            </a:r>
            <a:r>
              <a:rPr lang="en-US" sz="3100"/>
              <a:t> associated with the excess carriers in the quasi-neutral region is called the diffusion </a:t>
            </a:r>
            <a:r>
              <a:rPr b="1" lang="en-US" sz="3100"/>
              <a:t>capacitance</a:t>
            </a:r>
            <a:r>
              <a:rPr lang="en-US" sz="3100"/>
              <a:t>.</a:t>
            </a:r>
            <a:endParaRPr/>
          </a:p>
          <a:p>
            <a:pPr indent="-234429" lvl="0" marL="320040" rtl="0" algn="just">
              <a:spcBef>
                <a:spcPts val="700"/>
              </a:spcBef>
              <a:spcAft>
                <a:spcPts val="0"/>
              </a:spcAft>
              <a:buSzPct val="59999"/>
              <a:buNone/>
            </a:pPr>
            <a:r>
              <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5" name="Shape 375"/>
        <p:cNvGrpSpPr/>
        <p:nvPr/>
      </p:nvGrpSpPr>
      <p:grpSpPr>
        <a:xfrm>
          <a:off x="0" y="0"/>
          <a:ext cx="0" cy="0"/>
          <a:chOff x="0" y="0"/>
          <a:chExt cx="0" cy="0"/>
        </a:xfrm>
      </p:grpSpPr>
      <p:sp>
        <p:nvSpPr>
          <p:cNvPr id="376" name="Google Shape;376;p30"/>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3600"/>
              <a:buFont typeface="Twentieth Century"/>
              <a:buNone/>
            </a:pPr>
            <a:r>
              <a:rPr b="1" lang="en-US" sz="3600">
                <a:solidFill>
                  <a:schemeClr val="dk1"/>
                </a:solidFill>
              </a:rPr>
              <a:t>DIODES RATING</a:t>
            </a:r>
            <a:endParaRPr b="1" sz="3600">
              <a:solidFill>
                <a:schemeClr val="dk1"/>
              </a:solidFill>
            </a:endParaRPr>
          </a:p>
        </p:txBody>
      </p:sp>
      <p:sp>
        <p:nvSpPr>
          <p:cNvPr id="377" name="Google Shape;377;p30"/>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378" name="Google Shape;378;p30"/>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79" name="Google Shape;379;p30"/>
          <p:cNvSpPr txBox="1"/>
          <p:nvPr/>
        </p:nvSpPr>
        <p:spPr>
          <a:xfrm>
            <a:off x="990600" y="6248400"/>
            <a:ext cx="5638800" cy="381000"/>
          </a:xfrm>
          <a:prstGeom prst="rect">
            <a:avLst/>
          </a:prstGeom>
          <a:noFill/>
          <a:ln>
            <a:noFill/>
          </a:ln>
        </p:spPr>
        <p:txBody>
          <a:bodyPr anchorCtr="0" anchor="t" bIns="45700" lIns="91425" spcFirstLastPara="1" rIns="91425" wrap="square" tIns="45700">
            <a:normAutofit fontScale="70000" lnSpcReduction="20000"/>
          </a:bodyPr>
          <a:lstStyle/>
          <a:p>
            <a:pPr indent="0" lvl="0" marL="0" marR="0" rtl="0" algn="l">
              <a:spcBef>
                <a:spcPts val="0"/>
              </a:spcBef>
              <a:spcAft>
                <a:spcPts val="0"/>
              </a:spcAft>
              <a:buNone/>
            </a:pPr>
            <a:r>
              <a:rPr b="1" i="0" lang="en-US" sz="1800" u="none" cap="none" strike="noStrike">
                <a:solidFill>
                  <a:schemeClr val="dk1"/>
                </a:solidFill>
                <a:latin typeface="Calibri"/>
                <a:ea typeface="Calibri"/>
                <a:cs typeface="Calibri"/>
                <a:sym typeface="Calibri"/>
              </a:rPr>
              <a:t>Source:</a:t>
            </a:r>
            <a:r>
              <a:rPr b="1" i="0" lang="en-US" sz="1800" u="none" cap="none" strike="noStrike">
                <a:solidFill>
                  <a:schemeClr val="dk1"/>
                </a:solidFill>
                <a:latin typeface="Twentieth Century"/>
                <a:ea typeface="Twentieth Century"/>
                <a:cs typeface="Twentieth Century"/>
                <a:sym typeface="Twentieth Century"/>
              </a:rPr>
              <a:t> </a:t>
            </a:r>
            <a:r>
              <a:rPr b="0" i="0" lang="en-US" sz="1800" u="none" cap="none" strike="noStrike">
                <a:solidFill>
                  <a:schemeClr val="dk1"/>
                </a:solidFill>
                <a:latin typeface="Twentieth Century"/>
                <a:ea typeface="Twentieth Century"/>
                <a:cs typeface="Twentieth Century"/>
                <a:sym typeface="Twentieth Century"/>
              </a:rPr>
              <a:t>https://www.electricalclassroom.com/diode-ratings-diode-datasheet/</a:t>
            </a:r>
            <a:endParaRPr/>
          </a:p>
        </p:txBody>
      </p:sp>
      <p:pic>
        <p:nvPicPr>
          <p:cNvPr id="380" name="Google Shape;380;p30"/>
          <p:cNvPicPr preferRelativeResize="0"/>
          <p:nvPr>
            <p:ph idx="1" type="body"/>
          </p:nvPr>
        </p:nvPicPr>
        <p:blipFill rotWithShape="1">
          <a:blip r:embed="rId3">
            <a:alphaModFix/>
          </a:blip>
          <a:srcRect b="0" l="0" r="0" t="0"/>
          <a:stretch/>
        </p:blipFill>
        <p:spPr>
          <a:xfrm>
            <a:off x="457200" y="1524000"/>
            <a:ext cx="8382000" cy="454533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4" name="Shape 384"/>
        <p:cNvGrpSpPr/>
        <p:nvPr/>
      </p:nvGrpSpPr>
      <p:grpSpPr>
        <a:xfrm>
          <a:off x="0" y="0"/>
          <a:ext cx="0" cy="0"/>
          <a:chOff x="0" y="0"/>
          <a:chExt cx="0" cy="0"/>
        </a:xfrm>
      </p:grpSpPr>
      <p:sp>
        <p:nvSpPr>
          <p:cNvPr id="385" name="Google Shape;385;p31"/>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000"/>
              <a:buFont typeface="Twentieth Century"/>
              <a:buNone/>
            </a:pPr>
            <a:r>
              <a:rPr b="1" lang="en-US" sz="4000">
                <a:solidFill>
                  <a:schemeClr val="dk1"/>
                </a:solidFill>
              </a:rPr>
              <a:t>DIODES RATING Cont’</a:t>
            </a:r>
            <a:endParaRPr sz="4000"/>
          </a:p>
        </p:txBody>
      </p:sp>
      <p:sp>
        <p:nvSpPr>
          <p:cNvPr id="386" name="Google Shape;386;p31"/>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87" name="Google Shape;387;p31"/>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88" name="Google Shape;388;p31"/>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0000" lnSpcReduction="20000"/>
          </a:bodyPr>
          <a:lstStyle/>
          <a:p>
            <a:pPr indent="-320040" lvl="0" marL="320040" rtl="0" algn="l">
              <a:spcBef>
                <a:spcPts val="0"/>
              </a:spcBef>
              <a:spcAft>
                <a:spcPts val="0"/>
              </a:spcAft>
              <a:buSzPct val="59999"/>
              <a:buChar char="◻"/>
            </a:pPr>
            <a:r>
              <a:rPr b="1" lang="en-US"/>
              <a:t>Forward voltage drop (V</a:t>
            </a:r>
            <a:r>
              <a:rPr b="1" baseline="-25000" lang="en-US"/>
              <a:t>f</a:t>
            </a:r>
            <a:r>
              <a:rPr b="1" lang="en-US"/>
              <a:t>)</a:t>
            </a:r>
            <a:endParaRPr/>
          </a:p>
          <a:p>
            <a:pPr indent="0" lvl="0" marL="0" rtl="0" algn="l">
              <a:spcBef>
                <a:spcPts val="700"/>
              </a:spcBef>
              <a:spcAft>
                <a:spcPts val="0"/>
              </a:spcAft>
              <a:buSzPct val="59999"/>
              <a:buNone/>
            </a:pPr>
            <a:r>
              <a:rPr lang="en-US"/>
              <a:t>The voltage drop measured across a forward-biased diode during conduction is known as </a:t>
            </a:r>
            <a:r>
              <a:rPr b="1" lang="en-US"/>
              <a:t>forward voltage drop</a:t>
            </a:r>
            <a:r>
              <a:rPr lang="en-US"/>
              <a:t>. A silicon diode has a forward voltage drop of </a:t>
            </a:r>
            <a:r>
              <a:rPr b="1" lang="en-US"/>
              <a:t>0.6V </a:t>
            </a:r>
            <a:r>
              <a:rPr lang="en-US"/>
              <a:t>and a germanium diode has a forward voltage drop of </a:t>
            </a:r>
            <a:r>
              <a:rPr b="1" lang="en-US"/>
              <a:t>0.7V</a:t>
            </a:r>
            <a:r>
              <a:rPr lang="en-US"/>
              <a:t>.</a:t>
            </a:r>
            <a:endParaRPr/>
          </a:p>
          <a:p>
            <a:pPr indent="-320040" lvl="0" marL="320040" rtl="0" algn="l">
              <a:spcBef>
                <a:spcPts val="700"/>
              </a:spcBef>
              <a:spcAft>
                <a:spcPts val="0"/>
              </a:spcAft>
              <a:buSzPct val="59999"/>
              <a:buChar char="◻"/>
            </a:pPr>
            <a:r>
              <a:rPr b="1" lang="en-US"/>
              <a:t>Peak Inverse Voltage (PIV)</a:t>
            </a:r>
            <a:endParaRPr/>
          </a:p>
          <a:p>
            <a:pPr indent="0" lvl="0" marL="0" rtl="0" algn="l">
              <a:spcBef>
                <a:spcPts val="700"/>
              </a:spcBef>
              <a:spcAft>
                <a:spcPts val="0"/>
              </a:spcAft>
              <a:buSzPct val="59999"/>
              <a:buNone/>
            </a:pPr>
            <a:r>
              <a:rPr lang="en-US"/>
              <a:t>Peak Inverse Voltage refers to the maximum reverse bias voltage a diode withstands without damaging itself, before breakdown. The peak inverse voltage is also known as </a:t>
            </a:r>
            <a:r>
              <a:rPr b="1" lang="en-US"/>
              <a:t>peak reverse voltage.</a:t>
            </a:r>
            <a:r>
              <a:rPr lang="en-US"/>
              <a:t> The peak inverse voltage rating of a diode increases and decreases with temperature. A typical diode used in rectifiers has a </a:t>
            </a:r>
            <a:r>
              <a:rPr b="1" lang="en-US"/>
              <a:t>PIV</a:t>
            </a:r>
            <a:r>
              <a:rPr lang="en-US"/>
              <a:t> rating of at least 50Vdc at room temperature. </a:t>
            </a:r>
            <a:endParaRPr/>
          </a:p>
          <a:p>
            <a:pPr indent="-320040" lvl="0" marL="320040" rtl="0" algn="l">
              <a:spcBef>
                <a:spcPts val="700"/>
              </a:spcBef>
              <a:spcAft>
                <a:spcPts val="0"/>
              </a:spcAft>
              <a:buSzPct val="59999"/>
              <a:buChar char="◻"/>
            </a:pPr>
            <a:r>
              <a:rPr b="1" lang="en-US"/>
              <a:t>Maximum repetitive reverse voltage (V</a:t>
            </a:r>
            <a:r>
              <a:rPr b="1" baseline="-25000" lang="en-US"/>
              <a:t>RRM</a:t>
            </a:r>
            <a:r>
              <a:rPr b="1" lang="en-US"/>
              <a:t>)</a:t>
            </a:r>
            <a:endParaRPr/>
          </a:p>
          <a:p>
            <a:pPr indent="0" lvl="0" marL="0" rtl="0" algn="l">
              <a:spcBef>
                <a:spcPts val="700"/>
              </a:spcBef>
              <a:spcAft>
                <a:spcPts val="0"/>
              </a:spcAft>
              <a:buSzPct val="59999"/>
              <a:buNone/>
            </a:pPr>
            <a:r>
              <a:rPr lang="en-US"/>
              <a:t>The maximum reverse voltage a diode can withstand in the form of repetitive pulses is known as Maximum repetitive reverse voltage (V</a:t>
            </a:r>
            <a:r>
              <a:rPr baseline="-25000" lang="en-US"/>
              <a:t>RRM</a:t>
            </a:r>
            <a:r>
              <a:rPr lang="en-US"/>
              <a:t>). In other words, it is the maximum reverse voltage that a diode can withstand when applied repeatedly. It is a very important diode rating, that is taken into account while selecting a diode for rectifiers.</a:t>
            </a:r>
            <a:endParaRPr/>
          </a:p>
          <a:p>
            <a:pPr indent="0" lvl="0" marL="0" rtl="0" algn="l">
              <a:spcBef>
                <a:spcPts val="700"/>
              </a:spcBef>
              <a:spcAft>
                <a:spcPts val="0"/>
              </a:spcAft>
              <a:buSzPct val="59999"/>
              <a:buNone/>
            </a:pPr>
            <a:r>
              <a:t/>
            </a:r>
            <a:endParaRPr/>
          </a:p>
          <a:p>
            <a:pPr indent="-242697" lvl="0" marL="320040" rtl="0" algn="l">
              <a:spcBef>
                <a:spcPts val="700"/>
              </a:spcBef>
              <a:spcAft>
                <a:spcPts val="0"/>
              </a:spcAft>
              <a:buSzPct val="59999"/>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32"/>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Twentieth Century"/>
              <a:buNone/>
            </a:pPr>
            <a:r>
              <a:rPr b="1" lang="en-US">
                <a:solidFill>
                  <a:schemeClr val="dk1"/>
                </a:solidFill>
              </a:rPr>
              <a:t>DIODES RATING Cont’</a:t>
            </a:r>
            <a:endParaRPr/>
          </a:p>
        </p:txBody>
      </p:sp>
      <p:sp>
        <p:nvSpPr>
          <p:cNvPr id="394" name="Google Shape;394;p32"/>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395" name="Google Shape;395;p32"/>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396" name="Google Shape;396;p32"/>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85000" lnSpcReduction="10000"/>
          </a:bodyPr>
          <a:lstStyle/>
          <a:p>
            <a:pPr indent="-320040" lvl="0" marL="320040" rtl="0" algn="l">
              <a:spcBef>
                <a:spcPts val="0"/>
              </a:spcBef>
              <a:spcAft>
                <a:spcPts val="0"/>
              </a:spcAft>
              <a:buSzPct val="59999"/>
              <a:buChar char="◻"/>
            </a:pPr>
            <a:r>
              <a:rPr b="1" lang="en-US" u="sng"/>
              <a:t>Maximum DC reverse voltage, V</a:t>
            </a:r>
            <a:r>
              <a:rPr b="1" baseline="-25000" lang="en-US" u="sng"/>
              <a:t>R</a:t>
            </a:r>
            <a:endParaRPr b="1"/>
          </a:p>
          <a:p>
            <a:pPr indent="0" lvl="0" marL="0" rtl="0" algn="l">
              <a:spcBef>
                <a:spcPts val="700"/>
              </a:spcBef>
              <a:spcAft>
                <a:spcPts val="0"/>
              </a:spcAft>
              <a:buSzPct val="59999"/>
              <a:buNone/>
            </a:pPr>
            <a:r>
              <a:rPr lang="en-US"/>
              <a:t>Maximum DC reverse voltage, V</a:t>
            </a:r>
            <a:r>
              <a:rPr baseline="-25000" lang="en-US"/>
              <a:t>R</a:t>
            </a:r>
            <a:r>
              <a:rPr lang="en-US"/>
              <a:t>, is defined as the maximum continuous reverse-biased voltage a diode can withstand. The maximum DC reverse voltage is also known as the maximum DC blocking voltage (V</a:t>
            </a:r>
            <a:r>
              <a:rPr baseline="-25000" lang="en-US"/>
              <a:t>DC</a:t>
            </a:r>
            <a:r>
              <a:rPr lang="en-US"/>
              <a:t>).</a:t>
            </a:r>
            <a:endParaRPr/>
          </a:p>
          <a:p>
            <a:pPr indent="-320040" lvl="0" marL="320040" rtl="0" algn="l">
              <a:spcBef>
                <a:spcPts val="700"/>
              </a:spcBef>
              <a:spcAft>
                <a:spcPts val="0"/>
              </a:spcAft>
              <a:buSzPct val="59999"/>
              <a:buChar char="◻"/>
            </a:pPr>
            <a:r>
              <a:rPr b="1" lang="en-US" u="sng"/>
              <a:t>Forward Viltage V</a:t>
            </a:r>
            <a:r>
              <a:rPr b="1" baseline="-25000" lang="en-US" u="sng"/>
              <a:t>F</a:t>
            </a:r>
            <a:r>
              <a:rPr lang="en-US" u="sng"/>
              <a:t>:</a:t>
            </a:r>
            <a:endParaRPr/>
          </a:p>
          <a:p>
            <a:pPr indent="0" lvl="0" marL="0" rtl="0" algn="l">
              <a:spcBef>
                <a:spcPts val="700"/>
              </a:spcBef>
              <a:spcAft>
                <a:spcPts val="0"/>
              </a:spcAft>
              <a:buSzPct val="59999"/>
              <a:buNone/>
            </a:pPr>
            <a:r>
              <a:rPr lang="en-US"/>
              <a:t>A certain amount of voltage is required to trigger conduction in the forward direction. Forward voltage can be defined as the minimum voltage that when applied across diode triggers conduction in the diode. For silicon diodes, the typical forward voltage is around 0.7V and for germanium diode, the typical forward voltage is around 0.3V.</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0" name="Shape 400"/>
        <p:cNvGrpSpPr/>
        <p:nvPr/>
      </p:nvGrpSpPr>
      <p:grpSpPr>
        <a:xfrm>
          <a:off x="0" y="0"/>
          <a:ext cx="0" cy="0"/>
          <a:chOff x="0" y="0"/>
          <a:chExt cx="0" cy="0"/>
        </a:xfrm>
      </p:grpSpPr>
      <p:sp>
        <p:nvSpPr>
          <p:cNvPr id="401" name="Google Shape;401;p33"/>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1"/>
              </a:buClr>
              <a:buSzPts val="4400"/>
              <a:buFont typeface="Twentieth Century"/>
              <a:buNone/>
            </a:pPr>
            <a:r>
              <a:rPr b="1" lang="en-US">
                <a:solidFill>
                  <a:schemeClr val="dk1"/>
                </a:solidFill>
              </a:rPr>
              <a:t>DIODES RATING Cont’</a:t>
            </a:r>
            <a:endParaRPr/>
          </a:p>
        </p:txBody>
      </p:sp>
      <p:sp>
        <p:nvSpPr>
          <p:cNvPr id="402" name="Google Shape;402;p33"/>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403" name="Google Shape;403;p33"/>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404" name="Google Shape;404;p33"/>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77500" lnSpcReduction="20000"/>
          </a:bodyPr>
          <a:lstStyle/>
          <a:p>
            <a:pPr indent="-320059" lvl="0" marL="320040" rtl="0" algn="l">
              <a:spcBef>
                <a:spcPts val="0"/>
              </a:spcBef>
              <a:spcAft>
                <a:spcPts val="0"/>
              </a:spcAft>
              <a:buSzPct val="59999"/>
              <a:buChar char="◻"/>
            </a:pPr>
            <a:r>
              <a:rPr b="1" lang="en-US"/>
              <a:t>Repetitive Peak Forward Surge Current – I</a:t>
            </a:r>
            <a:r>
              <a:rPr b="1" baseline="-25000" lang="en-US"/>
              <a:t>FRM</a:t>
            </a:r>
            <a:endParaRPr b="1"/>
          </a:p>
          <a:p>
            <a:pPr indent="0" lvl="0" marL="0" rtl="0" algn="l">
              <a:spcBef>
                <a:spcPts val="700"/>
              </a:spcBef>
              <a:spcAft>
                <a:spcPts val="0"/>
              </a:spcAft>
              <a:buSzPct val="59999"/>
              <a:buNone/>
            </a:pPr>
            <a:r>
              <a:rPr lang="en-US"/>
              <a:t>The repetitive peak forward surge current is the maximum current surge the diode can handle as repetitive pulses without damaging itself. </a:t>
            </a:r>
            <a:endParaRPr/>
          </a:p>
          <a:p>
            <a:pPr indent="-320059" lvl="0" marL="320040" rtl="0" algn="l">
              <a:spcBef>
                <a:spcPts val="700"/>
              </a:spcBef>
              <a:spcAft>
                <a:spcPts val="0"/>
              </a:spcAft>
              <a:buSzPct val="59999"/>
              <a:buChar char="◻"/>
            </a:pPr>
            <a:r>
              <a:rPr b="1" lang="en-US"/>
              <a:t>Maximum reverse current or leakage current – I</a:t>
            </a:r>
            <a:r>
              <a:rPr b="1" baseline="-25000" lang="en-US"/>
              <a:t>R</a:t>
            </a:r>
            <a:endParaRPr b="1"/>
          </a:p>
          <a:p>
            <a:pPr indent="0" lvl="0" marL="0" rtl="0" algn="l">
              <a:spcBef>
                <a:spcPts val="700"/>
              </a:spcBef>
              <a:spcAft>
                <a:spcPts val="0"/>
              </a:spcAft>
              <a:buSzPct val="59999"/>
              <a:buNone/>
            </a:pPr>
            <a:r>
              <a:rPr lang="en-US"/>
              <a:t>The maximum amount of current the diode can conduct during reverse bias is known as reverse leakage current or leakage current. It is negligible when compared to the forward continuous current. For an ideal diode, the leakage current assumed to be zero.</a:t>
            </a:r>
            <a:endParaRPr/>
          </a:p>
          <a:p>
            <a:pPr indent="-320059" lvl="0" marL="320040" rtl="0" algn="l">
              <a:spcBef>
                <a:spcPts val="700"/>
              </a:spcBef>
              <a:spcAft>
                <a:spcPts val="0"/>
              </a:spcAft>
              <a:buSzPct val="59999"/>
              <a:buChar char="◻"/>
            </a:pPr>
            <a:r>
              <a:rPr b="1" lang="en-US"/>
              <a:t>Maximum power dissipation – P</a:t>
            </a:r>
            <a:r>
              <a:rPr b="1" baseline="-25000" lang="en-US"/>
              <a:t>Dmax</a:t>
            </a:r>
            <a:endParaRPr b="1"/>
          </a:p>
          <a:p>
            <a:pPr indent="0" lvl="0" marL="0" rtl="0" algn="l">
              <a:spcBef>
                <a:spcPts val="700"/>
              </a:spcBef>
              <a:spcAft>
                <a:spcPts val="0"/>
              </a:spcAft>
              <a:buSzPct val="59999"/>
              <a:buNone/>
            </a:pPr>
            <a:r>
              <a:rPr lang="en-US"/>
              <a:t>Maximum power dissipation is the maximum possible power dissipation in the diode when operating in forward bias. It is typically the multiplication of forward voltage by the forward continuous current. The P-N junction offers a resistance to the current flow resulting in power loss in the form of heat across the junction.</a:t>
            </a:r>
            <a:endParaRPr/>
          </a:p>
          <a:p>
            <a:pPr indent="-234429" lvl="0" marL="320040" rtl="0" algn="l">
              <a:spcBef>
                <a:spcPts val="700"/>
              </a:spcBef>
              <a:spcAft>
                <a:spcPts val="0"/>
              </a:spcAft>
              <a:buSzPct val="59999"/>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8" name="Shape 408"/>
        <p:cNvGrpSpPr/>
        <p:nvPr/>
      </p:nvGrpSpPr>
      <p:grpSpPr>
        <a:xfrm>
          <a:off x="0" y="0"/>
          <a:ext cx="0" cy="0"/>
          <a:chOff x="0" y="0"/>
          <a:chExt cx="0" cy="0"/>
        </a:xfrm>
      </p:grpSpPr>
      <p:sp>
        <p:nvSpPr>
          <p:cNvPr id="409" name="Google Shape;409;p34"/>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rgbClr val="FF0000"/>
              </a:buClr>
              <a:buSzPts val="3600"/>
              <a:buFont typeface="Twentieth Century"/>
              <a:buNone/>
            </a:pPr>
            <a:r>
              <a:rPr b="1" lang="en-US" sz="3600">
                <a:solidFill>
                  <a:srgbClr val="FF0000"/>
                </a:solidFill>
              </a:rPr>
              <a:t>Selection of Diode based on Applications</a:t>
            </a:r>
            <a:endParaRPr b="1" sz="3600"/>
          </a:p>
        </p:txBody>
      </p:sp>
      <p:sp>
        <p:nvSpPr>
          <p:cNvPr id="410" name="Google Shape;410;p34"/>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solidFill>
                  <a:srgbClr val="775F55"/>
                </a:solidFill>
              </a:rPr>
              <a:t>4/22/2022</a:t>
            </a:r>
            <a:endParaRPr>
              <a:solidFill>
                <a:srgbClr val="775F55"/>
              </a:solidFill>
            </a:endParaRPr>
          </a:p>
        </p:txBody>
      </p:sp>
      <p:sp>
        <p:nvSpPr>
          <p:cNvPr id="411" name="Google Shape;411;p34"/>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412" name="Google Shape;412;p34"/>
          <p:cNvSpPr txBox="1"/>
          <p:nvPr>
            <p:ph idx="1" type="body"/>
          </p:nvPr>
        </p:nvSpPr>
        <p:spPr>
          <a:xfrm>
            <a:off x="612648" y="1600200"/>
            <a:ext cx="8153400" cy="4495800"/>
          </a:xfrm>
          <a:prstGeom prst="rect">
            <a:avLst/>
          </a:prstGeom>
          <a:noFill/>
          <a:ln>
            <a:noFill/>
          </a:ln>
        </p:spPr>
        <p:txBody>
          <a:bodyPr anchorCtr="0" anchor="t" bIns="45700" lIns="91425" spcFirstLastPara="1" rIns="91425" wrap="square" tIns="45700">
            <a:normAutofit fontScale="85000" lnSpcReduction="20000"/>
          </a:bodyPr>
          <a:lstStyle/>
          <a:p>
            <a:pPr indent="-320040" lvl="0" marL="320040" rtl="0" algn="l">
              <a:spcBef>
                <a:spcPts val="0"/>
              </a:spcBef>
              <a:spcAft>
                <a:spcPts val="0"/>
              </a:spcAft>
              <a:buSzPct val="59999"/>
              <a:buNone/>
            </a:pPr>
            <a:r>
              <a:rPr lang="en-US"/>
              <a:t>Diodes are selected according to the following applications:</a:t>
            </a:r>
            <a:endParaRPr/>
          </a:p>
          <a:p>
            <a:pPr indent="-320040" lvl="0" marL="320040" rtl="0" algn="l">
              <a:spcBef>
                <a:spcPts val="700"/>
              </a:spcBef>
              <a:spcAft>
                <a:spcPts val="0"/>
              </a:spcAft>
              <a:buSzPct val="59999"/>
              <a:buChar char="◻"/>
            </a:pPr>
            <a:r>
              <a:rPr lang="en-US"/>
              <a:t>Limiters</a:t>
            </a:r>
            <a:endParaRPr/>
          </a:p>
          <a:p>
            <a:pPr indent="-320040" lvl="0" marL="320040" rtl="0" algn="l">
              <a:spcBef>
                <a:spcPts val="700"/>
              </a:spcBef>
              <a:spcAft>
                <a:spcPts val="0"/>
              </a:spcAft>
              <a:buSzPct val="59999"/>
              <a:buChar char="◻"/>
            </a:pPr>
            <a:r>
              <a:rPr lang="en-US"/>
              <a:t>Clippers</a:t>
            </a:r>
            <a:endParaRPr/>
          </a:p>
          <a:p>
            <a:pPr indent="-320040" lvl="0" marL="320040" rtl="0" algn="l">
              <a:spcBef>
                <a:spcPts val="700"/>
              </a:spcBef>
              <a:spcAft>
                <a:spcPts val="0"/>
              </a:spcAft>
              <a:buSzPct val="59999"/>
              <a:buChar char="◻"/>
            </a:pPr>
            <a:r>
              <a:rPr lang="en-US"/>
              <a:t>Logic gates</a:t>
            </a:r>
            <a:endParaRPr/>
          </a:p>
          <a:p>
            <a:pPr indent="-320040" lvl="0" marL="320040" rtl="0" algn="l">
              <a:spcBef>
                <a:spcPts val="700"/>
              </a:spcBef>
              <a:spcAft>
                <a:spcPts val="0"/>
              </a:spcAft>
              <a:buSzPct val="59999"/>
              <a:buChar char="◻"/>
            </a:pPr>
            <a:r>
              <a:rPr lang="en-US"/>
              <a:t>Rectifiers </a:t>
            </a:r>
            <a:endParaRPr/>
          </a:p>
          <a:p>
            <a:pPr indent="-320040" lvl="0" marL="320040" rtl="0" algn="l">
              <a:spcBef>
                <a:spcPts val="700"/>
              </a:spcBef>
              <a:spcAft>
                <a:spcPts val="0"/>
              </a:spcAft>
              <a:buSzPct val="59999"/>
              <a:buChar char="◻"/>
            </a:pPr>
            <a:r>
              <a:rPr lang="en-US"/>
              <a:t>Gain control</a:t>
            </a:r>
            <a:endParaRPr/>
          </a:p>
          <a:p>
            <a:pPr indent="-320040" lvl="0" marL="320040" rtl="0" algn="l">
              <a:spcBef>
                <a:spcPts val="700"/>
              </a:spcBef>
              <a:spcAft>
                <a:spcPts val="0"/>
              </a:spcAft>
              <a:buSzPct val="59999"/>
              <a:buChar char="◻"/>
            </a:pPr>
            <a:r>
              <a:rPr lang="en-US"/>
              <a:t>Amplifiers</a:t>
            </a:r>
            <a:endParaRPr/>
          </a:p>
          <a:p>
            <a:pPr indent="-320040" lvl="0" marL="320040" rtl="0" algn="l">
              <a:spcBef>
                <a:spcPts val="700"/>
              </a:spcBef>
              <a:spcAft>
                <a:spcPts val="0"/>
              </a:spcAft>
              <a:buSzPct val="59999"/>
              <a:buChar char="◻"/>
            </a:pPr>
            <a:r>
              <a:rPr lang="en-US"/>
              <a:t>Etc.</a:t>
            </a:r>
            <a:endParaRPr/>
          </a:p>
          <a:p>
            <a:pPr indent="0" lvl="0" marL="0" rtl="0" algn="l">
              <a:spcBef>
                <a:spcPts val="700"/>
              </a:spcBef>
              <a:spcAft>
                <a:spcPts val="0"/>
              </a:spcAft>
              <a:buSzPct val="59999"/>
              <a:buNone/>
            </a:pPr>
            <a:r>
              <a:t/>
            </a:r>
            <a:endParaRPr/>
          </a:p>
          <a:p>
            <a:pPr indent="0" lvl="0" marL="0" rtl="0" algn="l">
              <a:spcBef>
                <a:spcPts val="700"/>
              </a:spcBef>
              <a:spcAft>
                <a:spcPts val="0"/>
              </a:spcAft>
              <a:buSzPct val="59999"/>
              <a:buNone/>
            </a:pPr>
            <a:r>
              <a:rPr lang="en-US"/>
              <a:t>This is because in each application we can choose a diode which can fit. </a:t>
            </a:r>
            <a:endParaRPr/>
          </a:p>
          <a:p>
            <a:pPr indent="0" lvl="0" marL="0" rtl="0" algn="l">
              <a:spcBef>
                <a:spcPts val="700"/>
              </a:spcBef>
              <a:spcAft>
                <a:spcPts val="0"/>
              </a:spcAft>
              <a:buSzPct val="59999"/>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5"/>
          <p:cNvSpPr txBox="1"/>
          <p:nvPr>
            <p:ph type="title"/>
          </p:nvPr>
        </p:nvSpPr>
        <p:spPr>
          <a:xfrm>
            <a:off x="612648" y="228600"/>
            <a:ext cx="8153400" cy="990600"/>
          </a:xfrm>
          <a:prstGeom prst="rect">
            <a:avLst/>
          </a:prstGeom>
          <a:noFill/>
          <a:ln>
            <a:noFill/>
          </a:ln>
        </p:spPr>
        <p:txBody>
          <a:bodyPr anchorCtr="0" anchor="ctr" bIns="45700" lIns="91425" spcFirstLastPara="1" rIns="91425" wrap="square" tIns="45700">
            <a:normAutofit/>
          </a:bodyPr>
          <a:lstStyle/>
          <a:p>
            <a:pPr indent="0" lvl="0" marL="0" rtl="0" algn="ctr">
              <a:spcBef>
                <a:spcPts val="0"/>
              </a:spcBef>
              <a:spcAft>
                <a:spcPts val="0"/>
              </a:spcAft>
              <a:buClr>
                <a:schemeClr val="dk2"/>
              </a:buClr>
              <a:buSzPts val="4400"/>
              <a:buFont typeface="Twentieth Century"/>
              <a:buNone/>
            </a:pPr>
            <a:r>
              <a:rPr lang="en-US"/>
              <a:t>References</a:t>
            </a:r>
            <a:endParaRPr/>
          </a:p>
        </p:txBody>
      </p:sp>
      <p:sp>
        <p:nvSpPr>
          <p:cNvPr id="418" name="Google Shape;418;p35"/>
          <p:cNvSpPr txBox="1"/>
          <p:nvPr>
            <p:ph idx="10" type="dt"/>
          </p:nvPr>
        </p:nvSpPr>
        <p:spPr>
          <a:xfrm>
            <a:off x="6096000" y="6248400"/>
            <a:ext cx="26670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US"/>
              <a:t>4/22/2022</a:t>
            </a:r>
            <a:endParaRPr/>
          </a:p>
        </p:txBody>
      </p:sp>
      <p:sp>
        <p:nvSpPr>
          <p:cNvPr id="419" name="Google Shape;419;p35"/>
          <p:cNvSpPr txBox="1"/>
          <p:nvPr>
            <p:ph idx="12" type="sldNum"/>
          </p:nvPr>
        </p:nvSpPr>
        <p:spPr>
          <a:xfrm>
            <a:off x="0" y="1272222"/>
            <a:ext cx="533400" cy="244476"/>
          </a:xfrm>
          <a:prstGeom prst="rect">
            <a:avLst/>
          </a:prstGeom>
          <a:noFill/>
          <a:ln>
            <a:noFill/>
          </a:ln>
        </p:spPr>
        <p:txBody>
          <a:bodyPr anchorCtr="0" anchor="ctr" bIns="45700" lIns="91425" spcFirstLastPara="1" rIns="91425" wrap="square" tIns="45700">
            <a:normAutofit fontScale="85000" lnSpcReduction="20000"/>
          </a:bodyPr>
          <a:lstStyle/>
          <a:p>
            <a:pPr indent="0" lvl="0" marL="0" rtl="0" algn="ctr">
              <a:spcBef>
                <a:spcPts val="0"/>
              </a:spcBef>
              <a:spcAft>
                <a:spcPts val="0"/>
              </a:spcAft>
              <a:buNone/>
            </a:pPr>
            <a:fld id="{00000000-1234-1234-1234-123412341234}" type="slidenum">
              <a:rPr lang="en-US"/>
              <a:t>‹#›</a:t>
            </a:fld>
            <a:endParaRPr/>
          </a:p>
        </p:txBody>
      </p:sp>
      <p:sp>
        <p:nvSpPr>
          <p:cNvPr id="420" name="Google Shape;420;p35"/>
          <p:cNvSpPr txBox="1"/>
          <p:nvPr>
            <p:ph idx="1" type="body"/>
          </p:nvPr>
        </p:nvSpPr>
        <p:spPr>
          <a:xfrm>
            <a:off x="612648" y="1600200"/>
            <a:ext cx="8153400" cy="50292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SzPts val="1140"/>
              <a:buNone/>
            </a:pPr>
            <a:r>
              <a:rPr lang="en-US" sz="1900"/>
              <a:t>Fundamentals of electronics. Book 1, Electronic devices and circuit applications, Thomas F. Schubert, Jr. and Ernest M. Kim.,an Rafael, California (1537 Fourth Street, San Rafael, CA 94901 USA) : Morgan &amp; Claypool, 2014.</a:t>
            </a:r>
            <a:endParaRPr/>
          </a:p>
          <a:p>
            <a:pPr indent="0" lvl="0" marL="0" rtl="0" algn="l">
              <a:spcBef>
                <a:spcPts val="700"/>
              </a:spcBef>
              <a:spcAft>
                <a:spcPts val="0"/>
              </a:spcAft>
              <a:buSzPts val="1140"/>
              <a:buNone/>
            </a:pPr>
            <a:r>
              <a:rPr lang="en-US" sz="1900"/>
              <a:t>Principles of Electrical Engineering. Wiley., 1922. </a:t>
            </a:r>
            <a:endParaRPr/>
          </a:p>
          <a:p>
            <a:pPr indent="0" lvl="0" marL="0" rtl="0" algn="l">
              <a:spcBef>
                <a:spcPts val="700"/>
              </a:spcBef>
              <a:spcAft>
                <a:spcPts val="0"/>
              </a:spcAft>
              <a:buSzPts val="1140"/>
              <a:buNone/>
            </a:pPr>
            <a:r>
              <a:rPr lang="en-US" sz="1900"/>
              <a:t>Starting Electronics, Keith Brindley (Fourth Edition), published by  Elsevier Ltd, 2011.</a:t>
            </a:r>
            <a:endParaRPr sz="1900"/>
          </a:p>
          <a:p>
            <a:pPr indent="0" lvl="0" marL="0" rtl="0" algn="l">
              <a:spcBef>
                <a:spcPts val="700"/>
              </a:spcBef>
              <a:spcAft>
                <a:spcPts val="0"/>
              </a:spcAft>
              <a:buSzPts val="1140"/>
              <a:buNone/>
            </a:pPr>
            <a:r>
              <a:rPr lang="en-US" sz="1900"/>
              <a:t>https://circuitglobe.com/varactor-diode.html</a:t>
            </a:r>
            <a:endParaRPr sz="1900"/>
          </a:p>
          <a:p>
            <a:pPr indent="0" lvl="0" marL="0" rtl="0" algn="l">
              <a:spcBef>
                <a:spcPts val="700"/>
              </a:spcBef>
              <a:spcAft>
                <a:spcPts val="0"/>
              </a:spcAft>
              <a:buSzPts val="1140"/>
              <a:buNone/>
            </a:pPr>
            <a:r>
              <a:rPr lang="en-US" sz="1900"/>
              <a:t>https://www.physics-and-radio-electronics.com/electronic-devices-and-circuits/semiconductor-diodes/tunneldiode-howitworks.html</a:t>
            </a:r>
            <a:endParaRPr sz="1900"/>
          </a:p>
          <a:p>
            <a:pPr indent="0" lvl="0" marL="0" rtl="0" algn="l">
              <a:spcBef>
                <a:spcPts val="700"/>
              </a:spcBef>
              <a:spcAft>
                <a:spcPts val="0"/>
              </a:spcAft>
              <a:buSzPts val="1140"/>
              <a:buNone/>
            </a:pPr>
            <a:r>
              <a:rPr lang="en-US" sz="1900"/>
              <a:t>https://www.electronicshub.org/photodiode-working-characteristics-applications/</a:t>
            </a:r>
            <a:endParaRPr sz="1900"/>
          </a:p>
          <a:p>
            <a:pPr indent="0" lvl="0" marL="0" rtl="0" algn="l">
              <a:spcBef>
                <a:spcPts val="700"/>
              </a:spcBef>
              <a:spcAft>
                <a:spcPts val="0"/>
              </a:spcAft>
              <a:buSzPts val="1140"/>
              <a:buNone/>
            </a:pPr>
            <a:r>
              <a:rPr lang="en-US" sz="1900"/>
              <a:t>https://www.theengineeringprojects.com/2019/09/what-is-the-zener-diode.html</a:t>
            </a:r>
            <a:endParaRPr sz="1900"/>
          </a:p>
          <a:p>
            <a:pPr indent="0" lvl="0" marL="0" rtl="0" algn="l">
              <a:spcBef>
                <a:spcPts val="700"/>
              </a:spcBef>
              <a:spcAft>
                <a:spcPts val="0"/>
              </a:spcAft>
              <a:buSzPts val="1140"/>
              <a:buNone/>
            </a:pPr>
            <a:r>
              <a:rPr lang="en-US" sz="1900"/>
              <a:t>https://byjus.com/physics/uses-of-diode/ </a:t>
            </a:r>
            <a:endParaRPr/>
          </a:p>
          <a:p>
            <a:pPr indent="0" lvl="0" marL="0" rtl="0" algn="l">
              <a:spcBef>
                <a:spcPts val="700"/>
              </a:spcBef>
              <a:spcAft>
                <a:spcPts val="0"/>
              </a:spcAft>
              <a:buSzPts val="1140"/>
              <a:buNone/>
            </a:pPr>
            <a:r>
              <a:rPr lang="en-US" sz="1900"/>
              <a:t>https://www.electricalclassroom.com/diode-ratings-diode-datasheet/</a:t>
            </a:r>
            <a:endParaRPr sz="1900"/>
          </a:p>
        </p:txBody>
      </p:sp>
    </p:spTree>
  </p:cSld>
  <p:clrMapOvr>
    <a:masterClrMapping/>
  </p:clrMapOvr>
</p:sld>
</file>

<file path=ppt/theme/theme1.xml><?xml version="1.0" encoding="utf-8"?>
<a:theme xmlns:a="http://schemas.openxmlformats.org/drawingml/2006/main" xmlns:r="http://schemas.openxmlformats.org/officeDocument/2006/relationships"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Median">
  <a:themeElements>
    <a:clrScheme name="Median">
      <a:dk1>
        <a:srgbClr val="000000"/>
      </a:dk1>
      <a:lt1>
        <a:srgbClr val="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2017-10-03T12:49:49Z</dcterms:created>
  <dc:creator>Elvis</dc:creator>
</cp:coreProperties>
</file>