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9144000" cy="6858000"/>
  <p:embeddedFontLst>
    <p:embeddedFont>
      <p:font typeface="Tahoma"/>
      <p:regular r:id="rId42"/>
      <p:bold r:id="rId43"/>
    </p:embeddedFont>
    <p:embeddedFont>
      <p:font typeface="Open Sans"/>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font" Target="fonts/Tahoma-regular.fntdata"/><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OpenSans-regular.fntdata"/><Relationship Id="rId21" Type="http://schemas.openxmlformats.org/officeDocument/2006/relationships/slide" Target="slides/slide16.xml"/><Relationship Id="rId43" Type="http://schemas.openxmlformats.org/officeDocument/2006/relationships/font" Target="fonts/Tahoma-bold.fntdata"/><Relationship Id="rId24" Type="http://schemas.openxmlformats.org/officeDocument/2006/relationships/slide" Target="slides/slide19.xml"/><Relationship Id="rId46" Type="http://schemas.openxmlformats.org/officeDocument/2006/relationships/font" Target="fonts/OpenSans-italic.fntdata"/><Relationship Id="rId23" Type="http://schemas.openxmlformats.org/officeDocument/2006/relationships/slide" Target="slides/slide18.xml"/><Relationship Id="rId45" Type="http://schemas.openxmlformats.org/officeDocument/2006/relationships/font" Target="fonts/OpenSans-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47" Type="http://schemas.openxmlformats.org/officeDocument/2006/relationships/font" Target="fonts/OpenSans-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 name="Google Shape;59;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 name="Google Shape;60;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38" name="Google Shape;138;p1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39" name="Google Shape;139;p1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6" name="Google Shape;146;p1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47" name="Google Shape;147;p1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58" name="Google Shape;158;p1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59" name="Google Shape;159;p1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65" name="Google Shape;165;p1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6" name="Google Shape;166;p1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74" name="Google Shape;174;p1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5" name="Google Shape;175;p1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85" name="Google Shape;185;p1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6" name="Google Shape;186;p1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94" name="Google Shape;194;p19: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95" name="Google Shape;195;p19: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3" name="Google Shape;203;p2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04" name="Google Shape;204;p2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2" name="Google Shape;212;p2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13" name="Google Shape;213;p2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23" name="Google Shape;223;p2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24" name="Google Shape;224;p2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0" name="Google Shape;230;p2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31" name="Google Shape;231;p2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40" name="Google Shape;240;p2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41" name="Google Shape;241;p2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50" name="Google Shape;250;p2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51" name="Google Shape;251;p2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57" name="Google Shape;257;p2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58" name="Google Shape;258;p2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66" name="Google Shape;266;p2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67" name="Google Shape;267;p2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00" name="Google Shape;300;p3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01" name="Google Shape;301;p3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08" name="Google Shape;308;p3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09" name="Google Shape;309;p3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16" name="Google Shape;316;p3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17" name="Google Shape;317;p3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24" name="Google Shape;324;p3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25" name="Google Shape;325;p3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32" name="Google Shape;332;p3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33" name="Google Shape;333;p3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41" name="Google Shape;341;p3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42" name="Google Shape;342;p3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3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3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type="twoObj">
  <p:cSld name="TWO_OBJECTS">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 type="body"/>
          </p:nvPr>
        </p:nvSpPr>
        <p:spPr>
          <a:xfrm>
            <a:off x="802386" y="2194560"/>
            <a:ext cx="3566160"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4" name="Google Shape;34;p4"/>
          <p:cNvSpPr txBox="1"/>
          <p:nvPr>
            <p:ph idx="2" type="body"/>
          </p:nvPr>
        </p:nvSpPr>
        <p:spPr>
          <a:xfrm>
            <a:off x="4773168" y="2194560"/>
            <a:ext cx="3566160"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5" name="Google Shape;35;p4"/>
          <p:cNvSpPr txBox="1"/>
          <p:nvPr>
            <p:ph idx="10" type="dt"/>
          </p:nvPr>
        </p:nvSpPr>
        <p:spPr>
          <a:xfrm>
            <a:off x="457200" y="6377940"/>
            <a:ext cx="2103120" cy="27699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
          <p:cNvSpPr txBox="1"/>
          <p:nvPr>
            <p:ph idx="11" type="ftr"/>
          </p:nvPr>
        </p:nvSpPr>
        <p:spPr>
          <a:xfrm>
            <a:off x="3108960" y="6377940"/>
            <a:ext cx="2926080" cy="276999"/>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2" type="sldNum"/>
          </p:nvPr>
        </p:nvSpPr>
        <p:spPr>
          <a:xfrm>
            <a:off x="6583680" y="6377940"/>
            <a:ext cx="2103120" cy="276999"/>
          </a:xfrm>
          <a:prstGeom prst="rect">
            <a:avLst/>
          </a:prstGeom>
          <a:noFill/>
          <a:ln>
            <a:noFill/>
          </a:ln>
        </p:spPr>
        <p:txBody>
          <a:bodyPr anchorCtr="0" anchor="t" bIns="0" lIns="0" spcFirstLastPara="1" rIns="0" wrap="square" tIns="0">
            <a:sp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8" name="Shape 38"/>
        <p:cNvGrpSpPr/>
        <p:nvPr/>
      </p:nvGrpSpPr>
      <p:grpSpPr>
        <a:xfrm>
          <a:off x="0" y="0"/>
          <a:ext cx="0" cy="0"/>
          <a:chOff x="0" y="0"/>
          <a:chExt cx="0" cy="0"/>
        </a:xfrm>
      </p:grpSpPr>
      <p:sp>
        <p:nvSpPr>
          <p:cNvPr id="39" name="Google Shape;39;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3" name="Google Shape;43;p5"/>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4" name="Shape 44"/>
        <p:cNvGrpSpPr/>
        <p:nvPr/>
      </p:nvGrpSpPr>
      <p:grpSpPr>
        <a:xfrm>
          <a:off x="0" y="0"/>
          <a:ext cx="0" cy="0"/>
          <a:chOff x="0" y="0"/>
          <a:chExt cx="0" cy="0"/>
        </a:xfrm>
      </p:grpSpPr>
      <p:sp>
        <p:nvSpPr>
          <p:cNvPr id="45" name="Google Shape;45;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7" name="Google Shape;47;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8" name="Google Shape;48;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1" name="Google Shape;51;p6"/>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2" name="Shape 52"/>
        <p:cNvGrpSpPr/>
        <p:nvPr/>
      </p:nvGrpSpPr>
      <p:grpSpPr>
        <a:xfrm>
          <a:off x="0" y="0"/>
          <a:ext cx="0" cy="0"/>
          <a:chOff x="0" y="0"/>
          <a:chExt cx="0" cy="0"/>
        </a:xfrm>
      </p:grpSpPr>
      <p:sp>
        <p:nvSpPr>
          <p:cNvPr id="53" name="Google Shape;53;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6" name="Google Shape;56;p7"/>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theme" Target="../theme/theme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7.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6.png"/><Relationship Id="rId4" Type="http://schemas.openxmlformats.org/officeDocument/2006/relationships/image" Target="../media/image23.png"/><Relationship Id="rId5"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8.pn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7.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9.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39.png"/><Relationship Id="rId4" Type="http://schemas.openxmlformats.org/officeDocument/2006/relationships/image" Target="../media/image30.png"/><Relationship Id="rId5"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8.png"/><Relationship Id="rId4" Type="http://schemas.openxmlformats.org/officeDocument/2006/relationships/image" Target="../media/image31.png"/><Relationship Id="rId5" Type="http://schemas.openxmlformats.org/officeDocument/2006/relationships/image" Target="../media/image3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0.png"/><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8"/>
          <p:cNvSpPr txBox="1"/>
          <p:nvPr/>
        </p:nvSpPr>
        <p:spPr>
          <a:xfrm>
            <a:off x="533400" y="1401863"/>
            <a:ext cx="8305800" cy="3305713"/>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2</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TỔNG QUAN VỀ </a:t>
            </a:r>
            <a:r>
              <a:rPr b="1" i="1" lang="en-US" sz="3600">
                <a:solidFill>
                  <a:schemeClr val="dk1"/>
                </a:solidFill>
                <a:latin typeface="arial"/>
                <a:ea typeface="arial"/>
                <a:cs typeface="arial"/>
                <a:sym typeface="arial"/>
              </a:rPr>
              <a:t>VISUAL STUDIO VÀ  .NET FRAMEWORK</a:t>
            </a:r>
            <a:endParaRPr/>
          </a:p>
          <a:p>
            <a:pPr indent="0" lvl="0" marL="0" marR="0" rtl="0" algn="ctr">
              <a:lnSpc>
                <a:spcPct val="150000"/>
              </a:lnSpc>
              <a:spcBef>
                <a:spcPts val="0"/>
              </a:spcBef>
              <a:spcAft>
                <a:spcPts val="0"/>
              </a:spcAft>
              <a:buNone/>
            </a:pPr>
            <a:r>
              <a:rPr b="1" i="1" lang="en-US" sz="4000">
                <a:solidFill>
                  <a:schemeClr val="dk1"/>
                </a:solidFill>
                <a:latin typeface="Times New Roman"/>
                <a:ea typeface="Times New Roman"/>
                <a:cs typeface="Times New Roman"/>
                <a:sym typeface="Times New Roman"/>
              </a:rPr>
              <a:t>(</a:t>
            </a:r>
            <a:r>
              <a:rPr b="1" i="1" lang="en-US" sz="2400">
                <a:solidFill>
                  <a:schemeClr val="dk1"/>
                </a:solidFill>
                <a:latin typeface="arial"/>
                <a:ea typeface="arial"/>
                <a:cs typeface="arial"/>
                <a:sym typeface="arial"/>
              </a:rPr>
              <a:t>Overview of  V</a:t>
            </a:r>
            <a:r>
              <a:rPr b="1" i="1" lang="en-US" sz="2800">
                <a:solidFill>
                  <a:schemeClr val="dk1"/>
                </a:solidFill>
                <a:latin typeface="arial"/>
                <a:ea typeface="arial"/>
                <a:cs typeface="arial"/>
                <a:sym typeface="arial"/>
              </a:rPr>
              <a:t>isual Studio </a:t>
            </a:r>
            <a:r>
              <a:rPr b="1" i="1" lang="en-US" sz="2400">
                <a:solidFill>
                  <a:schemeClr val="dk1"/>
                </a:solidFill>
                <a:latin typeface="arial"/>
                <a:ea typeface="arial"/>
                <a:cs typeface="arial"/>
                <a:sym typeface="arial"/>
              </a:rPr>
              <a:t>and .Net framework</a:t>
            </a:r>
            <a:r>
              <a:rPr b="1" i="1" lang="en-US" sz="2400">
                <a:solidFill>
                  <a:schemeClr val="dk1"/>
                </a:solidFill>
                <a:latin typeface="Times New Roman"/>
                <a:ea typeface="Times New Roman"/>
                <a:cs typeface="Times New Roman"/>
                <a:sym typeface="Times New Roman"/>
              </a:rPr>
              <a:t>)</a:t>
            </a:r>
            <a:endParaRPr/>
          </a:p>
        </p:txBody>
      </p:sp>
      <p:sp>
        <p:nvSpPr>
          <p:cNvPr id="63" name="Google Shape;63;p8"/>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9" name="Google Shape;69;p9"/>
          <p:cNvSpPr txBox="1"/>
          <p:nvPr>
            <p:ph idx="1" type="body"/>
          </p:nvPr>
        </p:nvSpPr>
        <p:spPr>
          <a:xfrm>
            <a:off x="381000" y="1371600"/>
            <a:ext cx="8229600" cy="3696525"/>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Giới thiệu Visual studio.net</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Tìm hiểu về: Form, thuộc tính, phương thức, sự kiện…</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Sử dụng một số quy tắc viết mã lệnh cơ bản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Thiết lế giao diện với Form</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Nhớ được chức năng, thuộc tính cơ bản của: Label, TextBox, Button vào ứng dụng.</a:t>
            </a:r>
            <a:endParaRPr/>
          </a:p>
          <a:p>
            <a:pPr indent="-171450" lvl="0" marL="285750" rtl="0" algn="l">
              <a:lnSpc>
                <a:spcPct val="150000"/>
              </a:lnSpc>
              <a:spcBef>
                <a:spcPts val="0"/>
              </a:spcBef>
              <a:spcAft>
                <a:spcPts val="0"/>
              </a:spcAft>
              <a:buClr>
                <a:schemeClr val="dk1"/>
              </a:buClr>
              <a:buSzPts val="1800"/>
              <a:buFont typeface="Noto Sans Symbols"/>
              <a:buNone/>
            </a:pPr>
            <a:r>
              <a:t/>
            </a:r>
            <a:endParaRPr/>
          </a:p>
        </p:txBody>
      </p:sp>
      <p:sp>
        <p:nvSpPr>
          <p:cNvPr id="70" name="Google Shape;70;p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descr="Best VB.Net Development Company in India | Hire VB.Net Developers" id="71" name="Google Shape;71;p9"/>
          <p:cNvPicPr preferRelativeResize="0"/>
          <p:nvPr/>
        </p:nvPicPr>
        <p:blipFill rotWithShape="1">
          <a:blip r:embed="rId3">
            <a:alphaModFix/>
          </a:blip>
          <a:srcRect b="0" l="0" r="0" t="0"/>
          <a:stretch/>
        </p:blipFill>
        <p:spPr>
          <a:xfrm>
            <a:off x="3733800" y="3441155"/>
            <a:ext cx="4762500" cy="29908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ph idx="1" type="body"/>
          </p:nvPr>
        </p:nvSpPr>
        <p:spPr>
          <a:xfrm>
            <a:off x="360225" y="1219200"/>
            <a:ext cx="8521800" cy="6203100"/>
          </a:xfrm>
          <a:prstGeom prst="rect">
            <a:avLst/>
          </a:prstGeom>
          <a:noFill/>
          <a:ln>
            <a:noFill/>
          </a:ln>
        </p:spPr>
        <p:txBody>
          <a:bodyPr anchorCtr="0" anchor="t" bIns="0" lIns="0" spcFirstLastPara="1" rIns="0" wrap="square" tIns="0">
            <a:spAutoFit/>
          </a:bodyPr>
          <a:lstStyle/>
          <a:p>
            <a:pPr indent="-342900" lvl="0" marL="342900" rtl="0" algn="just">
              <a:lnSpc>
                <a:spcPct val="158333"/>
              </a:lnSpc>
              <a:spcBef>
                <a:spcPts val="0"/>
              </a:spcBef>
              <a:spcAft>
                <a:spcPts val="0"/>
              </a:spcAft>
              <a:buClr>
                <a:schemeClr val="dk1"/>
              </a:buClr>
              <a:buSzPts val="2400"/>
              <a:buFont typeface="Noto Sans Symbols"/>
              <a:buChar char="▪"/>
            </a:pPr>
            <a:r>
              <a:rPr lang="en-US" sz="2400"/>
              <a:t>Visual Studio là bộ công cụ lập trình hệ thống dựa trên công nghệ Microsoft .NET </a:t>
            </a:r>
            <a:endParaRPr sz="2400"/>
          </a:p>
          <a:p>
            <a:pPr indent="-342900" lvl="0" marL="342900" rtl="0" algn="just">
              <a:lnSpc>
                <a:spcPct val="158333"/>
              </a:lnSpc>
              <a:spcBef>
                <a:spcPts val="0"/>
              </a:spcBef>
              <a:spcAft>
                <a:spcPts val="0"/>
              </a:spcAft>
              <a:buClr>
                <a:schemeClr val="dk1"/>
              </a:buClr>
              <a:buSzPts val="2400"/>
              <a:buFont typeface="Noto Sans Symbols"/>
              <a:buChar char="▪"/>
            </a:pPr>
            <a:r>
              <a:rPr lang="en-US" sz="2400"/>
              <a:t>Môi trường phát triển Visual Studio sử dụng giao diện đồ họa, tích hợp nhiều chức năng tiện ích khác nhau để hỗ trợ tối đa cho các lập trình viên.</a:t>
            </a:r>
            <a:endParaRPr/>
          </a:p>
          <a:p>
            <a:pPr indent="-342900" lvl="0" marL="342900" rtl="0" algn="just">
              <a:lnSpc>
                <a:spcPct val="158333"/>
              </a:lnSpc>
              <a:spcBef>
                <a:spcPts val="0"/>
              </a:spcBef>
              <a:spcAft>
                <a:spcPts val="0"/>
              </a:spcAft>
              <a:buClr>
                <a:schemeClr val="dk1"/>
              </a:buClr>
              <a:buSzPts val="2400"/>
              <a:buFont typeface="Noto Sans Symbols"/>
              <a:buChar char="▪"/>
            </a:pPr>
            <a:r>
              <a:rPr lang="en-US" sz="2400"/>
              <a:t>Visual Studio hỗ trợ nhiều ngôn ngữ như Visual Basic.NET, C#…</a:t>
            </a:r>
            <a:endParaRPr/>
          </a:p>
          <a:p>
            <a:pPr indent="-342900" lvl="0" marL="342900" rtl="0" algn="just">
              <a:lnSpc>
                <a:spcPct val="158333"/>
              </a:lnSpc>
              <a:spcBef>
                <a:spcPts val="0"/>
              </a:spcBef>
              <a:spcAft>
                <a:spcPts val="0"/>
              </a:spcAft>
              <a:buClr>
                <a:schemeClr val="dk1"/>
              </a:buClr>
              <a:buSzPts val="2400"/>
              <a:buFont typeface="Noto Sans Symbols"/>
              <a:buChar char="▪"/>
            </a:pPr>
            <a:r>
              <a:rPr lang="en-US" sz="2400"/>
              <a:t>Giúp viết chương trình thuận tiện nhờ tận dụng được những chức năng sẵn có của .NET Framework</a:t>
            </a:r>
            <a:endParaRPr sz="2400"/>
          </a:p>
          <a:p>
            <a:pPr indent="-342900" lvl="0" marL="342900" rtl="0" algn="just">
              <a:lnSpc>
                <a:spcPct val="158333"/>
              </a:lnSpc>
              <a:spcBef>
                <a:spcPts val="0"/>
              </a:spcBef>
              <a:spcAft>
                <a:spcPts val="0"/>
              </a:spcAft>
              <a:buClr>
                <a:schemeClr val="dk1"/>
              </a:buClr>
              <a:buSzPts val="2400"/>
              <a:buFont typeface="Noto Sans Symbols"/>
              <a:buChar char="▪"/>
            </a:pPr>
            <a:r>
              <a:rPr lang="en-US" sz="2400"/>
              <a:t>.NET Framework là thành phần quan trọng nhất trong kỹ thuật phát triển ứng dụng dựa trên .NET. </a:t>
            </a:r>
            <a:endParaRPr sz="2400"/>
          </a:p>
          <a:p>
            <a:pPr indent="0" lvl="0" marL="0" rtl="0" algn="just">
              <a:spcBef>
                <a:spcPts val="600"/>
              </a:spcBef>
              <a:spcAft>
                <a:spcPts val="0"/>
              </a:spcAft>
              <a:buClr>
                <a:schemeClr val="dk1"/>
              </a:buClr>
              <a:buSzPts val="1800"/>
              <a:buFont typeface="Noto Sans Symbols"/>
              <a:buNone/>
            </a:pPr>
            <a:r>
              <a:t/>
            </a:r>
            <a:endParaRPr/>
          </a:p>
        </p:txBody>
      </p:sp>
      <p:sp>
        <p:nvSpPr>
          <p:cNvPr id="77" name="Google Shape;77;p10"/>
          <p:cNvSpPr txBox="1"/>
          <p:nvPr>
            <p:ph type="title"/>
          </p:nvPr>
        </p:nvSpPr>
        <p:spPr>
          <a:xfrm>
            <a:off x="1361925" y="481725"/>
            <a:ext cx="8229600" cy="4311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 Giới thiệu Visual Studio</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1"/>
          <p:cNvSpPr txBox="1"/>
          <p:nvPr>
            <p:ph type="title"/>
          </p:nvPr>
        </p:nvSpPr>
        <p:spPr>
          <a:xfrm>
            <a:off x="1600200" y="499911"/>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1.2. Giới thiệu về Microsoft.NET Framework</a:t>
            </a:r>
            <a:endParaRPr/>
          </a:p>
        </p:txBody>
      </p:sp>
      <p:sp>
        <p:nvSpPr>
          <p:cNvPr id="83" name="Google Shape;83;p11"/>
          <p:cNvSpPr/>
          <p:nvPr/>
        </p:nvSpPr>
        <p:spPr>
          <a:xfrm>
            <a:off x="381000" y="1676400"/>
            <a:ext cx="8293100" cy="4618059"/>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50000"/>
              </a:lnSpc>
              <a:spcBef>
                <a:spcPts val="0"/>
              </a:spcBef>
              <a:spcAft>
                <a:spcPts val="0"/>
              </a:spcAft>
              <a:buClr>
                <a:schemeClr val="dk1"/>
              </a:buClr>
              <a:buSzPts val="2000"/>
              <a:buFont typeface="Noto Sans Symbols"/>
              <a:buChar char="▪"/>
            </a:pPr>
            <a:r>
              <a:rPr lang="en-US" sz="2000">
                <a:solidFill>
                  <a:schemeClr val="dk1"/>
                </a:solidFill>
                <a:latin typeface="Open Sans"/>
                <a:ea typeface="Open Sans"/>
                <a:cs typeface="Open Sans"/>
                <a:sym typeface="Open Sans"/>
              </a:rPr>
              <a:t>.</a:t>
            </a:r>
            <a:r>
              <a:rPr lang="en-US" sz="2400">
                <a:solidFill>
                  <a:schemeClr val="dk1"/>
                </a:solidFill>
                <a:latin typeface="Calibri"/>
                <a:ea typeface="Calibri"/>
                <a:cs typeface="Calibri"/>
                <a:sym typeface="Calibri"/>
              </a:rPr>
              <a:t>NET Framework là một nền tảng lập trình tập hợp các thư viện lập trình có thể được cài thêm hoặc đã có sẵn trong các hệ điều hành Windows. </a:t>
            </a:r>
            <a:endParaRPr sz="2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000"/>
              <a:buFont typeface="Noto Sans Symbols"/>
              <a:buChar char="▪"/>
            </a:pPr>
            <a:r>
              <a:rPr lang="en-US" sz="2000">
                <a:solidFill>
                  <a:schemeClr val="dk1"/>
                </a:solidFill>
                <a:latin typeface="Open Sans"/>
                <a:ea typeface="Open Sans"/>
                <a:cs typeface="Open Sans"/>
                <a:sym typeface="Open Sans"/>
              </a:rPr>
              <a:t>.</a:t>
            </a:r>
            <a:r>
              <a:rPr lang="en-US" sz="2400">
                <a:solidFill>
                  <a:schemeClr val="dk1"/>
                </a:solidFill>
                <a:latin typeface="Calibri"/>
                <a:ea typeface="Calibri"/>
                <a:cs typeface="Calibri"/>
                <a:sym typeface="Calibri"/>
              </a:rPr>
              <a:t>NET Framework cung cấp những giải pháp thiết yếu cho những yêu cầu thông thường của các chương trình điện toán như:</a:t>
            </a:r>
            <a:endParaRPr sz="2400">
              <a:solidFill>
                <a:schemeClr val="dk1"/>
              </a:solidFill>
              <a:latin typeface="Calibri"/>
              <a:ea typeface="Calibri"/>
              <a:cs typeface="Calibri"/>
              <a:sym typeface="Calibri"/>
            </a:endParaRPr>
          </a:p>
          <a:p>
            <a:pPr indent="-342900" lvl="0" marL="857250" marR="0" rtl="0" algn="just">
              <a:lnSpc>
                <a:spcPct val="150000"/>
              </a:lnSpc>
              <a:spcBef>
                <a:spcPts val="0"/>
              </a:spcBef>
              <a:spcAft>
                <a:spcPts val="0"/>
              </a:spcAft>
              <a:buClr>
                <a:schemeClr val="dk1"/>
              </a:buClr>
              <a:buSzPts val="1800"/>
              <a:buFont typeface="Noto Sans Symbols"/>
              <a:buChar char="⮚"/>
            </a:pPr>
            <a:r>
              <a:rPr i="1" lang="en-US" sz="1800">
                <a:solidFill>
                  <a:schemeClr val="dk1"/>
                </a:solidFill>
                <a:latin typeface="Calibri"/>
                <a:ea typeface="Calibri"/>
                <a:cs typeface="Calibri"/>
                <a:sym typeface="Calibri"/>
              </a:rPr>
              <a:t>Lập trình giao diện người dùng.</a:t>
            </a:r>
            <a:endParaRPr i="1" sz="1800">
              <a:solidFill>
                <a:schemeClr val="dk1"/>
              </a:solidFill>
              <a:latin typeface="Calibri"/>
              <a:ea typeface="Calibri"/>
              <a:cs typeface="Calibri"/>
              <a:sym typeface="Calibri"/>
            </a:endParaRPr>
          </a:p>
          <a:p>
            <a:pPr indent="-342900" lvl="0" marL="857250" marR="0" rtl="0" algn="just">
              <a:lnSpc>
                <a:spcPct val="150000"/>
              </a:lnSpc>
              <a:spcBef>
                <a:spcPts val="0"/>
              </a:spcBef>
              <a:spcAft>
                <a:spcPts val="0"/>
              </a:spcAft>
              <a:buClr>
                <a:schemeClr val="dk1"/>
              </a:buClr>
              <a:buSzPts val="1800"/>
              <a:buFont typeface="Noto Sans Symbols"/>
              <a:buChar char="⮚"/>
            </a:pPr>
            <a:r>
              <a:rPr i="1" lang="en-US" sz="1800">
                <a:solidFill>
                  <a:schemeClr val="dk1"/>
                </a:solidFill>
                <a:latin typeface="Calibri"/>
                <a:ea typeface="Calibri"/>
                <a:cs typeface="Calibri"/>
                <a:sym typeface="Calibri"/>
              </a:rPr>
              <a:t>Truy cập dữ liệu, kết nối cơ sở dữ liệu.</a:t>
            </a:r>
            <a:endParaRPr i="1" sz="1800">
              <a:solidFill>
                <a:schemeClr val="dk1"/>
              </a:solidFill>
              <a:latin typeface="Calibri"/>
              <a:ea typeface="Calibri"/>
              <a:cs typeface="Calibri"/>
              <a:sym typeface="Calibri"/>
            </a:endParaRPr>
          </a:p>
          <a:p>
            <a:pPr indent="-342900" lvl="0" marL="857250" marR="0" rtl="0" algn="just">
              <a:lnSpc>
                <a:spcPct val="150000"/>
              </a:lnSpc>
              <a:spcBef>
                <a:spcPts val="0"/>
              </a:spcBef>
              <a:spcAft>
                <a:spcPts val="0"/>
              </a:spcAft>
              <a:buClr>
                <a:schemeClr val="dk1"/>
              </a:buClr>
              <a:buSzPts val="1800"/>
              <a:buFont typeface="Noto Sans Symbols"/>
              <a:buChar char="⮚"/>
            </a:pPr>
            <a:r>
              <a:rPr i="1" lang="en-US" sz="1800">
                <a:solidFill>
                  <a:schemeClr val="dk1"/>
                </a:solidFill>
                <a:latin typeface="Calibri"/>
                <a:ea typeface="Calibri"/>
                <a:cs typeface="Calibri"/>
                <a:sym typeface="Calibri"/>
              </a:rPr>
              <a:t>Ứng dụng web, các giải thuật số học và giao tiếp mạng.</a:t>
            </a:r>
            <a:endParaRPr i="1"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2"/>
          <p:cNvSpPr txBox="1"/>
          <p:nvPr>
            <p:ph type="title"/>
          </p:nvPr>
        </p:nvSpPr>
        <p:spPr>
          <a:xfrm>
            <a:off x="1600200" y="42638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1.2. Microsoft.NET Framework</a:t>
            </a:r>
            <a:endParaRPr/>
          </a:p>
        </p:txBody>
      </p:sp>
      <p:sp>
        <p:nvSpPr>
          <p:cNvPr id="89" name="Google Shape;89;p12"/>
          <p:cNvSpPr txBox="1"/>
          <p:nvPr/>
        </p:nvSpPr>
        <p:spPr>
          <a:xfrm>
            <a:off x="609600" y="1143000"/>
            <a:ext cx="8229600" cy="609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0BD0D9"/>
              </a:buClr>
              <a:buSzPts val="2280"/>
              <a:buFont typeface="Noto Sans Symbols"/>
              <a:buNone/>
            </a:pPr>
            <a:r>
              <a:rPr lang="en-US" sz="2400">
                <a:solidFill>
                  <a:schemeClr val="dk1"/>
                </a:solidFill>
                <a:latin typeface="Tahoma"/>
                <a:ea typeface="Tahoma"/>
                <a:cs typeface="Tahoma"/>
                <a:sym typeface="Tahoma"/>
              </a:rPr>
              <a:t>Cấu trúc của.NET Framework </a:t>
            </a:r>
            <a:br>
              <a:rPr b="1" lang="en-US" sz="2100">
                <a:solidFill>
                  <a:schemeClr val="dk1"/>
                </a:solidFill>
                <a:latin typeface="Tahoma"/>
                <a:ea typeface="Tahoma"/>
                <a:cs typeface="Tahoma"/>
                <a:sym typeface="Tahoma"/>
              </a:rPr>
            </a:br>
            <a:endParaRPr b="1" sz="2100">
              <a:solidFill>
                <a:schemeClr val="dk1"/>
              </a:solidFill>
              <a:latin typeface="Tahoma"/>
              <a:ea typeface="Tahoma"/>
              <a:cs typeface="Tahoma"/>
              <a:sym typeface="Tahoma"/>
            </a:endParaRPr>
          </a:p>
        </p:txBody>
      </p:sp>
      <p:pic>
        <p:nvPicPr>
          <p:cNvPr id="90" name="Google Shape;90;p12"/>
          <p:cNvPicPr preferRelativeResize="0"/>
          <p:nvPr/>
        </p:nvPicPr>
        <p:blipFill rotWithShape="1">
          <a:blip r:embed="rId3">
            <a:alphaModFix/>
          </a:blip>
          <a:srcRect b="28051" l="30225" r="30350" t="30553"/>
          <a:stretch/>
        </p:blipFill>
        <p:spPr>
          <a:xfrm>
            <a:off x="914400" y="1752600"/>
            <a:ext cx="7772400" cy="469423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3"/>
          <p:cNvSpPr txBox="1"/>
          <p:nvPr>
            <p:ph type="title"/>
          </p:nvPr>
        </p:nvSpPr>
        <p:spPr>
          <a:xfrm>
            <a:off x="1524000" y="42638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1.2. Giới thiệu về Microsoft.NET Framework</a:t>
            </a:r>
            <a:endParaRPr/>
          </a:p>
        </p:txBody>
      </p:sp>
      <p:sp>
        <p:nvSpPr>
          <p:cNvPr id="96" name="Google Shape;96;p13"/>
          <p:cNvSpPr txBox="1"/>
          <p:nvPr/>
        </p:nvSpPr>
        <p:spPr>
          <a:xfrm>
            <a:off x="609600" y="1143000"/>
            <a:ext cx="8229600" cy="609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0BD0D9"/>
              </a:buClr>
              <a:buSzPts val="1995"/>
              <a:buFont typeface="Noto Sans Symbols"/>
              <a:buNone/>
            </a:pPr>
            <a:r>
              <a:rPr b="1" lang="en-US" sz="2100">
                <a:solidFill>
                  <a:schemeClr val="dk1"/>
                </a:solidFill>
                <a:latin typeface="Tahoma"/>
                <a:ea typeface="Tahoma"/>
                <a:cs typeface="Tahoma"/>
                <a:sym typeface="Tahoma"/>
              </a:rPr>
              <a:t>Cấu trúc của</a:t>
            </a:r>
            <a:r>
              <a:rPr b="1" lang="en-US" sz="2800">
                <a:solidFill>
                  <a:schemeClr val="dk1"/>
                </a:solidFill>
                <a:latin typeface="Tahoma"/>
                <a:ea typeface="Tahoma"/>
                <a:cs typeface="Tahoma"/>
                <a:sym typeface="Tahoma"/>
              </a:rPr>
              <a:t>.NET Framework</a:t>
            </a:r>
            <a:br>
              <a:rPr b="1" lang="en-US" sz="2100">
                <a:solidFill>
                  <a:schemeClr val="dk1"/>
                </a:solidFill>
                <a:latin typeface="Tahoma"/>
                <a:ea typeface="Tahoma"/>
                <a:cs typeface="Tahoma"/>
                <a:sym typeface="Tahoma"/>
              </a:rPr>
            </a:br>
            <a:endParaRPr b="1" sz="2100">
              <a:solidFill>
                <a:schemeClr val="dk1"/>
              </a:solidFill>
              <a:latin typeface="Tahoma"/>
              <a:ea typeface="Tahoma"/>
              <a:cs typeface="Tahoma"/>
              <a:sym typeface="Tahoma"/>
            </a:endParaRPr>
          </a:p>
        </p:txBody>
      </p:sp>
      <p:sp>
        <p:nvSpPr>
          <p:cNvPr id="97" name="Google Shape;97;p13"/>
          <p:cNvSpPr/>
          <p:nvPr/>
        </p:nvSpPr>
        <p:spPr>
          <a:xfrm>
            <a:off x="594069" y="1746290"/>
            <a:ext cx="8166100" cy="449262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ahoma"/>
                <a:ea typeface="Tahoma"/>
                <a:cs typeface="Tahoma"/>
                <a:sym typeface="Tahoma"/>
              </a:rPr>
              <a:t>Common Language Specification</a:t>
            </a:r>
            <a:r>
              <a:rPr lang="en-US" sz="2000">
                <a:solidFill>
                  <a:schemeClr val="dk1"/>
                </a:solidFill>
                <a:latin typeface="Tahoma"/>
                <a:ea typeface="Tahoma"/>
                <a:cs typeface="Tahoma"/>
                <a:sym typeface="Tahoma"/>
              </a:rPr>
              <a:t>: Vai trò của thành phần này là đảm bảo sự tương tác giữa các đối tượng bất chấp chúng được xây dựng trong ngôn ngữ nào, miễn là chúng cung cấp được những thành phần chung của các ngôn ngữ muốn tương tác.</a:t>
            </a:r>
            <a:endParaRPr/>
          </a:p>
          <a:p>
            <a:pPr indent="-342900" lvl="0" marL="342900" marR="0" rtl="0" algn="just">
              <a:lnSpc>
                <a:spcPct val="150000"/>
              </a:lnSpc>
              <a:spcBef>
                <a:spcPts val="120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ASP.NET</a:t>
            </a:r>
            <a:r>
              <a:rPr lang="en-US" sz="2000">
                <a:solidFill>
                  <a:srgbClr val="000000"/>
                </a:solidFill>
                <a:latin typeface="Tahoma"/>
                <a:ea typeface="Tahoma"/>
                <a:cs typeface="Tahoma"/>
                <a:sym typeface="Tahoma"/>
              </a:rPr>
              <a:t>: </a:t>
            </a:r>
            <a:r>
              <a:rPr lang="en-US" sz="2000">
                <a:solidFill>
                  <a:schemeClr val="dk1"/>
                </a:solidFill>
                <a:latin typeface="Tahoma"/>
                <a:ea typeface="Tahoma"/>
                <a:cs typeface="Tahoma"/>
                <a:sym typeface="Tahoma"/>
              </a:rPr>
              <a:t>Bộ thư viện các lớp đối tượng dùng trong việc xây dựng các ứng dụng Web.</a:t>
            </a:r>
            <a:endParaRPr/>
          </a:p>
          <a:p>
            <a:pPr indent="-342900" lvl="0" marL="342900" marR="0" rtl="0" algn="just">
              <a:lnSpc>
                <a:spcPct val="150000"/>
              </a:lnSpc>
              <a:spcBef>
                <a:spcPts val="1200"/>
              </a:spcBef>
              <a:spcAft>
                <a:spcPts val="0"/>
              </a:spcAft>
              <a:buClr>
                <a:schemeClr val="dk1"/>
              </a:buClr>
              <a:buSzPts val="2000"/>
              <a:buFont typeface="Noto Sans Symbols"/>
              <a:buChar char="❖"/>
            </a:pPr>
            <a:r>
              <a:rPr b="1" lang="en-US" sz="2000">
                <a:solidFill>
                  <a:schemeClr val="dk1"/>
                </a:solidFill>
                <a:latin typeface="Tahoma"/>
                <a:ea typeface="Tahoma"/>
                <a:cs typeface="Tahoma"/>
                <a:sym typeface="Tahoma"/>
              </a:rPr>
              <a:t>Web services</a:t>
            </a:r>
            <a:r>
              <a:rPr lang="en-US" sz="2000">
                <a:solidFill>
                  <a:schemeClr val="dk1"/>
                </a:solidFill>
                <a:latin typeface="Tahoma"/>
                <a:ea typeface="Tahoma"/>
                <a:cs typeface="Tahoma"/>
                <a:sym typeface="Tahoma"/>
              </a:rPr>
              <a:t>: Là các dịch vụ được cung cấp qua Web (hay Internet). Web service có thể dùng để cung cấp các dữ liệu hay một chức năng tính toán. </a:t>
            </a:r>
            <a:endParaRPr sz="2000">
              <a:solidFill>
                <a:schemeClr val="dk1"/>
              </a:solidFill>
              <a:latin typeface="Tahoma"/>
              <a:ea typeface="Tahoma"/>
              <a:cs typeface="Tahoma"/>
              <a:sym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4"/>
          <p:cNvSpPr txBox="1"/>
          <p:nvPr>
            <p:ph type="title"/>
          </p:nvPr>
        </p:nvSpPr>
        <p:spPr>
          <a:xfrm>
            <a:off x="1447800" y="4572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1.2. Giới thiệu về Microsoft.NET Framework</a:t>
            </a:r>
            <a:endParaRPr/>
          </a:p>
        </p:txBody>
      </p:sp>
      <p:sp>
        <p:nvSpPr>
          <p:cNvPr id="103" name="Google Shape;103;p14"/>
          <p:cNvSpPr txBox="1"/>
          <p:nvPr/>
        </p:nvSpPr>
        <p:spPr>
          <a:xfrm>
            <a:off x="609600" y="1066800"/>
            <a:ext cx="8229600" cy="609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0BD0D9"/>
              </a:buClr>
              <a:buSzPts val="1995"/>
              <a:buFont typeface="Noto Sans Symbols"/>
              <a:buNone/>
            </a:pPr>
            <a:r>
              <a:rPr b="1" lang="en-US" sz="2100">
                <a:solidFill>
                  <a:schemeClr val="dk1"/>
                </a:solidFill>
                <a:latin typeface="Tahoma"/>
                <a:ea typeface="Tahoma"/>
                <a:cs typeface="Tahoma"/>
                <a:sym typeface="Tahoma"/>
              </a:rPr>
              <a:t>Cấu trúc của</a:t>
            </a:r>
            <a:r>
              <a:rPr b="1" lang="en-US" sz="2800">
                <a:solidFill>
                  <a:schemeClr val="dk1"/>
                </a:solidFill>
                <a:latin typeface="Tahoma"/>
                <a:ea typeface="Tahoma"/>
                <a:cs typeface="Tahoma"/>
                <a:sym typeface="Tahoma"/>
              </a:rPr>
              <a:t>.NET Framework</a:t>
            </a:r>
            <a:br>
              <a:rPr b="1" lang="en-US" sz="2100">
                <a:solidFill>
                  <a:schemeClr val="dk1"/>
                </a:solidFill>
                <a:latin typeface="Tahoma"/>
                <a:ea typeface="Tahoma"/>
                <a:cs typeface="Tahoma"/>
                <a:sym typeface="Tahoma"/>
              </a:rPr>
            </a:br>
            <a:endParaRPr b="1" sz="2100">
              <a:solidFill>
                <a:schemeClr val="dk1"/>
              </a:solidFill>
              <a:latin typeface="Tahoma"/>
              <a:ea typeface="Tahoma"/>
              <a:cs typeface="Tahoma"/>
              <a:sym typeface="Tahoma"/>
            </a:endParaRPr>
          </a:p>
        </p:txBody>
      </p:sp>
      <p:sp>
        <p:nvSpPr>
          <p:cNvPr id="104" name="Google Shape;104;p14"/>
          <p:cNvSpPr/>
          <p:nvPr/>
        </p:nvSpPr>
        <p:spPr>
          <a:xfrm>
            <a:off x="609600" y="1725613"/>
            <a:ext cx="8229600" cy="5016758"/>
          </a:xfrm>
          <a:prstGeom prst="rect">
            <a:avLst/>
          </a:prstGeom>
          <a:noFill/>
          <a:ln>
            <a:noFill/>
          </a:ln>
        </p:spPr>
        <p:txBody>
          <a:bodyPr anchorCtr="0" anchor="t" bIns="45700" lIns="91425" spcFirstLastPara="1" rIns="91425" wrap="square" tIns="45700">
            <a:noAutofit/>
          </a:bodyPr>
          <a:lstStyle/>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ahoma"/>
                <a:ea typeface="Tahoma"/>
                <a:cs typeface="Tahoma"/>
                <a:sym typeface="Tahoma"/>
              </a:rPr>
              <a:t>Windows Form</a:t>
            </a:r>
            <a:r>
              <a:rPr lang="en-US" sz="2000">
                <a:solidFill>
                  <a:schemeClr val="dk1"/>
                </a:solidFill>
                <a:latin typeface="Tahoma"/>
                <a:ea typeface="Tahoma"/>
                <a:cs typeface="Tahoma"/>
                <a:sym typeface="Tahoma"/>
              </a:rPr>
              <a:t>:Bộ thư viện về Window form gồm các lớp đối tượng dành cho việc xây dựng các ứng dụng Windows based.</a:t>
            </a:r>
            <a:endParaRPr sz="2000">
              <a:solidFill>
                <a:schemeClr val="dk1"/>
              </a:solidFill>
              <a:latin typeface="Tahoma"/>
              <a:ea typeface="Tahoma"/>
              <a:cs typeface="Tahoma"/>
              <a:sym typeface="Tahoma"/>
            </a:endParaRPr>
          </a:p>
          <a:p>
            <a:pPr indent="-342900" lvl="0" marL="342900" marR="0" rtl="0" algn="just">
              <a:spcBef>
                <a:spcPts val="1200"/>
              </a:spcBef>
              <a:spcAft>
                <a:spcPts val="0"/>
              </a:spcAft>
              <a:buClr>
                <a:schemeClr val="dk1"/>
              </a:buClr>
              <a:buSzPts val="2000"/>
              <a:buFont typeface="Noto Sans Symbols"/>
              <a:buChar char="❖"/>
            </a:pPr>
            <a:r>
              <a:rPr lang="en-US" sz="2000">
                <a:solidFill>
                  <a:schemeClr val="dk1"/>
                </a:solidFill>
                <a:latin typeface="Tahoma"/>
                <a:ea typeface="Tahoma"/>
                <a:cs typeface="Tahoma"/>
                <a:sym typeface="Tahoma"/>
              </a:rPr>
              <a:t> </a:t>
            </a:r>
            <a:r>
              <a:rPr b="1" lang="en-US" sz="2000">
                <a:solidFill>
                  <a:schemeClr val="dk1"/>
                </a:solidFill>
                <a:latin typeface="Tahoma"/>
                <a:ea typeface="Tahoma"/>
                <a:cs typeface="Tahoma"/>
                <a:sym typeface="Tahoma"/>
              </a:rPr>
              <a:t>ADO.NET and XML: </a:t>
            </a:r>
            <a:r>
              <a:rPr lang="en-US" sz="2000">
                <a:solidFill>
                  <a:schemeClr val="dk1"/>
                </a:solidFill>
                <a:latin typeface="Tahoma"/>
                <a:ea typeface="Tahoma"/>
                <a:cs typeface="Tahoma"/>
                <a:sym typeface="Tahoma"/>
              </a:rPr>
              <a:t>Bộ thư viện này gồm các lớp dùng để xử lý dữ liệu.</a:t>
            </a:r>
            <a:endParaRPr/>
          </a:p>
          <a:p>
            <a:pPr indent="-342900" lvl="0" marL="342900" marR="0" rtl="0" algn="just">
              <a:spcBef>
                <a:spcPts val="1200"/>
              </a:spcBef>
              <a:spcAft>
                <a:spcPts val="0"/>
              </a:spcAft>
              <a:buClr>
                <a:schemeClr val="dk1"/>
              </a:buClr>
              <a:buSzPts val="2000"/>
              <a:buFont typeface="Noto Sans Symbols"/>
              <a:buChar char="❖"/>
            </a:pPr>
            <a:r>
              <a:rPr b="1" lang="en-US" sz="2000">
                <a:solidFill>
                  <a:schemeClr val="dk1"/>
                </a:solidFill>
                <a:latin typeface="Tahoma"/>
                <a:ea typeface="Tahoma"/>
                <a:cs typeface="Tahoma"/>
                <a:sym typeface="Tahoma"/>
              </a:rPr>
              <a:t>Base Class Library</a:t>
            </a:r>
            <a:r>
              <a:rPr lang="en-US" sz="2000">
                <a:solidFill>
                  <a:schemeClr val="dk1"/>
                </a:solidFill>
                <a:latin typeface="Tahoma"/>
                <a:ea typeface="Tahoma"/>
                <a:cs typeface="Tahoma"/>
                <a:sym typeface="Tahoma"/>
              </a:rPr>
              <a:t>: Đây là thư viện các lớp cơ bản nhất, được dùng trong khi lập trình hay bản thân những người xây dựng .NET Framework cũng phải dùng nó để xây dựng các lớp cao hơn. Ví dụ các lớp trong thư viện này là String, Integer, …</a:t>
            </a:r>
            <a:endParaRPr b="1" sz="2000">
              <a:solidFill>
                <a:schemeClr val="dk1"/>
              </a:solidFill>
              <a:latin typeface="Tahoma"/>
              <a:ea typeface="Tahoma"/>
              <a:cs typeface="Tahoma"/>
              <a:sym typeface="Tahoma"/>
            </a:endParaRPr>
          </a:p>
          <a:p>
            <a:pPr indent="-342900" lvl="0" marL="342900" marR="0" rtl="0" algn="just">
              <a:spcBef>
                <a:spcPts val="1200"/>
              </a:spcBef>
              <a:spcAft>
                <a:spcPts val="0"/>
              </a:spcAft>
              <a:buClr>
                <a:schemeClr val="dk1"/>
              </a:buClr>
              <a:buSzPts val="2000"/>
              <a:buFont typeface="Noto Sans Symbols"/>
              <a:buChar char="❖"/>
            </a:pPr>
            <a:r>
              <a:rPr b="1" lang="en-US" sz="2000">
                <a:solidFill>
                  <a:schemeClr val="dk1"/>
                </a:solidFill>
                <a:latin typeface="Tahoma"/>
                <a:ea typeface="Tahoma"/>
                <a:cs typeface="Tahoma"/>
                <a:sym typeface="Tahoma"/>
              </a:rPr>
              <a:t>Common Language Runtime</a:t>
            </a:r>
            <a:r>
              <a:rPr lang="en-US" sz="2000">
                <a:solidFill>
                  <a:schemeClr val="dk1"/>
                </a:solidFill>
                <a:latin typeface="Tahoma"/>
                <a:ea typeface="Tahoma"/>
                <a:cs typeface="Tahoma"/>
                <a:sym typeface="Tahoma"/>
              </a:rPr>
              <a:t>: là thành phần "kết nối" giữa các phần khác trong .NET Framework với hệ điềuhành. Common Language Runtime (CLR) giữ vai trò quản lý việc thi hành các ứng dụng viết bằng .NET trên Windows.</a:t>
            </a:r>
            <a:endParaRPr/>
          </a:p>
          <a:p>
            <a:pPr indent="-342900" lvl="0" marL="342900" marR="0" rtl="0" algn="just">
              <a:spcBef>
                <a:spcPts val="1200"/>
              </a:spcBef>
              <a:spcAft>
                <a:spcPts val="0"/>
              </a:spcAft>
              <a:buClr>
                <a:schemeClr val="dk1"/>
              </a:buClr>
              <a:buSzPts val="2000"/>
              <a:buFont typeface="Noto Sans Symbols"/>
              <a:buChar char="❖"/>
            </a:pPr>
            <a:r>
              <a:rPr b="1" lang="en-US" sz="2000">
                <a:solidFill>
                  <a:schemeClr val="dk1"/>
                </a:solidFill>
                <a:latin typeface="Tahoma"/>
                <a:ea typeface="Tahoma"/>
                <a:cs typeface="Tahoma"/>
                <a:sym typeface="Tahoma"/>
              </a:rPr>
              <a:t>Operating System: </a:t>
            </a:r>
            <a:r>
              <a:rPr lang="en-US" sz="2000">
                <a:solidFill>
                  <a:schemeClr val="dk1"/>
                </a:solidFill>
                <a:latin typeface="Tahoma"/>
                <a:ea typeface="Tahoma"/>
                <a:cs typeface="Tahoma"/>
                <a:sym typeface="Tahoma"/>
              </a:rPr>
              <a:t>Hệ điều hành là môi trường cho .Net hoạt động</a:t>
            </a:r>
            <a:endParaRPr sz="2000">
              <a:solidFill>
                <a:schemeClr val="dk1"/>
              </a:solidFill>
              <a:latin typeface="Tahoma"/>
              <a:ea typeface="Tahoma"/>
              <a:cs typeface="Tahoma"/>
              <a:sym typeface="Tahom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5"/>
          <p:cNvSpPr txBox="1"/>
          <p:nvPr>
            <p:ph type="title"/>
          </p:nvPr>
        </p:nvSpPr>
        <p:spPr>
          <a:xfrm>
            <a:off x="1569138"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1.3. Visual Basic .NET</a:t>
            </a:r>
            <a:endParaRPr/>
          </a:p>
        </p:txBody>
      </p:sp>
      <p:sp>
        <p:nvSpPr>
          <p:cNvPr id="110" name="Google Shape;110;p15"/>
          <p:cNvSpPr txBox="1"/>
          <p:nvPr>
            <p:ph idx="1" type="body"/>
          </p:nvPr>
        </p:nvSpPr>
        <p:spPr>
          <a:xfrm>
            <a:off x="430991" y="1066800"/>
            <a:ext cx="8229600" cy="5218416"/>
          </a:xfrm>
          <a:prstGeom prst="rect">
            <a:avLst/>
          </a:prstGeom>
          <a:noFill/>
          <a:ln>
            <a:noFill/>
          </a:ln>
        </p:spPr>
        <p:txBody>
          <a:bodyPr anchorCtr="0" anchor="t" bIns="0" lIns="0" spcFirstLastPara="1" rIns="0" wrap="square" tIns="0">
            <a:spAutoFit/>
          </a:bodyPr>
          <a:lstStyle/>
          <a:p>
            <a:pPr indent="-346075" lvl="0" marL="346075" rtl="0" algn="just">
              <a:lnSpc>
                <a:spcPct val="150000"/>
              </a:lnSpc>
              <a:spcBef>
                <a:spcPts val="0"/>
              </a:spcBef>
              <a:spcAft>
                <a:spcPts val="0"/>
              </a:spcAft>
              <a:buClr>
                <a:schemeClr val="dk1"/>
              </a:buClr>
              <a:buSzPts val="2400"/>
              <a:buFont typeface="Noto Sans Symbols"/>
              <a:buChar char="✔"/>
            </a:pPr>
            <a:r>
              <a:rPr b="1" lang="en-US" sz="2400">
                <a:latin typeface="Tahoma"/>
                <a:ea typeface="Tahoma"/>
                <a:cs typeface="Tahoma"/>
                <a:sym typeface="Tahoma"/>
              </a:rPr>
              <a:t>Visual Basic </a:t>
            </a:r>
            <a:r>
              <a:rPr lang="en-US" sz="2400">
                <a:latin typeface="Tahoma"/>
                <a:ea typeface="Tahoma"/>
                <a:cs typeface="Tahoma"/>
                <a:sym typeface="Tahoma"/>
              </a:rPr>
              <a:t>đã phát triển qua nhiều thế hệ và kết thúc ở phiên bản VB 6.0 với rất nhiều modules, công cụ hay ứng dụng được bổ sung vào và đặc biệt là phương pháp kết nối với cơ sở dữ liệu qua sự kết hợp của ADO (Active Data Object).</a:t>
            </a:r>
            <a:endParaRPr sz="2400">
              <a:latin typeface="Tahoma"/>
              <a:ea typeface="Tahoma"/>
              <a:cs typeface="Tahoma"/>
              <a:sym typeface="Tahoma"/>
            </a:endParaRPr>
          </a:p>
          <a:p>
            <a:pPr indent="-346075" lvl="0" marL="346075" rtl="0" algn="just">
              <a:lnSpc>
                <a:spcPct val="150000"/>
              </a:lnSpc>
              <a:spcBef>
                <a:spcPts val="1200"/>
              </a:spcBef>
              <a:spcAft>
                <a:spcPts val="0"/>
              </a:spcAft>
              <a:buClr>
                <a:schemeClr val="dk1"/>
              </a:buClr>
              <a:buSzPts val="2400"/>
              <a:buFont typeface="Noto Sans Symbols"/>
              <a:buChar char="✔"/>
            </a:pPr>
            <a:r>
              <a:rPr b="1" lang="en-US" sz="2400">
                <a:latin typeface="Tahoma"/>
                <a:ea typeface="Tahoma"/>
                <a:cs typeface="Tahoma"/>
                <a:sym typeface="Tahoma"/>
              </a:rPr>
              <a:t>VB 6.0 </a:t>
            </a:r>
            <a:r>
              <a:rPr lang="en-US" sz="2400">
                <a:latin typeface="Tahoma"/>
                <a:ea typeface="Tahoma"/>
                <a:cs typeface="Tahoma"/>
                <a:sym typeface="Tahoma"/>
              </a:rPr>
              <a:t>không cung ứng tất cả các đặc trưng của một ngôn ngữ lập trình hướng đối tượng (Object Oriented Language - OOL) như các ngôn ngữ C++ hay Java.</a:t>
            </a:r>
            <a:endParaRPr sz="2400">
              <a:latin typeface="Tahoma"/>
              <a:ea typeface="Tahoma"/>
              <a:cs typeface="Tahoma"/>
              <a:sym typeface="Tahoma"/>
            </a:endParaRPr>
          </a:p>
          <a:p>
            <a:pPr indent="-346075" lvl="0" marL="346075" rtl="0" algn="just">
              <a:lnSpc>
                <a:spcPct val="150000"/>
              </a:lnSpc>
              <a:spcBef>
                <a:spcPts val="1200"/>
              </a:spcBef>
              <a:spcAft>
                <a:spcPts val="0"/>
              </a:spcAft>
              <a:buClr>
                <a:schemeClr val="dk1"/>
              </a:buClr>
              <a:buSzPts val="2400"/>
              <a:buFont typeface="Noto Sans Symbols"/>
              <a:buNone/>
            </a:pPr>
            <a:r>
              <a:rPr lang="en-US" sz="2400">
                <a:latin typeface="Tahoma"/>
                <a:ea typeface="Tahoma"/>
                <a:cs typeface="Tahoma"/>
                <a:sym typeface="Tahoma"/>
              </a:rPr>
              <a:t>                    </a:t>
            </a:r>
            <a:r>
              <a:rPr b="1" lang="en-US" sz="2400">
                <a:latin typeface="Tahoma"/>
                <a:ea typeface="Tahoma"/>
                <a:cs typeface="Tahoma"/>
                <a:sym typeface="Tahoma"/>
              </a:rPr>
              <a:t>VISUAL BASIC.NET </a:t>
            </a:r>
            <a:r>
              <a:rPr lang="en-US" sz="2400">
                <a:latin typeface="Tahoma"/>
                <a:ea typeface="Tahoma"/>
                <a:cs typeface="Tahoma"/>
                <a:sym typeface="Tahoma"/>
              </a:rPr>
              <a:t>ra đời</a:t>
            </a:r>
            <a:endParaRPr sz="2400">
              <a:latin typeface="Tahoma"/>
              <a:ea typeface="Tahoma"/>
              <a:cs typeface="Tahoma"/>
              <a:sym typeface="Tahoma"/>
            </a:endParaRPr>
          </a:p>
        </p:txBody>
      </p:sp>
      <p:sp>
        <p:nvSpPr>
          <p:cNvPr id="111" name="Google Shape;111;p15"/>
          <p:cNvSpPr/>
          <p:nvPr/>
        </p:nvSpPr>
        <p:spPr>
          <a:xfrm>
            <a:off x="1226238" y="5791200"/>
            <a:ext cx="685800" cy="609600"/>
          </a:xfrm>
          <a:prstGeom prst="rightArrow">
            <a:avLst>
              <a:gd fmla="val 50000" name="adj1"/>
              <a:gd fmla="val 50000" name="adj2"/>
            </a:avLst>
          </a:prstGeom>
          <a:solidFill>
            <a:schemeClr val="accent1"/>
          </a:solidFill>
          <a:ln cap="flat" cmpd="sng" w="25400">
            <a:solidFill>
              <a:srgbClr val="3D732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6"/>
          <p:cNvSpPr txBox="1"/>
          <p:nvPr>
            <p:ph type="title"/>
          </p:nvPr>
        </p:nvSpPr>
        <p:spPr>
          <a:xfrm>
            <a:off x="1524000" y="5334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1.3. Giới thiệu về về Visual Basic .NET</a:t>
            </a:r>
            <a:endParaRPr/>
          </a:p>
        </p:txBody>
      </p:sp>
      <p:sp>
        <p:nvSpPr>
          <p:cNvPr id="117" name="Google Shape;117;p16"/>
          <p:cNvSpPr txBox="1"/>
          <p:nvPr>
            <p:ph idx="1" type="body"/>
          </p:nvPr>
        </p:nvSpPr>
        <p:spPr>
          <a:xfrm>
            <a:off x="381000" y="1600200"/>
            <a:ext cx="8458200" cy="3418243"/>
          </a:xfrm>
          <a:prstGeom prst="rect">
            <a:avLst/>
          </a:prstGeom>
          <a:noFill/>
          <a:ln>
            <a:noFill/>
          </a:ln>
        </p:spPr>
        <p:txBody>
          <a:bodyPr anchorCtr="0" anchor="t" bIns="0" lIns="0" spcFirstLastPara="1" rIns="0" wrap="square" tIns="0">
            <a:spAutoFit/>
          </a:bodyPr>
          <a:lstStyle/>
          <a:p>
            <a:pPr indent="-346075" lvl="0" marL="346075" rtl="0" algn="just">
              <a:lnSpc>
                <a:spcPct val="150000"/>
              </a:lnSpc>
              <a:spcBef>
                <a:spcPts val="0"/>
              </a:spcBef>
              <a:spcAft>
                <a:spcPts val="0"/>
              </a:spcAft>
              <a:buClr>
                <a:schemeClr val="dk1"/>
              </a:buClr>
              <a:buSzPts val="2400"/>
              <a:buFont typeface="Noto Sans Symbols"/>
              <a:buChar char="✔"/>
            </a:pPr>
            <a:r>
              <a:rPr b="1" lang="en-US" sz="2400">
                <a:latin typeface="Tahoma"/>
                <a:ea typeface="Tahoma"/>
                <a:cs typeface="Tahoma"/>
                <a:sym typeface="Tahoma"/>
              </a:rPr>
              <a:t>VB.NET</a:t>
            </a:r>
            <a:r>
              <a:rPr lang="en-US" sz="2400">
                <a:latin typeface="Tahoma"/>
                <a:ea typeface="Tahoma"/>
                <a:cs typeface="Tahoma"/>
                <a:sym typeface="Tahoma"/>
              </a:rPr>
              <a:t> không kế thừa hay bổ sung, phát triển từ VB 6.0 mà nó là một ngôn ngữ lập trình hoàn toàn mới trên nền Microsoft .NET FrameWork.</a:t>
            </a:r>
            <a:endParaRPr/>
          </a:p>
          <a:p>
            <a:pPr indent="-346075" lvl="0" marL="346075" rtl="0" algn="just">
              <a:lnSpc>
                <a:spcPct val="150000"/>
              </a:lnSpc>
              <a:spcBef>
                <a:spcPts val="1200"/>
              </a:spcBef>
              <a:spcAft>
                <a:spcPts val="0"/>
              </a:spcAft>
              <a:buClr>
                <a:schemeClr val="dk1"/>
              </a:buClr>
              <a:buSzPts val="2400"/>
              <a:buFont typeface="Noto Sans Symbols"/>
              <a:buChar char="✔"/>
            </a:pPr>
            <a:r>
              <a:rPr b="1" lang="en-US" sz="2400">
                <a:latin typeface="Tahoma"/>
                <a:ea typeface="Tahoma"/>
                <a:cs typeface="Tahoma"/>
                <a:sym typeface="Tahoma"/>
              </a:rPr>
              <a:t>VB.NET</a:t>
            </a:r>
            <a:r>
              <a:rPr lang="en-US" sz="2400">
                <a:latin typeface="Tahoma"/>
                <a:ea typeface="Tahoma"/>
                <a:cs typeface="Tahoma"/>
                <a:sym typeface="Tahoma"/>
              </a:rPr>
              <a:t> hỗ trợ đầy đủ các đặc trưng của một ngôn ngữ hướng đối tượng như là trừu tượng, bao đóng, kế thừa, đa hình, đa luồng và cấu trúc xử lý các exception.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7"/>
          <p:cNvSpPr txBox="1"/>
          <p:nvPr>
            <p:ph type="title"/>
          </p:nvPr>
        </p:nvSpPr>
        <p:spPr>
          <a:xfrm>
            <a:off x="16002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1.3. Visual Basic .NET</a:t>
            </a:r>
            <a:endParaRPr/>
          </a:p>
        </p:txBody>
      </p:sp>
      <p:sp>
        <p:nvSpPr>
          <p:cNvPr id="123" name="Google Shape;123;p17"/>
          <p:cNvSpPr txBox="1"/>
          <p:nvPr>
            <p:ph idx="1" type="body"/>
          </p:nvPr>
        </p:nvSpPr>
        <p:spPr>
          <a:xfrm>
            <a:off x="457200" y="1295400"/>
            <a:ext cx="8458200" cy="4963154"/>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200"/>
              <a:buFont typeface="Noto Sans Symbols"/>
              <a:buChar char="▪"/>
            </a:pPr>
            <a:r>
              <a:rPr b="1" lang="en-US" sz="2200">
                <a:latin typeface="Tahoma"/>
                <a:ea typeface="Tahoma"/>
                <a:cs typeface="Tahoma"/>
                <a:sym typeface="Tahoma"/>
              </a:rPr>
              <a:t> VB.NET</a:t>
            </a:r>
            <a:r>
              <a:rPr lang="en-US" sz="2200">
                <a:latin typeface="Tahoma"/>
                <a:ea typeface="Tahoma"/>
                <a:cs typeface="Tahoma"/>
                <a:sym typeface="Tahoma"/>
              </a:rPr>
              <a:t> là một ngôn ngữ lập trình cho phép người sử dụng thiết lập các ứng dụng theo 3 loại:</a:t>
            </a:r>
            <a:endParaRPr sz="2200">
              <a:latin typeface="Tahoma"/>
              <a:ea typeface="Tahoma"/>
              <a:cs typeface="Tahoma"/>
              <a:sym typeface="Tahoma"/>
            </a:endParaRPr>
          </a:p>
          <a:p>
            <a:pPr indent="-285750" lvl="0" marL="285750" rtl="0" algn="just">
              <a:lnSpc>
                <a:spcPct val="150000"/>
              </a:lnSpc>
              <a:spcBef>
                <a:spcPts val="1200"/>
              </a:spcBef>
              <a:spcAft>
                <a:spcPts val="0"/>
              </a:spcAft>
              <a:buClr>
                <a:srgbClr val="C2C93F"/>
              </a:buClr>
              <a:buSzPts val="2200"/>
              <a:buFont typeface="Noto Sans Symbols"/>
              <a:buChar char="▪"/>
            </a:pPr>
            <a:r>
              <a:rPr b="1" i="1" lang="en-US" sz="2200">
                <a:solidFill>
                  <a:srgbClr val="C2C93F"/>
                </a:solidFill>
                <a:latin typeface="Tahoma"/>
                <a:ea typeface="Tahoma"/>
                <a:cs typeface="Tahoma"/>
                <a:sym typeface="Tahoma"/>
              </a:rPr>
              <a:t>Ứng dụng Console </a:t>
            </a:r>
            <a:r>
              <a:rPr lang="en-US" sz="2200">
                <a:latin typeface="Tahoma"/>
                <a:ea typeface="Tahoma"/>
                <a:cs typeface="Tahoma"/>
                <a:sym typeface="Tahoma"/>
              </a:rPr>
              <a:t>là các chương trình chạy trên hệ điều hành MS-DOS thông qua trình biên dịch Visual Studio 2005 Command Prompt.</a:t>
            </a:r>
            <a:endParaRPr/>
          </a:p>
          <a:p>
            <a:pPr indent="-285750" lvl="0" marL="285750" rtl="0" algn="just">
              <a:lnSpc>
                <a:spcPct val="150000"/>
              </a:lnSpc>
              <a:spcBef>
                <a:spcPts val="1200"/>
              </a:spcBef>
              <a:spcAft>
                <a:spcPts val="0"/>
              </a:spcAft>
              <a:buClr>
                <a:srgbClr val="C2C93F"/>
              </a:buClr>
              <a:buSzPts val="2200"/>
              <a:buFont typeface="Noto Sans Symbols"/>
              <a:buChar char="▪"/>
            </a:pPr>
            <a:r>
              <a:rPr b="1" i="1" lang="en-US" sz="2200">
                <a:solidFill>
                  <a:srgbClr val="C2C93F"/>
                </a:solidFill>
                <a:latin typeface="Tahoma"/>
                <a:ea typeface="Tahoma"/>
                <a:cs typeface="Tahoma"/>
                <a:sym typeface="Tahoma"/>
              </a:rPr>
              <a:t>Ứng dụng Windows Form </a:t>
            </a:r>
            <a:r>
              <a:rPr lang="en-US" sz="2200">
                <a:latin typeface="Tahoma"/>
                <a:ea typeface="Tahoma"/>
                <a:cs typeface="Tahoma"/>
                <a:sym typeface="Tahoma"/>
              </a:rPr>
              <a:t>là các ứng dụng chạy trên hệ điều hành Windows với các biểu mẫu (form) và các điều khiển (button, texbox, label,...)</a:t>
            </a:r>
            <a:endParaRPr sz="2200">
              <a:latin typeface="Tahoma"/>
              <a:ea typeface="Tahoma"/>
              <a:cs typeface="Tahoma"/>
              <a:sym typeface="Tahoma"/>
            </a:endParaRPr>
          </a:p>
          <a:p>
            <a:pPr indent="-285750" lvl="0" marL="285750" rtl="0" algn="just">
              <a:lnSpc>
                <a:spcPct val="150000"/>
              </a:lnSpc>
              <a:spcBef>
                <a:spcPts val="1200"/>
              </a:spcBef>
              <a:spcAft>
                <a:spcPts val="0"/>
              </a:spcAft>
              <a:buClr>
                <a:srgbClr val="C2C93F"/>
              </a:buClr>
              <a:buSzPts val="2200"/>
              <a:buFont typeface="Noto Sans Symbols"/>
              <a:buChar char="▪"/>
            </a:pPr>
            <a:r>
              <a:rPr b="1" i="1" lang="en-US" sz="2200">
                <a:solidFill>
                  <a:srgbClr val="C2C93F"/>
                </a:solidFill>
                <a:latin typeface="Tahoma"/>
                <a:ea typeface="Tahoma"/>
                <a:cs typeface="Tahoma"/>
                <a:sym typeface="Tahoma"/>
              </a:rPr>
              <a:t>Ứng dụng ASP.NET </a:t>
            </a:r>
            <a:r>
              <a:rPr lang="en-US" sz="2200">
                <a:latin typeface="Tahoma"/>
                <a:ea typeface="Tahoma"/>
                <a:cs typeface="Tahoma"/>
                <a:sym typeface="Tahoma"/>
              </a:rPr>
              <a:t>gồm WEB Form và WEB Services..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8"/>
          <p:cNvSpPr txBox="1"/>
          <p:nvPr>
            <p:ph type="title"/>
          </p:nvPr>
        </p:nvSpPr>
        <p:spPr>
          <a:xfrm>
            <a:off x="1447800" y="4572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1.3. Giới thiệu về về Visual Basic .NET</a:t>
            </a:r>
            <a:endParaRPr/>
          </a:p>
        </p:txBody>
      </p:sp>
      <p:sp>
        <p:nvSpPr>
          <p:cNvPr id="129" name="Google Shape;129;p18"/>
          <p:cNvSpPr txBox="1"/>
          <p:nvPr/>
        </p:nvSpPr>
        <p:spPr>
          <a:xfrm>
            <a:off x="381000" y="1137374"/>
            <a:ext cx="8229600" cy="41290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0BD0D9"/>
              </a:buClr>
              <a:buSzPts val="2280"/>
              <a:buFont typeface="Noto Sans Symbols"/>
              <a:buNone/>
            </a:pPr>
            <a:r>
              <a:rPr b="1" lang="en-US" sz="2400">
                <a:solidFill>
                  <a:schemeClr val="dk1"/>
                </a:solidFill>
                <a:latin typeface="Tahoma"/>
                <a:ea typeface="Tahoma"/>
                <a:cs typeface="Tahoma"/>
                <a:sym typeface="Tahoma"/>
              </a:rPr>
              <a:t>Chương trình VB.Net sử dụng các thành phần sau: </a:t>
            </a:r>
            <a:endParaRPr b="1" sz="2400">
              <a:solidFill>
                <a:schemeClr val="dk1"/>
              </a:solidFill>
              <a:latin typeface="Tahoma"/>
              <a:ea typeface="Tahoma"/>
              <a:cs typeface="Tahoma"/>
              <a:sym typeface="Tahoma"/>
            </a:endParaRPr>
          </a:p>
          <a:p>
            <a:pPr indent="-460375" lvl="0" marL="460375" marR="0" rtl="0" algn="just">
              <a:lnSpc>
                <a:spcPct val="150000"/>
              </a:lnSpc>
              <a:spcBef>
                <a:spcPts val="120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Khai báo Namespace </a:t>
            </a:r>
            <a:endParaRPr sz="2400">
              <a:solidFill>
                <a:schemeClr val="dk1"/>
              </a:solidFill>
              <a:latin typeface="Tahoma"/>
              <a:ea typeface="Tahoma"/>
              <a:cs typeface="Tahoma"/>
              <a:sym typeface="Tahoma"/>
            </a:endParaRPr>
          </a:p>
          <a:p>
            <a:pPr indent="-460375" lvl="0" marL="460375" marR="0" rtl="0" algn="just">
              <a:lnSpc>
                <a:spcPct val="150000"/>
              </a:lnSpc>
              <a:spcBef>
                <a:spcPts val="10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Thủ tục</a:t>
            </a:r>
            <a:endParaRPr sz="2400">
              <a:solidFill>
                <a:schemeClr val="dk1"/>
              </a:solidFill>
              <a:latin typeface="Tahoma"/>
              <a:ea typeface="Tahoma"/>
              <a:cs typeface="Tahoma"/>
              <a:sym typeface="Tahoma"/>
            </a:endParaRPr>
          </a:p>
          <a:p>
            <a:pPr indent="-460375" lvl="0" marL="460375" marR="0" rtl="0" algn="just">
              <a:lnSpc>
                <a:spcPct val="150000"/>
              </a:lnSpc>
              <a:spcBef>
                <a:spcPts val="4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Class </a:t>
            </a:r>
            <a:endParaRPr sz="2400">
              <a:solidFill>
                <a:schemeClr val="dk1"/>
              </a:solidFill>
              <a:latin typeface="Tahoma"/>
              <a:ea typeface="Tahoma"/>
              <a:cs typeface="Tahoma"/>
              <a:sym typeface="Tahoma"/>
            </a:endParaRPr>
          </a:p>
          <a:p>
            <a:pPr indent="-460375" lvl="0" marL="460375" marR="0" rtl="0" algn="just">
              <a:lnSpc>
                <a:spcPct val="150000"/>
              </a:lnSpc>
              <a:spcBef>
                <a:spcPts val="4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Biến, hằng</a:t>
            </a:r>
            <a:endParaRPr sz="2400">
              <a:solidFill>
                <a:schemeClr val="dk1"/>
              </a:solidFill>
              <a:latin typeface="Tahoma"/>
              <a:ea typeface="Tahoma"/>
              <a:cs typeface="Tahoma"/>
              <a:sym typeface="Tahoma"/>
            </a:endParaRPr>
          </a:p>
          <a:p>
            <a:pPr indent="-460375" lvl="0" marL="460375" marR="0" rtl="0" algn="just">
              <a:lnSpc>
                <a:spcPct val="150000"/>
              </a:lnSpc>
              <a:spcBef>
                <a:spcPts val="4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Phương thức Main </a:t>
            </a:r>
            <a:endParaRPr sz="2400">
              <a:solidFill>
                <a:schemeClr val="dk1"/>
              </a:solidFill>
              <a:latin typeface="Tahoma"/>
              <a:ea typeface="Tahoma"/>
              <a:cs typeface="Tahoma"/>
              <a:sym typeface="Tahoma"/>
            </a:endParaRPr>
          </a:p>
          <a:p>
            <a:pPr indent="-460375" lvl="0" marL="460375" marR="0" rtl="0" algn="just">
              <a:lnSpc>
                <a:spcPct val="150000"/>
              </a:lnSpc>
              <a:spcBef>
                <a:spcPts val="4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Lệnh và biểu thức </a:t>
            </a:r>
            <a:endParaRPr sz="2400">
              <a:solidFill>
                <a:schemeClr val="dk1"/>
              </a:solidFill>
              <a:latin typeface="Tahoma"/>
              <a:ea typeface="Tahoma"/>
              <a:cs typeface="Tahoma"/>
              <a:sym typeface="Tahoma"/>
            </a:endParaRPr>
          </a:p>
          <a:p>
            <a:pPr indent="-460375" lvl="0" marL="460375" marR="0" rtl="0" algn="just">
              <a:lnSpc>
                <a:spcPct val="150000"/>
              </a:lnSpc>
              <a:spcBef>
                <a:spcPts val="4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Comment</a:t>
            </a:r>
            <a:endParaRPr sz="2400">
              <a:solidFill>
                <a:schemeClr val="dk1"/>
              </a:solidFill>
              <a:latin typeface="Tahoma"/>
              <a:ea typeface="Tahoma"/>
              <a:cs typeface="Tahoma"/>
              <a:sym typeface="Tahoma"/>
            </a:endParaRPr>
          </a:p>
          <a:p>
            <a:pPr indent="-460375" lvl="0" marL="460375" marR="0" rtl="0" algn="just">
              <a:lnSpc>
                <a:spcPct val="150000"/>
              </a:lnSpc>
              <a:spcBef>
                <a:spcPts val="480"/>
              </a:spcBef>
              <a:spcAft>
                <a:spcPts val="0"/>
              </a:spcAft>
              <a:buClr>
                <a:schemeClr val="dk1"/>
              </a:buClr>
              <a:buSzPts val="2280"/>
              <a:buFont typeface="Noto Sans Symbols"/>
              <a:buChar char="✔"/>
            </a:pPr>
            <a:r>
              <a:rPr lang="en-US" sz="2400">
                <a:solidFill>
                  <a:schemeClr val="dk1"/>
                </a:solidFill>
                <a:latin typeface="Tahoma"/>
                <a:ea typeface="Tahoma"/>
                <a:cs typeface="Tahoma"/>
                <a:sym typeface="Tahoma"/>
              </a:rPr>
              <a:t>Controls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9"/>
          <p:cNvSpPr txBox="1"/>
          <p:nvPr>
            <p:ph type="title"/>
          </p:nvPr>
        </p:nvSpPr>
        <p:spPr>
          <a:xfrm>
            <a:off x="1447800" y="4572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1.3. Giới thiệu về về Visual Basic .NET</a:t>
            </a:r>
            <a:endParaRPr/>
          </a:p>
        </p:txBody>
      </p:sp>
      <p:sp>
        <p:nvSpPr>
          <p:cNvPr id="135" name="Google Shape;135;p19"/>
          <p:cNvSpPr txBox="1"/>
          <p:nvPr/>
        </p:nvSpPr>
        <p:spPr>
          <a:xfrm>
            <a:off x="304800" y="1295400"/>
            <a:ext cx="8686800" cy="4129088"/>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0BD0D9"/>
              </a:buClr>
              <a:buSzPts val="2280"/>
              <a:buFont typeface="Noto Sans Symbols"/>
              <a:buNone/>
            </a:pPr>
            <a:r>
              <a:rPr b="1" lang="en-US" sz="2400">
                <a:solidFill>
                  <a:schemeClr val="dk1"/>
                </a:solidFill>
                <a:latin typeface="Tahoma"/>
                <a:ea typeface="Tahoma"/>
                <a:cs typeface="Tahoma"/>
                <a:sym typeface="Tahoma"/>
              </a:rPr>
              <a:t>Các bước thực hiện một chương trình trong lập trình trực quan:</a:t>
            </a:r>
            <a:endParaRPr/>
          </a:p>
          <a:p>
            <a:pPr indent="-209550" lvl="3" marL="1187450" marR="0" rtl="0" algn="l">
              <a:lnSpc>
                <a:spcPct val="150000"/>
              </a:lnSpc>
              <a:spcBef>
                <a:spcPts val="360"/>
              </a:spcBef>
              <a:spcAft>
                <a:spcPts val="0"/>
              </a:spcAft>
              <a:buClr>
                <a:srgbClr val="0BD0D9"/>
              </a:buClr>
              <a:buSzPts val="1170"/>
              <a:buFont typeface="Noto Sans Symbols"/>
              <a:buNone/>
            </a:pPr>
            <a:r>
              <a:rPr b="0" i="0" lang="en-US" sz="1800" u="none" cap="none" strike="noStrike">
                <a:solidFill>
                  <a:schemeClr val="dk1"/>
                </a:solidFill>
                <a:latin typeface="Tahoma"/>
                <a:ea typeface="Tahoma"/>
                <a:cs typeface="Tahoma"/>
                <a:sym typeface="Tahoma"/>
              </a:rPr>
              <a:t>Bước 1. Phân tích bài toán</a:t>
            </a:r>
            <a:endParaRPr b="0" i="0" sz="1800" u="none" cap="none" strike="noStrike">
              <a:solidFill>
                <a:schemeClr val="dk1"/>
              </a:solidFill>
              <a:latin typeface="Tahoma"/>
              <a:ea typeface="Tahoma"/>
              <a:cs typeface="Tahoma"/>
              <a:sym typeface="Tahoma"/>
            </a:endParaRPr>
          </a:p>
          <a:p>
            <a:pPr indent="-209550" lvl="3" marL="1187450" marR="0" rtl="0" algn="l">
              <a:lnSpc>
                <a:spcPct val="150000"/>
              </a:lnSpc>
              <a:spcBef>
                <a:spcPts val="360"/>
              </a:spcBef>
              <a:spcAft>
                <a:spcPts val="0"/>
              </a:spcAft>
              <a:buClr>
                <a:srgbClr val="0BD0D9"/>
              </a:buClr>
              <a:buSzPts val="1170"/>
              <a:buFont typeface="Noto Sans Symbols"/>
              <a:buNone/>
            </a:pPr>
            <a:r>
              <a:rPr b="0" i="0" lang="en-US" sz="1800" u="none" cap="none" strike="noStrike">
                <a:solidFill>
                  <a:schemeClr val="dk1"/>
                </a:solidFill>
                <a:latin typeface="Tahoma"/>
                <a:ea typeface="Tahoma"/>
                <a:cs typeface="Tahoma"/>
                <a:sym typeface="Tahoma"/>
              </a:rPr>
              <a:t>Bước 2: Thiết kế giao diện</a:t>
            </a:r>
            <a:endParaRPr b="0" i="0" sz="1800" u="none" cap="none" strike="noStrike">
              <a:solidFill>
                <a:schemeClr val="dk1"/>
              </a:solidFill>
              <a:latin typeface="Tahoma"/>
              <a:ea typeface="Tahoma"/>
              <a:cs typeface="Tahoma"/>
              <a:sym typeface="Tahoma"/>
            </a:endParaRPr>
          </a:p>
          <a:p>
            <a:pPr indent="-209550" lvl="3" marL="1187450" marR="0" rtl="0" algn="l">
              <a:lnSpc>
                <a:spcPct val="150000"/>
              </a:lnSpc>
              <a:spcBef>
                <a:spcPts val="360"/>
              </a:spcBef>
              <a:spcAft>
                <a:spcPts val="0"/>
              </a:spcAft>
              <a:buClr>
                <a:srgbClr val="0BD0D9"/>
              </a:buClr>
              <a:buSzPts val="1170"/>
              <a:buFont typeface="Noto Sans Symbols"/>
              <a:buNone/>
            </a:pPr>
            <a:r>
              <a:rPr b="0" i="0" lang="en-US" sz="1800" u="none" cap="none" strike="noStrike">
                <a:solidFill>
                  <a:schemeClr val="dk1"/>
                </a:solidFill>
                <a:latin typeface="Tahoma"/>
                <a:ea typeface="Tahoma"/>
                <a:cs typeface="Tahoma"/>
                <a:sym typeface="Tahoma"/>
              </a:rPr>
              <a:t>Bước 3: Lập trình </a:t>
            </a:r>
            <a:endParaRPr/>
          </a:p>
          <a:p>
            <a:pPr indent="-209550" lvl="3" marL="1187450" marR="0" rtl="0" algn="l">
              <a:lnSpc>
                <a:spcPct val="150000"/>
              </a:lnSpc>
              <a:spcBef>
                <a:spcPts val="360"/>
              </a:spcBef>
              <a:spcAft>
                <a:spcPts val="0"/>
              </a:spcAft>
              <a:buClr>
                <a:srgbClr val="0BD0D9"/>
              </a:buClr>
              <a:buSzPts val="1170"/>
              <a:buFont typeface="Noto Sans Symbols"/>
              <a:buNone/>
            </a:pPr>
            <a:r>
              <a:rPr b="0" i="0" lang="en-US" sz="1800" u="none" cap="none" strike="noStrike">
                <a:solidFill>
                  <a:schemeClr val="dk1"/>
                </a:solidFill>
                <a:latin typeface="Tahoma"/>
                <a:ea typeface="Tahoma"/>
                <a:cs typeface="Tahoma"/>
                <a:sym typeface="Tahoma"/>
              </a:rPr>
              <a:t>Bước 4: Chạy thử và gỡ lỗi</a:t>
            </a:r>
            <a:endParaRPr b="0" i="0" sz="1800" u="none" cap="none" strike="noStrike">
              <a:solidFill>
                <a:schemeClr val="dk1"/>
              </a:solidFill>
              <a:latin typeface="Tahoma"/>
              <a:ea typeface="Tahoma"/>
              <a:cs typeface="Tahoma"/>
              <a:sym typeface="Tahoma"/>
            </a:endParaRPr>
          </a:p>
          <a:p>
            <a:pPr indent="0" lvl="0" marL="0" marR="0" rtl="0" algn="just">
              <a:lnSpc>
                <a:spcPct val="150000"/>
              </a:lnSpc>
              <a:spcBef>
                <a:spcPts val="440"/>
              </a:spcBef>
              <a:spcAft>
                <a:spcPts val="0"/>
              </a:spcAft>
              <a:buClr>
                <a:srgbClr val="0BD0D9"/>
              </a:buClr>
              <a:buSzPts val="2090"/>
              <a:buFont typeface="Noto Sans Symbols"/>
              <a:buNone/>
            </a:pPr>
            <a:r>
              <a:rPr i="1" lang="en-US" sz="2200">
                <a:solidFill>
                  <a:schemeClr val="dk1"/>
                </a:solidFill>
                <a:latin typeface="Tahoma"/>
                <a:ea typeface="Tahoma"/>
                <a:cs typeface="Tahoma"/>
                <a:sym typeface="Tahoma"/>
              </a:rPr>
              <a:t>So với cách lập trình cấu trúc lập trình trực quan cần phải thiết kế giao diện trước rồi mới tiến hành viết mã lệnh cho chương trình. Do vậy, phần tiếp đây chúng ta sẽ nghiên cứu các công cụ giúp thiết kế giao diện</a:t>
            </a:r>
            <a:r>
              <a:rPr lang="en-US" sz="2200">
                <a:solidFill>
                  <a:schemeClr val="dk1"/>
                </a:solidFill>
                <a:latin typeface="Tahoma"/>
                <a:ea typeface="Tahoma"/>
                <a:cs typeface="Tahoma"/>
                <a:sym typeface="Tahoma"/>
              </a:rPr>
              <a:t>.</a:t>
            </a:r>
            <a:endParaRPr/>
          </a:p>
          <a:p>
            <a:pPr indent="-312420" lvl="0" marL="457200" marR="0" rtl="0" algn="l">
              <a:lnSpc>
                <a:spcPct val="150000"/>
              </a:lnSpc>
              <a:spcBef>
                <a:spcPts val="480"/>
              </a:spcBef>
              <a:spcAft>
                <a:spcPts val="0"/>
              </a:spcAft>
              <a:buClr>
                <a:srgbClr val="0BD0D9"/>
              </a:buClr>
              <a:buSzPts val="2280"/>
              <a:buFont typeface="Calibri"/>
              <a:buNone/>
            </a:pPr>
            <a:r>
              <a:t/>
            </a:r>
            <a:endParaRPr b="1" sz="2400">
              <a:solidFill>
                <a:schemeClr val="dk1"/>
              </a:solidFill>
              <a:latin typeface="Tahoma"/>
              <a:ea typeface="Tahoma"/>
              <a:cs typeface="Tahoma"/>
              <a:sym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0"/>
          <p:cNvSpPr txBox="1"/>
          <p:nvPr>
            <p:ph type="title"/>
          </p:nvPr>
        </p:nvSpPr>
        <p:spPr>
          <a:xfrm>
            <a:off x="16002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1.4. Một số control thông dụng</a:t>
            </a:r>
            <a:endParaRPr b="1"/>
          </a:p>
        </p:txBody>
      </p:sp>
      <p:sp>
        <p:nvSpPr>
          <p:cNvPr id="142" name="Google Shape;142;p20"/>
          <p:cNvSpPr txBox="1"/>
          <p:nvPr>
            <p:ph idx="1" type="body"/>
          </p:nvPr>
        </p:nvSpPr>
        <p:spPr>
          <a:xfrm>
            <a:off x="114300" y="1066800"/>
            <a:ext cx="8763000" cy="1477328"/>
          </a:xfrm>
          <a:prstGeom prst="rect">
            <a:avLst/>
          </a:prstGeom>
          <a:noFill/>
          <a:ln>
            <a:noFill/>
          </a:ln>
        </p:spPr>
        <p:txBody>
          <a:bodyPr anchorCtr="0" anchor="t" bIns="0" lIns="0" spcFirstLastPara="1" rIns="0" wrap="square" tIns="0">
            <a:spAutoFit/>
          </a:bodyPr>
          <a:lstStyle/>
          <a:p>
            <a:pPr indent="-457200" lvl="0" marL="457200" rtl="0" algn="l">
              <a:spcBef>
                <a:spcPts val="0"/>
              </a:spcBef>
              <a:spcAft>
                <a:spcPts val="0"/>
              </a:spcAft>
              <a:buClr>
                <a:schemeClr val="dk1"/>
              </a:buClr>
              <a:buSzPts val="2400"/>
              <a:buFont typeface="Noto Sans Symbols"/>
              <a:buAutoNum type="arabicPeriod"/>
            </a:pPr>
            <a:r>
              <a:rPr b="1" lang="en-US" sz="2400"/>
              <a:t>Label </a:t>
            </a:r>
            <a:endParaRPr b="1" sz="2400"/>
          </a:p>
          <a:p>
            <a:pPr indent="-342900" lvl="0" marL="342900" rtl="0" algn="l">
              <a:spcBef>
                <a:spcPts val="0"/>
              </a:spcBef>
              <a:spcAft>
                <a:spcPts val="0"/>
              </a:spcAft>
              <a:buClr>
                <a:schemeClr val="dk1"/>
              </a:buClr>
              <a:buSzPts val="2400"/>
              <a:buFont typeface="Noto Sans Symbols"/>
              <a:buChar char="❑"/>
            </a:pPr>
            <a:r>
              <a:rPr b="1" lang="en-US" sz="2400"/>
              <a:t>Khái niệm: </a:t>
            </a:r>
            <a:r>
              <a:rPr lang="en-US" sz="2400"/>
              <a:t>Là</a:t>
            </a:r>
            <a:r>
              <a:rPr b="1" lang="en-US" sz="2400"/>
              <a:t> </a:t>
            </a:r>
            <a:r>
              <a:rPr lang="en-US" sz="2400"/>
              <a:t>Nhãn được sử dụng để hiển thị thông tin lêm Form.</a:t>
            </a:r>
            <a:endParaRPr/>
          </a:p>
          <a:p>
            <a:pPr indent="-342900" lvl="0" marL="342900" rtl="0" algn="l">
              <a:spcBef>
                <a:spcPts val="0"/>
              </a:spcBef>
              <a:spcAft>
                <a:spcPts val="0"/>
              </a:spcAft>
              <a:buClr>
                <a:schemeClr val="dk1"/>
              </a:buClr>
              <a:buSzPts val="2400"/>
              <a:buFont typeface="Noto Sans Symbols"/>
              <a:buChar char="❑"/>
            </a:pPr>
            <a:r>
              <a:rPr b="1" lang="en-US" sz="2400"/>
              <a:t>Thuộc tính</a:t>
            </a:r>
            <a:r>
              <a:rPr lang="en-US" sz="2400"/>
              <a:t>: là những mô tả về các đặc trưng của đối tượng, nó nằm trong cửa sổ Properties.</a:t>
            </a:r>
            <a:endParaRPr/>
          </a:p>
        </p:txBody>
      </p:sp>
      <p:pic>
        <p:nvPicPr>
          <p:cNvPr id="143" name="Google Shape;143;p20"/>
          <p:cNvPicPr preferRelativeResize="0"/>
          <p:nvPr/>
        </p:nvPicPr>
        <p:blipFill rotWithShape="1">
          <a:blip r:embed="rId3">
            <a:alphaModFix/>
          </a:blip>
          <a:srcRect b="0" l="0" r="0" t="0"/>
          <a:stretch/>
        </p:blipFill>
        <p:spPr>
          <a:xfrm>
            <a:off x="381000" y="2544128"/>
            <a:ext cx="8229600" cy="405895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1"/>
          <p:cNvSpPr txBox="1"/>
          <p:nvPr>
            <p:ph type="title"/>
          </p:nvPr>
        </p:nvSpPr>
        <p:spPr>
          <a:xfrm>
            <a:off x="1524000" y="5334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150" name="Google Shape;150;p21"/>
          <p:cNvSpPr txBox="1"/>
          <p:nvPr>
            <p:ph idx="1" type="body"/>
          </p:nvPr>
        </p:nvSpPr>
        <p:spPr>
          <a:xfrm>
            <a:off x="225795" y="5213023"/>
            <a:ext cx="8918205" cy="1583077"/>
          </a:xfrm>
          <a:prstGeom prst="rect">
            <a:avLst/>
          </a:prstGeom>
          <a:noFill/>
          <a:ln>
            <a:noFill/>
          </a:ln>
        </p:spPr>
        <p:txBody>
          <a:bodyPr anchorCtr="0" anchor="t" bIns="0" lIns="0" spcFirstLastPara="1" rIns="0" wrap="square" tIns="0">
            <a:spAutoFit/>
          </a:bodyPr>
          <a:lstStyle/>
          <a:p>
            <a:pPr indent="0" lvl="0" marL="0" rtl="0" algn="just">
              <a:spcBef>
                <a:spcPts val="0"/>
              </a:spcBef>
              <a:spcAft>
                <a:spcPts val="0"/>
              </a:spcAft>
              <a:buClr>
                <a:schemeClr val="dk1"/>
              </a:buClr>
              <a:buSzPts val="2400"/>
              <a:buFont typeface="Noto Sans Symbols"/>
              <a:buNone/>
            </a:pPr>
            <a:r>
              <a:rPr b="1" lang="en-US" sz="2400">
                <a:latin typeface="Times New Roman"/>
                <a:ea typeface="Times New Roman"/>
                <a:cs typeface="Times New Roman"/>
                <a:sym typeface="Times New Roman"/>
              </a:rPr>
              <a:t>Chú ý</a:t>
            </a:r>
            <a:r>
              <a:rPr lang="en-US" sz="2400">
                <a:latin typeface="Times New Roman"/>
                <a:ea typeface="Times New Roman"/>
                <a:cs typeface="Times New Roman"/>
                <a:sym typeface="Times New Roman"/>
              </a:rPr>
              <a:t>: Mỗi một đối tượng khi tạo lập, phải đặt tên. </a:t>
            </a:r>
            <a:endParaRPr/>
          </a:p>
          <a:p>
            <a:pPr indent="0" lvl="0" marL="0" rtl="0" algn="just">
              <a:spcBef>
                <a:spcPts val="0"/>
              </a:spcBef>
              <a:spcAft>
                <a:spcPts val="0"/>
              </a:spcAft>
              <a:buClr>
                <a:schemeClr val="dk1"/>
              </a:buClr>
              <a:buSzPts val="2400"/>
              <a:buFont typeface="Noto Sans Symbols"/>
              <a:buNone/>
            </a:pPr>
            <a:r>
              <a:rPr lang="en-US" sz="2400">
                <a:latin typeface="Times New Roman"/>
                <a:ea typeface="Times New Roman"/>
                <a:cs typeface="Times New Roman"/>
                <a:sym typeface="Times New Roman"/>
              </a:rPr>
              <a:t>Tên đối tượng cần được đặt: Càng ngắn gọn càng tốt, không chứa khoảng trống, không trùng với từ khóa và k chứa ký tự đặc biệt.  </a:t>
            </a:r>
            <a:endParaRPr/>
          </a:p>
          <a:p>
            <a:pPr indent="0" lvl="0" marL="0" rtl="0" algn="l">
              <a:lnSpc>
                <a:spcPct val="150000"/>
              </a:lnSpc>
              <a:spcBef>
                <a:spcPts val="0"/>
              </a:spcBef>
              <a:spcAft>
                <a:spcPts val="0"/>
              </a:spcAft>
              <a:buClr>
                <a:schemeClr val="dk1"/>
              </a:buClr>
              <a:buSzPts val="1800"/>
              <a:buFont typeface="Noto Sans Symbols"/>
              <a:buNone/>
            </a:pPr>
            <a:r>
              <a:t/>
            </a:r>
            <a:endParaRPr/>
          </a:p>
        </p:txBody>
      </p:sp>
      <p:pic>
        <p:nvPicPr>
          <p:cNvPr id="151" name="Google Shape;151;p21"/>
          <p:cNvPicPr preferRelativeResize="0"/>
          <p:nvPr/>
        </p:nvPicPr>
        <p:blipFill rotWithShape="1">
          <a:blip r:embed="rId3">
            <a:alphaModFix/>
          </a:blip>
          <a:srcRect b="0" l="0" r="0" t="0"/>
          <a:stretch/>
        </p:blipFill>
        <p:spPr>
          <a:xfrm>
            <a:off x="228600" y="1828800"/>
            <a:ext cx="4343400" cy="2743200"/>
          </a:xfrm>
          <a:prstGeom prst="rect">
            <a:avLst/>
          </a:prstGeom>
          <a:noFill/>
          <a:ln>
            <a:noFill/>
          </a:ln>
        </p:spPr>
      </p:pic>
      <p:sp>
        <p:nvSpPr>
          <p:cNvPr id="152" name="Google Shape;152;p21"/>
          <p:cNvSpPr txBox="1"/>
          <p:nvPr/>
        </p:nvSpPr>
        <p:spPr>
          <a:xfrm>
            <a:off x="403529" y="1219200"/>
            <a:ext cx="8229600" cy="609600"/>
          </a:xfrm>
          <a:prstGeom prst="rect">
            <a:avLst/>
          </a:prstGeom>
          <a:noFill/>
          <a:ln>
            <a:noFill/>
          </a:ln>
        </p:spPr>
        <p:txBody>
          <a:bodyPr anchorCtr="0" anchor="t" bIns="0" lIns="0" spcFirstLastPara="1" rIns="0" wrap="square" tIns="0">
            <a:spAutoFit/>
          </a:bodyPr>
          <a:lstStyle/>
          <a:p>
            <a:pPr indent="0" lvl="0" marL="0" marR="0" rtl="0" algn="l">
              <a:lnSpc>
                <a:spcPct val="150000"/>
              </a:lnSpc>
              <a:spcBef>
                <a:spcPts val="0"/>
              </a:spcBef>
              <a:spcAft>
                <a:spcPts val="0"/>
              </a:spcAft>
              <a:buClr>
                <a:schemeClr val="dk1"/>
              </a:buClr>
              <a:buSzPts val="2400"/>
              <a:buFont typeface="Noto Sans Symbols"/>
              <a:buNone/>
            </a:pPr>
            <a:r>
              <a:rPr b="0" i="0" lang="en-US" sz="2400">
                <a:solidFill>
                  <a:schemeClr val="dk1"/>
                </a:solidFill>
                <a:latin typeface="Calibri"/>
                <a:ea typeface="Calibri"/>
                <a:cs typeface="Calibri"/>
                <a:sym typeface="Calibri"/>
              </a:rPr>
              <a:t>Tên và ý nghĩa của một số thuộc tính cơ bản của Label</a:t>
            </a:r>
            <a:endParaRPr/>
          </a:p>
          <a:p>
            <a:pPr indent="0" lvl="0" marL="0" marR="0" rtl="0" algn="l">
              <a:lnSpc>
                <a:spcPct val="150000"/>
              </a:lnSpc>
              <a:spcBef>
                <a:spcPts val="0"/>
              </a:spcBef>
              <a:spcAft>
                <a:spcPts val="0"/>
              </a:spcAft>
              <a:buClr>
                <a:schemeClr val="dk1"/>
              </a:buClr>
              <a:buSzPts val="1800"/>
              <a:buFont typeface="Noto Sans Symbols"/>
              <a:buNone/>
            </a:pPr>
            <a:r>
              <a:t/>
            </a:r>
            <a:endParaRPr b="0" i="0" sz="1800">
              <a:solidFill>
                <a:schemeClr val="dk1"/>
              </a:solidFill>
              <a:latin typeface="Calibri"/>
              <a:ea typeface="Calibri"/>
              <a:cs typeface="Calibri"/>
              <a:sym typeface="Calibri"/>
            </a:endParaRPr>
          </a:p>
        </p:txBody>
      </p:sp>
      <p:grpSp>
        <p:nvGrpSpPr>
          <p:cNvPr id="153" name="Google Shape;153;p21"/>
          <p:cNvGrpSpPr/>
          <p:nvPr/>
        </p:nvGrpSpPr>
        <p:grpSpPr>
          <a:xfrm>
            <a:off x="4790784" y="1828800"/>
            <a:ext cx="4124616" cy="3124200"/>
            <a:chOff x="672662" y="2682723"/>
            <a:chExt cx="7556938" cy="3621873"/>
          </a:xfrm>
        </p:grpSpPr>
        <p:pic>
          <p:nvPicPr>
            <p:cNvPr id="154" name="Google Shape;154;p21"/>
            <p:cNvPicPr preferRelativeResize="0"/>
            <p:nvPr/>
          </p:nvPicPr>
          <p:blipFill rotWithShape="1">
            <a:blip r:embed="rId4">
              <a:alphaModFix/>
            </a:blip>
            <a:srcRect b="0" l="0" r="0" t="0"/>
            <a:stretch/>
          </p:blipFill>
          <p:spPr>
            <a:xfrm>
              <a:off x="672662" y="2682723"/>
              <a:ext cx="7556938" cy="1973565"/>
            </a:xfrm>
            <a:prstGeom prst="rect">
              <a:avLst/>
            </a:prstGeom>
            <a:noFill/>
            <a:ln>
              <a:noFill/>
            </a:ln>
          </p:spPr>
        </p:pic>
        <p:pic>
          <p:nvPicPr>
            <p:cNvPr id="155" name="Google Shape;155;p21"/>
            <p:cNvPicPr preferRelativeResize="0"/>
            <p:nvPr/>
          </p:nvPicPr>
          <p:blipFill rotWithShape="1">
            <a:blip r:embed="rId5">
              <a:alphaModFix/>
            </a:blip>
            <a:srcRect b="0" l="0" r="0" t="0"/>
            <a:stretch/>
          </p:blipFill>
          <p:spPr>
            <a:xfrm>
              <a:off x="685800" y="4632475"/>
              <a:ext cx="7467600" cy="1672121"/>
            </a:xfrm>
            <a:prstGeom prst="rect">
              <a:avLst/>
            </a:prstGeom>
            <a:noFill/>
            <a:ln>
              <a:noFill/>
            </a:ln>
          </p:spPr>
        </p:pic>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2"/>
          <p:cNvSpPr txBox="1"/>
          <p:nvPr>
            <p:ph type="title"/>
          </p:nvPr>
        </p:nvSpPr>
        <p:spPr>
          <a:xfrm>
            <a:off x="1524000" y="461407"/>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162" name="Google Shape;162;p22"/>
          <p:cNvSpPr txBox="1"/>
          <p:nvPr>
            <p:ph idx="1" type="body"/>
          </p:nvPr>
        </p:nvSpPr>
        <p:spPr>
          <a:xfrm>
            <a:off x="609600" y="1143000"/>
            <a:ext cx="8229600" cy="5173852"/>
          </a:xfrm>
          <a:prstGeom prst="rect">
            <a:avLst/>
          </a:prstGeom>
          <a:noFill/>
          <a:ln>
            <a:noFill/>
          </a:ln>
        </p:spPr>
        <p:txBody>
          <a:bodyPr anchorCtr="0" anchor="t" bIns="0" lIns="0" spcFirstLastPara="1" rIns="0" wrap="square" tIns="0">
            <a:spAutoFit/>
          </a:bodyPr>
          <a:lstStyle/>
          <a:p>
            <a:pPr indent="-457200" lvl="0" marL="457200" rtl="0" algn="l">
              <a:lnSpc>
                <a:spcPct val="150000"/>
              </a:lnSpc>
              <a:spcBef>
                <a:spcPts val="0"/>
              </a:spcBef>
              <a:spcAft>
                <a:spcPts val="0"/>
              </a:spcAft>
              <a:buClr>
                <a:schemeClr val="dk1"/>
              </a:buClr>
              <a:buSzPts val="2400"/>
              <a:buFont typeface="Calibri"/>
              <a:buAutoNum type="arabicPeriod"/>
            </a:pPr>
            <a:r>
              <a:rPr b="1" lang="en-US" sz="2400"/>
              <a:t>Label </a:t>
            </a:r>
            <a:endParaRPr b="1" sz="2400"/>
          </a:p>
          <a:p>
            <a:pPr indent="-342900" lvl="0" marL="342900" rtl="0" algn="l">
              <a:lnSpc>
                <a:spcPct val="150000"/>
              </a:lnSpc>
              <a:spcBef>
                <a:spcPts val="0"/>
              </a:spcBef>
              <a:spcAft>
                <a:spcPts val="0"/>
              </a:spcAft>
              <a:buClr>
                <a:schemeClr val="dk1"/>
              </a:buClr>
              <a:buSzPts val="2400"/>
              <a:buFont typeface="Noto Sans Symbols"/>
              <a:buChar char="❑"/>
            </a:pPr>
            <a:r>
              <a:rPr b="1" lang="en-US" sz="2400"/>
              <a:t> Phương thức</a:t>
            </a:r>
            <a:endParaRPr b="1" sz="2400"/>
          </a:p>
          <a:p>
            <a:pPr indent="0" lvl="0" marL="0" rtl="0" algn="l">
              <a:lnSpc>
                <a:spcPct val="150000"/>
              </a:lnSpc>
              <a:spcBef>
                <a:spcPts val="0"/>
              </a:spcBef>
              <a:spcAft>
                <a:spcPts val="0"/>
              </a:spcAft>
              <a:buClr>
                <a:schemeClr val="dk1"/>
              </a:buClr>
              <a:buSzPts val="2400"/>
              <a:buFont typeface="Noto Sans Symbols"/>
              <a:buNone/>
            </a:pPr>
            <a:r>
              <a:rPr lang="en-US" sz="2400"/>
              <a:t>Location: di chuyển nhãn đến tọa độ X,Y </a:t>
            </a:r>
            <a:endParaRPr/>
          </a:p>
          <a:p>
            <a:pPr indent="0" lvl="0" marL="0" rtl="0" algn="ctr">
              <a:lnSpc>
                <a:spcPct val="150000"/>
              </a:lnSpc>
              <a:spcBef>
                <a:spcPts val="0"/>
              </a:spcBef>
              <a:spcAft>
                <a:spcPts val="0"/>
              </a:spcAft>
              <a:buClr>
                <a:schemeClr val="dk1"/>
              </a:buClr>
              <a:buSzPts val="2400"/>
              <a:buFont typeface="Noto Sans Symbols"/>
              <a:buNone/>
            </a:pPr>
            <a:r>
              <a:rPr b="1" lang="en-US" sz="2400"/>
              <a:t>Location = new point (X,Y) </a:t>
            </a:r>
            <a:endParaRPr sz="2400"/>
          </a:p>
          <a:p>
            <a:pPr indent="-342900" lvl="0" marL="342900" rtl="0" algn="l">
              <a:lnSpc>
                <a:spcPct val="150000"/>
              </a:lnSpc>
              <a:spcBef>
                <a:spcPts val="0"/>
              </a:spcBef>
              <a:spcAft>
                <a:spcPts val="0"/>
              </a:spcAft>
              <a:buClr>
                <a:schemeClr val="dk1"/>
              </a:buClr>
              <a:buSzPts val="2400"/>
              <a:buFont typeface="Noto Sans Symbols"/>
              <a:buChar char="❑"/>
            </a:pPr>
            <a:r>
              <a:rPr b="1" lang="en-US" sz="2400"/>
              <a:t>Sự kiện</a:t>
            </a:r>
            <a:endParaRPr b="1" sz="2400"/>
          </a:p>
          <a:p>
            <a:pPr indent="-285750" lvl="0" marL="285750" rtl="0" algn="l">
              <a:lnSpc>
                <a:spcPct val="150000"/>
              </a:lnSpc>
              <a:spcBef>
                <a:spcPts val="0"/>
              </a:spcBef>
              <a:spcAft>
                <a:spcPts val="0"/>
              </a:spcAft>
              <a:buClr>
                <a:schemeClr val="dk1"/>
              </a:buClr>
              <a:buSzPts val="1800"/>
              <a:buFont typeface="Noto Sans Symbols"/>
              <a:buChar char="⮚"/>
            </a:pPr>
            <a:r>
              <a:rPr b="1" lang="en-US"/>
              <a:t> </a:t>
            </a:r>
            <a:r>
              <a:rPr b="1" i="1" lang="en-US" sz="2200"/>
              <a:t>TextChanged</a:t>
            </a:r>
            <a:r>
              <a:rPr i="1" lang="en-US" sz="2200"/>
              <a:t>: Xảy ra mỗi khi nhãn thay đổi giá trị.</a:t>
            </a:r>
            <a:endParaRPr i="1" sz="2200"/>
          </a:p>
          <a:p>
            <a:pPr indent="-342900" lvl="0" marL="342900" rtl="0" algn="l">
              <a:lnSpc>
                <a:spcPct val="150000"/>
              </a:lnSpc>
              <a:spcBef>
                <a:spcPts val="0"/>
              </a:spcBef>
              <a:spcAft>
                <a:spcPts val="0"/>
              </a:spcAft>
              <a:buClr>
                <a:schemeClr val="dk1"/>
              </a:buClr>
              <a:buSzPts val="2200"/>
              <a:buFont typeface="Noto Sans Symbols"/>
              <a:buChar char="⮚"/>
            </a:pPr>
            <a:r>
              <a:rPr b="1" i="1" lang="en-US" sz="2200"/>
              <a:t> Click</a:t>
            </a:r>
            <a:r>
              <a:rPr i="1" lang="en-US" sz="2200"/>
              <a:t>: Mỗi khi nhãn được chuột nhấp lên, sự kiện này xảy ra.</a:t>
            </a:r>
            <a:endParaRPr i="1" sz="2200"/>
          </a:p>
          <a:p>
            <a:pPr indent="-342900" lvl="0" marL="342900" rtl="0" algn="l">
              <a:lnSpc>
                <a:spcPct val="150000"/>
              </a:lnSpc>
              <a:spcBef>
                <a:spcPts val="0"/>
              </a:spcBef>
              <a:spcAft>
                <a:spcPts val="0"/>
              </a:spcAft>
              <a:buClr>
                <a:schemeClr val="dk1"/>
              </a:buClr>
              <a:buSzPts val="2200"/>
              <a:buFont typeface="Noto Sans Symbols"/>
              <a:buChar char="⮚"/>
            </a:pPr>
            <a:r>
              <a:rPr b="1" i="1" lang="en-US" sz="2200"/>
              <a:t> DoubleClick: </a:t>
            </a:r>
            <a:r>
              <a:rPr i="1" lang="en-US" sz="2200"/>
              <a:t>Xảy ra khi người sử dụng nhấp đúp chuột lên điều khiển nhãn. </a:t>
            </a:r>
            <a:endParaRPr b="1" i="1" sz="2200"/>
          </a:p>
          <a:p>
            <a:pPr indent="0" lvl="0" marL="0" rtl="0" algn="l">
              <a:lnSpc>
                <a:spcPct val="150000"/>
              </a:lnSpc>
              <a:spcBef>
                <a:spcPts val="0"/>
              </a:spcBef>
              <a:spcAft>
                <a:spcPts val="0"/>
              </a:spcAft>
              <a:buClr>
                <a:schemeClr val="dk1"/>
              </a:buClr>
              <a:buSzPts val="1800"/>
              <a:buFont typeface="Noto Sans Symbols"/>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3"/>
          <p:cNvSpPr txBox="1"/>
          <p:nvPr>
            <p:ph type="title"/>
          </p:nvPr>
        </p:nvSpPr>
        <p:spPr>
          <a:xfrm>
            <a:off x="1447800" y="5334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169" name="Google Shape;169;p23"/>
          <p:cNvSpPr txBox="1"/>
          <p:nvPr>
            <p:ph idx="1" type="body"/>
          </p:nvPr>
        </p:nvSpPr>
        <p:spPr>
          <a:xfrm>
            <a:off x="609600" y="1143000"/>
            <a:ext cx="8229600" cy="1619033"/>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2. TextBox</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Khái niệm: </a:t>
            </a:r>
            <a:r>
              <a:rPr lang="en-US"/>
              <a:t>Ô nhập liệu là một điều khiển thường để cho phép nhận thông tin do người dùng nhập vào.</a:t>
            </a:r>
            <a:br>
              <a:rPr lang="en-US"/>
            </a:br>
            <a:r>
              <a:rPr b="1" lang="en-US"/>
              <a:t> </a:t>
            </a:r>
            <a:endParaRPr/>
          </a:p>
        </p:txBody>
      </p:sp>
      <p:pic>
        <p:nvPicPr>
          <p:cNvPr id="170" name="Google Shape;170;p23"/>
          <p:cNvPicPr preferRelativeResize="0"/>
          <p:nvPr/>
        </p:nvPicPr>
        <p:blipFill rotWithShape="1">
          <a:blip r:embed="rId3">
            <a:alphaModFix/>
          </a:blip>
          <a:srcRect b="0" l="0" r="0" t="0"/>
          <a:stretch/>
        </p:blipFill>
        <p:spPr>
          <a:xfrm>
            <a:off x="2286000" y="1143000"/>
            <a:ext cx="1935163" cy="500063"/>
          </a:xfrm>
          <a:prstGeom prst="rect">
            <a:avLst/>
          </a:prstGeom>
          <a:noFill/>
          <a:ln>
            <a:noFill/>
          </a:ln>
        </p:spPr>
      </p:pic>
      <p:pic>
        <p:nvPicPr>
          <p:cNvPr id="171" name="Google Shape;171;p23"/>
          <p:cNvPicPr preferRelativeResize="0"/>
          <p:nvPr/>
        </p:nvPicPr>
        <p:blipFill rotWithShape="1">
          <a:blip r:embed="rId4">
            <a:alphaModFix/>
          </a:blip>
          <a:srcRect b="0" l="0" r="0" t="0"/>
          <a:stretch/>
        </p:blipFill>
        <p:spPr>
          <a:xfrm>
            <a:off x="838200" y="2590800"/>
            <a:ext cx="6629400" cy="384106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4"/>
          <p:cNvSpPr txBox="1"/>
          <p:nvPr>
            <p:ph type="title"/>
          </p:nvPr>
        </p:nvSpPr>
        <p:spPr>
          <a:xfrm>
            <a:off x="1524000" y="4572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178" name="Google Shape;178;p24"/>
          <p:cNvSpPr txBox="1"/>
          <p:nvPr>
            <p:ph idx="1" type="body"/>
          </p:nvPr>
        </p:nvSpPr>
        <p:spPr>
          <a:xfrm>
            <a:off x="205615" y="955569"/>
            <a:ext cx="8229600" cy="1203535"/>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2. TextBox</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Thuộc tính</a:t>
            </a:r>
            <a:endParaRPr b="1"/>
          </a:p>
          <a:p>
            <a:pPr indent="0" lvl="0" marL="0" rtl="0" algn="l">
              <a:lnSpc>
                <a:spcPct val="150000"/>
              </a:lnSpc>
              <a:spcBef>
                <a:spcPts val="0"/>
              </a:spcBef>
              <a:spcAft>
                <a:spcPts val="0"/>
              </a:spcAft>
              <a:buClr>
                <a:schemeClr val="dk1"/>
              </a:buClr>
              <a:buSzPts val="1800"/>
              <a:buFont typeface="Noto Sans Symbols"/>
              <a:buNone/>
            </a:pPr>
            <a:r>
              <a:rPr b="1" lang="en-US"/>
              <a:t> </a:t>
            </a:r>
            <a:endParaRPr/>
          </a:p>
        </p:txBody>
      </p:sp>
      <p:pic>
        <p:nvPicPr>
          <p:cNvPr id="179" name="Google Shape;179;p24"/>
          <p:cNvPicPr preferRelativeResize="0"/>
          <p:nvPr/>
        </p:nvPicPr>
        <p:blipFill rotWithShape="1">
          <a:blip r:embed="rId3">
            <a:alphaModFix/>
          </a:blip>
          <a:srcRect b="0" l="0" r="0" t="0"/>
          <a:stretch/>
        </p:blipFill>
        <p:spPr>
          <a:xfrm>
            <a:off x="1676400" y="1075932"/>
            <a:ext cx="990599" cy="304800"/>
          </a:xfrm>
          <a:prstGeom prst="rect">
            <a:avLst/>
          </a:prstGeom>
          <a:noFill/>
          <a:ln>
            <a:noFill/>
          </a:ln>
        </p:spPr>
      </p:pic>
      <p:pic>
        <p:nvPicPr>
          <p:cNvPr id="180" name="Google Shape;180;p24"/>
          <p:cNvPicPr preferRelativeResize="0"/>
          <p:nvPr/>
        </p:nvPicPr>
        <p:blipFill rotWithShape="1">
          <a:blip r:embed="rId4">
            <a:alphaModFix/>
          </a:blip>
          <a:srcRect b="0" l="0" r="0" t="0"/>
          <a:stretch/>
        </p:blipFill>
        <p:spPr>
          <a:xfrm>
            <a:off x="170086" y="1752600"/>
            <a:ext cx="4260022" cy="2209800"/>
          </a:xfrm>
          <a:prstGeom prst="rect">
            <a:avLst/>
          </a:prstGeom>
          <a:noFill/>
          <a:ln>
            <a:noFill/>
          </a:ln>
        </p:spPr>
      </p:pic>
      <p:pic>
        <p:nvPicPr>
          <p:cNvPr id="181" name="Google Shape;181;p24"/>
          <p:cNvPicPr preferRelativeResize="0"/>
          <p:nvPr/>
        </p:nvPicPr>
        <p:blipFill rotWithShape="1">
          <a:blip r:embed="rId5">
            <a:alphaModFix/>
          </a:blip>
          <a:srcRect b="0" l="0" r="0" t="0"/>
          <a:stretch/>
        </p:blipFill>
        <p:spPr>
          <a:xfrm>
            <a:off x="4471569" y="1752600"/>
            <a:ext cx="4330700" cy="2209800"/>
          </a:xfrm>
          <a:prstGeom prst="rect">
            <a:avLst/>
          </a:prstGeom>
          <a:noFill/>
          <a:ln>
            <a:noFill/>
          </a:ln>
        </p:spPr>
      </p:pic>
      <p:sp>
        <p:nvSpPr>
          <p:cNvPr id="182" name="Google Shape;182;p24"/>
          <p:cNvSpPr txBox="1"/>
          <p:nvPr/>
        </p:nvSpPr>
        <p:spPr>
          <a:xfrm>
            <a:off x="170086" y="3938652"/>
            <a:ext cx="8952331" cy="2674771"/>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Phương thức</a:t>
            </a:r>
            <a:endParaRPr b="1" sz="1600">
              <a:solidFill>
                <a:schemeClr val="dk1"/>
              </a:solidFill>
              <a:latin typeface="Calibri"/>
              <a:ea typeface="Calibri"/>
              <a:cs typeface="Calibri"/>
              <a:sym typeface="Calibri"/>
            </a:endParaRPr>
          </a:p>
          <a:p>
            <a:pPr indent="-101600" lvl="0" marL="0" marR="0" rtl="0" algn="l">
              <a:lnSpc>
                <a:spcPct val="13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Location</a:t>
            </a:r>
            <a:r>
              <a:rPr lang="en-US" sz="1600">
                <a:solidFill>
                  <a:schemeClr val="dk1"/>
                </a:solidFill>
                <a:latin typeface="Calibri"/>
                <a:ea typeface="Calibri"/>
                <a:cs typeface="Calibri"/>
                <a:sym typeface="Calibri"/>
              </a:rPr>
              <a:t>: di chuyển khung đến tọa độ X,Y: </a:t>
            </a:r>
            <a:r>
              <a:rPr b="1" lang="en-US" sz="1600">
                <a:solidFill>
                  <a:schemeClr val="dk1"/>
                </a:solidFill>
                <a:latin typeface="Calibri"/>
                <a:ea typeface="Calibri"/>
                <a:cs typeface="Calibri"/>
                <a:sym typeface="Calibri"/>
              </a:rPr>
              <a:t>location = new point(X, Y</a:t>
            </a:r>
            <a:r>
              <a:rPr lang="en-US" sz="1600">
                <a:solidFill>
                  <a:schemeClr val="dk1"/>
                </a:solidFill>
                <a:latin typeface="Calibri"/>
                <a:ea typeface="Calibri"/>
                <a:cs typeface="Calibri"/>
                <a:sym typeface="Calibri"/>
              </a:rPr>
              <a:t>)</a:t>
            </a:r>
            <a:endParaRPr sz="1600">
              <a:solidFill>
                <a:schemeClr val="dk1"/>
              </a:solidFill>
              <a:latin typeface="Calibri"/>
              <a:ea typeface="Calibri"/>
              <a:cs typeface="Calibri"/>
              <a:sym typeface="Calibri"/>
            </a:endParaRPr>
          </a:p>
          <a:p>
            <a:pPr indent="-101600" lvl="0" marL="0" marR="0" rtl="0" algn="l">
              <a:lnSpc>
                <a:spcPct val="13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Focus</a:t>
            </a:r>
            <a:r>
              <a:rPr lang="en-US" sz="1600">
                <a:solidFill>
                  <a:schemeClr val="dk1"/>
                </a:solidFill>
                <a:latin typeface="Calibri"/>
                <a:ea typeface="Calibri"/>
                <a:cs typeface="Calibri"/>
                <a:sym typeface="Calibri"/>
              </a:rPr>
              <a:t>: thiết lập Focus cho textbox (chuyển con trỏ đến textbox để chờ nhập liệu)</a:t>
            </a:r>
            <a:endParaRPr sz="1600">
              <a:solidFill>
                <a:schemeClr val="dk1"/>
              </a:solidFill>
              <a:latin typeface="Calibri"/>
              <a:ea typeface="Calibri"/>
              <a:cs typeface="Calibri"/>
              <a:sym typeface="Calibri"/>
            </a:endParaRPr>
          </a:p>
          <a:p>
            <a:pPr indent="-101600" lvl="0" marL="0" marR="0" rtl="0" algn="l">
              <a:lnSpc>
                <a:spcPct val="13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Select(bắt đầu, số ký tự)</a:t>
            </a:r>
            <a:r>
              <a:rPr lang="en-US" sz="1600">
                <a:solidFill>
                  <a:schemeClr val="dk1"/>
                </a:solidFill>
                <a:latin typeface="Calibri"/>
                <a:ea typeface="Calibri"/>
                <a:cs typeface="Calibri"/>
                <a:sym typeface="Calibri"/>
              </a:rPr>
              <a:t>: chọn khối văn bản trong textbox từ vị trí bắt đầu với chiều dài chuỗi được chọn là số ký tự</a:t>
            </a:r>
            <a:endParaRPr sz="1600">
              <a:solidFill>
                <a:schemeClr val="dk1"/>
              </a:solidFill>
              <a:latin typeface="Calibri"/>
              <a:ea typeface="Calibri"/>
              <a:cs typeface="Calibri"/>
              <a:sym typeface="Calibri"/>
            </a:endParaRPr>
          </a:p>
          <a:p>
            <a:pPr indent="-101600" lvl="0" marL="0" marR="0" rtl="0" algn="l">
              <a:lnSpc>
                <a:spcPct val="13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SelectionLength</a:t>
            </a:r>
            <a:r>
              <a:rPr lang="en-US" sz="1600">
                <a:solidFill>
                  <a:schemeClr val="dk1"/>
                </a:solidFill>
                <a:latin typeface="Calibri"/>
                <a:ea typeface="Calibri"/>
                <a:cs typeface="Calibri"/>
                <a:sym typeface="Calibri"/>
              </a:rPr>
              <a:t>: độ dài khối văn bản được chọn</a:t>
            </a:r>
            <a:endParaRPr sz="1600">
              <a:solidFill>
                <a:schemeClr val="dk1"/>
              </a:solidFill>
              <a:latin typeface="Calibri"/>
              <a:ea typeface="Calibri"/>
              <a:cs typeface="Calibri"/>
              <a:sym typeface="Calibri"/>
            </a:endParaRPr>
          </a:p>
          <a:p>
            <a:pPr indent="-101600" lvl="0" marL="0" marR="0" rtl="0" algn="l">
              <a:lnSpc>
                <a:spcPct val="13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SelectionStar</a:t>
            </a:r>
            <a:r>
              <a:rPr lang="en-US" sz="1600">
                <a:solidFill>
                  <a:schemeClr val="dk1"/>
                </a:solidFill>
                <a:latin typeface="Calibri"/>
                <a:ea typeface="Calibri"/>
                <a:cs typeface="Calibri"/>
                <a:sym typeface="Calibri"/>
              </a:rPr>
              <a:t>t: vị trí đầu khối văn bản được chọn</a:t>
            </a:r>
            <a:endParaRPr sz="1600">
              <a:solidFill>
                <a:schemeClr val="dk1"/>
              </a:solidFill>
              <a:latin typeface="Calibri"/>
              <a:ea typeface="Calibri"/>
              <a:cs typeface="Calibri"/>
              <a:sym typeface="Calibri"/>
            </a:endParaRPr>
          </a:p>
          <a:p>
            <a:pPr indent="-101600" lvl="0" marL="0" marR="0" rtl="0" algn="l">
              <a:lnSpc>
                <a:spcPct val="130000"/>
              </a:lnSpc>
              <a:spcBef>
                <a:spcPts val="0"/>
              </a:spcBef>
              <a:spcAft>
                <a:spcPts val="0"/>
              </a:spcAft>
              <a:buClr>
                <a:schemeClr val="dk1"/>
              </a:buClr>
              <a:buSzPts val="1600"/>
              <a:buFont typeface="Noto Sans Symbols"/>
              <a:buChar char="▪"/>
            </a:pPr>
            <a:r>
              <a:rPr b="1" lang="en-US" sz="1600">
                <a:solidFill>
                  <a:schemeClr val="dk1"/>
                </a:solidFill>
                <a:latin typeface="Calibri"/>
                <a:ea typeface="Calibri"/>
                <a:cs typeface="Calibri"/>
                <a:sym typeface="Calibri"/>
              </a:rPr>
              <a:t> SelectionText</a:t>
            </a:r>
            <a:r>
              <a:rPr lang="en-US" sz="1600">
                <a:solidFill>
                  <a:schemeClr val="dk1"/>
                </a:solidFill>
                <a:latin typeface="Calibri"/>
                <a:ea typeface="Calibri"/>
                <a:cs typeface="Calibri"/>
                <a:sym typeface="Calibri"/>
              </a:rPr>
              <a:t>: truy xuất phần văn bản được chọn</a:t>
            </a:r>
            <a:r>
              <a:rPr b="1" lang="en-US" sz="16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5"/>
          <p:cNvSpPr txBox="1"/>
          <p:nvPr>
            <p:ph type="title"/>
          </p:nvPr>
        </p:nvSpPr>
        <p:spPr>
          <a:xfrm>
            <a:off x="1524000" y="438968"/>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189" name="Google Shape;189;p25"/>
          <p:cNvSpPr txBox="1"/>
          <p:nvPr>
            <p:ph idx="1" type="body"/>
          </p:nvPr>
        </p:nvSpPr>
        <p:spPr>
          <a:xfrm>
            <a:off x="609600" y="1143000"/>
            <a:ext cx="8229600" cy="2643929"/>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2. TextBox</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Sự kiện</a:t>
            </a:r>
            <a:endParaRPr/>
          </a:p>
          <a:p>
            <a:pPr indent="-114300" lvl="0" marL="0" rtl="0" algn="just">
              <a:lnSpc>
                <a:spcPct val="130000"/>
              </a:lnSpc>
              <a:spcBef>
                <a:spcPts val="0"/>
              </a:spcBef>
              <a:spcAft>
                <a:spcPts val="0"/>
              </a:spcAft>
              <a:buClr>
                <a:schemeClr val="dk1"/>
              </a:buClr>
              <a:buSzPts val="1800"/>
              <a:buFont typeface="Noto Sans Symbols"/>
              <a:buChar char="▪"/>
            </a:pPr>
            <a:r>
              <a:rPr lang="en-US"/>
              <a:t> </a:t>
            </a:r>
            <a:r>
              <a:rPr b="1" lang="en-US"/>
              <a:t>KeyPress</a:t>
            </a:r>
            <a:r>
              <a:rPr lang="en-US"/>
              <a:t>: xảy ra khi người sử dụng nhấn một phím bất kỳ. Sự kiện này cho một mã ASCII (0-255) của phím vừa được nhấn.</a:t>
            </a:r>
            <a:endParaRPr/>
          </a:p>
          <a:p>
            <a:pPr indent="0" lvl="0" marL="0" rtl="0" algn="l">
              <a:lnSpc>
                <a:spcPct val="130000"/>
              </a:lnSpc>
              <a:spcBef>
                <a:spcPts val="0"/>
              </a:spcBef>
              <a:spcAft>
                <a:spcPts val="0"/>
              </a:spcAft>
              <a:buClr>
                <a:schemeClr val="dk1"/>
              </a:buClr>
              <a:buSzPts val="1800"/>
              <a:buFont typeface="Noto Sans Symbols"/>
              <a:buNone/>
            </a:pPr>
            <a:r>
              <a:rPr b="1" lang="en-US"/>
              <a:t>Ví dụ</a:t>
            </a:r>
            <a:r>
              <a:rPr lang="en-US"/>
              <a:t>: Textbox chỉ nhận biết các phím là số (0-9) mà không nhận biết các phím khác:</a:t>
            </a:r>
            <a:endParaRPr b="1"/>
          </a:p>
          <a:p>
            <a:pPr indent="0" lvl="0" marL="0" rtl="0" algn="l">
              <a:lnSpc>
                <a:spcPct val="150000"/>
              </a:lnSpc>
              <a:spcBef>
                <a:spcPts val="0"/>
              </a:spcBef>
              <a:spcAft>
                <a:spcPts val="0"/>
              </a:spcAft>
              <a:buClr>
                <a:schemeClr val="dk1"/>
              </a:buClr>
              <a:buSzPts val="1800"/>
              <a:buFont typeface="Noto Sans Symbols"/>
              <a:buNone/>
            </a:pPr>
            <a:r>
              <a:t/>
            </a:r>
            <a:endParaRPr b="1"/>
          </a:p>
        </p:txBody>
      </p:sp>
      <p:pic>
        <p:nvPicPr>
          <p:cNvPr id="190" name="Google Shape;190;p25"/>
          <p:cNvPicPr preferRelativeResize="0"/>
          <p:nvPr/>
        </p:nvPicPr>
        <p:blipFill rotWithShape="1">
          <a:blip r:embed="rId3">
            <a:alphaModFix/>
          </a:blip>
          <a:srcRect b="0" l="0" r="0" t="0"/>
          <a:stretch/>
        </p:blipFill>
        <p:spPr>
          <a:xfrm>
            <a:off x="2286000" y="1143000"/>
            <a:ext cx="1935163" cy="500063"/>
          </a:xfrm>
          <a:prstGeom prst="rect">
            <a:avLst/>
          </a:prstGeom>
          <a:noFill/>
          <a:ln>
            <a:noFill/>
          </a:ln>
        </p:spPr>
      </p:pic>
      <p:pic>
        <p:nvPicPr>
          <p:cNvPr id="191" name="Google Shape;191;p25"/>
          <p:cNvPicPr preferRelativeResize="0"/>
          <p:nvPr/>
        </p:nvPicPr>
        <p:blipFill rotWithShape="1">
          <a:blip r:embed="rId4">
            <a:alphaModFix/>
          </a:blip>
          <a:srcRect b="0" l="0" r="0" t="0"/>
          <a:stretch/>
        </p:blipFill>
        <p:spPr>
          <a:xfrm>
            <a:off x="609600" y="3962400"/>
            <a:ext cx="8229600" cy="2082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6"/>
          <p:cNvSpPr txBox="1"/>
          <p:nvPr>
            <p:ph type="title"/>
          </p:nvPr>
        </p:nvSpPr>
        <p:spPr>
          <a:xfrm>
            <a:off x="1600200" y="4572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198" name="Google Shape;198;p26"/>
          <p:cNvSpPr txBox="1"/>
          <p:nvPr>
            <p:ph idx="1" type="body"/>
          </p:nvPr>
        </p:nvSpPr>
        <p:spPr>
          <a:xfrm>
            <a:off x="609600" y="1143000"/>
            <a:ext cx="8229600" cy="3004027"/>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2. TextBox</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 Sự kiện</a:t>
            </a:r>
            <a:endParaRPr/>
          </a:p>
          <a:p>
            <a:pPr indent="-114300" lvl="0" marL="0" rtl="0" algn="just">
              <a:lnSpc>
                <a:spcPct val="130000"/>
              </a:lnSpc>
              <a:spcBef>
                <a:spcPts val="0"/>
              </a:spcBef>
              <a:spcAft>
                <a:spcPts val="0"/>
              </a:spcAft>
              <a:buClr>
                <a:schemeClr val="dk1"/>
              </a:buClr>
              <a:buSzPts val="1800"/>
              <a:buFont typeface="Noto Sans Symbols"/>
              <a:buChar char="▪"/>
            </a:pPr>
            <a:r>
              <a:rPr b="1" lang="en-US"/>
              <a:t> KeyDown, KeyUp</a:t>
            </a:r>
            <a:r>
              <a:rPr lang="en-US"/>
              <a:t>: Mỗi sự kiện KeyPress để lại cho ta một cặp sự kiện KeyDown/KeyUp. Sự kiện này cho phép ta nhận biết được các phím đặc biệt trên bàn phím</a:t>
            </a:r>
            <a:endParaRPr b="1"/>
          </a:p>
          <a:p>
            <a:pPr indent="0" lvl="0" marL="0" rtl="0" algn="just">
              <a:lnSpc>
                <a:spcPct val="130000"/>
              </a:lnSpc>
              <a:spcBef>
                <a:spcPts val="0"/>
              </a:spcBef>
              <a:spcAft>
                <a:spcPts val="0"/>
              </a:spcAft>
              <a:buClr>
                <a:schemeClr val="dk1"/>
              </a:buClr>
              <a:buSzPts val="1800"/>
              <a:buFont typeface="Noto Sans Symbols"/>
              <a:buNone/>
            </a:pPr>
            <a:r>
              <a:rPr b="1" lang="en-US"/>
              <a:t>Ví dụ: </a:t>
            </a:r>
            <a:r>
              <a:rPr lang="en-US"/>
              <a:t>Hiển thị tên các phím chức năng mà người sử dụng chương</a:t>
            </a:r>
            <a:br>
              <a:rPr lang="en-US"/>
            </a:br>
            <a:r>
              <a:rPr lang="en-US"/>
              <a:t>trình nhấn vào:</a:t>
            </a:r>
            <a:endParaRPr/>
          </a:p>
          <a:p>
            <a:pPr indent="0" lvl="0" marL="0" rtl="0" algn="l">
              <a:lnSpc>
                <a:spcPct val="150000"/>
              </a:lnSpc>
              <a:spcBef>
                <a:spcPts val="0"/>
              </a:spcBef>
              <a:spcAft>
                <a:spcPts val="0"/>
              </a:spcAft>
              <a:buClr>
                <a:schemeClr val="dk1"/>
              </a:buClr>
              <a:buSzPts val="1800"/>
              <a:buFont typeface="Noto Sans Symbols"/>
              <a:buNone/>
            </a:pPr>
            <a:r>
              <a:t/>
            </a:r>
            <a:endParaRPr b="1"/>
          </a:p>
        </p:txBody>
      </p:sp>
      <p:pic>
        <p:nvPicPr>
          <p:cNvPr id="199" name="Google Shape;199;p26"/>
          <p:cNvPicPr preferRelativeResize="0"/>
          <p:nvPr/>
        </p:nvPicPr>
        <p:blipFill rotWithShape="1">
          <a:blip r:embed="rId3">
            <a:alphaModFix/>
          </a:blip>
          <a:srcRect b="0" l="0" r="0" t="0"/>
          <a:stretch/>
        </p:blipFill>
        <p:spPr>
          <a:xfrm>
            <a:off x="2286000" y="1219200"/>
            <a:ext cx="1935163" cy="500063"/>
          </a:xfrm>
          <a:prstGeom prst="rect">
            <a:avLst/>
          </a:prstGeom>
          <a:noFill/>
          <a:ln>
            <a:noFill/>
          </a:ln>
        </p:spPr>
      </p:pic>
      <p:pic>
        <p:nvPicPr>
          <p:cNvPr id="200" name="Google Shape;200;p26"/>
          <p:cNvPicPr preferRelativeResize="0"/>
          <p:nvPr/>
        </p:nvPicPr>
        <p:blipFill rotWithShape="1">
          <a:blip r:embed="rId4">
            <a:alphaModFix/>
          </a:blip>
          <a:srcRect b="0" l="0" r="0" t="0"/>
          <a:stretch/>
        </p:blipFill>
        <p:spPr>
          <a:xfrm>
            <a:off x="762000" y="4267200"/>
            <a:ext cx="7467600" cy="21018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7"/>
          <p:cNvSpPr txBox="1"/>
          <p:nvPr>
            <p:ph type="title"/>
          </p:nvPr>
        </p:nvSpPr>
        <p:spPr>
          <a:xfrm>
            <a:off x="1447800" y="457200"/>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207" name="Google Shape;207;p27"/>
          <p:cNvSpPr txBox="1"/>
          <p:nvPr>
            <p:ph idx="1" type="body"/>
          </p:nvPr>
        </p:nvSpPr>
        <p:spPr>
          <a:xfrm>
            <a:off x="609600" y="1143000"/>
            <a:ext cx="8229600" cy="1203535"/>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3. Button </a:t>
            </a:r>
            <a:endParaRPr/>
          </a:p>
          <a:p>
            <a:pPr indent="-285750" lvl="0" marL="285750" rtl="0" algn="l">
              <a:lnSpc>
                <a:spcPct val="150000"/>
              </a:lnSpc>
              <a:spcBef>
                <a:spcPts val="0"/>
              </a:spcBef>
              <a:spcAft>
                <a:spcPts val="0"/>
              </a:spcAft>
              <a:buClr>
                <a:schemeClr val="dk1"/>
              </a:buClr>
              <a:buSzPts val="1800"/>
              <a:buFont typeface="Noto Sans Symbols"/>
              <a:buChar char="❑"/>
            </a:pPr>
            <a:r>
              <a:rPr b="1" lang="en-US"/>
              <a:t>Khái niệm: </a:t>
            </a:r>
            <a:r>
              <a:rPr lang="en-US"/>
              <a:t>Nút lệnh là một điều khiển dùng để bắt đầu, ngắt hoặc kết thúc một quá trình</a:t>
            </a:r>
            <a:endParaRPr b="1"/>
          </a:p>
        </p:txBody>
      </p:sp>
      <p:pic>
        <p:nvPicPr>
          <p:cNvPr id="208" name="Google Shape;208;p27"/>
          <p:cNvPicPr preferRelativeResize="0"/>
          <p:nvPr/>
        </p:nvPicPr>
        <p:blipFill rotWithShape="1">
          <a:blip r:embed="rId3">
            <a:alphaModFix/>
          </a:blip>
          <a:srcRect b="0" l="0" r="0" t="0"/>
          <a:stretch/>
        </p:blipFill>
        <p:spPr>
          <a:xfrm>
            <a:off x="1981200" y="1219200"/>
            <a:ext cx="1905000" cy="481013"/>
          </a:xfrm>
          <a:prstGeom prst="rect">
            <a:avLst/>
          </a:prstGeom>
          <a:noFill/>
          <a:ln>
            <a:noFill/>
          </a:ln>
        </p:spPr>
      </p:pic>
      <p:pic>
        <p:nvPicPr>
          <p:cNvPr id="209" name="Google Shape;209;p27"/>
          <p:cNvPicPr preferRelativeResize="0"/>
          <p:nvPr/>
        </p:nvPicPr>
        <p:blipFill rotWithShape="1">
          <a:blip r:embed="rId4">
            <a:alphaModFix/>
          </a:blip>
          <a:srcRect b="0" l="0" r="0" t="0"/>
          <a:stretch/>
        </p:blipFill>
        <p:spPr>
          <a:xfrm>
            <a:off x="609600" y="2590800"/>
            <a:ext cx="7772400" cy="40386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8"/>
          <p:cNvSpPr txBox="1"/>
          <p:nvPr>
            <p:ph type="title"/>
          </p:nvPr>
        </p:nvSpPr>
        <p:spPr>
          <a:xfrm>
            <a:off x="1447800" y="511703"/>
            <a:ext cx="8229600" cy="685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1.7. Một số control thông dụng và chức năng</a:t>
            </a:r>
            <a:endParaRPr b="1"/>
          </a:p>
        </p:txBody>
      </p:sp>
      <p:sp>
        <p:nvSpPr>
          <p:cNvPr id="216" name="Google Shape;216;p28"/>
          <p:cNvSpPr txBox="1"/>
          <p:nvPr>
            <p:ph idx="1" type="body"/>
          </p:nvPr>
        </p:nvSpPr>
        <p:spPr>
          <a:xfrm>
            <a:off x="609600" y="1143000"/>
            <a:ext cx="8229600" cy="1203535"/>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chemeClr val="dk1"/>
              </a:buClr>
              <a:buSzPts val="1800"/>
              <a:buFont typeface="Noto Sans Symbols"/>
              <a:buNone/>
            </a:pPr>
            <a:r>
              <a:rPr b="1" lang="en-US"/>
              <a:t>3. Button</a:t>
            </a:r>
            <a:endParaRPr/>
          </a:p>
          <a:p>
            <a:pPr indent="-285750" lvl="0" marL="285750" rtl="0" algn="l">
              <a:lnSpc>
                <a:spcPct val="150000"/>
              </a:lnSpc>
              <a:spcBef>
                <a:spcPts val="0"/>
              </a:spcBef>
              <a:spcAft>
                <a:spcPts val="0"/>
              </a:spcAft>
              <a:buClr>
                <a:schemeClr val="dk1"/>
              </a:buClr>
              <a:buSzPts val="1800"/>
              <a:buFont typeface="Noto Sans Symbols"/>
              <a:buChar char="❑"/>
            </a:pPr>
            <a:r>
              <a:rPr b="1" lang="en-US"/>
              <a:t>Thuộc tính</a:t>
            </a:r>
            <a:endParaRPr b="1"/>
          </a:p>
          <a:p>
            <a:pPr indent="0" lvl="0" marL="0" rtl="0" algn="l">
              <a:lnSpc>
                <a:spcPct val="150000"/>
              </a:lnSpc>
              <a:spcBef>
                <a:spcPts val="0"/>
              </a:spcBef>
              <a:spcAft>
                <a:spcPts val="0"/>
              </a:spcAft>
              <a:buClr>
                <a:schemeClr val="dk1"/>
              </a:buClr>
              <a:buSzPts val="1800"/>
              <a:buFont typeface="Noto Sans Symbols"/>
              <a:buNone/>
            </a:pPr>
            <a:r>
              <a:rPr b="1" lang="en-US"/>
              <a:t> </a:t>
            </a:r>
            <a:endParaRPr/>
          </a:p>
        </p:txBody>
      </p:sp>
      <p:pic>
        <p:nvPicPr>
          <p:cNvPr id="217" name="Google Shape;217;p28"/>
          <p:cNvPicPr preferRelativeResize="0"/>
          <p:nvPr/>
        </p:nvPicPr>
        <p:blipFill rotWithShape="1">
          <a:blip r:embed="rId3">
            <a:alphaModFix/>
          </a:blip>
          <a:srcRect b="0" l="0" r="0" t="0"/>
          <a:stretch/>
        </p:blipFill>
        <p:spPr>
          <a:xfrm>
            <a:off x="1981200" y="1227138"/>
            <a:ext cx="1905000" cy="481012"/>
          </a:xfrm>
          <a:prstGeom prst="rect">
            <a:avLst/>
          </a:prstGeom>
          <a:noFill/>
          <a:ln>
            <a:noFill/>
          </a:ln>
        </p:spPr>
      </p:pic>
      <p:pic>
        <p:nvPicPr>
          <p:cNvPr id="218" name="Google Shape;218;p28"/>
          <p:cNvPicPr preferRelativeResize="0"/>
          <p:nvPr/>
        </p:nvPicPr>
        <p:blipFill rotWithShape="1">
          <a:blip r:embed="rId4">
            <a:alphaModFix/>
          </a:blip>
          <a:srcRect b="0" l="0" r="0" t="0"/>
          <a:stretch/>
        </p:blipFill>
        <p:spPr>
          <a:xfrm>
            <a:off x="337525" y="2133600"/>
            <a:ext cx="4310676" cy="2001837"/>
          </a:xfrm>
          <a:prstGeom prst="rect">
            <a:avLst/>
          </a:prstGeom>
          <a:noFill/>
          <a:ln>
            <a:noFill/>
          </a:ln>
        </p:spPr>
      </p:pic>
      <p:pic>
        <p:nvPicPr>
          <p:cNvPr id="219" name="Google Shape;219;p28"/>
          <p:cNvPicPr preferRelativeResize="0"/>
          <p:nvPr/>
        </p:nvPicPr>
        <p:blipFill rotWithShape="1">
          <a:blip r:embed="rId5">
            <a:alphaModFix/>
          </a:blip>
          <a:srcRect b="0" l="0" r="0" t="0"/>
          <a:stretch/>
        </p:blipFill>
        <p:spPr>
          <a:xfrm>
            <a:off x="4895967" y="2127460"/>
            <a:ext cx="4038600" cy="2227053"/>
          </a:xfrm>
          <a:prstGeom prst="rect">
            <a:avLst/>
          </a:prstGeom>
          <a:noFill/>
          <a:ln>
            <a:noFill/>
          </a:ln>
        </p:spPr>
      </p:pic>
      <p:sp>
        <p:nvSpPr>
          <p:cNvPr id="220" name="Google Shape;220;p28"/>
          <p:cNvSpPr txBox="1"/>
          <p:nvPr/>
        </p:nvSpPr>
        <p:spPr>
          <a:xfrm>
            <a:off x="313683" y="4218730"/>
            <a:ext cx="8616209" cy="224048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Phương thức</a:t>
            </a:r>
            <a:endParaRPr b="1"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chemeClr val="dk1"/>
              </a:buClr>
              <a:buSzPts val="1800"/>
              <a:buFont typeface="Noto Sans Symbols"/>
              <a:buNone/>
            </a:pPr>
            <a:r>
              <a:rPr lang="en-US" sz="1800">
                <a:solidFill>
                  <a:schemeClr val="dk1"/>
                </a:solidFill>
                <a:latin typeface="Calibri"/>
                <a:ea typeface="Calibri"/>
                <a:cs typeface="Calibri"/>
                <a:sym typeface="Calibri"/>
              </a:rPr>
              <a:t>Location: di chuyển nút đến tọa độ X,Y: location = new point (X,Y)</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Sự kiện</a:t>
            </a:r>
            <a:endParaRPr b="1" sz="1800">
              <a:solidFill>
                <a:schemeClr val="dk1"/>
              </a:solidFill>
              <a:latin typeface="Calibri"/>
              <a:ea typeface="Calibri"/>
              <a:cs typeface="Calibri"/>
              <a:sym typeface="Calibri"/>
            </a:endParaRPr>
          </a:p>
          <a:p>
            <a:pPr indent="0" lvl="0" marL="0" marR="0" rtl="0" algn="just">
              <a:lnSpc>
                <a:spcPct val="150000"/>
              </a:lnSpc>
              <a:spcBef>
                <a:spcPts val="875"/>
              </a:spcBef>
              <a:spcAft>
                <a:spcPts val="0"/>
              </a:spcAft>
              <a:buClr>
                <a:schemeClr val="dk1"/>
              </a:buClr>
              <a:buSzPts val="1800"/>
              <a:buFont typeface="Noto Sans Symbols"/>
              <a:buNone/>
            </a:pPr>
            <a:r>
              <a:rPr b="1" lang="en-US" sz="1800">
                <a:solidFill>
                  <a:schemeClr val="dk1"/>
                </a:solidFill>
                <a:latin typeface="Calibri"/>
                <a:ea typeface="Calibri"/>
                <a:cs typeface="Calibri"/>
                <a:sym typeface="Calibri"/>
              </a:rPr>
              <a:t>Click: </a:t>
            </a:r>
            <a:r>
              <a:rPr lang="en-US" sz="1800">
                <a:solidFill>
                  <a:schemeClr val="dk1"/>
                </a:solidFill>
                <a:latin typeface="Calibri"/>
                <a:ea typeface="Calibri"/>
                <a:cs typeface="Calibri"/>
                <a:sym typeface="Calibri"/>
              </a:rPr>
              <a:t>Xuất hiện khi người sử dụng nhấn chuột vào nút lệnh hoặc Enter  khi nút lệnh đang có Focus</a:t>
            </a:r>
            <a:endParaRPr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9"/>
          <p:cNvSpPr txBox="1"/>
          <p:nvPr>
            <p:ph type="title"/>
          </p:nvPr>
        </p:nvSpPr>
        <p:spPr>
          <a:xfrm>
            <a:off x="1447800" y="511703"/>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1.8. Một số control khác </a:t>
            </a:r>
            <a:endParaRPr/>
          </a:p>
        </p:txBody>
      </p:sp>
      <p:pic>
        <p:nvPicPr>
          <p:cNvPr id="227" name="Google Shape;227;p29"/>
          <p:cNvPicPr preferRelativeResize="0"/>
          <p:nvPr/>
        </p:nvPicPr>
        <p:blipFill rotWithShape="1">
          <a:blip r:embed="rId3">
            <a:alphaModFix/>
          </a:blip>
          <a:srcRect b="0" l="0" r="0" t="0"/>
          <a:stretch/>
        </p:blipFill>
        <p:spPr>
          <a:xfrm>
            <a:off x="495300" y="1143000"/>
            <a:ext cx="8153400" cy="541562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0"/>
          <p:cNvSpPr txBox="1"/>
          <p:nvPr>
            <p:ph type="title"/>
          </p:nvPr>
        </p:nvSpPr>
        <p:spPr>
          <a:xfrm>
            <a:off x="1524000" y="527445"/>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1.9. Ví dụ thiết kế giao diện</a:t>
            </a:r>
            <a:endParaRPr b="1"/>
          </a:p>
        </p:txBody>
      </p:sp>
      <p:sp>
        <p:nvSpPr>
          <p:cNvPr id="234" name="Google Shape;234;p30"/>
          <p:cNvSpPr txBox="1"/>
          <p:nvPr>
            <p:ph idx="1" type="body"/>
          </p:nvPr>
        </p:nvSpPr>
        <p:spPr>
          <a:xfrm>
            <a:off x="466725" y="1217613"/>
            <a:ext cx="8229600" cy="1619033"/>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Clr>
                <a:srgbClr val="FF0000"/>
              </a:buClr>
              <a:buSzPts val="1800"/>
              <a:buFont typeface="Noto Sans Symbols"/>
              <a:buNone/>
            </a:pPr>
            <a:r>
              <a:rPr b="1" lang="en-US">
                <a:solidFill>
                  <a:srgbClr val="FF0000"/>
                </a:solidFill>
              </a:rPr>
              <a:t>Ví dụ 1: Form sử dụng điều khiển: Lable, TextBox, Button</a:t>
            </a:r>
            <a:endParaRPr/>
          </a:p>
          <a:p>
            <a:pPr indent="0" lvl="0" marL="0" rtl="0" algn="l">
              <a:lnSpc>
                <a:spcPct val="150000"/>
              </a:lnSpc>
              <a:spcBef>
                <a:spcPts val="0"/>
              </a:spcBef>
              <a:spcAft>
                <a:spcPts val="0"/>
              </a:spcAft>
              <a:buClr>
                <a:schemeClr val="dk1"/>
              </a:buClr>
              <a:buSzPts val="1800"/>
              <a:buFont typeface="Noto Sans Symbols"/>
              <a:buNone/>
            </a:pPr>
            <a:r>
              <a:t/>
            </a:r>
            <a:endParaRPr b="1">
              <a:solidFill>
                <a:srgbClr val="FF0000"/>
              </a:solidFill>
            </a:endParaRPr>
          </a:p>
          <a:p>
            <a:pPr indent="0" lvl="0" marL="0" rtl="0" algn="l">
              <a:lnSpc>
                <a:spcPct val="150000"/>
              </a:lnSpc>
              <a:spcBef>
                <a:spcPts val="0"/>
              </a:spcBef>
              <a:spcAft>
                <a:spcPts val="0"/>
              </a:spcAft>
              <a:buClr>
                <a:schemeClr val="dk1"/>
              </a:buClr>
              <a:buSzPts val="1800"/>
              <a:buFont typeface="Noto Sans Symbols"/>
              <a:buNone/>
            </a:pPr>
            <a:r>
              <a:rPr b="1" lang="en-US"/>
              <a:t>Thiết kế Form như mẫu</a:t>
            </a:r>
            <a:endParaRPr b="1"/>
          </a:p>
          <a:p>
            <a:pPr indent="0" lvl="0" marL="0" rtl="0" algn="l">
              <a:lnSpc>
                <a:spcPct val="150000"/>
              </a:lnSpc>
              <a:spcBef>
                <a:spcPts val="0"/>
              </a:spcBef>
              <a:spcAft>
                <a:spcPts val="0"/>
              </a:spcAft>
              <a:buClr>
                <a:schemeClr val="dk1"/>
              </a:buClr>
              <a:buSzPts val="1800"/>
              <a:buFont typeface="Noto Sans Symbols"/>
              <a:buNone/>
            </a:pPr>
            <a:r>
              <a:t/>
            </a:r>
            <a:endParaRPr b="1"/>
          </a:p>
        </p:txBody>
      </p:sp>
      <p:pic>
        <p:nvPicPr>
          <p:cNvPr id="235" name="Google Shape;235;p30"/>
          <p:cNvPicPr preferRelativeResize="0"/>
          <p:nvPr/>
        </p:nvPicPr>
        <p:blipFill rotWithShape="1">
          <a:blip r:embed="rId3">
            <a:alphaModFix/>
          </a:blip>
          <a:srcRect b="0" l="0" r="0" t="0"/>
          <a:stretch/>
        </p:blipFill>
        <p:spPr>
          <a:xfrm>
            <a:off x="228600" y="2916454"/>
            <a:ext cx="3124200" cy="2493745"/>
          </a:xfrm>
          <a:prstGeom prst="rect">
            <a:avLst/>
          </a:prstGeom>
          <a:noFill/>
          <a:ln>
            <a:noFill/>
          </a:ln>
        </p:spPr>
      </p:pic>
      <p:pic>
        <p:nvPicPr>
          <p:cNvPr id="236" name="Google Shape;236;p30"/>
          <p:cNvPicPr preferRelativeResize="0"/>
          <p:nvPr/>
        </p:nvPicPr>
        <p:blipFill rotWithShape="1">
          <a:blip r:embed="rId4">
            <a:alphaModFix/>
          </a:blip>
          <a:srcRect b="0" l="0" r="0" t="0"/>
          <a:stretch/>
        </p:blipFill>
        <p:spPr>
          <a:xfrm>
            <a:off x="3733800" y="2286000"/>
            <a:ext cx="5038725" cy="4144682"/>
          </a:xfrm>
          <a:prstGeom prst="rect">
            <a:avLst/>
          </a:prstGeom>
          <a:noFill/>
          <a:ln>
            <a:noFill/>
          </a:ln>
        </p:spPr>
      </p:pic>
      <p:sp>
        <p:nvSpPr>
          <p:cNvPr id="237" name="Google Shape;237;p30"/>
          <p:cNvSpPr txBox="1"/>
          <p:nvPr/>
        </p:nvSpPr>
        <p:spPr>
          <a:xfrm>
            <a:off x="4953000" y="2049196"/>
            <a:ext cx="2747406" cy="46487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Noto Sans Symbols"/>
              <a:buNone/>
            </a:pPr>
            <a:r>
              <a:rPr b="1" lang="en-US" sz="1800">
                <a:solidFill>
                  <a:schemeClr val="dk1"/>
                </a:solidFill>
                <a:latin typeface="Calibri"/>
                <a:ea typeface="Calibri"/>
                <a:cs typeface="Calibri"/>
                <a:sym typeface="Calibri"/>
              </a:rPr>
              <a:t>Các đối tượng tương ứng</a:t>
            </a:r>
            <a:endParaRPr b="1"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1"/>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244" name="Google Shape;244;p31"/>
          <p:cNvSpPr txBox="1"/>
          <p:nvPr>
            <p:ph idx="1" type="body"/>
          </p:nvPr>
        </p:nvSpPr>
        <p:spPr>
          <a:xfrm>
            <a:off x="207798" y="1110810"/>
            <a:ext cx="8229600" cy="138499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Arial"/>
              <a:buAutoNum type="arabicPeriod"/>
            </a:pPr>
            <a:r>
              <a:rPr lang="en-US" sz="2400"/>
              <a:t>Bài toán: Viết chương trình gồm 2 form:</a:t>
            </a:r>
            <a:endParaRPr/>
          </a:p>
          <a:p>
            <a:pPr indent="-342900" lvl="0" marL="342900" rtl="0" algn="l">
              <a:spcBef>
                <a:spcPts val="0"/>
              </a:spcBef>
              <a:spcAft>
                <a:spcPts val="0"/>
              </a:spcAft>
              <a:buClr>
                <a:schemeClr val="dk1"/>
              </a:buClr>
              <a:buSzPts val="2400"/>
              <a:buFont typeface="Calibri"/>
              <a:buChar char="-"/>
            </a:pPr>
            <a:r>
              <a:rPr lang="en-US" sz="2400"/>
              <a:t>Form1: có dạng như hình 1 </a:t>
            </a:r>
            <a:endParaRPr/>
          </a:p>
          <a:p>
            <a:pPr indent="-342900" lvl="0" marL="342900" rtl="0" algn="l">
              <a:spcBef>
                <a:spcPts val="0"/>
              </a:spcBef>
              <a:spcAft>
                <a:spcPts val="0"/>
              </a:spcAft>
              <a:buClr>
                <a:schemeClr val="dk1"/>
              </a:buClr>
              <a:buSzPts val="2400"/>
              <a:buFont typeface="Calibri"/>
              <a:buChar char="-"/>
            </a:pPr>
            <a:r>
              <a:rPr lang="en-US" sz="2400"/>
              <a:t>Form 2: có dạng như hình 2</a:t>
            </a:r>
            <a:br>
              <a:rPr lang="en-US"/>
            </a:br>
            <a:endParaRPr/>
          </a:p>
        </p:txBody>
      </p:sp>
      <p:pic>
        <p:nvPicPr>
          <p:cNvPr id="245" name="Google Shape;245;p31"/>
          <p:cNvPicPr preferRelativeResize="0"/>
          <p:nvPr/>
        </p:nvPicPr>
        <p:blipFill rotWithShape="1">
          <a:blip r:embed="rId3">
            <a:alphaModFix/>
          </a:blip>
          <a:srcRect b="0" l="0" r="0" t="0"/>
          <a:stretch/>
        </p:blipFill>
        <p:spPr>
          <a:xfrm>
            <a:off x="5562600" y="1232595"/>
            <a:ext cx="3200400" cy="1447800"/>
          </a:xfrm>
          <a:prstGeom prst="rect">
            <a:avLst/>
          </a:prstGeom>
          <a:noFill/>
          <a:ln>
            <a:noFill/>
          </a:ln>
        </p:spPr>
      </p:pic>
      <p:pic>
        <p:nvPicPr>
          <p:cNvPr id="246" name="Google Shape;246;p31"/>
          <p:cNvPicPr preferRelativeResize="0"/>
          <p:nvPr/>
        </p:nvPicPr>
        <p:blipFill rotWithShape="1">
          <a:blip r:embed="rId4">
            <a:alphaModFix/>
          </a:blip>
          <a:srcRect b="0" l="0" r="0" t="0"/>
          <a:stretch/>
        </p:blipFill>
        <p:spPr>
          <a:xfrm>
            <a:off x="152400" y="2449225"/>
            <a:ext cx="4073195" cy="3731791"/>
          </a:xfrm>
          <a:prstGeom prst="rect">
            <a:avLst/>
          </a:prstGeom>
          <a:noFill/>
          <a:ln>
            <a:noFill/>
          </a:ln>
        </p:spPr>
      </p:pic>
      <p:sp>
        <p:nvSpPr>
          <p:cNvPr id="247" name="Google Shape;247;p31"/>
          <p:cNvSpPr txBox="1"/>
          <p:nvPr/>
        </p:nvSpPr>
        <p:spPr>
          <a:xfrm>
            <a:off x="4419600" y="2718529"/>
            <a:ext cx="4454194" cy="4111382"/>
          </a:xfrm>
          <a:prstGeom prst="rect">
            <a:avLst/>
          </a:prstGeom>
          <a:noFill/>
          <a:ln>
            <a:noFill/>
          </a:ln>
        </p:spPr>
        <p:txBody>
          <a:bodyPr anchorCtr="0" anchor="t" bIns="0" lIns="0" spcFirstLastPara="1" rIns="0" wrap="square" tIns="0">
            <a:spAutoFit/>
          </a:bodyPr>
          <a:lstStyle/>
          <a:p>
            <a:pPr indent="0" lvl="0" marL="0" marR="0" rtl="0" algn="l">
              <a:lnSpc>
                <a:spcPct val="127777"/>
              </a:lnSpc>
              <a:spcBef>
                <a:spcPts val="0"/>
              </a:spcBef>
              <a:spcAft>
                <a:spcPts val="0"/>
              </a:spcAft>
              <a:buNone/>
            </a:pPr>
            <a:r>
              <a:rPr b="1" i="0" lang="en-US" sz="1800">
                <a:solidFill>
                  <a:schemeClr val="dk1"/>
                </a:solidFill>
                <a:latin typeface="Arial"/>
                <a:ea typeface="Arial"/>
                <a:cs typeface="Arial"/>
                <a:sym typeface="Arial"/>
              </a:rPr>
              <a:t>2. Yêu cầu:</a:t>
            </a:r>
            <a:endParaRPr/>
          </a:p>
          <a:p>
            <a:pPr indent="0" lvl="0" marL="0" marR="0" rtl="0" algn="l">
              <a:lnSpc>
                <a:spcPct val="127777"/>
              </a:lnSpc>
              <a:spcBef>
                <a:spcPts val="0"/>
              </a:spcBef>
              <a:spcAft>
                <a:spcPts val="0"/>
              </a:spcAft>
              <a:buNone/>
            </a:pPr>
            <a:r>
              <a:rPr b="0" i="0" lang="en-US" sz="1800">
                <a:solidFill>
                  <a:schemeClr val="dk1"/>
                </a:solidFill>
                <a:latin typeface="Arial"/>
                <a:ea typeface="Arial"/>
                <a:cs typeface="Arial"/>
                <a:sym typeface="Arial"/>
              </a:rPr>
              <a:t>- Thiết kế form 1 như hình 1 và viết CODE cho:</a:t>
            </a:r>
            <a:endParaRPr/>
          </a:p>
          <a:p>
            <a:pPr indent="0" lvl="0" marL="0" marR="0" rtl="0" algn="l">
              <a:lnSpc>
                <a:spcPct val="143750"/>
              </a:lnSpc>
              <a:spcBef>
                <a:spcPts val="0"/>
              </a:spcBef>
              <a:spcAft>
                <a:spcPts val="0"/>
              </a:spcAft>
              <a:buNone/>
            </a:pPr>
            <a:r>
              <a:rPr b="0" i="1" lang="en-US" sz="1600">
                <a:solidFill>
                  <a:schemeClr val="dk1"/>
                </a:solidFill>
                <a:latin typeface="Arial"/>
                <a:ea typeface="Arial"/>
                <a:cs typeface="Arial"/>
                <a:sym typeface="Arial"/>
              </a:rPr>
              <a:t>+ Đăng nhập: nếu tên tài khoản là : “HAICT “và mật khẩu là: “123” thì đóng form 1 và mở form 2. Nếu không đúng thì yêu cầu nhập lại. </a:t>
            </a:r>
            <a:endParaRPr/>
          </a:p>
          <a:p>
            <a:pPr indent="0" lvl="0" marL="0" marR="0" rtl="0" algn="l">
              <a:lnSpc>
                <a:spcPct val="143750"/>
              </a:lnSpc>
              <a:spcBef>
                <a:spcPts val="0"/>
              </a:spcBef>
              <a:spcAft>
                <a:spcPts val="0"/>
              </a:spcAft>
              <a:buNone/>
            </a:pPr>
            <a:r>
              <a:rPr b="0" i="1" lang="en-US" sz="1600">
                <a:solidFill>
                  <a:schemeClr val="dk1"/>
                </a:solidFill>
                <a:latin typeface="Arial"/>
                <a:ea typeface="Arial"/>
                <a:cs typeface="Arial"/>
                <a:sym typeface="Arial"/>
              </a:rPr>
              <a:t>+ Hủy: Đóng form</a:t>
            </a:r>
            <a:endParaRPr/>
          </a:p>
          <a:p>
            <a:pPr indent="0" lvl="0" marL="0" marR="0" rtl="0" algn="l">
              <a:lnSpc>
                <a:spcPct val="127777"/>
              </a:lnSpc>
              <a:spcBef>
                <a:spcPts val="0"/>
              </a:spcBef>
              <a:spcAft>
                <a:spcPts val="0"/>
              </a:spcAft>
              <a:buNone/>
            </a:pPr>
            <a:r>
              <a:rPr b="0" i="0" lang="en-US" sz="1800">
                <a:solidFill>
                  <a:schemeClr val="dk1"/>
                </a:solidFill>
                <a:latin typeface="Arial"/>
                <a:ea typeface="Arial"/>
                <a:cs typeface="Arial"/>
                <a:sym typeface="Arial"/>
              </a:rPr>
              <a:t>- Thiết kế Form 2 như hình 2 và viết Code cho:</a:t>
            </a:r>
            <a:endParaRPr/>
          </a:p>
          <a:p>
            <a:pPr indent="0" lvl="0" marL="0" marR="0" rtl="0" algn="l">
              <a:lnSpc>
                <a:spcPct val="127777"/>
              </a:lnSpc>
              <a:spcBef>
                <a:spcPts val="0"/>
              </a:spcBef>
              <a:spcAft>
                <a:spcPts val="0"/>
              </a:spcAft>
              <a:buNone/>
            </a:pPr>
            <a:r>
              <a:rPr b="0" i="0" lang="en-US" sz="1800">
                <a:solidFill>
                  <a:schemeClr val="dk1"/>
                </a:solidFill>
                <a:latin typeface="Arial"/>
                <a:ea typeface="Arial"/>
                <a:cs typeface="Arial"/>
                <a:sym typeface="Arial"/>
              </a:rPr>
              <a:t>+ </a:t>
            </a:r>
            <a:r>
              <a:rPr b="0" i="1" lang="en-US" sz="1600">
                <a:solidFill>
                  <a:schemeClr val="dk1"/>
                </a:solidFill>
                <a:latin typeface="Arial"/>
                <a:ea typeface="Arial"/>
                <a:cs typeface="Arial"/>
                <a:sym typeface="Arial"/>
              </a:rPr>
              <a:t>Về form chủ: Đóng form 2 và mở form 1.</a:t>
            </a:r>
            <a:endParaRPr/>
          </a:p>
          <a:p>
            <a:pPr indent="0" lvl="0" marL="0" marR="0" rtl="0" algn="l">
              <a:lnSpc>
                <a:spcPct val="143750"/>
              </a:lnSpc>
              <a:spcBef>
                <a:spcPts val="0"/>
              </a:spcBef>
              <a:spcAft>
                <a:spcPts val="0"/>
              </a:spcAft>
              <a:buNone/>
            </a:pPr>
            <a:r>
              <a:rPr b="0" i="1" lang="en-US" sz="1600">
                <a:solidFill>
                  <a:schemeClr val="dk1"/>
                </a:solidFill>
                <a:latin typeface="Arial"/>
                <a:ea typeface="Arial"/>
                <a:cs typeface="Arial"/>
                <a:sym typeface="Arial"/>
              </a:rPr>
              <a:t>+ Xóa: xóa trắng dữ liệu trong các lựa chọn trên for</a:t>
            </a:r>
            <a:endParaRPr/>
          </a:p>
          <a:p>
            <a:pPr indent="0" lvl="0" marL="0" marR="0" rtl="0" algn="l">
              <a:lnSpc>
                <a:spcPct val="143750"/>
              </a:lnSpc>
              <a:spcBef>
                <a:spcPts val="0"/>
              </a:spcBef>
              <a:spcAft>
                <a:spcPts val="0"/>
              </a:spcAft>
              <a:buNone/>
            </a:pPr>
            <a:r>
              <a:rPr b="0" i="1" lang="en-US" sz="1600">
                <a:solidFill>
                  <a:schemeClr val="dk1"/>
                </a:solidFill>
                <a:latin typeface="Arial"/>
                <a:ea typeface="Arial"/>
                <a:cs typeface="Arial"/>
                <a:sym typeface="Arial"/>
              </a:rPr>
              <a:t>+ Đóng form: Đóng form hiện tại</a:t>
            </a:r>
            <a:endParaRPr b="0" i="1" sz="1600">
              <a:solidFill>
                <a:schemeClr val="dk1"/>
              </a:solidFill>
              <a:latin typeface="Arial"/>
              <a:ea typeface="Arial"/>
              <a:cs typeface="Arial"/>
              <a:sym typeface="Arial"/>
            </a:endParaRPr>
          </a:p>
          <a:p>
            <a:pPr indent="0" lvl="0" marL="0" marR="0" rtl="0" algn="l">
              <a:spcBef>
                <a:spcPts val="0"/>
              </a:spcBef>
              <a:spcAft>
                <a:spcPts val="0"/>
              </a:spcAft>
              <a:buNone/>
            </a:pPr>
            <a:r>
              <a:t/>
            </a:r>
            <a:endParaRPr b="0" i="0"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2"/>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254" name="Google Shape;254;p32"/>
          <p:cNvSpPr txBox="1"/>
          <p:nvPr>
            <p:ph idx="1" type="body"/>
          </p:nvPr>
        </p:nvSpPr>
        <p:spPr>
          <a:xfrm>
            <a:off x="381000" y="1447800"/>
            <a:ext cx="8229600" cy="4339650"/>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b="1" lang="en-US" sz="2400"/>
              <a:t>Hướng dẫn thực hiện</a:t>
            </a:r>
            <a:endParaRPr b="1" sz="2400"/>
          </a:p>
          <a:p>
            <a:pPr indent="-457200" lvl="0" marL="457200" rtl="0" algn="l">
              <a:spcBef>
                <a:spcPts val="1800"/>
              </a:spcBef>
              <a:spcAft>
                <a:spcPts val="0"/>
              </a:spcAft>
              <a:buClr>
                <a:schemeClr val="dk1"/>
              </a:buClr>
              <a:buSzPts val="2400"/>
              <a:buFont typeface="Arial"/>
              <a:buAutoNum type="arabicPeriod"/>
            </a:pPr>
            <a:r>
              <a:rPr lang="en-US" sz="2400"/>
              <a:t>Xây dựng giao diện.</a:t>
            </a:r>
            <a:endParaRPr/>
          </a:p>
          <a:p>
            <a:pPr indent="0" lvl="1" marL="457200" rtl="0" algn="l">
              <a:spcBef>
                <a:spcPts val="1800"/>
              </a:spcBef>
              <a:spcAft>
                <a:spcPts val="0"/>
              </a:spcAft>
              <a:buNone/>
            </a:pPr>
            <a:r>
              <a:rPr lang="en-US" sz="2400"/>
              <a:t>1.1. Form 1</a:t>
            </a:r>
            <a:endParaRPr/>
          </a:p>
          <a:p>
            <a:pPr indent="0" lvl="1" marL="457200" rtl="0" algn="l">
              <a:spcBef>
                <a:spcPts val="1800"/>
              </a:spcBef>
              <a:spcAft>
                <a:spcPts val="0"/>
              </a:spcAft>
              <a:buNone/>
            </a:pPr>
            <a:r>
              <a:rPr lang="en-US" sz="2400"/>
              <a:t>1.2. Form2</a:t>
            </a:r>
            <a:endParaRPr/>
          </a:p>
          <a:p>
            <a:pPr indent="-457200" lvl="0" marL="457200" rtl="0" algn="l">
              <a:spcBef>
                <a:spcPts val="1800"/>
              </a:spcBef>
              <a:spcAft>
                <a:spcPts val="0"/>
              </a:spcAft>
              <a:buClr>
                <a:schemeClr val="dk1"/>
              </a:buClr>
              <a:buSzPts val="2400"/>
              <a:buFont typeface="Arial"/>
              <a:buAutoNum type="arabicPeriod"/>
            </a:pPr>
            <a:r>
              <a:rPr lang="en-US" sz="2400"/>
              <a:t>Viết mã cho chương trình.</a:t>
            </a:r>
            <a:endParaRPr/>
          </a:p>
          <a:p>
            <a:pPr indent="-457200" lvl="0" marL="457200" rtl="0" algn="l">
              <a:spcBef>
                <a:spcPts val="1800"/>
              </a:spcBef>
              <a:spcAft>
                <a:spcPts val="0"/>
              </a:spcAft>
              <a:buClr>
                <a:schemeClr val="dk1"/>
              </a:buClr>
              <a:buSzPts val="2400"/>
              <a:buFont typeface="Arial"/>
              <a:buAutoNum type="arabicPeriod"/>
            </a:pPr>
            <a:r>
              <a:rPr lang="en-US" sz="2400"/>
              <a:t>Biên dịch chương trình.</a:t>
            </a:r>
            <a:endParaRPr/>
          </a:p>
          <a:p>
            <a:pPr indent="-457200" lvl="0" marL="457200" rtl="0" algn="l">
              <a:spcBef>
                <a:spcPts val="1800"/>
              </a:spcBef>
              <a:spcAft>
                <a:spcPts val="0"/>
              </a:spcAft>
              <a:buClr>
                <a:schemeClr val="dk1"/>
              </a:buClr>
              <a:buSzPts val="2400"/>
              <a:buFont typeface="Arial"/>
              <a:buAutoNum type="arabicPeriod"/>
            </a:pPr>
            <a:r>
              <a:rPr lang="en-US" sz="2400"/>
              <a:t>Chạy chương trình.</a:t>
            </a:r>
            <a:br>
              <a:rPr lang="en-US" sz="2400"/>
            </a:br>
            <a:endParaRPr sz="24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3"/>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261" name="Google Shape;261;p33"/>
          <p:cNvSpPr txBox="1"/>
          <p:nvPr>
            <p:ph idx="1" type="body"/>
          </p:nvPr>
        </p:nvSpPr>
        <p:spPr>
          <a:xfrm>
            <a:off x="304800" y="1295400"/>
            <a:ext cx="8229600" cy="609600"/>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b="1" lang="en-US" sz="2400"/>
              <a:t>Hướng dẫn thực hiện</a:t>
            </a:r>
            <a:endParaRPr b="1" sz="2400"/>
          </a:p>
          <a:p>
            <a:pPr indent="0" lvl="0" marL="0" rtl="0" algn="l">
              <a:spcBef>
                <a:spcPts val="1800"/>
              </a:spcBef>
              <a:spcAft>
                <a:spcPts val="0"/>
              </a:spcAft>
              <a:buNone/>
            </a:pPr>
            <a:r>
              <a:rPr lang="en-US" sz="2400"/>
              <a:t>1.1 Xây dựng giao diện form 1 </a:t>
            </a:r>
            <a:endParaRPr/>
          </a:p>
        </p:txBody>
      </p:sp>
      <p:pic>
        <p:nvPicPr>
          <p:cNvPr id="262" name="Google Shape;262;p33"/>
          <p:cNvPicPr preferRelativeResize="0"/>
          <p:nvPr/>
        </p:nvPicPr>
        <p:blipFill rotWithShape="1">
          <a:blip r:embed="rId3">
            <a:alphaModFix/>
          </a:blip>
          <a:srcRect b="0" l="0" r="0" t="0"/>
          <a:stretch/>
        </p:blipFill>
        <p:spPr>
          <a:xfrm>
            <a:off x="152400" y="2519408"/>
            <a:ext cx="4800600" cy="3881392"/>
          </a:xfrm>
          <a:prstGeom prst="rect">
            <a:avLst/>
          </a:prstGeom>
          <a:noFill/>
          <a:ln>
            <a:noFill/>
          </a:ln>
        </p:spPr>
      </p:pic>
      <p:pic>
        <p:nvPicPr>
          <p:cNvPr id="263" name="Google Shape;263;p33"/>
          <p:cNvPicPr preferRelativeResize="0"/>
          <p:nvPr/>
        </p:nvPicPr>
        <p:blipFill rotWithShape="1">
          <a:blip r:embed="rId4">
            <a:alphaModFix/>
          </a:blip>
          <a:srcRect b="0" l="0" r="0" t="0"/>
          <a:stretch/>
        </p:blipFill>
        <p:spPr>
          <a:xfrm>
            <a:off x="4267200" y="2264896"/>
            <a:ext cx="4724400" cy="4135904"/>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4"/>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270" name="Google Shape;270;p34"/>
          <p:cNvSpPr txBox="1"/>
          <p:nvPr>
            <p:ph idx="1" type="body"/>
          </p:nvPr>
        </p:nvSpPr>
        <p:spPr>
          <a:xfrm>
            <a:off x="304800" y="1295400"/>
            <a:ext cx="8229600" cy="609600"/>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b="1" lang="en-US" sz="2400"/>
              <a:t>Hướng dẫn thực hiện</a:t>
            </a:r>
            <a:endParaRPr b="1" sz="2400"/>
          </a:p>
          <a:p>
            <a:pPr indent="0" lvl="0" marL="0" rtl="0" algn="l">
              <a:spcBef>
                <a:spcPts val="1800"/>
              </a:spcBef>
              <a:spcAft>
                <a:spcPts val="0"/>
              </a:spcAft>
              <a:buNone/>
            </a:pPr>
            <a:r>
              <a:rPr lang="en-US" sz="2400"/>
              <a:t>1.1 Xây dựng giao diện form 1 </a:t>
            </a:r>
            <a:endParaRPr/>
          </a:p>
        </p:txBody>
      </p:sp>
      <p:pic>
        <p:nvPicPr>
          <p:cNvPr id="271" name="Google Shape;271;p34"/>
          <p:cNvPicPr preferRelativeResize="0"/>
          <p:nvPr/>
        </p:nvPicPr>
        <p:blipFill rotWithShape="1">
          <a:blip r:embed="rId3">
            <a:alphaModFix/>
          </a:blip>
          <a:srcRect b="0" l="0" r="0" t="0"/>
          <a:stretch/>
        </p:blipFill>
        <p:spPr>
          <a:xfrm>
            <a:off x="190500" y="2438400"/>
            <a:ext cx="8763000" cy="4311144"/>
          </a:xfrm>
          <a:prstGeom prst="rect">
            <a:avLst/>
          </a:prstGeom>
          <a:noFill/>
          <a:ln>
            <a:noFill/>
          </a:ln>
        </p:spPr>
      </p:pic>
      <p:sp>
        <p:nvSpPr>
          <p:cNvPr id="272" name="Google Shape;272;p34"/>
          <p:cNvSpPr/>
          <p:nvPr/>
        </p:nvSpPr>
        <p:spPr>
          <a:xfrm>
            <a:off x="381000" y="2310078"/>
            <a:ext cx="2988319" cy="111825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rgbClr val="333333"/>
                </a:solidFill>
                <a:latin typeface="Times New Roman"/>
                <a:ea typeface="Times New Roman"/>
                <a:cs typeface="Times New Roman"/>
                <a:sym typeface="Times New Roman"/>
              </a:rPr>
              <a:t>Thay đổi thuộc tính</a:t>
            </a:r>
            <a:endParaRPr sz="2000">
              <a:solidFill>
                <a:srgbClr val="333333"/>
              </a:solidFill>
              <a:latin typeface="Times New Roman"/>
              <a:ea typeface="Times New Roman"/>
              <a:cs typeface="Times New Roman"/>
              <a:sym typeface="Times New Roman"/>
            </a:endParaRPr>
          </a:p>
          <a:p>
            <a:pPr indent="0" lvl="0" marL="0" marR="0" rtl="0" algn="l">
              <a:spcBef>
                <a:spcPts val="300"/>
              </a:spcBef>
              <a:spcAft>
                <a:spcPts val="0"/>
              </a:spcAft>
              <a:buNone/>
            </a:pPr>
            <a:r>
              <a:rPr lang="en-US" sz="2000">
                <a:solidFill>
                  <a:srgbClr val="333333"/>
                </a:solidFill>
                <a:latin typeface="Times New Roman"/>
                <a:ea typeface="Times New Roman"/>
                <a:cs typeface="Times New Roman"/>
                <a:sym typeface="Times New Roman"/>
              </a:rPr>
              <a:t> + Name thành: txtmatkhau</a:t>
            </a:r>
            <a:endParaRPr sz="2000">
              <a:solidFill>
                <a:srgbClr val="333333"/>
              </a:solidFill>
              <a:latin typeface="Times New Roman"/>
              <a:ea typeface="Times New Roman"/>
              <a:cs typeface="Times New Roman"/>
              <a:sym typeface="Times New Roman"/>
            </a:endParaRPr>
          </a:p>
          <a:p>
            <a:pPr indent="0" lvl="0" marL="0" marR="0" rtl="0" algn="l">
              <a:spcBef>
                <a:spcPts val="300"/>
              </a:spcBef>
              <a:spcAft>
                <a:spcPts val="0"/>
              </a:spcAft>
              <a:buNone/>
            </a:pPr>
            <a:r>
              <a:rPr b="1" lang="en-US" sz="2000">
                <a:solidFill>
                  <a:srgbClr val="333333"/>
                </a:solidFill>
                <a:latin typeface="Times New Roman"/>
                <a:ea typeface="Times New Roman"/>
                <a:cs typeface="Times New Roman"/>
                <a:sym typeface="Times New Roman"/>
              </a:rPr>
              <a:t>+ </a:t>
            </a:r>
            <a:r>
              <a:rPr lang="en-US" sz="2000">
                <a:solidFill>
                  <a:srgbClr val="333333"/>
                </a:solidFill>
                <a:latin typeface="Times New Roman"/>
                <a:ea typeface="Times New Roman"/>
                <a:cs typeface="Times New Roman"/>
                <a:sym typeface="Times New Roman"/>
              </a:rPr>
              <a:t>Text: Mật khẩu</a:t>
            </a:r>
            <a:endParaRPr sz="2000">
              <a:solidFill>
                <a:srgbClr val="333333"/>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5"/>
          <p:cNvSpPr/>
          <p:nvPr/>
        </p:nvSpPr>
        <p:spPr>
          <a:xfrm>
            <a:off x="1" y="890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278" name="Google Shape;278;p35"/>
          <p:cNvSpPr/>
          <p:nvPr/>
        </p:nvSpPr>
        <p:spPr>
          <a:xfrm>
            <a:off x="1" y="106165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pic>
        <p:nvPicPr>
          <p:cNvPr id="279" name="Google Shape;279;p35"/>
          <p:cNvPicPr preferRelativeResize="0"/>
          <p:nvPr/>
        </p:nvPicPr>
        <p:blipFill rotWithShape="1">
          <a:blip r:embed="rId3">
            <a:alphaModFix/>
          </a:blip>
          <a:srcRect b="0" l="0" r="0" t="0"/>
          <a:stretch/>
        </p:blipFill>
        <p:spPr>
          <a:xfrm>
            <a:off x="228600" y="2286000"/>
            <a:ext cx="4572000" cy="3657600"/>
          </a:xfrm>
          <a:prstGeom prst="rect">
            <a:avLst/>
          </a:prstGeom>
          <a:noFill/>
          <a:ln>
            <a:noFill/>
          </a:ln>
        </p:spPr>
      </p:pic>
      <p:pic>
        <p:nvPicPr>
          <p:cNvPr id="280" name="Google Shape;280;p35"/>
          <p:cNvPicPr preferRelativeResize="0"/>
          <p:nvPr/>
        </p:nvPicPr>
        <p:blipFill rotWithShape="1">
          <a:blip r:embed="rId4">
            <a:alphaModFix/>
          </a:blip>
          <a:srcRect b="0" l="0" r="0" t="0"/>
          <a:stretch/>
        </p:blipFill>
        <p:spPr>
          <a:xfrm>
            <a:off x="4890635" y="1200150"/>
            <a:ext cx="3276600" cy="2567123"/>
          </a:xfrm>
          <a:prstGeom prst="rect">
            <a:avLst/>
          </a:prstGeom>
          <a:noFill/>
          <a:ln>
            <a:noFill/>
          </a:ln>
        </p:spPr>
      </p:pic>
      <p:sp>
        <p:nvSpPr>
          <p:cNvPr id="281" name="Google Shape;281;p35"/>
          <p:cNvSpPr txBox="1"/>
          <p:nvPr/>
        </p:nvSpPr>
        <p:spPr>
          <a:xfrm>
            <a:off x="1600200" y="422850"/>
            <a:ext cx="8229600"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1.10. Xây dựng ứng dụng</a:t>
            </a:r>
            <a:endParaRPr b="1" i="0" sz="2800">
              <a:solidFill>
                <a:schemeClr val="lt1"/>
              </a:solidFill>
              <a:latin typeface="Times New Roman"/>
              <a:ea typeface="Times New Roman"/>
              <a:cs typeface="Times New Roman"/>
              <a:sym typeface="Times New Roman"/>
            </a:endParaRPr>
          </a:p>
        </p:txBody>
      </p:sp>
      <p:sp>
        <p:nvSpPr>
          <p:cNvPr id="282" name="Google Shape;282;p35"/>
          <p:cNvSpPr txBox="1"/>
          <p:nvPr/>
        </p:nvSpPr>
        <p:spPr>
          <a:xfrm>
            <a:off x="228600" y="1200150"/>
            <a:ext cx="8229600" cy="738664"/>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1" i="0" lang="en-US" sz="2400">
                <a:solidFill>
                  <a:schemeClr val="dk1"/>
                </a:solidFill>
                <a:latin typeface="Calibri"/>
                <a:ea typeface="Calibri"/>
                <a:cs typeface="Calibri"/>
                <a:sym typeface="Calibri"/>
              </a:rPr>
              <a:t>Hướng dẫn thực hiện</a:t>
            </a:r>
            <a:endParaRPr b="1" i="0" sz="2400">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2400">
                <a:solidFill>
                  <a:schemeClr val="dk1"/>
                </a:solidFill>
                <a:latin typeface="Calibri"/>
                <a:ea typeface="Calibri"/>
                <a:cs typeface="Calibri"/>
                <a:sym typeface="Calibri"/>
              </a:rPr>
              <a:t>1.1 Xây dựng giao diện form 1 </a:t>
            </a:r>
            <a:endParaRPr/>
          </a:p>
        </p:txBody>
      </p:sp>
      <p:pic>
        <p:nvPicPr>
          <p:cNvPr id="283" name="Google Shape;283;p35"/>
          <p:cNvPicPr preferRelativeResize="0"/>
          <p:nvPr/>
        </p:nvPicPr>
        <p:blipFill rotWithShape="1">
          <a:blip r:embed="rId5">
            <a:alphaModFix/>
          </a:blip>
          <a:srcRect b="0" l="0" r="0" t="0"/>
          <a:stretch/>
        </p:blipFill>
        <p:spPr>
          <a:xfrm>
            <a:off x="4933836" y="4953000"/>
            <a:ext cx="3448164" cy="1752600"/>
          </a:xfrm>
          <a:prstGeom prst="rect">
            <a:avLst/>
          </a:prstGeom>
          <a:noFill/>
          <a:ln>
            <a:noFill/>
          </a:ln>
        </p:spPr>
      </p:pic>
      <p:sp>
        <p:nvSpPr>
          <p:cNvPr id="284" name="Google Shape;284;p35"/>
          <p:cNvSpPr/>
          <p:nvPr/>
        </p:nvSpPr>
        <p:spPr>
          <a:xfrm>
            <a:off x="4924019" y="3708599"/>
            <a:ext cx="3390672" cy="12105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rgbClr val="333333"/>
                </a:solidFill>
                <a:latin typeface="Times New Roman"/>
                <a:ea typeface="Times New Roman"/>
                <a:cs typeface="Times New Roman"/>
                <a:sym typeface="Times New Roman"/>
              </a:rPr>
              <a:t>Thay đổi thuộc tính </a:t>
            </a:r>
            <a:endParaRPr/>
          </a:p>
          <a:p>
            <a:pPr indent="0" lvl="0" marL="0" marR="0" rtl="0" algn="l">
              <a:spcBef>
                <a:spcPts val="300"/>
              </a:spcBef>
              <a:spcAft>
                <a:spcPts val="0"/>
              </a:spcAft>
              <a:buNone/>
            </a:pPr>
            <a:r>
              <a:rPr lang="en-US" sz="2200">
                <a:solidFill>
                  <a:srgbClr val="333333"/>
                </a:solidFill>
                <a:latin typeface="Times New Roman"/>
                <a:ea typeface="Times New Roman"/>
                <a:cs typeface="Times New Roman"/>
                <a:sym typeface="Times New Roman"/>
              </a:rPr>
              <a:t>+ Name thành: btndangnhap</a:t>
            </a:r>
            <a:endParaRPr sz="2200">
              <a:solidFill>
                <a:srgbClr val="333333"/>
              </a:solidFill>
              <a:latin typeface="Times New Roman"/>
              <a:ea typeface="Times New Roman"/>
              <a:cs typeface="Times New Roman"/>
              <a:sym typeface="Times New Roman"/>
            </a:endParaRPr>
          </a:p>
          <a:p>
            <a:pPr indent="0" lvl="0" marL="0" marR="0" rtl="0" algn="l">
              <a:spcBef>
                <a:spcPts val="300"/>
              </a:spcBef>
              <a:spcAft>
                <a:spcPts val="0"/>
              </a:spcAft>
              <a:buNone/>
            </a:pPr>
            <a:r>
              <a:rPr b="1" lang="en-US" sz="2200">
                <a:solidFill>
                  <a:srgbClr val="333333"/>
                </a:solidFill>
                <a:latin typeface="Times New Roman"/>
                <a:ea typeface="Times New Roman"/>
                <a:cs typeface="Times New Roman"/>
                <a:sym typeface="Times New Roman"/>
              </a:rPr>
              <a:t>+ </a:t>
            </a:r>
            <a:r>
              <a:rPr lang="en-US" sz="2200">
                <a:solidFill>
                  <a:srgbClr val="333333"/>
                </a:solidFill>
                <a:latin typeface="Times New Roman"/>
                <a:ea typeface="Times New Roman"/>
                <a:cs typeface="Times New Roman"/>
                <a:sym typeface="Times New Roman"/>
              </a:rPr>
              <a:t>Text: Đăng nhập</a:t>
            </a:r>
            <a:endParaRPr sz="2200">
              <a:solidFill>
                <a:srgbClr val="333333"/>
              </a:solidFill>
              <a:latin typeface="Times New Roman"/>
              <a:ea typeface="Times New Roman"/>
              <a:cs typeface="Times New Roman"/>
              <a:sym typeface="Times New Roman"/>
            </a:endParaRPr>
          </a:p>
        </p:txBody>
      </p:sp>
    </p:spTree>
  </p:cSld>
  <p:clrMapOvr>
    <a:masterClrMapping/>
  </p:clrMapOvr>
  <p:transition spd="slow">
    <p:fade thruBlk="1"/>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6"/>
          <p:cNvSpPr txBox="1"/>
          <p:nvPr>
            <p:ph idx="1" type="body"/>
          </p:nvPr>
        </p:nvSpPr>
        <p:spPr>
          <a:xfrm>
            <a:off x="304800" y="2286000"/>
            <a:ext cx="4267200" cy="3035260"/>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sz="2400"/>
              <a:t>Tương tự với nút Hủy</a:t>
            </a:r>
            <a:endParaRPr b="1" sz="2400"/>
          </a:p>
        </p:txBody>
      </p:sp>
      <p:sp>
        <p:nvSpPr>
          <p:cNvPr id="290" name="Google Shape;290;p36"/>
          <p:cNvSpPr/>
          <p:nvPr/>
        </p:nvSpPr>
        <p:spPr>
          <a:xfrm>
            <a:off x="1" y="890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291" name="Google Shape;291;p36"/>
          <p:cNvSpPr/>
          <p:nvPr/>
        </p:nvSpPr>
        <p:spPr>
          <a:xfrm>
            <a:off x="1" y="106165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pic>
        <p:nvPicPr>
          <p:cNvPr id="292" name="Google Shape;292;p36"/>
          <p:cNvPicPr preferRelativeResize="0"/>
          <p:nvPr/>
        </p:nvPicPr>
        <p:blipFill rotWithShape="1">
          <a:blip r:embed="rId3">
            <a:alphaModFix/>
          </a:blip>
          <a:srcRect b="0" l="0" r="0" t="0"/>
          <a:stretch/>
        </p:blipFill>
        <p:spPr>
          <a:xfrm>
            <a:off x="228600" y="2943157"/>
            <a:ext cx="3384348" cy="1614286"/>
          </a:xfrm>
          <a:prstGeom prst="rect">
            <a:avLst/>
          </a:prstGeom>
          <a:noFill/>
          <a:ln>
            <a:noFill/>
          </a:ln>
        </p:spPr>
      </p:pic>
      <p:pic>
        <p:nvPicPr>
          <p:cNvPr id="293" name="Google Shape;293;p36"/>
          <p:cNvPicPr preferRelativeResize="0"/>
          <p:nvPr/>
        </p:nvPicPr>
        <p:blipFill rotWithShape="1">
          <a:blip r:embed="rId4">
            <a:alphaModFix/>
          </a:blip>
          <a:srcRect b="0" l="0" r="0" t="0"/>
          <a:stretch/>
        </p:blipFill>
        <p:spPr>
          <a:xfrm>
            <a:off x="4180982" y="1536740"/>
            <a:ext cx="3875892" cy="2303548"/>
          </a:xfrm>
          <a:prstGeom prst="rect">
            <a:avLst/>
          </a:prstGeom>
          <a:noFill/>
          <a:ln>
            <a:noFill/>
          </a:ln>
        </p:spPr>
      </p:pic>
      <p:pic>
        <p:nvPicPr>
          <p:cNvPr id="294" name="Google Shape;294;p36"/>
          <p:cNvPicPr preferRelativeResize="0"/>
          <p:nvPr/>
        </p:nvPicPr>
        <p:blipFill rotWithShape="1">
          <a:blip r:embed="rId5">
            <a:alphaModFix/>
          </a:blip>
          <a:srcRect b="0" l="0" r="0" t="0"/>
          <a:stretch/>
        </p:blipFill>
        <p:spPr>
          <a:xfrm>
            <a:off x="4460895" y="4693548"/>
            <a:ext cx="3270210" cy="1967348"/>
          </a:xfrm>
          <a:prstGeom prst="rect">
            <a:avLst/>
          </a:prstGeom>
          <a:noFill/>
          <a:ln>
            <a:noFill/>
          </a:ln>
        </p:spPr>
      </p:pic>
      <p:sp>
        <p:nvSpPr>
          <p:cNvPr id="295" name="Google Shape;295;p36"/>
          <p:cNvSpPr txBox="1"/>
          <p:nvPr/>
        </p:nvSpPr>
        <p:spPr>
          <a:xfrm>
            <a:off x="3886200" y="4188111"/>
            <a:ext cx="569496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Sau khi hoàn thành, giao diện form1 như sau:</a:t>
            </a:r>
            <a:endParaRPr b="1" sz="1800">
              <a:solidFill>
                <a:schemeClr val="dk1"/>
              </a:solidFill>
              <a:latin typeface="Calibri"/>
              <a:ea typeface="Calibri"/>
              <a:cs typeface="Calibri"/>
              <a:sym typeface="Calibri"/>
            </a:endParaRPr>
          </a:p>
        </p:txBody>
      </p:sp>
      <p:sp>
        <p:nvSpPr>
          <p:cNvPr id="296" name="Google Shape;296;p36"/>
          <p:cNvSpPr txBox="1"/>
          <p:nvPr/>
        </p:nvSpPr>
        <p:spPr>
          <a:xfrm>
            <a:off x="1600200" y="422850"/>
            <a:ext cx="8229600"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1.10. Xây dựng ứng dụng</a:t>
            </a:r>
            <a:endParaRPr b="1" i="0" sz="2800">
              <a:solidFill>
                <a:schemeClr val="lt1"/>
              </a:solidFill>
              <a:latin typeface="Times New Roman"/>
              <a:ea typeface="Times New Roman"/>
              <a:cs typeface="Times New Roman"/>
              <a:sym typeface="Times New Roman"/>
            </a:endParaRPr>
          </a:p>
        </p:txBody>
      </p:sp>
      <p:sp>
        <p:nvSpPr>
          <p:cNvPr id="297" name="Google Shape;297;p36"/>
          <p:cNvSpPr txBox="1"/>
          <p:nvPr/>
        </p:nvSpPr>
        <p:spPr>
          <a:xfrm>
            <a:off x="228600" y="1323363"/>
            <a:ext cx="8229600" cy="738664"/>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1" i="0" lang="en-US" sz="2400">
                <a:solidFill>
                  <a:schemeClr val="dk1"/>
                </a:solidFill>
                <a:latin typeface="Calibri"/>
                <a:ea typeface="Calibri"/>
                <a:cs typeface="Calibri"/>
                <a:sym typeface="Calibri"/>
              </a:rPr>
              <a:t>Hướng dẫn thực hiện</a:t>
            </a:r>
            <a:endParaRPr b="1" i="0" sz="2400">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2400">
                <a:solidFill>
                  <a:schemeClr val="dk1"/>
                </a:solidFill>
                <a:latin typeface="Calibri"/>
                <a:ea typeface="Calibri"/>
                <a:cs typeface="Calibri"/>
                <a:sym typeface="Calibri"/>
              </a:rPr>
              <a:t>1.1 Xây dựng giao diện form 1 </a:t>
            </a:r>
            <a:endParaRPr/>
          </a:p>
        </p:txBody>
      </p:sp>
    </p:spTree>
  </p:cSld>
  <p:clrMapOvr>
    <a:masterClrMapping/>
  </p:clrMapOvr>
  <p:transition spd="slow">
    <p:fade thruBlk="1"/>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7"/>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304" name="Google Shape;304;p37"/>
          <p:cNvSpPr txBox="1"/>
          <p:nvPr>
            <p:ph idx="1" type="body"/>
          </p:nvPr>
        </p:nvSpPr>
        <p:spPr>
          <a:xfrm>
            <a:off x="76200" y="1143000"/>
            <a:ext cx="82296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b="1" lang="en-US" sz="2400"/>
              <a:t>Hướng dẫn thực hiện</a:t>
            </a:r>
            <a:endParaRPr b="1" sz="2400"/>
          </a:p>
          <a:p>
            <a:pPr indent="0" lvl="0" marL="0" rtl="0" algn="l">
              <a:spcBef>
                <a:spcPts val="0"/>
              </a:spcBef>
              <a:spcAft>
                <a:spcPts val="0"/>
              </a:spcAft>
              <a:buNone/>
            </a:pPr>
            <a:r>
              <a:rPr lang="en-US" sz="2400"/>
              <a:t>1.2. Hướng dẫn xây dựng giao diện form 2</a:t>
            </a:r>
            <a:endParaRPr/>
          </a:p>
        </p:txBody>
      </p:sp>
      <p:pic>
        <p:nvPicPr>
          <p:cNvPr id="305" name="Google Shape;305;p37"/>
          <p:cNvPicPr preferRelativeResize="0"/>
          <p:nvPr/>
        </p:nvPicPr>
        <p:blipFill rotWithShape="1">
          <a:blip r:embed="rId3">
            <a:alphaModFix/>
          </a:blip>
          <a:srcRect b="0" l="0" r="0" t="0"/>
          <a:stretch/>
        </p:blipFill>
        <p:spPr>
          <a:xfrm>
            <a:off x="762000" y="1981200"/>
            <a:ext cx="8077200" cy="422819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8"/>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312" name="Google Shape;312;p38"/>
          <p:cNvSpPr txBox="1"/>
          <p:nvPr>
            <p:ph idx="1" type="body"/>
          </p:nvPr>
        </p:nvSpPr>
        <p:spPr>
          <a:xfrm>
            <a:off x="152400" y="1219200"/>
            <a:ext cx="8610600" cy="456996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b="1" lang="en-US" sz="2400"/>
              <a:t>Hướng dẫn thực hiện</a:t>
            </a:r>
            <a:endParaRPr b="1" sz="2400"/>
          </a:p>
          <a:p>
            <a:pPr indent="0" lvl="0" marL="0" rtl="0" algn="l">
              <a:lnSpc>
                <a:spcPct val="150000"/>
              </a:lnSpc>
              <a:spcBef>
                <a:spcPts val="0"/>
              </a:spcBef>
              <a:spcAft>
                <a:spcPts val="0"/>
              </a:spcAft>
              <a:buNone/>
            </a:pPr>
            <a:r>
              <a:rPr lang="en-US" sz="2200"/>
              <a:t>Viết code: Để viết được code các bạn cần vào môi trường lập trình. Khi lập trình trực quan chúng ta thường làm việc qua lại giữa 2 môi trường là:</a:t>
            </a:r>
            <a:endParaRPr/>
          </a:p>
          <a:p>
            <a:pPr indent="-342900" lvl="0" marL="342900" rtl="0" algn="l">
              <a:lnSpc>
                <a:spcPct val="150000"/>
              </a:lnSpc>
              <a:spcBef>
                <a:spcPts val="0"/>
              </a:spcBef>
              <a:spcAft>
                <a:spcPts val="0"/>
              </a:spcAft>
              <a:buClr>
                <a:schemeClr val="dk1"/>
              </a:buClr>
              <a:buSzPts val="2200"/>
              <a:buFont typeface="Calibri"/>
              <a:buChar char="-"/>
            </a:pPr>
            <a:r>
              <a:rPr lang="en-US" sz="2200"/>
              <a:t>Môi trường thiết kế</a:t>
            </a:r>
            <a:endParaRPr sz="2200"/>
          </a:p>
          <a:p>
            <a:pPr indent="-342900" lvl="0" marL="342900" rtl="0" algn="l">
              <a:lnSpc>
                <a:spcPct val="150000"/>
              </a:lnSpc>
              <a:spcBef>
                <a:spcPts val="0"/>
              </a:spcBef>
              <a:spcAft>
                <a:spcPts val="0"/>
              </a:spcAft>
              <a:buClr>
                <a:schemeClr val="dk1"/>
              </a:buClr>
              <a:buSzPts val="2200"/>
              <a:buFont typeface="Calibri"/>
              <a:buChar char="-"/>
            </a:pPr>
            <a:r>
              <a:rPr lang="en-US" sz="2200"/>
              <a:t>Môi trường lập trình</a:t>
            </a:r>
            <a:endParaRPr sz="2200"/>
          </a:p>
          <a:p>
            <a:pPr indent="-203200" lvl="0" marL="342900" rtl="0" algn="l">
              <a:lnSpc>
                <a:spcPct val="150000"/>
              </a:lnSpc>
              <a:spcBef>
                <a:spcPts val="0"/>
              </a:spcBef>
              <a:spcAft>
                <a:spcPts val="0"/>
              </a:spcAft>
              <a:buClr>
                <a:schemeClr val="dk1"/>
              </a:buClr>
              <a:buSzPts val="2200"/>
              <a:buFont typeface="Calibri"/>
              <a:buNone/>
            </a:pPr>
            <a:r>
              <a:t/>
            </a:r>
            <a:endParaRPr sz="2200"/>
          </a:p>
          <a:p>
            <a:pPr indent="0" lvl="0" marL="0" rtl="0" algn="l">
              <a:lnSpc>
                <a:spcPct val="150000"/>
              </a:lnSpc>
              <a:spcBef>
                <a:spcPts val="0"/>
              </a:spcBef>
              <a:spcAft>
                <a:spcPts val="0"/>
              </a:spcAft>
              <a:buNone/>
            </a:pPr>
            <a:r>
              <a:rPr lang="en-US" sz="2200"/>
              <a:t>Từ môi trường thiết kế </a:t>
            </a:r>
            <a:endParaRPr/>
          </a:p>
          <a:p>
            <a:pPr indent="0" lvl="0" marL="0" rtl="0" algn="l">
              <a:lnSpc>
                <a:spcPct val="150000"/>
              </a:lnSpc>
              <a:spcBef>
                <a:spcPts val="0"/>
              </a:spcBef>
              <a:spcAft>
                <a:spcPts val="0"/>
              </a:spcAft>
              <a:buNone/>
            </a:pPr>
            <a:r>
              <a:rPr lang="en-US" sz="2200"/>
              <a:t>chuyển sang môi trường </a:t>
            </a:r>
            <a:endParaRPr/>
          </a:p>
          <a:p>
            <a:pPr indent="0" lvl="0" marL="0" rtl="0" algn="l">
              <a:lnSpc>
                <a:spcPct val="150000"/>
              </a:lnSpc>
              <a:spcBef>
                <a:spcPts val="0"/>
              </a:spcBef>
              <a:spcAft>
                <a:spcPts val="0"/>
              </a:spcAft>
              <a:buNone/>
            </a:pPr>
            <a:r>
              <a:rPr lang="en-US" sz="2200"/>
              <a:t>lập trình bằng cách kích</a:t>
            </a:r>
            <a:endParaRPr sz="2200"/>
          </a:p>
          <a:p>
            <a:pPr indent="0" lvl="0" marL="0" rtl="0" algn="l">
              <a:lnSpc>
                <a:spcPct val="150000"/>
              </a:lnSpc>
              <a:spcBef>
                <a:spcPts val="0"/>
              </a:spcBef>
              <a:spcAft>
                <a:spcPts val="0"/>
              </a:spcAft>
              <a:buNone/>
            </a:pPr>
            <a:r>
              <a:rPr lang="en-US" sz="2200"/>
              <a:t>đúp chuột vào form</a:t>
            </a:r>
            <a:endParaRPr/>
          </a:p>
          <a:p>
            <a:pPr indent="0" lvl="0" marL="0" rtl="0" algn="l">
              <a:lnSpc>
                <a:spcPct val="150000"/>
              </a:lnSpc>
              <a:spcBef>
                <a:spcPts val="0"/>
              </a:spcBef>
              <a:spcAft>
                <a:spcPts val="0"/>
              </a:spcAft>
              <a:buNone/>
            </a:pPr>
            <a:r>
              <a:rPr lang="en-US" sz="2200"/>
              <a:t> đang mở.</a:t>
            </a:r>
            <a:endParaRPr/>
          </a:p>
        </p:txBody>
      </p:sp>
      <p:pic>
        <p:nvPicPr>
          <p:cNvPr id="313" name="Google Shape;313;p38"/>
          <p:cNvPicPr preferRelativeResize="0"/>
          <p:nvPr/>
        </p:nvPicPr>
        <p:blipFill rotWithShape="1">
          <a:blip r:embed="rId3">
            <a:alphaModFix/>
          </a:blip>
          <a:srcRect b="0" l="0" r="0" t="0"/>
          <a:stretch/>
        </p:blipFill>
        <p:spPr>
          <a:xfrm>
            <a:off x="3657600" y="2514600"/>
            <a:ext cx="5105400" cy="28956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39"/>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pic>
        <p:nvPicPr>
          <p:cNvPr id="320" name="Google Shape;320;p39"/>
          <p:cNvPicPr preferRelativeResize="0"/>
          <p:nvPr/>
        </p:nvPicPr>
        <p:blipFill rotWithShape="1">
          <a:blip r:embed="rId3">
            <a:alphaModFix/>
          </a:blip>
          <a:srcRect b="0" l="0" r="0" t="0"/>
          <a:stretch/>
        </p:blipFill>
        <p:spPr>
          <a:xfrm>
            <a:off x="457200" y="1752600"/>
            <a:ext cx="8153400" cy="4209747"/>
          </a:xfrm>
          <a:prstGeom prst="rect">
            <a:avLst/>
          </a:prstGeom>
          <a:noFill/>
          <a:ln>
            <a:noFill/>
          </a:ln>
        </p:spPr>
      </p:pic>
      <p:sp>
        <p:nvSpPr>
          <p:cNvPr id="321" name="Google Shape;321;p39"/>
          <p:cNvSpPr txBox="1"/>
          <p:nvPr/>
        </p:nvSpPr>
        <p:spPr>
          <a:xfrm>
            <a:off x="152400" y="1135677"/>
            <a:ext cx="48768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Code Đăng nhập và Hủy</a:t>
            </a:r>
            <a:endParaRPr b="1" sz="1800">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0"/>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328" name="Google Shape;328;p40"/>
          <p:cNvSpPr txBox="1"/>
          <p:nvPr/>
        </p:nvSpPr>
        <p:spPr>
          <a:xfrm>
            <a:off x="152400" y="1135677"/>
            <a:ext cx="48768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Giải thích</a:t>
            </a:r>
            <a:endParaRPr b="1" sz="1800">
              <a:solidFill>
                <a:schemeClr val="dk1"/>
              </a:solidFill>
              <a:latin typeface="Calibri"/>
              <a:ea typeface="Calibri"/>
              <a:cs typeface="Calibri"/>
              <a:sym typeface="Calibri"/>
            </a:endParaRPr>
          </a:p>
        </p:txBody>
      </p:sp>
      <p:pic>
        <p:nvPicPr>
          <p:cNvPr id="329" name="Google Shape;329;p40"/>
          <p:cNvPicPr preferRelativeResize="0"/>
          <p:nvPr/>
        </p:nvPicPr>
        <p:blipFill rotWithShape="1">
          <a:blip r:embed="rId3">
            <a:alphaModFix/>
          </a:blip>
          <a:srcRect b="0" l="0" r="0" t="0"/>
          <a:stretch/>
        </p:blipFill>
        <p:spPr>
          <a:xfrm>
            <a:off x="609599" y="1505010"/>
            <a:ext cx="8320137" cy="4750014"/>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1"/>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1.10. Xây dựng </a:t>
            </a:r>
            <a:r>
              <a:rPr lang="en-US"/>
              <a:t>ứng dụng</a:t>
            </a:r>
            <a:endParaRPr b="1"/>
          </a:p>
        </p:txBody>
      </p:sp>
      <p:sp>
        <p:nvSpPr>
          <p:cNvPr id="336" name="Google Shape;336;p41"/>
          <p:cNvSpPr txBox="1"/>
          <p:nvPr/>
        </p:nvSpPr>
        <p:spPr>
          <a:xfrm>
            <a:off x="152400" y="1143000"/>
            <a:ext cx="48768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Chạy chương trình</a:t>
            </a:r>
            <a:endParaRPr b="1" sz="1800">
              <a:solidFill>
                <a:schemeClr val="dk1"/>
              </a:solidFill>
              <a:latin typeface="Calibri"/>
              <a:ea typeface="Calibri"/>
              <a:cs typeface="Calibri"/>
              <a:sym typeface="Calibri"/>
            </a:endParaRPr>
          </a:p>
        </p:txBody>
      </p:sp>
      <p:pic>
        <p:nvPicPr>
          <p:cNvPr id="337" name="Google Shape;337;p41"/>
          <p:cNvPicPr preferRelativeResize="0"/>
          <p:nvPr/>
        </p:nvPicPr>
        <p:blipFill rotWithShape="1">
          <a:blip r:embed="rId3">
            <a:alphaModFix/>
          </a:blip>
          <a:srcRect b="0" l="0" r="0" t="0"/>
          <a:stretch/>
        </p:blipFill>
        <p:spPr>
          <a:xfrm>
            <a:off x="838200" y="1500570"/>
            <a:ext cx="7543800" cy="1659827"/>
          </a:xfrm>
          <a:prstGeom prst="rect">
            <a:avLst/>
          </a:prstGeom>
          <a:noFill/>
          <a:ln>
            <a:noFill/>
          </a:ln>
        </p:spPr>
      </p:pic>
      <p:pic>
        <p:nvPicPr>
          <p:cNvPr id="338" name="Google Shape;338;p41"/>
          <p:cNvPicPr preferRelativeResize="0"/>
          <p:nvPr/>
        </p:nvPicPr>
        <p:blipFill rotWithShape="1">
          <a:blip r:embed="rId4">
            <a:alphaModFix/>
          </a:blip>
          <a:srcRect b="0" l="0" r="0" t="0"/>
          <a:stretch/>
        </p:blipFill>
        <p:spPr>
          <a:xfrm>
            <a:off x="914400" y="3517967"/>
            <a:ext cx="7467600" cy="117739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42"/>
          <p:cNvSpPr txBox="1"/>
          <p:nvPr>
            <p:ph type="title"/>
          </p:nvPr>
        </p:nvSpPr>
        <p:spPr>
          <a:xfrm>
            <a:off x="1524000" y="457200"/>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1.11. Bài tập thự</a:t>
            </a:r>
            <a:r>
              <a:rPr lang="en-US"/>
              <a:t>c hành</a:t>
            </a:r>
            <a:endParaRPr b="1"/>
          </a:p>
        </p:txBody>
      </p:sp>
      <p:sp>
        <p:nvSpPr>
          <p:cNvPr id="345" name="Google Shape;345;p42"/>
          <p:cNvSpPr txBox="1"/>
          <p:nvPr/>
        </p:nvSpPr>
        <p:spPr>
          <a:xfrm>
            <a:off x="571755" y="5242173"/>
            <a:ext cx="8111978" cy="161582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800"/>
              <a:buFont typeface="Calibri"/>
              <a:buChar char="-"/>
            </a:pPr>
            <a:r>
              <a:rPr b="1" lang="en-US" sz="1800">
                <a:solidFill>
                  <a:schemeClr val="dk1"/>
                </a:solidFill>
                <a:latin typeface="Calibri"/>
                <a:ea typeface="Calibri"/>
                <a:cs typeface="Calibri"/>
                <a:sym typeface="Calibri"/>
              </a:rPr>
              <a:t>Thiết kế Form như hình trên và thực hiện các yêu cầu:</a:t>
            </a:r>
            <a:endParaRPr/>
          </a:p>
          <a:p>
            <a:pPr indent="-285750" lvl="1" marL="742950" marR="0" rtl="0" algn="l">
              <a:lnSpc>
                <a:spcPct val="150000"/>
              </a:lnSpc>
              <a:spcBef>
                <a:spcPts val="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Viết lệnh thực hiện chức năng Xóa</a:t>
            </a:r>
            <a:endParaRPr b="0" i="0" sz="1800" u="none" cap="none" strike="noStrike">
              <a:solidFill>
                <a:schemeClr val="dk1"/>
              </a:solidFill>
              <a:latin typeface="Calibri"/>
              <a:ea typeface="Calibri"/>
              <a:cs typeface="Calibri"/>
              <a:sym typeface="Calibri"/>
            </a:endParaRPr>
          </a:p>
          <a:p>
            <a:pPr indent="-285750" lvl="1" marL="742950" marR="0" rtl="0" algn="l">
              <a:lnSpc>
                <a:spcPct val="150000"/>
              </a:lnSpc>
              <a:spcBef>
                <a:spcPts val="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Viết lệnh thực hiện chức năng Thoát</a:t>
            </a:r>
            <a:endParaRPr b="0"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46" name="Google Shape;346;p42"/>
          <p:cNvSpPr/>
          <p:nvPr/>
        </p:nvSpPr>
        <p:spPr>
          <a:xfrm>
            <a:off x="609599" y="1142999"/>
            <a:ext cx="10530303" cy="45719"/>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7" name="Google Shape;347;p42"/>
          <p:cNvPicPr preferRelativeResize="0"/>
          <p:nvPr/>
        </p:nvPicPr>
        <p:blipFill rotWithShape="1">
          <a:blip r:embed="rId3">
            <a:alphaModFix/>
          </a:blip>
          <a:srcRect b="0" l="0" r="0" t="0"/>
          <a:stretch/>
        </p:blipFill>
        <p:spPr>
          <a:xfrm>
            <a:off x="636192" y="1149801"/>
            <a:ext cx="8355385" cy="396656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3"/>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354" name="Google Shape;354;p43"/>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