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5"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Lst>
  <p:sldSz cy="6858000" cx="9144000"/>
  <p:notesSz cx="9144000" cy="6858000"/>
  <p:embeddedFontLst>
    <p:embeddedFont>
      <p:font typeface="Tahoma"/>
      <p:regular r:id="rId49"/>
      <p:bold r:id="rId5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1823ADE7-F343-4451-B449-304ECBCE540D}">
  <a:tblStyle styleId="{1823ADE7-F343-4451-B449-304ECBCE540D}"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E7"/>
          </a:solidFill>
        </a:fill>
      </a:tcStyle>
    </a:wholeTbl>
    <a:band1H>
      <a:tcTxStyle/>
      <a:tcStyle>
        <a:fill>
          <a:solidFill>
            <a:srgbClr val="CFDECC"/>
          </a:solidFill>
        </a:fill>
      </a:tcStyle>
    </a:band1H>
    <a:band2H>
      <a:tcTxStyle/>
    </a:band2H>
    <a:band1V>
      <a:tcTxStyle/>
      <a:tcStyle>
        <a:fill>
          <a:solidFill>
            <a:srgbClr val="CFDECC"/>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orient="horz"/>
        <p:guide pos="216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font" Target="fonts/Tahoma-regular.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0" Type="http://schemas.openxmlformats.org/officeDocument/2006/relationships/font" Target="fonts/Tahoma-bold.fntdata"/><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962400" cy="3444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180013" y="0"/>
            <a:ext cx="3962400" cy="3444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513513"/>
            <a:ext cx="3962400" cy="3444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p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8" name="Google Shape;68;p1: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 name="Google Shape;69;p1: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p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5" name="Google Shape;75;p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p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1" name="Google Shape;81;p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3" name="Google Shape;93;p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0" name="Google Shape;100;p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7" name="Google Shape;107;p7: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1" lang="en-US"/>
              <a:t>Ngoài ra, ta có thể xem các sự kiện của điều khiển ngay tại cửa sổ gõ mã lệnh</a:t>
            </a:r>
            <a:endParaRPr/>
          </a:p>
        </p:txBody>
      </p:sp>
      <p:sp>
        <p:nvSpPr>
          <p:cNvPr id="108" name="Google Shape;108;p7: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3" name="Google Shape;123;p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2" name="Google Shape;132;p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1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5" name="Google Shape;145;p1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1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5" name="Google Shape;155;p1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 name="Google Shape;164;p1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0" name="Google Shape;170;p1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7" name="Google Shape;177;p1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8" name="Google Shape;188;p1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0" name="Google Shape;200;p1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0" name="Google Shape;210;p1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9" name="Google Shape;219;p1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6" name="Google Shape;226;p1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2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2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2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2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2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4" name="Google Shape;254;p2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4" name="Google Shape;264;p2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2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2" name="Google Shape;272;p2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2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80" name="Google Shape;280;p25: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phương thức New của lớp Font: Imports System.Drawing</a:t>
            </a:r>
            <a:endParaRPr/>
          </a:p>
          <a:p>
            <a:pPr indent="0" lvl="0" marL="0" rtl="0" algn="l">
              <a:spcBef>
                <a:spcPts val="0"/>
              </a:spcBef>
              <a:spcAft>
                <a:spcPts val="0"/>
              </a:spcAft>
              <a:buNone/>
            </a:pPr>
            <a:r>
              <a:rPr lang="en-US"/>
              <a:t>cú pháp sau:</a:t>
            </a:r>
            <a:endParaRPr/>
          </a:p>
          <a:p>
            <a:pPr indent="0" lvl="0" marL="0" rtl="0" algn="l">
              <a:spcBef>
                <a:spcPts val="0"/>
              </a:spcBef>
              <a:spcAft>
                <a:spcPts val="0"/>
              </a:spcAft>
              <a:buNone/>
            </a:pPr>
            <a:r>
              <a:rPr lang="en-US"/>
              <a:t>Tên_điều_khiển.Font = new Font (font_name, font_style)</a:t>
            </a:r>
            <a:endParaRPr/>
          </a:p>
        </p:txBody>
      </p:sp>
      <p:sp>
        <p:nvSpPr>
          <p:cNvPr id="281" name="Google Shape;281;p25: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2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2" name="Google Shape;292;p2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2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2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6" name="Google Shape;306;p2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2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5" name="Google Shape;315;p2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3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1" name="Google Shape;321;p3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3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8" name="Google Shape;328;p3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3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7" name="Google Shape;337;p3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3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8" name="Google Shape;348;p3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3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5" name="Google Shape;355;p3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3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3" name="Google Shape;363;p3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3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9" name="Google Shape;369;p3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3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5" name="Google Shape;375;p3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3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1" name="Google Shape;381;p3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3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8" name="Google Shape;388;p3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4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5" name="Google Shape;395;p4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p4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2" name="Google Shape;402;p4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4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09" name="Google Shape;409;p42: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0" name="Google Shape;410;p42: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18" name="Shape 18"/>
        <p:cNvGrpSpPr/>
        <p:nvPr/>
      </p:nvGrpSpPr>
      <p:grpSpPr>
        <a:xfrm>
          <a:off x="0" y="0"/>
          <a:ext cx="0" cy="0"/>
          <a:chOff x="0" y="0"/>
          <a:chExt cx="0" cy="0"/>
        </a:xfrm>
      </p:grpSpPr>
      <p:sp>
        <p:nvSpPr>
          <p:cNvPr id="19" name="Google Shape;19;p2"/>
          <p:cNvSpPr txBox="1"/>
          <p:nvPr>
            <p:ph idx="1" type="subTitle"/>
          </p:nvPr>
        </p:nvSpPr>
        <p:spPr>
          <a:xfrm>
            <a:off x="1371600" y="3840480"/>
            <a:ext cx="6400800" cy="17145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2"/>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2"/>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23" name="Google Shape;23;p2"/>
          <p:cNvPicPr preferRelativeResize="0"/>
          <p:nvPr/>
        </p:nvPicPr>
        <p:blipFill rotWithShape="1">
          <a:blip r:embed="rId2">
            <a:alphaModFix/>
          </a:blip>
          <a:srcRect b="0" l="0" r="0" t="0"/>
          <a:stretch/>
        </p:blipFill>
        <p:spPr>
          <a:xfrm>
            <a:off x="228600" y="137160"/>
            <a:ext cx="1981200" cy="131837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4" name="Shape 24"/>
        <p:cNvGrpSpPr/>
        <p:nvPr/>
      </p:nvGrpSpPr>
      <p:grpSpPr>
        <a:xfrm>
          <a:off x="0" y="0"/>
          <a:ext cx="0" cy="0"/>
          <a:chOff x="0" y="0"/>
          <a:chExt cx="0" cy="0"/>
        </a:xfrm>
      </p:grpSpPr>
      <p:sp>
        <p:nvSpPr>
          <p:cNvPr id="25" name="Google Shape;25;p3"/>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3"/>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0" i="0">
                <a:solidFill>
                  <a:schemeClr val="dk1"/>
                </a:solidFill>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7" name="Google Shape;27;p3"/>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30" name="Google Shape;30;p3"/>
          <p:cNvPicPr preferRelativeResize="0"/>
          <p:nvPr/>
        </p:nvPicPr>
        <p:blipFill rotWithShape="1">
          <a:blip r:embed="rId2">
            <a:alphaModFix/>
          </a:blip>
          <a:srcRect b="0" l="0" r="0" t="0"/>
          <a:stretch/>
        </p:blipFill>
        <p:spPr>
          <a:xfrm>
            <a:off x="28903" y="157785"/>
            <a:ext cx="1219200" cy="81130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wo Content" type="twoObj">
  <p:cSld name="TWO_OBJECTS">
    <p:spTree>
      <p:nvGrpSpPr>
        <p:cNvPr id="31" name="Shape 31"/>
        <p:cNvGrpSpPr/>
        <p:nvPr/>
      </p:nvGrpSpPr>
      <p:grpSpPr>
        <a:xfrm>
          <a:off x="0" y="0"/>
          <a:ext cx="0" cy="0"/>
          <a:chOff x="0" y="0"/>
          <a:chExt cx="0" cy="0"/>
        </a:xfrm>
      </p:grpSpPr>
      <p:sp>
        <p:nvSpPr>
          <p:cNvPr id="32" name="Google Shape;32;p4"/>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a:bodyPr>
          <a:lstStyle>
            <a:lvl1pPr lvl="0" algn="l">
              <a:spcBef>
                <a:spcPts val="0"/>
              </a:spcBef>
              <a:spcAft>
                <a:spcPts val="0"/>
              </a:spcAft>
              <a:buSzPts val="1400"/>
              <a:buNone/>
              <a:defRPr sz="255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
          <p:cNvSpPr txBox="1"/>
          <p:nvPr>
            <p:ph idx="1" type="body"/>
          </p:nvPr>
        </p:nvSpPr>
        <p:spPr>
          <a:xfrm>
            <a:off x="802386" y="1507068"/>
            <a:ext cx="3852164" cy="992579"/>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sz="1500"/>
            </a:lvl1pPr>
            <a:lvl2pPr indent="-228600" lvl="1" marL="914400" algn="l">
              <a:spcBef>
                <a:spcPts val="0"/>
              </a:spcBef>
              <a:spcAft>
                <a:spcPts val="0"/>
              </a:spcAft>
              <a:buSzPts val="1400"/>
              <a:buNone/>
              <a:defRPr sz="1350"/>
            </a:lvl2pPr>
            <a:lvl3pPr indent="-228600" lvl="2" marL="1371600" algn="l">
              <a:spcBef>
                <a:spcPts val="0"/>
              </a:spcBef>
              <a:spcAft>
                <a:spcPts val="0"/>
              </a:spcAft>
              <a:buSzPts val="1400"/>
              <a:buNone/>
              <a:defRPr sz="1200"/>
            </a:lvl3pPr>
            <a:lvl4pPr indent="-228600" lvl="3" marL="1828800" algn="l">
              <a:spcBef>
                <a:spcPts val="0"/>
              </a:spcBef>
              <a:spcAft>
                <a:spcPts val="0"/>
              </a:spcAft>
              <a:buSzPts val="1400"/>
              <a:buNone/>
              <a:defRPr sz="1200"/>
            </a:lvl4pPr>
            <a:lvl5pPr indent="-228600" lvl="4" marL="2286000" algn="l">
              <a:spcBef>
                <a:spcPts val="0"/>
              </a:spcBef>
              <a:spcAft>
                <a:spcPts val="0"/>
              </a:spcAft>
              <a:buSzPts val="1400"/>
              <a:buNone/>
              <a:defRPr sz="1200"/>
            </a:lvl5pPr>
            <a:lvl6pPr indent="-228600" lvl="5" marL="2743200" algn="l">
              <a:spcBef>
                <a:spcPts val="0"/>
              </a:spcBef>
              <a:spcAft>
                <a:spcPts val="0"/>
              </a:spcAft>
              <a:buSzPts val="1400"/>
              <a:buNone/>
              <a:defRPr sz="1200"/>
            </a:lvl6pPr>
            <a:lvl7pPr indent="-228600" lvl="6" marL="3200400" algn="l">
              <a:spcBef>
                <a:spcPts val="0"/>
              </a:spcBef>
              <a:spcAft>
                <a:spcPts val="0"/>
              </a:spcAft>
              <a:buSzPts val="1400"/>
              <a:buNone/>
              <a:defRPr sz="1200"/>
            </a:lvl7pPr>
            <a:lvl8pPr indent="-228600" lvl="7" marL="3657600" algn="l">
              <a:spcBef>
                <a:spcPts val="0"/>
              </a:spcBef>
              <a:spcAft>
                <a:spcPts val="0"/>
              </a:spcAft>
              <a:buSzPts val="1400"/>
              <a:buNone/>
              <a:defRPr sz="1200"/>
            </a:lvl8pPr>
            <a:lvl9pPr indent="-228600" lvl="8" marL="4114800" algn="l">
              <a:spcBef>
                <a:spcPts val="0"/>
              </a:spcBef>
              <a:spcAft>
                <a:spcPts val="0"/>
              </a:spcAft>
              <a:buSzPts val="1400"/>
              <a:buNone/>
              <a:defRPr sz="1200"/>
            </a:lvl9pPr>
          </a:lstStyle>
          <a:p/>
        </p:txBody>
      </p:sp>
      <p:sp>
        <p:nvSpPr>
          <p:cNvPr id="34" name="Google Shape;34;p4"/>
          <p:cNvSpPr txBox="1"/>
          <p:nvPr>
            <p:ph idx="2" type="body"/>
          </p:nvPr>
        </p:nvSpPr>
        <p:spPr>
          <a:xfrm>
            <a:off x="4855721" y="1507068"/>
            <a:ext cx="3824732" cy="992579"/>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sz="1500"/>
            </a:lvl1pPr>
            <a:lvl2pPr indent="-228600" lvl="1" marL="914400" algn="l">
              <a:spcBef>
                <a:spcPts val="0"/>
              </a:spcBef>
              <a:spcAft>
                <a:spcPts val="0"/>
              </a:spcAft>
              <a:buSzPts val="1400"/>
              <a:buNone/>
              <a:defRPr sz="1350"/>
            </a:lvl2pPr>
            <a:lvl3pPr indent="-228600" lvl="2" marL="1371600" algn="l">
              <a:spcBef>
                <a:spcPts val="0"/>
              </a:spcBef>
              <a:spcAft>
                <a:spcPts val="0"/>
              </a:spcAft>
              <a:buSzPts val="1400"/>
              <a:buNone/>
              <a:defRPr sz="1200"/>
            </a:lvl3pPr>
            <a:lvl4pPr indent="-228600" lvl="3" marL="1828800" algn="l">
              <a:spcBef>
                <a:spcPts val="0"/>
              </a:spcBef>
              <a:spcAft>
                <a:spcPts val="0"/>
              </a:spcAft>
              <a:buSzPts val="1400"/>
              <a:buNone/>
              <a:defRPr sz="1200"/>
            </a:lvl4pPr>
            <a:lvl5pPr indent="-228600" lvl="4" marL="2286000" algn="l">
              <a:spcBef>
                <a:spcPts val="0"/>
              </a:spcBef>
              <a:spcAft>
                <a:spcPts val="0"/>
              </a:spcAft>
              <a:buSzPts val="1400"/>
              <a:buNone/>
              <a:defRPr sz="1200"/>
            </a:lvl5pPr>
            <a:lvl6pPr indent="-228600" lvl="5" marL="2743200" algn="l">
              <a:spcBef>
                <a:spcPts val="0"/>
              </a:spcBef>
              <a:spcAft>
                <a:spcPts val="0"/>
              </a:spcAft>
              <a:buSzPts val="1400"/>
              <a:buNone/>
              <a:defRPr sz="1200"/>
            </a:lvl6pPr>
            <a:lvl7pPr indent="-228600" lvl="6" marL="3200400" algn="l">
              <a:spcBef>
                <a:spcPts val="0"/>
              </a:spcBef>
              <a:spcAft>
                <a:spcPts val="0"/>
              </a:spcAft>
              <a:buSzPts val="1400"/>
              <a:buNone/>
              <a:defRPr sz="1200"/>
            </a:lvl7pPr>
            <a:lvl8pPr indent="-228600" lvl="7" marL="3657600" algn="l">
              <a:spcBef>
                <a:spcPts val="0"/>
              </a:spcBef>
              <a:spcAft>
                <a:spcPts val="0"/>
              </a:spcAft>
              <a:buSzPts val="1400"/>
              <a:buNone/>
              <a:defRPr sz="1200"/>
            </a:lvl8pPr>
            <a:lvl9pPr indent="-228600" lvl="8" marL="4114800" algn="l">
              <a:spcBef>
                <a:spcPts val="0"/>
              </a:spcBef>
              <a:spcAft>
                <a:spcPts val="0"/>
              </a:spcAft>
              <a:buSzPts val="1400"/>
              <a:buNone/>
              <a:defRPr sz="1200"/>
            </a:lvl9pPr>
          </a:lstStyle>
          <a:p/>
        </p:txBody>
      </p:sp>
      <p:sp>
        <p:nvSpPr>
          <p:cNvPr id="35" name="Google Shape;35;p4"/>
          <p:cNvSpPr txBox="1"/>
          <p:nvPr>
            <p:ph idx="10" type="dt"/>
          </p:nvPr>
        </p:nvSpPr>
        <p:spPr>
          <a:xfrm>
            <a:off x="457200" y="6377940"/>
            <a:ext cx="2103120" cy="27699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4"/>
          <p:cNvSpPr txBox="1"/>
          <p:nvPr>
            <p:ph idx="11" type="ftr"/>
          </p:nvPr>
        </p:nvSpPr>
        <p:spPr>
          <a:xfrm>
            <a:off x="3108960" y="6377940"/>
            <a:ext cx="2926080" cy="276999"/>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
          <p:cNvSpPr txBox="1"/>
          <p:nvPr>
            <p:ph idx="12" type="sldNum"/>
          </p:nvPr>
        </p:nvSpPr>
        <p:spPr>
          <a:xfrm>
            <a:off x="6583680" y="6377940"/>
            <a:ext cx="2103120" cy="276999"/>
          </a:xfrm>
          <a:prstGeom prst="rect">
            <a:avLst/>
          </a:prstGeom>
          <a:noFill/>
          <a:ln>
            <a:noFill/>
          </a:ln>
        </p:spPr>
        <p:txBody>
          <a:bodyPr anchorCtr="0" anchor="t" bIns="0" lIns="0" spcFirstLastPara="1" rIns="0" wrap="square" tIns="0">
            <a:sp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slow">
    <p:fade thruBlk="1"/>
  </p:transition>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8" name="Shape 38"/>
        <p:cNvGrpSpPr/>
        <p:nvPr/>
      </p:nvGrpSpPr>
      <p:grpSpPr>
        <a:xfrm>
          <a:off x="0" y="0"/>
          <a:ext cx="0" cy="0"/>
          <a:chOff x="0" y="0"/>
          <a:chExt cx="0" cy="0"/>
        </a:xfrm>
      </p:grpSpPr>
      <p:sp>
        <p:nvSpPr>
          <p:cNvPr id="39" name="Google Shape;39;p5"/>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a:bodyPr>
          <a:lstStyle>
            <a:lvl1pPr lvl="0" algn="l">
              <a:spcBef>
                <a:spcPts val="0"/>
              </a:spcBef>
              <a:spcAft>
                <a:spcPts val="0"/>
              </a:spcAft>
              <a:buSzPts val="1400"/>
              <a:buNone/>
              <a:defRPr sz="255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5"/>
          <p:cNvSpPr txBox="1"/>
          <p:nvPr>
            <p:ph idx="1" type="body"/>
          </p:nvPr>
        </p:nvSpPr>
        <p:spPr>
          <a:xfrm>
            <a:off x="816102" y="1492431"/>
            <a:ext cx="3845052" cy="640080"/>
          </a:xfrm>
          <a:prstGeom prst="rect">
            <a:avLst/>
          </a:prstGeom>
          <a:noFill/>
          <a:ln>
            <a:noFill/>
          </a:ln>
        </p:spPr>
        <p:txBody>
          <a:bodyPr anchorCtr="0" anchor="ctr" bIns="0" lIns="0" spcFirstLastPara="1" rIns="0" wrap="square" tIns="0">
            <a:normAutofit/>
          </a:bodyPr>
          <a:lstStyle>
            <a:lvl1pPr indent="-228600" lvl="0" marL="457200" algn="l">
              <a:spcBef>
                <a:spcPts val="0"/>
              </a:spcBef>
              <a:spcAft>
                <a:spcPts val="0"/>
              </a:spcAft>
              <a:buClr>
                <a:srgbClr val="3F762A"/>
              </a:buClr>
              <a:buSzPts val="1500"/>
              <a:buFont typeface="Calibri"/>
              <a:buNone/>
              <a:defRPr b="1" sz="1500">
                <a:solidFill>
                  <a:srgbClr val="3F762A"/>
                </a:solidFill>
              </a:defRPr>
            </a:lvl1pPr>
            <a:lvl2pPr indent="-228600" lvl="1" marL="914400" algn="l">
              <a:spcBef>
                <a:spcPts val="0"/>
              </a:spcBef>
              <a:spcAft>
                <a:spcPts val="0"/>
              </a:spcAft>
              <a:buSzPts val="1500"/>
              <a:buFont typeface="Calibri"/>
              <a:buNone/>
              <a:defRPr b="1" sz="1500"/>
            </a:lvl2pPr>
            <a:lvl3pPr indent="-228600" lvl="2" marL="1371600" algn="l">
              <a:spcBef>
                <a:spcPts val="0"/>
              </a:spcBef>
              <a:spcAft>
                <a:spcPts val="0"/>
              </a:spcAft>
              <a:buSzPts val="1350"/>
              <a:buFont typeface="Calibri"/>
              <a:buNone/>
              <a:defRPr b="1" sz="1350"/>
            </a:lvl3pPr>
            <a:lvl4pPr indent="-228600" lvl="3" marL="1828800" algn="l">
              <a:spcBef>
                <a:spcPts val="0"/>
              </a:spcBef>
              <a:spcAft>
                <a:spcPts val="0"/>
              </a:spcAft>
              <a:buSzPts val="1200"/>
              <a:buFont typeface="Calibri"/>
              <a:buNone/>
              <a:defRPr b="1" sz="1200"/>
            </a:lvl4pPr>
            <a:lvl5pPr indent="-228600" lvl="4" marL="2286000" algn="l">
              <a:spcBef>
                <a:spcPts val="0"/>
              </a:spcBef>
              <a:spcAft>
                <a:spcPts val="0"/>
              </a:spcAft>
              <a:buSzPts val="1200"/>
              <a:buFont typeface="Calibri"/>
              <a:buNone/>
              <a:defRPr b="1" sz="1200"/>
            </a:lvl5pPr>
            <a:lvl6pPr indent="-228600" lvl="5" marL="2743200" algn="l">
              <a:spcBef>
                <a:spcPts val="0"/>
              </a:spcBef>
              <a:spcAft>
                <a:spcPts val="0"/>
              </a:spcAft>
              <a:buSzPts val="1200"/>
              <a:buFont typeface="Calibri"/>
              <a:buNone/>
              <a:defRPr b="1" sz="1200"/>
            </a:lvl6pPr>
            <a:lvl7pPr indent="-228600" lvl="6" marL="3200400" algn="l">
              <a:spcBef>
                <a:spcPts val="0"/>
              </a:spcBef>
              <a:spcAft>
                <a:spcPts val="0"/>
              </a:spcAft>
              <a:buSzPts val="1200"/>
              <a:buFont typeface="Calibri"/>
              <a:buNone/>
              <a:defRPr b="1" sz="1200"/>
            </a:lvl7pPr>
            <a:lvl8pPr indent="-228600" lvl="7" marL="3657600" algn="l">
              <a:spcBef>
                <a:spcPts val="0"/>
              </a:spcBef>
              <a:spcAft>
                <a:spcPts val="0"/>
              </a:spcAft>
              <a:buSzPts val="1200"/>
              <a:buFont typeface="Calibri"/>
              <a:buNone/>
              <a:defRPr b="1" sz="1200"/>
            </a:lvl8pPr>
            <a:lvl9pPr indent="-228600" lvl="8" marL="4114800" algn="l">
              <a:spcBef>
                <a:spcPts val="0"/>
              </a:spcBef>
              <a:spcAft>
                <a:spcPts val="0"/>
              </a:spcAft>
              <a:buSzPts val="1200"/>
              <a:buFont typeface="Calibri"/>
              <a:buNone/>
              <a:defRPr b="1" sz="1200"/>
            </a:lvl9pPr>
          </a:lstStyle>
          <a:p/>
        </p:txBody>
      </p:sp>
      <p:sp>
        <p:nvSpPr>
          <p:cNvPr id="41" name="Google Shape;41;p5"/>
          <p:cNvSpPr txBox="1"/>
          <p:nvPr>
            <p:ph idx="2" type="body"/>
          </p:nvPr>
        </p:nvSpPr>
        <p:spPr>
          <a:xfrm>
            <a:off x="818388" y="2187375"/>
            <a:ext cx="3842766" cy="992579"/>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sz="1500"/>
            </a:lvl1pPr>
            <a:lvl2pPr indent="-228600" lvl="1" marL="914400" algn="l">
              <a:spcBef>
                <a:spcPts val="0"/>
              </a:spcBef>
              <a:spcAft>
                <a:spcPts val="0"/>
              </a:spcAft>
              <a:buSzPts val="1400"/>
              <a:buNone/>
              <a:defRPr sz="1350"/>
            </a:lvl2pPr>
            <a:lvl3pPr indent="-228600" lvl="2" marL="1371600" algn="l">
              <a:spcBef>
                <a:spcPts val="0"/>
              </a:spcBef>
              <a:spcAft>
                <a:spcPts val="0"/>
              </a:spcAft>
              <a:buSzPts val="1400"/>
              <a:buNone/>
              <a:defRPr sz="1200"/>
            </a:lvl3pPr>
            <a:lvl4pPr indent="-228600" lvl="3" marL="1828800" algn="l">
              <a:spcBef>
                <a:spcPts val="0"/>
              </a:spcBef>
              <a:spcAft>
                <a:spcPts val="0"/>
              </a:spcAft>
              <a:buSzPts val="1400"/>
              <a:buNone/>
              <a:defRPr sz="1200"/>
            </a:lvl4pPr>
            <a:lvl5pPr indent="-228600" lvl="4" marL="2286000" algn="l">
              <a:spcBef>
                <a:spcPts val="0"/>
              </a:spcBef>
              <a:spcAft>
                <a:spcPts val="0"/>
              </a:spcAft>
              <a:buSzPts val="1400"/>
              <a:buNone/>
              <a:defRPr sz="1200"/>
            </a:lvl5pPr>
            <a:lvl6pPr indent="-228600" lvl="5" marL="2743200" algn="l">
              <a:spcBef>
                <a:spcPts val="0"/>
              </a:spcBef>
              <a:spcAft>
                <a:spcPts val="0"/>
              </a:spcAft>
              <a:buSzPts val="1400"/>
              <a:buNone/>
              <a:defRPr sz="1200"/>
            </a:lvl6pPr>
            <a:lvl7pPr indent="-228600" lvl="6" marL="3200400" algn="l">
              <a:spcBef>
                <a:spcPts val="0"/>
              </a:spcBef>
              <a:spcAft>
                <a:spcPts val="0"/>
              </a:spcAft>
              <a:buSzPts val="1400"/>
              <a:buNone/>
              <a:defRPr sz="1200"/>
            </a:lvl7pPr>
            <a:lvl8pPr indent="-228600" lvl="7" marL="3657600" algn="l">
              <a:spcBef>
                <a:spcPts val="0"/>
              </a:spcBef>
              <a:spcAft>
                <a:spcPts val="0"/>
              </a:spcAft>
              <a:buSzPts val="1400"/>
              <a:buNone/>
              <a:defRPr sz="1200"/>
            </a:lvl8pPr>
            <a:lvl9pPr indent="-228600" lvl="8" marL="4114800" algn="l">
              <a:spcBef>
                <a:spcPts val="0"/>
              </a:spcBef>
              <a:spcAft>
                <a:spcPts val="0"/>
              </a:spcAft>
              <a:buSzPts val="1400"/>
              <a:buNone/>
              <a:defRPr sz="1200"/>
            </a:lvl9pPr>
          </a:lstStyle>
          <a:p/>
        </p:txBody>
      </p:sp>
      <p:sp>
        <p:nvSpPr>
          <p:cNvPr id="42" name="Google Shape;42;p5"/>
          <p:cNvSpPr txBox="1"/>
          <p:nvPr>
            <p:ph idx="3" type="body"/>
          </p:nvPr>
        </p:nvSpPr>
        <p:spPr>
          <a:xfrm>
            <a:off x="4789170" y="1492431"/>
            <a:ext cx="3897630" cy="640080"/>
          </a:xfrm>
          <a:prstGeom prst="rect">
            <a:avLst/>
          </a:prstGeom>
          <a:noFill/>
          <a:ln>
            <a:noFill/>
          </a:ln>
        </p:spPr>
        <p:txBody>
          <a:bodyPr anchorCtr="0" anchor="ctr" bIns="0" lIns="0" spcFirstLastPara="1" rIns="0" wrap="square" tIns="0">
            <a:normAutofit/>
          </a:bodyPr>
          <a:lstStyle>
            <a:lvl1pPr indent="-228600" lvl="0" marL="457200" algn="l">
              <a:spcBef>
                <a:spcPts val="0"/>
              </a:spcBef>
              <a:spcAft>
                <a:spcPts val="0"/>
              </a:spcAft>
              <a:buClr>
                <a:srgbClr val="3F762A"/>
              </a:buClr>
              <a:buSzPts val="1500"/>
              <a:buFont typeface="Calibri"/>
              <a:buNone/>
              <a:defRPr b="1" sz="1500">
                <a:solidFill>
                  <a:srgbClr val="3F762A"/>
                </a:solidFill>
              </a:defRPr>
            </a:lvl1pPr>
            <a:lvl2pPr indent="-228600" lvl="1" marL="914400" algn="l">
              <a:spcBef>
                <a:spcPts val="0"/>
              </a:spcBef>
              <a:spcAft>
                <a:spcPts val="0"/>
              </a:spcAft>
              <a:buSzPts val="1500"/>
              <a:buFont typeface="Calibri"/>
              <a:buNone/>
              <a:defRPr b="1" sz="1500"/>
            </a:lvl2pPr>
            <a:lvl3pPr indent="-228600" lvl="2" marL="1371600" algn="l">
              <a:spcBef>
                <a:spcPts val="0"/>
              </a:spcBef>
              <a:spcAft>
                <a:spcPts val="0"/>
              </a:spcAft>
              <a:buSzPts val="1350"/>
              <a:buFont typeface="Calibri"/>
              <a:buNone/>
              <a:defRPr b="1" sz="1350"/>
            </a:lvl3pPr>
            <a:lvl4pPr indent="-228600" lvl="3" marL="1828800" algn="l">
              <a:spcBef>
                <a:spcPts val="0"/>
              </a:spcBef>
              <a:spcAft>
                <a:spcPts val="0"/>
              </a:spcAft>
              <a:buSzPts val="1200"/>
              <a:buFont typeface="Calibri"/>
              <a:buNone/>
              <a:defRPr b="1" sz="1200"/>
            </a:lvl4pPr>
            <a:lvl5pPr indent="-228600" lvl="4" marL="2286000" algn="l">
              <a:spcBef>
                <a:spcPts val="0"/>
              </a:spcBef>
              <a:spcAft>
                <a:spcPts val="0"/>
              </a:spcAft>
              <a:buSzPts val="1200"/>
              <a:buFont typeface="Calibri"/>
              <a:buNone/>
              <a:defRPr b="1" sz="1200"/>
            </a:lvl5pPr>
            <a:lvl6pPr indent="-228600" lvl="5" marL="2743200" algn="l">
              <a:spcBef>
                <a:spcPts val="0"/>
              </a:spcBef>
              <a:spcAft>
                <a:spcPts val="0"/>
              </a:spcAft>
              <a:buSzPts val="1200"/>
              <a:buFont typeface="Calibri"/>
              <a:buNone/>
              <a:defRPr b="1" sz="1200"/>
            </a:lvl6pPr>
            <a:lvl7pPr indent="-228600" lvl="6" marL="3200400" algn="l">
              <a:spcBef>
                <a:spcPts val="0"/>
              </a:spcBef>
              <a:spcAft>
                <a:spcPts val="0"/>
              </a:spcAft>
              <a:buSzPts val="1200"/>
              <a:buFont typeface="Calibri"/>
              <a:buNone/>
              <a:defRPr b="1" sz="1200"/>
            </a:lvl7pPr>
            <a:lvl8pPr indent="-228600" lvl="7" marL="3657600" algn="l">
              <a:spcBef>
                <a:spcPts val="0"/>
              </a:spcBef>
              <a:spcAft>
                <a:spcPts val="0"/>
              </a:spcAft>
              <a:buSzPts val="1200"/>
              <a:buFont typeface="Calibri"/>
              <a:buNone/>
              <a:defRPr b="1" sz="1200"/>
            </a:lvl8pPr>
            <a:lvl9pPr indent="-228600" lvl="8" marL="4114800" algn="l">
              <a:spcBef>
                <a:spcPts val="0"/>
              </a:spcBef>
              <a:spcAft>
                <a:spcPts val="0"/>
              </a:spcAft>
              <a:buSzPts val="1200"/>
              <a:buFont typeface="Calibri"/>
              <a:buNone/>
              <a:defRPr b="1" sz="1200"/>
            </a:lvl9pPr>
          </a:lstStyle>
          <a:p/>
        </p:txBody>
      </p:sp>
      <p:sp>
        <p:nvSpPr>
          <p:cNvPr id="43" name="Google Shape;43;p5"/>
          <p:cNvSpPr txBox="1"/>
          <p:nvPr>
            <p:ph idx="4" type="body"/>
          </p:nvPr>
        </p:nvSpPr>
        <p:spPr>
          <a:xfrm>
            <a:off x="4789170" y="2187375"/>
            <a:ext cx="3897630" cy="992579"/>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sz="1500"/>
            </a:lvl1pPr>
            <a:lvl2pPr indent="-228600" lvl="1" marL="914400" algn="l">
              <a:spcBef>
                <a:spcPts val="0"/>
              </a:spcBef>
              <a:spcAft>
                <a:spcPts val="0"/>
              </a:spcAft>
              <a:buSzPts val="1400"/>
              <a:buNone/>
              <a:defRPr sz="1350"/>
            </a:lvl2pPr>
            <a:lvl3pPr indent="-228600" lvl="2" marL="1371600" algn="l">
              <a:spcBef>
                <a:spcPts val="0"/>
              </a:spcBef>
              <a:spcAft>
                <a:spcPts val="0"/>
              </a:spcAft>
              <a:buSzPts val="1400"/>
              <a:buNone/>
              <a:defRPr sz="1200"/>
            </a:lvl3pPr>
            <a:lvl4pPr indent="-228600" lvl="3" marL="1828800" algn="l">
              <a:spcBef>
                <a:spcPts val="0"/>
              </a:spcBef>
              <a:spcAft>
                <a:spcPts val="0"/>
              </a:spcAft>
              <a:buSzPts val="1400"/>
              <a:buNone/>
              <a:defRPr sz="1200"/>
            </a:lvl4pPr>
            <a:lvl5pPr indent="-228600" lvl="4" marL="2286000" algn="l">
              <a:spcBef>
                <a:spcPts val="0"/>
              </a:spcBef>
              <a:spcAft>
                <a:spcPts val="0"/>
              </a:spcAft>
              <a:buSzPts val="1400"/>
              <a:buNone/>
              <a:defRPr sz="1200"/>
            </a:lvl5pPr>
            <a:lvl6pPr indent="-228600" lvl="5" marL="2743200" algn="l">
              <a:spcBef>
                <a:spcPts val="0"/>
              </a:spcBef>
              <a:spcAft>
                <a:spcPts val="0"/>
              </a:spcAft>
              <a:buSzPts val="1400"/>
              <a:buNone/>
              <a:defRPr sz="1200"/>
            </a:lvl6pPr>
            <a:lvl7pPr indent="-228600" lvl="6" marL="3200400" algn="l">
              <a:spcBef>
                <a:spcPts val="0"/>
              </a:spcBef>
              <a:spcAft>
                <a:spcPts val="0"/>
              </a:spcAft>
              <a:buSzPts val="1400"/>
              <a:buNone/>
              <a:defRPr sz="1200"/>
            </a:lvl7pPr>
            <a:lvl8pPr indent="-228600" lvl="7" marL="3657600" algn="l">
              <a:spcBef>
                <a:spcPts val="0"/>
              </a:spcBef>
              <a:spcAft>
                <a:spcPts val="0"/>
              </a:spcAft>
              <a:buSzPts val="1400"/>
              <a:buNone/>
              <a:defRPr sz="1200"/>
            </a:lvl8pPr>
            <a:lvl9pPr indent="-228600" lvl="8" marL="4114800" algn="l">
              <a:spcBef>
                <a:spcPts val="0"/>
              </a:spcBef>
              <a:spcAft>
                <a:spcPts val="0"/>
              </a:spcAft>
              <a:buSzPts val="1400"/>
              <a:buNone/>
              <a:defRPr sz="1200"/>
            </a:lvl9pPr>
          </a:lstStyle>
          <a:p/>
        </p:txBody>
      </p:sp>
      <p:sp>
        <p:nvSpPr>
          <p:cNvPr id="44" name="Google Shape;44;p5"/>
          <p:cNvSpPr txBox="1"/>
          <p:nvPr>
            <p:ph idx="10" type="dt"/>
          </p:nvPr>
        </p:nvSpPr>
        <p:spPr>
          <a:xfrm>
            <a:off x="457200" y="6377940"/>
            <a:ext cx="2103120" cy="27699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5"/>
          <p:cNvSpPr txBox="1"/>
          <p:nvPr>
            <p:ph idx="11" type="ftr"/>
          </p:nvPr>
        </p:nvSpPr>
        <p:spPr>
          <a:xfrm>
            <a:off x="3108960" y="6377940"/>
            <a:ext cx="2926080" cy="276999"/>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5"/>
          <p:cNvSpPr txBox="1"/>
          <p:nvPr>
            <p:ph idx="12" type="sldNum"/>
          </p:nvPr>
        </p:nvSpPr>
        <p:spPr>
          <a:xfrm>
            <a:off x="6583680" y="6377940"/>
            <a:ext cx="2103120" cy="276999"/>
          </a:xfrm>
          <a:prstGeom prst="rect">
            <a:avLst/>
          </a:prstGeom>
          <a:noFill/>
          <a:ln>
            <a:noFill/>
          </a:ln>
        </p:spPr>
        <p:txBody>
          <a:bodyPr anchorCtr="0" anchor="t" bIns="0" lIns="0" spcFirstLastPara="1" rIns="0" wrap="square" tIns="0">
            <a:sp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slow">
    <p:fade thruBlk="1"/>
  </p:transition>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47" name="Shape 47"/>
        <p:cNvGrpSpPr/>
        <p:nvPr/>
      </p:nvGrpSpPr>
      <p:grpSpPr>
        <a:xfrm>
          <a:off x="0" y="0"/>
          <a:ext cx="0" cy="0"/>
          <a:chOff x="0" y="0"/>
          <a:chExt cx="0" cy="0"/>
        </a:xfrm>
      </p:grpSpPr>
      <p:sp>
        <p:nvSpPr>
          <p:cNvPr id="48" name="Google Shape;48;p6"/>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9" name="Google Shape;49;p6"/>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6"/>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6"/>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52" name="Google Shape;52;p6"/>
          <p:cNvPicPr preferRelativeResize="0"/>
          <p:nvPr/>
        </p:nvPicPr>
        <p:blipFill rotWithShape="1">
          <a:blip r:embed="rId2">
            <a:alphaModFix/>
          </a:blip>
          <a:srcRect b="0" l="0" r="0" t="0"/>
          <a:stretch/>
        </p:blipFill>
        <p:spPr>
          <a:xfrm>
            <a:off x="2628" y="137160"/>
            <a:ext cx="1295399" cy="86201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53" name="Shape 53"/>
        <p:cNvGrpSpPr/>
        <p:nvPr/>
      </p:nvGrpSpPr>
      <p:grpSpPr>
        <a:xfrm>
          <a:off x="0" y="0"/>
          <a:ext cx="0" cy="0"/>
          <a:chOff x="0" y="0"/>
          <a:chExt cx="0" cy="0"/>
        </a:xfrm>
      </p:grpSpPr>
      <p:sp>
        <p:nvSpPr>
          <p:cNvPr id="54" name="Google Shape;54;p7"/>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7"/>
          <p:cNvSpPr txBox="1"/>
          <p:nvPr>
            <p:ph idx="1" type="body"/>
          </p:nvPr>
        </p:nvSpPr>
        <p:spPr>
          <a:xfrm>
            <a:off x="457200" y="1577340"/>
            <a:ext cx="397764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56" name="Google Shape;56;p7"/>
          <p:cNvSpPr txBox="1"/>
          <p:nvPr>
            <p:ph idx="2" type="body"/>
          </p:nvPr>
        </p:nvSpPr>
        <p:spPr>
          <a:xfrm>
            <a:off x="4727828" y="1565122"/>
            <a:ext cx="3315970" cy="368427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1" i="0" sz="2000">
                <a:solidFill>
                  <a:srgbClr val="0033CC"/>
                </a:solidFill>
                <a:latin typeface="Times New Roman"/>
                <a:ea typeface="Times New Roman"/>
                <a:cs typeface="Times New Roman"/>
                <a:sym typeface="Times New Roman"/>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57" name="Google Shape;57;p7"/>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7"/>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7"/>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60" name="Google Shape;60;p7"/>
          <p:cNvPicPr preferRelativeResize="0"/>
          <p:nvPr/>
        </p:nvPicPr>
        <p:blipFill rotWithShape="1">
          <a:blip r:embed="rId2">
            <a:alphaModFix/>
          </a:blip>
          <a:srcRect b="0" l="0" r="0" t="0"/>
          <a:stretch/>
        </p:blipFill>
        <p:spPr>
          <a:xfrm>
            <a:off x="58854" y="137160"/>
            <a:ext cx="1310640" cy="872154"/>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61" name="Shape 61"/>
        <p:cNvGrpSpPr/>
        <p:nvPr/>
      </p:nvGrpSpPr>
      <p:grpSpPr>
        <a:xfrm>
          <a:off x="0" y="0"/>
          <a:ext cx="0" cy="0"/>
          <a:chOff x="0" y="0"/>
          <a:chExt cx="0" cy="0"/>
        </a:xfrm>
      </p:grpSpPr>
      <p:sp>
        <p:nvSpPr>
          <p:cNvPr id="62" name="Google Shape;62;p8"/>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8"/>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8"/>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65" name="Google Shape;65;p8"/>
          <p:cNvPicPr preferRelativeResize="0"/>
          <p:nvPr/>
        </p:nvPicPr>
        <p:blipFill rotWithShape="1">
          <a:blip r:embed="rId2">
            <a:alphaModFix/>
          </a:blip>
          <a:srcRect b="0" l="0" r="0" t="0"/>
          <a:stretch/>
        </p:blipFill>
        <p:spPr>
          <a:xfrm>
            <a:off x="0" y="130470"/>
            <a:ext cx="1371600" cy="963426"/>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6.jpg"/><Relationship Id="rId2" Type="http://schemas.openxmlformats.org/officeDocument/2006/relationships/image" Target="../media/image2.png"/><Relationship Id="rId3" Type="http://schemas.openxmlformats.org/officeDocument/2006/relationships/slideLayout" Target="../slideLayouts/slideLayout1.xml"/><Relationship Id="rId4" Type="http://schemas.openxmlformats.org/officeDocument/2006/relationships/slideLayout" Target="../slideLayouts/slideLayout2.xml"/><Relationship Id="rId10" Type="http://schemas.openxmlformats.org/officeDocument/2006/relationships/theme" Target="../theme/theme1.xml"/><Relationship Id="rId9" Type="http://schemas.openxmlformats.org/officeDocument/2006/relationships/slideLayout" Target="../slideLayouts/slideLayout7.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1258887" y="404812"/>
            <a:ext cx="7885430" cy="621030"/>
          </a:xfrm>
          <a:custGeom>
            <a:rect b="b" l="l" r="r" t="t"/>
            <a:pathLst>
              <a:path extrusionOk="0" h="621030" w="7885430">
                <a:moveTo>
                  <a:pt x="0" y="620712"/>
                </a:moveTo>
                <a:lnTo>
                  <a:pt x="7885049" y="620712"/>
                </a:lnTo>
                <a:lnTo>
                  <a:pt x="7885049" y="0"/>
                </a:lnTo>
                <a:lnTo>
                  <a:pt x="0" y="0"/>
                </a:lnTo>
                <a:lnTo>
                  <a:pt x="0" y="620712"/>
                </a:lnTo>
                <a:close/>
              </a:path>
            </a:pathLst>
          </a:custGeom>
          <a:solidFill>
            <a:srgbClr val="FF66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 name="Google Shape;11;p1"/>
          <p:cNvSpPr/>
          <p:nvPr/>
        </p:nvSpPr>
        <p:spPr>
          <a:xfrm>
            <a:off x="0" y="0"/>
            <a:ext cx="1322451" cy="1177925"/>
          </a:xfrm>
          <a:prstGeom prst="rect">
            <a:avLst/>
          </a:prstGeom>
          <a:blipFill rotWithShape="1">
            <a:blip r:embed="rId1">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 name="Google Shape;12;p1"/>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b="1" i="0" sz="2800" u="none" cap="none" strike="noStrike">
                <a:solidFill>
                  <a:schemeClr val="lt1"/>
                </a:solidFill>
                <a:latin typeface="Times New Roman"/>
                <a:ea typeface="Times New Roman"/>
                <a:cs typeface="Times New Roman"/>
                <a:sym typeface="Times New Roma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 name="Google Shape;13;p1"/>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14" name="Google Shape;14;p1"/>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marR="0" rtl="0" algn="ctr">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5" name="Google Shape;15;p1"/>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6" name="Google Shape;16;p1"/>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marR="0" rtl="0" algn="r">
              <a:spcBef>
                <a:spcPts val="0"/>
              </a:spcBef>
              <a:buNone/>
              <a:defRPr sz="1800">
                <a:solidFill>
                  <a:srgbClr val="888888"/>
                </a:solidFill>
                <a:latin typeface="Calibri"/>
                <a:ea typeface="Calibri"/>
                <a:cs typeface="Calibri"/>
                <a:sym typeface="Calibri"/>
              </a:defRPr>
            </a:lvl1pPr>
            <a:lvl2pPr indent="0" lvl="1" marL="0" marR="0" rtl="0" algn="r">
              <a:spcBef>
                <a:spcPts val="0"/>
              </a:spcBef>
              <a:buNone/>
              <a:defRPr sz="1800">
                <a:solidFill>
                  <a:srgbClr val="888888"/>
                </a:solidFill>
                <a:latin typeface="Calibri"/>
                <a:ea typeface="Calibri"/>
                <a:cs typeface="Calibri"/>
                <a:sym typeface="Calibri"/>
              </a:defRPr>
            </a:lvl2pPr>
            <a:lvl3pPr indent="0" lvl="2" marL="0" marR="0" rtl="0" algn="r">
              <a:spcBef>
                <a:spcPts val="0"/>
              </a:spcBef>
              <a:buNone/>
              <a:defRPr sz="1800">
                <a:solidFill>
                  <a:srgbClr val="888888"/>
                </a:solidFill>
                <a:latin typeface="Calibri"/>
                <a:ea typeface="Calibri"/>
                <a:cs typeface="Calibri"/>
                <a:sym typeface="Calibri"/>
              </a:defRPr>
            </a:lvl3pPr>
            <a:lvl4pPr indent="0" lvl="3" marL="0" marR="0" rtl="0" algn="r">
              <a:spcBef>
                <a:spcPts val="0"/>
              </a:spcBef>
              <a:buNone/>
              <a:defRPr sz="1800">
                <a:solidFill>
                  <a:srgbClr val="888888"/>
                </a:solidFill>
                <a:latin typeface="Calibri"/>
                <a:ea typeface="Calibri"/>
                <a:cs typeface="Calibri"/>
                <a:sym typeface="Calibri"/>
              </a:defRPr>
            </a:lvl4pPr>
            <a:lvl5pPr indent="0" lvl="4" marL="0" marR="0" rtl="0" algn="r">
              <a:spcBef>
                <a:spcPts val="0"/>
              </a:spcBef>
              <a:buNone/>
              <a:defRPr sz="1800">
                <a:solidFill>
                  <a:srgbClr val="888888"/>
                </a:solidFill>
                <a:latin typeface="Calibri"/>
                <a:ea typeface="Calibri"/>
                <a:cs typeface="Calibri"/>
                <a:sym typeface="Calibri"/>
              </a:defRPr>
            </a:lvl5pPr>
            <a:lvl6pPr indent="0" lvl="5" marL="0" marR="0" rtl="0" algn="r">
              <a:spcBef>
                <a:spcPts val="0"/>
              </a:spcBef>
              <a:buNone/>
              <a:defRPr sz="1800">
                <a:solidFill>
                  <a:srgbClr val="888888"/>
                </a:solidFill>
                <a:latin typeface="Calibri"/>
                <a:ea typeface="Calibri"/>
                <a:cs typeface="Calibri"/>
                <a:sym typeface="Calibri"/>
              </a:defRPr>
            </a:lvl6pPr>
            <a:lvl7pPr indent="0" lvl="6" marL="0" marR="0" rtl="0" algn="r">
              <a:spcBef>
                <a:spcPts val="0"/>
              </a:spcBef>
              <a:buNone/>
              <a:defRPr sz="1800">
                <a:solidFill>
                  <a:srgbClr val="888888"/>
                </a:solidFill>
                <a:latin typeface="Calibri"/>
                <a:ea typeface="Calibri"/>
                <a:cs typeface="Calibri"/>
                <a:sym typeface="Calibri"/>
              </a:defRPr>
            </a:lvl7pPr>
            <a:lvl8pPr indent="0" lvl="7" marL="0" marR="0" rtl="0" algn="r">
              <a:spcBef>
                <a:spcPts val="0"/>
              </a:spcBef>
              <a:buNone/>
              <a:defRPr sz="1800">
                <a:solidFill>
                  <a:srgbClr val="888888"/>
                </a:solidFill>
                <a:latin typeface="Calibri"/>
                <a:ea typeface="Calibri"/>
                <a:cs typeface="Calibri"/>
                <a:sym typeface="Calibri"/>
              </a:defRPr>
            </a:lvl8pPr>
            <a:lvl9pPr indent="0" lvl="8" marL="0" marR="0" rtl="0" algn="r">
              <a:spcBef>
                <a:spcPts val="0"/>
              </a:spcBef>
              <a:buNone/>
              <a:defRPr sz="18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b="0" u="none"/>
          </a:p>
        </p:txBody>
      </p:sp>
      <p:pic>
        <p:nvPicPr>
          <p:cNvPr id="17" name="Google Shape;17;p1"/>
          <p:cNvPicPr preferRelativeResize="0"/>
          <p:nvPr/>
        </p:nvPicPr>
        <p:blipFill rotWithShape="1">
          <a:blip r:embed="rId2">
            <a:alphaModFix/>
          </a:blip>
          <a:srcRect b="0" l="0" r="0" t="0"/>
          <a:stretch/>
        </p:blipFill>
        <p:spPr>
          <a:xfrm>
            <a:off x="0" y="130470"/>
            <a:ext cx="1371600" cy="963426"/>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8" r:id="rId3"/>
    <p:sldLayoutId id="2147483649" r:id="rId4"/>
    <p:sldLayoutId id="2147483650" r:id="rId5"/>
    <p:sldLayoutId id="2147483651" r:id="rId6"/>
    <p:sldLayoutId id="2147483652" r:id="rId7"/>
    <p:sldLayoutId id="2147483653" r:id="rId8"/>
    <p:sldLayoutId id="2147483654" r:id="rId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1.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0.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2.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5.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4.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5.png"/><Relationship Id="rId4" Type="http://schemas.openxmlformats.org/officeDocument/2006/relationships/image" Target="../media/image29.png"/><Relationship Id="rId5" Type="http://schemas.openxmlformats.org/officeDocument/2006/relationships/image" Target="../media/image1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3.png"/><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2.png"/><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6.png"/><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3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4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41.png"/><Relationship Id="rId4" Type="http://schemas.openxmlformats.org/officeDocument/2006/relationships/image" Target="../media/image28.png"/><Relationship Id="rId5" Type="http://schemas.openxmlformats.org/officeDocument/2006/relationships/image" Target="../media/image3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4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3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2.xml"/><Relationship Id="rId3" Type="http://schemas.openxmlformats.org/officeDocument/2006/relationships/image" Target="../media/image43.png"/><Relationship Id="rId4" Type="http://schemas.openxmlformats.org/officeDocument/2006/relationships/image" Target="../media/image3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39.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33.png"/><Relationship Id="rId4" Type="http://schemas.openxmlformats.org/officeDocument/2006/relationships/image" Target="../media/image37.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38.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42.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35.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36.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 name="Shape 70"/>
        <p:cNvGrpSpPr/>
        <p:nvPr/>
      </p:nvGrpSpPr>
      <p:grpSpPr>
        <a:xfrm>
          <a:off x="0" y="0"/>
          <a:ext cx="0" cy="0"/>
          <a:chOff x="0" y="0"/>
          <a:chExt cx="0" cy="0"/>
        </a:xfrm>
      </p:grpSpPr>
      <p:sp>
        <p:nvSpPr>
          <p:cNvPr id="71" name="Google Shape;71;p9"/>
          <p:cNvSpPr txBox="1"/>
          <p:nvPr/>
        </p:nvSpPr>
        <p:spPr>
          <a:xfrm>
            <a:off x="533400" y="1401863"/>
            <a:ext cx="8305800" cy="2474716"/>
          </a:xfrm>
          <a:prstGeom prst="rect">
            <a:avLst/>
          </a:prstGeom>
          <a:noFill/>
          <a:ln>
            <a:noFill/>
          </a:ln>
        </p:spPr>
        <p:txBody>
          <a:bodyPr anchorCtr="0" anchor="t" bIns="0" lIns="0" spcFirstLastPara="1" rIns="0" wrap="square" tIns="0">
            <a:spAutoFit/>
          </a:bodyPr>
          <a:lstStyle/>
          <a:p>
            <a:pPr indent="0" lvl="0" marL="58738" marR="0" rtl="0" algn="l">
              <a:lnSpc>
                <a:spcPct val="150000"/>
              </a:lnSpc>
              <a:spcBef>
                <a:spcPts val="0"/>
              </a:spcBef>
              <a:spcAft>
                <a:spcPts val="0"/>
              </a:spcAft>
              <a:buNone/>
            </a:pPr>
            <a:r>
              <a:rPr b="1" i="1" lang="en-US" sz="3600">
                <a:solidFill>
                  <a:schemeClr val="dk1"/>
                </a:solidFill>
                <a:latin typeface="Times New Roman"/>
                <a:ea typeface="Times New Roman"/>
                <a:cs typeface="Times New Roman"/>
                <a:sym typeface="Times New Roman"/>
              </a:rPr>
              <a:t>BÀI 3</a:t>
            </a:r>
            <a:endParaRPr b="1" i="1" sz="3600">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i="0" lang="en-US" sz="3600">
                <a:solidFill>
                  <a:schemeClr val="dk1"/>
                </a:solidFill>
                <a:latin typeface="Times New Roman"/>
                <a:ea typeface="Times New Roman"/>
                <a:cs typeface="Times New Roman"/>
                <a:sym typeface="Times New Roman"/>
              </a:rPr>
              <a:t>THIẾT KẾ GIAO DIỆN</a:t>
            </a:r>
            <a:endParaRPr b="1" i="1" sz="3600">
              <a:solidFill>
                <a:schemeClr val="dk1"/>
              </a:solidFill>
              <a:latin typeface="arial"/>
              <a:ea typeface="arial"/>
              <a:cs typeface="arial"/>
              <a:sym typeface="arial"/>
            </a:endParaRPr>
          </a:p>
          <a:p>
            <a:pPr indent="0" lvl="0" marL="0" marR="0" rtl="0" algn="ctr">
              <a:lnSpc>
                <a:spcPct val="150000"/>
              </a:lnSpc>
              <a:spcBef>
                <a:spcPts val="0"/>
              </a:spcBef>
              <a:spcAft>
                <a:spcPts val="0"/>
              </a:spcAft>
              <a:buNone/>
            </a:pPr>
            <a:r>
              <a:rPr b="1" i="1" lang="en-US" sz="4000">
                <a:solidFill>
                  <a:schemeClr val="dk1"/>
                </a:solidFill>
                <a:latin typeface="Times New Roman"/>
                <a:ea typeface="Times New Roman"/>
                <a:cs typeface="Times New Roman"/>
                <a:sym typeface="Times New Roman"/>
              </a:rPr>
              <a:t>(</a:t>
            </a:r>
            <a:r>
              <a:rPr b="1" i="1" lang="en-US" sz="2400">
                <a:solidFill>
                  <a:schemeClr val="dk1"/>
                </a:solidFill>
                <a:latin typeface="arial"/>
                <a:ea typeface="arial"/>
                <a:cs typeface="arial"/>
                <a:sym typeface="arial"/>
              </a:rPr>
              <a:t>USER INTERFACE DESIGN </a:t>
            </a:r>
            <a:r>
              <a:rPr b="1" i="1" lang="en-US" sz="2400">
                <a:solidFill>
                  <a:schemeClr val="dk1"/>
                </a:solidFill>
                <a:latin typeface="Times New Roman"/>
                <a:ea typeface="Times New Roman"/>
                <a:cs typeface="Times New Roman"/>
                <a:sym typeface="Times New Roman"/>
              </a:rPr>
              <a:t>)</a:t>
            </a:r>
            <a:endParaRPr/>
          </a:p>
        </p:txBody>
      </p:sp>
      <p:sp>
        <p:nvSpPr>
          <p:cNvPr id="72" name="Google Shape;72;p9"/>
          <p:cNvSpPr txBox="1"/>
          <p:nvPr/>
        </p:nvSpPr>
        <p:spPr>
          <a:xfrm>
            <a:off x="3886200" y="5105400"/>
            <a:ext cx="4666996" cy="350737"/>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None/>
            </a:pPr>
            <a:r>
              <a:rPr b="1" lang="en-US" sz="2200">
                <a:solidFill>
                  <a:schemeClr val="dk1"/>
                </a:solidFill>
                <a:latin typeface="Times New Roman"/>
                <a:ea typeface="Times New Roman"/>
                <a:cs typeface="Times New Roman"/>
                <a:sym typeface="Times New Roman"/>
              </a:rPr>
              <a:t>Giảng viên: Ts. Chu Thị Hồng Hải</a:t>
            </a:r>
            <a:endParaRPr sz="2200">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 name="Shape 76"/>
        <p:cNvGrpSpPr/>
        <p:nvPr/>
      </p:nvGrpSpPr>
      <p:grpSpPr>
        <a:xfrm>
          <a:off x="0" y="0"/>
          <a:ext cx="0" cy="0"/>
          <a:chOff x="0" y="0"/>
          <a:chExt cx="0" cy="0"/>
        </a:xfrm>
      </p:grpSpPr>
      <p:sp>
        <p:nvSpPr>
          <p:cNvPr id="77" name="Google Shape;77;p10"/>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Mục tiêu</a:t>
            </a:r>
            <a:endParaRPr/>
          </a:p>
        </p:txBody>
      </p:sp>
      <p:sp>
        <p:nvSpPr>
          <p:cNvPr id="78" name="Google Shape;78;p10"/>
          <p:cNvSpPr txBox="1"/>
          <p:nvPr>
            <p:ph idx="1" type="body"/>
          </p:nvPr>
        </p:nvSpPr>
        <p:spPr>
          <a:xfrm>
            <a:off x="444500" y="1222375"/>
            <a:ext cx="8623300" cy="4708981"/>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2400"/>
              <a:buFont typeface="Noto Sans Symbols"/>
              <a:buChar char="▪"/>
            </a:pPr>
            <a:r>
              <a:rPr lang="en-US" sz="2400"/>
              <a:t>Nhớ được công dụng và các thuộc tính thường dùng của các đối tượng điều khiển cơ bản</a:t>
            </a:r>
            <a:endParaRPr sz="2400"/>
          </a:p>
          <a:p>
            <a:pPr indent="-285750" lvl="0" marL="285750" rtl="0" algn="l">
              <a:lnSpc>
                <a:spcPct val="150000"/>
              </a:lnSpc>
              <a:spcBef>
                <a:spcPts val="0"/>
              </a:spcBef>
              <a:spcAft>
                <a:spcPts val="0"/>
              </a:spcAft>
              <a:buClr>
                <a:schemeClr val="dk1"/>
              </a:buClr>
              <a:buSzPts val="2400"/>
              <a:buFont typeface="Noto Sans Symbols"/>
              <a:buChar char="▪"/>
            </a:pPr>
            <a:r>
              <a:rPr lang="en-US" sz="2400"/>
              <a:t>Sử dụng được đối tượng điều khiển xây dựng và thiết kế giao diện.</a:t>
            </a:r>
            <a:endParaRPr/>
          </a:p>
          <a:p>
            <a:pPr indent="-285750" lvl="0" marL="285750" rtl="0" algn="l">
              <a:lnSpc>
                <a:spcPct val="150000"/>
              </a:lnSpc>
              <a:spcBef>
                <a:spcPts val="0"/>
              </a:spcBef>
              <a:spcAft>
                <a:spcPts val="0"/>
              </a:spcAft>
              <a:buClr>
                <a:schemeClr val="dk1"/>
              </a:buClr>
              <a:buSzPts val="2400"/>
              <a:buFont typeface="Noto Sans Symbols"/>
              <a:buChar char="▪"/>
            </a:pPr>
            <a:r>
              <a:rPr lang="en-US" sz="2400"/>
              <a:t>Lập trình điều khiển được các đối tượng điều khiển theo yêu cầu</a:t>
            </a:r>
            <a:endParaRPr sz="2400"/>
          </a:p>
          <a:p>
            <a:pPr indent="-285750" lvl="0" marL="285750" rtl="0" algn="l">
              <a:lnSpc>
                <a:spcPct val="150000"/>
              </a:lnSpc>
              <a:spcBef>
                <a:spcPts val="0"/>
              </a:spcBef>
              <a:spcAft>
                <a:spcPts val="0"/>
              </a:spcAft>
              <a:buClr>
                <a:schemeClr val="dk1"/>
              </a:buClr>
              <a:buSzPts val="2400"/>
              <a:buFont typeface="Noto Sans Symbols"/>
              <a:buChar char="▪"/>
            </a:pPr>
            <a:r>
              <a:rPr lang="en-US" sz="2400"/>
              <a:t>Vận dụng các đối tượng điều khiển để thiết kế và xây dựng được chương trình đơn giản trong thực tế.</a:t>
            </a:r>
            <a:endParaRPr/>
          </a:p>
          <a:p>
            <a:pPr indent="0" lvl="0" marL="0" rtl="0" algn="just">
              <a:spcBef>
                <a:spcPts val="0"/>
              </a:spcBef>
              <a:spcAft>
                <a:spcPts val="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 name="Shape 82"/>
        <p:cNvGrpSpPr/>
        <p:nvPr/>
      </p:nvGrpSpPr>
      <p:grpSpPr>
        <a:xfrm>
          <a:off x="0" y="0"/>
          <a:ext cx="0" cy="0"/>
          <a:chOff x="0" y="0"/>
          <a:chExt cx="0" cy="0"/>
        </a:xfrm>
      </p:grpSpPr>
      <p:sp>
        <p:nvSpPr>
          <p:cNvPr id="83" name="Google Shape;83;p11"/>
          <p:cNvSpPr txBox="1"/>
          <p:nvPr>
            <p:ph type="title"/>
          </p:nvPr>
        </p:nvSpPr>
        <p:spPr>
          <a:xfrm>
            <a:off x="1524000" y="533400"/>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Nội dung</a:t>
            </a:r>
            <a:endParaRPr/>
          </a:p>
        </p:txBody>
      </p:sp>
      <p:sp>
        <p:nvSpPr>
          <p:cNvPr id="84" name="Google Shape;84;p11"/>
          <p:cNvSpPr txBox="1"/>
          <p:nvPr>
            <p:ph idx="1" type="body"/>
          </p:nvPr>
        </p:nvSpPr>
        <p:spPr>
          <a:xfrm>
            <a:off x="444500" y="1523999"/>
            <a:ext cx="8255000" cy="4104005"/>
          </a:xfrm>
          <a:prstGeom prst="rect">
            <a:avLst/>
          </a:prstGeom>
          <a:noFill/>
          <a:ln>
            <a:noFill/>
          </a:ln>
        </p:spPr>
        <p:txBody>
          <a:bodyPr anchorCtr="0" anchor="t" bIns="0" lIns="0" spcFirstLastPara="1" rIns="0" wrap="square" tIns="0">
            <a:normAutofit/>
          </a:bodyPr>
          <a:lstStyle/>
          <a:p>
            <a:pPr indent="-457200" lvl="0" marL="457200" rtl="0" algn="l">
              <a:lnSpc>
                <a:spcPct val="150000"/>
              </a:lnSpc>
              <a:spcBef>
                <a:spcPts val="0"/>
              </a:spcBef>
              <a:spcAft>
                <a:spcPts val="0"/>
              </a:spcAft>
              <a:buClr>
                <a:schemeClr val="dk1"/>
              </a:buClr>
              <a:buSzPts val="2800"/>
              <a:buFont typeface="Noto Sans Symbols"/>
              <a:buChar char="❑"/>
            </a:pPr>
            <a:r>
              <a:rPr lang="en-US" sz="2800"/>
              <a:t>Các điều khiển cơ bản : Form, textbox, label</a:t>
            </a:r>
            <a:endParaRPr/>
          </a:p>
          <a:p>
            <a:pPr indent="-457200" lvl="0" marL="457200" rtl="0" algn="l">
              <a:lnSpc>
                <a:spcPct val="150000"/>
              </a:lnSpc>
              <a:spcBef>
                <a:spcPts val="0"/>
              </a:spcBef>
              <a:spcAft>
                <a:spcPts val="0"/>
              </a:spcAft>
              <a:buClr>
                <a:schemeClr val="dk1"/>
              </a:buClr>
              <a:buSzPts val="2800"/>
              <a:buFont typeface="Noto Sans Symbols"/>
              <a:buChar char="❑"/>
            </a:pPr>
            <a:r>
              <a:rPr lang="en-US" sz="2800"/>
              <a:t>Các điều khiển khác: hộp thoại, checkbox, radio button, combo box, listbox</a:t>
            </a:r>
            <a:endParaRPr sz="2800"/>
          </a:p>
          <a:p>
            <a:pPr indent="-457200" lvl="0" marL="457200" rtl="0" algn="l">
              <a:lnSpc>
                <a:spcPct val="150000"/>
              </a:lnSpc>
              <a:spcBef>
                <a:spcPts val="0"/>
              </a:spcBef>
              <a:spcAft>
                <a:spcPts val="0"/>
              </a:spcAft>
              <a:buClr>
                <a:schemeClr val="dk1"/>
              </a:buClr>
              <a:buSzPts val="2800"/>
              <a:buFont typeface="Noto Sans Symbols"/>
              <a:buChar char="❑"/>
            </a:pPr>
            <a:r>
              <a:rPr lang="en-US" sz="2800"/>
              <a:t>Case study    </a:t>
            </a:r>
            <a:endParaRPr/>
          </a:p>
          <a:p>
            <a:pPr indent="0" lvl="0" marL="0" rtl="0" algn="l">
              <a:spcBef>
                <a:spcPts val="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2"/>
          <p:cNvSpPr txBox="1"/>
          <p:nvPr>
            <p:ph type="title"/>
          </p:nvPr>
        </p:nvSpPr>
        <p:spPr>
          <a:xfrm>
            <a:off x="1398397" y="480186"/>
            <a:ext cx="77456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   Form một số thuộc tính và tính năng khác</a:t>
            </a:r>
            <a:endParaRPr/>
          </a:p>
        </p:txBody>
      </p:sp>
      <p:sp>
        <p:nvSpPr>
          <p:cNvPr id="90" name="Google Shape;90;p12"/>
          <p:cNvSpPr txBox="1"/>
          <p:nvPr/>
        </p:nvSpPr>
        <p:spPr>
          <a:xfrm>
            <a:off x="304800" y="1447800"/>
            <a:ext cx="8382000" cy="4155900"/>
          </a:xfrm>
          <a:prstGeom prst="rect">
            <a:avLst/>
          </a:prstGeom>
          <a:noFill/>
          <a:ln>
            <a:noFill/>
          </a:ln>
        </p:spPr>
        <p:txBody>
          <a:bodyPr anchorCtr="0" anchor="t" bIns="0" lIns="0" spcFirstLastPara="1" rIns="0" wrap="square" tIns="0">
            <a:spAutoFit/>
          </a:bodyPr>
          <a:lstStyle/>
          <a:p>
            <a:pPr indent="-342900" lvl="0" marL="342900" marR="0" rtl="0" algn="just">
              <a:lnSpc>
                <a:spcPct val="150000"/>
              </a:lnSpc>
              <a:spcBef>
                <a:spcPts val="0"/>
              </a:spcBef>
              <a:spcAft>
                <a:spcPts val="0"/>
              </a:spcAft>
              <a:buClr>
                <a:schemeClr val="dk1"/>
              </a:buClr>
              <a:buSzPts val="2400"/>
              <a:buFont typeface="Noto Sans Symbols"/>
              <a:buChar char="▪"/>
            </a:pPr>
            <a:r>
              <a:rPr b="0" i="0" lang="en-US" sz="2400">
                <a:solidFill>
                  <a:schemeClr val="dk1"/>
                </a:solidFill>
                <a:latin typeface="Calibri"/>
                <a:ea typeface="Calibri"/>
                <a:cs typeface="Calibri"/>
                <a:sym typeface="Calibri"/>
              </a:rPr>
              <a:t>Mỗi dự án dạng Window Application được tạo ra thì đồng thời một Form mới cũng được tạo kèm (From 1). </a:t>
            </a:r>
            <a:endParaRPr/>
          </a:p>
          <a:p>
            <a:pPr indent="-342900" lvl="0" marL="342900" marR="0" rtl="0" algn="just">
              <a:lnSpc>
                <a:spcPct val="150000"/>
              </a:lnSpc>
              <a:spcBef>
                <a:spcPts val="0"/>
              </a:spcBef>
              <a:spcAft>
                <a:spcPts val="0"/>
              </a:spcAft>
              <a:buClr>
                <a:schemeClr val="dk1"/>
              </a:buClr>
              <a:buSzPts val="2400"/>
              <a:buFont typeface="Noto Sans Symbols"/>
              <a:buChar char="▪"/>
            </a:pPr>
            <a:r>
              <a:rPr b="0" i="0" lang="en-US" sz="2400">
                <a:solidFill>
                  <a:schemeClr val="dk1"/>
                </a:solidFill>
                <a:latin typeface="Calibri"/>
                <a:ea typeface="Calibri"/>
                <a:cs typeface="Calibri"/>
                <a:sym typeface="Calibri"/>
              </a:rPr>
              <a:t>Form là nơi xây dựng giao diện của chương trình, bằng cách kéo các đi</a:t>
            </a:r>
            <a:r>
              <a:rPr lang="en-US" sz="2400">
                <a:solidFill>
                  <a:schemeClr val="dk1"/>
                </a:solidFill>
                <a:latin typeface="Calibri"/>
                <a:ea typeface="Calibri"/>
                <a:cs typeface="Calibri"/>
                <a:sym typeface="Calibri"/>
              </a:rPr>
              <a:t>ề</a:t>
            </a:r>
            <a:r>
              <a:rPr b="0" i="0" lang="en-US" sz="2400">
                <a:solidFill>
                  <a:schemeClr val="dk1"/>
                </a:solidFill>
                <a:latin typeface="Calibri"/>
                <a:ea typeface="Calibri"/>
                <a:cs typeface="Calibri"/>
                <a:sym typeface="Calibri"/>
              </a:rPr>
              <a:t>u khiển (Control) lên form để được một giao diện như ý muốn.</a:t>
            </a:r>
            <a:endParaRPr/>
          </a:p>
          <a:p>
            <a:pPr indent="-342900" lvl="0" marL="342900" marR="0" rtl="0" algn="just">
              <a:lnSpc>
                <a:spcPct val="150000"/>
              </a:lnSpc>
              <a:spcBef>
                <a:spcPts val="0"/>
              </a:spcBef>
              <a:spcAft>
                <a:spcPts val="0"/>
              </a:spcAft>
              <a:buClr>
                <a:schemeClr val="dk1"/>
              </a:buClr>
              <a:buSzPts val="2400"/>
              <a:buFont typeface="Noto Sans Symbols"/>
              <a:buChar char="▪"/>
            </a:pPr>
            <a:r>
              <a:rPr b="0" i="0" lang="en-US" sz="2400">
                <a:solidFill>
                  <a:schemeClr val="dk1"/>
                </a:solidFill>
                <a:latin typeface="Calibri"/>
                <a:ea typeface="Calibri"/>
                <a:cs typeface="Calibri"/>
                <a:sym typeface="Calibri"/>
              </a:rPr>
              <a:t> Khi project được thực thi form sẽ được chạy với vai trò là giao diện cho phép người dùng giao tiếp với chương trình đang chạy.</a:t>
            </a:r>
            <a:endParaRPr b="1" i="0" sz="2400">
              <a:solidFill>
                <a:schemeClr val="dk1"/>
              </a:solidFill>
              <a:latin typeface="Calibri"/>
              <a:ea typeface="Calibri"/>
              <a:cs typeface="Calibri"/>
              <a:sym typeface="Calibri"/>
            </a:endParaRPr>
          </a:p>
          <a:p>
            <a:pPr indent="0" lvl="0" marL="0" marR="0" rtl="0" algn="l">
              <a:spcBef>
                <a:spcPts val="0"/>
              </a:spcBef>
              <a:spcAft>
                <a:spcPts val="0"/>
              </a:spcAft>
              <a:buNone/>
            </a:pPr>
            <a:r>
              <a:t/>
            </a:r>
            <a:endParaRPr b="0" i="0" sz="1800">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13"/>
          <p:cNvSpPr txBox="1"/>
          <p:nvPr/>
        </p:nvSpPr>
        <p:spPr>
          <a:xfrm>
            <a:off x="3219328" y="1062694"/>
            <a:ext cx="5848471" cy="5750933"/>
          </a:xfrm>
          <a:prstGeom prst="rect">
            <a:avLst/>
          </a:prstGeom>
          <a:noFill/>
          <a:ln>
            <a:noFill/>
          </a:ln>
        </p:spPr>
        <p:txBody>
          <a:bodyPr anchorCtr="0" anchor="t" bIns="45700" lIns="91425" spcFirstLastPara="1" rIns="91425" wrap="square" tIns="45700">
            <a:spAutoFit/>
          </a:bodyPr>
          <a:lstStyle/>
          <a:p>
            <a:pPr indent="-342900" lvl="0" marL="342900" marR="0" rtl="0" algn="l">
              <a:lnSpc>
                <a:spcPct val="140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Thuộc tính </a:t>
            </a:r>
            <a:endParaRPr/>
          </a:p>
          <a:p>
            <a:pPr indent="-214313" lvl="0" marL="214313" marR="0" rtl="0" algn="l">
              <a:lnSpc>
                <a:spcPct val="130000"/>
              </a:lnSpc>
              <a:spcBef>
                <a:spcPts val="0"/>
              </a:spcBef>
              <a:spcAft>
                <a:spcPts val="0"/>
              </a:spcAft>
              <a:buClr>
                <a:schemeClr val="dk1"/>
              </a:buClr>
              <a:buSzPts val="2000"/>
              <a:buFont typeface="Arial"/>
              <a:buChar char="•"/>
            </a:pPr>
            <a:r>
              <a:rPr b="1" i="1" lang="en-US" sz="2000">
                <a:solidFill>
                  <a:schemeClr val="dk1"/>
                </a:solidFill>
                <a:latin typeface="Times New Roman"/>
                <a:ea typeface="Times New Roman"/>
                <a:cs typeface="Times New Roman"/>
                <a:sym typeface="Times New Roman"/>
              </a:rPr>
              <a:t>Backcolor</a:t>
            </a:r>
            <a:r>
              <a:rPr b="1" lang="en-US" sz="2000">
                <a:solidFill>
                  <a:schemeClr val="dk1"/>
                </a:solidFill>
                <a:latin typeface="Times New Roman"/>
                <a:ea typeface="Times New Roman"/>
                <a:cs typeface="Times New Roman"/>
                <a:sym typeface="Times New Roman"/>
              </a:rPr>
              <a:t>: </a:t>
            </a:r>
            <a:r>
              <a:rPr lang="en-US" sz="2000">
                <a:solidFill>
                  <a:schemeClr val="dk1"/>
                </a:solidFill>
                <a:latin typeface="Times New Roman"/>
                <a:ea typeface="Times New Roman"/>
                <a:cs typeface="Times New Roman"/>
                <a:sym typeface="Times New Roman"/>
              </a:rPr>
              <a:t>quy định màu nền của Form</a:t>
            </a:r>
            <a:endParaRPr/>
          </a:p>
          <a:p>
            <a:pPr indent="-257175" lvl="0" marL="257175" marR="0" rtl="0" algn="l">
              <a:lnSpc>
                <a:spcPct val="130000"/>
              </a:lnSpc>
              <a:spcBef>
                <a:spcPts val="0"/>
              </a:spcBef>
              <a:spcAft>
                <a:spcPts val="0"/>
              </a:spcAft>
              <a:buClr>
                <a:schemeClr val="dk1"/>
              </a:buClr>
              <a:buSzPts val="2000"/>
              <a:buFont typeface="Arial"/>
              <a:buChar char="•"/>
            </a:pPr>
            <a:r>
              <a:rPr b="1" i="1" lang="en-US" sz="2000">
                <a:solidFill>
                  <a:schemeClr val="dk1"/>
                </a:solidFill>
                <a:latin typeface="Times New Roman"/>
                <a:ea typeface="Times New Roman"/>
                <a:cs typeface="Times New Roman"/>
                <a:sym typeface="Times New Roman"/>
              </a:rPr>
              <a:t>Enabled:</a:t>
            </a:r>
            <a:r>
              <a:rPr b="1" lang="en-US" sz="2000">
                <a:solidFill>
                  <a:schemeClr val="dk1"/>
                </a:solidFill>
                <a:latin typeface="Times New Roman"/>
                <a:ea typeface="Times New Roman"/>
                <a:cs typeface="Times New Roman"/>
                <a:sym typeface="Times New Roman"/>
              </a:rPr>
              <a:t> </a:t>
            </a:r>
            <a:r>
              <a:rPr lang="en-US" sz="2000">
                <a:solidFill>
                  <a:schemeClr val="dk1"/>
                </a:solidFill>
                <a:latin typeface="Times New Roman"/>
                <a:ea typeface="Times New Roman"/>
                <a:cs typeface="Times New Roman"/>
                <a:sym typeface="Times New Roman"/>
              </a:rPr>
              <a:t>True -cho phép kích hoạt Form, False - không thể kích hoạt (tác động) Form. </a:t>
            </a:r>
            <a:endParaRPr/>
          </a:p>
          <a:p>
            <a:pPr indent="-257175" lvl="0" marL="257175" marR="0" rtl="0" algn="l">
              <a:lnSpc>
                <a:spcPct val="130000"/>
              </a:lnSpc>
              <a:spcBef>
                <a:spcPts val="0"/>
              </a:spcBef>
              <a:spcAft>
                <a:spcPts val="0"/>
              </a:spcAft>
              <a:buClr>
                <a:schemeClr val="dk1"/>
              </a:buClr>
              <a:buSzPts val="2000"/>
              <a:buFont typeface="Arial"/>
              <a:buChar char="•"/>
            </a:pPr>
            <a:r>
              <a:rPr b="1" i="1" lang="en-US" sz="2000">
                <a:solidFill>
                  <a:schemeClr val="dk1"/>
                </a:solidFill>
                <a:latin typeface="Times New Roman"/>
                <a:ea typeface="Times New Roman"/>
                <a:cs typeface="Times New Roman"/>
                <a:sym typeface="Times New Roman"/>
              </a:rPr>
              <a:t>Font:</a:t>
            </a:r>
            <a:r>
              <a:rPr lang="en-US" sz="2000">
                <a:solidFill>
                  <a:schemeClr val="dk1"/>
                </a:solidFill>
                <a:latin typeface="Times New Roman"/>
                <a:ea typeface="Times New Roman"/>
                <a:cs typeface="Times New Roman"/>
                <a:sym typeface="Times New Roman"/>
              </a:rPr>
              <a:t>  định dạng font, cỡ, loại</a:t>
            </a:r>
            <a:endParaRPr sz="2000">
              <a:solidFill>
                <a:schemeClr val="dk1"/>
              </a:solidFill>
              <a:latin typeface="Times New Roman"/>
              <a:ea typeface="Times New Roman"/>
              <a:cs typeface="Times New Roman"/>
              <a:sym typeface="Times New Roman"/>
            </a:endParaRPr>
          </a:p>
          <a:p>
            <a:pPr indent="-257175" lvl="0" marL="257175" marR="0" rtl="0" algn="l">
              <a:lnSpc>
                <a:spcPct val="130000"/>
              </a:lnSpc>
              <a:spcBef>
                <a:spcPts val="0"/>
              </a:spcBef>
              <a:spcAft>
                <a:spcPts val="0"/>
              </a:spcAft>
              <a:buClr>
                <a:schemeClr val="dk1"/>
              </a:buClr>
              <a:buSzPts val="2000"/>
              <a:buFont typeface="Arial"/>
              <a:buChar char="•"/>
            </a:pPr>
            <a:r>
              <a:rPr b="1" i="1" lang="en-US" sz="2000">
                <a:solidFill>
                  <a:schemeClr val="dk1"/>
                </a:solidFill>
                <a:latin typeface="Times New Roman"/>
                <a:ea typeface="Times New Roman"/>
                <a:cs typeface="Times New Roman"/>
                <a:sym typeface="Times New Roman"/>
              </a:rPr>
              <a:t>ForceColor:</a:t>
            </a:r>
            <a:r>
              <a:rPr lang="en-US" sz="2000">
                <a:solidFill>
                  <a:schemeClr val="dk1"/>
                </a:solidFill>
                <a:latin typeface="Times New Roman"/>
                <a:ea typeface="Times New Roman"/>
                <a:cs typeface="Times New Roman"/>
                <a:sym typeface="Times New Roman"/>
              </a:rPr>
              <a:t> quy định màu của chữ trên Form</a:t>
            </a:r>
            <a:endParaRPr/>
          </a:p>
          <a:p>
            <a:pPr indent="-257175" lvl="0" marL="257175" marR="0" rtl="0" algn="l">
              <a:lnSpc>
                <a:spcPct val="130000"/>
              </a:lnSpc>
              <a:spcBef>
                <a:spcPts val="0"/>
              </a:spcBef>
              <a:spcAft>
                <a:spcPts val="0"/>
              </a:spcAft>
              <a:buClr>
                <a:schemeClr val="dk1"/>
              </a:buClr>
              <a:buSzPts val="2000"/>
              <a:buFont typeface="Arial"/>
              <a:buChar char="•"/>
            </a:pPr>
            <a:r>
              <a:rPr b="1" i="1" lang="en-US" sz="2000">
                <a:solidFill>
                  <a:schemeClr val="dk1"/>
                </a:solidFill>
                <a:latin typeface="Times New Roman"/>
                <a:ea typeface="Times New Roman"/>
                <a:cs typeface="Times New Roman"/>
                <a:sym typeface="Times New Roman"/>
              </a:rPr>
              <a:t>FormBorderStyle</a:t>
            </a:r>
            <a:r>
              <a:rPr lang="en-US" sz="2000">
                <a:solidFill>
                  <a:schemeClr val="dk1"/>
                </a:solidFill>
                <a:latin typeface="Times New Roman"/>
                <a:ea typeface="Times New Roman"/>
                <a:cs typeface="Times New Roman"/>
                <a:sym typeface="Times New Roman"/>
              </a:rPr>
              <a:t>: định dạng đường viền của Form</a:t>
            </a:r>
            <a:endParaRPr b="1" sz="2000">
              <a:solidFill>
                <a:schemeClr val="dk1"/>
              </a:solidFill>
              <a:latin typeface="Times New Roman"/>
              <a:ea typeface="Times New Roman"/>
              <a:cs typeface="Times New Roman"/>
              <a:sym typeface="Times New Roman"/>
            </a:endParaRPr>
          </a:p>
          <a:p>
            <a:pPr indent="-342900" lvl="1" marL="685800" marR="0" rtl="0" algn="l">
              <a:lnSpc>
                <a:spcPct val="162500"/>
              </a:lnSpc>
              <a:spcBef>
                <a:spcPts val="0"/>
              </a:spcBef>
              <a:spcAft>
                <a:spcPts val="0"/>
              </a:spcAft>
              <a:buClr>
                <a:schemeClr val="dk1"/>
              </a:buClr>
              <a:buSzPts val="1600"/>
              <a:buFont typeface="Noto Sans Symbols"/>
              <a:buChar char="✔"/>
            </a:pPr>
            <a:r>
              <a:rPr b="0" i="0" lang="en-US" sz="1600" u="none" cap="none" strike="noStrike">
                <a:solidFill>
                  <a:schemeClr val="dk1"/>
                </a:solidFill>
                <a:latin typeface="Times New Roman"/>
                <a:ea typeface="Times New Roman"/>
                <a:cs typeface="Times New Roman"/>
                <a:sym typeface="Times New Roman"/>
              </a:rPr>
              <a:t>None: không có đường viền, không có thanh title</a:t>
            </a:r>
            <a:endParaRPr b="1" i="0" sz="1600" u="none" cap="none" strike="noStrike">
              <a:solidFill>
                <a:schemeClr val="dk1"/>
              </a:solidFill>
              <a:latin typeface="Times New Roman"/>
              <a:ea typeface="Times New Roman"/>
              <a:cs typeface="Times New Roman"/>
              <a:sym typeface="Times New Roman"/>
            </a:endParaRPr>
          </a:p>
          <a:p>
            <a:pPr indent="-342900" lvl="1" marL="685800" marR="0" rtl="0" algn="l">
              <a:lnSpc>
                <a:spcPct val="162500"/>
              </a:lnSpc>
              <a:spcBef>
                <a:spcPts val="0"/>
              </a:spcBef>
              <a:spcAft>
                <a:spcPts val="0"/>
              </a:spcAft>
              <a:buClr>
                <a:schemeClr val="dk1"/>
              </a:buClr>
              <a:buSzPts val="1600"/>
              <a:buFont typeface="Noto Sans Symbols"/>
              <a:buChar char="✔"/>
            </a:pPr>
            <a:r>
              <a:rPr b="0" i="0" lang="en-US" sz="1600" u="none" cap="none" strike="noStrike">
                <a:solidFill>
                  <a:schemeClr val="dk1"/>
                </a:solidFill>
                <a:latin typeface="Times New Roman"/>
                <a:ea typeface="Times New Roman"/>
                <a:cs typeface="Times New Roman"/>
                <a:sym typeface="Times New Roman"/>
              </a:rPr>
              <a:t>Fixed Single: Không thay đổi kích thước khi chạy</a:t>
            </a:r>
            <a:endParaRPr b="1" i="0" sz="1600" u="none" cap="none" strike="noStrike">
              <a:solidFill>
                <a:schemeClr val="dk1"/>
              </a:solidFill>
              <a:latin typeface="Times New Roman"/>
              <a:ea typeface="Times New Roman"/>
              <a:cs typeface="Times New Roman"/>
              <a:sym typeface="Times New Roman"/>
            </a:endParaRPr>
          </a:p>
          <a:p>
            <a:pPr indent="-342900" lvl="1" marL="685800" marR="0" rtl="0" algn="l">
              <a:lnSpc>
                <a:spcPct val="162500"/>
              </a:lnSpc>
              <a:spcBef>
                <a:spcPts val="0"/>
              </a:spcBef>
              <a:spcAft>
                <a:spcPts val="0"/>
              </a:spcAft>
              <a:buClr>
                <a:schemeClr val="dk1"/>
              </a:buClr>
              <a:buSzPts val="1600"/>
              <a:buFont typeface="Noto Sans Symbols"/>
              <a:buChar char="✔"/>
            </a:pPr>
            <a:r>
              <a:rPr b="0" i="0" lang="en-US" sz="1600" u="none" cap="none" strike="noStrike">
                <a:solidFill>
                  <a:schemeClr val="dk1"/>
                </a:solidFill>
                <a:latin typeface="Times New Roman"/>
                <a:ea typeface="Times New Roman"/>
                <a:cs typeface="Times New Roman"/>
                <a:sym typeface="Times New Roman"/>
              </a:rPr>
              <a:t>Fixed3D: Form có đường viền, thanh tiêu đề và có độ nổi dạng 3D</a:t>
            </a:r>
            <a:endParaRPr b="1" i="0" sz="1600" u="none" cap="none" strike="noStrike">
              <a:solidFill>
                <a:schemeClr val="dk1"/>
              </a:solidFill>
              <a:latin typeface="Times New Roman"/>
              <a:ea typeface="Times New Roman"/>
              <a:cs typeface="Times New Roman"/>
              <a:sym typeface="Times New Roman"/>
            </a:endParaRPr>
          </a:p>
          <a:p>
            <a:pPr indent="-342900" lvl="1" marL="685800" marR="0" rtl="0" algn="l">
              <a:lnSpc>
                <a:spcPct val="162500"/>
              </a:lnSpc>
              <a:spcBef>
                <a:spcPts val="0"/>
              </a:spcBef>
              <a:spcAft>
                <a:spcPts val="0"/>
              </a:spcAft>
              <a:buClr>
                <a:schemeClr val="dk1"/>
              </a:buClr>
              <a:buSzPts val="1600"/>
              <a:buFont typeface="Noto Sans Symbols"/>
              <a:buChar char="✔"/>
            </a:pPr>
            <a:r>
              <a:rPr b="0" i="0" lang="en-US" sz="1600" u="none" cap="none" strike="noStrike">
                <a:solidFill>
                  <a:schemeClr val="dk1"/>
                </a:solidFill>
                <a:latin typeface="Times New Roman"/>
                <a:ea typeface="Times New Roman"/>
                <a:cs typeface="Times New Roman"/>
                <a:sym typeface="Times New Roman"/>
              </a:rPr>
              <a:t>FixedDialog: Form có dạng Dialog</a:t>
            </a:r>
            <a:endParaRPr b="1" i="0" sz="1600" u="none" cap="none" strike="noStrike">
              <a:solidFill>
                <a:schemeClr val="dk1"/>
              </a:solidFill>
              <a:latin typeface="Times New Roman"/>
              <a:ea typeface="Times New Roman"/>
              <a:cs typeface="Times New Roman"/>
              <a:sym typeface="Times New Roman"/>
            </a:endParaRPr>
          </a:p>
          <a:p>
            <a:pPr indent="-342900" lvl="1" marL="685800" marR="0" rtl="0" algn="l">
              <a:lnSpc>
                <a:spcPct val="162500"/>
              </a:lnSpc>
              <a:spcBef>
                <a:spcPts val="0"/>
              </a:spcBef>
              <a:spcAft>
                <a:spcPts val="0"/>
              </a:spcAft>
              <a:buClr>
                <a:schemeClr val="dk1"/>
              </a:buClr>
              <a:buSzPts val="1600"/>
              <a:buFont typeface="Noto Sans Symbols"/>
              <a:buChar char="✔"/>
            </a:pPr>
            <a:r>
              <a:rPr b="0" i="0" lang="en-US" sz="1600" u="none" cap="none" strike="noStrike">
                <a:solidFill>
                  <a:schemeClr val="dk1"/>
                </a:solidFill>
                <a:latin typeface="Times New Roman"/>
                <a:ea typeface="Times New Roman"/>
                <a:cs typeface="Times New Roman"/>
                <a:sym typeface="Times New Roman"/>
              </a:rPr>
              <a:t>Sizeable: có thể thay đổi kích thước</a:t>
            </a:r>
            <a:endParaRPr b="1" i="0" sz="1600" u="none" cap="none" strike="noStrike">
              <a:solidFill>
                <a:schemeClr val="dk1"/>
              </a:solidFill>
              <a:latin typeface="Times New Roman"/>
              <a:ea typeface="Times New Roman"/>
              <a:cs typeface="Times New Roman"/>
              <a:sym typeface="Times New Roman"/>
            </a:endParaRPr>
          </a:p>
          <a:p>
            <a:pPr indent="-342900" lvl="1" marL="685800" marR="0" rtl="0" algn="l">
              <a:lnSpc>
                <a:spcPct val="162500"/>
              </a:lnSpc>
              <a:spcBef>
                <a:spcPts val="0"/>
              </a:spcBef>
              <a:spcAft>
                <a:spcPts val="0"/>
              </a:spcAft>
              <a:buClr>
                <a:schemeClr val="dk1"/>
              </a:buClr>
              <a:buSzPts val="1600"/>
              <a:buFont typeface="Noto Sans Symbols"/>
              <a:buChar char="✔"/>
            </a:pPr>
            <a:r>
              <a:rPr b="0" i="0" lang="en-US" sz="1600" u="none" cap="none" strike="noStrike">
                <a:solidFill>
                  <a:schemeClr val="dk1"/>
                </a:solidFill>
                <a:latin typeface="Times New Roman"/>
                <a:ea typeface="Times New Roman"/>
                <a:cs typeface="Times New Roman"/>
                <a:sym typeface="Times New Roman"/>
              </a:rPr>
              <a:t>FixedToolWindow: Form có đường viền, thanh tiêu đề nhưng không có nút minimize và maximize, kich thước form có định khi chạy.</a:t>
            </a:r>
            <a:endParaRPr b="1" i="0" sz="1600" u="none" cap="none" strike="noStrike">
              <a:solidFill>
                <a:schemeClr val="dk1"/>
              </a:solidFill>
              <a:latin typeface="Times New Roman"/>
              <a:ea typeface="Times New Roman"/>
              <a:cs typeface="Times New Roman"/>
              <a:sym typeface="Times New Roman"/>
            </a:endParaRPr>
          </a:p>
          <a:p>
            <a:pPr indent="-342900" lvl="1" marL="685800" marR="0" rtl="0" algn="l">
              <a:lnSpc>
                <a:spcPct val="162500"/>
              </a:lnSpc>
              <a:spcBef>
                <a:spcPts val="0"/>
              </a:spcBef>
              <a:spcAft>
                <a:spcPts val="0"/>
              </a:spcAft>
              <a:buClr>
                <a:schemeClr val="dk1"/>
              </a:buClr>
              <a:buSzPts val="1600"/>
              <a:buFont typeface="Noto Sans Symbols"/>
              <a:buChar char="✔"/>
            </a:pPr>
            <a:r>
              <a:rPr b="0" i="0" lang="en-US" sz="1600" u="none" cap="none" strike="noStrike">
                <a:solidFill>
                  <a:schemeClr val="dk1"/>
                </a:solidFill>
                <a:latin typeface="Times New Roman"/>
                <a:ea typeface="Times New Roman"/>
                <a:cs typeface="Times New Roman"/>
                <a:sym typeface="Times New Roman"/>
              </a:rPr>
              <a:t>SizeableToolWindow: Không có nút minimize và maximize</a:t>
            </a:r>
            <a:endParaRPr b="1" i="0" sz="1600" u="none" cap="none" strike="noStrike">
              <a:solidFill>
                <a:schemeClr val="dk1"/>
              </a:solidFill>
              <a:latin typeface="Times New Roman"/>
              <a:ea typeface="Times New Roman"/>
              <a:cs typeface="Times New Roman"/>
              <a:sym typeface="Times New Roman"/>
            </a:endParaRPr>
          </a:p>
        </p:txBody>
      </p:sp>
      <p:sp>
        <p:nvSpPr>
          <p:cNvPr id="96" name="Google Shape;96;p13"/>
          <p:cNvSpPr txBox="1"/>
          <p:nvPr/>
        </p:nvSpPr>
        <p:spPr>
          <a:xfrm>
            <a:off x="1398397" y="533400"/>
            <a:ext cx="7745603"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   Form một số thuộc tính và sự kiện</a:t>
            </a:r>
            <a:endParaRPr b="1" i="0" sz="2800">
              <a:solidFill>
                <a:schemeClr val="lt1"/>
              </a:solidFill>
              <a:latin typeface="Times New Roman"/>
              <a:ea typeface="Times New Roman"/>
              <a:cs typeface="Times New Roman"/>
              <a:sym typeface="Times New Roman"/>
            </a:endParaRPr>
          </a:p>
        </p:txBody>
      </p:sp>
      <p:pic>
        <p:nvPicPr>
          <p:cNvPr id="97" name="Google Shape;97;p13"/>
          <p:cNvPicPr preferRelativeResize="0"/>
          <p:nvPr/>
        </p:nvPicPr>
        <p:blipFill rotWithShape="1">
          <a:blip r:embed="rId3">
            <a:alphaModFix/>
          </a:blip>
          <a:srcRect b="0" l="0" r="0" t="0"/>
          <a:stretch/>
        </p:blipFill>
        <p:spPr>
          <a:xfrm>
            <a:off x="143195" y="1219200"/>
            <a:ext cx="2990729" cy="55626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14"/>
          <p:cNvSpPr txBox="1"/>
          <p:nvPr/>
        </p:nvSpPr>
        <p:spPr>
          <a:xfrm>
            <a:off x="3296034" y="1039184"/>
            <a:ext cx="5867400" cy="7095900"/>
          </a:xfrm>
          <a:prstGeom prst="rect">
            <a:avLst/>
          </a:prstGeom>
          <a:noFill/>
          <a:ln>
            <a:noFill/>
          </a:ln>
        </p:spPr>
        <p:txBody>
          <a:bodyPr anchorCtr="0" anchor="t" bIns="45700" lIns="91425" spcFirstLastPara="1" rIns="91425" wrap="square" tIns="45700">
            <a:spAutoFit/>
          </a:bodyPr>
          <a:lstStyle/>
          <a:p>
            <a:pPr indent="-257175" lvl="0" marL="257175" marR="0" rtl="0" algn="l">
              <a:lnSpc>
                <a:spcPct val="145000"/>
              </a:lnSpc>
              <a:spcBef>
                <a:spcPts val="0"/>
              </a:spcBef>
              <a:spcAft>
                <a:spcPts val="0"/>
              </a:spcAft>
              <a:buClr>
                <a:schemeClr val="dk1"/>
              </a:buClr>
              <a:buSzPts val="2000"/>
              <a:buFont typeface="Arial"/>
              <a:buChar char="•"/>
            </a:pPr>
            <a:r>
              <a:rPr b="1" i="1" lang="en-US" sz="2000">
                <a:solidFill>
                  <a:schemeClr val="dk1"/>
                </a:solidFill>
                <a:latin typeface="Arial"/>
                <a:ea typeface="Arial"/>
                <a:cs typeface="Arial"/>
                <a:sym typeface="Arial"/>
              </a:rPr>
              <a:t>Icon</a:t>
            </a:r>
            <a:r>
              <a:rPr lang="en-US" sz="2000">
                <a:solidFill>
                  <a:schemeClr val="dk1"/>
                </a:solidFill>
                <a:latin typeface="Arial"/>
                <a:ea typeface="Arial"/>
                <a:cs typeface="Arial"/>
                <a:sym typeface="Arial"/>
              </a:rPr>
              <a:t>: biểu tượng của form (có thể thay thế bằng biểu tượng khác)</a:t>
            </a:r>
            <a:endParaRPr b="1" sz="2000">
              <a:solidFill>
                <a:schemeClr val="dk1"/>
              </a:solidFill>
              <a:latin typeface="Arial"/>
              <a:ea typeface="Arial"/>
              <a:cs typeface="Arial"/>
              <a:sym typeface="Arial"/>
            </a:endParaRPr>
          </a:p>
          <a:p>
            <a:pPr indent="-257175" lvl="0" marL="257175" marR="0" rtl="0" algn="l">
              <a:lnSpc>
                <a:spcPct val="145000"/>
              </a:lnSpc>
              <a:spcBef>
                <a:spcPts val="0"/>
              </a:spcBef>
              <a:spcAft>
                <a:spcPts val="0"/>
              </a:spcAft>
              <a:buClr>
                <a:schemeClr val="dk1"/>
              </a:buClr>
              <a:buSzPts val="2000"/>
              <a:buFont typeface="Arial"/>
              <a:buChar char="•"/>
            </a:pPr>
            <a:r>
              <a:rPr b="1" i="1" lang="en-US" sz="2000">
                <a:solidFill>
                  <a:schemeClr val="dk1"/>
                </a:solidFill>
                <a:latin typeface="Arial"/>
                <a:ea typeface="Arial"/>
                <a:cs typeface="Arial"/>
                <a:sym typeface="Arial"/>
              </a:rPr>
              <a:t>Size</a:t>
            </a:r>
            <a:r>
              <a:rPr lang="en-US" sz="2000">
                <a:solidFill>
                  <a:schemeClr val="dk1"/>
                </a:solidFill>
                <a:latin typeface="Arial"/>
                <a:ea typeface="Arial"/>
                <a:cs typeface="Arial"/>
                <a:sym typeface="Arial"/>
              </a:rPr>
              <a:t>: Kích thước của form</a:t>
            </a:r>
            <a:endParaRPr b="1" sz="2000">
              <a:solidFill>
                <a:schemeClr val="dk1"/>
              </a:solidFill>
              <a:latin typeface="Arial"/>
              <a:ea typeface="Arial"/>
              <a:cs typeface="Arial"/>
              <a:sym typeface="Arial"/>
            </a:endParaRPr>
          </a:p>
          <a:p>
            <a:pPr indent="-342900" lvl="0" marL="1141413" marR="0" rtl="0" algn="l">
              <a:lnSpc>
                <a:spcPct val="145000"/>
              </a:lnSpc>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		Width: chiều rộng</a:t>
            </a:r>
            <a:endParaRPr b="1" sz="2000">
              <a:solidFill>
                <a:schemeClr val="dk1"/>
              </a:solidFill>
              <a:latin typeface="Arial"/>
              <a:ea typeface="Arial"/>
              <a:cs typeface="Arial"/>
              <a:sym typeface="Arial"/>
            </a:endParaRPr>
          </a:p>
          <a:p>
            <a:pPr indent="-342900" lvl="0" marL="1141413" marR="0" rtl="0" algn="l">
              <a:lnSpc>
                <a:spcPct val="145000"/>
              </a:lnSpc>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		Height: chiều cao</a:t>
            </a:r>
            <a:endParaRPr b="1" sz="2000">
              <a:solidFill>
                <a:schemeClr val="dk1"/>
              </a:solidFill>
              <a:latin typeface="Arial"/>
              <a:ea typeface="Arial"/>
              <a:cs typeface="Arial"/>
              <a:sym typeface="Arial"/>
            </a:endParaRPr>
          </a:p>
          <a:p>
            <a:pPr indent="-257175" lvl="0" marL="257175" marR="0" rtl="0" algn="l">
              <a:lnSpc>
                <a:spcPct val="145000"/>
              </a:lnSpc>
              <a:spcBef>
                <a:spcPts val="0"/>
              </a:spcBef>
              <a:spcAft>
                <a:spcPts val="0"/>
              </a:spcAft>
              <a:buClr>
                <a:schemeClr val="dk1"/>
              </a:buClr>
              <a:buSzPts val="2000"/>
              <a:buFont typeface="Arial"/>
              <a:buChar char="•"/>
            </a:pPr>
            <a:r>
              <a:rPr b="1" i="1" lang="en-US" sz="2000">
                <a:solidFill>
                  <a:schemeClr val="dk1"/>
                </a:solidFill>
                <a:latin typeface="Arial"/>
                <a:ea typeface="Arial"/>
                <a:cs typeface="Arial"/>
                <a:sym typeface="Arial"/>
              </a:rPr>
              <a:t>MaximizeBox</a:t>
            </a:r>
            <a:r>
              <a:rPr lang="en-US" sz="2000">
                <a:solidFill>
                  <a:schemeClr val="dk1"/>
                </a:solidFill>
                <a:latin typeface="Arial"/>
                <a:ea typeface="Arial"/>
                <a:cs typeface="Arial"/>
                <a:sym typeface="Arial"/>
              </a:rPr>
              <a:t>: xuất hiện(true) hay ẩn (false) nút maximize</a:t>
            </a:r>
            <a:endParaRPr b="1" sz="2000">
              <a:solidFill>
                <a:schemeClr val="dk1"/>
              </a:solidFill>
              <a:latin typeface="Arial"/>
              <a:ea typeface="Arial"/>
              <a:cs typeface="Arial"/>
              <a:sym typeface="Arial"/>
            </a:endParaRPr>
          </a:p>
          <a:p>
            <a:pPr indent="-257175" lvl="0" marL="257175" marR="0" rtl="0" algn="l">
              <a:lnSpc>
                <a:spcPct val="145000"/>
              </a:lnSpc>
              <a:spcBef>
                <a:spcPts val="0"/>
              </a:spcBef>
              <a:spcAft>
                <a:spcPts val="0"/>
              </a:spcAft>
              <a:buClr>
                <a:schemeClr val="dk1"/>
              </a:buClr>
              <a:buSzPts val="2000"/>
              <a:buFont typeface="Arial"/>
              <a:buChar char="•"/>
            </a:pPr>
            <a:r>
              <a:rPr b="1" i="1" lang="en-US" sz="2000">
                <a:solidFill>
                  <a:schemeClr val="dk1"/>
                </a:solidFill>
                <a:latin typeface="Arial"/>
                <a:ea typeface="Arial"/>
                <a:cs typeface="Arial"/>
                <a:sym typeface="Arial"/>
              </a:rPr>
              <a:t>Maximumsize</a:t>
            </a:r>
            <a:r>
              <a:rPr lang="en-US" sz="2000">
                <a:solidFill>
                  <a:schemeClr val="dk1"/>
                </a:solidFill>
                <a:latin typeface="Arial"/>
                <a:ea typeface="Arial"/>
                <a:cs typeface="Arial"/>
                <a:sym typeface="Arial"/>
              </a:rPr>
              <a:t>: kích thước mở rộng tối đa của form</a:t>
            </a:r>
            <a:endParaRPr b="1" sz="2000">
              <a:solidFill>
                <a:schemeClr val="dk1"/>
              </a:solidFill>
              <a:latin typeface="Arial"/>
              <a:ea typeface="Arial"/>
              <a:cs typeface="Arial"/>
              <a:sym typeface="Arial"/>
            </a:endParaRPr>
          </a:p>
          <a:p>
            <a:pPr indent="-257175" lvl="0" marL="257175" marR="0" rtl="0" algn="l">
              <a:lnSpc>
                <a:spcPct val="145000"/>
              </a:lnSpc>
              <a:spcBef>
                <a:spcPts val="0"/>
              </a:spcBef>
              <a:spcAft>
                <a:spcPts val="0"/>
              </a:spcAft>
              <a:buClr>
                <a:schemeClr val="dk1"/>
              </a:buClr>
              <a:buSzPts val="2000"/>
              <a:buFont typeface="Arial"/>
              <a:buChar char="•"/>
            </a:pPr>
            <a:r>
              <a:rPr b="1" i="1" lang="en-US" sz="2000">
                <a:solidFill>
                  <a:schemeClr val="dk1"/>
                </a:solidFill>
                <a:latin typeface="Arial"/>
                <a:ea typeface="Arial"/>
                <a:cs typeface="Arial"/>
                <a:sym typeface="Arial"/>
              </a:rPr>
              <a:t>MinimizeBox</a:t>
            </a:r>
            <a:r>
              <a:rPr lang="en-US" sz="2000">
                <a:solidFill>
                  <a:schemeClr val="dk1"/>
                </a:solidFill>
                <a:latin typeface="Arial"/>
                <a:ea typeface="Arial"/>
                <a:cs typeface="Arial"/>
                <a:sym typeface="Arial"/>
              </a:rPr>
              <a:t>: xuất hiện(true) hay ẩn (false) nút minimize</a:t>
            </a:r>
            <a:endParaRPr b="1" sz="2000">
              <a:solidFill>
                <a:schemeClr val="dk1"/>
              </a:solidFill>
              <a:latin typeface="Arial"/>
              <a:ea typeface="Arial"/>
              <a:cs typeface="Arial"/>
              <a:sym typeface="Arial"/>
            </a:endParaRPr>
          </a:p>
          <a:p>
            <a:pPr indent="-257175" lvl="0" marL="257175" marR="0" rtl="0" algn="l">
              <a:lnSpc>
                <a:spcPct val="145000"/>
              </a:lnSpc>
              <a:spcBef>
                <a:spcPts val="0"/>
              </a:spcBef>
              <a:spcAft>
                <a:spcPts val="0"/>
              </a:spcAft>
              <a:buClr>
                <a:schemeClr val="dk1"/>
              </a:buClr>
              <a:buSzPts val="2000"/>
              <a:buFont typeface="Arial"/>
              <a:buChar char="•"/>
            </a:pPr>
            <a:r>
              <a:rPr b="1" i="1" lang="en-US" sz="2000">
                <a:solidFill>
                  <a:schemeClr val="dk1"/>
                </a:solidFill>
                <a:latin typeface="Arial"/>
                <a:ea typeface="Arial"/>
                <a:cs typeface="Arial"/>
                <a:sym typeface="Arial"/>
              </a:rPr>
              <a:t>StartPosition</a:t>
            </a:r>
            <a:r>
              <a:rPr lang="en-US" sz="2000">
                <a:solidFill>
                  <a:schemeClr val="dk1"/>
                </a:solidFill>
                <a:latin typeface="Arial"/>
                <a:ea typeface="Arial"/>
                <a:cs typeface="Arial"/>
                <a:sym typeface="Arial"/>
              </a:rPr>
              <a:t>: vị trí của Form khi chạy</a:t>
            </a:r>
            <a:endParaRPr b="1" sz="2000">
              <a:solidFill>
                <a:schemeClr val="dk1"/>
              </a:solidFill>
              <a:latin typeface="Arial"/>
              <a:ea typeface="Arial"/>
              <a:cs typeface="Arial"/>
              <a:sym typeface="Arial"/>
            </a:endParaRPr>
          </a:p>
          <a:p>
            <a:pPr indent="-257175" lvl="0" marL="257175" marR="0" rtl="0" algn="l">
              <a:lnSpc>
                <a:spcPct val="145000"/>
              </a:lnSpc>
              <a:spcBef>
                <a:spcPts val="0"/>
              </a:spcBef>
              <a:spcAft>
                <a:spcPts val="0"/>
              </a:spcAft>
              <a:buClr>
                <a:schemeClr val="dk1"/>
              </a:buClr>
              <a:buSzPts val="2000"/>
              <a:buFont typeface="Arial"/>
              <a:buChar char="•"/>
            </a:pPr>
            <a:r>
              <a:rPr b="1" i="1" lang="en-US" sz="2000">
                <a:solidFill>
                  <a:schemeClr val="dk1"/>
                </a:solidFill>
                <a:latin typeface="Arial"/>
                <a:ea typeface="Arial"/>
                <a:cs typeface="Arial"/>
                <a:sym typeface="Arial"/>
              </a:rPr>
              <a:t>Text</a:t>
            </a:r>
            <a:r>
              <a:rPr lang="en-US" sz="2000">
                <a:solidFill>
                  <a:schemeClr val="dk1"/>
                </a:solidFill>
                <a:latin typeface="Arial"/>
                <a:ea typeface="Arial"/>
                <a:cs typeface="Arial"/>
                <a:sym typeface="Arial"/>
              </a:rPr>
              <a:t>: nội dung dòng chữ xuất hiện trên tiêu đề Form</a:t>
            </a:r>
            <a:endParaRPr b="1" sz="2000">
              <a:solidFill>
                <a:schemeClr val="dk1"/>
              </a:solidFill>
              <a:latin typeface="Arial"/>
              <a:ea typeface="Arial"/>
              <a:cs typeface="Arial"/>
              <a:sym typeface="Arial"/>
            </a:endParaRPr>
          </a:p>
          <a:p>
            <a:pPr indent="-257175" lvl="0" marL="257175" marR="0" rtl="0" algn="l">
              <a:lnSpc>
                <a:spcPct val="145000"/>
              </a:lnSpc>
              <a:spcBef>
                <a:spcPts val="0"/>
              </a:spcBef>
              <a:spcAft>
                <a:spcPts val="0"/>
              </a:spcAft>
              <a:buClr>
                <a:schemeClr val="dk1"/>
              </a:buClr>
              <a:buSzPts val="2000"/>
              <a:buFont typeface="Arial"/>
              <a:buChar char="•"/>
            </a:pPr>
            <a:r>
              <a:rPr b="1" i="1" lang="en-US" sz="2000">
                <a:solidFill>
                  <a:schemeClr val="dk1"/>
                </a:solidFill>
                <a:latin typeface="Arial"/>
                <a:ea typeface="Arial"/>
                <a:cs typeface="Arial"/>
                <a:sym typeface="Arial"/>
              </a:rPr>
              <a:t>WindowSate</a:t>
            </a:r>
            <a:r>
              <a:rPr lang="en-US" sz="2000">
                <a:solidFill>
                  <a:schemeClr val="dk1"/>
                </a:solidFill>
                <a:latin typeface="Arial"/>
                <a:ea typeface="Arial"/>
                <a:cs typeface="Arial"/>
                <a:sym typeface="Arial"/>
              </a:rPr>
              <a:t>: đặt trạng thái của form khi chạy</a:t>
            </a:r>
            <a:endParaRPr b="1" sz="2000">
              <a:solidFill>
                <a:schemeClr val="dk1"/>
              </a:solidFill>
              <a:latin typeface="Arial"/>
              <a:ea typeface="Arial"/>
              <a:cs typeface="Arial"/>
              <a:sym typeface="Arial"/>
            </a:endParaRPr>
          </a:p>
          <a:p>
            <a:pPr indent="-87313" lvl="0" marL="214313" marR="0" rtl="0" algn="l">
              <a:lnSpc>
                <a:spcPct val="145000"/>
              </a:lnSpc>
              <a:spcBef>
                <a:spcPts val="0"/>
              </a:spcBef>
              <a:spcAft>
                <a:spcPts val="0"/>
              </a:spcAft>
              <a:buClr>
                <a:schemeClr val="dk1"/>
              </a:buClr>
              <a:buSzPts val="2000"/>
              <a:buFont typeface="Arial"/>
              <a:buNone/>
            </a:pPr>
            <a:r>
              <a:t/>
            </a:r>
            <a:endParaRPr sz="2000">
              <a:solidFill>
                <a:schemeClr val="dk1"/>
              </a:solidFill>
              <a:latin typeface="Arial"/>
              <a:ea typeface="Arial"/>
              <a:cs typeface="Arial"/>
              <a:sym typeface="Arial"/>
            </a:endParaRPr>
          </a:p>
        </p:txBody>
      </p:sp>
      <p:sp>
        <p:nvSpPr>
          <p:cNvPr id="103" name="Google Shape;103;p14"/>
          <p:cNvSpPr txBox="1"/>
          <p:nvPr/>
        </p:nvSpPr>
        <p:spPr>
          <a:xfrm>
            <a:off x="1398397" y="457200"/>
            <a:ext cx="7745603"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   Form một số thuộc tính và sự kiện</a:t>
            </a:r>
            <a:endParaRPr b="1" i="0" sz="2800">
              <a:solidFill>
                <a:schemeClr val="lt1"/>
              </a:solidFill>
              <a:latin typeface="Times New Roman"/>
              <a:ea typeface="Times New Roman"/>
              <a:cs typeface="Times New Roman"/>
              <a:sym typeface="Times New Roman"/>
            </a:endParaRPr>
          </a:p>
        </p:txBody>
      </p:sp>
      <p:pic>
        <p:nvPicPr>
          <p:cNvPr id="104" name="Google Shape;104;p14"/>
          <p:cNvPicPr preferRelativeResize="0"/>
          <p:nvPr/>
        </p:nvPicPr>
        <p:blipFill rotWithShape="1">
          <a:blip r:embed="rId3">
            <a:alphaModFix/>
          </a:blip>
          <a:srcRect b="0" l="0" r="0" t="0"/>
          <a:stretch/>
        </p:blipFill>
        <p:spPr>
          <a:xfrm>
            <a:off x="152400" y="1066800"/>
            <a:ext cx="2990729" cy="55626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15"/>
          <p:cNvSpPr txBox="1"/>
          <p:nvPr>
            <p:ph idx="1" type="body"/>
          </p:nvPr>
        </p:nvSpPr>
        <p:spPr>
          <a:xfrm>
            <a:off x="457200" y="1104051"/>
            <a:ext cx="8458200" cy="1791549"/>
          </a:xfrm>
          <a:prstGeom prst="rect">
            <a:avLst/>
          </a:prstGeom>
          <a:noFill/>
          <a:ln>
            <a:noFill/>
          </a:ln>
        </p:spPr>
        <p:txBody>
          <a:bodyPr anchorCtr="0" anchor="t" bIns="0" lIns="0" spcFirstLastPara="1" rIns="0" wrap="square" tIns="0">
            <a:noAutofit/>
          </a:bodyPr>
          <a:lstStyle/>
          <a:p>
            <a:pPr indent="-342900" lvl="0" marL="342900" rtl="0" algn="just">
              <a:spcBef>
                <a:spcPts val="0"/>
              </a:spcBef>
              <a:spcAft>
                <a:spcPts val="0"/>
              </a:spcAft>
              <a:buClr>
                <a:schemeClr val="dk1"/>
              </a:buClr>
              <a:buSzPts val="2000"/>
              <a:buFont typeface="Noto Sans Symbols"/>
              <a:buChar char="▪"/>
            </a:pPr>
            <a:r>
              <a:rPr lang="en-US" sz="2000"/>
              <a:t>Thao tác sử dụng của người dùng trên form đều được coi là các sự kiện.</a:t>
            </a:r>
            <a:endParaRPr/>
          </a:p>
          <a:p>
            <a:pPr indent="-342900" lvl="0" marL="342900" rtl="0" algn="just">
              <a:spcBef>
                <a:spcPts val="0"/>
              </a:spcBef>
              <a:spcAft>
                <a:spcPts val="0"/>
              </a:spcAft>
              <a:buClr>
                <a:schemeClr val="dk1"/>
              </a:buClr>
              <a:buSzPts val="2000"/>
              <a:buFont typeface="Noto Sans Symbols"/>
              <a:buChar char="▪"/>
            </a:pPr>
            <a:r>
              <a:rPr lang="en-US" sz="2000"/>
              <a:t>Để đáp ứng lại các yêu cầu của người dùng, người lập trình sẽ viết mã lệnh tại các sự kiện tương ứng.</a:t>
            </a:r>
            <a:endParaRPr/>
          </a:p>
          <a:p>
            <a:pPr indent="-342900" lvl="0" marL="342900" rtl="0" algn="just">
              <a:spcBef>
                <a:spcPts val="0"/>
              </a:spcBef>
              <a:spcAft>
                <a:spcPts val="0"/>
              </a:spcAft>
              <a:buClr>
                <a:schemeClr val="dk1"/>
              </a:buClr>
              <a:buSzPts val="2000"/>
              <a:buFont typeface="Noto Sans Symbols"/>
              <a:buChar char="▪"/>
            </a:pPr>
            <a:r>
              <a:rPr lang="en-US" sz="2000"/>
              <a:t> Người lập trình sự kiện cần tìm hiểu các sự kiện có thể xảy ra với các điều khiển để viết mã lệnh tương ứng cho các sự kiện đó nhằm đáp ứng tốt nhất nhu cầu của người sử dụng.</a:t>
            </a:r>
            <a:endParaRPr/>
          </a:p>
          <a:p>
            <a:pPr indent="-342900" lvl="0" marL="342900" rtl="0" algn="just">
              <a:spcBef>
                <a:spcPts val="0"/>
              </a:spcBef>
              <a:spcAft>
                <a:spcPts val="0"/>
              </a:spcAft>
              <a:buClr>
                <a:schemeClr val="dk1"/>
              </a:buClr>
              <a:buSzPts val="2200"/>
              <a:buFont typeface="Noto Sans Symbols"/>
              <a:buChar char="❑"/>
            </a:pPr>
            <a:r>
              <a:rPr b="1" i="1" lang="en-US" sz="2200"/>
              <a:t>Quan sát các sự kiện</a:t>
            </a:r>
            <a:endParaRPr b="1" i="1" sz="2200"/>
          </a:p>
          <a:p>
            <a:pPr indent="-215900" lvl="0" marL="342900" rtl="0" algn="just">
              <a:spcBef>
                <a:spcPts val="0"/>
              </a:spcBef>
              <a:spcAft>
                <a:spcPts val="0"/>
              </a:spcAft>
              <a:buClr>
                <a:schemeClr val="dk1"/>
              </a:buClr>
              <a:buSzPts val="2000"/>
              <a:buFont typeface="Noto Sans Symbols"/>
              <a:buNone/>
            </a:pPr>
            <a:r>
              <a:t/>
            </a:r>
            <a:endParaRPr sz="2000"/>
          </a:p>
          <a:p>
            <a:pPr indent="0" lvl="0" marL="0" rtl="0" algn="just">
              <a:spcBef>
                <a:spcPts val="0"/>
              </a:spcBef>
              <a:spcAft>
                <a:spcPts val="0"/>
              </a:spcAft>
              <a:buNone/>
            </a:pPr>
            <a:r>
              <a:t/>
            </a:r>
            <a:endParaRPr sz="2200"/>
          </a:p>
        </p:txBody>
      </p:sp>
      <p:grpSp>
        <p:nvGrpSpPr>
          <p:cNvPr id="111" name="Google Shape;111;p15"/>
          <p:cNvGrpSpPr/>
          <p:nvPr/>
        </p:nvGrpSpPr>
        <p:grpSpPr>
          <a:xfrm>
            <a:off x="381001" y="3429000"/>
            <a:ext cx="3124200" cy="3111556"/>
            <a:chOff x="381001" y="3429000"/>
            <a:chExt cx="3124200" cy="3111556"/>
          </a:xfrm>
        </p:grpSpPr>
        <p:pic>
          <p:nvPicPr>
            <p:cNvPr id="112" name="Google Shape;112;p15"/>
            <p:cNvPicPr preferRelativeResize="0"/>
            <p:nvPr/>
          </p:nvPicPr>
          <p:blipFill rotWithShape="1">
            <a:blip r:embed="rId3">
              <a:alphaModFix/>
            </a:blip>
            <a:srcRect b="0" l="0" r="0" t="0"/>
            <a:stretch/>
          </p:blipFill>
          <p:spPr>
            <a:xfrm>
              <a:off x="381001" y="3429000"/>
              <a:ext cx="3124200" cy="3111556"/>
            </a:xfrm>
            <a:prstGeom prst="rect">
              <a:avLst/>
            </a:prstGeom>
            <a:noFill/>
            <a:ln>
              <a:noFill/>
            </a:ln>
          </p:spPr>
        </p:pic>
        <p:sp>
          <p:nvSpPr>
            <p:cNvPr id="113" name="Google Shape;113;p15"/>
            <p:cNvSpPr/>
            <p:nvPr/>
          </p:nvSpPr>
          <p:spPr>
            <a:xfrm>
              <a:off x="3048001" y="3657600"/>
              <a:ext cx="457200" cy="381000"/>
            </a:xfrm>
            <a:prstGeom prst="rect">
              <a:avLst/>
            </a:prstGeom>
            <a:noFill/>
            <a:ln cap="flat" cmpd="sng" w="28575">
              <a:solidFill>
                <a:srgbClr val="FF0000"/>
              </a:solidFill>
              <a:prstDash val="solid"/>
              <a:miter lim="800000"/>
              <a:headEnd len="sm" w="sm" type="none"/>
              <a:tailEnd len="sm" w="sm" type="none"/>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sz="1350">
                <a:solidFill>
                  <a:schemeClr val="dk1"/>
                </a:solidFill>
                <a:latin typeface="Calibri"/>
                <a:ea typeface="Calibri"/>
                <a:cs typeface="Calibri"/>
                <a:sym typeface="Calibri"/>
              </a:endParaRPr>
            </a:p>
          </p:txBody>
        </p:sp>
      </p:grpSp>
      <p:sp>
        <p:nvSpPr>
          <p:cNvPr id="114" name="Google Shape;114;p15"/>
          <p:cNvSpPr/>
          <p:nvPr/>
        </p:nvSpPr>
        <p:spPr>
          <a:xfrm>
            <a:off x="1" y="890201"/>
            <a:ext cx="138564" cy="276999"/>
          </a:xfrm>
          <a:prstGeom prst="rect">
            <a:avLst/>
          </a:prstGeom>
          <a:noFill/>
          <a:ln>
            <a:noFill/>
          </a:ln>
        </p:spPr>
        <p:txBody>
          <a:bodyPr anchorCtr="0" anchor="ctr" bIns="34275" lIns="68575" spcFirstLastPara="1" rIns="68575" wrap="square" tIns="34275">
            <a:noAutofit/>
          </a:bodyPr>
          <a:lstStyle/>
          <a:p>
            <a:pPr indent="0" lvl="0" marL="0" marR="0" rtl="0" algn="l">
              <a:spcBef>
                <a:spcPts val="0"/>
              </a:spcBef>
              <a:spcAft>
                <a:spcPts val="0"/>
              </a:spcAft>
              <a:buNone/>
            </a:pPr>
            <a:r>
              <a:t/>
            </a:r>
            <a:endParaRPr sz="1350">
              <a:solidFill>
                <a:schemeClr val="dk1"/>
              </a:solidFill>
              <a:latin typeface="Calibri"/>
              <a:ea typeface="Calibri"/>
              <a:cs typeface="Calibri"/>
              <a:sym typeface="Calibri"/>
            </a:endParaRPr>
          </a:p>
        </p:txBody>
      </p:sp>
      <p:sp>
        <p:nvSpPr>
          <p:cNvPr id="115" name="Google Shape;115;p15"/>
          <p:cNvSpPr/>
          <p:nvPr/>
        </p:nvSpPr>
        <p:spPr>
          <a:xfrm>
            <a:off x="1" y="1080701"/>
            <a:ext cx="138564" cy="276999"/>
          </a:xfrm>
          <a:prstGeom prst="rect">
            <a:avLst/>
          </a:prstGeom>
          <a:noFill/>
          <a:ln>
            <a:noFill/>
          </a:ln>
        </p:spPr>
        <p:txBody>
          <a:bodyPr anchorCtr="0" anchor="ctr" bIns="34275" lIns="68575" spcFirstLastPara="1" rIns="68575" wrap="square" tIns="34275">
            <a:noAutofit/>
          </a:bodyPr>
          <a:lstStyle/>
          <a:p>
            <a:pPr indent="0" lvl="0" marL="0" marR="0" rtl="0" algn="l">
              <a:spcBef>
                <a:spcPts val="0"/>
              </a:spcBef>
              <a:spcAft>
                <a:spcPts val="0"/>
              </a:spcAft>
              <a:buNone/>
            </a:pPr>
            <a:r>
              <a:t/>
            </a:r>
            <a:endParaRPr sz="1350">
              <a:solidFill>
                <a:schemeClr val="dk1"/>
              </a:solidFill>
              <a:latin typeface="Calibri"/>
              <a:ea typeface="Calibri"/>
              <a:cs typeface="Calibri"/>
              <a:sym typeface="Calibri"/>
            </a:endParaRPr>
          </a:p>
        </p:txBody>
      </p:sp>
      <p:sp>
        <p:nvSpPr>
          <p:cNvPr id="116" name="Google Shape;116;p15"/>
          <p:cNvSpPr/>
          <p:nvPr/>
        </p:nvSpPr>
        <p:spPr>
          <a:xfrm>
            <a:off x="1" y="2795201"/>
            <a:ext cx="138564" cy="276999"/>
          </a:xfrm>
          <a:prstGeom prst="rect">
            <a:avLst/>
          </a:prstGeom>
          <a:noFill/>
          <a:ln>
            <a:noFill/>
          </a:ln>
        </p:spPr>
        <p:txBody>
          <a:bodyPr anchorCtr="0" anchor="ctr" bIns="34275" lIns="68575" spcFirstLastPara="1" rIns="68575" wrap="square" tIns="34275">
            <a:noAutofit/>
          </a:bodyPr>
          <a:lstStyle/>
          <a:p>
            <a:pPr indent="0" lvl="0" marL="0" marR="0" rtl="0" algn="l">
              <a:spcBef>
                <a:spcPts val="0"/>
              </a:spcBef>
              <a:spcAft>
                <a:spcPts val="0"/>
              </a:spcAft>
              <a:buNone/>
            </a:pPr>
            <a:r>
              <a:t/>
            </a:r>
            <a:endParaRPr sz="1350">
              <a:solidFill>
                <a:schemeClr val="dk1"/>
              </a:solidFill>
              <a:latin typeface="Calibri"/>
              <a:ea typeface="Calibri"/>
              <a:cs typeface="Calibri"/>
              <a:sym typeface="Calibri"/>
            </a:endParaRPr>
          </a:p>
        </p:txBody>
      </p:sp>
      <p:sp>
        <p:nvSpPr>
          <p:cNvPr id="117" name="Google Shape;117;p15"/>
          <p:cNvSpPr txBox="1"/>
          <p:nvPr/>
        </p:nvSpPr>
        <p:spPr>
          <a:xfrm>
            <a:off x="1398397" y="457200"/>
            <a:ext cx="7745603"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   Form một số thuộc tính và sự kiện</a:t>
            </a:r>
            <a:endParaRPr b="1" i="0" sz="2800">
              <a:solidFill>
                <a:schemeClr val="lt1"/>
              </a:solidFill>
              <a:latin typeface="Times New Roman"/>
              <a:ea typeface="Times New Roman"/>
              <a:cs typeface="Times New Roman"/>
              <a:sym typeface="Times New Roman"/>
            </a:endParaRPr>
          </a:p>
        </p:txBody>
      </p:sp>
      <p:grpSp>
        <p:nvGrpSpPr>
          <p:cNvPr id="118" name="Google Shape;118;p15"/>
          <p:cNvGrpSpPr/>
          <p:nvPr/>
        </p:nvGrpSpPr>
        <p:grpSpPr>
          <a:xfrm>
            <a:off x="3733800" y="2795201"/>
            <a:ext cx="5181600" cy="3910398"/>
            <a:chOff x="3733800" y="2795201"/>
            <a:chExt cx="5181600" cy="3910398"/>
          </a:xfrm>
        </p:grpSpPr>
        <p:pic>
          <p:nvPicPr>
            <p:cNvPr id="119" name="Google Shape;119;p15"/>
            <p:cNvPicPr preferRelativeResize="0"/>
            <p:nvPr/>
          </p:nvPicPr>
          <p:blipFill rotWithShape="1">
            <a:blip r:embed="rId4">
              <a:alphaModFix/>
            </a:blip>
            <a:srcRect b="0" l="0" r="0" t="0"/>
            <a:stretch/>
          </p:blipFill>
          <p:spPr>
            <a:xfrm>
              <a:off x="3733800" y="2795201"/>
              <a:ext cx="5181600" cy="3910398"/>
            </a:xfrm>
            <a:prstGeom prst="rect">
              <a:avLst/>
            </a:prstGeom>
            <a:noFill/>
            <a:ln>
              <a:noFill/>
            </a:ln>
          </p:spPr>
        </p:pic>
        <p:sp>
          <p:nvSpPr>
            <p:cNvPr id="120" name="Google Shape;120;p15"/>
            <p:cNvSpPr/>
            <p:nvPr/>
          </p:nvSpPr>
          <p:spPr>
            <a:xfrm>
              <a:off x="3962400" y="3733800"/>
              <a:ext cx="2286000" cy="228601"/>
            </a:xfrm>
            <a:prstGeom prst="rect">
              <a:avLst/>
            </a:prstGeom>
            <a:noFill/>
            <a:ln cap="flat" cmpd="sng" w="28575">
              <a:solidFill>
                <a:srgbClr val="FF0000"/>
              </a:solidFill>
              <a:prstDash val="solid"/>
              <a:miter lim="800000"/>
              <a:headEnd len="sm" w="sm" type="none"/>
              <a:tailEnd len="sm" w="sm" type="none"/>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sz="1350">
                <a:solidFill>
                  <a:schemeClr val="dk1"/>
                </a:solidFill>
                <a:latin typeface="Calibri"/>
                <a:ea typeface="Calibri"/>
                <a:cs typeface="Calibri"/>
                <a:sym typeface="Calibri"/>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16"/>
          <p:cNvSpPr txBox="1"/>
          <p:nvPr>
            <p:ph idx="1" type="body"/>
          </p:nvPr>
        </p:nvSpPr>
        <p:spPr>
          <a:xfrm>
            <a:off x="228600" y="1189702"/>
            <a:ext cx="7884414" cy="4000479"/>
          </a:xfrm>
          <a:prstGeom prst="rect">
            <a:avLst/>
          </a:prstGeom>
          <a:noFill/>
          <a:ln>
            <a:noFill/>
          </a:ln>
        </p:spPr>
        <p:txBody>
          <a:bodyPr anchorCtr="0" anchor="t" bIns="0" lIns="0" spcFirstLastPara="1" rIns="0" wrap="square" tIns="0">
            <a:noAutofit/>
          </a:bodyPr>
          <a:lstStyle/>
          <a:p>
            <a:pPr indent="0" lvl="0" marL="0" rtl="0" algn="l">
              <a:lnSpc>
                <a:spcPct val="141666"/>
              </a:lnSpc>
              <a:spcBef>
                <a:spcPts val="0"/>
              </a:spcBef>
              <a:spcAft>
                <a:spcPts val="0"/>
              </a:spcAft>
              <a:buNone/>
            </a:pPr>
            <a:r>
              <a:rPr b="1" i="1" lang="en-US" sz="2400"/>
              <a:t> Một số sự kiện và ý nghĩa của sự kiện trên form:</a:t>
            </a:r>
            <a:endParaRPr b="1" sz="2400"/>
          </a:p>
          <a:p>
            <a:pPr indent="-342900" lvl="0" marL="342900" rtl="0" algn="l">
              <a:lnSpc>
                <a:spcPct val="154166"/>
              </a:lnSpc>
              <a:spcBef>
                <a:spcPts val="0"/>
              </a:spcBef>
              <a:spcAft>
                <a:spcPts val="0"/>
              </a:spcAft>
              <a:buClr>
                <a:schemeClr val="dk1"/>
              </a:buClr>
              <a:buSzPts val="2400"/>
              <a:buFont typeface="Noto Sans Symbols"/>
              <a:buChar char="▪"/>
            </a:pPr>
            <a:r>
              <a:rPr lang="en-US" sz="2400"/>
              <a:t>	Activated: xảy ra mỗi lần kích hoạt form</a:t>
            </a:r>
            <a:endParaRPr b="1" sz="2400"/>
          </a:p>
          <a:p>
            <a:pPr indent="-342900" lvl="0" marL="342900" rtl="0" algn="l">
              <a:lnSpc>
                <a:spcPct val="154166"/>
              </a:lnSpc>
              <a:spcBef>
                <a:spcPts val="0"/>
              </a:spcBef>
              <a:spcAft>
                <a:spcPts val="0"/>
              </a:spcAft>
              <a:buClr>
                <a:schemeClr val="dk1"/>
              </a:buClr>
              <a:buSzPts val="2400"/>
              <a:buFont typeface="Noto Sans Symbols"/>
              <a:buChar char="▪"/>
            </a:pPr>
            <a:r>
              <a:rPr lang="en-US" sz="2400"/>
              <a:t>	Autosizechanged: xảy ra khi form tự thay đổi kích thước</a:t>
            </a:r>
            <a:endParaRPr b="1" sz="2400"/>
          </a:p>
          <a:p>
            <a:pPr indent="-342900" lvl="0" marL="342900" rtl="0" algn="l">
              <a:lnSpc>
                <a:spcPct val="154166"/>
              </a:lnSpc>
              <a:spcBef>
                <a:spcPts val="0"/>
              </a:spcBef>
              <a:spcAft>
                <a:spcPts val="0"/>
              </a:spcAft>
              <a:buClr>
                <a:schemeClr val="dk1"/>
              </a:buClr>
              <a:buSzPts val="2400"/>
              <a:buFont typeface="Noto Sans Symbols"/>
              <a:buChar char="▪"/>
            </a:pPr>
            <a:r>
              <a:rPr lang="en-US" sz="2400"/>
              <a:t>	Backcolorchanged: xảy ra khi form được thay đổi màu</a:t>
            </a:r>
            <a:endParaRPr b="1" sz="2400"/>
          </a:p>
          <a:p>
            <a:pPr indent="-342900" lvl="0" marL="342900" rtl="0" algn="l">
              <a:lnSpc>
                <a:spcPct val="154166"/>
              </a:lnSpc>
              <a:spcBef>
                <a:spcPts val="0"/>
              </a:spcBef>
              <a:spcAft>
                <a:spcPts val="0"/>
              </a:spcAft>
              <a:buClr>
                <a:schemeClr val="dk1"/>
              </a:buClr>
              <a:buSzPts val="2400"/>
              <a:buFont typeface="Noto Sans Symbols"/>
              <a:buChar char="▪"/>
            </a:pPr>
            <a:r>
              <a:rPr lang="en-US" sz="2400"/>
              <a:t>	Click: xảy ra khi kích chuột lên form</a:t>
            </a:r>
            <a:endParaRPr b="1" sz="2400"/>
          </a:p>
          <a:p>
            <a:pPr indent="-342900" lvl="0" marL="342900" rtl="0" algn="l">
              <a:lnSpc>
                <a:spcPct val="154166"/>
              </a:lnSpc>
              <a:spcBef>
                <a:spcPts val="0"/>
              </a:spcBef>
              <a:spcAft>
                <a:spcPts val="0"/>
              </a:spcAft>
              <a:buClr>
                <a:schemeClr val="dk1"/>
              </a:buClr>
              <a:buSzPts val="2400"/>
              <a:buFont typeface="Noto Sans Symbols"/>
              <a:buChar char="▪"/>
            </a:pPr>
            <a:r>
              <a:rPr lang="en-US" sz="2400"/>
              <a:t>	DoubleClick: xảy ra khi kích đúp chuột lên form</a:t>
            </a:r>
            <a:endParaRPr b="1" sz="2400"/>
          </a:p>
          <a:p>
            <a:pPr indent="-342900" lvl="0" marL="342900" rtl="0" algn="l">
              <a:lnSpc>
                <a:spcPct val="154166"/>
              </a:lnSpc>
              <a:spcBef>
                <a:spcPts val="0"/>
              </a:spcBef>
              <a:spcAft>
                <a:spcPts val="0"/>
              </a:spcAft>
              <a:buClr>
                <a:schemeClr val="dk1"/>
              </a:buClr>
              <a:buSzPts val="2400"/>
              <a:buFont typeface="Noto Sans Symbols"/>
              <a:buChar char="▪"/>
            </a:pPr>
            <a:r>
              <a:rPr lang="en-US" sz="2400"/>
              <a:t>	DragDrop: xảy ra khi kéo thả form</a:t>
            </a:r>
            <a:endParaRPr b="1" sz="2400"/>
          </a:p>
          <a:p>
            <a:pPr indent="-342900" lvl="0" marL="342900" rtl="0" algn="l">
              <a:lnSpc>
                <a:spcPct val="154166"/>
              </a:lnSpc>
              <a:spcBef>
                <a:spcPts val="0"/>
              </a:spcBef>
              <a:spcAft>
                <a:spcPts val="0"/>
              </a:spcAft>
              <a:buClr>
                <a:schemeClr val="dk1"/>
              </a:buClr>
              <a:buSzPts val="2400"/>
              <a:buFont typeface="Noto Sans Symbols"/>
              <a:buChar char="▪"/>
            </a:pPr>
            <a:r>
              <a:rPr lang="en-US" sz="2400"/>
              <a:t>	FromClosing: Xảy ra khi form đang được đóng</a:t>
            </a:r>
            <a:endParaRPr b="1" sz="2400"/>
          </a:p>
          <a:p>
            <a:pPr indent="-342900" lvl="0" marL="342900" rtl="0" algn="l">
              <a:lnSpc>
                <a:spcPct val="154166"/>
              </a:lnSpc>
              <a:spcBef>
                <a:spcPts val="0"/>
              </a:spcBef>
              <a:spcAft>
                <a:spcPts val="0"/>
              </a:spcAft>
              <a:buClr>
                <a:schemeClr val="dk1"/>
              </a:buClr>
              <a:buSzPts val="2400"/>
              <a:buFont typeface="Noto Sans Symbols"/>
              <a:buChar char="▪"/>
            </a:pPr>
            <a:r>
              <a:rPr lang="en-US" sz="2400"/>
              <a:t>	FormClosed: Xảy ra khi form đã được đóng lại</a:t>
            </a:r>
            <a:endParaRPr b="1" sz="2400"/>
          </a:p>
          <a:p>
            <a:pPr indent="-342900" lvl="0" marL="342900" rtl="0" algn="l">
              <a:lnSpc>
                <a:spcPct val="154166"/>
              </a:lnSpc>
              <a:spcBef>
                <a:spcPts val="0"/>
              </a:spcBef>
              <a:spcAft>
                <a:spcPts val="0"/>
              </a:spcAft>
              <a:buClr>
                <a:schemeClr val="dk1"/>
              </a:buClr>
              <a:buSzPts val="2400"/>
              <a:buFont typeface="Noto Sans Symbols"/>
              <a:buChar char="▪"/>
            </a:pPr>
            <a:r>
              <a:rPr lang="en-US" sz="2400"/>
              <a:t>	Load: xảy ra khi load form</a:t>
            </a:r>
            <a:endParaRPr b="1" sz="2400"/>
          </a:p>
          <a:p>
            <a:pPr indent="-342900" lvl="0" marL="342900" rtl="0" algn="l">
              <a:lnSpc>
                <a:spcPct val="154166"/>
              </a:lnSpc>
              <a:spcBef>
                <a:spcPts val="0"/>
              </a:spcBef>
              <a:spcAft>
                <a:spcPts val="0"/>
              </a:spcAft>
              <a:buClr>
                <a:schemeClr val="dk1"/>
              </a:buClr>
              <a:buSzPts val="2400"/>
              <a:buFont typeface="Noto Sans Symbols"/>
              <a:buChar char="▪"/>
            </a:pPr>
            <a:r>
              <a:rPr lang="en-US" sz="2400"/>
              <a:t>	Resize: xảy ra khi form thay đổi kích thước</a:t>
            </a:r>
            <a:endParaRPr b="1" sz="2400"/>
          </a:p>
          <a:p>
            <a:pPr indent="0" lvl="0" marL="0" rtl="0" algn="just">
              <a:lnSpc>
                <a:spcPct val="188888"/>
              </a:lnSpc>
              <a:spcBef>
                <a:spcPts val="0"/>
              </a:spcBef>
              <a:spcAft>
                <a:spcPts val="0"/>
              </a:spcAft>
              <a:buNone/>
            </a:pPr>
            <a:r>
              <a:t/>
            </a:r>
            <a:endParaRPr/>
          </a:p>
        </p:txBody>
      </p:sp>
      <p:sp>
        <p:nvSpPr>
          <p:cNvPr id="126" name="Google Shape;126;p16"/>
          <p:cNvSpPr/>
          <p:nvPr/>
        </p:nvSpPr>
        <p:spPr>
          <a:xfrm>
            <a:off x="1" y="890201"/>
            <a:ext cx="138564" cy="276999"/>
          </a:xfrm>
          <a:prstGeom prst="rect">
            <a:avLst/>
          </a:prstGeom>
          <a:noFill/>
          <a:ln>
            <a:noFill/>
          </a:ln>
        </p:spPr>
        <p:txBody>
          <a:bodyPr anchorCtr="0" anchor="ctr" bIns="34275" lIns="68575" spcFirstLastPara="1" rIns="68575" wrap="square" tIns="34275">
            <a:noAutofit/>
          </a:bodyPr>
          <a:lstStyle/>
          <a:p>
            <a:pPr indent="0" lvl="0" marL="0" marR="0" rtl="0" algn="l">
              <a:spcBef>
                <a:spcPts val="0"/>
              </a:spcBef>
              <a:spcAft>
                <a:spcPts val="0"/>
              </a:spcAft>
              <a:buNone/>
            </a:pPr>
            <a:r>
              <a:t/>
            </a:r>
            <a:endParaRPr sz="1350">
              <a:solidFill>
                <a:schemeClr val="dk1"/>
              </a:solidFill>
              <a:latin typeface="Calibri"/>
              <a:ea typeface="Calibri"/>
              <a:cs typeface="Calibri"/>
              <a:sym typeface="Calibri"/>
            </a:endParaRPr>
          </a:p>
        </p:txBody>
      </p:sp>
      <p:sp>
        <p:nvSpPr>
          <p:cNvPr id="127" name="Google Shape;127;p16"/>
          <p:cNvSpPr/>
          <p:nvPr/>
        </p:nvSpPr>
        <p:spPr>
          <a:xfrm>
            <a:off x="1" y="1080701"/>
            <a:ext cx="138564" cy="276999"/>
          </a:xfrm>
          <a:prstGeom prst="rect">
            <a:avLst/>
          </a:prstGeom>
          <a:noFill/>
          <a:ln>
            <a:noFill/>
          </a:ln>
        </p:spPr>
        <p:txBody>
          <a:bodyPr anchorCtr="0" anchor="ctr" bIns="34275" lIns="68575" spcFirstLastPara="1" rIns="68575" wrap="square" tIns="34275">
            <a:noAutofit/>
          </a:bodyPr>
          <a:lstStyle/>
          <a:p>
            <a:pPr indent="0" lvl="0" marL="0" marR="0" rtl="0" algn="l">
              <a:spcBef>
                <a:spcPts val="0"/>
              </a:spcBef>
              <a:spcAft>
                <a:spcPts val="0"/>
              </a:spcAft>
              <a:buNone/>
            </a:pPr>
            <a:r>
              <a:t/>
            </a:r>
            <a:endParaRPr sz="1350">
              <a:solidFill>
                <a:schemeClr val="dk1"/>
              </a:solidFill>
              <a:latin typeface="Calibri"/>
              <a:ea typeface="Calibri"/>
              <a:cs typeface="Calibri"/>
              <a:sym typeface="Calibri"/>
            </a:endParaRPr>
          </a:p>
        </p:txBody>
      </p:sp>
      <p:sp>
        <p:nvSpPr>
          <p:cNvPr id="128" name="Google Shape;128;p16"/>
          <p:cNvSpPr/>
          <p:nvPr/>
        </p:nvSpPr>
        <p:spPr>
          <a:xfrm>
            <a:off x="1" y="2795201"/>
            <a:ext cx="138564" cy="276999"/>
          </a:xfrm>
          <a:prstGeom prst="rect">
            <a:avLst/>
          </a:prstGeom>
          <a:noFill/>
          <a:ln>
            <a:noFill/>
          </a:ln>
        </p:spPr>
        <p:txBody>
          <a:bodyPr anchorCtr="0" anchor="ctr" bIns="34275" lIns="68575" spcFirstLastPara="1" rIns="68575" wrap="square" tIns="34275">
            <a:noAutofit/>
          </a:bodyPr>
          <a:lstStyle/>
          <a:p>
            <a:pPr indent="0" lvl="0" marL="0" marR="0" rtl="0" algn="l">
              <a:spcBef>
                <a:spcPts val="0"/>
              </a:spcBef>
              <a:spcAft>
                <a:spcPts val="0"/>
              </a:spcAft>
              <a:buNone/>
            </a:pPr>
            <a:r>
              <a:t/>
            </a:r>
            <a:endParaRPr sz="1350">
              <a:solidFill>
                <a:schemeClr val="dk1"/>
              </a:solidFill>
              <a:latin typeface="Calibri"/>
              <a:ea typeface="Calibri"/>
              <a:cs typeface="Calibri"/>
              <a:sym typeface="Calibri"/>
            </a:endParaRPr>
          </a:p>
        </p:txBody>
      </p:sp>
      <p:sp>
        <p:nvSpPr>
          <p:cNvPr id="129" name="Google Shape;129;p16"/>
          <p:cNvSpPr txBox="1"/>
          <p:nvPr/>
        </p:nvSpPr>
        <p:spPr>
          <a:xfrm>
            <a:off x="1398397" y="457200"/>
            <a:ext cx="7745603"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   Form một số thuộc tính và sự kiện</a:t>
            </a:r>
            <a:endParaRPr b="1" i="0" sz="2800">
              <a:solidFill>
                <a:schemeClr val="lt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17"/>
          <p:cNvSpPr txBox="1"/>
          <p:nvPr>
            <p:ph type="title"/>
          </p:nvPr>
        </p:nvSpPr>
        <p:spPr>
          <a:xfrm>
            <a:off x="262864" y="1095658"/>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solidFill>
                  <a:schemeClr val="dk1"/>
                </a:solidFill>
              </a:rPr>
              <a:t>Ví dụ</a:t>
            </a:r>
            <a:endParaRPr>
              <a:solidFill>
                <a:schemeClr val="dk1"/>
              </a:solidFill>
            </a:endParaRPr>
          </a:p>
        </p:txBody>
      </p:sp>
      <p:pic>
        <p:nvPicPr>
          <p:cNvPr id="135" name="Google Shape;135;p17"/>
          <p:cNvPicPr preferRelativeResize="0"/>
          <p:nvPr>
            <p:ph idx="1" type="body"/>
          </p:nvPr>
        </p:nvPicPr>
        <p:blipFill rotWithShape="1">
          <a:blip r:embed="rId3">
            <a:alphaModFix/>
          </a:blip>
          <a:srcRect b="0" l="0" r="0" t="0"/>
          <a:stretch/>
        </p:blipFill>
        <p:spPr>
          <a:xfrm>
            <a:off x="286389" y="1616557"/>
            <a:ext cx="3265612" cy="2803043"/>
          </a:xfrm>
          <a:prstGeom prst="rect">
            <a:avLst/>
          </a:prstGeom>
          <a:noFill/>
          <a:ln>
            <a:noFill/>
          </a:ln>
        </p:spPr>
      </p:pic>
      <p:sp>
        <p:nvSpPr>
          <p:cNvPr id="136" name="Google Shape;136;p17"/>
          <p:cNvSpPr/>
          <p:nvPr/>
        </p:nvSpPr>
        <p:spPr>
          <a:xfrm>
            <a:off x="366301" y="3126231"/>
            <a:ext cx="2819400" cy="111825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2000">
                <a:solidFill>
                  <a:srgbClr val="333333"/>
                </a:solidFill>
                <a:latin typeface="Times New Roman"/>
                <a:ea typeface="Times New Roman"/>
                <a:cs typeface="Times New Roman"/>
                <a:sym typeface="Times New Roman"/>
              </a:rPr>
              <a:t>Kích đúp chuột vào form </a:t>
            </a:r>
            <a:endParaRPr/>
          </a:p>
          <a:p>
            <a:pPr indent="0" lvl="0" marL="0" marR="0" rtl="0" algn="ctr">
              <a:spcBef>
                <a:spcPts val="300"/>
              </a:spcBef>
              <a:spcAft>
                <a:spcPts val="0"/>
              </a:spcAft>
              <a:buNone/>
            </a:pPr>
            <a:r>
              <a:rPr lang="en-US" sz="2000">
                <a:solidFill>
                  <a:srgbClr val="333333"/>
                </a:solidFill>
                <a:latin typeface="Times New Roman"/>
                <a:ea typeface="Times New Roman"/>
                <a:cs typeface="Times New Roman"/>
                <a:sym typeface="Times New Roman"/>
              </a:rPr>
              <a:t>ta có sự kiện Form_load</a:t>
            </a:r>
            <a:endParaRPr sz="2000">
              <a:solidFill>
                <a:srgbClr val="333333"/>
              </a:solidFill>
              <a:latin typeface="Times New Roman"/>
              <a:ea typeface="Times New Roman"/>
              <a:cs typeface="Times New Roman"/>
              <a:sym typeface="Times New Roman"/>
            </a:endParaRPr>
          </a:p>
          <a:p>
            <a:pPr indent="0" lvl="0" marL="0" marR="0" rtl="0" algn="ctr">
              <a:spcBef>
                <a:spcPts val="300"/>
              </a:spcBef>
              <a:spcAft>
                <a:spcPts val="0"/>
              </a:spcAft>
              <a:buNone/>
            </a:pPr>
            <a:r>
              <a:rPr lang="en-US" sz="2000">
                <a:solidFill>
                  <a:srgbClr val="333333"/>
                </a:solidFill>
                <a:latin typeface="Times New Roman"/>
                <a:ea typeface="Times New Roman"/>
                <a:cs typeface="Times New Roman"/>
                <a:sym typeface="Times New Roman"/>
              </a:rPr>
              <a:t>Viết code như dưới</a:t>
            </a:r>
            <a:endParaRPr sz="2000">
              <a:solidFill>
                <a:srgbClr val="333333"/>
              </a:solidFill>
              <a:latin typeface="Times New Roman"/>
              <a:ea typeface="Times New Roman"/>
              <a:cs typeface="Times New Roman"/>
              <a:sym typeface="Times New Roman"/>
            </a:endParaRPr>
          </a:p>
        </p:txBody>
      </p:sp>
      <p:pic>
        <p:nvPicPr>
          <p:cNvPr id="137" name="Google Shape;137;p17"/>
          <p:cNvPicPr preferRelativeResize="0"/>
          <p:nvPr/>
        </p:nvPicPr>
        <p:blipFill rotWithShape="1">
          <a:blip r:embed="rId4">
            <a:alphaModFix/>
          </a:blip>
          <a:srcRect b="0" l="0" r="0" t="0"/>
          <a:stretch/>
        </p:blipFill>
        <p:spPr>
          <a:xfrm>
            <a:off x="5499314" y="1295400"/>
            <a:ext cx="3560188" cy="2803043"/>
          </a:xfrm>
          <a:prstGeom prst="rect">
            <a:avLst/>
          </a:prstGeom>
          <a:noFill/>
          <a:ln>
            <a:noFill/>
          </a:ln>
        </p:spPr>
      </p:pic>
      <p:sp>
        <p:nvSpPr>
          <p:cNvPr id="138" name="Google Shape;138;p17"/>
          <p:cNvSpPr txBox="1"/>
          <p:nvPr/>
        </p:nvSpPr>
        <p:spPr>
          <a:xfrm>
            <a:off x="1398397" y="457200"/>
            <a:ext cx="7745603"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   Form một số thuộc tính và sự kiện</a:t>
            </a:r>
            <a:endParaRPr b="1" i="0" sz="2800">
              <a:solidFill>
                <a:schemeClr val="lt1"/>
              </a:solidFill>
              <a:latin typeface="Times New Roman"/>
              <a:ea typeface="Times New Roman"/>
              <a:cs typeface="Times New Roman"/>
              <a:sym typeface="Times New Roman"/>
            </a:endParaRPr>
          </a:p>
        </p:txBody>
      </p:sp>
      <p:grpSp>
        <p:nvGrpSpPr>
          <p:cNvPr id="139" name="Google Shape;139;p17"/>
          <p:cNvGrpSpPr/>
          <p:nvPr/>
        </p:nvGrpSpPr>
        <p:grpSpPr>
          <a:xfrm>
            <a:off x="3355291" y="2544325"/>
            <a:ext cx="2468732" cy="2571859"/>
            <a:chOff x="3355291" y="2544325"/>
            <a:chExt cx="2468732" cy="2571859"/>
          </a:xfrm>
        </p:grpSpPr>
        <p:sp>
          <p:nvSpPr>
            <p:cNvPr id="140" name="Google Shape;140;p17"/>
            <p:cNvSpPr/>
            <p:nvPr/>
          </p:nvSpPr>
          <p:spPr>
            <a:xfrm rot="-2730986">
              <a:off x="3728881" y="3046124"/>
              <a:ext cx="1935266" cy="1260027"/>
            </a:xfrm>
            <a:prstGeom prst="rightArrow">
              <a:avLst>
                <a:gd fmla="val 50000" name="adj1"/>
                <a:gd fmla="val 50000" name="adj2"/>
              </a:avLst>
            </a:prstGeom>
            <a:solidFill>
              <a:srgbClr val="FFC000"/>
            </a:solidFill>
            <a:ln cap="flat" cmpd="sng" w="25400">
              <a:solidFill>
                <a:srgbClr val="26262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41" name="Google Shape;141;p17"/>
            <p:cNvSpPr/>
            <p:nvPr/>
          </p:nvSpPr>
          <p:spPr>
            <a:xfrm rot="-2835453">
              <a:off x="3162300" y="3486718"/>
              <a:ext cx="2819400" cy="707886"/>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Times New Roman"/>
                  <a:ea typeface="Times New Roman"/>
                  <a:cs typeface="Times New Roman"/>
                  <a:sym typeface="Times New Roman"/>
                </a:rPr>
                <a:t>Chạy form </a:t>
              </a:r>
              <a:endParaRPr/>
            </a:p>
            <a:p>
              <a:pPr indent="0" lvl="0" marL="0" marR="0" rtl="0" algn="ctr">
                <a:spcBef>
                  <a:spcPts val="0"/>
                </a:spcBef>
                <a:spcAft>
                  <a:spcPts val="0"/>
                </a:spcAft>
                <a:buNone/>
              </a:pPr>
              <a:r>
                <a:rPr b="1" lang="en-US" sz="2000">
                  <a:solidFill>
                    <a:schemeClr val="dk1"/>
                  </a:solidFill>
                  <a:latin typeface="Times New Roman"/>
                  <a:ea typeface="Times New Roman"/>
                  <a:cs typeface="Times New Roman"/>
                  <a:sym typeface="Times New Roman"/>
                </a:rPr>
                <a:t>có kết quả</a:t>
              </a:r>
              <a:endParaRPr b="1" sz="2000">
                <a:solidFill>
                  <a:schemeClr val="dk1"/>
                </a:solidFill>
                <a:latin typeface="Times New Roman"/>
                <a:ea typeface="Times New Roman"/>
                <a:cs typeface="Times New Roman"/>
                <a:sym typeface="Times New Roman"/>
              </a:endParaRPr>
            </a:p>
          </p:txBody>
        </p:sp>
      </p:grpSp>
      <p:sp>
        <p:nvSpPr>
          <p:cNvPr id="142" name="Google Shape;142;p17"/>
          <p:cNvSpPr txBox="1"/>
          <p:nvPr>
            <p:ph idx="2" type="body"/>
          </p:nvPr>
        </p:nvSpPr>
        <p:spPr>
          <a:xfrm>
            <a:off x="228600" y="4500351"/>
            <a:ext cx="8763000" cy="2263628"/>
          </a:xfrm>
          <a:prstGeom prst="rect">
            <a:avLst/>
          </a:prstGeom>
          <a:solidFill>
            <a:srgbClr val="FFE07D"/>
          </a:solidFill>
          <a:ln>
            <a:noFill/>
          </a:ln>
        </p:spPr>
        <p:txBody>
          <a:bodyPr anchorCtr="0" anchor="t" bIns="0" lIns="0" spcFirstLastPara="1" rIns="0" wrap="square" tIns="0">
            <a:spAutoFit/>
          </a:bodyPr>
          <a:lstStyle/>
          <a:p>
            <a:pPr indent="0" lvl="0" marL="0" rtl="0" algn="l">
              <a:spcBef>
                <a:spcPts val="0"/>
              </a:spcBef>
              <a:spcAft>
                <a:spcPts val="0"/>
              </a:spcAft>
              <a:buNone/>
            </a:pPr>
            <a:r>
              <a:rPr lang="en-US" sz="2000"/>
              <a:t>Private Sub </a:t>
            </a:r>
            <a:r>
              <a:rPr b="1" lang="en-US" sz="2000">
                <a:solidFill>
                  <a:srgbClr val="FF0000"/>
                </a:solidFill>
              </a:rPr>
              <a:t>Sukien_form_Load</a:t>
            </a:r>
            <a:r>
              <a:rPr lang="en-US" sz="2000"/>
              <a:t>(ByVal sender As System.Object, ByVal e As System.EventArgs) Handles MyBase.Load</a:t>
            </a:r>
            <a:endParaRPr sz="2000"/>
          </a:p>
          <a:p>
            <a:pPr indent="0" lvl="0" marL="0" rtl="0" algn="l">
              <a:spcBef>
                <a:spcPts val="0"/>
              </a:spcBef>
              <a:spcAft>
                <a:spcPts val="0"/>
              </a:spcAft>
              <a:buNone/>
            </a:pPr>
            <a:r>
              <a:rPr lang="en-US" sz="2000"/>
              <a:t>       Dim f As New Font("Times New Roman", 10)</a:t>
            </a:r>
            <a:endParaRPr/>
          </a:p>
          <a:p>
            <a:pPr indent="0" lvl="0" marL="0" rtl="0" algn="l">
              <a:spcBef>
                <a:spcPts val="0"/>
              </a:spcBef>
              <a:spcAft>
                <a:spcPts val="0"/>
              </a:spcAft>
              <a:buNone/>
            </a:pPr>
            <a:r>
              <a:rPr lang="en-US" sz="2000"/>
              <a:t>        Label1.Text = "Cùng tìm hiểu sự kiện của form nhé!"</a:t>
            </a:r>
            <a:endParaRPr/>
          </a:p>
          <a:p>
            <a:pPr indent="0" lvl="0" marL="0" rtl="0" algn="l">
              <a:spcBef>
                <a:spcPts val="0"/>
              </a:spcBef>
              <a:spcAft>
                <a:spcPts val="0"/>
              </a:spcAft>
              <a:buNone/>
            </a:pPr>
            <a:r>
              <a:rPr lang="en-US" sz="2000"/>
              <a:t>        Label1.Font = f</a:t>
            </a:r>
            <a:endParaRPr/>
          </a:p>
          <a:p>
            <a:pPr indent="0" lvl="0" marL="0" rtl="0" algn="l">
              <a:spcBef>
                <a:spcPts val="0"/>
              </a:spcBef>
              <a:spcAft>
                <a:spcPts val="0"/>
              </a:spcAft>
              <a:buNone/>
            </a:pPr>
            <a:r>
              <a:rPr lang="en-US" sz="2000"/>
              <a:t>        Label1.ForeColor = Color.Blue</a:t>
            </a:r>
            <a:endParaRPr sz="2000"/>
          </a:p>
          <a:p>
            <a:pPr indent="0" lvl="0" marL="0" rtl="0" algn="l">
              <a:spcBef>
                <a:spcPts val="0"/>
              </a:spcBef>
              <a:spcAft>
                <a:spcPts val="0"/>
              </a:spcAft>
              <a:buNone/>
            </a:pPr>
            <a:r>
              <a:rPr lang="en-US" sz="2000"/>
              <a:t>End Sub</a:t>
            </a:r>
            <a:endParaRPr/>
          </a:p>
        </p:txBody>
      </p:sp>
    </p:spTree>
  </p:cSld>
  <p:clrMapOvr>
    <a:masterClrMapping/>
  </p:clrMapOvr>
  <p:transition spd="slow">
    <p:fade thruBlk="1"/>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18"/>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fontScale="90000"/>
          </a:bodyPr>
          <a:lstStyle/>
          <a:p>
            <a:pPr indent="0" lvl="0" marL="0" rtl="0" algn="l">
              <a:spcBef>
                <a:spcPts val="0"/>
              </a:spcBef>
              <a:spcAft>
                <a:spcPts val="0"/>
              </a:spcAft>
              <a:buNone/>
            </a:pPr>
            <a:br>
              <a:rPr lang="en-US" sz="1350"/>
            </a:br>
            <a:endParaRPr/>
          </a:p>
        </p:txBody>
      </p:sp>
      <p:sp>
        <p:nvSpPr>
          <p:cNvPr id="148" name="Google Shape;148;p18"/>
          <p:cNvSpPr txBox="1"/>
          <p:nvPr>
            <p:ph idx="1" type="body"/>
          </p:nvPr>
        </p:nvSpPr>
        <p:spPr>
          <a:xfrm>
            <a:off x="228600" y="1191877"/>
            <a:ext cx="8763000" cy="2769989"/>
          </a:xfrm>
          <a:prstGeom prst="rect">
            <a:avLst/>
          </a:prstGeom>
          <a:noFill/>
          <a:ln>
            <a:noFill/>
          </a:ln>
        </p:spPr>
        <p:txBody>
          <a:bodyPr anchorCtr="0" anchor="t" bIns="0" lIns="0" spcFirstLastPara="1" rIns="0" wrap="square" tIns="0">
            <a:spAutoFit/>
          </a:bodyPr>
          <a:lstStyle/>
          <a:p>
            <a:pPr indent="-285750" lvl="0" marL="285750" rtl="0" algn="just">
              <a:spcBef>
                <a:spcPts val="0"/>
              </a:spcBef>
              <a:spcAft>
                <a:spcPts val="0"/>
              </a:spcAft>
              <a:buClr>
                <a:schemeClr val="dk1"/>
              </a:buClr>
              <a:buSzPts val="1800"/>
              <a:buFont typeface="Noto Sans Symbols"/>
              <a:buChar char="▪"/>
            </a:pPr>
            <a:r>
              <a:rPr b="1" lang="en-US"/>
              <a:t>Thêm Form vào Project </a:t>
            </a:r>
            <a:endParaRPr/>
          </a:p>
          <a:p>
            <a:pPr indent="0" lvl="0" marL="0" rtl="0" algn="just">
              <a:lnSpc>
                <a:spcPct val="150000"/>
              </a:lnSpc>
              <a:spcBef>
                <a:spcPts val="0"/>
              </a:spcBef>
              <a:spcAft>
                <a:spcPts val="0"/>
              </a:spcAft>
              <a:buNone/>
            </a:pPr>
            <a:r>
              <a:rPr lang="en-US" sz="2400">
                <a:solidFill>
                  <a:srgbClr val="333333"/>
                </a:solidFill>
                <a:latin typeface="Times New Roman"/>
                <a:ea typeface="Times New Roman"/>
                <a:cs typeface="Times New Roman"/>
                <a:sym typeface="Times New Roman"/>
              </a:rPr>
              <a:t>Để thêm form trắng vào Project ta thực hiện như sau:</a:t>
            </a:r>
            <a:endParaRPr sz="2400">
              <a:latin typeface="Times New Roman"/>
              <a:ea typeface="Times New Roman"/>
              <a:cs typeface="Times New Roman"/>
              <a:sym typeface="Times New Roman"/>
            </a:endParaRPr>
          </a:p>
          <a:p>
            <a:pPr indent="0" lvl="0" marL="0" rtl="0" algn="just">
              <a:lnSpc>
                <a:spcPct val="150000"/>
              </a:lnSpc>
              <a:spcBef>
                <a:spcPts val="0"/>
              </a:spcBef>
              <a:spcAft>
                <a:spcPts val="0"/>
              </a:spcAft>
              <a:buNone/>
            </a:pPr>
            <a:r>
              <a:rPr lang="en-US" sz="2400">
                <a:solidFill>
                  <a:srgbClr val="333333"/>
                </a:solidFill>
                <a:latin typeface="Times New Roman"/>
                <a:ea typeface="Times New Roman"/>
                <a:cs typeface="Times New Roman"/>
                <a:sym typeface="Times New Roman"/>
              </a:rPr>
              <a:t>Kích phải chuột vào tên Project trong Solution Explorer (SE) chọn Add; chọn Window Form; Hộp thoại xuất hiện gõ tên cho form mới; Add</a:t>
            </a:r>
            <a:endParaRPr sz="2400">
              <a:latin typeface="Times New Roman"/>
              <a:ea typeface="Times New Roman"/>
              <a:cs typeface="Times New Roman"/>
              <a:sym typeface="Times New Roman"/>
            </a:endParaRPr>
          </a:p>
          <a:p>
            <a:pPr indent="0" lvl="0" marL="0" rtl="0" algn="l">
              <a:spcBef>
                <a:spcPts val="0"/>
              </a:spcBef>
              <a:spcAft>
                <a:spcPts val="0"/>
              </a:spcAft>
              <a:buNone/>
            </a:pPr>
            <a:r>
              <a:t/>
            </a:r>
            <a:endParaRPr/>
          </a:p>
        </p:txBody>
      </p:sp>
      <p:pic>
        <p:nvPicPr>
          <p:cNvPr id="149" name="Google Shape;149;p18"/>
          <p:cNvPicPr preferRelativeResize="0"/>
          <p:nvPr/>
        </p:nvPicPr>
        <p:blipFill rotWithShape="1">
          <a:blip r:embed="rId3">
            <a:alphaModFix/>
          </a:blip>
          <a:srcRect b="0" l="0" r="0" t="0"/>
          <a:stretch/>
        </p:blipFill>
        <p:spPr>
          <a:xfrm>
            <a:off x="1294579" y="3352800"/>
            <a:ext cx="2963035" cy="2988468"/>
          </a:xfrm>
          <a:prstGeom prst="rect">
            <a:avLst/>
          </a:prstGeom>
          <a:noFill/>
          <a:ln>
            <a:noFill/>
          </a:ln>
        </p:spPr>
      </p:pic>
      <p:pic>
        <p:nvPicPr>
          <p:cNvPr id="150" name="Google Shape;150;p18"/>
          <p:cNvPicPr preferRelativeResize="0"/>
          <p:nvPr/>
        </p:nvPicPr>
        <p:blipFill rotWithShape="1">
          <a:blip r:embed="rId4">
            <a:alphaModFix/>
          </a:blip>
          <a:srcRect b="0" l="0" r="0" t="0"/>
          <a:stretch/>
        </p:blipFill>
        <p:spPr>
          <a:xfrm>
            <a:off x="4592692" y="3352800"/>
            <a:ext cx="4551308" cy="3142570"/>
          </a:xfrm>
          <a:prstGeom prst="rect">
            <a:avLst/>
          </a:prstGeom>
          <a:noFill/>
          <a:ln>
            <a:noFill/>
          </a:ln>
        </p:spPr>
      </p:pic>
      <p:sp>
        <p:nvSpPr>
          <p:cNvPr id="151" name="Google Shape;151;p18"/>
          <p:cNvSpPr/>
          <p:nvPr/>
        </p:nvSpPr>
        <p:spPr>
          <a:xfrm>
            <a:off x="1" y="2911882"/>
            <a:ext cx="138564" cy="276999"/>
          </a:xfrm>
          <a:prstGeom prst="rect">
            <a:avLst/>
          </a:prstGeom>
          <a:noFill/>
          <a:ln>
            <a:noFill/>
          </a:ln>
        </p:spPr>
        <p:txBody>
          <a:bodyPr anchorCtr="0" anchor="ctr" bIns="34275" lIns="68575" spcFirstLastPara="1" rIns="68575" wrap="square" tIns="34275">
            <a:noAutofit/>
          </a:bodyPr>
          <a:lstStyle/>
          <a:p>
            <a:pPr indent="0" lvl="0" marL="0" marR="0" rtl="0" algn="l">
              <a:spcBef>
                <a:spcPts val="0"/>
              </a:spcBef>
              <a:spcAft>
                <a:spcPts val="0"/>
              </a:spcAft>
              <a:buNone/>
            </a:pPr>
            <a:r>
              <a:t/>
            </a:r>
            <a:endParaRPr sz="1350">
              <a:solidFill>
                <a:schemeClr val="dk1"/>
              </a:solidFill>
              <a:latin typeface="Calibri"/>
              <a:ea typeface="Calibri"/>
              <a:cs typeface="Calibri"/>
              <a:sym typeface="Calibri"/>
            </a:endParaRPr>
          </a:p>
        </p:txBody>
      </p:sp>
      <p:sp>
        <p:nvSpPr>
          <p:cNvPr id="152" name="Google Shape;152;p18"/>
          <p:cNvSpPr txBox="1"/>
          <p:nvPr/>
        </p:nvSpPr>
        <p:spPr>
          <a:xfrm>
            <a:off x="1600200" y="474007"/>
            <a:ext cx="6347205" cy="452119"/>
          </a:xfrm>
          <a:prstGeom prst="rect">
            <a:avLst/>
          </a:prstGeom>
          <a:noFill/>
          <a:ln>
            <a:noFill/>
          </a:ln>
        </p:spPr>
        <p:txBody>
          <a:bodyPr anchorCtr="0" anchor="t" bIns="0" lIns="0" spcFirstLastPara="1" rIns="0" wrap="square" tIns="0">
            <a:norm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Hiển thị và gọi Form khác</a:t>
            </a:r>
            <a:endParaRPr b="1" i="0" sz="2800">
              <a:solidFill>
                <a:schemeClr val="lt1"/>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19"/>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fontScale="90000"/>
          </a:bodyPr>
          <a:lstStyle/>
          <a:p>
            <a:pPr indent="0" lvl="0" marL="0" rtl="0" algn="l">
              <a:spcBef>
                <a:spcPts val="0"/>
              </a:spcBef>
              <a:spcAft>
                <a:spcPts val="0"/>
              </a:spcAft>
              <a:buNone/>
            </a:pPr>
            <a:br>
              <a:rPr lang="en-US" sz="1350"/>
            </a:br>
            <a:endParaRPr/>
          </a:p>
        </p:txBody>
      </p:sp>
      <p:sp>
        <p:nvSpPr>
          <p:cNvPr id="158" name="Google Shape;158;p19"/>
          <p:cNvSpPr txBox="1"/>
          <p:nvPr>
            <p:ph idx="1" type="body"/>
          </p:nvPr>
        </p:nvSpPr>
        <p:spPr>
          <a:xfrm>
            <a:off x="444500" y="1222375"/>
            <a:ext cx="8255000" cy="4405630"/>
          </a:xfrm>
          <a:prstGeom prst="rect">
            <a:avLst/>
          </a:prstGeom>
          <a:noFill/>
          <a:ln>
            <a:noFill/>
          </a:ln>
        </p:spPr>
        <p:txBody>
          <a:bodyPr anchorCtr="0" anchor="t" bIns="0" lIns="0" spcFirstLastPara="1" rIns="0" wrap="square" tIns="0">
            <a:normAutofit/>
          </a:bodyPr>
          <a:lstStyle/>
          <a:p>
            <a:pPr indent="-342900" lvl="0" marL="342900" rtl="0" algn="just">
              <a:lnSpc>
                <a:spcPct val="150000"/>
              </a:lnSpc>
              <a:spcBef>
                <a:spcPts val="0"/>
              </a:spcBef>
              <a:spcAft>
                <a:spcPts val="0"/>
              </a:spcAft>
              <a:buClr>
                <a:schemeClr val="dk1"/>
              </a:buClr>
              <a:buSzPts val="2400"/>
              <a:buFont typeface="Noto Sans Symbols"/>
              <a:buChar char="▪"/>
            </a:pPr>
            <a:r>
              <a:rPr lang="en-US" sz="2400"/>
              <a:t>Để thực hiện chạy mở form từ một form khác ta sử dụng phương thức show()</a:t>
            </a:r>
            <a:endParaRPr/>
          </a:p>
          <a:p>
            <a:pPr indent="-342900" lvl="1" marL="800100" rtl="0" algn="just">
              <a:lnSpc>
                <a:spcPct val="150000"/>
              </a:lnSpc>
              <a:spcBef>
                <a:spcPts val="0"/>
              </a:spcBef>
              <a:spcAft>
                <a:spcPts val="0"/>
              </a:spcAft>
              <a:buSzPts val="2400"/>
              <a:buFont typeface="Noto Sans Symbols"/>
              <a:buChar char="⮚"/>
            </a:pPr>
            <a:r>
              <a:rPr lang="en-US" sz="2400"/>
              <a:t>Cú pháp: Tên_form.show()</a:t>
            </a:r>
            <a:endParaRPr/>
          </a:p>
          <a:p>
            <a:pPr indent="-342900" lvl="0" marL="342900" rtl="0" algn="just">
              <a:lnSpc>
                <a:spcPct val="150000"/>
              </a:lnSpc>
              <a:spcBef>
                <a:spcPts val="0"/>
              </a:spcBef>
              <a:spcAft>
                <a:spcPts val="0"/>
              </a:spcAft>
              <a:buClr>
                <a:schemeClr val="dk1"/>
              </a:buClr>
              <a:buSzPts val="2400"/>
              <a:buFont typeface="Noto Sans Symbols"/>
              <a:buChar char="▪"/>
            </a:pPr>
            <a:r>
              <a:rPr lang="en-US" sz="2400"/>
              <a:t>Để đóng form đang mở ta sử dụng phương thức close()</a:t>
            </a:r>
            <a:endParaRPr/>
          </a:p>
          <a:p>
            <a:pPr indent="-342900" lvl="2" marL="685800" rtl="0" algn="l">
              <a:lnSpc>
                <a:spcPct val="150000"/>
              </a:lnSpc>
              <a:spcBef>
                <a:spcPts val="900"/>
              </a:spcBef>
              <a:spcAft>
                <a:spcPts val="0"/>
              </a:spcAft>
              <a:buSzPts val="2400"/>
              <a:buFont typeface="Noto Sans Symbols"/>
              <a:buChar char="⮚"/>
            </a:pPr>
            <a:r>
              <a:rPr lang="en-US" sz="2400"/>
              <a:t>Cú pháp. Tên_form.close</a:t>
            </a:r>
            <a:endParaRPr sz="2400"/>
          </a:p>
          <a:p>
            <a:pPr indent="-342900" lvl="2" marL="342900" rtl="0" algn="l">
              <a:lnSpc>
                <a:spcPct val="150000"/>
              </a:lnSpc>
              <a:spcBef>
                <a:spcPts val="900"/>
              </a:spcBef>
              <a:spcAft>
                <a:spcPts val="0"/>
              </a:spcAft>
              <a:buSzPts val="2400"/>
              <a:buFont typeface="Noto Sans Symbols"/>
              <a:buChar char="▪"/>
            </a:pPr>
            <a:r>
              <a:rPr lang="en-US" sz="2400"/>
              <a:t>Nếu đóng form hiện đang mở  sử dụng cú pháp: Me.close</a:t>
            </a:r>
            <a:endParaRPr sz="2400"/>
          </a:p>
          <a:p>
            <a:pPr indent="0" lvl="0" marL="0" rtl="0" algn="l">
              <a:spcBef>
                <a:spcPts val="0"/>
              </a:spcBef>
              <a:spcAft>
                <a:spcPts val="0"/>
              </a:spcAft>
              <a:buNone/>
            </a:pPr>
            <a:r>
              <a:t/>
            </a:r>
            <a:endParaRPr/>
          </a:p>
        </p:txBody>
      </p:sp>
      <p:sp>
        <p:nvSpPr>
          <p:cNvPr id="159" name="Google Shape;159;p19"/>
          <p:cNvSpPr/>
          <p:nvPr/>
        </p:nvSpPr>
        <p:spPr>
          <a:xfrm>
            <a:off x="1" y="2911882"/>
            <a:ext cx="138564" cy="276999"/>
          </a:xfrm>
          <a:prstGeom prst="rect">
            <a:avLst/>
          </a:prstGeom>
          <a:noFill/>
          <a:ln>
            <a:noFill/>
          </a:ln>
        </p:spPr>
        <p:txBody>
          <a:bodyPr anchorCtr="0" anchor="ctr" bIns="34275" lIns="68575" spcFirstLastPara="1" rIns="68575" wrap="square" tIns="34275">
            <a:noAutofit/>
          </a:bodyPr>
          <a:lstStyle/>
          <a:p>
            <a:pPr indent="0" lvl="0" marL="0" marR="0" rtl="0" algn="l">
              <a:spcBef>
                <a:spcPts val="0"/>
              </a:spcBef>
              <a:spcAft>
                <a:spcPts val="0"/>
              </a:spcAft>
              <a:buNone/>
            </a:pPr>
            <a:r>
              <a:t/>
            </a:r>
            <a:endParaRPr sz="1350">
              <a:solidFill>
                <a:schemeClr val="dk1"/>
              </a:solidFill>
              <a:latin typeface="Calibri"/>
              <a:ea typeface="Calibri"/>
              <a:cs typeface="Calibri"/>
              <a:sym typeface="Calibri"/>
            </a:endParaRPr>
          </a:p>
        </p:txBody>
      </p:sp>
      <p:sp>
        <p:nvSpPr>
          <p:cNvPr id="160" name="Google Shape;160;p19"/>
          <p:cNvSpPr txBox="1"/>
          <p:nvPr/>
        </p:nvSpPr>
        <p:spPr>
          <a:xfrm>
            <a:off x="1600200" y="474007"/>
            <a:ext cx="6347205" cy="452119"/>
          </a:xfrm>
          <a:prstGeom prst="rect">
            <a:avLst/>
          </a:prstGeom>
          <a:noFill/>
          <a:ln>
            <a:noFill/>
          </a:ln>
        </p:spPr>
        <p:txBody>
          <a:bodyPr anchorCtr="0" anchor="t" bIns="0" lIns="0" spcFirstLastPara="1" rIns="0" wrap="square" tIns="0">
            <a:norm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Hiển thị và gọi Form khác</a:t>
            </a:r>
            <a:endParaRPr b="1" i="0" sz="2800">
              <a:solidFill>
                <a:schemeClr val="lt1"/>
              </a:solidFill>
              <a:latin typeface="Times New Roman"/>
              <a:ea typeface="Times New Roman"/>
              <a:cs typeface="Times New Roman"/>
              <a:sym typeface="Times New Roman"/>
            </a:endParaRPr>
          </a:p>
        </p:txBody>
      </p:sp>
      <p:pic>
        <p:nvPicPr>
          <p:cNvPr id="161" name="Google Shape;161;p19"/>
          <p:cNvPicPr preferRelativeResize="0"/>
          <p:nvPr/>
        </p:nvPicPr>
        <p:blipFill rotWithShape="1">
          <a:blip r:embed="rId3">
            <a:alphaModFix/>
          </a:blip>
          <a:srcRect b="0" l="0" r="0" t="0"/>
          <a:stretch/>
        </p:blipFill>
        <p:spPr>
          <a:xfrm>
            <a:off x="496595" y="5105400"/>
            <a:ext cx="8229599" cy="142512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20"/>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 Phương thức show() và showdialog()</a:t>
            </a:r>
            <a:endParaRPr/>
          </a:p>
        </p:txBody>
      </p:sp>
      <p:sp>
        <p:nvSpPr>
          <p:cNvPr id="167" name="Google Shape;167;p20"/>
          <p:cNvSpPr txBox="1"/>
          <p:nvPr>
            <p:ph idx="1" type="body"/>
          </p:nvPr>
        </p:nvSpPr>
        <p:spPr>
          <a:xfrm>
            <a:off x="304800" y="1295400"/>
            <a:ext cx="8255000" cy="4917500"/>
          </a:xfrm>
          <a:prstGeom prst="rect">
            <a:avLst/>
          </a:prstGeom>
          <a:noFill/>
          <a:ln>
            <a:noFill/>
          </a:ln>
        </p:spPr>
        <p:txBody>
          <a:bodyPr anchorCtr="0" anchor="t" bIns="0" lIns="0" spcFirstLastPara="1" rIns="0" wrap="square" tIns="0">
            <a:spAutoFit/>
          </a:bodyPr>
          <a:lstStyle/>
          <a:p>
            <a:pPr indent="-285750" lvl="0" marL="285750" rtl="0" algn="just">
              <a:lnSpc>
                <a:spcPct val="150000"/>
              </a:lnSpc>
              <a:spcBef>
                <a:spcPts val="0"/>
              </a:spcBef>
              <a:spcAft>
                <a:spcPts val="0"/>
              </a:spcAft>
              <a:buClr>
                <a:schemeClr val="dk1"/>
              </a:buClr>
              <a:buSzPts val="2400"/>
              <a:buFont typeface="Noto Sans Symbols"/>
              <a:buChar char="▪"/>
            </a:pPr>
            <a:r>
              <a:rPr lang="en-US" sz="2400"/>
              <a:t>Trong lập trình Winform đôi khi chúng ta sẽ phải sử dụng phương thức </a:t>
            </a:r>
            <a:r>
              <a:rPr b="1" lang="en-US" sz="2400"/>
              <a:t>Show() </a:t>
            </a:r>
            <a:r>
              <a:rPr lang="en-US" sz="2400"/>
              <a:t>hoặc </a:t>
            </a:r>
            <a:r>
              <a:rPr b="1" lang="en-US" sz="2400"/>
              <a:t>ShowDialog()</a:t>
            </a:r>
            <a:r>
              <a:rPr lang="en-US" sz="2400"/>
              <a:t> để hiển thị một Form mới</a:t>
            </a:r>
            <a:endParaRPr sz="2400"/>
          </a:p>
          <a:p>
            <a:pPr indent="-342900" lvl="1" marL="800100" rtl="0" algn="just">
              <a:lnSpc>
                <a:spcPct val="150000"/>
              </a:lnSpc>
              <a:spcBef>
                <a:spcPts val="0"/>
              </a:spcBef>
              <a:spcAft>
                <a:spcPts val="0"/>
              </a:spcAft>
              <a:buSzPts val="2400"/>
              <a:buFont typeface="Noto Sans Symbols"/>
              <a:buChar char="✔"/>
            </a:pPr>
            <a:r>
              <a:rPr lang="en-US" sz="2400"/>
              <a:t>Phương thức </a:t>
            </a:r>
            <a:r>
              <a:rPr b="1" lang="en-US" sz="2400"/>
              <a:t>Show():</a:t>
            </a:r>
            <a:r>
              <a:rPr lang="en-US" sz="2400"/>
              <a:t> khi phương thức</a:t>
            </a:r>
            <a:r>
              <a:rPr b="1" lang="en-US" sz="2400"/>
              <a:t> Show() </a:t>
            </a:r>
            <a:r>
              <a:rPr lang="en-US" sz="2400"/>
              <a:t>được gọi, Form mới sẽ được hiển thị ra màn hình và chương trình thực hiện tiếp các dòng lệnh tiếp theo.</a:t>
            </a:r>
            <a:endParaRPr sz="2400"/>
          </a:p>
          <a:p>
            <a:pPr indent="-342900" lvl="1" marL="800100" rtl="0" algn="just">
              <a:lnSpc>
                <a:spcPct val="150000"/>
              </a:lnSpc>
              <a:spcBef>
                <a:spcPts val="0"/>
              </a:spcBef>
              <a:spcAft>
                <a:spcPts val="0"/>
              </a:spcAft>
              <a:buSzPts val="2400"/>
              <a:buFont typeface="Noto Sans Symbols"/>
              <a:buChar char="✔"/>
            </a:pPr>
            <a:r>
              <a:rPr lang="en-US" sz="2400"/>
              <a:t>Phương thức </a:t>
            </a:r>
            <a:r>
              <a:rPr b="1" lang="en-US" sz="2400"/>
              <a:t>ShowDialog(): </a:t>
            </a:r>
            <a:r>
              <a:rPr lang="en-US" sz="2400"/>
              <a:t>khi gọi phương thức này chương trình sẽ ngưng thực hiện các đoạn lệnh tiếp theo cho đến khi form đóng lại</a:t>
            </a:r>
            <a:r>
              <a:rPr lang="en-US"/>
              <a:t>.</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21"/>
          <p:cNvSpPr txBox="1"/>
          <p:nvPr>
            <p:ph type="title"/>
          </p:nvPr>
        </p:nvSpPr>
        <p:spPr>
          <a:xfrm>
            <a:off x="1676400" y="533400"/>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Điều khiển Button</a:t>
            </a:r>
            <a:endParaRPr/>
          </a:p>
        </p:txBody>
      </p:sp>
      <p:sp>
        <p:nvSpPr>
          <p:cNvPr id="173" name="Google Shape;173;p21"/>
          <p:cNvSpPr txBox="1"/>
          <p:nvPr>
            <p:ph idx="1" type="body"/>
          </p:nvPr>
        </p:nvSpPr>
        <p:spPr>
          <a:xfrm>
            <a:off x="228600" y="1226184"/>
            <a:ext cx="8763000" cy="6012815"/>
          </a:xfrm>
          <a:prstGeom prst="rect">
            <a:avLst/>
          </a:prstGeom>
          <a:noFill/>
          <a:ln>
            <a:noFill/>
          </a:ln>
        </p:spPr>
        <p:txBody>
          <a:bodyPr anchorCtr="0" anchor="t" bIns="0" lIns="0" spcFirstLastPara="1" rIns="0" wrap="square" tIns="0">
            <a:normAutofit/>
          </a:bodyPr>
          <a:lstStyle/>
          <a:p>
            <a:pPr indent="-342900" lvl="0" marL="342900" rtl="0" algn="l">
              <a:lnSpc>
                <a:spcPct val="133333"/>
              </a:lnSpc>
              <a:spcBef>
                <a:spcPts val="0"/>
              </a:spcBef>
              <a:spcAft>
                <a:spcPts val="0"/>
              </a:spcAft>
              <a:buClr>
                <a:schemeClr val="dk1"/>
              </a:buClr>
              <a:buSzPts val="2400"/>
              <a:buFont typeface="Noto Sans Symbols"/>
              <a:buChar char="▪"/>
            </a:pPr>
            <a:r>
              <a:rPr lang="en-US" sz="2400"/>
              <a:t>Điều khiển Button           cho phép ra một nút nhấn, người dùng có thể xác nhận một thao tác, thực hiện một công việc nào đó bằng cách kích chuột tại nút. </a:t>
            </a:r>
            <a:endParaRPr sz="2400"/>
          </a:p>
          <a:p>
            <a:pPr indent="-342900" lvl="0" marL="342900" rtl="0" algn="l">
              <a:lnSpc>
                <a:spcPct val="133333"/>
              </a:lnSpc>
              <a:spcBef>
                <a:spcPts val="0"/>
              </a:spcBef>
              <a:spcAft>
                <a:spcPts val="0"/>
              </a:spcAft>
              <a:buClr>
                <a:schemeClr val="dk1"/>
              </a:buClr>
              <a:buSzPts val="2400"/>
              <a:buFont typeface="Noto Sans Symbols"/>
              <a:buChar char="▪"/>
            </a:pPr>
            <a:r>
              <a:rPr b="1" i="1" lang="en-US" sz="2400"/>
              <a:t>Thuộc tính của nút: </a:t>
            </a:r>
            <a:endParaRPr b="1" sz="2400"/>
          </a:p>
          <a:p>
            <a:pPr indent="-342900" lvl="1" marL="800100" rtl="0" algn="just">
              <a:lnSpc>
                <a:spcPct val="133333"/>
              </a:lnSpc>
              <a:spcBef>
                <a:spcPts val="0"/>
              </a:spcBef>
              <a:spcAft>
                <a:spcPts val="0"/>
              </a:spcAft>
              <a:buSzPts val="2400"/>
              <a:buFont typeface="Noto Sans Symbols"/>
              <a:buChar char="⮚"/>
            </a:pPr>
            <a:r>
              <a:rPr b="1" lang="en-US" sz="2400"/>
              <a:t>Text: </a:t>
            </a:r>
            <a:r>
              <a:rPr lang="en-US" sz="2400"/>
              <a:t>khi kéo thả các nút lên form các nút sẽ có nội dung là Button 1, Button 2… Để có được nội dung là Xác nhận hay Hủy bỏ như trên ta phải sử dụng thuộc tính Text để quy định nội dung cho nó.</a:t>
            </a:r>
            <a:endParaRPr b="1" sz="2400"/>
          </a:p>
          <a:p>
            <a:pPr indent="-342900" lvl="1" marL="800100" rtl="0" algn="just">
              <a:lnSpc>
                <a:spcPct val="133333"/>
              </a:lnSpc>
              <a:spcBef>
                <a:spcPts val="0"/>
              </a:spcBef>
              <a:spcAft>
                <a:spcPts val="0"/>
              </a:spcAft>
              <a:buSzPts val="2400"/>
              <a:buFont typeface="Noto Sans Symbols"/>
              <a:buChar char="⮚"/>
            </a:pPr>
            <a:r>
              <a:rPr b="1" lang="en-US" sz="2400"/>
              <a:t>Name</a:t>
            </a:r>
            <a:r>
              <a:rPr lang="en-US" sz="2400"/>
              <a:t>: tương tự như textbox việc đặt tên cho các nút nhấn khi đưa lên form là rất cần thiết trong ví dụ trên nút Xác nhận được đặt tên là btnxacnhan còn nút Hủy bỏ được đặt tên là btnhuybo</a:t>
            </a:r>
            <a:endParaRPr b="1" sz="2400"/>
          </a:p>
          <a:p>
            <a:pPr indent="-342900" lvl="1" marL="800100" rtl="0" algn="just">
              <a:lnSpc>
                <a:spcPct val="133333"/>
              </a:lnSpc>
              <a:spcBef>
                <a:spcPts val="0"/>
              </a:spcBef>
              <a:spcAft>
                <a:spcPts val="0"/>
              </a:spcAft>
              <a:buSzPts val="2400"/>
              <a:buFont typeface="Noto Sans Symbols"/>
              <a:buChar char="⮚"/>
            </a:pPr>
            <a:r>
              <a:rPr b="1" lang="en-US" sz="2400"/>
              <a:t>Ngoài ra </a:t>
            </a:r>
            <a:r>
              <a:rPr lang="en-US" sz="2400"/>
              <a:t>nút còn có các thuộc tính tương tự các điều khiển khác như: Font, Back color, Forecolor…</a:t>
            </a:r>
            <a:endParaRPr b="1" sz="2400"/>
          </a:p>
          <a:p>
            <a:pPr indent="0" lvl="0" marL="0" rtl="0" algn="l">
              <a:spcBef>
                <a:spcPts val="0"/>
              </a:spcBef>
              <a:spcAft>
                <a:spcPts val="0"/>
              </a:spcAft>
              <a:buNone/>
            </a:pPr>
            <a:r>
              <a:t/>
            </a:r>
            <a:endParaRPr/>
          </a:p>
        </p:txBody>
      </p:sp>
      <p:pic>
        <p:nvPicPr>
          <p:cNvPr id="174" name="Google Shape;174;p21"/>
          <p:cNvPicPr preferRelativeResize="0"/>
          <p:nvPr/>
        </p:nvPicPr>
        <p:blipFill rotWithShape="1">
          <a:blip r:embed="rId3">
            <a:alphaModFix/>
          </a:blip>
          <a:srcRect b="0" l="0" r="0" t="0"/>
          <a:stretch/>
        </p:blipFill>
        <p:spPr>
          <a:xfrm>
            <a:off x="3124200" y="1194151"/>
            <a:ext cx="595418" cy="3810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pic>
        <p:nvPicPr>
          <p:cNvPr id="179" name="Google Shape;179;p22"/>
          <p:cNvPicPr preferRelativeResize="0"/>
          <p:nvPr>
            <p:ph idx="1" type="body"/>
          </p:nvPr>
        </p:nvPicPr>
        <p:blipFill rotWithShape="1">
          <a:blip r:embed="rId3">
            <a:alphaModFix/>
          </a:blip>
          <a:srcRect b="0" l="0" r="0" t="0"/>
          <a:stretch/>
        </p:blipFill>
        <p:spPr>
          <a:xfrm>
            <a:off x="304800" y="2971800"/>
            <a:ext cx="4799489" cy="3276600"/>
          </a:xfrm>
          <a:prstGeom prst="rect">
            <a:avLst/>
          </a:prstGeom>
          <a:noFill/>
          <a:ln>
            <a:noFill/>
          </a:ln>
        </p:spPr>
      </p:pic>
      <p:pic>
        <p:nvPicPr>
          <p:cNvPr id="180" name="Google Shape;180;p22"/>
          <p:cNvPicPr preferRelativeResize="0"/>
          <p:nvPr/>
        </p:nvPicPr>
        <p:blipFill rotWithShape="1">
          <a:blip r:embed="rId4">
            <a:alphaModFix/>
          </a:blip>
          <a:srcRect b="0" l="0" r="0" t="0"/>
          <a:stretch/>
        </p:blipFill>
        <p:spPr>
          <a:xfrm>
            <a:off x="4643446" y="4989903"/>
            <a:ext cx="3944620" cy="1513700"/>
          </a:xfrm>
          <a:prstGeom prst="rect">
            <a:avLst/>
          </a:prstGeom>
          <a:noFill/>
          <a:ln>
            <a:noFill/>
          </a:ln>
        </p:spPr>
      </p:pic>
      <p:sp>
        <p:nvSpPr>
          <p:cNvPr id="181" name="Google Shape;181;p22"/>
          <p:cNvSpPr txBox="1"/>
          <p:nvPr/>
        </p:nvSpPr>
        <p:spPr>
          <a:xfrm>
            <a:off x="5017477" y="5603517"/>
            <a:ext cx="1783058" cy="286472"/>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b="1" sz="900">
              <a:solidFill>
                <a:srgbClr val="FF0000"/>
              </a:solidFill>
              <a:latin typeface="Arial"/>
              <a:ea typeface="Arial"/>
              <a:cs typeface="Arial"/>
              <a:sym typeface="Arial"/>
            </a:endParaRPr>
          </a:p>
          <a:p>
            <a:pPr indent="0" lvl="0" marL="0" marR="0" rtl="0" algn="l">
              <a:spcBef>
                <a:spcPts val="0"/>
              </a:spcBef>
              <a:spcAft>
                <a:spcPts val="0"/>
              </a:spcAft>
              <a:buNone/>
            </a:pPr>
            <a:r>
              <a:rPr b="1" lang="en-US" sz="900">
                <a:solidFill>
                  <a:srgbClr val="FF0000"/>
                </a:solidFill>
                <a:latin typeface="Arial"/>
                <a:ea typeface="Arial"/>
                <a:cs typeface="Arial"/>
                <a:sym typeface="Arial"/>
              </a:rPr>
              <a:t>Gõ mã lệnh vào đây</a:t>
            </a:r>
            <a:endParaRPr sz="1350">
              <a:solidFill>
                <a:schemeClr val="dk1"/>
              </a:solidFill>
              <a:latin typeface="Arial"/>
              <a:ea typeface="Arial"/>
              <a:cs typeface="Arial"/>
              <a:sym typeface="Arial"/>
            </a:endParaRPr>
          </a:p>
        </p:txBody>
      </p:sp>
      <p:sp>
        <p:nvSpPr>
          <p:cNvPr id="182" name="Google Shape;182;p22"/>
          <p:cNvSpPr/>
          <p:nvPr/>
        </p:nvSpPr>
        <p:spPr>
          <a:xfrm>
            <a:off x="1" y="1061651"/>
            <a:ext cx="138564" cy="276999"/>
          </a:xfrm>
          <a:prstGeom prst="rect">
            <a:avLst/>
          </a:prstGeom>
          <a:noFill/>
          <a:ln>
            <a:noFill/>
          </a:ln>
        </p:spPr>
        <p:txBody>
          <a:bodyPr anchorCtr="0" anchor="ctr" bIns="34275" lIns="68575" spcFirstLastPara="1" rIns="68575" wrap="square" tIns="34275">
            <a:noAutofit/>
          </a:bodyPr>
          <a:lstStyle/>
          <a:p>
            <a:pPr indent="0" lvl="0" marL="0" marR="0" rtl="0" algn="l">
              <a:spcBef>
                <a:spcPts val="0"/>
              </a:spcBef>
              <a:spcAft>
                <a:spcPts val="0"/>
              </a:spcAft>
              <a:buNone/>
            </a:pPr>
            <a:r>
              <a:t/>
            </a:r>
            <a:endParaRPr sz="1350">
              <a:solidFill>
                <a:schemeClr val="dk1"/>
              </a:solidFill>
              <a:latin typeface="Calibri"/>
              <a:ea typeface="Calibri"/>
              <a:cs typeface="Calibri"/>
              <a:sym typeface="Calibri"/>
            </a:endParaRPr>
          </a:p>
        </p:txBody>
      </p:sp>
      <p:sp>
        <p:nvSpPr>
          <p:cNvPr id="183" name="Google Shape;183;p22"/>
          <p:cNvSpPr/>
          <p:nvPr/>
        </p:nvSpPr>
        <p:spPr>
          <a:xfrm>
            <a:off x="5181600" y="3774980"/>
            <a:ext cx="3720007" cy="992579"/>
          </a:xfrm>
          <a:prstGeom prst="rect">
            <a:avLst/>
          </a:prstGeom>
          <a:noFill/>
          <a:ln>
            <a:noFill/>
          </a:ln>
        </p:spPr>
        <p:txBody>
          <a:bodyPr anchorCtr="0" anchor="ctr" bIns="34275" lIns="68575" spcFirstLastPara="1" rIns="68575" wrap="square" tIns="34275">
            <a:noAutofit/>
          </a:bodyPr>
          <a:lstStyle/>
          <a:p>
            <a:pPr indent="0" lvl="0" marL="0" marR="0" rtl="0" algn="l">
              <a:spcBef>
                <a:spcPts val="0"/>
              </a:spcBef>
              <a:spcAft>
                <a:spcPts val="0"/>
              </a:spcAft>
              <a:buNone/>
            </a:pPr>
            <a:r>
              <a:rPr lang="en-US" sz="2000">
                <a:solidFill>
                  <a:srgbClr val="333333"/>
                </a:solidFill>
                <a:latin typeface="Times New Roman"/>
                <a:ea typeface="Times New Roman"/>
                <a:cs typeface="Times New Roman"/>
                <a:sym typeface="Times New Roman"/>
              </a:rPr>
              <a:t>Kích đúp chuột tại nút Hủy bỏ ta được giao diện gõ mã lệnh tự sinh như sau:</a:t>
            </a:r>
            <a:endParaRPr sz="2000">
              <a:solidFill>
                <a:schemeClr val="dk1"/>
              </a:solidFill>
              <a:latin typeface="Arial"/>
              <a:ea typeface="Arial"/>
              <a:cs typeface="Arial"/>
              <a:sym typeface="Arial"/>
            </a:endParaRPr>
          </a:p>
        </p:txBody>
      </p:sp>
      <p:sp>
        <p:nvSpPr>
          <p:cNvPr id="184" name="Google Shape;184;p22"/>
          <p:cNvSpPr txBox="1"/>
          <p:nvPr/>
        </p:nvSpPr>
        <p:spPr>
          <a:xfrm>
            <a:off x="444500" y="1222374"/>
            <a:ext cx="8255000" cy="1938992"/>
          </a:xfrm>
          <a:prstGeom prst="rect">
            <a:avLst/>
          </a:prstGeom>
          <a:noFill/>
          <a:ln>
            <a:noFill/>
          </a:ln>
        </p:spPr>
        <p:txBody>
          <a:bodyPr anchorCtr="0" anchor="t" bIns="0" lIns="0" spcFirstLastPara="1" rIns="0" wrap="square" tIns="0">
            <a:spAutoFit/>
          </a:bodyPr>
          <a:lstStyle/>
          <a:p>
            <a:pPr indent="-285750" lvl="0" marL="285750" marR="0" rtl="0" algn="l">
              <a:lnSpc>
                <a:spcPct val="150000"/>
              </a:lnSpc>
              <a:spcBef>
                <a:spcPts val="0"/>
              </a:spcBef>
              <a:spcAft>
                <a:spcPts val="0"/>
              </a:spcAft>
              <a:buClr>
                <a:schemeClr val="dk1"/>
              </a:buClr>
              <a:buSzPts val="2400"/>
              <a:buFont typeface="Noto Sans Symbols"/>
              <a:buChar char="▪"/>
            </a:pPr>
            <a:r>
              <a:rPr b="1" i="1" lang="en-US" sz="2400">
                <a:solidFill>
                  <a:schemeClr val="dk1"/>
                </a:solidFill>
                <a:latin typeface="Calibri"/>
                <a:ea typeface="Calibri"/>
                <a:cs typeface="Calibri"/>
                <a:sym typeface="Calibri"/>
              </a:rPr>
              <a:t>Một số sự kiện với Button</a:t>
            </a:r>
            <a:endParaRPr b="1" i="0" sz="2400">
              <a:solidFill>
                <a:schemeClr val="dk1"/>
              </a:solidFill>
              <a:latin typeface="Calibri"/>
              <a:ea typeface="Calibri"/>
              <a:cs typeface="Calibri"/>
              <a:sym typeface="Calibri"/>
            </a:endParaRPr>
          </a:p>
          <a:p>
            <a:pPr indent="-285750" lvl="1" marL="742950" marR="0" rtl="0" algn="l">
              <a:lnSpc>
                <a:spcPct val="15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Calibri"/>
                <a:ea typeface="Calibri"/>
                <a:cs typeface="Calibri"/>
                <a:sym typeface="Calibri"/>
              </a:rPr>
              <a:t>Click: xảy ra khi kích chuột trên nút</a:t>
            </a:r>
            <a:endParaRPr b="1" i="0" sz="2400" u="none" cap="none" strike="noStrike">
              <a:solidFill>
                <a:srgbClr val="000000"/>
              </a:solidFill>
              <a:latin typeface="Calibri"/>
              <a:ea typeface="Calibri"/>
              <a:cs typeface="Calibri"/>
              <a:sym typeface="Calibri"/>
            </a:endParaRPr>
          </a:p>
          <a:p>
            <a:pPr indent="-285750" lvl="1" marL="742950" marR="0" rtl="0" algn="l">
              <a:lnSpc>
                <a:spcPct val="15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Calibri"/>
                <a:ea typeface="Calibri"/>
                <a:cs typeface="Calibri"/>
                <a:sym typeface="Calibri"/>
              </a:rPr>
              <a:t>Textchange: xảy ra khi nội dung thay đổi</a:t>
            </a:r>
            <a:endParaRPr b="1" i="0" sz="2400" u="none" cap="none" strike="noStrike">
              <a:solidFill>
                <a:srgbClr val="000000"/>
              </a:solidFill>
              <a:latin typeface="Calibri"/>
              <a:ea typeface="Calibri"/>
              <a:cs typeface="Calibri"/>
              <a:sym typeface="Calibri"/>
            </a:endParaRPr>
          </a:p>
          <a:p>
            <a:pPr indent="0" lvl="1" marL="457200" marR="0" rtl="0" algn="l">
              <a:spcBef>
                <a:spcPts val="0"/>
              </a:spcBef>
              <a:spcAft>
                <a:spcPts val="0"/>
              </a:spcAft>
              <a:buNone/>
            </a:pPr>
            <a:r>
              <a:t/>
            </a:r>
            <a:endParaRPr b="0" i="0" sz="1800" u="none" cap="none" strike="noStrike">
              <a:solidFill>
                <a:srgbClr val="000000"/>
              </a:solidFill>
              <a:latin typeface="Calibri"/>
              <a:ea typeface="Calibri"/>
              <a:cs typeface="Calibri"/>
              <a:sym typeface="Calibri"/>
            </a:endParaRPr>
          </a:p>
        </p:txBody>
      </p:sp>
      <p:sp>
        <p:nvSpPr>
          <p:cNvPr id="185" name="Google Shape;185;p22"/>
          <p:cNvSpPr txBox="1"/>
          <p:nvPr>
            <p:ph type="title"/>
          </p:nvPr>
        </p:nvSpPr>
        <p:spPr>
          <a:xfrm>
            <a:off x="1676400" y="533400"/>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Điều khiển Button</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pic>
        <p:nvPicPr>
          <p:cNvPr id="190" name="Google Shape;190;p23"/>
          <p:cNvPicPr preferRelativeResize="0"/>
          <p:nvPr>
            <p:ph idx="1" type="body"/>
          </p:nvPr>
        </p:nvPicPr>
        <p:blipFill rotWithShape="1">
          <a:blip r:embed="rId3">
            <a:alphaModFix/>
          </a:blip>
          <a:srcRect b="0" l="0" r="0" t="0"/>
          <a:stretch/>
        </p:blipFill>
        <p:spPr>
          <a:xfrm>
            <a:off x="437089" y="1716731"/>
            <a:ext cx="4647089" cy="2658099"/>
          </a:xfrm>
          <a:prstGeom prst="rect">
            <a:avLst/>
          </a:prstGeom>
          <a:noFill/>
          <a:ln>
            <a:noFill/>
          </a:ln>
        </p:spPr>
      </p:pic>
      <p:sp>
        <p:nvSpPr>
          <p:cNvPr id="191" name="Google Shape;191;p23"/>
          <p:cNvSpPr/>
          <p:nvPr/>
        </p:nvSpPr>
        <p:spPr>
          <a:xfrm>
            <a:off x="1" y="1061651"/>
            <a:ext cx="138564" cy="276999"/>
          </a:xfrm>
          <a:prstGeom prst="rect">
            <a:avLst/>
          </a:prstGeom>
          <a:noFill/>
          <a:ln>
            <a:noFill/>
          </a:ln>
        </p:spPr>
        <p:txBody>
          <a:bodyPr anchorCtr="0" anchor="ctr" bIns="34275" lIns="68575" spcFirstLastPara="1" rIns="68575" wrap="square" tIns="34275">
            <a:noAutofit/>
          </a:bodyPr>
          <a:lstStyle/>
          <a:p>
            <a:pPr indent="0" lvl="0" marL="0" marR="0" rtl="0" algn="l">
              <a:spcBef>
                <a:spcPts val="0"/>
              </a:spcBef>
              <a:spcAft>
                <a:spcPts val="0"/>
              </a:spcAft>
              <a:buNone/>
            </a:pPr>
            <a:r>
              <a:t/>
            </a:r>
            <a:endParaRPr sz="1350">
              <a:solidFill>
                <a:schemeClr val="dk1"/>
              </a:solidFill>
              <a:latin typeface="Calibri"/>
              <a:ea typeface="Calibri"/>
              <a:cs typeface="Calibri"/>
              <a:sym typeface="Calibri"/>
            </a:endParaRPr>
          </a:p>
        </p:txBody>
      </p:sp>
      <p:sp>
        <p:nvSpPr>
          <p:cNvPr id="192" name="Google Shape;192;p23"/>
          <p:cNvSpPr/>
          <p:nvPr/>
        </p:nvSpPr>
        <p:spPr>
          <a:xfrm>
            <a:off x="5067676" y="1595761"/>
            <a:ext cx="3889094" cy="1938992"/>
          </a:xfrm>
          <a:prstGeom prst="rect">
            <a:avLst/>
          </a:prstGeom>
          <a:solidFill>
            <a:srgbClr val="D1E7A7"/>
          </a:solidFill>
          <a:ln>
            <a:noFill/>
          </a:ln>
        </p:spPr>
        <p:txBody>
          <a:bodyPr anchorCtr="0" anchor="ctr" bIns="34275" lIns="68575" spcFirstLastPara="1" rIns="68575" wrap="square" tIns="34275">
            <a:noAutofit/>
          </a:bodyPr>
          <a:lstStyle/>
          <a:p>
            <a:pPr indent="0" lvl="0" marL="0" marR="0" rtl="0" algn="l">
              <a:spcBef>
                <a:spcPts val="0"/>
              </a:spcBef>
              <a:spcAft>
                <a:spcPts val="0"/>
              </a:spcAft>
              <a:buNone/>
            </a:pPr>
            <a:r>
              <a:rPr lang="en-US" sz="1350">
                <a:solidFill>
                  <a:schemeClr val="dk1"/>
                </a:solidFill>
                <a:latin typeface="Arial"/>
                <a:ea typeface="Arial"/>
                <a:cs typeface="Arial"/>
                <a:sym typeface="Arial"/>
              </a:rPr>
              <a:t>Public Class Label_textbox</a:t>
            </a:r>
            <a:endParaRPr sz="1350">
              <a:solidFill>
                <a:schemeClr val="dk1"/>
              </a:solidFill>
              <a:latin typeface="Arial"/>
              <a:ea typeface="Arial"/>
              <a:cs typeface="Arial"/>
              <a:sym typeface="Arial"/>
            </a:endParaRPr>
          </a:p>
          <a:p>
            <a:pPr indent="0" lvl="0" marL="0" marR="0" rtl="0" algn="l">
              <a:spcBef>
                <a:spcPts val="0"/>
              </a:spcBef>
              <a:spcAft>
                <a:spcPts val="0"/>
              </a:spcAft>
              <a:buNone/>
            </a:pPr>
            <a:r>
              <a:rPr lang="en-US" sz="1350">
                <a:solidFill>
                  <a:schemeClr val="dk1"/>
                </a:solidFill>
                <a:latin typeface="Arial"/>
                <a:ea typeface="Arial"/>
                <a:cs typeface="Arial"/>
                <a:sym typeface="Arial"/>
              </a:rPr>
              <a:t>    Private Sub </a:t>
            </a:r>
            <a:r>
              <a:rPr b="1" lang="en-US" sz="1350">
                <a:solidFill>
                  <a:schemeClr val="dk1"/>
                </a:solidFill>
                <a:latin typeface="Arial"/>
                <a:ea typeface="Arial"/>
                <a:cs typeface="Arial"/>
                <a:sym typeface="Arial"/>
              </a:rPr>
              <a:t>btnhuybo</a:t>
            </a:r>
            <a:r>
              <a:rPr lang="en-US" sz="1350">
                <a:solidFill>
                  <a:schemeClr val="dk1"/>
                </a:solidFill>
                <a:latin typeface="Arial"/>
                <a:ea typeface="Arial"/>
                <a:cs typeface="Arial"/>
                <a:sym typeface="Arial"/>
              </a:rPr>
              <a:t>_Click(ByVal sender As System.Object, ByVal e As System.EventArgs) Handles btnhuybo.Click</a:t>
            </a:r>
            <a:endParaRPr sz="1350">
              <a:solidFill>
                <a:schemeClr val="dk1"/>
              </a:solidFill>
              <a:latin typeface="Arial"/>
              <a:ea typeface="Arial"/>
              <a:cs typeface="Arial"/>
              <a:sym typeface="Arial"/>
            </a:endParaRPr>
          </a:p>
          <a:p>
            <a:pPr indent="0" lvl="0" marL="0" marR="0" rtl="0" algn="l">
              <a:spcBef>
                <a:spcPts val="0"/>
              </a:spcBef>
              <a:spcAft>
                <a:spcPts val="0"/>
              </a:spcAft>
              <a:buNone/>
            </a:pPr>
            <a:r>
              <a:rPr lang="en-US" sz="1350">
                <a:solidFill>
                  <a:schemeClr val="dk1"/>
                </a:solidFill>
                <a:latin typeface="Arial"/>
                <a:ea typeface="Arial"/>
                <a:cs typeface="Arial"/>
                <a:sym typeface="Arial"/>
              </a:rPr>
              <a:t>        txthoten.Text = ""</a:t>
            </a:r>
            <a:endParaRPr/>
          </a:p>
          <a:p>
            <a:pPr indent="0" lvl="0" marL="0" marR="0" rtl="0" algn="l">
              <a:spcBef>
                <a:spcPts val="0"/>
              </a:spcBef>
              <a:spcAft>
                <a:spcPts val="0"/>
              </a:spcAft>
              <a:buNone/>
            </a:pPr>
            <a:r>
              <a:rPr lang="en-US" sz="1350">
                <a:solidFill>
                  <a:schemeClr val="dk1"/>
                </a:solidFill>
                <a:latin typeface="Arial"/>
                <a:ea typeface="Arial"/>
                <a:cs typeface="Arial"/>
                <a:sym typeface="Arial"/>
              </a:rPr>
              <a:t>        txtngaysinh.Text = ""</a:t>
            </a:r>
            <a:endParaRPr/>
          </a:p>
          <a:p>
            <a:pPr indent="0" lvl="0" marL="0" marR="0" rtl="0" algn="l">
              <a:spcBef>
                <a:spcPts val="0"/>
              </a:spcBef>
              <a:spcAft>
                <a:spcPts val="0"/>
              </a:spcAft>
              <a:buNone/>
            </a:pPr>
            <a:r>
              <a:rPr lang="en-US" sz="1350">
                <a:solidFill>
                  <a:schemeClr val="dk1"/>
                </a:solidFill>
                <a:latin typeface="Arial"/>
                <a:ea typeface="Arial"/>
                <a:cs typeface="Arial"/>
                <a:sym typeface="Arial"/>
              </a:rPr>
              <a:t>        txtemail.Text = ""</a:t>
            </a:r>
            <a:endParaRPr/>
          </a:p>
          <a:p>
            <a:pPr indent="0" lvl="0" marL="0" marR="0" rtl="0" algn="l">
              <a:spcBef>
                <a:spcPts val="0"/>
              </a:spcBef>
              <a:spcAft>
                <a:spcPts val="0"/>
              </a:spcAft>
              <a:buNone/>
            </a:pPr>
            <a:r>
              <a:rPr lang="en-US" sz="1350">
                <a:solidFill>
                  <a:schemeClr val="dk1"/>
                </a:solidFill>
                <a:latin typeface="Arial"/>
                <a:ea typeface="Arial"/>
                <a:cs typeface="Arial"/>
                <a:sym typeface="Arial"/>
              </a:rPr>
              <a:t>    End Sub</a:t>
            </a:r>
            <a:endParaRPr/>
          </a:p>
          <a:p>
            <a:pPr indent="0" lvl="0" marL="0" marR="0" rtl="0" algn="l">
              <a:spcBef>
                <a:spcPts val="0"/>
              </a:spcBef>
              <a:spcAft>
                <a:spcPts val="0"/>
              </a:spcAft>
              <a:buNone/>
            </a:pPr>
            <a:r>
              <a:rPr lang="en-US" sz="1350">
                <a:solidFill>
                  <a:schemeClr val="dk1"/>
                </a:solidFill>
                <a:latin typeface="Arial"/>
                <a:ea typeface="Arial"/>
                <a:cs typeface="Arial"/>
                <a:sym typeface="Arial"/>
              </a:rPr>
              <a:t>End Class</a:t>
            </a:r>
            <a:endParaRPr sz="1350">
              <a:solidFill>
                <a:schemeClr val="dk1"/>
              </a:solidFill>
              <a:latin typeface="Arial"/>
              <a:ea typeface="Arial"/>
              <a:cs typeface="Arial"/>
              <a:sym typeface="Arial"/>
            </a:endParaRPr>
          </a:p>
        </p:txBody>
      </p:sp>
      <p:sp>
        <p:nvSpPr>
          <p:cNvPr id="193" name="Google Shape;193;p23"/>
          <p:cNvSpPr/>
          <p:nvPr/>
        </p:nvSpPr>
        <p:spPr>
          <a:xfrm>
            <a:off x="4267200" y="4495800"/>
            <a:ext cx="4193894" cy="1962076"/>
          </a:xfrm>
          <a:prstGeom prst="rect">
            <a:avLst/>
          </a:prstGeom>
          <a:solidFill>
            <a:srgbClr val="B7FFEE"/>
          </a:solidFill>
          <a:ln>
            <a:noFill/>
          </a:ln>
        </p:spPr>
        <p:txBody>
          <a:bodyPr anchorCtr="0" anchor="t" bIns="45700" lIns="91425" spcFirstLastPara="1" rIns="91425" wrap="square" tIns="45700">
            <a:noAutofit/>
          </a:bodyPr>
          <a:lstStyle/>
          <a:p>
            <a:pPr indent="0" lvl="0" marL="0" marR="0" rtl="0" algn="just">
              <a:spcBef>
                <a:spcPts val="0"/>
              </a:spcBef>
              <a:spcAft>
                <a:spcPts val="0"/>
              </a:spcAft>
              <a:buNone/>
            </a:pPr>
            <a:r>
              <a:rPr lang="en-US" sz="1350">
                <a:solidFill>
                  <a:schemeClr val="dk1"/>
                </a:solidFill>
                <a:latin typeface="Arial"/>
                <a:ea typeface="Arial"/>
                <a:cs typeface="Arial"/>
                <a:sym typeface="Arial"/>
              </a:rPr>
              <a:t>Private Sub </a:t>
            </a:r>
            <a:r>
              <a:rPr b="1" lang="en-US" sz="1350">
                <a:solidFill>
                  <a:schemeClr val="dk1"/>
                </a:solidFill>
                <a:latin typeface="Arial"/>
                <a:ea typeface="Arial"/>
                <a:cs typeface="Arial"/>
                <a:sym typeface="Arial"/>
              </a:rPr>
              <a:t>btnxacnhan_Click</a:t>
            </a:r>
            <a:r>
              <a:rPr lang="en-US" sz="1350">
                <a:solidFill>
                  <a:schemeClr val="dk1"/>
                </a:solidFill>
                <a:latin typeface="Arial"/>
                <a:ea typeface="Arial"/>
                <a:cs typeface="Arial"/>
                <a:sym typeface="Arial"/>
              </a:rPr>
              <a:t>(ByVal sender As System.Object, ByVal e As System.EventArgs) Handles btnxacnhan.Click</a:t>
            </a:r>
            <a:endParaRPr sz="1350">
              <a:solidFill>
                <a:schemeClr val="dk1"/>
              </a:solidFill>
              <a:latin typeface="Arial"/>
              <a:ea typeface="Arial"/>
              <a:cs typeface="Arial"/>
              <a:sym typeface="Arial"/>
            </a:endParaRPr>
          </a:p>
          <a:p>
            <a:pPr indent="0" lvl="0" marL="0" marR="0" rtl="0" algn="just">
              <a:spcBef>
                <a:spcPts val="0"/>
              </a:spcBef>
              <a:spcAft>
                <a:spcPts val="0"/>
              </a:spcAft>
              <a:buNone/>
            </a:pPr>
            <a:r>
              <a:rPr lang="en-US" sz="1350">
                <a:solidFill>
                  <a:schemeClr val="dk1"/>
                </a:solidFill>
                <a:latin typeface="Arial"/>
                <a:ea typeface="Arial"/>
                <a:cs typeface="Arial"/>
                <a:sym typeface="Arial"/>
              </a:rPr>
              <a:t>        MsgBox("Thông tin cá nhân của bạn là" &amp; vbNewLine &amp; "Họ và tên:" &amp; txthoten.Text &amp; _</a:t>
            </a:r>
            <a:endParaRPr/>
          </a:p>
          <a:p>
            <a:pPr indent="0" lvl="0" marL="0" marR="0" rtl="0" algn="just">
              <a:spcBef>
                <a:spcPts val="0"/>
              </a:spcBef>
              <a:spcAft>
                <a:spcPts val="0"/>
              </a:spcAft>
              <a:buNone/>
            </a:pPr>
            <a:r>
              <a:rPr lang="en-US" sz="1350">
                <a:solidFill>
                  <a:schemeClr val="dk1"/>
                </a:solidFill>
                <a:latin typeface="Arial"/>
                <a:ea typeface="Arial"/>
                <a:cs typeface="Arial"/>
                <a:sym typeface="Arial"/>
              </a:rPr>
              <a:t>        vbNewLine &amp; "Ngày sinh:" &amp; txtngaysinh.Text &amp; vbNewLine &amp; "Email:" &amp; txtemail.Text, MsgBoxStyle.Information, "Thông báo")</a:t>
            </a:r>
            <a:endParaRPr/>
          </a:p>
          <a:p>
            <a:pPr indent="0" lvl="0" marL="0" marR="0" rtl="0" algn="l">
              <a:spcBef>
                <a:spcPts val="0"/>
              </a:spcBef>
              <a:spcAft>
                <a:spcPts val="0"/>
              </a:spcAft>
              <a:buNone/>
            </a:pPr>
            <a:r>
              <a:rPr lang="en-US" sz="1350">
                <a:solidFill>
                  <a:schemeClr val="dk1"/>
                </a:solidFill>
                <a:latin typeface="Arial"/>
                <a:ea typeface="Arial"/>
                <a:cs typeface="Arial"/>
                <a:sym typeface="Arial"/>
              </a:rPr>
              <a:t>End Sub</a:t>
            </a:r>
            <a:endParaRPr sz="1350">
              <a:solidFill>
                <a:schemeClr val="dk1"/>
              </a:solidFill>
              <a:latin typeface="Arial"/>
              <a:ea typeface="Arial"/>
              <a:cs typeface="Arial"/>
              <a:sym typeface="Arial"/>
            </a:endParaRPr>
          </a:p>
        </p:txBody>
      </p:sp>
      <p:pic>
        <p:nvPicPr>
          <p:cNvPr id="194" name="Google Shape;194;p23"/>
          <p:cNvPicPr preferRelativeResize="0"/>
          <p:nvPr/>
        </p:nvPicPr>
        <p:blipFill rotWithShape="1">
          <a:blip r:embed="rId4">
            <a:alphaModFix/>
          </a:blip>
          <a:srcRect b="0" l="0" r="0" t="0"/>
          <a:stretch/>
        </p:blipFill>
        <p:spPr>
          <a:xfrm>
            <a:off x="1752600" y="4953000"/>
            <a:ext cx="2222151" cy="1644969"/>
          </a:xfrm>
          <a:prstGeom prst="rect">
            <a:avLst/>
          </a:prstGeom>
          <a:noFill/>
          <a:ln>
            <a:noFill/>
          </a:ln>
        </p:spPr>
      </p:pic>
      <p:sp>
        <p:nvSpPr>
          <p:cNvPr id="195" name="Google Shape;195;p23"/>
          <p:cNvSpPr txBox="1"/>
          <p:nvPr>
            <p:ph type="title"/>
          </p:nvPr>
        </p:nvSpPr>
        <p:spPr>
          <a:xfrm>
            <a:off x="1676400" y="533400"/>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Điều khiển Button</a:t>
            </a:r>
            <a:endParaRPr/>
          </a:p>
        </p:txBody>
      </p:sp>
      <p:sp>
        <p:nvSpPr>
          <p:cNvPr id="196" name="Google Shape;196;p23"/>
          <p:cNvSpPr txBox="1"/>
          <p:nvPr/>
        </p:nvSpPr>
        <p:spPr>
          <a:xfrm>
            <a:off x="5334000" y="989614"/>
            <a:ext cx="3622770" cy="233749"/>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b="1" sz="900">
              <a:solidFill>
                <a:srgbClr val="FF0000"/>
              </a:solidFill>
              <a:latin typeface="Arial"/>
              <a:ea typeface="Arial"/>
              <a:cs typeface="Arial"/>
              <a:sym typeface="Arial"/>
            </a:endParaRPr>
          </a:p>
          <a:p>
            <a:pPr indent="0" lvl="0" marL="0" marR="0" rtl="0" algn="l">
              <a:spcBef>
                <a:spcPts val="0"/>
              </a:spcBef>
              <a:spcAft>
                <a:spcPts val="0"/>
              </a:spcAft>
              <a:buNone/>
            </a:pPr>
            <a:r>
              <a:rPr b="1" lang="en-US" sz="2400">
                <a:solidFill>
                  <a:schemeClr val="dk1"/>
                </a:solidFill>
                <a:latin typeface="Arial"/>
                <a:ea typeface="Arial"/>
                <a:cs typeface="Arial"/>
                <a:sym typeface="Arial"/>
              </a:rPr>
              <a:t>Code của nút Hủy bỏ</a:t>
            </a:r>
            <a:endParaRPr sz="2400">
              <a:solidFill>
                <a:schemeClr val="dk1"/>
              </a:solidFill>
              <a:latin typeface="Arial"/>
              <a:ea typeface="Arial"/>
              <a:cs typeface="Arial"/>
              <a:sym typeface="Arial"/>
            </a:endParaRPr>
          </a:p>
        </p:txBody>
      </p:sp>
      <p:sp>
        <p:nvSpPr>
          <p:cNvPr id="197" name="Google Shape;197;p23"/>
          <p:cNvSpPr txBox="1"/>
          <p:nvPr/>
        </p:nvSpPr>
        <p:spPr>
          <a:xfrm>
            <a:off x="4552762" y="3837917"/>
            <a:ext cx="3622770" cy="233749"/>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b="1" sz="900">
              <a:solidFill>
                <a:srgbClr val="FF0000"/>
              </a:solidFill>
              <a:latin typeface="Arial"/>
              <a:ea typeface="Arial"/>
              <a:cs typeface="Arial"/>
              <a:sym typeface="Arial"/>
            </a:endParaRPr>
          </a:p>
          <a:p>
            <a:pPr indent="0" lvl="0" marL="0" marR="0" rtl="0" algn="l">
              <a:spcBef>
                <a:spcPts val="0"/>
              </a:spcBef>
              <a:spcAft>
                <a:spcPts val="0"/>
              </a:spcAft>
              <a:buNone/>
            </a:pPr>
            <a:r>
              <a:rPr b="1" lang="en-US" sz="2400">
                <a:solidFill>
                  <a:schemeClr val="dk1"/>
                </a:solidFill>
                <a:latin typeface="Arial"/>
                <a:ea typeface="Arial"/>
                <a:cs typeface="Arial"/>
                <a:sym typeface="Arial"/>
              </a:rPr>
              <a:t>Code của nút Xác nhận</a:t>
            </a:r>
            <a:endParaRPr sz="2400">
              <a:solidFill>
                <a:schemeClr val="dk1"/>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24"/>
          <p:cNvSpPr txBox="1"/>
          <p:nvPr>
            <p:ph idx="1" type="body"/>
          </p:nvPr>
        </p:nvSpPr>
        <p:spPr>
          <a:xfrm>
            <a:off x="228600" y="1331883"/>
            <a:ext cx="8391525" cy="4859920"/>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1800"/>
              <a:buFont typeface="Noto Sans Symbols"/>
              <a:buChar char="▪"/>
            </a:pPr>
            <a:r>
              <a:rPr b="1" lang="en-US"/>
              <a:t> CheckBox</a:t>
            </a:r>
            <a:endParaRPr b="1"/>
          </a:p>
          <a:p>
            <a:pPr indent="-171450" lvl="0" marL="285750" rtl="0" algn="l">
              <a:lnSpc>
                <a:spcPct val="150000"/>
              </a:lnSpc>
              <a:spcBef>
                <a:spcPts val="0"/>
              </a:spcBef>
              <a:spcAft>
                <a:spcPts val="0"/>
              </a:spcAft>
              <a:buClr>
                <a:schemeClr val="dk1"/>
              </a:buClr>
              <a:buSzPts val="1800"/>
              <a:buFont typeface="Noto Sans Symbols"/>
              <a:buNone/>
            </a:pPr>
            <a:r>
              <a:t/>
            </a:r>
            <a:endParaRPr b="1"/>
          </a:p>
          <a:p>
            <a:pPr indent="-285750" lvl="0" marL="285750" rtl="0" algn="l">
              <a:lnSpc>
                <a:spcPct val="150000"/>
              </a:lnSpc>
              <a:spcBef>
                <a:spcPts val="0"/>
              </a:spcBef>
              <a:spcAft>
                <a:spcPts val="0"/>
              </a:spcAft>
              <a:buClr>
                <a:schemeClr val="dk1"/>
              </a:buClr>
              <a:buSzPts val="1800"/>
              <a:buFont typeface="Noto Sans Symbols"/>
              <a:buChar char="▪"/>
            </a:pPr>
            <a:r>
              <a:rPr b="1" lang="en-US"/>
              <a:t> Khái niệm </a:t>
            </a:r>
            <a:endParaRPr/>
          </a:p>
          <a:p>
            <a:pPr indent="-285750" lvl="1" marL="742950" rtl="0" algn="l">
              <a:lnSpc>
                <a:spcPct val="130000"/>
              </a:lnSpc>
              <a:spcBef>
                <a:spcPts val="0"/>
              </a:spcBef>
              <a:spcAft>
                <a:spcPts val="0"/>
              </a:spcAft>
              <a:buClr>
                <a:schemeClr val="dk1"/>
              </a:buClr>
              <a:buSzPts val="1800"/>
              <a:buFont typeface="Noto Sans Symbols"/>
              <a:buChar char="⮚"/>
            </a:pPr>
            <a:r>
              <a:rPr lang="en-US"/>
              <a:t> Hộp kiểm hay còn gọi là hộp đánh dấu (Check box) là một điều khiển được hiển thị dưới dạng một ô vuông. </a:t>
            </a:r>
            <a:endParaRPr/>
          </a:p>
          <a:p>
            <a:pPr indent="-285750" lvl="1" marL="742950" rtl="0" algn="l">
              <a:lnSpc>
                <a:spcPct val="130000"/>
              </a:lnSpc>
              <a:spcBef>
                <a:spcPts val="0"/>
              </a:spcBef>
              <a:spcAft>
                <a:spcPts val="0"/>
              </a:spcAft>
              <a:buClr>
                <a:schemeClr val="dk1"/>
              </a:buClr>
              <a:buSzPts val="1800"/>
              <a:buFont typeface="Noto Sans Symbols"/>
              <a:buChar char="⮚"/>
            </a:pPr>
            <a:r>
              <a:rPr lang="en-US"/>
              <a:t> Ô vuông này hiển thị dấu      nếu như được chọn và để trắng nếu ô không được chọn. </a:t>
            </a:r>
            <a:endParaRPr/>
          </a:p>
          <a:p>
            <a:pPr indent="-285750" lvl="1" marL="742950" rtl="0" algn="l">
              <a:lnSpc>
                <a:spcPct val="130000"/>
              </a:lnSpc>
              <a:spcBef>
                <a:spcPts val="0"/>
              </a:spcBef>
              <a:spcAft>
                <a:spcPts val="0"/>
              </a:spcAft>
              <a:buClr>
                <a:schemeClr val="dk1"/>
              </a:buClr>
              <a:buSzPts val="1800"/>
              <a:buFont typeface="Noto Sans Symbols"/>
              <a:buChar char="⮚"/>
            </a:pPr>
            <a:r>
              <a:rPr lang="en-US"/>
              <a:t> Điều khiển Check box được dùng khi muốn nhận thông tin từ người sử dụng theo kiểu Yes/No hoặc True/False. </a:t>
            </a:r>
            <a:endParaRPr/>
          </a:p>
          <a:p>
            <a:pPr indent="-285750" lvl="1" marL="742950" rtl="0" algn="l">
              <a:lnSpc>
                <a:spcPct val="130000"/>
              </a:lnSpc>
              <a:spcBef>
                <a:spcPts val="0"/>
              </a:spcBef>
              <a:spcAft>
                <a:spcPts val="0"/>
              </a:spcAft>
              <a:buClr>
                <a:schemeClr val="dk1"/>
              </a:buClr>
              <a:buSzPts val="1800"/>
              <a:buFont typeface="Noto Sans Symbols"/>
              <a:buChar char="⮚"/>
            </a:pPr>
            <a:r>
              <a:rPr lang="en-US"/>
              <a:t> Có thể gom nhiều điều khiển lại một nhóm (dùng công cụ </a:t>
            </a:r>
            <a:r>
              <a:rPr b="1" lang="en-US"/>
              <a:t>Group box</a:t>
            </a:r>
            <a:r>
              <a:rPr lang="en-US"/>
              <a:t>) để hiển thị nhiều khả năng lựa chọn. </a:t>
            </a:r>
            <a:endParaRPr/>
          </a:p>
          <a:p>
            <a:pPr indent="-285750" lvl="1" marL="742950" rtl="0" algn="l">
              <a:lnSpc>
                <a:spcPct val="130000"/>
              </a:lnSpc>
              <a:spcBef>
                <a:spcPts val="0"/>
              </a:spcBef>
              <a:spcAft>
                <a:spcPts val="0"/>
              </a:spcAft>
              <a:buClr>
                <a:schemeClr val="dk1"/>
              </a:buClr>
              <a:buSzPts val="1800"/>
              <a:buFont typeface="Noto Sans Symbols"/>
              <a:buChar char="⮚"/>
            </a:pPr>
            <a:r>
              <a:rPr lang="en-US"/>
              <a:t> Khi một hộp  check box được </a:t>
            </a:r>
            <a:r>
              <a:rPr b="1" lang="en-US"/>
              <a:t>chọn thì giá trị là 1</a:t>
            </a:r>
            <a:r>
              <a:rPr lang="en-US"/>
              <a:t>; </a:t>
            </a:r>
            <a:r>
              <a:rPr b="1" lang="en-US"/>
              <a:t>ngược lại là 0. </a:t>
            </a:r>
            <a:endParaRPr b="1"/>
          </a:p>
          <a:p>
            <a:pPr indent="0" lvl="0" marL="0" rtl="0" algn="l">
              <a:lnSpc>
                <a:spcPct val="150000"/>
              </a:lnSpc>
              <a:spcBef>
                <a:spcPts val="0"/>
              </a:spcBef>
              <a:spcAft>
                <a:spcPts val="0"/>
              </a:spcAft>
              <a:buClr>
                <a:schemeClr val="dk1"/>
              </a:buClr>
              <a:buSzPts val="1800"/>
              <a:buFont typeface="Noto Sans Symbols"/>
              <a:buNone/>
            </a:pPr>
            <a:r>
              <a:t/>
            </a:r>
            <a:endParaRPr b="1"/>
          </a:p>
        </p:txBody>
      </p:sp>
      <p:sp>
        <p:nvSpPr>
          <p:cNvPr id="203" name="Google Shape;203;p24"/>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id="204" name="Google Shape;204;p24"/>
          <p:cNvPicPr preferRelativeResize="0"/>
          <p:nvPr/>
        </p:nvPicPr>
        <p:blipFill rotWithShape="1">
          <a:blip r:embed="rId3">
            <a:alphaModFix/>
          </a:blip>
          <a:srcRect b="0" l="0" r="0" t="0"/>
          <a:stretch/>
        </p:blipFill>
        <p:spPr>
          <a:xfrm>
            <a:off x="1676400" y="1394114"/>
            <a:ext cx="1285875" cy="342900"/>
          </a:xfrm>
          <a:prstGeom prst="rect">
            <a:avLst/>
          </a:prstGeom>
          <a:noFill/>
          <a:ln>
            <a:noFill/>
          </a:ln>
        </p:spPr>
      </p:pic>
      <p:pic>
        <p:nvPicPr>
          <p:cNvPr id="205" name="Google Shape;205;p24"/>
          <p:cNvPicPr preferRelativeResize="0"/>
          <p:nvPr/>
        </p:nvPicPr>
        <p:blipFill rotWithShape="1">
          <a:blip r:embed="rId4">
            <a:alphaModFix/>
          </a:blip>
          <a:srcRect b="0" l="0" r="0" t="0"/>
          <a:stretch/>
        </p:blipFill>
        <p:spPr>
          <a:xfrm>
            <a:off x="3581400" y="3363912"/>
            <a:ext cx="293242" cy="217488"/>
          </a:xfrm>
          <a:prstGeom prst="rect">
            <a:avLst/>
          </a:prstGeom>
          <a:noFill/>
          <a:ln>
            <a:noFill/>
          </a:ln>
        </p:spPr>
      </p:pic>
      <p:pic>
        <p:nvPicPr>
          <p:cNvPr id="206" name="Google Shape;206;p24"/>
          <p:cNvPicPr preferRelativeResize="0"/>
          <p:nvPr/>
        </p:nvPicPr>
        <p:blipFill rotWithShape="1">
          <a:blip r:embed="rId5">
            <a:alphaModFix/>
          </a:blip>
          <a:srcRect b="0" l="0" r="0" t="0"/>
          <a:stretch/>
        </p:blipFill>
        <p:spPr>
          <a:xfrm>
            <a:off x="4343399" y="1066800"/>
            <a:ext cx="1838327" cy="1446183"/>
          </a:xfrm>
          <a:prstGeom prst="rect">
            <a:avLst/>
          </a:prstGeom>
          <a:noFill/>
          <a:ln>
            <a:noFill/>
          </a:ln>
        </p:spPr>
      </p:pic>
      <p:sp>
        <p:nvSpPr>
          <p:cNvPr id="207" name="Google Shape;207;p24"/>
          <p:cNvSpPr txBox="1"/>
          <p:nvPr>
            <p:ph type="title"/>
          </p:nvPr>
        </p:nvSpPr>
        <p:spPr>
          <a:xfrm>
            <a:off x="1676400" y="533400"/>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Điều khiển CheckBox</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25"/>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id="213" name="Google Shape;213;p25"/>
          <p:cNvPicPr preferRelativeResize="0"/>
          <p:nvPr/>
        </p:nvPicPr>
        <p:blipFill rotWithShape="1">
          <a:blip r:embed="rId3">
            <a:alphaModFix/>
          </a:blip>
          <a:srcRect b="0" l="0" r="0" t="0"/>
          <a:stretch/>
        </p:blipFill>
        <p:spPr>
          <a:xfrm>
            <a:off x="533400" y="1371600"/>
            <a:ext cx="7848600" cy="5181600"/>
          </a:xfrm>
          <a:prstGeom prst="rect">
            <a:avLst/>
          </a:prstGeom>
          <a:noFill/>
          <a:ln>
            <a:noFill/>
          </a:ln>
        </p:spPr>
      </p:pic>
      <p:sp>
        <p:nvSpPr>
          <p:cNvPr id="214" name="Google Shape;214;p25"/>
          <p:cNvSpPr txBox="1"/>
          <p:nvPr>
            <p:ph type="title"/>
          </p:nvPr>
        </p:nvSpPr>
        <p:spPr>
          <a:xfrm>
            <a:off x="1676400" y="533400"/>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Điều khiển CheckBox</a:t>
            </a:r>
            <a:endParaRPr/>
          </a:p>
        </p:txBody>
      </p:sp>
      <p:cxnSp>
        <p:nvCxnSpPr>
          <p:cNvPr id="215" name="Google Shape;215;p25"/>
          <p:cNvCxnSpPr/>
          <p:nvPr/>
        </p:nvCxnSpPr>
        <p:spPr>
          <a:xfrm>
            <a:off x="2514600" y="3886200"/>
            <a:ext cx="2438400" cy="304800"/>
          </a:xfrm>
          <a:prstGeom prst="straightConnector1">
            <a:avLst/>
          </a:prstGeom>
          <a:noFill/>
          <a:ln cap="flat" cmpd="sng" w="9525">
            <a:solidFill>
              <a:srgbClr val="FF0000"/>
            </a:solidFill>
            <a:prstDash val="solid"/>
            <a:round/>
            <a:headEnd len="sm" w="sm" type="none"/>
            <a:tailEnd len="med" w="med" type="triangle"/>
          </a:ln>
        </p:spPr>
      </p:cxnSp>
      <p:pic>
        <p:nvPicPr>
          <p:cNvPr id="216" name="Google Shape;216;p25"/>
          <p:cNvPicPr preferRelativeResize="0"/>
          <p:nvPr/>
        </p:nvPicPr>
        <p:blipFill rotWithShape="1">
          <a:blip r:embed="rId4">
            <a:alphaModFix/>
          </a:blip>
          <a:srcRect b="0" l="0" r="0" t="0"/>
          <a:stretch/>
        </p:blipFill>
        <p:spPr>
          <a:xfrm>
            <a:off x="4953000" y="3352800"/>
            <a:ext cx="1706142" cy="1468437"/>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26"/>
          <p:cNvSpPr txBox="1"/>
          <p:nvPr>
            <p:ph idx="1" type="body"/>
          </p:nvPr>
        </p:nvSpPr>
        <p:spPr>
          <a:xfrm>
            <a:off x="381000" y="1143000"/>
            <a:ext cx="8691563" cy="5482719"/>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2400"/>
              <a:buFont typeface="Noto Sans Symbols"/>
              <a:buChar char="▪"/>
            </a:pPr>
            <a:r>
              <a:rPr b="1" lang="en-US" sz="2400"/>
              <a:t>Thuộc tính</a:t>
            </a:r>
            <a:endParaRPr b="1" sz="2400"/>
          </a:p>
          <a:p>
            <a:pPr indent="-342900" lvl="1" marL="800100" rtl="0" algn="l">
              <a:lnSpc>
                <a:spcPct val="150000"/>
              </a:lnSpc>
              <a:spcBef>
                <a:spcPts val="0"/>
              </a:spcBef>
              <a:spcAft>
                <a:spcPts val="0"/>
              </a:spcAft>
              <a:buClr>
                <a:schemeClr val="dk1"/>
              </a:buClr>
              <a:buSzPts val="2400"/>
              <a:buFont typeface="Noto Sans Symbols"/>
              <a:buChar char="✔"/>
            </a:pPr>
            <a:r>
              <a:rPr b="1" lang="en-US" sz="2400"/>
              <a:t> Name</a:t>
            </a:r>
            <a:r>
              <a:rPr lang="en-US" sz="2400"/>
              <a:t>: tên của điều khiển</a:t>
            </a:r>
            <a:endParaRPr sz="2400"/>
          </a:p>
          <a:p>
            <a:pPr indent="-342900" lvl="1" marL="800100" rtl="0" algn="l">
              <a:lnSpc>
                <a:spcPct val="150000"/>
              </a:lnSpc>
              <a:spcBef>
                <a:spcPts val="0"/>
              </a:spcBef>
              <a:spcAft>
                <a:spcPts val="0"/>
              </a:spcAft>
              <a:buClr>
                <a:schemeClr val="dk1"/>
              </a:buClr>
              <a:buSzPts val="2400"/>
              <a:buFont typeface="Noto Sans Symbols"/>
              <a:buChar char="✔"/>
            </a:pPr>
            <a:r>
              <a:rPr b="1" lang="en-US" sz="2400"/>
              <a:t> Text</a:t>
            </a:r>
            <a:r>
              <a:rPr lang="en-US" sz="2400"/>
              <a:t>: nội dung dòng chữ xuất hiện cạnh nút.</a:t>
            </a:r>
            <a:endParaRPr sz="2400"/>
          </a:p>
          <a:p>
            <a:pPr indent="-342900" lvl="1" marL="800100" rtl="0" algn="l">
              <a:lnSpc>
                <a:spcPct val="150000"/>
              </a:lnSpc>
              <a:spcBef>
                <a:spcPts val="0"/>
              </a:spcBef>
              <a:spcAft>
                <a:spcPts val="0"/>
              </a:spcAft>
              <a:buClr>
                <a:schemeClr val="dk1"/>
              </a:buClr>
              <a:buSzPts val="2400"/>
              <a:buFont typeface="Noto Sans Symbols"/>
              <a:buChar char="✔"/>
            </a:pPr>
            <a:r>
              <a:rPr b="1" lang="en-US" sz="2400"/>
              <a:t> Checked</a:t>
            </a:r>
            <a:r>
              <a:rPr lang="en-US" sz="2400"/>
              <a:t>: giá trị hiện thời trên check box. Có thể nhận các giá trị Checked (True), Unchecked (False).</a:t>
            </a:r>
            <a:endParaRPr sz="2400"/>
          </a:p>
          <a:p>
            <a:pPr indent="-285750" lvl="0" marL="285750" rtl="0" algn="l">
              <a:lnSpc>
                <a:spcPct val="150000"/>
              </a:lnSpc>
              <a:spcBef>
                <a:spcPts val="0"/>
              </a:spcBef>
              <a:spcAft>
                <a:spcPts val="0"/>
              </a:spcAft>
              <a:buClr>
                <a:schemeClr val="dk1"/>
              </a:buClr>
              <a:buSzPts val="2400"/>
              <a:buFont typeface="Noto Sans Symbols"/>
              <a:buChar char="▪"/>
            </a:pPr>
            <a:r>
              <a:rPr b="1" lang="en-US" sz="2400"/>
              <a:t>Sự kiện trên check box</a:t>
            </a:r>
            <a:endParaRPr b="1" sz="2400"/>
          </a:p>
          <a:p>
            <a:pPr indent="-342900" lvl="0" marL="342900" rtl="0" algn="l">
              <a:lnSpc>
                <a:spcPct val="150000"/>
              </a:lnSpc>
              <a:spcBef>
                <a:spcPts val="0"/>
              </a:spcBef>
              <a:spcAft>
                <a:spcPts val="0"/>
              </a:spcAft>
              <a:buClr>
                <a:schemeClr val="dk1"/>
              </a:buClr>
              <a:buSzPts val="2400"/>
              <a:buFont typeface="Noto Sans Symbols"/>
              <a:buChar char="✔"/>
            </a:pPr>
            <a:r>
              <a:rPr b="1" lang="en-US" sz="2400"/>
              <a:t> Click: </a:t>
            </a:r>
            <a:r>
              <a:rPr lang="en-US" sz="2400"/>
              <a:t>xảy ra khi người sử dụng nhắp chuột trên điều khiển </a:t>
            </a:r>
            <a:endParaRPr sz="2400"/>
          </a:p>
          <a:p>
            <a:pPr indent="-342900" lvl="1" marL="342900" rtl="0" algn="l">
              <a:lnSpc>
                <a:spcPct val="150000"/>
              </a:lnSpc>
              <a:spcBef>
                <a:spcPts val="0"/>
              </a:spcBef>
              <a:spcAft>
                <a:spcPts val="0"/>
              </a:spcAft>
              <a:buClr>
                <a:srgbClr val="000000"/>
              </a:buClr>
              <a:buSzPts val="2400"/>
              <a:buFont typeface="Noto Sans Symbols"/>
              <a:buChar char="✔"/>
            </a:pPr>
            <a:r>
              <a:rPr b="1" lang="en-US" sz="2400">
                <a:solidFill>
                  <a:srgbClr val="000000"/>
                </a:solidFill>
              </a:rPr>
              <a:t>CheckedChanged</a:t>
            </a:r>
            <a:r>
              <a:rPr lang="en-US" sz="2400">
                <a:solidFill>
                  <a:srgbClr val="000000"/>
                </a:solidFill>
              </a:rPr>
              <a:t>: xảy ra khi thay đổi sự chọn lựa</a:t>
            </a:r>
            <a:endParaRPr b="1" sz="2400">
              <a:solidFill>
                <a:srgbClr val="000000"/>
              </a:solidFill>
            </a:endParaRPr>
          </a:p>
          <a:p>
            <a:pPr indent="-342900" lvl="1" marL="342900" rtl="0" algn="l">
              <a:lnSpc>
                <a:spcPct val="150000"/>
              </a:lnSpc>
              <a:spcBef>
                <a:spcPts val="0"/>
              </a:spcBef>
              <a:spcAft>
                <a:spcPts val="0"/>
              </a:spcAft>
              <a:buClr>
                <a:srgbClr val="000000"/>
              </a:buClr>
              <a:buSzPts val="2400"/>
              <a:buFont typeface="Noto Sans Symbols"/>
              <a:buChar char="✔"/>
            </a:pPr>
            <a:r>
              <a:rPr b="1" lang="en-US" sz="2400">
                <a:solidFill>
                  <a:srgbClr val="000000"/>
                </a:solidFill>
              </a:rPr>
              <a:t>BackColorChanged: </a:t>
            </a:r>
            <a:r>
              <a:rPr lang="en-US" sz="2400">
                <a:solidFill>
                  <a:srgbClr val="000000"/>
                </a:solidFill>
              </a:rPr>
              <a:t>xảy ra khi màu nền của trên checkbox hay radiobutton thay đổi.</a:t>
            </a:r>
            <a:endParaRPr b="1" sz="2400"/>
          </a:p>
        </p:txBody>
      </p:sp>
      <p:sp>
        <p:nvSpPr>
          <p:cNvPr id="222" name="Google Shape;222;p26"/>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223" name="Google Shape;223;p26"/>
          <p:cNvSpPr txBox="1"/>
          <p:nvPr>
            <p:ph type="title"/>
          </p:nvPr>
        </p:nvSpPr>
        <p:spPr>
          <a:xfrm>
            <a:off x="1676400" y="533400"/>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Điều khiển CheckBox</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27"/>
          <p:cNvSpPr txBox="1"/>
          <p:nvPr>
            <p:ph idx="1" type="body"/>
          </p:nvPr>
        </p:nvSpPr>
        <p:spPr>
          <a:xfrm>
            <a:off x="376237" y="1110617"/>
            <a:ext cx="8391525" cy="2450030"/>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1800"/>
              <a:buFont typeface="Noto Sans Symbols"/>
              <a:buChar char="▪"/>
            </a:pPr>
            <a:r>
              <a:rPr b="1" lang="en-US"/>
              <a:t>RadioButton</a:t>
            </a:r>
            <a:endParaRPr b="1"/>
          </a:p>
          <a:p>
            <a:pPr indent="-285750" lvl="0" marL="285750" rtl="0" algn="l">
              <a:lnSpc>
                <a:spcPct val="150000"/>
              </a:lnSpc>
              <a:spcBef>
                <a:spcPts val="0"/>
              </a:spcBef>
              <a:spcAft>
                <a:spcPts val="0"/>
              </a:spcAft>
              <a:buClr>
                <a:schemeClr val="dk1"/>
              </a:buClr>
              <a:buSzPts val="1800"/>
              <a:buFont typeface="Noto Sans Symbols"/>
              <a:buChar char="▪"/>
            </a:pPr>
            <a:r>
              <a:rPr b="1" lang="en-US"/>
              <a:t>Khái niệm: </a:t>
            </a:r>
            <a:r>
              <a:rPr lang="en-US"/>
              <a:t>Các RadioButton cũng cho phép người sử dụng chọn một trong các giá trị được đưa ra.</a:t>
            </a:r>
            <a:endParaRPr/>
          </a:p>
          <a:p>
            <a:pPr indent="-285750" lvl="0" marL="285750" rtl="0" algn="l">
              <a:lnSpc>
                <a:spcPct val="150000"/>
              </a:lnSpc>
              <a:spcBef>
                <a:spcPts val="0"/>
              </a:spcBef>
              <a:spcAft>
                <a:spcPts val="0"/>
              </a:spcAft>
              <a:buClr>
                <a:schemeClr val="dk1"/>
              </a:buClr>
              <a:buSzPts val="1800"/>
              <a:buFont typeface="Noto Sans Symbols"/>
              <a:buChar char="▪"/>
            </a:pPr>
            <a:r>
              <a:rPr b="1" lang="en-US"/>
              <a:t>Chú ý</a:t>
            </a:r>
            <a:r>
              <a:rPr lang="en-US"/>
              <a:t>: Tại mỗi thời điểm chỉ có một điều khiển duy nhất được chọn trong cùng một nhóm RadioButton</a:t>
            </a:r>
            <a:endParaRPr/>
          </a:p>
          <a:p>
            <a:pPr indent="0" lvl="0" marL="0" rtl="0" algn="l">
              <a:lnSpc>
                <a:spcPct val="150000"/>
              </a:lnSpc>
              <a:spcBef>
                <a:spcPts val="0"/>
              </a:spcBef>
              <a:spcAft>
                <a:spcPts val="0"/>
              </a:spcAft>
              <a:buClr>
                <a:schemeClr val="dk1"/>
              </a:buClr>
              <a:buSzPts val="1800"/>
              <a:buFont typeface="Noto Sans Symbols"/>
              <a:buNone/>
            </a:pPr>
            <a:r>
              <a:t/>
            </a:r>
            <a:endParaRPr b="1"/>
          </a:p>
        </p:txBody>
      </p:sp>
      <p:sp>
        <p:nvSpPr>
          <p:cNvPr id="229" name="Google Shape;229;p27"/>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id="230" name="Google Shape;230;p27"/>
          <p:cNvPicPr preferRelativeResize="0"/>
          <p:nvPr/>
        </p:nvPicPr>
        <p:blipFill rotWithShape="1">
          <a:blip r:embed="rId3">
            <a:alphaModFix/>
          </a:blip>
          <a:srcRect b="0" l="0" r="0" t="0"/>
          <a:stretch/>
        </p:blipFill>
        <p:spPr>
          <a:xfrm>
            <a:off x="2085973" y="1110617"/>
            <a:ext cx="2557463" cy="433013"/>
          </a:xfrm>
          <a:prstGeom prst="rect">
            <a:avLst/>
          </a:prstGeom>
          <a:noFill/>
          <a:ln>
            <a:noFill/>
          </a:ln>
        </p:spPr>
      </p:pic>
      <p:pic>
        <p:nvPicPr>
          <p:cNvPr id="231" name="Google Shape;231;p27"/>
          <p:cNvPicPr preferRelativeResize="0"/>
          <p:nvPr/>
        </p:nvPicPr>
        <p:blipFill rotWithShape="1">
          <a:blip r:embed="rId4">
            <a:alphaModFix/>
          </a:blip>
          <a:srcRect b="0" l="0" r="0" t="0"/>
          <a:stretch/>
        </p:blipFill>
        <p:spPr>
          <a:xfrm>
            <a:off x="2698062" y="2819400"/>
            <a:ext cx="5760138" cy="3733800"/>
          </a:xfrm>
          <a:prstGeom prst="rect">
            <a:avLst/>
          </a:prstGeom>
          <a:noFill/>
          <a:ln>
            <a:noFill/>
          </a:ln>
        </p:spPr>
      </p:pic>
      <p:sp>
        <p:nvSpPr>
          <p:cNvPr id="232" name="Google Shape;232;p27"/>
          <p:cNvSpPr txBox="1"/>
          <p:nvPr>
            <p:ph type="title"/>
          </p:nvPr>
        </p:nvSpPr>
        <p:spPr>
          <a:xfrm>
            <a:off x="1469834" y="457200"/>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Điều khiển RadiaoButton</a:t>
            </a:r>
            <a:endParaRPr/>
          </a:p>
        </p:txBody>
      </p:sp>
      <p:cxnSp>
        <p:nvCxnSpPr>
          <p:cNvPr id="233" name="Google Shape;233;p27"/>
          <p:cNvCxnSpPr/>
          <p:nvPr/>
        </p:nvCxnSpPr>
        <p:spPr>
          <a:xfrm flipH="1" rot="10800000">
            <a:off x="4343400" y="5029200"/>
            <a:ext cx="1447800" cy="990600"/>
          </a:xfrm>
          <a:prstGeom prst="straightConnector1">
            <a:avLst/>
          </a:prstGeom>
          <a:noFill/>
          <a:ln cap="flat" cmpd="sng" w="9525">
            <a:solidFill>
              <a:srgbClr val="FF0000"/>
            </a:solidFill>
            <a:prstDash val="solid"/>
            <a:round/>
            <a:headEnd len="sm" w="sm" type="none"/>
            <a:tailEnd len="med" w="med" type="triangle"/>
          </a:ln>
        </p:spPr>
      </p:cxn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28"/>
          <p:cNvSpPr txBox="1"/>
          <p:nvPr>
            <p:ph idx="1" type="body"/>
          </p:nvPr>
        </p:nvSpPr>
        <p:spPr>
          <a:xfrm>
            <a:off x="290421" y="1303738"/>
            <a:ext cx="8391525" cy="6466514"/>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2400"/>
              <a:buFont typeface="Noto Sans Symbols"/>
              <a:buChar char="❑"/>
            </a:pPr>
            <a:r>
              <a:rPr b="1" lang="en-US" sz="2400"/>
              <a:t>Thuộc tính</a:t>
            </a:r>
            <a:endParaRPr b="1" sz="2400"/>
          </a:p>
          <a:p>
            <a:pPr indent="-342900" lvl="0" marL="342900" rtl="0" algn="l">
              <a:lnSpc>
                <a:spcPct val="150000"/>
              </a:lnSpc>
              <a:spcBef>
                <a:spcPts val="0"/>
              </a:spcBef>
              <a:spcAft>
                <a:spcPts val="0"/>
              </a:spcAft>
              <a:buClr>
                <a:schemeClr val="dk1"/>
              </a:buClr>
              <a:buSzPts val="2400"/>
              <a:buFont typeface="Noto Sans Symbols"/>
              <a:buChar char="⮚"/>
            </a:pPr>
            <a:r>
              <a:rPr b="1" lang="en-US" sz="2400"/>
              <a:t> Name</a:t>
            </a:r>
            <a:r>
              <a:rPr lang="en-US" sz="2400"/>
              <a:t>: tên của điều khiển</a:t>
            </a:r>
            <a:endParaRPr sz="2400"/>
          </a:p>
          <a:p>
            <a:pPr indent="-342900" lvl="0" marL="342900" rtl="0" algn="l">
              <a:lnSpc>
                <a:spcPct val="150000"/>
              </a:lnSpc>
              <a:spcBef>
                <a:spcPts val="0"/>
              </a:spcBef>
              <a:spcAft>
                <a:spcPts val="0"/>
              </a:spcAft>
              <a:buClr>
                <a:schemeClr val="dk1"/>
              </a:buClr>
              <a:buSzPts val="2400"/>
              <a:buFont typeface="Noto Sans Symbols"/>
              <a:buChar char="⮚"/>
            </a:pPr>
            <a:r>
              <a:rPr b="1" lang="en-US" sz="2400"/>
              <a:t> Text</a:t>
            </a:r>
            <a:r>
              <a:rPr lang="en-US" sz="2400"/>
              <a:t>: nội dung dòng chữ xuất hiện cạnh nút.</a:t>
            </a:r>
            <a:endParaRPr sz="2400"/>
          </a:p>
          <a:p>
            <a:pPr indent="-342900" lvl="0" marL="342900" rtl="0" algn="l">
              <a:lnSpc>
                <a:spcPct val="150000"/>
              </a:lnSpc>
              <a:spcBef>
                <a:spcPts val="0"/>
              </a:spcBef>
              <a:spcAft>
                <a:spcPts val="0"/>
              </a:spcAft>
              <a:buClr>
                <a:schemeClr val="dk1"/>
              </a:buClr>
              <a:buSzPts val="2400"/>
              <a:buFont typeface="Noto Sans Symbols"/>
              <a:buChar char="⮚"/>
            </a:pPr>
            <a:r>
              <a:rPr b="1" lang="en-US" sz="2400"/>
              <a:t> Checked</a:t>
            </a:r>
            <a:r>
              <a:rPr lang="en-US" sz="2400"/>
              <a:t>: giá trị hiện thời trên radio button. Có thể nhận các giá trị True hoặc False.</a:t>
            </a:r>
            <a:endParaRPr sz="2400"/>
          </a:p>
          <a:p>
            <a:pPr indent="-342900" lvl="0" marL="342900" rtl="0" algn="l">
              <a:lnSpc>
                <a:spcPct val="150000"/>
              </a:lnSpc>
              <a:spcBef>
                <a:spcPts val="0"/>
              </a:spcBef>
              <a:spcAft>
                <a:spcPts val="0"/>
              </a:spcAft>
              <a:buClr>
                <a:schemeClr val="dk1"/>
              </a:buClr>
              <a:buSzPts val="2400"/>
              <a:buFont typeface="Noto Sans Symbols"/>
              <a:buChar char="❑"/>
            </a:pPr>
            <a:r>
              <a:rPr b="1" lang="en-US" sz="2400"/>
              <a:t> Sự kiện trên radio button</a:t>
            </a:r>
            <a:endParaRPr b="1" sz="2400"/>
          </a:p>
          <a:p>
            <a:pPr indent="-342900" lvl="0" marL="342900" rtl="0" algn="l">
              <a:lnSpc>
                <a:spcPct val="150000"/>
              </a:lnSpc>
              <a:spcBef>
                <a:spcPts val="0"/>
              </a:spcBef>
              <a:spcAft>
                <a:spcPts val="0"/>
              </a:spcAft>
              <a:buClr>
                <a:schemeClr val="dk1"/>
              </a:buClr>
              <a:buSzPts val="2400"/>
              <a:buFont typeface="Noto Sans Symbols"/>
              <a:buChar char="⮚"/>
            </a:pPr>
            <a:r>
              <a:rPr b="1" lang="en-US" sz="2400"/>
              <a:t>Click: </a:t>
            </a:r>
            <a:r>
              <a:rPr lang="en-US" sz="2400"/>
              <a:t>xảy ra khi người sử dụng nhắp chuột trên điều khiển </a:t>
            </a:r>
            <a:endParaRPr sz="2400"/>
          </a:p>
          <a:p>
            <a:pPr indent="-342900" lvl="1" marL="342900" rtl="0" algn="l">
              <a:lnSpc>
                <a:spcPct val="150000"/>
              </a:lnSpc>
              <a:spcBef>
                <a:spcPts val="0"/>
              </a:spcBef>
              <a:spcAft>
                <a:spcPts val="0"/>
              </a:spcAft>
              <a:buClr>
                <a:srgbClr val="000000"/>
              </a:buClr>
              <a:buSzPts val="2400"/>
              <a:buFont typeface="Noto Sans Symbols"/>
              <a:buChar char="⮚"/>
            </a:pPr>
            <a:r>
              <a:rPr b="1" lang="en-US" sz="2400">
                <a:solidFill>
                  <a:srgbClr val="000000"/>
                </a:solidFill>
              </a:rPr>
              <a:t>CheckedChanged</a:t>
            </a:r>
            <a:r>
              <a:rPr lang="en-US" sz="2400">
                <a:solidFill>
                  <a:srgbClr val="000000"/>
                </a:solidFill>
              </a:rPr>
              <a:t>: xảy ra khi thay đổi sự chọn lựa</a:t>
            </a:r>
            <a:endParaRPr b="1" sz="2400">
              <a:solidFill>
                <a:srgbClr val="000000"/>
              </a:solidFill>
            </a:endParaRPr>
          </a:p>
          <a:p>
            <a:pPr indent="-342900" lvl="1" marL="342900" rtl="0" algn="l">
              <a:lnSpc>
                <a:spcPct val="150000"/>
              </a:lnSpc>
              <a:spcBef>
                <a:spcPts val="0"/>
              </a:spcBef>
              <a:spcAft>
                <a:spcPts val="0"/>
              </a:spcAft>
              <a:buClr>
                <a:srgbClr val="000000"/>
              </a:buClr>
              <a:buSzPts val="2400"/>
              <a:buFont typeface="Noto Sans Symbols"/>
              <a:buChar char="⮚"/>
            </a:pPr>
            <a:r>
              <a:rPr b="1" lang="en-US" sz="2400">
                <a:solidFill>
                  <a:srgbClr val="000000"/>
                </a:solidFill>
              </a:rPr>
              <a:t>BackColorChanged: </a:t>
            </a:r>
            <a:r>
              <a:rPr lang="en-US" sz="2400">
                <a:solidFill>
                  <a:srgbClr val="000000"/>
                </a:solidFill>
              </a:rPr>
              <a:t>xảy ra khi màu nền của trên checkbox hay radiobutton thay đổi</a:t>
            </a:r>
            <a:endParaRPr b="1" sz="2400">
              <a:solidFill>
                <a:srgbClr val="000000"/>
              </a:solidFill>
            </a:endParaRPr>
          </a:p>
          <a:p>
            <a:pPr indent="-190500" lvl="0" marL="342900" rtl="0" algn="l">
              <a:lnSpc>
                <a:spcPct val="150000"/>
              </a:lnSpc>
              <a:spcBef>
                <a:spcPts val="0"/>
              </a:spcBef>
              <a:spcAft>
                <a:spcPts val="0"/>
              </a:spcAft>
              <a:buClr>
                <a:schemeClr val="dk1"/>
              </a:buClr>
              <a:buSzPts val="2400"/>
              <a:buFont typeface="Noto Sans Symbols"/>
              <a:buNone/>
            </a:pPr>
            <a:r>
              <a:t/>
            </a:r>
            <a:endParaRPr b="1" sz="2400"/>
          </a:p>
          <a:p>
            <a:pPr indent="0" lvl="0" marL="0" rtl="0" algn="l">
              <a:lnSpc>
                <a:spcPct val="150000"/>
              </a:lnSpc>
              <a:spcBef>
                <a:spcPts val="0"/>
              </a:spcBef>
              <a:spcAft>
                <a:spcPts val="0"/>
              </a:spcAft>
              <a:buClr>
                <a:schemeClr val="dk1"/>
              </a:buClr>
              <a:buSzPts val="1800"/>
              <a:buFont typeface="Noto Sans Symbols"/>
              <a:buNone/>
            </a:pPr>
            <a:r>
              <a:t/>
            </a:r>
            <a:endParaRPr b="1"/>
          </a:p>
        </p:txBody>
      </p:sp>
      <p:sp>
        <p:nvSpPr>
          <p:cNvPr id="239" name="Google Shape;239;p28"/>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id="240" name="Google Shape;240;p28"/>
          <p:cNvPicPr preferRelativeResize="0"/>
          <p:nvPr/>
        </p:nvPicPr>
        <p:blipFill rotWithShape="1">
          <a:blip r:embed="rId3">
            <a:alphaModFix/>
          </a:blip>
          <a:srcRect b="0" l="0" r="0" t="0"/>
          <a:stretch/>
        </p:blipFill>
        <p:spPr>
          <a:xfrm>
            <a:off x="6786471" y="1066800"/>
            <a:ext cx="1895475" cy="1933575"/>
          </a:xfrm>
          <a:prstGeom prst="rect">
            <a:avLst/>
          </a:prstGeom>
          <a:noFill/>
          <a:ln>
            <a:noFill/>
          </a:ln>
        </p:spPr>
      </p:pic>
      <p:sp>
        <p:nvSpPr>
          <p:cNvPr id="241" name="Google Shape;241;p28"/>
          <p:cNvSpPr txBox="1"/>
          <p:nvPr>
            <p:ph type="title"/>
          </p:nvPr>
        </p:nvSpPr>
        <p:spPr>
          <a:xfrm>
            <a:off x="1469834" y="457200"/>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Điều khiển RadiaoButton</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29"/>
          <p:cNvSpPr txBox="1"/>
          <p:nvPr>
            <p:ph idx="1" type="body"/>
          </p:nvPr>
        </p:nvSpPr>
        <p:spPr>
          <a:xfrm>
            <a:off x="305467" y="1225818"/>
            <a:ext cx="8391525" cy="834203"/>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000"/>
              <a:buFont typeface="Noto Sans Symbols"/>
              <a:buChar char="❑"/>
            </a:pPr>
            <a:r>
              <a:rPr b="1" lang="en-US" sz="2000"/>
              <a:t>Thiết kế Form theo yêu cầu: </a:t>
            </a:r>
            <a:endParaRPr/>
          </a:p>
          <a:p>
            <a:pPr indent="0" lvl="0" marL="0" rtl="0" algn="l">
              <a:lnSpc>
                <a:spcPct val="150000"/>
              </a:lnSpc>
              <a:spcBef>
                <a:spcPts val="0"/>
              </a:spcBef>
              <a:spcAft>
                <a:spcPts val="0"/>
              </a:spcAft>
              <a:buClr>
                <a:schemeClr val="dk1"/>
              </a:buClr>
              <a:buSzPts val="1800"/>
              <a:buFont typeface="Noto Sans Symbols"/>
              <a:buNone/>
            </a:pPr>
            <a:r>
              <a:t/>
            </a:r>
            <a:endParaRPr b="1"/>
          </a:p>
        </p:txBody>
      </p:sp>
      <p:sp>
        <p:nvSpPr>
          <p:cNvPr id="247" name="Google Shape;247;p29"/>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248" name="Google Shape;248;p29"/>
          <p:cNvSpPr txBox="1"/>
          <p:nvPr/>
        </p:nvSpPr>
        <p:spPr>
          <a:xfrm>
            <a:off x="152400" y="1676400"/>
            <a:ext cx="4724400" cy="2934906"/>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2100">
                <a:solidFill>
                  <a:schemeClr val="dk1"/>
                </a:solidFill>
                <a:latin typeface="Tahoma"/>
                <a:ea typeface="Tahoma"/>
                <a:cs typeface="Tahoma"/>
                <a:sym typeface="Tahoma"/>
              </a:rPr>
              <a:t>Form cho phép người sử dụng chọn màu chữ yêu thích, một trong 3 màu chữ xanh (Blue), đỏ (Red), đen (Black) và chọn kiểu chữ là Đậm (Bold) hoặc Nghiêng (Italic) hoặc gạch chân (Underline). </a:t>
            </a:r>
            <a:endParaRPr sz="2100">
              <a:solidFill>
                <a:schemeClr val="dk1"/>
              </a:solidFill>
              <a:latin typeface="Tahoma"/>
              <a:ea typeface="Tahoma"/>
              <a:cs typeface="Tahoma"/>
              <a:sym typeface="Tahoma"/>
            </a:endParaRPr>
          </a:p>
        </p:txBody>
      </p:sp>
      <p:pic>
        <p:nvPicPr>
          <p:cNvPr id="249" name="Google Shape;249;p29"/>
          <p:cNvPicPr preferRelativeResize="0"/>
          <p:nvPr/>
        </p:nvPicPr>
        <p:blipFill rotWithShape="1">
          <a:blip r:embed="rId3">
            <a:alphaModFix/>
          </a:blip>
          <a:srcRect b="0" l="0" r="0" t="0"/>
          <a:stretch/>
        </p:blipFill>
        <p:spPr>
          <a:xfrm>
            <a:off x="5001902" y="1304543"/>
            <a:ext cx="3992610" cy="3306763"/>
          </a:xfrm>
          <a:prstGeom prst="rect">
            <a:avLst/>
          </a:prstGeom>
          <a:noFill/>
          <a:ln>
            <a:noFill/>
          </a:ln>
        </p:spPr>
      </p:pic>
      <p:sp>
        <p:nvSpPr>
          <p:cNvPr id="250" name="Google Shape;250;p29"/>
          <p:cNvSpPr txBox="1"/>
          <p:nvPr/>
        </p:nvSpPr>
        <p:spPr>
          <a:xfrm>
            <a:off x="1387475" y="435134"/>
            <a:ext cx="7696200" cy="58907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lt1"/>
              </a:buClr>
              <a:buSzPts val="2400"/>
              <a:buFont typeface="Noto Sans Symbols"/>
              <a:buNone/>
            </a:pPr>
            <a:r>
              <a:rPr b="1" lang="en-US" sz="2400">
                <a:solidFill>
                  <a:schemeClr val="lt1"/>
                </a:solidFill>
                <a:latin typeface="Calibri"/>
                <a:ea typeface="Calibri"/>
                <a:cs typeface="Calibri"/>
                <a:sym typeface="Calibri"/>
              </a:rPr>
              <a:t>Ví dụ Form sử dụng điều khiển Checkbox, RadioButton</a:t>
            </a:r>
            <a:endParaRPr b="1" sz="2400">
              <a:solidFill>
                <a:schemeClr val="lt1"/>
              </a:solidFill>
              <a:latin typeface="Calibri"/>
              <a:ea typeface="Calibri"/>
              <a:cs typeface="Calibri"/>
              <a:sym typeface="Calibri"/>
            </a:endParaRPr>
          </a:p>
        </p:txBody>
      </p:sp>
      <p:sp>
        <p:nvSpPr>
          <p:cNvPr id="251" name="Google Shape;251;p29"/>
          <p:cNvSpPr txBox="1"/>
          <p:nvPr/>
        </p:nvSpPr>
        <p:spPr>
          <a:xfrm>
            <a:off x="118425" y="4654600"/>
            <a:ext cx="8876087" cy="2219197"/>
          </a:xfrm>
          <a:prstGeom prst="rect">
            <a:avLst/>
          </a:prstGeom>
          <a:noFill/>
          <a:ln>
            <a:noFill/>
          </a:ln>
        </p:spPr>
        <p:txBody>
          <a:bodyPr anchorCtr="0" anchor="t" bIns="0" lIns="0" spcFirstLastPara="1" rIns="0" wrap="square" tIns="0">
            <a:spAutoFit/>
          </a:bodyPr>
          <a:lstStyle/>
          <a:p>
            <a:pPr indent="-342900" lvl="0" marL="342900" marR="0" rtl="0" algn="l">
              <a:lnSpc>
                <a:spcPct val="150000"/>
              </a:lnSpc>
              <a:spcBef>
                <a:spcPts val="0"/>
              </a:spcBef>
              <a:spcAft>
                <a:spcPts val="0"/>
              </a:spcAft>
              <a:buClr>
                <a:schemeClr val="dk1"/>
              </a:buClr>
              <a:buSzPts val="2000"/>
              <a:buFont typeface="Noto Sans Symbols"/>
              <a:buChar char="❑"/>
            </a:pPr>
            <a:r>
              <a:rPr b="1" i="0" lang="en-US" sz="2000">
                <a:solidFill>
                  <a:schemeClr val="dk1"/>
                </a:solidFill>
                <a:latin typeface="Calibri"/>
                <a:ea typeface="Calibri"/>
                <a:cs typeface="Calibri"/>
                <a:sym typeface="Calibri"/>
              </a:rPr>
              <a:t>Phân tích:</a:t>
            </a:r>
            <a:endParaRPr/>
          </a:p>
          <a:p>
            <a:pPr indent="-342900" lvl="0" marL="342900" marR="0" rtl="0" algn="l">
              <a:lnSpc>
                <a:spcPct val="150000"/>
              </a:lnSpc>
              <a:spcBef>
                <a:spcPts val="0"/>
              </a:spcBef>
              <a:spcAft>
                <a:spcPts val="0"/>
              </a:spcAft>
              <a:buClr>
                <a:schemeClr val="dk1"/>
              </a:buClr>
              <a:buSzPts val="2000"/>
              <a:buFont typeface="Calibri"/>
              <a:buChar char="-"/>
            </a:pPr>
            <a:r>
              <a:rPr b="0" i="1" lang="en-US" sz="2000">
                <a:solidFill>
                  <a:schemeClr val="dk1"/>
                </a:solidFill>
                <a:latin typeface="Calibri"/>
                <a:ea typeface="Calibri"/>
                <a:cs typeface="Calibri"/>
                <a:sym typeface="Calibri"/>
              </a:rPr>
              <a:t>Văn bản chỉ hiển thị được 1 màu, do vậy mầu chữ sẽ chọn OptionBox</a:t>
            </a:r>
            <a:endParaRPr b="0" i="1" sz="20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000"/>
              <a:buFont typeface="Calibri"/>
              <a:buChar char="-"/>
            </a:pPr>
            <a:r>
              <a:rPr b="0" i="1" lang="en-US" sz="2000">
                <a:solidFill>
                  <a:schemeClr val="dk1"/>
                </a:solidFill>
                <a:latin typeface="Calibri"/>
                <a:ea typeface="Calibri"/>
                <a:cs typeface="Calibri"/>
                <a:sym typeface="Calibri"/>
              </a:rPr>
              <a:t>Văn bản có thể hiển thị được chữ vừa in đậm, vừa in nghiêng vừa gạch chân, … nên có thể chọn 1 hoặc chọn nhiều. Do vậy, kiểu chữ sẽ chọn Checkbox</a:t>
            </a:r>
            <a:endParaRPr/>
          </a:p>
          <a:p>
            <a:pPr indent="0" lvl="0" marL="0" marR="0" rtl="0" algn="l">
              <a:lnSpc>
                <a:spcPct val="150000"/>
              </a:lnSpc>
              <a:spcBef>
                <a:spcPts val="0"/>
              </a:spcBef>
              <a:spcAft>
                <a:spcPts val="0"/>
              </a:spcAft>
              <a:buClr>
                <a:schemeClr val="dk1"/>
              </a:buClr>
              <a:buSzPts val="1800"/>
              <a:buFont typeface="Noto Sans Symbols"/>
              <a:buNone/>
            </a:pPr>
            <a:r>
              <a:t/>
            </a:r>
            <a:endParaRPr b="1" i="0" sz="1800">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30"/>
          <p:cNvSpPr txBox="1"/>
          <p:nvPr>
            <p:ph idx="1" type="body"/>
          </p:nvPr>
        </p:nvSpPr>
        <p:spPr>
          <a:xfrm>
            <a:off x="423862" y="1219200"/>
            <a:ext cx="8391525" cy="788036"/>
          </a:xfrm>
          <a:prstGeom prst="rect">
            <a:avLst/>
          </a:prstGeom>
          <a:noFill/>
          <a:ln>
            <a:noFill/>
          </a:ln>
        </p:spPr>
        <p:txBody>
          <a:bodyPr anchorCtr="0" anchor="t" bIns="0" lIns="0" spcFirstLastPara="1" rIns="0" wrap="square" tIns="0">
            <a:spAutoFit/>
          </a:bodyPr>
          <a:lstStyle/>
          <a:p>
            <a:pPr indent="0" lvl="0" marL="0" rtl="0" algn="l">
              <a:lnSpc>
                <a:spcPct val="150000"/>
              </a:lnSpc>
              <a:spcBef>
                <a:spcPts val="0"/>
              </a:spcBef>
              <a:spcAft>
                <a:spcPts val="0"/>
              </a:spcAft>
              <a:buClr>
                <a:schemeClr val="dk1"/>
              </a:buClr>
              <a:buSzPts val="1800"/>
              <a:buFont typeface="Noto Sans Symbols"/>
              <a:buNone/>
            </a:pPr>
            <a:r>
              <a:rPr b="1" lang="en-US"/>
              <a:t>Thiết kế Form như hình và thực hiện yêu cầu</a:t>
            </a:r>
            <a:endParaRPr b="1"/>
          </a:p>
          <a:p>
            <a:pPr indent="0" lvl="0" marL="0" rtl="0" algn="l">
              <a:lnSpc>
                <a:spcPct val="150000"/>
              </a:lnSpc>
              <a:spcBef>
                <a:spcPts val="0"/>
              </a:spcBef>
              <a:spcAft>
                <a:spcPts val="0"/>
              </a:spcAft>
              <a:buClr>
                <a:schemeClr val="dk1"/>
              </a:buClr>
              <a:buSzPts val="1800"/>
              <a:buFont typeface="Noto Sans Symbols"/>
              <a:buNone/>
            </a:pPr>
            <a:r>
              <a:t/>
            </a:r>
            <a:endParaRPr b="1"/>
          </a:p>
        </p:txBody>
      </p:sp>
      <p:sp>
        <p:nvSpPr>
          <p:cNvPr id="257" name="Google Shape;257;p30"/>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id="258" name="Google Shape;258;p30"/>
          <p:cNvPicPr preferRelativeResize="0"/>
          <p:nvPr/>
        </p:nvPicPr>
        <p:blipFill rotWithShape="1">
          <a:blip r:embed="rId3">
            <a:alphaModFix/>
          </a:blip>
          <a:srcRect b="0" l="0" r="0" t="0"/>
          <a:stretch/>
        </p:blipFill>
        <p:spPr>
          <a:xfrm>
            <a:off x="328613" y="1981200"/>
            <a:ext cx="3786187" cy="4267200"/>
          </a:xfrm>
          <a:prstGeom prst="rect">
            <a:avLst/>
          </a:prstGeom>
          <a:noFill/>
          <a:ln>
            <a:noFill/>
          </a:ln>
        </p:spPr>
      </p:pic>
      <p:pic>
        <p:nvPicPr>
          <p:cNvPr id="259" name="Google Shape;259;p30"/>
          <p:cNvPicPr preferRelativeResize="0"/>
          <p:nvPr/>
        </p:nvPicPr>
        <p:blipFill rotWithShape="1">
          <a:blip r:embed="rId4">
            <a:alphaModFix/>
          </a:blip>
          <a:srcRect b="0" l="0" r="0" t="0"/>
          <a:stretch/>
        </p:blipFill>
        <p:spPr>
          <a:xfrm>
            <a:off x="4643439" y="2286000"/>
            <a:ext cx="4348162" cy="3649663"/>
          </a:xfrm>
          <a:prstGeom prst="rect">
            <a:avLst/>
          </a:prstGeom>
          <a:noFill/>
          <a:ln>
            <a:noFill/>
          </a:ln>
        </p:spPr>
      </p:pic>
      <p:sp>
        <p:nvSpPr>
          <p:cNvPr id="260" name="Google Shape;260;p30"/>
          <p:cNvSpPr/>
          <p:nvPr/>
        </p:nvSpPr>
        <p:spPr>
          <a:xfrm>
            <a:off x="4241006" y="3855562"/>
            <a:ext cx="519112" cy="544512"/>
          </a:xfrm>
          <a:prstGeom prst="rightArrow">
            <a:avLst>
              <a:gd fmla="val 50000" name="adj1"/>
              <a:gd fmla="val 50000" name="adj2"/>
            </a:avLst>
          </a:prstGeom>
          <a:solidFill>
            <a:schemeClr val="accent1"/>
          </a:solidFill>
          <a:ln cap="flat" cmpd="sng" w="25400">
            <a:solidFill>
              <a:srgbClr val="3D732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1" name="Google Shape;261;p30"/>
          <p:cNvSpPr txBox="1"/>
          <p:nvPr/>
        </p:nvSpPr>
        <p:spPr>
          <a:xfrm>
            <a:off x="1387475" y="435134"/>
            <a:ext cx="7696200" cy="58907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lt1"/>
              </a:buClr>
              <a:buSzPts val="2400"/>
              <a:buFont typeface="Noto Sans Symbols"/>
              <a:buNone/>
            </a:pPr>
            <a:r>
              <a:rPr b="1" lang="en-US" sz="2400">
                <a:solidFill>
                  <a:schemeClr val="lt1"/>
                </a:solidFill>
                <a:latin typeface="Calibri"/>
                <a:ea typeface="Calibri"/>
                <a:cs typeface="Calibri"/>
                <a:sym typeface="Calibri"/>
              </a:rPr>
              <a:t>Ví dụ Form sử dụng điều khiển Checkbox, RadioButton</a:t>
            </a:r>
            <a:endParaRPr b="1" sz="2400">
              <a:solidFill>
                <a:schemeClr val="lt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31"/>
          <p:cNvSpPr txBox="1"/>
          <p:nvPr>
            <p:ph idx="1" type="body"/>
          </p:nvPr>
        </p:nvSpPr>
        <p:spPr>
          <a:xfrm>
            <a:off x="314204" y="1083404"/>
            <a:ext cx="8391525" cy="1619033"/>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1800"/>
              <a:buFont typeface="Noto Sans Symbols"/>
              <a:buChar char="▪"/>
            </a:pPr>
            <a:r>
              <a:rPr b="1" lang="en-US"/>
              <a:t>Hướng dẫn thực hiện</a:t>
            </a:r>
            <a:endParaRPr b="1"/>
          </a:p>
          <a:p>
            <a:pPr indent="-285750" lvl="0" marL="285750" rtl="0" algn="l">
              <a:lnSpc>
                <a:spcPct val="150000"/>
              </a:lnSpc>
              <a:spcBef>
                <a:spcPts val="0"/>
              </a:spcBef>
              <a:spcAft>
                <a:spcPts val="0"/>
              </a:spcAft>
              <a:buClr>
                <a:schemeClr val="dk1"/>
              </a:buClr>
              <a:buSzPts val="1800"/>
              <a:buFont typeface="Noto Sans Symbols"/>
              <a:buChar char="⮚"/>
            </a:pPr>
            <a:r>
              <a:rPr lang="en-US"/>
              <a:t>Chọn các đối tượng trên thanh công cụ và đưa vào form như phân tích ở bên.</a:t>
            </a:r>
            <a:endParaRPr/>
          </a:p>
          <a:p>
            <a:pPr indent="-285750" lvl="0" marL="285750" rtl="0" algn="l">
              <a:lnSpc>
                <a:spcPct val="150000"/>
              </a:lnSpc>
              <a:spcBef>
                <a:spcPts val="0"/>
              </a:spcBef>
              <a:spcAft>
                <a:spcPts val="0"/>
              </a:spcAft>
              <a:buClr>
                <a:schemeClr val="dk1"/>
              </a:buClr>
              <a:buSzPts val="1800"/>
              <a:buFont typeface="Noto Sans Symbols"/>
              <a:buChar char="⮚"/>
            </a:pPr>
            <a:r>
              <a:rPr lang="en-US"/>
              <a:t>Thiết lập các thuộc tính cho các đối tượng như bảng dưới đây</a:t>
            </a:r>
            <a:endParaRPr/>
          </a:p>
          <a:p>
            <a:pPr indent="0" lvl="0" marL="0" rtl="0" algn="l">
              <a:lnSpc>
                <a:spcPct val="150000"/>
              </a:lnSpc>
              <a:spcBef>
                <a:spcPts val="0"/>
              </a:spcBef>
              <a:spcAft>
                <a:spcPts val="0"/>
              </a:spcAft>
              <a:buClr>
                <a:schemeClr val="dk1"/>
              </a:buClr>
              <a:buSzPts val="1800"/>
              <a:buFont typeface="Noto Sans Symbols"/>
              <a:buNone/>
            </a:pPr>
            <a:r>
              <a:t/>
            </a:r>
            <a:endParaRPr b="1"/>
          </a:p>
        </p:txBody>
      </p:sp>
      <p:sp>
        <p:nvSpPr>
          <p:cNvPr id="267" name="Google Shape;267;p31"/>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id="268" name="Google Shape;268;p31"/>
          <p:cNvPicPr preferRelativeResize="0"/>
          <p:nvPr/>
        </p:nvPicPr>
        <p:blipFill rotWithShape="1">
          <a:blip r:embed="rId3">
            <a:alphaModFix/>
          </a:blip>
          <a:srcRect b="0" l="0" r="0" t="0"/>
          <a:stretch/>
        </p:blipFill>
        <p:spPr>
          <a:xfrm>
            <a:off x="1066800" y="2470507"/>
            <a:ext cx="7010400" cy="3952359"/>
          </a:xfrm>
          <a:prstGeom prst="rect">
            <a:avLst/>
          </a:prstGeom>
          <a:noFill/>
          <a:ln>
            <a:noFill/>
          </a:ln>
        </p:spPr>
      </p:pic>
      <p:sp>
        <p:nvSpPr>
          <p:cNvPr id="269" name="Google Shape;269;p31"/>
          <p:cNvSpPr txBox="1"/>
          <p:nvPr/>
        </p:nvSpPr>
        <p:spPr>
          <a:xfrm>
            <a:off x="1387475" y="435134"/>
            <a:ext cx="7696200" cy="58907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lt1"/>
              </a:buClr>
              <a:buSzPts val="2400"/>
              <a:buFont typeface="Noto Sans Symbols"/>
              <a:buNone/>
            </a:pPr>
            <a:r>
              <a:rPr b="1" lang="en-US" sz="2400">
                <a:solidFill>
                  <a:schemeClr val="lt1"/>
                </a:solidFill>
                <a:latin typeface="Calibri"/>
                <a:ea typeface="Calibri"/>
                <a:cs typeface="Calibri"/>
                <a:sym typeface="Calibri"/>
              </a:rPr>
              <a:t>Ví dụ Form sử dụng điều khiển Checkbox, RadioButton</a:t>
            </a:r>
            <a:endParaRPr b="1" sz="2400">
              <a:solidFill>
                <a:schemeClr val="lt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32"/>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id="275" name="Google Shape;275;p32"/>
          <p:cNvPicPr preferRelativeResize="0"/>
          <p:nvPr/>
        </p:nvPicPr>
        <p:blipFill rotWithShape="1">
          <a:blip r:embed="rId3">
            <a:alphaModFix/>
          </a:blip>
          <a:srcRect b="0" l="0" r="0" t="0"/>
          <a:stretch/>
        </p:blipFill>
        <p:spPr>
          <a:xfrm>
            <a:off x="762000" y="2557462"/>
            <a:ext cx="7696200" cy="3995737"/>
          </a:xfrm>
          <a:prstGeom prst="rect">
            <a:avLst/>
          </a:prstGeom>
          <a:noFill/>
          <a:ln>
            <a:noFill/>
          </a:ln>
        </p:spPr>
      </p:pic>
      <p:sp>
        <p:nvSpPr>
          <p:cNvPr id="276" name="Google Shape;276;p32"/>
          <p:cNvSpPr txBox="1"/>
          <p:nvPr/>
        </p:nvSpPr>
        <p:spPr>
          <a:xfrm>
            <a:off x="1387475" y="435134"/>
            <a:ext cx="7696200" cy="58907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lt1"/>
              </a:buClr>
              <a:buSzPts val="2400"/>
              <a:buFont typeface="Noto Sans Symbols"/>
              <a:buNone/>
            </a:pPr>
            <a:r>
              <a:rPr b="1" lang="en-US" sz="2400">
                <a:solidFill>
                  <a:schemeClr val="lt1"/>
                </a:solidFill>
                <a:latin typeface="Calibri"/>
                <a:ea typeface="Calibri"/>
                <a:cs typeface="Calibri"/>
                <a:sym typeface="Calibri"/>
              </a:rPr>
              <a:t>Ví dụ Form sử dụng điều khiển Checkbox, RadioButton</a:t>
            </a:r>
            <a:endParaRPr b="1" sz="2400">
              <a:solidFill>
                <a:schemeClr val="lt1"/>
              </a:solidFill>
              <a:latin typeface="Calibri"/>
              <a:ea typeface="Calibri"/>
              <a:cs typeface="Calibri"/>
              <a:sym typeface="Calibri"/>
            </a:endParaRPr>
          </a:p>
        </p:txBody>
      </p:sp>
      <p:sp>
        <p:nvSpPr>
          <p:cNvPr id="277" name="Google Shape;277;p32"/>
          <p:cNvSpPr txBox="1"/>
          <p:nvPr/>
        </p:nvSpPr>
        <p:spPr>
          <a:xfrm>
            <a:off x="314204" y="1083404"/>
            <a:ext cx="8391525" cy="1619033"/>
          </a:xfrm>
          <a:prstGeom prst="rect">
            <a:avLst/>
          </a:prstGeom>
          <a:noFill/>
          <a:ln>
            <a:noFill/>
          </a:ln>
        </p:spPr>
        <p:txBody>
          <a:bodyPr anchorCtr="0" anchor="t" bIns="0" lIns="0" spcFirstLastPara="1" rIns="0" wrap="square" tIns="0">
            <a:spAutoFit/>
          </a:bodyPr>
          <a:lstStyle/>
          <a:p>
            <a:pPr indent="-285750" lvl="0" marL="285750" marR="0" rtl="0" algn="l">
              <a:lnSpc>
                <a:spcPct val="150000"/>
              </a:lnSpc>
              <a:spcBef>
                <a:spcPts val="0"/>
              </a:spcBef>
              <a:spcAft>
                <a:spcPts val="0"/>
              </a:spcAft>
              <a:buClr>
                <a:schemeClr val="dk1"/>
              </a:buClr>
              <a:buSzPts val="1800"/>
              <a:buFont typeface="Noto Sans Symbols"/>
              <a:buChar char="▪"/>
            </a:pPr>
            <a:r>
              <a:rPr b="1" i="0" lang="en-US" sz="1800">
                <a:solidFill>
                  <a:schemeClr val="dk1"/>
                </a:solidFill>
                <a:latin typeface="Calibri"/>
                <a:ea typeface="Calibri"/>
                <a:cs typeface="Calibri"/>
                <a:sym typeface="Calibri"/>
              </a:rPr>
              <a:t>Hướng dẫn thực hiện</a:t>
            </a:r>
            <a:endParaRPr/>
          </a:p>
          <a:p>
            <a:pPr indent="-285750" lvl="0" marL="285750" marR="0" rtl="0" algn="l">
              <a:lnSpc>
                <a:spcPct val="150000"/>
              </a:lnSpc>
              <a:spcBef>
                <a:spcPts val="0"/>
              </a:spcBef>
              <a:spcAft>
                <a:spcPts val="0"/>
              </a:spcAft>
              <a:buClr>
                <a:schemeClr val="dk1"/>
              </a:buClr>
              <a:buSzPts val="1800"/>
              <a:buFont typeface="Noto Sans Symbols"/>
              <a:buChar char="⮚"/>
            </a:pPr>
            <a:r>
              <a:rPr b="0" i="0" lang="en-US" sz="1800">
                <a:solidFill>
                  <a:schemeClr val="dk1"/>
                </a:solidFill>
                <a:latin typeface="Calibri"/>
                <a:ea typeface="Calibri"/>
                <a:cs typeface="Calibri"/>
                <a:sym typeface="Calibri"/>
              </a:rPr>
              <a:t>Chọn các đối tượng trên thanh công cụ và đưa vào form như phân tích ở bên.</a:t>
            </a:r>
            <a:endParaRPr/>
          </a:p>
          <a:p>
            <a:pPr indent="-285750" lvl="0" marL="285750" marR="0" rtl="0" algn="l">
              <a:lnSpc>
                <a:spcPct val="150000"/>
              </a:lnSpc>
              <a:spcBef>
                <a:spcPts val="0"/>
              </a:spcBef>
              <a:spcAft>
                <a:spcPts val="0"/>
              </a:spcAft>
              <a:buClr>
                <a:schemeClr val="dk1"/>
              </a:buClr>
              <a:buSzPts val="1800"/>
              <a:buFont typeface="Noto Sans Symbols"/>
              <a:buChar char="⮚"/>
            </a:pPr>
            <a:r>
              <a:rPr b="0" i="0" lang="en-US" sz="1800">
                <a:solidFill>
                  <a:schemeClr val="dk1"/>
                </a:solidFill>
                <a:latin typeface="Calibri"/>
                <a:ea typeface="Calibri"/>
                <a:cs typeface="Calibri"/>
                <a:sym typeface="Calibri"/>
              </a:rPr>
              <a:t>Thiết lập các thuộc tính cho các đối tượng như bảng dưới đây</a:t>
            </a:r>
            <a:endParaRPr/>
          </a:p>
          <a:p>
            <a:pPr indent="0" lvl="0" marL="0" marR="0" rtl="0" algn="l">
              <a:lnSpc>
                <a:spcPct val="150000"/>
              </a:lnSpc>
              <a:spcBef>
                <a:spcPts val="0"/>
              </a:spcBef>
              <a:spcAft>
                <a:spcPts val="0"/>
              </a:spcAft>
              <a:buClr>
                <a:schemeClr val="dk1"/>
              </a:buClr>
              <a:buSzPts val="1800"/>
              <a:buFont typeface="Noto Sans Symbols"/>
              <a:buNone/>
            </a:pPr>
            <a:r>
              <a:t/>
            </a:r>
            <a:endParaRPr b="1" i="0" sz="1800">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33"/>
          <p:cNvSpPr txBox="1"/>
          <p:nvPr>
            <p:ph idx="1" type="body"/>
          </p:nvPr>
        </p:nvSpPr>
        <p:spPr>
          <a:xfrm>
            <a:off x="401476" y="1010131"/>
            <a:ext cx="8391525" cy="788036"/>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1800"/>
              <a:buFont typeface="Noto Sans Symbols"/>
              <a:buChar char="▪"/>
            </a:pPr>
            <a:r>
              <a:rPr b="1" lang="en-US"/>
              <a:t>Sau khi thiết kế xong viết Code cho chương trình như dưới đây</a:t>
            </a:r>
            <a:endParaRPr b="1"/>
          </a:p>
          <a:p>
            <a:pPr indent="0" lvl="0" marL="0" rtl="0" algn="l">
              <a:lnSpc>
                <a:spcPct val="150000"/>
              </a:lnSpc>
              <a:spcBef>
                <a:spcPts val="0"/>
              </a:spcBef>
              <a:spcAft>
                <a:spcPts val="0"/>
              </a:spcAft>
              <a:buClr>
                <a:schemeClr val="dk1"/>
              </a:buClr>
              <a:buSzPts val="1800"/>
              <a:buFont typeface="Noto Sans Symbols"/>
              <a:buNone/>
            </a:pPr>
            <a:r>
              <a:t/>
            </a:r>
            <a:endParaRPr b="1"/>
          </a:p>
        </p:txBody>
      </p:sp>
      <p:sp>
        <p:nvSpPr>
          <p:cNvPr id="284" name="Google Shape;284;p33"/>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id="285" name="Google Shape;285;p33"/>
          <p:cNvPicPr preferRelativeResize="0"/>
          <p:nvPr/>
        </p:nvPicPr>
        <p:blipFill rotWithShape="1">
          <a:blip r:embed="rId3">
            <a:alphaModFix/>
          </a:blip>
          <a:srcRect b="0" l="0" r="0" t="0"/>
          <a:stretch/>
        </p:blipFill>
        <p:spPr>
          <a:xfrm>
            <a:off x="176667" y="1481990"/>
            <a:ext cx="4691063" cy="1805574"/>
          </a:xfrm>
          <a:prstGeom prst="rect">
            <a:avLst/>
          </a:prstGeom>
          <a:noFill/>
          <a:ln cap="flat" cmpd="sng" w="9525">
            <a:solidFill>
              <a:srgbClr val="000000"/>
            </a:solidFill>
            <a:prstDash val="solid"/>
            <a:miter lim="800000"/>
            <a:headEnd len="sm" w="sm" type="none"/>
            <a:tailEnd len="sm" w="sm" type="none"/>
          </a:ln>
        </p:spPr>
      </p:pic>
      <p:pic>
        <p:nvPicPr>
          <p:cNvPr id="286" name="Google Shape;286;p33"/>
          <p:cNvPicPr preferRelativeResize="0"/>
          <p:nvPr/>
        </p:nvPicPr>
        <p:blipFill rotWithShape="1">
          <a:blip r:embed="rId4">
            <a:alphaModFix/>
          </a:blip>
          <a:srcRect b="0" l="0" r="0" t="0"/>
          <a:stretch/>
        </p:blipFill>
        <p:spPr>
          <a:xfrm>
            <a:off x="5012941" y="1458764"/>
            <a:ext cx="3954392" cy="1828800"/>
          </a:xfrm>
          <a:prstGeom prst="rect">
            <a:avLst/>
          </a:prstGeom>
          <a:noFill/>
          <a:ln>
            <a:noFill/>
          </a:ln>
        </p:spPr>
      </p:pic>
      <p:sp>
        <p:nvSpPr>
          <p:cNvPr id="287" name="Google Shape;287;p33"/>
          <p:cNvSpPr txBox="1"/>
          <p:nvPr/>
        </p:nvSpPr>
        <p:spPr>
          <a:xfrm>
            <a:off x="1387475" y="435134"/>
            <a:ext cx="7696200" cy="58907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lt1"/>
              </a:buClr>
              <a:buSzPts val="2400"/>
              <a:buFont typeface="Noto Sans Symbols"/>
              <a:buNone/>
            </a:pPr>
            <a:r>
              <a:rPr b="1" lang="en-US" sz="2400">
                <a:solidFill>
                  <a:schemeClr val="lt1"/>
                </a:solidFill>
                <a:latin typeface="Calibri"/>
                <a:ea typeface="Calibri"/>
                <a:cs typeface="Calibri"/>
                <a:sym typeface="Calibri"/>
              </a:rPr>
              <a:t>Ví dụ Form sử dụng điều khiển Checkbox, RadioButton</a:t>
            </a:r>
            <a:endParaRPr b="1" sz="2400">
              <a:solidFill>
                <a:schemeClr val="lt1"/>
              </a:solidFill>
              <a:latin typeface="Calibri"/>
              <a:ea typeface="Calibri"/>
              <a:cs typeface="Calibri"/>
              <a:sym typeface="Calibri"/>
            </a:endParaRPr>
          </a:p>
        </p:txBody>
      </p:sp>
      <p:sp>
        <p:nvSpPr>
          <p:cNvPr id="288" name="Google Shape;288;p33"/>
          <p:cNvSpPr txBox="1"/>
          <p:nvPr/>
        </p:nvSpPr>
        <p:spPr>
          <a:xfrm>
            <a:off x="76200" y="3365405"/>
            <a:ext cx="8391525" cy="788036"/>
          </a:xfrm>
          <a:prstGeom prst="rect">
            <a:avLst/>
          </a:prstGeom>
          <a:noFill/>
          <a:ln>
            <a:noFill/>
          </a:ln>
        </p:spPr>
        <p:txBody>
          <a:bodyPr anchorCtr="0" anchor="t" bIns="0" lIns="0" spcFirstLastPara="1" rIns="0" wrap="square" tIns="0">
            <a:spAutoFit/>
          </a:bodyPr>
          <a:lstStyle/>
          <a:p>
            <a:pPr indent="-285750" lvl="0" marL="285750" marR="0" rtl="0" algn="l">
              <a:lnSpc>
                <a:spcPct val="150000"/>
              </a:lnSpc>
              <a:spcBef>
                <a:spcPts val="0"/>
              </a:spcBef>
              <a:spcAft>
                <a:spcPts val="0"/>
              </a:spcAft>
              <a:buClr>
                <a:schemeClr val="dk1"/>
              </a:buClr>
              <a:buSzPts val="1800"/>
              <a:buFont typeface="Noto Sans Symbols"/>
              <a:buChar char="▪"/>
            </a:pPr>
            <a:r>
              <a:rPr b="1" i="0" lang="en-US" sz="1800">
                <a:solidFill>
                  <a:schemeClr val="dk1"/>
                </a:solidFill>
                <a:latin typeface="Calibri"/>
                <a:ea typeface="Calibri"/>
                <a:cs typeface="Calibri"/>
                <a:sym typeface="Calibri"/>
              </a:rPr>
              <a:t>Sau khi viết Code chạy chương trình, kết quả như hình dưới đây</a:t>
            </a:r>
            <a:endParaRPr b="1" i="0" sz="1800">
              <a:solidFill>
                <a:schemeClr val="dk1"/>
              </a:solidFill>
              <a:latin typeface="Calibri"/>
              <a:ea typeface="Calibri"/>
              <a:cs typeface="Calibri"/>
              <a:sym typeface="Calibri"/>
            </a:endParaRPr>
          </a:p>
          <a:p>
            <a:pPr indent="0" lvl="0" marL="0" marR="0" rtl="0" algn="l">
              <a:lnSpc>
                <a:spcPct val="150000"/>
              </a:lnSpc>
              <a:spcBef>
                <a:spcPts val="0"/>
              </a:spcBef>
              <a:spcAft>
                <a:spcPts val="0"/>
              </a:spcAft>
              <a:buClr>
                <a:schemeClr val="dk1"/>
              </a:buClr>
              <a:buSzPts val="1800"/>
              <a:buFont typeface="Noto Sans Symbols"/>
              <a:buNone/>
            </a:pPr>
            <a:r>
              <a:t/>
            </a:r>
            <a:endParaRPr b="1" i="0" sz="1800">
              <a:solidFill>
                <a:schemeClr val="dk1"/>
              </a:solidFill>
              <a:latin typeface="Calibri"/>
              <a:ea typeface="Calibri"/>
              <a:cs typeface="Calibri"/>
              <a:sym typeface="Calibri"/>
            </a:endParaRPr>
          </a:p>
        </p:txBody>
      </p:sp>
      <p:pic>
        <p:nvPicPr>
          <p:cNvPr id="289" name="Google Shape;289;p33"/>
          <p:cNvPicPr preferRelativeResize="0"/>
          <p:nvPr/>
        </p:nvPicPr>
        <p:blipFill rotWithShape="1">
          <a:blip r:embed="rId5">
            <a:alphaModFix/>
          </a:blip>
          <a:srcRect b="0" l="0" r="0" t="0"/>
          <a:stretch/>
        </p:blipFill>
        <p:spPr>
          <a:xfrm>
            <a:off x="2522198" y="3817937"/>
            <a:ext cx="4348162" cy="3040063"/>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34"/>
          <p:cNvSpPr txBox="1"/>
          <p:nvPr>
            <p:ph type="title"/>
          </p:nvPr>
        </p:nvSpPr>
        <p:spPr>
          <a:xfrm>
            <a:off x="1524000" y="457200"/>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latin typeface="Times New Roman"/>
                <a:ea typeface="Times New Roman"/>
                <a:cs typeface="Times New Roman"/>
                <a:sym typeface="Times New Roman"/>
              </a:rPr>
              <a:t>Điều khiển ListBox</a:t>
            </a:r>
            <a:endParaRPr b="1">
              <a:latin typeface="Times New Roman"/>
              <a:ea typeface="Times New Roman"/>
              <a:cs typeface="Times New Roman"/>
              <a:sym typeface="Times New Roman"/>
            </a:endParaRPr>
          </a:p>
        </p:txBody>
      </p:sp>
      <p:sp>
        <p:nvSpPr>
          <p:cNvPr id="295" name="Google Shape;295;p34"/>
          <p:cNvSpPr txBox="1"/>
          <p:nvPr>
            <p:ph idx="1" type="body"/>
          </p:nvPr>
        </p:nvSpPr>
        <p:spPr>
          <a:xfrm>
            <a:off x="304800" y="1018489"/>
            <a:ext cx="8255000" cy="1938992"/>
          </a:xfrm>
          <a:prstGeom prst="rect">
            <a:avLst/>
          </a:prstGeom>
          <a:noFill/>
          <a:ln>
            <a:noFill/>
          </a:ln>
        </p:spPr>
        <p:txBody>
          <a:bodyPr anchorCtr="0" anchor="t" bIns="0" lIns="0" spcFirstLastPara="1" rIns="0" wrap="square" tIns="0">
            <a:spAutoFit/>
          </a:bodyPr>
          <a:lstStyle/>
          <a:p>
            <a:pPr indent="-285750" lvl="0" marL="285750" rtl="0" algn="just">
              <a:lnSpc>
                <a:spcPct val="150000"/>
              </a:lnSpc>
              <a:spcBef>
                <a:spcPts val="0"/>
              </a:spcBef>
              <a:spcAft>
                <a:spcPts val="0"/>
              </a:spcAft>
              <a:buClr>
                <a:schemeClr val="dk1"/>
              </a:buClr>
              <a:buSzPts val="2400"/>
              <a:buFont typeface="Noto Sans Symbols"/>
              <a:buChar char="▪"/>
            </a:pPr>
            <a:r>
              <a:rPr b="1" lang="en-US" sz="2400"/>
              <a:t>Khái niệm:</a:t>
            </a:r>
            <a:endParaRPr/>
          </a:p>
          <a:p>
            <a:pPr indent="0" lvl="1" marL="457200" rtl="0" algn="just">
              <a:lnSpc>
                <a:spcPct val="150000"/>
              </a:lnSpc>
              <a:spcBef>
                <a:spcPts val="0"/>
              </a:spcBef>
              <a:spcAft>
                <a:spcPts val="0"/>
              </a:spcAft>
              <a:buNone/>
            </a:pPr>
            <a:r>
              <a:rPr lang="en-US" sz="2400"/>
              <a:t>Điều khiển này hiển thị một danh sách các đề mục để người dùng có thể chọn lựa một hoặc nhiều đề mục.</a:t>
            </a:r>
            <a:endParaRPr/>
          </a:p>
          <a:p>
            <a:pPr indent="0" lvl="1" marL="342900" rtl="0" algn="just">
              <a:spcBef>
                <a:spcPts val="0"/>
              </a:spcBef>
              <a:spcAft>
                <a:spcPts val="0"/>
              </a:spcAft>
              <a:buSzPts val="1800"/>
              <a:buFont typeface="Noto Sans Symbols"/>
              <a:buNone/>
            </a:pPr>
            <a:r>
              <a:t/>
            </a:r>
            <a:endParaRPr/>
          </a:p>
        </p:txBody>
      </p:sp>
      <p:pic>
        <p:nvPicPr>
          <p:cNvPr id="296" name="Google Shape;296;p34"/>
          <p:cNvPicPr preferRelativeResize="0"/>
          <p:nvPr/>
        </p:nvPicPr>
        <p:blipFill rotWithShape="1">
          <a:blip r:embed="rId3">
            <a:alphaModFix/>
          </a:blip>
          <a:srcRect b="0" l="0" r="0" t="0"/>
          <a:stretch/>
        </p:blipFill>
        <p:spPr>
          <a:xfrm>
            <a:off x="209826" y="2733027"/>
            <a:ext cx="3371574" cy="3667773"/>
          </a:xfrm>
          <a:prstGeom prst="rect">
            <a:avLst/>
          </a:prstGeom>
          <a:noFill/>
          <a:ln>
            <a:noFill/>
          </a:ln>
        </p:spPr>
      </p:pic>
      <p:sp>
        <p:nvSpPr>
          <p:cNvPr id="297" name="Google Shape;297;p34"/>
          <p:cNvSpPr txBox="1"/>
          <p:nvPr/>
        </p:nvSpPr>
        <p:spPr>
          <a:xfrm>
            <a:off x="3647058" y="2768826"/>
            <a:ext cx="4821514" cy="3970318"/>
          </a:xfrm>
          <a:prstGeom prst="rect">
            <a:avLst/>
          </a:prstGeom>
          <a:noFill/>
          <a:ln>
            <a:noFill/>
          </a:ln>
        </p:spPr>
        <p:txBody>
          <a:bodyPr anchorCtr="0" anchor="t" bIns="0" lIns="0" spcFirstLastPara="1" rIns="0" wrap="square" tIns="0">
            <a:spAutoFit/>
          </a:bodyPr>
          <a:lstStyle/>
          <a:p>
            <a:pPr indent="-285750" lvl="1" marL="628650" marR="0" rtl="0" algn="just">
              <a:lnSpc>
                <a:spcPct val="15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Mỗi mục trong danh sách được gọi là một Item</a:t>
            </a:r>
            <a:endParaRPr/>
          </a:p>
          <a:p>
            <a:pPr indent="-285750" lvl="1" marL="628650" marR="0" rtl="0" algn="just">
              <a:lnSpc>
                <a:spcPct val="15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Mỗi item có một chỉ số như là số thứ tự của nó ở trọng danh sách.</a:t>
            </a:r>
            <a:endParaRPr/>
          </a:p>
          <a:p>
            <a:pPr indent="-285750" lvl="1" marL="628650" marR="0" rtl="0" algn="just">
              <a:lnSpc>
                <a:spcPct val="15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Chú ý: trong danh sách số thứ tự được đánh từ số 0.</a:t>
            </a:r>
            <a:endParaRPr/>
          </a:p>
          <a:p>
            <a:pPr indent="-285750" lvl="1" marL="628650" marR="0" rtl="0" algn="just">
              <a:lnSpc>
                <a:spcPct val="15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Các thông tin chúng ta nhìn thấy đó là giá trị của item đó.</a:t>
            </a:r>
            <a:endParaRPr/>
          </a:p>
          <a:p>
            <a:pPr indent="0" lvl="1" marL="342900" marR="0" rtl="0" algn="just">
              <a:spcBef>
                <a:spcPts val="0"/>
              </a:spcBef>
              <a:spcAft>
                <a:spcPts val="0"/>
              </a:spcAft>
              <a:buNone/>
            </a:pPr>
            <a:r>
              <a:t/>
            </a:r>
            <a:endParaRPr b="0" i="0" sz="1800" u="none" cap="none" strike="noStrike">
              <a:solidFill>
                <a:srgbClr val="000000"/>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35"/>
          <p:cNvSpPr txBox="1"/>
          <p:nvPr>
            <p:ph idx="1" type="body"/>
          </p:nvPr>
        </p:nvSpPr>
        <p:spPr>
          <a:xfrm>
            <a:off x="304800" y="1116425"/>
            <a:ext cx="8534400" cy="5349000"/>
          </a:xfrm>
          <a:prstGeom prst="rect">
            <a:avLst/>
          </a:prstGeom>
          <a:noFill/>
          <a:ln>
            <a:noFill/>
          </a:ln>
        </p:spPr>
        <p:txBody>
          <a:bodyPr anchorCtr="0" anchor="t" bIns="0" lIns="0" spcFirstLastPara="1" rIns="0" wrap="square" tIns="0">
            <a:normAutofit fontScale="85000"/>
          </a:bodyPr>
          <a:lstStyle/>
          <a:p>
            <a:pPr indent="-262890" lvl="0" marL="285750" rtl="0" algn="just">
              <a:lnSpc>
                <a:spcPct val="133333"/>
              </a:lnSpc>
              <a:spcBef>
                <a:spcPts val="0"/>
              </a:spcBef>
              <a:spcAft>
                <a:spcPts val="0"/>
              </a:spcAft>
              <a:buClr>
                <a:schemeClr val="dk1"/>
              </a:buClr>
              <a:buSzPct val="100000"/>
              <a:buFont typeface="Noto Sans Symbols"/>
              <a:buChar char="▪"/>
            </a:pPr>
            <a:r>
              <a:rPr b="1" lang="en-US" sz="2400"/>
              <a:t>Thuộc tính:</a:t>
            </a:r>
            <a:endParaRPr/>
          </a:p>
          <a:p>
            <a:pPr indent="-323850" lvl="1" marL="800100" rtl="0" algn="just">
              <a:lnSpc>
                <a:spcPct val="160000"/>
              </a:lnSpc>
              <a:spcBef>
                <a:spcPts val="0"/>
              </a:spcBef>
              <a:spcAft>
                <a:spcPts val="0"/>
              </a:spcAft>
              <a:buSzPct val="100000"/>
              <a:buFont typeface="Noto Sans Symbols"/>
              <a:buChar char="✔"/>
            </a:pPr>
            <a:r>
              <a:rPr b="1" lang="en-US" sz="2000"/>
              <a:t>Name</a:t>
            </a:r>
            <a:r>
              <a:rPr lang="en-US" sz="2000"/>
              <a:t>: tên của danh sách lựa chọn.</a:t>
            </a:r>
            <a:endParaRPr/>
          </a:p>
          <a:p>
            <a:pPr indent="-323850" lvl="1" marL="800100" rtl="0" algn="just">
              <a:lnSpc>
                <a:spcPct val="160000"/>
              </a:lnSpc>
              <a:spcBef>
                <a:spcPts val="0"/>
              </a:spcBef>
              <a:spcAft>
                <a:spcPts val="0"/>
              </a:spcAft>
              <a:buSzPct val="100000"/>
              <a:buFont typeface="Noto Sans Symbols"/>
              <a:buChar char="✔"/>
            </a:pPr>
            <a:r>
              <a:rPr b="1" lang="en-US" sz="2000"/>
              <a:t>Items</a:t>
            </a:r>
            <a:r>
              <a:rPr lang="en-US" sz="2000"/>
              <a:t>: tên của danh sách được cung cấp.</a:t>
            </a:r>
            <a:endParaRPr/>
          </a:p>
          <a:p>
            <a:pPr indent="-323850" lvl="1" marL="800100" rtl="0" algn="just">
              <a:lnSpc>
                <a:spcPct val="160000"/>
              </a:lnSpc>
              <a:spcBef>
                <a:spcPts val="0"/>
              </a:spcBef>
              <a:spcAft>
                <a:spcPts val="0"/>
              </a:spcAft>
              <a:buSzPct val="100000"/>
              <a:buFont typeface="Noto Sans Symbols"/>
              <a:buChar char="✔"/>
            </a:pPr>
            <a:r>
              <a:rPr b="1" lang="en-US" sz="2000"/>
              <a:t>SelectionMode</a:t>
            </a:r>
            <a:r>
              <a:rPr lang="en-US" sz="2000"/>
              <a:t>: Quy định chế độ lựa chọn giá trị, một hay nhiều.– Mặc định là One</a:t>
            </a:r>
            <a:endParaRPr/>
          </a:p>
          <a:p>
            <a:pPr indent="-323850" lvl="1" marL="800100" rtl="0" algn="just">
              <a:lnSpc>
                <a:spcPct val="160000"/>
              </a:lnSpc>
              <a:spcBef>
                <a:spcPts val="0"/>
              </a:spcBef>
              <a:spcAft>
                <a:spcPts val="0"/>
              </a:spcAft>
              <a:buSzPct val="100000"/>
              <a:buFont typeface="Noto Sans Symbols"/>
              <a:buChar char="✔"/>
            </a:pPr>
            <a:r>
              <a:rPr b="1" lang="en-US" sz="2000"/>
              <a:t>Sort</a:t>
            </a:r>
            <a:r>
              <a:rPr lang="en-US" sz="2000"/>
              <a:t>: sắp xếp của listbox</a:t>
            </a:r>
            <a:endParaRPr sz="2000"/>
          </a:p>
          <a:p>
            <a:pPr indent="-323850" lvl="1" marL="800100" rtl="0" algn="l">
              <a:lnSpc>
                <a:spcPct val="160000"/>
              </a:lnSpc>
              <a:spcBef>
                <a:spcPts val="0"/>
              </a:spcBef>
              <a:spcAft>
                <a:spcPts val="0"/>
              </a:spcAft>
              <a:buSzPct val="100000"/>
              <a:buFont typeface="Noto Sans Symbols"/>
              <a:buChar char="✔"/>
            </a:pPr>
            <a:r>
              <a:rPr b="1" lang="en-US" sz="2000"/>
              <a:t>DataSource</a:t>
            </a:r>
            <a:r>
              <a:rPr lang="en-US" sz="2000"/>
              <a:t>: Quy định nguồn dữ liệu cho Listbox</a:t>
            </a:r>
            <a:endParaRPr sz="2000"/>
          </a:p>
          <a:p>
            <a:pPr indent="-323850" lvl="1" marL="800100" rtl="0" algn="just">
              <a:lnSpc>
                <a:spcPct val="160000"/>
              </a:lnSpc>
              <a:spcBef>
                <a:spcPts val="0"/>
              </a:spcBef>
              <a:spcAft>
                <a:spcPts val="0"/>
              </a:spcAft>
              <a:buSzPct val="100000"/>
              <a:buFont typeface="Noto Sans Symbols"/>
              <a:buChar char="✔"/>
            </a:pPr>
            <a:r>
              <a:rPr b="1" lang="en-US" sz="2000"/>
              <a:t>DataBinding</a:t>
            </a:r>
            <a:r>
              <a:rPr lang="en-US" sz="2000"/>
              <a:t>: Gắn các thuộc tính của Listbox với dữ liệu trên DataSource</a:t>
            </a:r>
            <a:endParaRPr sz="2000"/>
          </a:p>
          <a:p>
            <a:pPr indent="-323850" lvl="1" marL="800100" rtl="0" algn="l">
              <a:lnSpc>
                <a:spcPct val="160000"/>
              </a:lnSpc>
              <a:spcBef>
                <a:spcPts val="0"/>
              </a:spcBef>
              <a:spcAft>
                <a:spcPts val="0"/>
              </a:spcAft>
              <a:buSzPct val="100000"/>
              <a:buFont typeface="Noto Sans Symbols"/>
              <a:buChar char="✔"/>
            </a:pPr>
            <a:r>
              <a:rPr b="1" lang="en-US" sz="2000"/>
              <a:t>SelectedItem</a:t>
            </a:r>
            <a:r>
              <a:rPr lang="en-US" sz="2000"/>
              <a:t> (*): Đối tượng được chọn</a:t>
            </a:r>
            <a:endParaRPr/>
          </a:p>
          <a:p>
            <a:pPr indent="-323850" lvl="1" marL="800100" rtl="0" algn="l">
              <a:lnSpc>
                <a:spcPct val="160000"/>
              </a:lnSpc>
              <a:spcBef>
                <a:spcPts val="0"/>
              </a:spcBef>
              <a:spcAft>
                <a:spcPts val="0"/>
              </a:spcAft>
              <a:buSzPct val="100000"/>
              <a:buFont typeface="Noto Sans Symbols"/>
              <a:buChar char="✔"/>
            </a:pPr>
            <a:r>
              <a:rPr b="1" lang="en-US" sz="2000"/>
              <a:t>SelectedIndex</a:t>
            </a:r>
            <a:r>
              <a:rPr lang="en-US" sz="2000"/>
              <a:t> (*): Chỉ số của phần từ đầu tiên được chọn</a:t>
            </a:r>
            <a:endParaRPr/>
          </a:p>
          <a:p>
            <a:pPr indent="-323850" lvl="1" marL="800100" rtl="0" algn="l">
              <a:lnSpc>
                <a:spcPct val="160000"/>
              </a:lnSpc>
              <a:spcBef>
                <a:spcPts val="0"/>
              </a:spcBef>
              <a:spcAft>
                <a:spcPts val="0"/>
              </a:spcAft>
              <a:buSzPct val="100000"/>
              <a:buFont typeface="Noto Sans Symbols"/>
              <a:buChar char="✔"/>
            </a:pPr>
            <a:r>
              <a:rPr b="1" lang="en-US" sz="2000"/>
              <a:t>SelectedValue</a:t>
            </a:r>
            <a:r>
              <a:rPr lang="en-US" sz="2000"/>
              <a:t> (*): Giá trị của phần tử đầu tiên được chọn</a:t>
            </a:r>
            <a:endParaRPr sz="2000"/>
          </a:p>
          <a:p>
            <a:pPr indent="-262890" lvl="1" marL="288925" rtl="0" algn="just">
              <a:lnSpc>
                <a:spcPct val="133333"/>
              </a:lnSpc>
              <a:spcBef>
                <a:spcPts val="0"/>
              </a:spcBef>
              <a:spcAft>
                <a:spcPts val="0"/>
              </a:spcAft>
              <a:buSzPct val="100000"/>
              <a:buFont typeface="Noto Sans Symbols"/>
              <a:buChar char="▪"/>
            </a:pPr>
            <a:r>
              <a:rPr lang="en-US" sz="2400"/>
              <a:t>Ngoài ra còn có một số thuộc tính thông dụng khác như: Font, Width, Height…</a:t>
            </a:r>
            <a:endParaRPr sz="2400"/>
          </a:p>
          <a:p>
            <a:pPr indent="-259715" lvl="1" marL="288925" rtl="0" algn="just">
              <a:lnSpc>
                <a:spcPct val="133333"/>
              </a:lnSpc>
              <a:spcBef>
                <a:spcPts val="0"/>
              </a:spcBef>
              <a:spcAft>
                <a:spcPts val="0"/>
              </a:spcAft>
              <a:buSzPct val="100000"/>
              <a:buFont typeface="Noto Sans Symbols"/>
              <a:buChar char="▪"/>
            </a:pPr>
            <a:r>
              <a:rPr lang="en-US" sz="2400"/>
              <a:t>(*): Các thuộc tính này là thuộc tính chỉ đọc, truy cập khi viết lệnh.</a:t>
            </a:r>
            <a:endParaRPr/>
          </a:p>
        </p:txBody>
      </p:sp>
      <p:sp>
        <p:nvSpPr>
          <p:cNvPr id="303" name="Google Shape;303;p35"/>
          <p:cNvSpPr txBox="1"/>
          <p:nvPr>
            <p:ph type="title"/>
          </p:nvPr>
        </p:nvSpPr>
        <p:spPr>
          <a:xfrm>
            <a:off x="1524000" y="457200"/>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latin typeface="Times New Roman"/>
                <a:ea typeface="Times New Roman"/>
                <a:cs typeface="Times New Roman"/>
                <a:sym typeface="Times New Roman"/>
              </a:rPr>
              <a:t>Điều khiển ListBox</a:t>
            </a:r>
            <a:endParaRPr b="1">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36"/>
          <p:cNvSpPr txBox="1"/>
          <p:nvPr>
            <p:ph idx="1" type="body"/>
          </p:nvPr>
        </p:nvSpPr>
        <p:spPr>
          <a:xfrm>
            <a:off x="169580" y="1143000"/>
            <a:ext cx="7886700" cy="4038600"/>
          </a:xfrm>
          <a:prstGeom prst="rect">
            <a:avLst/>
          </a:prstGeom>
          <a:noFill/>
          <a:ln>
            <a:noFill/>
          </a:ln>
        </p:spPr>
        <p:txBody>
          <a:bodyPr anchorCtr="0" anchor="t" bIns="0" lIns="0" spcFirstLastPara="1" rIns="0" wrap="square" tIns="0">
            <a:normAutofit/>
          </a:bodyPr>
          <a:lstStyle/>
          <a:p>
            <a:pPr indent="-285750" lvl="0" marL="285750" rtl="0" algn="l">
              <a:lnSpc>
                <a:spcPct val="165000"/>
              </a:lnSpc>
              <a:spcBef>
                <a:spcPts val="0"/>
              </a:spcBef>
              <a:spcAft>
                <a:spcPts val="0"/>
              </a:spcAft>
              <a:buClr>
                <a:schemeClr val="dk1"/>
              </a:buClr>
              <a:buSzPts val="2000"/>
              <a:buFont typeface="Noto Sans Symbols"/>
              <a:buChar char="▪"/>
            </a:pPr>
            <a:r>
              <a:rPr b="1" lang="en-US" sz="2000"/>
              <a:t>Phương thức:</a:t>
            </a:r>
            <a:endParaRPr/>
          </a:p>
          <a:p>
            <a:pPr indent="0" lvl="0" marL="0" rtl="0" algn="l">
              <a:lnSpc>
                <a:spcPct val="165000"/>
              </a:lnSpc>
              <a:spcBef>
                <a:spcPts val="0"/>
              </a:spcBef>
              <a:spcAft>
                <a:spcPts val="0"/>
              </a:spcAft>
              <a:buClr>
                <a:schemeClr val="dk1"/>
              </a:buClr>
              <a:buSzPts val="2000"/>
              <a:buFont typeface="Noto Sans Symbols"/>
              <a:buNone/>
            </a:pPr>
            <a:r>
              <a:rPr b="1" lang="en-US" sz="2000"/>
              <a:t>+ Thêm một phần tử vào ListBox:</a:t>
            </a:r>
            <a:endParaRPr/>
          </a:p>
          <a:p>
            <a:pPr indent="0" lvl="1" marL="457200" rtl="0" algn="l">
              <a:lnSpc>
                <a:spcPct val="165000"/>
              </a:lnSpc>
              <a:spcBef>
                <a:spcPts val="0"/>
              </a:spcBef>
              <a:spcAft>
                <a:spcPts val="0"/>
              </a:spcAft>
              <a:buNone/>
            </a:pPr>
            <a:r>
              <a:rPr b="1" lang="en-US" sz="2000"/>
              <a:t>Items.Add</a:t>
            </a:r>
            <a:r>
              <a:rPr lang="en-US" sz="2000"/>
              <a:t>: Thêm một phần tử vào ListBox</a:t>
            </a:r>
            <a:endParaRPr sz="2000"/>
          </a:p>
          <a:p>
            <a:pPr indent="0" lvl="1" marL="457200" rtl="0" algn="l">
              <a:lnSpc>
                <a:spcPct val="165000"/>
              </a:lnSpc>
              <a:spcBef>
                <a:spcPts val="0"/>
              </a:spcBef>
              <a:spcAft>
                <a:spcPts val="0"/>
              </a:spcAft>
              <a:buNone/>
            </a:pPr>
            <a:r>
              <a:rPr b="1" lang="en-US" sz="2000"/>
              <a:t>&lt;Name&gt;.Items.Add(Item as String, [Index])</a:t>
            </a:r>
            <a:endParaRPr/>
          </a:p>
          <a:p>
            <a:pPr indent="0" lvl="3" marL="403622" rtl="0" algn="l">
              <a:lnSpc>
                <a:spcPct val="165000"/>
              </a:lnSpc>
              <a:spcBef>
                <a:spcPts val="0"/>
              </a:spcBef>
              <a:spcAft>
                <a:spcPts val="0"/>
              </a:spcAft>
              <a:buSzPts val="2000"/>
              <a:buFont typeface="Noto Sans Symbols"/>
              <a:buNone/>
            </a:pPr>
            <a:r>
              <a:rPr lang="en-US" sz="2000"/>
              <a:t>Trong đó:</a:t>
            </a:r>
            <a:endParaRPr/>
          </a:p>
          <a:p>
            <a:pPr indent="0" lvl="3" marL="403622" rtl="0" algn="l">
              <a:lnSpc>
                <a:spcPct val="165000"/>
              </a:lnSpc>
              <a:spcBef>
                <a:spcPts val="0"/>
              </a:spcBef>
              <a:spcAft>
                <a:spcPts val="0"/>
              </a:spcAft>
              <a:buSzPts val="2000"/>
              <a:buFont typeface="Noto Sans Symbols"/>
              <a:buNone/>
            </a:pPr>
            <a:r>
              <a:t/>
            </a:r>
            <a:endParaRPr sz="2000"/>
          </a:p>
          <a:p>
            <a:pPr indent="0" lvl="3" marL="403622" rtl="0" algn="l">
              <a:lnSpc>
                <a:spcPct val="165000"/>
              </a:lnSpc>
              <a:spcBef>
                <a:spcPts val="0"/>
              </a:spcBef>
              <a:spcAft>
                <a:spcPts val="0"/>
              </a:spcAft>
              <a:buSzPts val="2000"/>
              <a:buFont typeface="Noto Sans Symbols"/>
              <a:buNone/>
            </a:pPr>
            <a:r>
              <a:t/>
            </a:r>
            <a:endParaRPr sz="2000"/>
          </a:p>
          <a:p>
            <a:pPr indent="0" lvl="3" marL="403622" rtl="0" algn="l">
              <a:lnSpc>
                <a:spcPct val="165000"/>
              </a:lnSpc>
              <a:spcBef>
                <a:spcPts val="0"/>
              </a:spcBef>
              <a:spcAft>
                <a:spcPts val="0"/>
              </a:spcAft>
              <a:buSzPts val="2000"/>
              <a:buFont typeface="Noto Sans Symbols"/>
              <a:buNone/>
            </a:pPr>
            <a:r>
              <a:t/>
            </a:r>
            <a:endParaRPr sz="2000"/>
          </a:p>
          <a:p>
            <a:pPr indent="0" lvl="3" marL="403622" rtl="0" algn="l">
              <a:lnSpc>
                <a:spcPct val="165000"/>
              </a:lnSpc>
              <a:spcBef>
                <a:spcPts val="0"/>
              </a:spcBef>
              <a:spcAft>
                <a:spcPts val="0"/>
              </a:spcAft>
              <a:buSzPts val="2000"/>
              <a:buFont typeface="Noto Sans Symbols"/>
              <a:buNone/>
            </a:pPr>
            <a:r>
              <a:t/>
            </a:r>
            <a:endParaRPr sz="2000"/>
          </a:p>
          <a:p>
            <a:pPr indent="0" lvl="3" marL="403622" rtl="0" algn="l">
              <a:lnSpc>
                <a:spcPct val="165000"/>
              </a:lnSpc>
              <a:spcBef>
                <a:spcPts val="0"/>
              </a:spcBef>
              <a:spcAft>
                <a:spcPts val="0"/>
              </a:spcAft>
              <a:buSzPts val="2000"/>
              <a:buFont typeface="Noto Sans Symbols"/>
              <a:buNone/>
            </a:pPr>
            <a:r>
              <a:t/>
            </a:r>
            <a:endParaRPr sz="2000"/>
          </a:p>
          <a:p>
            <a:pPr indent="0" lvl="3" marL="403622" rtl="0" algn="l">
              <a:spcBef>
                <a:spcPts val="0"/>
              </a:spcBef>
              <a:spcAft>
                <a:spcPts val="0"/>
              </a:spcAft>
              <a:buSzPts val="1800"/>
              <a:buFont typeface="Noto Sans Symbols"/>
              <a:buNone/>
            </a:pPr>
            <a:r>
              <a:t/>
            </a:r>
            <a:endParaRPr/>
          </a:p>
          <a:p>
            <a:pPr indent="0" lvl="3" marL="403622" rtl="0" algn="l">
              <a:spcBef>
                <a:spcPts val="0"/>
              </a:spcBef>
              <a:spcAft>
                <a:spcPts val="0"/>
              </a:spcAft>
              <a:buSzPts val="1800"/>
              <a:buFont typeface="Noto Sans Symbols"/>
              <a:buNone/>
            </a:pPr>
            <a:r>
              <a:t/>
            </a:r>
            <a:endParaRPr/>
          </a:p>
          <a:p>
            <a:pPr indent="0" lvl="3" marL="403622" rtl="0" algn="l">
              <a:spcBef>
                <a:spcPts val="0"/>
              </a:spcBef>
              <a:spcAft>
                <a:spcPts val="0"/>
              </a:spcAft>
              <a:buSzPts val="1800"/>
              <a:buFont typeface="Noto Sans Symbols"/>
              <a:buNone/>
            </a:pPr>
            <a:r>
              <a:t/>
            </a:r>
            <a:endParaRPr/>
          </a:p>
          <a:p>
            <a:pPr indent="0" lvl="3" marL="403622" rtl="0" algn="l">
              <a:spcBef>
                <a:spcPts val="0"/>
              </a:spcBef>
              <a:spcAft>
                <a:spcPts val="0"/>
              </a:spcAft>
              <a:buSzPts val="1800"/>
              <a:buFont typeface="Noto Sans Symbols"/>
              <a:buNone/>
            </a:pPr>
            <a:r>
              <a:t/>
            </a:r>
            <a:endParaRPr b="1" sz="1800"/>
          </a:p>
        </p:txBody>
      </p:sp>
      <p:graphicFrame>
        <p:nvGraphicFramePr>
          <p:cNvPr id="309" name="Google Shape;309;p36"/>
          <p:cNvGraphicFramePr/>
          <p:nvPr/>
        </p:nvGraphicFramePr>
        <p:xfrm>
          <a:off x="1752600" y="2895600"/>
          <a:ext cx="3000000" cy="3000000"/>
        </p:xfrm>
        <a:graphic>
          <a:graphicData uri="http://schemas.openxmlformats.org/drawingml/2006/table">
            <a:tbl>
              <a:tblPr bandRow="1" firstRow="1">
                <a:noFill/>
                <a:tableStyleId>{1823ADE7-F343-4451-B449-304ECBCE540D}</a:tableStyleId>
              </a:tblPr>
              <a:tblGrid>
                <a:gridCol w="1049100"/>
                <a:gridCol w="6248925"/>
              </a:tblGrid>
              <a:tr h="435425">
                <a:tc>
                  <a:txBody>
                    <a:bodyPr/>
                    <a:lstStyle/>
                    <a:p>
                      <a:pPr indent="0" lvl="0" marL="0" marR="0" rtl="0" algn="ctr">
                        <a:spcBef>
                          <a:spcPts val="0"/>
                        </a:spcBef>
                        <a:spcAft>
                          <a:spcPts val="0"/>
                        </a:spcAft>
                        <a:buNone/>
                      </a:pPr>
                      <a:r>
                        <a:rPr b="0" lang="en-US" sz="1800" u="none" cap="none" strike="noStrike">
                          <a:latin typeface="Times New Roman"/>
                          <a:ea typeface="Times New Roman"/>
                          <a:cs typeface="Times New Roman"/>
                          <a:sym typeface="Times New Roman"/>
                        </a:rPr>
                        <a:t>Tham số </a:t>
                      </a:r>
                      <a:endParaRPr/>
                    </a:p>
                  </a:txBody>
                  <a:tcPr marT="34300" marB="34300" marR="68575" marL="68575"/>
                </a:tc>
                <a:tc>
                  <a:txBody>
                    <a:bodyPr/>
                    <a:lstStyle/>
                    <a:p>
                      <a:pPr indent="0" lvl="0" marL="0" marR="0" rtl="0" algn="ctr">
                        <a:spcBef>
                          <a:spcPts val="0"/>
                        </a:spcBef>
                        <a:spcAft>
                          <a:spcPts val="0"/>
                        </a:spcAft>
                        <a:buNone/>
                      </a:pPr>
                      <a:r>
                        <a:rPr b="0" lang="en-US" sz="1800" u="none" cap="none" strike="noStrike">
                          <a:latin typeface="Times New Roman"/>
                          <a:ea typeface="Times New Roman"/>
                          <a:cs typeface="Times New Roman"/>
                          <a:sym typeface="Times New Roman"/>
                        </a:rPr>
                        <a:t>Diễn giải </a:t>
                      </a:r>
                      <a:endParaRPr/>
                    </a:p>
                  </a:txBody>
                  <a:tcPr marT="34300" marB="34300" marR="68575" marL="68575"/>
                </a:tc>
              </a:tr>
              <a:tr h="435425">
                <a:tc>
                  <a:txBody>
                    <a:bodyPr/>
                    <a:lstStyle/>
                    <a:p>
                      <a:pPr indent="0" lvl="0" marL="0" marR="0" rtl="0" algn="l">
                        <a:spcBef>
                          <a:spcPts val="0"/>
                        </a:spcBef>
                        <a:spcAft>
                          <a:spcPts val="0"/>
                        </a:spcAft>
                        <a:buNone/>
                      </a:pPr>
                      <a:r>
                        <a:rPr b="1" lang="en-US" sz="1800" u="none" cap="none" strike="noStrike">
                          <a:latin typeface="Times New Roman"/>
                          <a:ea typeface="Times New Roman"/>
                          <a:cs typeface="Times New Roman"/>
                          <a:sym typeface="Times New Roman"/>
                        </a:rPr>
                        <a:t>Name</a:t>
                      </a:r>
                      <a:endParaRPr/>
                    </a:p>
                  </a:txBody>
                  <a:tcPr marT="34300" marB="34300" marR="68575" marL="68575"/>
                </a:tc>
                <a:tc>
                  <a:txBody>
                    <a:bodyPr/>
                    <a:lstStyle/>
                    <a:p>
                      <a:pPr indent="0" lvl="0" marL="0" marR="0" rtl="0" algn="l">
                        <a:spcBef>
                          <a:spcPts val="0"/>
                        </a:spcBef>
                        <a:spcAft>
                          <a:spcPts val="0"/>
                        </a:spcAft>
                        <a:buNone/>
                      </a:pPr>
                      <a:r>
                        <a:rPr lang="en-US" sz="1800">
                          <a:latin typeface="Times New Roman"/>
                          <a:ea typeface="Times New Roman"/>
                          <a:cs typeface="Times New Roman"/>
                          <a:sym typeface="Times New Roman"/>
                        </a:rPr>
                        <a:t>Tên của List Box. Nên đặt là lstTên </a:t>
                      </a:r>
                      <a:endParaRPr/>
                    </a:p>
                  </a:txBody>
                  <a:tcPr marT="34300" marB="34300" marR="68575" marL="68575"/>
                </a:tc>
              </a:tr>
              <a:tr h="435425">
                <a:tc>
                  <a:txBody>
                    <a:bodyPr/>
                    <a:lstStyle/>
                    <a:p>
                      <a:pPr indent="0" lvl="0" marL="0" marR="0" rtl="0" algn="l">
                        <a:spcBef>
                          <a:spcPts val="0"/>
                        </a:spcBef>
                        <a:spcAft>
                          <a:spcPts val="0"/>
                        </a:spcAft>
                        <a:buNone/>
                      </a:pPr>
                      <a:r>
                        <a:rPr b="1" lang="en-US" sz="1800">
                          <a:latin typeface="Times New Roman"/>
                          <a:ea typeface="Times New Roman"/>
                          <a:cs typeface="Times New Roman"/>
                          <a:sym typeface="Times New Roman"/>
                        </a:rPr>
                        <a:t>Item</a:t>
                      </a:r>
                      <a:endParaRPr/>
                    </a:p>
                  </a:txBody>
                  <a:tcPr marT="34300" marB="34300" marR="68575" marL="68575"/>
                </a:tc>
                <a:tc>
                  <a:txBody>
                    <a:bodyPr/>
                    <a:lstStyle/>
                    <a:p>
                      <a:pPr indent="0" lvl="0" marL="0" marR="0" rtl="0" algn="l">
                        <a:spcBef>
                          <a:spcPts val="0"/>
                        </a:spcBef>
                        <a:spcAft>
                          <a:spcPts val="0"/>
                        </a:spcAft>
                        <a:buNone/>
                      </a:pPr>
                      <a:r>
                        <a:rPr lang="en-US" sz="1800">
                          <a:latin typeface="Times New Roman"/>
                          <a:ea typeface="Times New Roman"/>
                          <a:cs typeface="Times New Roman"/>
                          <a:sym typeface="Times New Roman"/>
                        </a:rPr>
                        <a:t>Biểu thức chuỗi (đề mục) cần thêm vào.</a:t>
                      </a:r>
                      <a:endParaRPr/>
                    </a:p>
                  </a:txBody>
                  <a:tcPr marT="34300" marB="34300" marR="68575" marL="68575"/>
                </a:tc>
              </a:tr>
              <a:tr h="1132125">
                <a:tc>
                  <a:txBody>
                    <a:bodyPr/>
                    <a:lstStyle/>
                    <a:p>
                      <a:pPr indent="0" lvl="0" marL="0" marR="0" rtl="0" algn="l">
                        <a:spcBef>
                          <a:spcPts val="0"/>
                        </a:spcBef>
                        <a:spcAft>
                          <a:spcPts val="0"/>
                        </a:spcAft>
                        <a:buNone/>
                      </a:pPr>
                      <a:r>
                        <a:rPr b="1" lang="en-US" sz="1800">
                          <a:latin typeface="Times New Roman"/>
                          <a:ea typeface="Times New Roman"/>
                          <a:cs typeface="Times New Roman"/>
                          <a:sym typeface="Times New Roman"/>
                        </a:rPr>
                        <a:t>Index</a:t>
                      </a:r>
                      <a:endParaRPr/>
                    </a:p>
                  </a:txBody>
                  <a:tcPr marT="34300" marB="34300" marR="68575" marL="68575"/>
                </a:tc>
                <a:tc>
                  <a:txBody>
                    <a:bodyPr/>
                    <a:lstStyle/>
                    <a:p>
                      <a:pPr indent="0" lvl="0" marL="0" marR="0" rtl="0" algn="just">
                        <a:spcBef>
                          <a:spcPts val="0"/>
                        </a:spcBef>
                        <a:spcAft>
                          <a:spcPts val="0"/>
                        </a:spcAft>
                        <a:buNone/>
                      </a:pPr>
                      <a:r>
                        <a:rPr lang="en-US" sz="1800">
                          <a:latin typeface="Times New Roman"/>
                          <a:ea typeface="Times New Roman"/>
                          <a:cs typeface="Times New Roman"/>
                          <a:sym typeface="Times New Roman"/>
                        </a:rPr>
                        <a:t>Xác định vị trí đề mục mới được chèn vào, giá trị 0 xác định cho vị trí đầu tiên. Khi không chỉ định rõ Index thì phần tử thêm vào là mục cuối cùng trong List Box mới.</a:t>
                      </a:r>
                      <a:endParaRPr sz="1800">
                        <a:latin typeface="Times New Roman"/>
                        <a:ea typeface="Times New Roman"/>
                        <a:cs typeface="Times New Roman"/>
                        <a:sym typeface="Times New Roman"/>
                      </a:endParaRPr>
                    </a:p>
                  </a:txBody>
                  <a:tcPr marT="34300" marB="34300" marR="68575" marL="68575"/>
                </a:tc>
              </a:tr>
            </a:tbl>
          </a:graphicData>
        </a:graphic>
      </p:graphicFrame>
      <p:sp>
        <p:nvSpPr>
          <p:cNvPr id="310" name="Google Shape;310;p36"/>
          <p:cNvSpPr txBox="1"/>
          <p:nvPr>
            <p:ph type="title"/>
          </p:nvPr>
        </p:nvSpPr>
        <p:spPr>
          <a:xfrm>
            <a:off x="1524000" y="457200"/>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latin typeface="Times New Roman"/>
                <a:ea typeface="Times New Roman"/>
                <a:cs typeface="Times New Roman"/>
                <a:sym typeface="Times New Roman"/>
              </a:rPr>
              <a:t>Điều khiển ListBox</a:t>
            </a:r>
            <a:endParaRPr b="1">
              <a:latin typeface="Times New Roman"/>
              <a:ea typeface="Times New Roman"/>
              <a:cs typeface="Times New Roman"/>
              <a:sym typeface="Times New Roman"/>
            </a:endParaRPr>
          </a:p>
        </p:txBody>
      </p:sp>
      <p:sp>
        <p:nvSpPr>
          <p:cNvPr id="311" name="Google Shape;311;p36"/>
          <p:cNvSpPr txBox="1"/>
          <p:nvPr/>
        </p:nvSpPr>
        <p:spPr>
          <a:xfrm>
            <a:off x="4953000" y="1994356"/>
            <a:ext cx="4572000" cy="646331"/>
          </a:xfrm>
          <a:prstGeom prst="rect">
            <a:avLst/>
          </a:prstGeom>
          <a:noFill/>
          <a:ln>
            <a:noFill/>
          </a:ln>
        </p:spPr>
        <p:txBody>
          <a:bodyPr anchorCtr="0" anchor="t" bIns="45700" lIns="91425" spcFirstLastPara="1" rIns="91425" wrap="square" tIns="45700">
            <a:spAutoFit/>
          </a:bodyPr>
          <a:lstStyle/>
          <a:p>
            <a:pPr indent="0" lvl="3" marL="403622" marR="0" rtl="0" algn="l">
              <a:spcBef>
                <a:spcPts val="0"/>
              </a:spcBef>
              <a:spcAft>
                <a:spcPts val="0"/>
              </a:spcAft>
              <a:buNone/>
            </a:pPr>
            <a:r>
              <a:rPr b="1" i="0" lang="en-US" sz="1800" u="none" cap="none" strike="noStrike">
                <a:solidFill>
                  <a:srgbClr val="FF0000"/>
                </a:solidFill>
                <a:latin typeface="Calibri"/>
                <a:ea typeface="Calibri"/>
                <a:cs typeface="Calibri"/>
                <a:sym typeface="Calibri"/>
              </a:rPr>
              <a:t>VD</a:t>
            </a:r>
            <a:r>
              <a:rPr b="0" i="0" lang="en-US" sz="1800" u="none" cap="none" strike="noStrike">
                <a:solidFill>
                  <a:srgbClr val="FF0000"/>
                </a:solidFill>
                <a:latin typeface="Calibri"/>
                <a:ea typeface="Calibri"/>
                <a:cs typeface="Calibri"/>
                <a:sym typeface="Calibri"/>
              </a:rPr>
              <a:t>: lst.Items.Add(“Viet Nam”);</a:t>
            </a:r>
            <a:endParaRPr/>
          </a:p>
          <a:p>
            <a:pPr indent="0" lvl="3" marL="403622" marR="0" rtl="0" algn="l">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p:txBody>
      </p:sp>
      <p:sp>
        <p:nvSpPr>
          <p:cNvPr id="312" name="Google Shape;312;p36"/>
          <p:cNvSpPr txBox="1"/>
          <p:nvPr/>
        </p:nvSpPr>
        <p:spPr>
          <a:xfrm>
            <a:off x="160990" y="5342354"/>
            <a:ext cx="8822020" cy="1429622"/>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chemeClr val="dk1"/>
              </a:buClr>
              <a:buSzPts val="2000"/>
              <a:buFont typeface="Noto Sans Symbols"/>
              <a:buChar char="▪"/>
            </a:pPr>
            <a:r>
              <a:rPr b="1" lang="en-US" sz="2000">
                <a:solidFill>
                  <a:schemeClr val="dk1"/>
                </a:solidFill>
                <a:latin typeface="Calibri"/>
                <a:ea typeface="Calibri"/>
                <a:cs typeface="Calibri"/>
                <a:sym typeface="Calibri"/>
              </a:rPr>
              <a:t> Phương thức:</a:t>
            </a:r>
            <a:endParaRPr/>
          </a:p>
          <a:p>
            <a:pPr indent="0" lvl="0" marL="0" marR="0" rtl="0" algn="l">
              <a:lnSpc>
                <a:spcPct val="150000"/>
              </a:lnSpc>
              <a:spcBef>
                <a:spcPts val="0"/>
              </a:spcBef>
              <a:spcAft>
                <a:spcPts val="0"/>
              </a:spcAft>
              <a:buClr>
                <a:schemeClr val="dk1"/>
              </a:buClr>
              <a:buSzPts val="2000"/>
              <a:buFont typeface="Noto Sans Symbols"/>
              <a:buNone/>
            </a:pPr>
            <a:r>
              <a:rPr lang="en-US" sz="2000">
                <a:solidFill>
                  <a:schemeClr val="dk1"/>
                </a:solidFill>
                <a:latin typeface="Calibri"/>
                <a:ea typeface="Calibri"/>
                <a:cs typeface="Calibri"/>
                <a:sym typeface="Calibri"/>
              </a:rPr>
              <a:t>+ Thêm các phần tử của một mảng vào List Box:</a:t>
            </a:r>
            <a:endParaRPr/>
          </a:p>
          <a:p>
            <a:pPr indent="0" lvl="1" marL="342900" marR="0" rtl="0" algn="ctr">
              <a:lnSpc>
                <a:spcPct val="150000"/>
              </a:lnSpc>
              <a:spcBef>
                <a:spcPts val="0"/>
              </a:spcBef>
              <a:spcAft>
                <a:spcPts val="0"/>
              </a:spcAft>
              <a:buClr>
                <a:schemeClr val="dk1"/>
              </a:buClr>
              <a:buSzPts val="2000"/>
              <a:buFont typeface="Noto Sans Symbols"/>
              <a:buNone/>
            </a:pPr>
            <a:r>
              <a:rPr b="1" i="0" lang="en-US" sz="2000" u="none" cap="none" strike="noStrike">
                <a:solidFill>
                  <a:schemeClr val="dk1"/>
                </a:solidFill>
                <a:latin typeface="Calibri"/>
                <a:ea typeface="Calibri"/>
                <a:cs typeface="Calibri"/>
                <a:sym typeface="Calibri"/>
              </a:rPr>
              <a:t>&lt;Name&gt;.Items.AddRange(Tên_mảng)</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37"/>
          <p:cNvSpPr txBox="1"/>
          <p:nvPr>
            <p:ph idx="1" type="body"/>
          </p:nvPr>
        </p:nvSpPr>
        <p:spPr>
          <a:xfrm>
            <a:off x="381000" y="1219200"/>
            <a:ext cx="7886700" cy="3503612"/>
          </a:xfrm>
          <a:prstGeom prst="rect">
            <a:avLst/>
          </a:prstGeom>
          <a:noFill/>
          <a:ln>
            <a:noFill/>
          </a:ln>
        </p:spPr>
        <p:txBody>
          <a:bodyPr anchorCtr="0" anchor="t" bIns="0" lIns="0" spcFirstLastPara="1" rIns="0" wrap="square" tIns="0">
            <a:noAutofit/>
          </a:bodyPr>
          <a:lstStyle/>
          <a:p>
            <a:pPr indent="-285750" lvl="0" marL="285750" rtl="0" algn="l">
              <a:lnSpc>
                <a:spcPct val="155000"/>
              </a:lnSpc>
              <a:spcBef>
                <a:spcPts val="0"/>
              </a:spcBef>
              <a:spcAft>
                <a:spcPts val="0"/>
              </a:spcAft>
              <a:buClr>
                <a:schemeClr val="dk1"/>
              </a:buClr>
              <a:buSzPts val="2000"/>
              <a:buFont typeface="Noto Sans Symbols"/>
              <a:buChar char="▪"/>
            </a:pPr>
            <a:r>
              <a:rPr b="1" lang="en-US" sz="2000"/>
              <a:t>Phương thức:</a:t>
            </a:r>
            <a:endParaRPr/>
          </a:p>
          <a:p>
            <a:pPr indent="0" lvl="0" marL="0" rtl="0" algn="l">
              <a:lnSpc>
                <a:spcPct val="155000"/>
              </a:lnSpc>
              <a:spcBef>
                <a:spcPts val="0"/>
              </a:spcBef>
              <a:spcAft>
                <a:spcPts val="0"/>
              </a:spcAft>
              <a:buClr>
                <a:schemeClr val="dk1"/>
              </a:buClr>
              <a:buSzPts val="2000"/>
              <a:buFont typeface="Noto Sans Symbols"/>
              <a:buNone/>
            </a:pPr>
            <a:r>
              <a:rPr b="1" lang="en-US" sz="2000"/>
              <a:t>+ </a:t>
            </a:r>
            <a:r>
              <a:rPr lang="en-US" sz="2000"/>
              <a:t>Xóa một phần tử khỏi ListBox:</a:t>
            </a:r>
            <a:endParaRPr/>
          </a:p>
          <a:p>
            <a:pPr indent="0" lvl="0" marL="336947" rtl="0" algn="l">
              <a:lnSpc>
                <a:spcPct val="155000"/>
              </a:lnSpc>
              <a:spcBef>
                <a:spcPts val="0"/>
              </a:spcBef>
              <a:spcAft>
                <a:spcPts val="0"/>
              </a:spcAft>
              <a:buNone/>
            </a:pPr>
            <a:r>
              <a:rPr lang="en-US" sz="2000"/>
              <a:t>Loại bỏ phần tử có chỉ số i:	</a:t>
            </a:r>
            <a:endParaRPr/>
          </a:p>
          <a:p>
            <a:pPr indent="0" lvl="0" marL="1214438" rtl="0" algn="just">
              <a:lnSpc>
                <a:spcPct val="155000"/>
              </a:lnSpc>
              <a:spcBef>
                <a:spcPts val="0"/>
              </a:spcBef>
              <a:spcAft>
                <a:spcPts val="0"/>
              </a:spcAft>
              <a:buClr>
                <a:schemeClr val="dk1"/>
              </a:buClr>
              <a:buSzPts val="2000"/>
              <a:buFont typeface="Noto Sans Symbols"/>
              <a:buNone/>
            </a:pPr>
            <a:r>
              <a:rPr b="1" lang="en-US" sz="2000"/>
              <a:t>&lt;Name&gt;.Items.RemoveAt (Index) </a:t>
            </a:r>
            <a:endParaRPr b="1" sz="2000"/>
          </a:p>
          <a:p>
            <a:pPr indent="-189310" lvl="1" marL="336947" rtl="0" algn="just">
              <a:lnSpc>
                <a:spcPct val="155000"/>
              </a:lnSpc>
              <a:spcBef>
                <a:spcPts val="0"/>
              </a:spcBef>
              <a:spcAft>
                <a:spcPts val="0"/>
              </a:spcAft>
              <a:buNone/>
            </a:pPr>
            <a:r>
              <a:rPr lang="en-US" sz="2000"/>
              <a:t>Loại bỏ phần tử đang được chọn: </a:t>
            </a:r>
            <a:endParaRPr/>
          </a:p>
          <a:p>
            <a:pPr indent="0" lvl="1" marL="1214438" rtl="0" algn="just">
              <a:lnSpc>
                <a:spcPct val="155000"/>
              </a:lnSpc>
              <a:spcBef>
                <a:spcPts val="0"/>
              </a:spcBef>
              <a:spcAft>
                <a:spcPts val="0"/>
              </a:spcAft>
              <a:buSzPts val="2000"/>
              <a:buFont typeface="Noto Sans Symbols"/>
              <a:buNone/>
            </a:pPr>
            <a:r>
              <a:rPr b="1" lang="en-US" sz="2000"/>
              <a:t>&lt;Name&gt;.Items.Remove &lt;Name&gt;. (SelectedItem)</a:t>
            </a:r>
            <a:endParaRPr sz="2000"/>
          </a:p>
          <a:p>
            <a:pPr indent="-189310" lvl="1" marL="336947" rtl="0" algn="just">
              <a:lnSpc>
                <a:spcPct val="155000"/>
              </a:lnSpc>
              <a:spcBef>
                <a:spcPts val="0"/>
              </a:spcBef>
              <a:spcAft>
                <a:spcPts val="0"/>
              </a:spcAft>
              <a:buNone/>
            </a:pPr>
            <a:r>
              <a:rPr lang="en-US" sz="2000"/>
              <a:t>Loại bỏ phần tử khi biết giá trị của nó </a:t>
            </a:r>
            <a:endParaRPr/>
          </a:p>
          <a:p>
            <a:pPr indent="0" lvl="1" marL="1214438" rtl="0" algn="just">
              <a:lnSpc>
                <a:spcPct val="155000"/>
              </a:lnSpc>
              <a:spcBef>
                <a:spcPts val="0"/>
              </a:spcBef>
              <a:spcAft>
                <a:spcPts val="0"/>
              </a:spcAft>
              <a:buSzPts val="2000"/>
              <a:buFont typeface="Noto Sans Symbols"/>
              <a:buNone/>
            </a:pPr>
            <a:r>
              <a:rPr b="1" lang="en-US" sz="2000"/>
              <a:t>&lt;Name&gt;.Items.Remove(bt_chuỗi)</a:t>
            </a:r>
            <a:endParaRPr/>
          </a:p>
          <a:p>
            <a:pPr indent="-202406" lvl="1" marL="336947" rtl="0" algn="just">
              <a:lnSpc>
                <a:spcPct val="155000"/>
              </a:lnSpc>
              <a:spcBef>
                <a:spcPts val="0"/>
              </a:spcBef>
              <a:spcAft>
                <a:spcPts val="0"/>
              </a:spcAft>
              <a:buNone/>
            </a:pPr>
            <a:r>
              <a:rPr lang="en-US" sz="2000"/>
              <a:t>Xóa tất cả các phần tử:</a:t>
            </a:r>
            <a:endParaRPr/>
          </a:p>
          <a:p>
            <a:pPr indent="0" lvl="1" marL="1146572" rtl="0" algn="just">
              <a:lnSpc>
                <a:spcPct val="155000"/>
              </a:lnSpc>
              <a:spcBef>
                <a:spcPts val="0"/>
              </a:spcBef>
              <a:spcAft>
                <a:spcPts val="0"/>
              </a:spcAft>
              <a:buSzPts val="2000"/>
              <a:buFont typeface="Noto Sans Symbols"/>
              <a:buNone/>
            </a:pPr>
            <a:r>
              <a:rPr b="1" lang="en-US" sz="2000"/>
              <a:t>&lt;Name&gt;.Items.Clear()</a:t>
            </a:r>
            <a:endParaRPr/>
          </a:p>
          <a:p>
            <a:pPr indent="0" lvl="1" marL="202406" rtl="0" algn="just">
              <a:lnSpc>
                <a:spcPct val="155000"/>
              </a:lnSpc>
              <a:spcBef>
                <a:spcPts val="0"/>
              </a:spcBef>
              <a:spcAft>
                <a:spcPts val="0"/>
              </a:spcAft>
              <a:buSzPts val="2000"/>
              <a:buFont typeface="Noto Sans Symbols"/>
              <a:buNone/>
            </a:pPr>
            <a:r>
              <a:rPr lang="en-US" sz="2000"/>
              <a:t>Tham số </a:t>
            </a:r>
            <a:r>
              <a:rPr b="1" lang="en-US" sz="2000"/>
              <a:t>Name</a:t>
            </a:r>
            <a:r>
              <a:rPr lang="en-US" sz="2000"/>
              <a:t> và </a:t>
            </a:r>
            <a:r>
              <a:rPr b="1" lang="en-US" sz="2000"/>
              <a:t>Index</a:t>
            </a:r>
            <a:r>
              <a:rPr lang="en-US" sz="2000"/>
              <a:t> giống như ở trường hợp thêm vào một đề mục.</a:t>
            </a:r>
            <a:endParaRPr b="1" sz="2000"/>
          </a:p>
          <a:p>
            <a:pPr indent="0" lvl="1" marL="342900" rtl="0" algn="just">
              <a:lnSpc>
                <a:spcPct val="155000"/>
              </a:lnSpc>
              <a:spcBef>
                <a:spcPts val="0"/>
              </a:spcBef>
              <a:spcAft>
                <a:spcPts val="0"/>
              </a:spcAft>
              <a:buSzPts val="2000"/>
              <a:buFont typeface="Noto Sans Symbols"/>
              <a:buNone/>
            </a:pPr>
            <a:r>
              <a:rPr b="1" lang="en-US" sz="2000"/>
              <a:t>                         VD</a:t>
            </a:r>
            <a:r>
              <a:rPr lang="en-US" sz="2000"/>
              <a:t>: lst.Items.Remove(“Anh”);</a:t>
            </a:r>
            <a:endParaRPr/>
          </a:p>
        </p:txBody>
      </p:sp>
      <p:sp>
        <p:nvSpPr>
          <p:cNvPr id="318" name="Google Shape;318;p37"/>
          <p:cNvSpPr txBox="1"/>
          <p:nvPr>
            <p:ph type="title"/>
          </p:nvPr>
        </p:nvSpPr>
        <p:spPr>
          <a:xfrm>
            <a:off x="1524000" y="457200"/>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latin typeface="Times New Roman"/>
                <a:ea typeface="Times New Roman"/>
                <a:cs typeface="Times New Roman"/>
                <a:sym typeface="Times New Roman"/>
              </a:rPr>
              <a:t>Điều khiển ListBox</a:t>
            </a:r>
            <a:endParaRPr b="1">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38"/>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latin typeface="Times New Roman"/>
                <a:ea typeface="Times New Roman"/>
                <a:cs typeface="Times New Roman"/>
                <a:sym typeface="Times New Roman"/>
              </a:rPr>
              <a:t>Điều khiển ListBox</a:t>
            </a:r>
            <a:endParaRPr/>
          </a:p>
        </p:txBody>
      </p:sp>
      <p:sp>
        <p:nvSpPr>
          <p:cNvPr id="324" name="Google Shape;324;p38"/>
          <p:cNvSpPr txBox="1"/>
          <p:nvPr>
            <p:ph idx="1" type="body"/>
          </p:nvPr>
        </p:nvSpPr>
        <p:spPr>
          <a:xfrm>
            <a:off x="304234" y="1143000"/>
            <a:ext cx="8255000" cy="2572499"/>
          </a:xfrm>
          <a:prstGeom prst="rect">
            <a:avLst/>
          </a:prstGeom>
          <a:noFill/>
          <a:ln>
            <a:noFill/>
          </a:ln>
        </p:spPr>
        <p:txBody>
          <a:bodyPr anchorCtr="0" anchor="t" bIns="0" lIns="0" spcFirstLastPara="1" rIns="0" wrap="square" tIns="0">
            <a:spAutoFit/>
          </a:bodyPr>
          <a:lstStyle/>
          <a:p>
            <a:pPr indent="-342900" lvl="0" marL="342900" rtl="0" algn="l">
              <a:spcBef>
                <a:spcPts val="0"/>
              </a:spcBef>
              <a:spcAft>
                <a:spcPts val="0"/>
              </a:spcAft>
              <a:buClr>
                <a:schemeClr val="dk1"/>
              </a:buClr>
              <a:buSzPts val="2000"/>
              <a:buFont typeface="Noto Sans Symbols"/>
              <a:buChar char="▪"/>
            </a:pPr>
            <a:r>
              <a:rPr b="1" lang="en-US" sz="2000"/>
              <a:t>Phương thức:</a:t>
            </a:r>
            <a:endParaRPr/>
          </a:p>
          <a:p>
            <a:pPr indent="-342900" lvl="1" marL="800100" rtl="0" algn="just">
              <a:lnSpc>
                <a:spcPct val="155000"/>
              </a:lnSpc>
              <a:spcBef>
                <a:spcPts val="0"/>
              </a:spcBef>
              <a:spcAft>
                <a:spcPts val="0"/>
              </a:spcAft>
              <a:buSzPts val="2000"/>
              <a:buFont typeface="Noto Sans Symbols"/>
              <a:buChar char="✔"/>
            </a:pPr>
            <a:r>
              <a:rPr b="1" lang="en-US" sz="2000">
                <a:latin typeface="Calibri"/>
                <a:ea typeface="Calibri"/>
                <a:cs typeface="Calibri"/>
                <a:sym typeface="Calibri"/>
              </a:rPr>
              <a:t>Text</a:t>
            </a:r>
            <a:r>
              <a:rPr lang="en-US" sz="2000">
                <a:latin typeface="Calibri"/>
                <a:ea typeface="Calibri"/>
                <a:cs typeface="Calibri"/>
                <a:sym typeface="Calibri"/>
              </a:rPr>
              <a:t>: Nhận giá trị từ List Box khi một đề mục được chọn.</a:t>
            </a:r>
            <a:endParaRPr sz="2000">
              <a:latin typeface="Calibri"/>
              <a:ea typeface="Calibri"/>
              <a:cs typeface="Calibri"/>
              <a:sym typeface="Calibri"/>
            </a:endParaRPr>
          </a:p>
          <a:p>
            <a:pPr indent="-454025" lvl="1" marL="914400" rtl="0" algn="just">
              <a:lnSpc>
                <a:spcPct val="155000"/>
              </a:lnSpc>
              <a:spcBef>
                <a:spcPts val="0"/>
              </a:spcBef>
              <a:spcAft>
                <a:spcPts val="0"/>
              </a:spcAft>
              <a:buSzPts val="2000"/>
              <a:buFont typeface="Noto Sans Symbols"/>
              <a:buChar char="✔"/>
            </a:pPr>
            <a:r>
              <a:rPr b="1" lang="en-US" sz="2000">
                <a:latin typeface="Calibri"/>
                <a:ea typeface="Calibri"/>
                <a:cs typeface="Calibri"/>
                <a:sym typeface="Calibri"/>
              </a:rPr>
              <a:t>SelectedIndex</a:t>
            </a:r>
            <a:r>
              <a:rPr lang="en-US" sz="2000">
                <a:latin typeface="Calibri"/>
                <a:ea typeface="Calibri"/>
                <a:cs typeface="Calibri"/>
                <a:sym typeface="Calibri"/>
              </a:rPr>
              <a:t>: trả về vị trí index của mục đang được chọn. Nếu không chọn mục nào trong ListBox thì giá trị trả về là -1.</a:t>
            </a:r>
            <a:endParaRPr sz="2000">
              <a:latin typeface="Calibri"/>
              <a:ea typeface="Calibri"/>
              <a:cs typeface="Calibri"/>
              <a:sym typeface="Calibri"/>
            </a:endParaRPr>
          </a:p>
          <a:p>
            <a:pPr indent="-342900" lvl="1" marL="800100" rtl="0" algn="just">
              <a:lnSpc>
                <a:spcPct val="155000"/>
              </a:lnSpc>
              <a:spcBef>
                <a:spcPts val="0"/>
              </a:spcBef>
              <a:spcAft>
                <a:spcPts val="0"/>
              </a:spcAft>
              <a:buSzPts val="2000"/>
              <a:buFont typeface="Noto Sans Symbols"/>
              <a:buChar char="✔"/>
            </a:pPr>
            <a:r>
              <a:rPr b="1" lang="en-US" sz="2000">
                <a:latin typeface="Calibri"/>
                <a:ea typeface="Calibri"/>
                <a:cs typeface="Calibri"/>
                <a:sym typeface="Calibri"/>
              </a:rPr>
              <a:t>GetSelected(Index</a:t>
            </a:r>
            <a:r>
              <a:rPr lang="en-US" sz="2000">
                <a:latin typeface="Calibri"/>
                <a:ea typeface="Calibri"/>
                <a:cs typeface="Calibri"/>
                <a:sym typeface="Calibri"/>
              </a:rPr>
              <a:t>): Cho biết mục có vị trí Index có được chọn hay không nếu được chọn thì trả về True ngược lại trả về False.</a:t>
            </a:r>
            <a:endParaRPr sz="2000">
              <a:latin typeface="Calibri"/>
              <a:ea typeface="Calibri"/>
              <a:cs typeface="Calibri"/>
              <a:sym typeface="Calibri"/>
            </a:endParaRPr>
          </a:p>
          <a:p>
            <a:pPr indent="0" lvl="0" marL="0" rtl="0" algn="l">
              <a:spcBef>
                <a:spcPts val="0"/>
              </a:spcBef>
              <a:spcAft>
                <a:spcPts val="0"/>
              </a:spcAft>
              <a:buNone/>
            </a:pPr>
            <a:r>
              <a:t/>
            </a:r>
            <a:endParaRPr>
              <a:latin typeface="Calibri"/>
              <a:ea typeface="Calibri"/>
              <a:cs typeface="Calibri"/>
              <a:sym typeface="Calibri"/>
            </a:endParaRPr>
          </a:p>
        </p:txBody>
      </p:sp>
      <p:sp>
        <p:nvSpPr>
          <p:cNvPr id="325" name="Google Shape;325;p38"/>
          <p:cNvSpPr txBox="1"/>
          <p:nvPr/>
        </p:nvSpPr>
        <p:spPr>
          <a:xfrm>
            <a:off x="381000" y="3581400"/>
            <a:ext cx="8255000" cy="2656205"/>
          </a:xfrm>
          <a:prstGeom prst="rect">
            <a:avLst/>
          </a:prstGeom>
          <a:noFill/>
          <a:ln>
            <a:noFill/>
          </a:ln>
        </p:spPr>
        <p:txBody>
          <a:bodyPr anchorCtr="0" anchor="t" bIns="0" lIns="0" spcFirstLastPara="1" rIns="0" wrap="square" tIns="0">
            <a:normAutofit/>
          </a:bodyPr>
          <a:lstStyle/>
          <a:p>
            <a:pPr indent="-285750" lvl="0" marL="285750" marR="0" rtl="0" algn="just">
              <a:lnSpc>
                <a:spcPct val="160000"/>
              </a:lnSpc>
              <a:spcBef>
                <a:spcPts val="0"/>
              </a:spcBef>
              <a:spcAft>
                <a:spcPts val="0"/>
              </a:spcAft>
              <a:buClr>
                <a:schemeClr val="dk1"/>
              </a:buClr>
              <a:buSzPts val="2000"/>
              <a:buFont typeface="Noto Sans Symbols"/>
              <a:buChar char="▪"/>
            </a:pPr>
            <a:r>
              <a:rPr b="1" i="0" lang="en-US" sz="2000">
                <a:solidFill>
                  <a:schemeClr val="dk1"/>
                </a:solidFill>
                <a:latin typeface="Calibri"/>
                <a:ea typeface="Calibri"/>
                <a:cs typeface="Calibri"/>
                <a:sym typeface="Calibri"/>
              </a:rPr>
              <a:t>Sự kiện:</a:t>
            </a:r>
            <a:endParaRPr/>
          </a:p>
          <a:p>
            <a:pPr indent="-342900" lvl="1" marL="800100" marR="0" rtl="0" algn="just">
              <a:lnSpc>
                <a:spcPct val="160000"/>
              </a:lnSpc>
              <a:spcBef>
                <a:spcPts val="0"/>
              </a:spcBef>
              <a:spcAft>
                <a:spcPts val="0"/>
              </a:spcAft>
              <a:buClr>
                <a:schemeClr val="dk1"/>
              </a:buClr>
              <a:buSzPts val="2000"/>
              <a:buFont typeface="Noto Sans Symbols"/>
              <a:buChar char="✔"/>
            </a:pPr>
            <a:r>
              <a:rPr b="1" i="0" lang="en-US" sz="2000" u="none" cap="none" strike="noStrike">
                <a:solidFill>
                  <a:schemeClr val="dk1"/>
                </a:solidFill>
                <a:latin typeface="Calibri"/>
                <a:ea typeface="Calibri"/>
                <a:cs typeface="Calibri"/>
                <a:sym typeface="Calibri"/>
              </a:rPr>
              <a:t>Click &amp; Double Click</a:t>
            </a:r>
            <a:r>
              <a:rPr b="0" i="0" lang="en-US" sz="2000" u="none" cap="none" strike="noStrike">
                <a:solidFill>
                  <a:schemeClr val="dk1"/>
                </a:solidFill>
                <a:latin typeface="Calibri"/>
                <a:ea typeface="Calibri"/>
                <a:cs typeface="Calibri"/>
                <a:sym typeface="Calibri"/>
              </a:rPr>
              <a:t>: Xảy ra khi người sử dụng nhấp chuột (hay nhấp đúp) vào List Box.</a:t>
            </a:r>
            <a:endParaRPr b="0" i="0" sz="2000" u="none" cap="none" strike="noStrike">
              <a:solidFill>
                <a:schemeClr val="dk1"/>
              </a:solidFill>
              <a:latin typeface="Calibri"/>
              <a:ea typeface="Calibri"/>
              <a:cs typeface="Calibri"/>
              <a:sym typeface="Calibri"/>
            </a:endParaRPr>
          </a:p>
          <a:p>
            <a:pPr indent="-342900" lvl="1" marL="800100" marR="0" rtl="0" algn="just">
              <a:lnSpc>
                <a:spcPct val="160000"/>
              </a:lnSpc>
              <a:spcBef>
                <a:spcPts val="0"/>
              </a:spcBef>
              <a:spcAft>
                <a:spcPts val="0"/>
              </a:spcAft>
              <a:buClr>
                <a:schemeClr val="dk1"/>
              </a:buClr>
              <a:buSzPts val="2000"/>
              <a:buFont typeface="Noto Sans Symbols"/>
              <a:buChar char="✔"/>
            </a:pPr>
            <a:r>
              <a:rPr b="1" i="0" lang="en-US" sz="2000" u="none" cap="none" strike="noStrike">
                <a:solidFill>
                  <a:schemeClr val="dk1"/>
                </a:solidFill>
                <a:latin typeface="Calibri"/>
                <a:ea typeface="Calibri"/>
                <a:cs typeface="Calibri"/>
                <a:sym typeface="Calibri"/>
              </a:rPr>
              <a:t>SelectedIndexchanged</a:t>
            </a:r>
            <a:r>
              <a:rPr b="0" i="0" lang="en-US" sz="2000" u="none" cap="none" strike="noStrike">
                <a:solidFill>
                  <a:schemeClr val="dk1"/>
                </a:solidFill>
                <a:latin typeface="Calibri"/>
                <a:ea typeface="Calibri"/>
                <a:cs typeface="Calibri"/>
                <a:sym typeface="Calibri"/>
              </a:rPr>
              <a:t>: Được gọi khi người sử dụng thay đổi mục chọn trong điều khiển</a:t>
            </a:r>
            <a:endParaRPr b="0" i="0" sz="2000" u="none" cap="none" strike="noStrike">
              <a:solidFill>
                <a:schemeClr val="dk1"/>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39"/>
          <p:cNvSpPr txBox="1"/>
          <p:nvPr>
            <p:ph type="title"/>
          </p:nvPr>
        </p:nvSpPr>
        <p:spPr>
          <a:xfrm>
            <a:off x="457200" y="1088242"/>
            <a:ext cx="6347205"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sz="2400">
                <a:solidFill>
                  <a:schemeClr val="dk1"/>
                </a:solidFill>
              </a:rPr>
              <a:t>Ví dụ</a:t>
            </a:r>
            <a:endParaRPr b="1" sz="2400">
              <a:solidFill>
                <a:schemeClr val="dk1"/>
              </a:solidFill>
              <a:latin typeface="Times New Roman"/>
              <a:ea typeface="Times New Roman"/>
              <a:cs typeface="Times New Roman"/>
              <a:sym typeface="Times New Roman"/>
            </a:endParaRPr>
          </a:p>
        </p:txBody>
      </p:sp>
      <p:sp>
        <p:nvSpPr>
          <p:cNvPr id="331" name="Google Shape;331;p39"/>
          <p:cNvSpPr txBox="1"/>
          <p:nvPr/>
        </p:nvSpPr>
        <p:spPr>
          <a:xfrm>
            <a:off x="152400" y="1427482"/>
            <a:ext cx="8762999" cy="2175211"/>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2200">
                <a:solidFill>
                  <a:schemeClr val="dk1"/>
                </a:solidFill>
                <a:latin typeface="Calibri"/>
                <a:ea typeface="Calibri"/>
                <a:cs typeface="Calibri"/>
                <a:sym typeface="Calibri"/>
              </a:rPr>
              <a:t>Viết chương trình gồm hai listbox. </a:t>
            </a:r>
            <a:endParaRPr sz="2200">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2200"/>
              <a:buFont typeface="Noto Sans Symbols"/>
              <a:buChar char="▪"/>
            </a:pPr>
            <a:r>
              <a:rPr lang="en-US" sz="2200">
                <a:solidFill>
                  <a:schemeClr val="dk1"/>
                </a:solidFill>
                <a:latin typeface="Calibri"/>
                <a:ea typeface="Calibri"/>
                <a:cs typeface="Calibri"/>
                <a:sym typeface="Calibri"/>
              </a:rPr>
              <a:t>Một listbox chứa danh sách các loại trái cây và một danh sách trống. </a:t>
            </a:r>
            <a:endParaRPr sz="2200">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2200"/>
              <a:buFont typeface="Noto Sans Symbols"/>
              <a:buChar char="▪"/>
            </a:pPr>
            <a:r>
              <a:rPr lang="en-US" sz="2200">
                <a:solidFill>
                  <a:schemeClr val="dk1"/>
                </a:solidFill>
                <a:latin typeface="Calibri"/>
                <a:ea typeface="Calibri"/>
                <a:cs typeface="Calibri"/>
                <a:sym typeface="Calibri"/>
              </a:rPr>
              <a:t>Khi chọn một loại trái cây bất kỳ từ danh sách trái cây và nhấn nút chuyển sang (&gt; hay &gt;&gt; ) thì trái cây đó sẽ chuyển sang listbox kia và sẽ bị mất đi trên listbox hiện tại.</a:t>
            </a:r>
            <a:endParaRPr sz="2200">
              <a:solidFill>
                <a:schemeClr val="dk1"/>
              </a:solidFill>
              <a:latin typeface="Calibri"/>
              <a:ea typeface="Calibri"/>
              <a:cs typeface="Calibri"/>
              <a:sym typeface="Calibri"/>
            </a:endParaRPr>
          </a:p>
        </p:txBody>
      </p:sp>
      <p:sp>
        <p:nvSpPr>
          <p:cNvPr id="332" name="Google Shape;332;p39"/>
          <p:cNvSpPr txBox="1"/>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Điều khiển ListBox</a:t>
            </a:r>
            <a:endParaRPr b="1" i="0" sz="2800">
              <a:solidFill>
                <a:schemeClr val="lt1"/>
              </a:solidFill>
              <a:latin typeface="Times New Roman"/>
              <a:ea typeface="Times New Roman"/>
              <a:cs typeface="Times New Roman"/>
              <a:sym typeface="Times New Roman"/>
            </a:endParaRPr>
          </a:p>
        </p:txBody>
      </p:sp>
      <p:sp>
        <p:nvSpPr>
          <p:cNvPr id="333" name="Google Shape;333;p39"/>
          <p:cNvSpPr txBox="1"/>
          <p:nvPr/>
        </p:nvSpPr>
        <p:spPr>
          <a:xfrm>
            <a:off x="5242305" y="1176688"/>
            <a:ext cx="2971800" cy="30777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000">
                <a:solidFill>
                  <a:schemeClr val="dk1"/>
                </a:solidFill>
                <a:latin typeface="Times New Roman"/>
                <a:ea typeface="Times New Roman"/>
                <a:cs typeface="Times New Roman"/>
                <a:sym typeface="Times New Roman"/>
              </a:rPr>
              <a:t>Giao diện thiết kế </a:t>
            </a:r>
            <a:endParaRPr b="1" i="0" sz="2000">
              <a:solidFill>
                <a:schemeClr val="dk1"/>
              </a:solidFill>
              <a:latin typeface="Times New Roman"/>
              <a:ea typeface="Times New Roman"/>
              <a:cs typeface="Times New Roman"/>
              <a:sym typeface="Times New Roman"/>
            </a:endParaRPr>
          </a:p>
        </p:txBody>
      </p:sp>
      <p:pic>
        <p:nvPicPr>
          <p:cNvPr id="334" name="Google Shape;334;p39"/>
          <p:cNvPicPr preferRelativeResize="0"/>
          <p:nvPr/>
        </p:nvPicPr>
        <p:blipFill rotWithShape="1">
          <a:blip r:embed="rId3">
            <a:alphaModFix/>
          </a:blip>
          <a:srcRect b="0" l="0" r="0" t="0"/>
          <a:stretch/>
        </p:blipFill>
        <p:spPr>
          <a:xfrm>
            <a:off x="838200" y="3657600"/>
            <a:ext cx="6567488" cy="3119437"/>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40"/>
          <p:cNvSpPr txBox="1"/>
          <p:nvPr>
            <p:ph idx="1" type="body"/>
          </p:nvPr>
        </p:nvSpPr>
        <p:spPr>
          <a:xfrm>
            <a:off x="228600" y="1183472"/>
            <a:ext cx="8177021" cy="894672"/>
          </a:xfrm>
          <a:prstGeom prst="rect">
            <a:avLst/>
          </a:prstGeom>
          <a:noFill/>
          <a:ln>
            <a:noFill/>
          </a:ln>
        </p:spPr>
        <p:txBody>
          <a:bodyPr anchorCtr="0" anchor="ctr" bIns="0" lIns="0" spcFirstLastPara="1" rIns="0" wrap="square" tIns="0">
            <a:normAutofit/>
          </a:bodyPr>
          <a:lstStyle/>
          <a:p>
            <a:pPr indent="-285750" lvl="0" marL="285750" rtl="0" algn="just">
              <a:lnSpc>
                <a:spcPct val="150000"/>
              </a:lnSpc>
              <a:spcBef>
                <a:spcPts val="0"/>
              </a:spcBef>
              <a:spcAft>
                <a:spcPts val="0"/>
              </a:spcAft>
              <a:buClr>
                <a:schemeClr val="dk1"/>
              </a:buClr>
              <a:buSzPts val="1500"/>
              <a:buFont typeface="Noto Sans Symbols"/>
              <a:buChar char="▪"/>
            </a:pPr>
            <a:r>
              <a:rPr b="0" lang="en-US">
                <a:solidFill>
                  <a:schemeClr val="dk1"/>
                </a:solidFill>
              </a:rPr>
              <a:t>Điều khiển ComboBox  là điều khiển hộp danh sách chọn, cho phép bạn xây dựng một danh sách các lựa chọn để người dùng lựa chọn. Chẳng hạn như:</a:t>
            </a:r>
            <a:endParaRPr b="0">
              <a:solidFill>
                <a:schemeClr val="dk1"/>
              </a:solidFill>
            </a:endParaRPr>
          </a:p>
        </p:txBody>
      </p:sp>
      <p:sp>
        <p:nvSpPr>
          <p:cNvPr id="340" name="Google Shape;340;p40"/>
          <p:cNvSpPr txBox="1"/>
          <p:nvPr>
            <p:ph idx="3" type="body"/>
          </p:nvPr>
        </p:nvSpPr>
        <p:spPr>
          <a:xfrm>
            <a:off x="223260" y="2197312"/>
            <a:ext cx="5186939" cy="480060"/>
          </a:xfrm>
          <a:prstGeom prst="rect">
            <a:avLst/>
          </a:prstGeom>
          <a:noFill/>
          <a:ln>
            <a:noFill/>
          </a:ln>
        </p:spPr>
        <p:txBody>
          <a:bodyPr anchorCtr="0" anchor="ctr" bIns="0" lIns="0" spcFirstLastPara="1" rIns="0" wrap="square" tIns="0">
            <a:normAutofit/>
          </a:bodyPr>
          <a:lstStyle/>
          <a:p>
            <a:pPr indent="-169862" lvl="0" marL="285750" rtl="0" algn="l">
              <a:spcBef>
                <a:spcPts val="0"/>
              </a:spcBef>
              <a:spcAft>
                <a:spcPts val="0"/>
              </a:spcAft>
              <a:buClr>
                <a:schemeClr val="dk1"/>
              </a:buClr>
              <a:buSzPts val="1500"/>
              <a:buFont typeface="Noto Sans Symbols"/>
              <a:buChar char="▪"/>
            </a:pPr>
            <a:r>
              <a:rPr lang="en-US">
                <a:solidFill>
                  <a:schemeClr val="dk1"/>
                </a:solidFill>
              </a:rPr>
              <a:t>Các thuộc tính của điều khiển comboBox</a:t>
            </a:r>
            <a:endParaRPr/>
          </a:p>
        </p:txBody>
      </p:sp>
      <p:sp>
        <p:nvSpPr>
          <p:cNvPr id="341" name="Google Shape;341;p40"/>
          <p:cNvSpPr txBox="1"/>
          <p:nvPr>
            <p:ph idx="4" type="body"/>
          </p:nvPr>
        </p:nvSpPr>
        <p:spPr>
          <a:xfrm>
            <a:off x="409370" y="2776155"/>
            <a:ext cx="8582229" cy="4158045"/>
          </a:xfrm>
          <a:prstGeom prst="rect">
            <a:avLst/>
          </a:prstGeom>
          <a:noFill/>
          <a:ln>
            <a:noFill/>
          </a:ln>
        </p:spPr>
        <p:txBody>
          <a:bodyPr anchorCtr="0" anchor="t" bIns="0" lIns="0" spcFirstLastPara="1" rIns="0" wrap="square" tIns="0">
            <a:normAutofit/>
          </a:bodyPr>
          <a:lstStyle/>
          <a:p>
            <a:pPr indent="-342900" lvl="0" marL="342900" rtl="0" algn="just">
              <a:lnSpc>
                <a:spcPct val="144444"/>
              </a:lnSpc>
              <a:spcBef>
                <a:spcPts val="0"/>
              </a:spcBef>
              <a:spcAft>
                <a:spcPts val="0"/>
              </a:spcAft>
              <a:buClr>
                <a:schemeClr val="dk1"/>
              </a:buClr>
              <a:buSzPts val="1800"/>
              <a:buFont typeface="Noto Sans Symbols"/>
              <a:buChar char="✔"/>
            </a:pPr>
            <a:r>
              <a:rPr b="1" lang="en-US" sz="1800"/>
              <a:t>Name</a:t>
            </a:r>
            <a:r>
              <a:rPr lang="en-US" sz="1800"/>
              <a:t>: đặt tên cho điều khiển</a:t>
            </a:r>
            <a:endParaRPr sz="1800"/>
          </a:p>
          <a:p>
            <a:pPr indent="-342900" lvl="0" marL="342900" rtl="0" algn="just">
              <a:lnSpc>
                <a:spcPct val="144444"/>
              </a:lnSpc>
              <a:spcBef>
                <a:spcPts val="0"/>
              </a:spcBef>
              <a:spcAft>
                <a:spcPts val="0"/>
              </a:spcAft>
              <a:buClr>
                <a:schemeClr val="dk1"/>
              </a:buClr>
              <a:buSzPts val="1800"/>
              <a:buFont typeface="Noto Sans Symbols"/>
              <a:buChar char="✔"/>
            </a:pPr>
            <a:r>
              <a:rPr b="1" lang="en-US" sz="1800"/>
              <a:t>Text:</a:t>
            </a:r>
            <a:r>
              <a:rPr lang="en-US" sz="1800"/>
              <a:t> chứa giá trị được lựa chọn trên ComboBox. Nếu ta muốn lấy giá trị của hộp comboBox xem người dùng đã lựa chọn nội dung gì ta sử dụng câu lệnh</a:t>
            </a:r>
            <a:endParaRPr/>
          </a:p>
          <a:p>
            <a:pPr indent="-342900" lvl="0" marL="342900" rtl="0" algn="just">
              <a:lnSpc>
                <a:spcPct val="144444"/>
              </a:lnSpc>
              <a:spcBef>
                <a:spcPts val="0"/>
              </a:spcBef>
              <a:spcAft>
                <a:spcPts val="0"/>
              </a:spcAft>
              <a:buClr>
                <a:schemeClr val="dk1"/>
              </a:buClr>
              <a:buSzPts val="1800"/>
              <a:buFont typeface="Noto Sans Symbols"/>
              <a:buChar char="✔"/>
            </a:pPr>
            <a:r>
              <a:rPr b="1" lang="en-US" sz="1800"/>
              <a:t>DropDownStyle</a:t>
            </a:r>
            <a:r>
              <a:rPr lang="en-US" sz="1800"/>
              <a:t>: cho phép lựa chọn các kiểu của hộp danh sách chọn: Simple: dạng giống textbox;</a:t>
            </a:r>
            <a:endParaRPr/>
          </a:p>
          <a:p>
            <a:pPr indent="-342900" lvl="0" marL="342900" rtl="0" algn="just">
              <a:lnSpc>
                <a:spcPct val="144444"/>
              </a:lnSpc>
              <a:spcBef>
                <a:spcPts val="0"/>
              </a:spcBef>
              <a:spcAft>
                <a:spcPts val="0"/>
              </a:spcAft>
              <a:buClr>
                <a:schemeClr val="dk1"/>
              </a:buClr>
              <a:buSzPts val="1800"/>
              <a:buFont typeface="Noto Sans Symbols"/>
              <a:buChar char="✔"/>
            </a:pPr>
            <a:r>
              <a:rPr b="1" lang="en-US" sz="1800"/>
              <a:t>Drop Drown</a:t>
            </a:r>
            <a:r>
              <a:rPr lang="en-US" sz="1800"/>
              <a:t>: dạng nhấn thả xuống và cho phép nhập trực tiếp; Dorp Drown List: dạng nhấn thả xuống chỉ chọn không được phép nhập</a:t>
            </a:r>
            <a:endParaRPr/>
          </a:p>
          <a:p>
            <a:pPr indent="-342900" lvl="0" marL="342900" rtl="0" algn="just">
              <a:lnSpc>
                <a:spcPct val="144444"/>
              </a:lnSpc>
              <a:spcBef>
                <a:spcPts val="0"/>
              </a:spcBef>
              <a:spcAft>
                <a:spcPts val="0"/>
              </a:spcAft>
              <a:buClr>
                <a:schemeClr val="dk1"/>
              </a:buClr>
              <a:buSzPts val="1800"/>
              <a:buFont typeface="Noto Sans Symbols"/>
              <a:buChar char="✔"/>
            </a:pPr>
            <a:r>
              <a:rPr b="1" lang="en-US" sz="1800"/>
              <a:t>Datasource</a:t>
            </a:r>
            <a:r>
              <a:rPr lang="en-US" sz="1800"/>
              <a:t>: cho phép gắn nguồn của ComboBox là một kết nối CSDL (ta sẽ tìm hiểu ở chương sau)</a:t>
            </a:r>
            <a:endParaRPr/>
          </a:p>
          <a:p>
            <a:pPr indent="-342900" lvl="0" marL="342900" rtl="0" algn="just">
              <a:lnSpc>
                <a:spcPct val="144444"/>
              </a:lnSpc>
              <a:spcBef>
                <a:spcPts val="0"/>
              </a:spcBef>
              <a:spcAft>
                <a:spcPts val="0"/>
              </a:spcAft>
              <a:buClr>
                <a:schemeClr val="dk1"/>
              </a:buClr>
              <a:buSzPts val="1800"/>
              <a:buFont typeface="Noto Sans Symbols"/>
              <a:buChar char="✔"/>
            </a:pPr>
            <a:r>
              <a:rPr b="1" lang="en-US" sz="1800"/>
              <a:t>DropDrownHeight: </a:t>
            </a:r>
            <a:r>
              <a:rPr lang="en-US" sz="1800"/>
              <a:t>quy định chiều cao của hộp chọn</a:t>
            </a:r>
            <a:endParaRPr/>
          </a:p>
          <a:p>
            <a:pPr indent="-342900" lvl="0" marL="342900" rtl="0" algn="just">
              <a:lnSpc>
                <a:spcPct val="144444"/>
              </a:lnSpc>
              <a:spcBef>
                <a:spcPts val="0"/>
              </a:spcBef>
              <a:spcAft>
                <a:spcPts val="0"/>
              </a:spcAft>
              <a:buClr>
                <a:schemeClr val="dk1"/>
              </a:buClr>
              <a:buSzPts val="1800"/>
              <a:buFont typeface="Noto Sans Symbols"/>
              <a:buChar char="✔"/>
            </a:pPr>
            <a:r>
              <a:rPr b="1" lang="en-US" sz="1800"/>
              <a:t>Drop DrownWidth:</a:t>
            </a:r>
            <a:r>
              <a:rPr lang="en-US" sz="1800"/>
              <a:t> quy định chiều rộng của hộp chọn</a:t>
            </a:r>
            <a:endParaRPr/>
          </a:p>
          <a:p>
            <a:pPr indent="-342900" lvl="0" marL="342900" rtl="0" algn="just">
              <a:lnSpc>
                <a:spcPct val="144444"/>
              </a:lnSpc>
              <a:spcBef>
                <a:spcPts val="0"/>
              </a:spcBef>
              <a:spcAft>
                <a:spcPts val="0"/>
              </a:spcAft>
              <a:buClr>
                <a:schemeClr val="dk1"/>
              </a:buClr>
              <a:buSzPts val="1800"/>
              <a:buFont typeface="Noto Sans Symbols"/>
              <a:buChar char="✔"/>
            </a:pPr>
            <a:r>
              <a:rPr b="1" lang="en-US" sz="1800"/>
              <a:t>FormatString:</a:t>
            </a:r>
            <a:r>
              <a:rPr lang="en-US" sz="1800"/>
              <a:t> cho phép định dạng dữ liệu trên hộp chọn</a:t>
            </a:r>
            <a:endParaRPr/>
          </a:p>
          <a:p>
            <a:pPr indent="0" lvl="0" marL="0" rtl="0" algn="just">
              <a:spcBef>
                <a:spcPts val="0"/>
              </a:spcBef>
              <a:spcAft>
                <a:spcPts val="0"/>
              </a:spcAft>
              <a:buNone/>
            </a:pPr>
            <a:r>
              <a:t/>
            </a:r>
            <a:endParaRPr/>
          </a:p>
        </p:txBody>
      </p:sp>
      <p:pic>
        <p:nvPicPr>
          <p:cNvPr id="342" name="Google Shape;342;p40"/>
          <p:cNvPicPr preferRelativeResize="0"/>
          <p:nvPr>
            <p:ph idx="2" type="body"/>
          </p:nvPr>
        </p:nvPicPr>
        <p:blipFill rotWithShape="1">
          <a:blip r:embed="rId3">
            <a:alphaModFix/>
          </a:blip>
          <a:srcRect b="0" l="0" r="0" t="0"/>
          <a:stretch/>
        </p:blipFill>
        <p:spPr>
          <a:xfrm>
            <a:off x="5867400" y="1676400"/>
            <a:ext cx="2133600" cy="1108519"/>
          </a:xfrm>
          <a:prstGeom prst="rect">
            <a:avLst/>
          </a:prstGeom>
          <a:noFill/>
          <a:ln>
            <a:noFill/>
          </a:ln>
        </p:spPr>
      </p:pic>
      <p:pic>
        <p:nvPicPr>
          <p:cNvPr id="343" name="Google Shape;343;p40"/>
          <p:cNvPicPr preferRelativeResize="0"/>
          <p:nvPr/>
        </p:nvPicPr>
        <p:blipFill rotWithShape="1">
          <a:blip r:embed="rId4">
            <a:alphaModFix/>
          </a:blip>
          <a:srcRect b="0" l="0" r="0" t="0"/>
          <a:stretch/>
        </p:blipFill>
        <p:spPr>
          <a:xfrm>
            <a:off x="2057400" y="1075062"/>
            <a:ext cx="1222336" cy="259284"/>
          </a:xfrm>
          <a:prstGeom prst="rect">
            <a:avLst/>
          </a:prstGeom>
          <a:noFill/>
          <a:ln>
            <a:noFill/>
          </a:ln>
        </p:spPr>
      </p:pic>
      <p:sp>
        <p:nvSpPr>
          <p:cNvPr id="344" name="Google Shape;344;p40"/>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t/>
            </a:r>
            <a:endParaRPr/>
          </a:p>
        </p:txBody>
      </p:sp>
      <p:sp>
        <p:nvSpPr>
          <p:cNvPr id="345" name="Google Shape;345;p40"/>
          <p:cNvSpPr txBox="1"/>
          <p:nvPr/>
        </p:nvSpPr>
        <p:spPr>
          <a:xfrm>
            <a:off x="1398397" y="480186"/>
            <a:ext cx="6347205" cy="430887"/>
          </a:xfrm>
          <a:prstGeom prst="rect">
            <a:avLst/>
          </a:prstGeom>
          <a:noFill/>
          <a:ln>
            <a:noFill/>
          </a:ln>
        </p:spPr>
        <p:txBody>
          <a:bodyPr anchorCtr="0" anchor="t" bIns="0" lIns="0" spcFirstLastPara="1" rIns="0" wrap="square" tIns="0">
            <a:normAutofit/>
          </a:bodyPr>
          <a:lstStyle/>
          <a:p>
            <a:pPr indent="0" lvl="0" marL="0" marR="0" rtl="0" algn="ctr">
              <a:spcBef>
                <a:spcPts val="0"/>
              </a:spcBef>
              <a:spcAft>
                <a:spcPts val="0"/>
              </a:spcAft>
              <a:buNone/>
            </a:pPr>
            <a:r>
              <a:rPr b="1" i="0" lang="en-US" sz="2550">
                <a:solidFill>
                  <a:schemeClr val="lt1"/>
                </a:solidFill>
                <a:latin typeface="Times New Roman"/>
                <a:ea typeface="Times New Roman"/>
                <a:cs typeface="Times New Roman"/>
                <a:sym typeface="Times New Roman"/>
              </a:rPr>
              <a:t>Điều khiển Combobox</a:t>
            </a:r>
            <a:endParaRPr b="1" i="0" sz="2550">
              <a:solidFill>
                <a:schemeClr val="lt1"/>
              </a:solidFill>
              <a:latin typeface="Times New Roman"/>
              <a:ea typeface="Times New Roman"/>
              <a:cs typeface="Times New Roman"/>
              <a:sym typeface="Times New Roman"/>
            </a:endParaRPr>
          </a:p>
        </p:txBody>
      </p:sp>
    </p:spTree>
  </p:cSld>
  <p:clrMapOvr>
    <a:masterClrMapping/>
  </p:clrMapOvr>
  <p:transition spd="slow">
    <p:fade thruBlk="1"/>
  </p:transition>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41"/>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latin typeface="Times New Roman"/>
                <a:ea typeface="Times New Roman"/>
                <a:cs typeface="Times New Roman"/>
                <a:sym typeface="Times New Roman"/>
              </a:rPr>
              <a:t>Điều khiển Combobox</a:t>
            </a:r>
            <a:endParaRPr b="1">
              <a:latin typeface="Times New Roman"/>
              <a:ea typeface="Times New Roman"/>
              <a:cs typeface="Times New Roman"/>
              <a:sym typeface="Times New Roman"/>
            </a:endParaRPr>
          </a:p>
        </p:txBody>
      </p:sp>
      <p:sp>
        <p:nvSpPr>
          <p:cNvPr id="351" name="Google Shape;351;p41"/>
          <p:cNvSpPr txBox="1"/>
          <p:nvPr>
            <p:ph idx="1" type="body"/>
          </p:nvPr>
        </p:nvSpPr>
        <p:spPr>
          <a:xfrm>
            <a:off x="444500" y="1222375"/>
            <a:ext cx="8394700" cy="2264723"/>
          </a:xfrm>
          <a:prstGeom prst="rect">
            <a:avLst/>
          </a:prstGeom>
          <a:noFill/>
          <a:ln>
            <a:noFill/>
          </a:ln>
        </p:spPr>
        <p:txBody>
          <a:bodyPr anchorCtr="0" anchor="t" bIns="0" lIns="0" spcFirstLastPara="1" rIns="0" wrap="square" tIns="0">
            <a:spAutoFit/>
          </a:bodyPr>
          <a:lstStyle/>
          <a:p>
            <a:pPr indent="-285750" lvl="0" marL="285750" rtl="0" algn="just">
              <a:lnSpc>
                <a:spcPct val="155000"/>
              </a:lnSpc>
              <a:spcBef>
                <a:spcPts val="0"/>
              </a:spcBef>
              <a:spcAft>
                <a:spcPts val="0"/>
              </a:spcAft>
              <a:buClr>
                <a:schemeClr val="dk1"/>
              </a:buClr>
              <a:buSzPts val="2000"/>
              <a:buFont typeface="Noto Sans Symbols"/>
              <a:buChar char="▪"/>
            </a:pPr>
            <a:r>
              <a:rPr lang="en-US" sz="2000"/>
              <a:t>Điều khiển Combo box là tích hợp giữa hai điều khiển Textbox và ListBox. </a:t>
            </a:r>
            <a:endParaRPr sz="2000"/>
          </a:p>
          <a:p>
            <a:pPr indent="0" lvl="0" marL="0" rtl="0" algn="just">
              <a:lnSpc>
                <a:spcPct val="155000"/>
              </a:lnSpc>
              <a:spcBef>
                <a:spcPts val="0"/>
              </a:spcBef>
              <a:spcAft>
                <a:spcPts val="0"/>
              </a:spcAft>
              <a:buNone/>
            </a:pPr>
            <a:r>
              <a:rPr lang="en-US" sz="2000"/>
              <a:t>Có 3 dạng của điều khiển Combobox:</a:t>
            </a:r>
            <a:endParaRPr/>
          </a:p>
          <a:p>
            <a:pPr indent="-285750" lvl="0" marL="285750" rtl="0" algn="just">
              <a:lnSpc>
                <a:spcPct val="155000"/>
              </a:lnSpc>
              <a:spcBef>
                <a:spcPts val="0"/>
              </a:spcBef>
              <a:spcAft>
                <a:spcPts val="0"/>
              </a:spcAft>
              <a:buClr>
                <a:schemeClr val="dk1"/>
              </a:buClr>
              <a:buSzPts val="2000"/>
              <a:buFont typeface="Noto Sans Symbols"/>
              <a:buChar char="▪"/>
            </a:pPr>
            <a:r>
              <a:rPr lang="en-US" sz="2000"/>
              <a:t>Các thuộc tính và phương thức của combo hoàn toàn giống với list box.</a:t>
            </a:r>
            <a:endParaRPr sz="2000"/>
          </a:p>
          <a:p>
            <a:pPr indent="0" lvl="0" marL="0" rtl="0" algn="just">
              <a:spcBef>
                <a:spcPts val="0"/>
              </a:spcBef>
              <a:spcAft>
                <a:spcPts val="0"/>
              </a:spcAft>
              <a:buClr>
                <a:schemeClr val="dk1"/>
              </a:buClr>
              <a:buSzPts val="1800"/>
              <a:buFont typeface="Noto Sans Symbols"/>
              <a:buNone/>
            </a:pPr>
            <a:r>
              <a:t/>
            </a:r>
            <a:endParaRPr>
              <a:latin typeface="Calibri"/>
              <a:ea typeface="Calibri"/>
              <a:cs typeface="Calibri"/>
              <a:sym typeface="Calibri"/>
            </a:endParaRPr>
          </a:p>
        </p:txBody>
      </p:sp>
      <p:pic>
        <p:nvPicPr>
          <p:cNvPr id="352" name="Google Shape;352;p41"/>
          <p:cNvPicPr preferRelativeResize="0"/>
          <p:nvPr/>
        </p:nvPicPr>
        <p:blipFill rotWithShape="1">
          <a:blip r:embed="rId3">
            <a:alphaModFix/>
          </a:blip>
          <a:srcRect b="0" l="0" r="0" t="13477"/>
          <a:stretch/>
        </p:blipFill>
        <p:spPr>
          <a:xfrm>
            <a:off x="1398397" y="3352800"/>
            <a:ext cx="5902325" cy="244475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42"/>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ctr">
              <a:spcBef>
                <a:spcPts val="0"/>
              </a:spcBef>
              <a:spcAft>
                <a:spcPts val="0"/>
              </a:spcAft>
              <a:buNone/>
            </a:pPr>
            <a:r>
              <a:rPr b="1" lang="en-US">
                <a:latin typeface="Times New Roman"/>
                <a:ea typeface="Times New Roman"/>
                <a:cs typeface="Times New Roman"/>
                <a:sym typeface="Times New Roman"/>
              </a:rPr>
              <a:t>Điều khiển Combobox</a:t>
            </a:r>
            <a:endParaRPr/>
          </a:p>
        </p:txBody>
      </p:sp>
      <p:sp>
        <p:nvSpPr>
          <p:cNvPr id="358" name="Google Shape;358;p42"/>
          <p:cNvSpPr txBox="1"/>
          <p:nvPr>
            <p:ph idx="1" type="body"/>
          </p:nvPr>
        </p:nvSpPr>
        <p:spPr>
          <a:xfrm>
            <a:off x="444499" y="1302515"/>
            <a:ext cx="8255000" cy="2649443"/>
          </a:xfrm>
          <a:prstGeom prst="rect">
            <a:avLst/>
          </a:prstGeom>
          <a:noFill/>
          <a:ln>
            <a:noFill/>
          </a:ln>
        </p:spPr>
        <p:txBody>
          <a:bodyPr anchorCtr="0" anchor="t" bIns="0" lIns="0" spcFirstLastPara="1" rIns="0" wrap="square" tIns="0">
            <a:spAutoFit/>
          </a:bodyPr>
          <a:lstStyle/>
          <a:p>
            <a:pPr indent="-285750" lvl="0" marL="285750" rtl="0" algn="l">
              <a:lnSpc>
                <a:spcPct val="154166"/>
              </a:lnSpc>
              <a:spcBef>
                <a:spcPts val="0"/>
              </a:spcBef>
              <a:spcAft>
                <a:spcPts val="0"/>
              </a:spcAft>
              <a:buClr>
                <a:schemeClr val="dk1"/>
              </a:buClr>
              <a:buSzPts val="2400"/>
              <a:buFont typeface="Noto Sans Symbols"/>
              <a:buChar char="▪"/>
            </a:pPr>
            <a:r>
              <a:rPr lang="en-US" sz="2400"/>
              <a:t>Dùng hai thuộc tính </a:t>
            </a:r>
            <a:r>
              <a:rPr b="1" lang="en-US" sz="2400"/>
              <a:t>AutoCompleteSource</a:t>
            </a:r>
            <a:r>
              <a:rPr lang="en-US" sz="2400"/>
              <a:t> và </a:t>
            </a:r>
            <a:r>
              <a:rPr b="1" lang="en-US" sz="2400"/>
              <a:t>AutoCompleteMode</a:t>
            </a:r>
            <a:r>
              <a:rPr lang="en-US" sz="2400"/>
              <a:t> để thực hiện chức năng tự động hiển thị tên giá trị đầy đủ khi người dùng gõ một vài chữ cái. </a:t>
            </a:r>
            <a:endParaRPr/>
          </a:p>
          <a:p>
            <a:pPr indent="-285750" lvl="0" marL="285750" rtl="0" algn="just">
              <a:lnSpc>
                <a:spcPct val="154166"/>
              </a:lnSpc>
              <a:spcBef>
                <a:spcPts val="0"/>
              </a:spcBef>
              <a:spcAft>
                <a:spcPts val="0"/>
              </a:spcAft>
              <a:buClr>
                <a:schemeClr val="dk1"/>
              </a:buClr>
              <a:buSzPts val="2400"/>
              <a:buFont typeface="Noto Sans Symbols"/>
              <a:buChar char="▪"/>
            </a:pPr>
            <a:r>
              <a:rPr lang="en-US" sz="2400"/>
              <a:t>Ví dụ thiết lập </a:t>
            </a:r>
            <a:r>
              <a:rPr b="1" lang="en-US" sz="2400"/>
              <a:t>AutoCompleteSource</a:t>
            </a:r>
            <a:r>
              <a:rPr lang="en-US" sz="2400"/>
              <a:t> đến </a:t>
            </a:r>
            <a:r>
              <a:rPr b="1" lang="en-US" sz="2400"/>
              <a:t>ListItems</a:t>
            </a:r>
            <a:r>
              <a:rPr lang="en-US" sz="2400"/>
              <a:t> và </a:t>
            </a:r>
            <a:r>
              <a:rPr b="1" lang="en-US" sz="2400"/>
              <a:t>AutoCompleteMode</a:t>
            </a:r>
            <a:r>
              <a:rPr lang="en-US" sz="2400"/>
              <a:t> đến Suggest, ta có kết quả:</a:t>
            </a:r>
            <a:endParaRPr/>
          </a:p>
          <a:p>
            <a:pPr indent="0" lvl="0" marL="0" rtl="0" algn="l">
              <a:spcBef>
                <a:spcPts val="0"/>
              </a:spcBef>
              <a:spcAft>
                <a:spcPts val="0"/>
              </a:spcAft>
              <a:buNone/>
            </a:pPr>
            <a:r>
              <a:t/>
            </a:r>
            <a:endParaRPr/>
          </a:p>
        </p:txBody>
      </p:sp>
      <p:pic>
        <p:nvPicPr>
          <p:cNvPr id="359" name="Google Shape;359;p42"/>
          <p:cNvPicPr preferRelativeResize="0"/>
          <p:nvPr/>
        </p:nvPicPr>
        <p:blipFill rotWithShape="1">
          <a:blip r:embed="rId3">
            <a:alphaModFix/>
          </a:blip>
          <a:srcRect b="0" l="0" r="0" t="0"/>
          <a:stretch/>
        </p:blipFill>
        <p:spPr>
          <a:xfrm>
            <a:off x="451294" y="4343400"/>
            <a:ext cx="4259580" cy="1524000"/>
          </a:xfrm>
          <a:prstGeom prst="rect">
            <a:avLst/>
          </a:prstGeom>
          <a:noFill/>
          <a:ln>
            <a:noFill/>
          </a:ln>
        </p:spPr>
      </p:pic>
      <p:pic>
        <p:nvPicPr>
          <p:cNvPr id="360" name="Google Shape;360;p42"/>
          <p:cNvPicPr preferRelativeResize="0"/>
          <p:nvPr/>
        </p:nvPicPr>
        <p:blipFill rotWithShape="1">
          <a:blip r:embed="rId4">
            <a:alphaModFix/>
          </a:blip>
          <a:srcRect b="0" l="0" r="0" t="0"/>
          <a:stretch/>
        </p:blipFill>
        <p:spPr>
          <a:xfrm>
            <a:off x="4914487" y="4343400"/>
            <a:ext cx="3581400" cy="160020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43"/>
          <p:cNvSpPr txBox="1"/>
          <p:nvPr>
            <p:ph idx="1" type="body"/>
          </p:nvPr>
        </p:nvSpPr>
        <p:spPr>
          <a:xfrm>
            <a:off x="533400" y="1219200"/>
            <a:ext cx="8255000" cy="5330825"/>
          </a:xfrm>
          <a:prstGeom prst="rect">
            <a:avLst/>
          </a:prstGeom>
          <a:noFill/>
          <a:ln>
            <a:noFill/>
          </a:ln>
        </p:spPr>
        <p:txBody>
          <a:bodyPr anchorCtr="0" anchor="t" bIns="0" lIns="0" spcFirstLastPara="1" rIns="0" wrap="square" tIns="0">
            <a:normAutofit fontScale="92500" lnSpcReduction="20000"/>
          </a:bodyPr>
          <a:lstStyle/>
          <a:p>
            <a:pPr indent="-276225" lvl="0" marL="285750" rtl="0" algn="just">
              <a:lnSpc>
                <a:spcPct val="175000"/>
              </a:lnSpc>
              <a:spcBef>
                <a:spcPts val="0"/>
              </a:spcBef>
              <a:spcAft>
                <a:spcPts val="0"/>
              </a:spcAft>
              <a:buClr>
                <a:schemeClr val="dk1"/>
              </a:buClr>
              <a:buSzPct val="100000"/>
              <a:buFont typeface="Noto Sans Symbols"/>
              <a:buChar char="▪"/>
            </a:pPr>
            <a:r>
              <a:rPr lang="en-US" sz="2000"/>
              <a:t>Các phương thức của điều khiển Combobox: dữ liệu trên ComboBox được quản lý thành các items (mục chọn) đựơc đánh chỉ số (index) từ 0, 1, 2…Mọi quá trình xử lý trên ComboBox là xử lý trên items.</a:t>
            </a:r>
            <a:endParaRPr/>
          </a:p>
          <a:p>
            <a:pPr indent="-276225" lvl="0" marL="285750" rtl="0" algn="just">
              <a:lnSpc>
                <a:spcPct val="175000"/>
              </a:lnSpc>
              <a:spcBef>
                <a:spcPts val="0"/>
              </a:spcBef>
              <a:spcAft>
                <a:spcPts val="0"/>
              </a:spcAft>
              <a:buClr>
                <a:schemeClr val="dk1"/>
              </a:buClr>
              <a:buSzPct val="100000"/>
              <a:buFont typeface="Noto Sans Symbols"/>
              <a:buChar char="▪"/>
            </a:pPr>
            <a:r>
              <a:rPr lang="en-US" sz="2000"/>
              <a:t>Phương thức thêm dữ liệu vào comboBox</a:t>
            </a:r>
            <a:endParaRPr/>
          </a:p>
          <a:p>
            <a:pPr indent="0" lvl="0" marL="0" rtl="0" algn="just">
              <a:lnSpc>
                <a:spcPct val="175000"/>
              </a:lnSpc>
              <a:spcBef>
                <a:spcPts val="0"/>
              </a:spcBef>
              <a:spcAft>
                <a:spcPts val="0"/>
              </a:spcAft>
              <a:buNone/>
            </a:pPr>
            <a:r>
              <a:rPr lang="en-US" sz="2000"/>
              <a:t>	</a:t>
            </a:r>
            <a:r>
              <a:rPr b="1" lang="en-US" sz="2000"/>
              <a:t>Tên_cbo.items.Add(Nội_dung_dữ_liệu_cần_thêm)</a:t>
            </a:r>
            <a:endParaRPr/>
          </a:p>
          <a:p>
            <a:pPr indent="-276225" lvl="0" marL="285750" rtl="0" algn="just">
              <a:lnSpc>
                <a:spcPct val="175000"/>
              </a:lnSpc>
              <a:spcBef>
                <a:spcPts val="0"/>
              </a:spcBef>
              <a:spcAft>
                <a:spcPts val="0"/>
              </a:spcAft>
              <a:buClr>
                <a:schemeClr val="dk1"/>
              </a:buClr>
              <a:buSzPct val="100000"/>
              <a:buFont typeface="Noto Sans Symbols"/>
              <a:buChar char="▪"/>
            </a:pPr>
            <a:r>
              <a:rPr lang="en-US" sz="2000"/>
              <a:t>Phương thức xóa bỏ một item ra khỏi comboBox	</a:t>
            </a:r>
            <a:endParaRPr/>
          </a:p>
          <a:p>
            <a:pPr indent="0" lvl="0" marL="0" rtl="0" algn="just">
              <a:lnSpc>
                <a:spcPct val="175000"/>
              </a:lnSpc>
              <a:spcBef>
                <a:spcPts val="0"/>
              </a:spcBef>
              <a:spcAft>
                <a:spcPts val="0"/>
              </a:spcAft>
              <a:buNone/>
            </a:pPr>
            <a:r>
              <a:rPr lang="en-US" sz="2000"/>
              <a:t>	</a:t>
            </a:r>
            <a:r>
              <a:rPr b="1" lang="en-US" sz="2000"/>
              <a:t>Tên_cbo.items.RemoveAt(Chỉ_số_item)</a:t>
            </a:r>
            <a:endParaRPr/>
          </a:p>
          <a:p>
            <a:pPr indent="0" lvl="0" marL="0" rtl="0" algn="just">
              <a:lnSpc>
                <a:spcPct val="175000"/>
              </a:lnSpc>
              <a:spcBef>
                <a:spcPts val="0"/>
              </a:spcBef>
              <a:spcAft>
                <a:spcPts val="0"/>
              </a:spcAft>
              <a:buNone/>
            </a:pPr>
            <a:r>
              <a:rPr lang="en-US" sz="2000"/>
              <a:t>Ví dụ cần xóa bỏ số 10 ra khỏi danh sách tháng</a:t>
            </a:r>
            <a:endParaRPr/>
          </a:p>
          <a:p>
            <a:pPr indent="0" lvl="0" marL="0" rtl="0" algn="just">
              <a:lnSpc>
                <a:spcPct val="175000"/>
              </a:lnSpc>
              <a:spcBef>
                <a:spcPts val="0"/>
              </a:spcBef>
              <a:spcAft>
                <a:spcPts val="0"/>
              </a:spcAft>
              <a:buNone/>
            </a:pPr>
            <a:r>
              <a:rPr lang="en-US" sz="2000"/>
              <a:t>		cbothang.items.RemoveAt(9): chỉ số đánh từ 0</a:t>
            </a:r>
            <a:endParaRPr/>
          </a:p>
          <a:p>
            <a:pPr indent="-276225" lvl="0" marL="285750" rtl="0" algn="just">
              <a:lnSpc>
                <a:spcPct val="175000"/>
              </a:lnSpc>
              <a:spcBef>
                <a:spcPts val="0"/>
              </a:spcBef>
              <a:spcAft>
                <a:spcPts val="0"/>
              </a:spcAft>
              <a:buClr>
                <a:schemeClr val="dk1"/>
              </a:buClr>
              <a:buSzPct val="100000"/>
              <a:buFont typeface="Noto Sans Symbols"/>
              <a:buChar char="▪"/>
            </a:pPr>
            <a:r>
              <a:rPr lang="en-US" sz="2000"/>
              <a:t>Phương thức xóa bỏ toàn bộ item ra khỏi comboBox</a:t>
            </a:r>
            <a:endParaRPr/>
          </a:p>
          <a:p>
            <a:pPr indent="0" lvl="0" marL="0" rtl="0" algn="just">
              <a:lnSpc>
                <a:spcPct val="175000"/>
              </a:lnSpc>
              <a:spcBef>
                <a:spcPts val="0"/>
              </a:spcBef>
              <a:spcAft>
                <a:spcPts val="0"/>
              </a:spcAft>
              <a:buNone/>
            </a:pPr>
            <a:r>
              <a:rPr lang="en-US" sz="2000"/>
              <a:t>	</a:t>
            </a:r>
            <a:r>
              <a:rPr b="1" lang="en-US" sz="2000"/>
              <a:t>Tên_cbo.items.Clear()</a:t>
            </a:r>
            <a:endParaRPr/>
          </a:p>
          <a:p>
            <a:pPr indent="0" lvl="0" marL="0" rtl="0" algn="just">
              <a:spcBef>
                <a:spcPts val="0"/>
              </a:spcBef>
              <a:spcAft>
                <a:spcPts val="0"/>
              </a:spcAft>
              <a:buNone/>
            </a:pPr>
            <a:r>
              <a:t/>
            </a:r>
            <a:endParaRPr/>
          </a:p>
        </p:txBody>
      </p:sp>
      <p:sp>
        <p:nvSpPr>
          <p:cNvPr id="366" name="Google Shape;366;p43"/>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ctr">
              <a:spcBef>
                <a:spcPts val="0"/>
              </a:spcBef>
              <a:spcAft>
                <a:spcPts val="0"/>
              </a:spcAft>
              <a:buNone/>
            </a:pPr>
            <a:r>
              <a:rPr b="1" lang="en-US">
                <a:latin typeface="Times New Roman"/>
                <a:ea typeface="Times New Roman"/>
                <a:cs typeface="Times New Roman"/>
                <a:sym typeface="Times New Roman"/>
              </a:rPr>
              <a:t>Điều khiển Combobox</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44"/>
          <p:cNvSpPr txBox="1"/>
          <p:nvPr>
            <p:ph idx="1" type="body"/>
          </p:nvPr>
        </p:nvSpPr>
        <p:spPr>
          <a:xfrm>
            <a:off x="444500" y="1146175"/>
            <a:ext cx="8255100" cy="5711700"/>
          </a:xfrm>
          <a:prstGeom prst="rect">
            <a:avLst/>
          </a:prstGeom>
          <a:noFill/>
          <a:ln>
            <a:noFill/>
          </a:ln>
        </p:spPr>
        <p:txBody>
          <a:bodyPr anchorCtr="0" anchor="t" bIns="0" lIns="0" spcFirstLastPara="1" rIns="0" wrap="square" tIns="0">
            <a:normAutofit lnSpcReduction="10000"/>
          </a:bodyPr>
          <a:lstStyle/>
          <a:p>
            <a:pPr indent="-285750" lvl="0" marL="285750" rtl="0" algn="just">
              <a:lnSpc>
                <a:spcPct val="150000"/>
              </a:lnSpc>
              <a:spcBef>
                <a:spcPts val="0"/>
              </a:spcBef>
              <a:spcAft>
                <a:spcPts val="0"/>
              </a:spcAft>
              <a:buClr>
                <a:schemeClr val="dk1"/>
              </a:buClr>
              <a:buSzPts val="2000"/>
              <a:buFont typeface="Noto Sans Symbols"/>
              <a:buChar char="▪"/>
            </a:pPr>
            <a:r>
              <a:rPr lang="en-US" sz="2000"/>
              <a:t>Phương thức xác định số lượng item có trong comboBox</a:t>
            </a:r>
            <a:endParaRPr sz="2000"/>
          </a:p>
          <a:p>
            <a:pPr indent="0" lvl="0" marL="0" rtl="0" algn="just">
              <a:lnSpc>
                <a:spcPct val="150000"/>
              </a:lnSpc>
              <a:spcBef>
                <a:spcPts val="0"/>
              </a:spcBef>
              <a:spcAft>
                <a:spcPts val="0"/>
              </a:spcAft>
              <a:buNone/>
            </a:pPr>
            <a:r>
              <a:rPr b="1" lang="en-US" sz="2000"/>
              <a:t>                                           Tên_cbo.items.Count()</a:t>
            </a:r>
            <a:endParaRPr/>
          </a:p>
          <a:p>
            <a:pPr indent="-285750" lvl="0" marL="285750" rtl="0" algn="just">
              <a:lnSpc>
                <a:spcPct val="150000"/>
              </a:lnSpc>
              <a:spcBef>
                <a:spcPts val="0"/>
              </a:spcBef>
              <a:spcAft>
                <a:spcPts val="0"/>
              </a:spcAft>
              <a:buClr>
                <a:schemeClr val="dk1"/>
              </a:buClr>
              <a:buSzPts val="2000"/>
              <a:buFont typeface="Noto Sans Symbols"/>
              <a:buChar char="▪"/>
            </a:pPr>
            <a:r>
              <a:rPr lang="en-US" sz="2000"/>
              <a:t>Phương thức cho phép chèn vào ComboBox item ở vị trí bất kì</a:t>
            </a:r>
            <a:endParaRPr/>
          </a:p>
          <a:p>
            <a:pPr indent="0" lvl="1" marL="205740" rtl="0" algn="just">
              <a:lnSpc>
                <a:spcPct val="150000"/>
              </a:lnSpc>
              <a:spcBef>
                <a:spcPts val="0"/>
              </a:spcBef>
              <a:spcAft>
                <a:spcPts val="0"/>
              </a:spcAft>
              <a:buNone/>
            </a:pPr>
            <a:r>
              <a:rPr b="1" lang="en-US" sz="2000"/>
              <a:t>           Tên_cbo.items.Insert(Chỉ_số_item, item_cần_chèn_vào)</a:t>
            </a:r>
            <a:endParaRPr/>
          </a:p>
          <a:p>
            <a:pPr indent="-285750" lvl="0" marL="285750" rtl="0" algn="just">
              <a:lnSpc>
                <a:spcPct val="150000"/>
              </a:lnSpc>
              <a:spcBef>
                <a:spcPts val="0"/>
              </a:spcBef>
              <a:spcAft>
                <a:spcPts val="0"/>
              </a:spcAft>
              <a:buClr>
                <a:schemeClr val="dk1"/>
              </a:buClr>
              <a:buSzPts val="2000"/>
              <a:buFont typeface="Noto Sans Symbols"/>
              <a:buChar char="▪"/>
            </a:pPr>
            <a:r>
              <a:rPr lang="en-US" sz="2000"/>
              <a:t>Thuộc tính selectedindex</a:t>
            </a:r>
            <a:endParaRPr/>
          </a:p>
          <a:p>
            <a:pPr indent="0" lvl="0" marL="0" rtl="0" algn="just">
              <a:lnSpc>
                <a:spcPct val="150000"/>
              </a:lnSpc>
              <a:spcBef>
                <a:spcPts val="0"/>
              </a:spcBef>
              <a:spcAft>
                <a:spcPts val="0"/>
              </a:spcAft>
              <a:buNone/>
            </a:pPr>
            <a:r>
              <a:rPr b="1" lang="en-US" sz="2000"/>
              <a:t>                                           Tên_cbo.Selectedindex()</a:t>
            </a:r>
            <a:endParaRPr/>
          </a:p>
          <a:p>
            <a:pPr indent="-285750" lvl="0" marL="285750" rtl="0" algn="just">
              <a:lnSpc>
                <a:spcPct val="150000"/>
              </a:lnSpc>
              <a:spcBef>
                <a:spcPts val="0"/>
              </a:spcBef>
              <a:spcAft>
                <a:spcPts val="0"/>
              </a:spcAft>
              <a:buClr>
                <a:schemeClr val="dk1"/>
              </a:buClr>
              <a:buSzPts val="2000"/>
              <a:buFont typeface="Noto Sans Symbols"/>
              <a:buChar char="▪"/>
            </a:pPr>
            <a:r>
              <a:rPr lang="en-US" sz="2000"/>
              <a:t>Thuộc tính selecteditem trả về item được chọn</a:t>
            </a:r>
            <a:endParaRPr/>
          </a:p>
          <a:p>
            <a:pPr indent="0" lvl="0" marL="0" rtl="0" algn="just">
              <a:lnSpc>
                <a:spcPct val="150000"/>
              </a:lnSpc>
              <a:spcBef>
                <a:spcPts val="0"/>
              </a:spcBef>
              <a:spcAft>
                <a:spcPts val="0"/>
              </a:spcAft>
              <a:buNone/>
            </a:pPr>
            <a:r>
              <a:rPr b="1" lang="en-US" sz="2000"/>
              <a:t>                                          Tên_cbo.Selecteditem()</a:t>
            </a:r>
            <a:endParaRPr/>
          </a:p>
          <a:p>
            <a:pPr indent="-285750" lvl="0" marL="285750" rtl="0" algn="just">
              <a:lnSpc>
                <a:spcPct val="150000"/>
              </a:lnSpc>
              <a:spcBef>
                <a:spcPts val="0"/>
              </a:spcBef>
              <a:spcAft>
                <a:spcPts val="0"/>
              </a:spcAft>
              <a:buClr>
                <a:schemeClr val="dk1"/>
              </a:buClr>
              <a:buSzPts val="2000"/>
              <a:buFont typeface="Noto Sans Symbols"/>
              <a:buChar char="▪"/>
            </a:pPr>
            <a:r>
              <a:rPr lang="en-US" sz="2000"/>
              <a:t>Thuộc tính Selectedtext trả về nội dung dữ liệu được chọn </a:t>
            </a:r>
            <a:endParaRPr/>
          </a:p>
          <a:p>
            <a:pPr indent="0" lvl="0" marL="0" rtl="0" algn="just">
              <a:lnSpc>
                <a:spcPct val="150000"/>
              </a:lnSpc>
              <a:spcBef>
                <a:spcPts val="0"/>
              </a:spcBef>
              <a:spcAft>
                <a:spcPts val="0"/>
              </a:spcAft>
              <a:buNone/>
            </a:pPr>
            <a:r>
              <a:rPr b="1" lang="en-US" sz="2000"/>
              <a:t>                                          Tên_cbo.Selectedtext()</a:t>
            </a:r>
            <a:endParaRPr/>
          </a:p>
          <a:p>
            <a:pPr indent="-285750" lvl="0" marL="285750" rtl="0" algn="just">
              <a:lnSpc>
                <a:spcPct val="150000"/>
              </a:lnSpc>
              <a:spcBef>
                <a:spcPts val="0"/>
              </a:spcBef>
              <a:spcAft>
                <a:spcPts val="0"/>
              </a:spcAft>
              <a:buClr>
                <a:schemeClr val="dk1"/>
              </a:buClr>
              <a:buSzPts val="2000"/>
              <a:buFont typeface="Noto Sans Symbols"/>
              <a:buChar char="▪"/>
            </a:pPr>
            <a:r>
              <a:rPr lang="en-US" sz="2000"/>
              <a:t>Thuộc tính Selectedvalue  trả về giá trị của mục được chọn </a:t>
            </a:r>
            <a:endParaRPr/>
          </a:p>
          <a:p>
            <a:pPr indent="0" lvl="0" marL="0" rtl="0" algn="just">
              <a:lnSpc>
                <a:spcPct val="150000"/>
              </a:lnSpc>
              <a:spcBef>
                <a:spcPts val="0"/>
              </a:spcBef>
              <a:spcAft>
                <a:spcPts val="0"/>
              </a:spcAft>
              <a:buNone/>
            </a:pPr>
            <a:r>
              <a:rPr b="1" lang="en-US" sz="2000"/>
              <a:t>                                            Tên_cbo.Selectedvalue()</a:t>
            </a:r>
            <a:endParaRPr/>
          </a:p>
          <a:p>
            <a:pPr indent="0" lvl="0" marL="0" rtl="0" algn="just">
              <a:lnSpc>
                <a:spcPct val="166666"/>
              </a:lnSpc>
              <a:spcBef>
                <a:spcPts val="0"/>
              </a:spcBef>
              <a:spcAft>
                <a:spcPts val="0"/>
              </a:spcAft>
              <a:buNone/>
            </a:pPr>
            <a:r>
              <a:t/>
            </a:r>
            <a:endParaRPr/>
          </a:p>
        </p:txBody>
      </p:sp>
      <p:sp>
        <p:nvSpPr>
          <p:cNvPr id="372" name="Google Shape;372;p44"/>
          <p:cNvSpPr txBox="1"/>
          <p:nvPr/>
        </p:nvSpPr>
        <p:spPr>
          <a:xfrm>
            <a:off x="1295400" y="533400"/>
            <a:ext cx="6347205" cy="430887"/>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i="0" lang="en-US" sz="2800">
                <a:solidFill>
                  <a:schemeClr val="lt1"/>
                </a:solidFill>
                <a:latin typeface="Times New Roman"/>
                <a:ea typeface="Times New Roman"/>
                <a:cs typeface="Times New Roman"/>
                <a:sym typeface="Times New Roman"/>
              </a:rPr>
              <a:t>Điều khiển Combobox</a:t>
            </a:r>
            <a:endParaRPr b="1" i="0" sz="2800">
              <a:solidFill>
                <a:schemeClr val="lt1"/>
              </a:solidFill>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p45"/>
          <p:cNvSpPr txBox="1"/>
          <p:nvPr>
            <p:ph idx="1" type="body"/>
          </p:nvPr>
        </p:nvSpPr>
        <p:spPr>
          <a:xfrm>
            <a:off x="444500" y="1222374"/>
            <a:ext cx="8318500" cy="5559426"/>
          </a:xfrm>
          <a:prstGeom prst="rect">
            <a:avLst/>
          </a:prstGeom>
          <a:noFill/>
          <a:ln>
            <a:noFill/>
          </a:ln>
        </p:spPr>
        <p:txBody>
          <a:bodyPr anchorCtr="0" anchor="t" bIns="0" lIns="0" spcFirstLastPara="1" rIns="0" wrap="square" tIns="0">
            <a:normAutofit lnSpcReduction="10000"/>
          </a:bodyPr>
          <a:lstStyle/>
          <a:p>
            <a:pPr indent="0" lvl="0" marL="0" rtl="0" algn="l">
              <a:lnSpc>
                <a:spcPct val="141666"/>
              </a:lnSpc>
              <a:spcBef>
                <a:spcPts val="0"/>
              </a:spcBef>
              <a:spcAft>
                <a:spcPts val="0"/>
              </a:spcAft>
              <a:buNone/>
            </a:pPr>
            <a:r>
              <a:rPr b="1" lang="en-US" sz="2400"/>
              <a:t>Các sự kiện đối với ComboBox và Listbox</a:t>
            </a:r>
            <a:endParaRPr b="1" sz="2400"/>
          </a:p>
          <a:p>
            <a:pPr indent="-342900" lvl="0" marL="342900" rtl="0" algn="l">
              <a:lnSpc>
                <a:spcPct val="141666"/>
              </a:lnSpc>
              <a:spcBef>
                <a:spcPts val="0"/>
              </a:spcBef>
              <a:spcAft>
                <a:spcPts val="0"/>
              </a:spcAft>
              <a:buClr>
                <a:schemeClr val="dk1"/>
              </a:buClr>
              <a:buSzPts val="2400"/>
              <a:buFont typeface="Noto Sans Symbols"/>
              <a:buChar char="▪"/>
            </a:pPr>
            <a:r>
              <a:rPr b="1" lang="en-US" sz="2400"/>
              <a:t>S</a:t>
            </a:r>
            <a:r>
              <a:rPr b="1" i="1" lang="en-US" sz="2400"/>
              <a:t>electedIndexChanged</a:t>
            </a:r>
            <a:r>
              <a:rPr b="1" lang="en-US" sz="2400"/>
              <a:t>: </a:t>
            </a:r>
            <a:r>
              <a:rPr lang="en-US" sz="2400"/>
              <a:t>xảy ra khi mục được chọn trên ComboBox và Listbox thay đổi.</a:t>
            </a:r>
            <a:endParaRPr b="1" sz="2400"/>
          </a:p>
          <a:p>
            <a:pPr indent="-342900" lvl="0" marL="342900" rtl="0" algn="l">
              <a:lnSpc>
                <a:spcPct val="141666"/>
              </a:lnSpc>
              <a:spcBef>
                <a:spcPts val="0"/>
              </a:spcBef>
              <a:spcAft>
                <a:spcPts val="0"/>
              </a:spcAft>
              <a:buClr>
                <a:schemeClr val="dk1"/>
              </a:buClr>
              <a:buSzPts val="2400"/>
              <a:buFont typeface="Noto Sans Symbols"/>
              <a:buChar char="▪"/>
            </a:pPr>
            <a:r>
              <a:rPr b="1" i="1" lang="en-US" sz="2400"/>
              <a:t>SelectedValueChange</a:t>
            </a:r>
            <a:r>
              <a:rPr lang="en-US" sz="2400"/>
              <a:t>: xảy ra khi giá trị mục được chọn trên ComboBox và Listbox thay đổi</a:t>
            </a:r>
            <a:endParaRPr b="1" sz="2400"/>
          </a:p>
          <a:p>
            <a:pPr indent="-342900" lvl="0" marL="342900" rtl="0" algn="l">
              <a:lnSpc>
                <a:spcPct val="141666"/>
              </a:lnSpc>
              <a:spcBef>
                <a:spcPts val="0"/>
              </a:spcBef>
              <a:spcAft>
                <a:spcPts val="0"/>
              </a:spcAft>
              <a:buClr>
                <a:schemeClr val="dk1"/>
              </a:buClr>
              <a:buSzPts val="2400"/>
              <a:buFont typeface="Noto Sans Symbols"/>
              <a:buChar char="▪"/>
            </a:pPr>
            <a:r>
              <a:rPr b="1" i="1" lang="en-US" sz="2400"/>
              <a:t>Resize</a:t>
            </a:r>
            <a:r>
              <a:rPr lang="en-US" sz="2400"/>
              <a:t>: khi thay đổi kích thước của ComboBox hay listbox</a:t>
            </a:r>
            <a:endParaRPr b="1" sz="2400"/>
          </a:p>
          <a:p>
            <a:pPr indent="-342900" lvl="0" marL="342900" rtl="0" algn="l">
              <a:lnSpc>
                <a:spcPct val="141666"/>
              </a:lnSpc>
              <a:spcBef>
                <a:spcPts val="0"/>
              </a:spcBef>
              <a:spcAft>
                <a:spcPts val="0"/>
              </a:spcAft>
              <a:buClr>
                <a:schemeClr val="dk1"/>
              </a:buClr>
              <a:buSzPts val="2400"/>
              <a:buFont typeface="Noto Sans Symbols"/>
              <a:buChar char="▪"/>
            </a:pPr>
            <a:r>
              <a:rPr b="1" i="1" lang="en-US" sz="2400"/>
              <a:t>VisibleChanged</a:t>
            </a:r>
            <a:r>
              <a:rPr lang="en-US" sz="2400"/>
              <a:t>: xảy ra khi thay đổi thuộc tính Visible( thuộc tính nhìn thấy)</a:t>
            </a:r>
            <a:endParaRPr b="1" sz="2400"/>
          </a:p>
          <a:p>
            <a:pPr indent="-342900" lvl="0" marL="342900" rtl="0" algn="l">
              <a:lnSpc>
                <a:spcPct val="141666"/>
              </a:lnSpc>
              <a:spcBef>
                <a:spcPts val="0"/>
              </a:spcBef>
              <a:spcAft>
                <a:spcPts val="0"/>
              </a:spcAft>
              <a:buClr>
                <a:schemeClr val="dk1"/>
              </a:buClr>
              <a:buSzPts val="2400"/>
              <a:buFont typeface="Noto Sans Symbols"/>
              <a:buChar char="▪"/>
            </a:pPr>
            <a:r>
              <a:rPr b="1" i="1" lang="en-US" sz="2400"/>
              <a:t>MouseDown</a:t>
            </a:r>
            <a:r>
              <a:rPr lang="en-US" sz="2400"/>
              <a:t>: xảy ra khi nhấn chuột trên ComboBox hay Listbox</a:t>
            </a:r>
            <a:endParaRPr b="1" sz="2400"/>
          </a:p>
          <a:p>
            <a:pPr indent="-342900" lvl="0" marL="342900" rtl="0" algn="l">
              <a:lnSpc>
                <a:spcPct val="141666"/>
              </a:lnSpc>
              <a:spcBef>
                <a:spcPts val="0"/>
              </a:spcBef>
              <a:spcAft>
                <a:spcPts val="0"/>
              </a:spcAft>
              <a:buClr>
                <a:schemeClr val="dk1"/>
              </a:buClr>
              <a:buSzPts val="2400"/>
              <a:buFont typeface="Noto Sans Symbols"/>
              <a:buChar char="▪"/>
            </a:pPr>
            <a:r>
              <a:rPr b="1" i="1" lang="en-US" sz="2400"/>
              <a:t>StyleChanged</a:t>
            </a:r>
            <a:r>
              <a:rPr lang="en-US" sz="2400"/>
              <a:t>: xảy ra khi dạng của ComboBox hay Listbox thay đổi.</a:t>
            </a:r>
            <a:endParaRPr b="1" sz="2400"/>
          </a:p>
          <a:p>
            <a:pPr indent="0" lvl="0" marL="0" rtl="0" algn="just">
              <a:spcBef>
                <a:spcPts val="0"/>
              </a:spcBef>
              <a:spcAft>
                <a:spcPts val="0"/>
              </a:spcAft>
              <a:buNone/>
            </a:pPr>
            <a:r>
              <a:t/>
            </a:r>
            <a:endParaRPr/>
          </a:p>
        </p:txBody>
      </p:sp>
      <p:sp>
        <p:nvSpPr>
          <p:cNvPr id="378" name="Google Shape;378;p45"/>
          <p:cNvSpPr txBox="1"/>
          <p:nvPr/>
        </p:nvSpPr>
        <p:spPr>
          <a:xfrm>
            <a:off x="1295400" y="533400"/>
            <a:ext cx="6347205" cy="430887"/>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i="0" lang="en-US" sz="2800">
                <a:solidFill>
                  <a:schemeClr val="lt1"/>
                </a:solidFill>
                <a:latin typeface="Times New Roman"/>
                <a:ea typeface="Times New Roman"/>
                <a:cs typeface="Times New Roman"/>
                <a:sym typeface="Times New Roman"/>
              </a:rPr>
              <a:t>Điều khiển Combobox</a:t>
            </a:r>
            <a:endParaRPr b="1" i="0" sz="2800">
              <a:solidFill>
                <a:schemeClr val="lt1"/>
              </a:solidFill>
              <a:latin typeface="Times New Roman"/>
              <a:ea typeface="Times New Roman"/>
              <a:cs typeface="Times New Roman"/>
              <a:sym typeface="Times New Roman"/>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46"/>
          <p:cNvSpPr txBox="1"/>
          <p:nvPr/>
        </p:nvSpPr>
        <p:spPr>
          <a:xfrm>
            <a:off x="1295400" y="533400"/>
            <a:ext cx="6347205" cy="430887"/>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i="0" lang="en-US" sz="2800">
                <a:solidFill>
                  <a:schemeClr val="lt1"/>
                </a:solidFill>
                <a:latin typeface="Times New Roman"/>
                <a:ea typeface="Times New Roman"/>
                <a:cs typeface="Times New Roman"/>
                <a:sym typeface="Times New Roman"/>
              </a:rPr>
              <a:t>Bài tập</a:t>
            </a:r>
            <a:endParaRPr b="1" i="0" sz="2800">
              <a:solidFill>
                <a:schemeClr val="lt1"/>
              </a:solidFill>
              <a:latin typeface="Times New Roman"/>
              <a:ea typeface="Times New Roman"/>
              <a:cs typeface="Times New Roman"/>
              <a:sym typeface="Times New Roman"/>
            </a:endParaRPr>
          </a:p>
        </p:txBody>
      </p:sp>
      <p:pic>
        <p:nvPicPr>
          <p:cNvPr id="384" name="Google Shape;384;p46"/>
          <p:cNvPicPr preferRelativeResize="0"/>
          <p:nvPr/>
        </p:nvPicPr>
        <p:blipFill rotWithShape="1">
          <a:blip r:embed="rId3">
            <a:alphaModFix/>
          </a:blip>
          <a:srcRect b="0" l="0" r="0" t="0"/>
          <a:stretch/>
        </p:blipFill>
        <p:spPr>
          <a:xfrm>
            <a:off x="220280" y="2743200"/>
            <a:ext cx="8355724" cy="3697071"/>
          </a:xfrm>
          <a:prstGeom prst="rect">
            <a:avLst/>
          </a:prstGeom>
          <a:noFill/>
          <a:ln>
            <a:noFill/>
          </a:ln>
        </p:spPr>
      </p:pic>
      <p:sp>
        <p:nvSpPr>
          <p:cNvPr id="385" name="Google Shape;385;p46"/>
          <p:cNvSpPr txBox="1"/>
          <p:nvPr/>
        </p:nvSpPr>
        <p:spPr>
          <a:xfrm>
            <a:off x="457200" y="1219200"/>
            <a:ext cx="8394700" cy="1384995"/>
          </a:xfrm>
          <a:prstGeom prst="rect">
            <a:avLst/>
          </a:prstGeom>
          <a:noFill/>
          <a:ln>
            <a:noFill/>
          </a:ln>
        </p:spPr>
        <p:txBody>
          <a:bodyPr anchorCtr="0" anchor="t" bIns="0" lIns="0" spcFirstLastPara="1" rIns="0" wrap="square" tIns="0">
            <a:spAutoFit/>
          </a:bodyPr>
          <a:lstStyle/>
          <a:p>
            <a:pPr indent="-285750" lvl="0" marL="285750" marR="0" rtl="0" algn="just">
              <a:spcBef>
                <a:spcPts val="0"/>
              </a:spcBef>
              <a:spcAft>
                <a:spcPts val="0"/>
              </a:spcAft>
              <a:buClr>
                <a:schemeClr val="dk1"/>
              </a:buClr>
              <a:buSzPts val="1800"/>
              <a:buFont typeface="Noto Sans Symbols"/>
              <a:buChar char="▪"/>
            </a:pPr>
            <a:r>
              <a:rPr b="0" i="0" lang="en-US" sz="1800">
                <a:solidFill>
                  <a:schemeClr val="dk1"/>
                </a:solidFill>
                <a:latin typeface="Calibri"/>
                <a:ea typeface="Calibri"/>
                <a:cs typeface="Calibri"/>
                <a:sym typeface="Calibri"/>
              </a:rPr>
              <a:t>Thiết kế form như hình dưới</a:t>
            </a:r>
            <a:endParaRPr b="0" i="0" sz="1800">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a:solidFill>
                  <a:schemeClr val="dk1"/>
                </a:solidFill>
                <a:latin typeface="Calibri"/>
                <a:ea typeface="Calibri"/>
                <a:cs typeface="Calibri"/>
                <a:sym typeface="Calibri"/>
              </a:rPr>
              <a:t>Viết code tính:</a:t>
            </a:r>
            <a:endParaRPr/>
          </a:p>
          <a:p>
            <a:pPr indent="-285750" lvl="1" marL="7429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Thành tiền = số lượng * đơn giá</a:t>
            </a:r>
            <a:endParaRPr b="0" i="0" sz="1800" u="none" cap="none" strike="noStrike">
              <a:solidFill>
                <a:schemeClr val="dk1"/>
              </a:solidFill>
              <a:latin typeface="Calibri"/>
              <a:ea typeface="Calibri"/>
              <a:cs typeface="Calibri"/>
              <a:sym typeface="Calibri"/>
            </a:endParaRPr>
          </a:p>
          <a:p>
            <a:pPr indent="-285750" lvl="1" marL="7429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Nếu chọn bán buôn: Tổng tiền phải trả = Tổng thành tiền – 10% tổng thành tiền</a:t>
            </a:r>
            <a:endParaRPr b="0" i="0" sz="1800" u="none" cap="none" strike="noStrike">
              <a:solidFill>
                <a:schemeClr val="dk1"/>
              </a:solidFill>
              <a:latin typeface="Calibri"/>
              <a:ea typeface="Calibri"/>
              <a:cs typeface="Calibri"/>
              <a:sym typeface="Calibri"/>
            </a:endParaRPr>
          </a:p>
          <a:p>
            <a:pPr indent="-285750" lvl="1" marL="7429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Nếu chọn bán lẻ: Tổng tiền phải trả = Tổng thành tiền </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sp>
        <p:nvSpPr>
          <p:cNvPr id="390" name="Google Shape;390;p47"/>
          <p:cNvSpPr txBox="1"/>
          <p:nvPr/>
        </p:nvSpPr>
        <p:spPr>
          <a:xfrm>
            <a:off x="1295400" y="533400"/>
            <a:ext cx="6347100" cy="431100"/>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i="0" lang="en-US" sz="2800">
                <a:solidFill>
                  <a:schemeClr val="lt1"/>
                </a:solidFill>
                <a:latin typeface="Times New Roman"/>
                <a:ea typeface="Times New Roman"/>
                <a:cs typeface="Times New Roman"/>
                <a:sym typeface="Times New Roman"/>
              </a:rPr>
              <a:t>G</a:t>
            </a:r>
            <a:r>
              <a:rPr b="1" lang="en-US" sz="2800">
                <a:solidFill>
                  <a:schemeClr val="lt1"/>
                </a:solidFill>
                <a:latin typeface="Times New Roman"/>
                <a:ea typeface="Times New Roman"/>
                <a:cs typeface="Times New Roman"/>
                <a:sym typeface="Times New Roman"/>
              </a:rPr>
              <a:t>ợ</a:t>
            </a:r>
            <a:r>
              <a:rPr b="1" i="0" lang="en-US" sz="2800">
                <a:solidFill>
                  <a:schemeClr val="lt1"/>
                </a:solidFill>
                <a:latin typeface="Times New Roman"/>
                <a:ea typeface="Times New Roman"/>
                <a:cs typeface="Times New Roman"/>
                <a:sym typeface="Times New Roman"/>
              </a:rPr>
              <a:t>i ý thực hành</a:t>
            </a:r>
            <a:endParaRPr b="1" i="0" sz="2800">
              <a:solidFill>
                <a:schemeClr val="lt1"/>
              </a:solidFill>
              <a:latin typeface="Times New Roman"/>
              <a:ea typeface="Times New Roman"/>
              <a:cs typeface="Times New Roman"/>
              <a:sym typeface="Times New Roman"/>
            </a:endParaRPr>
          </a:p>
        </p:txBody>
      </p:sp>
      <p:sp>
        <p:nvSpPr>
          <p:cNvPr id="391" name="Google Shape;391;p47"/>
          <p:cNvSpPr txBox="1"/>
          <p:nvPr/>
        </p:nvSpPr>
        <p:spPr>
          <a:xfrm>
            <a:off x="457200" y="1219200"/>
            <a:ext cx="8394700" cy="553998"/>
          </a:xfrm>
          <a:prstGeom prst="rect">
            <a:avLst/>
          </a:prstGeom>
          <a:noFill/>
          <a:ln>
            <a:noFill/>
          </a:ln>
        </p:spPr>
        <p:txBody>
          <a:bodyPr anchorCtr="0" anchor="t" bIns="0" lIns="0" spcFirstLastPara="1" rIns="0" wrap="square" tIns="0">
            <a:spAutoFit/>
          </a:bodyPr>
          <a:lstStyle/>
          <a:p>
            <a:pPr indent="-285750" lvl="0" marL="285750" marR="0" rtl="0" algn="just">
              <a:spcBef>
                <a:spcPts val="0"/>
              </a:spcBef>
              <a:spcAft>
                <a:spcPts val="0"/>
              </a:spcAft>
              <a:buClr>
                <a:schemeClr val="dk1"/>
              </a:buClr>
              <a:buSzPts val="1800"/>
              <a:buFont typeface="Noto Sans Symbols"/>
              <a:buChar char="▪"/>
            </a:pPr>
            <a:r>
              <a:rPr b="0" i="0" lang="en-US" sz="1800">
                <a:solidFill>
                  <a:schemeClr val="dk1"/>
                </a:solidFill>
                <a:latin typeface="Calibri"/>
                <a:ea typeface="Calibri"/>
                <a:cs typeface="Calibri"/>
                <a:sym typeface="Calibri"/>
              </a:rPr>
              <a:t>Thiết kế giao diện như hình đã cho</a:t>
            </a:r>
            <a:endParaRPr b="0" i="0" sz="1800">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a:solidFill>
                  <a:schemeClr val="dk1"/>
                </a:solidFill>
                <a:latin typeface="Calibri"/>
                <a:ea typeface="Calibri"/>
                <a:cs typeface="Calibri"/>
                <a:sym typeface="Calibri"/>
              </a:rPr>
              <a:t>Tham khảo code </a:t>
            </a:r>
            <a:endParaRPr/>
          </a:p>
        </p:txBody>
      </p:sp>
      <p:pic>
        <p:nvPicPr>
          <p:cNvPr id="392" name="Google Shape;392;p47"/>
          <p:cNvPicPr preferRelativeResize="0"/>
          <p:nvPr/>
        </p:nvPicPr>
        <p:blipFill rotWithShape="1">
          <a:blip r:embed="rId3">
            <a:alphaModFix/>
          </a:blip>
          <a:srcRect b="0" l="0" r="0" t="0"/>
          <a:stretch/>
        </p:blipFill>
        <p:spPr>
          <a:xfrm>
            <a:off x="457200" y="1905000"/>
            <a:ext cx="8382000" cy="4668434"/>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sp>
        <p:nvSpPr>
          <p:cNvPr id="397" name="Google Shape;397;p48"/>
          <p:cNvSpPr txBox="1"/>
          <p:nvPr/>
        </p:nvSpPr>
        <p:spPr>
          <a:xfrm>
            <a:off x="1295400" y="533400"/>
            <a:ext cx="6347100" cy="431100"/>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i="0" lang="en-US" sz="2800">
                <a:solidFill>
                  <a:schemeClr val="lt1"/>
                </a:solidFill>
                <a:latin typeface="Times New Roman"/>
                <a:ea typeface="Times New Roman"/>
                <a:cs typeface="Times New Roman"/>
                <a:sym typeface="Times New Roman"/>
              </a:rPr>
              <a:t>G</a:t>
            </a:r>
            <a:r>
              <a:rPr b="1" lang="en-US" sz="2800">
                <a:solidFill>
                  <a:schemeClr val="lt1"/>
                </a:solidFill>
                <a:latin typeface="Times New Roman"/>
                <a:ea typeface="Times New Roman"/>
                <a:cs typeface="Times New Roman"/>
                <a:sym typeface="Times New Roman"/>
              </a:rPr>
              <a:t>ợ</a:t>
            </a:r>
            <a:r>
              <a:rPr b="1" i="0" lang="en-US" sz="2800">
                <a:solidFill>
                  <a:schemeClr val="lt1"/>
                </a:solidFill>
                <a:latin typeface="Times New Roman"/>
                <a:ea typeface="Times New Roman"/>
                <a:cs typeface="Times New Roman"/>
                <a:sym typeface="Times New Roman"/>
              </a:rPr>
              <a:t>i ý thực hành</a:t>
            </a:r>
            <a:endParaRPr b="1" i="0" sz="2800">
              <a:solidFill>
                <a:schemeClr val="lt1"/>
              </a:solidFill>
              <a:latin typeface="Times New Roman"/>
              <a:ea typeface="Times New Roman"/>
              <a:cs typeface="Times New Roman"/>
              <a:sym typeface="Times New Roman"/>
            </a:endParaRPr>
          </a:p>
        </p:txBody>
      </p:sp>
      <p:sp>
        <p:nvSpPr>
          <p:cNvPr id="398" name="Google Shape;398;p48"/>
          <p:cNvSpPr txBox="1"/>
          <p:nvPr/>
        </p:nvSpPr>
        <p:spPr>
          <a:xfrm>
            <a:off x="457200" y="1219200"/>
            <a:ext cx="8394700" cy="276999"/>
          </a:xfrm>
          <a:prstGeom prst="rect">
            <a:avLst/>
          </a:prstGeom>
          <a:noFill/>
          <a:ln>
            <a:noFill/>
          </a:ln>
        </p:spPr>
        <p:txBody>
          <a:bodyPr anchorCtr="0" anchor="t" bIns="0" lIns="0" spcFirstLastPara="1" rIns="0" wrap="square" tIns="0">
            <a:spAutoFit/>
          </a:bodyPr>
          <a:lstStyle/>
          <a:p>
            <a:pPr indent="-285750" lvl="0" marL="285750" marR="0" rtl="0" algn="just">
              <a:spcBef>
                <a:spcPts val="0"/>
              </a:spcBef>
              <a:spcAft>
                <a:spcPts val="0"/>
              </a:spcAft>
              <a:buClr>
                <a:schemeClr val="dk1"/>
              </a:buClr>
              <a:buSzPts val="1800"/>
              <a:buFont typeface="Noto Sans Symbols"/>
              <a:buChar char="▪"/>
            </a:pPr>
            <a:r>
              <a:rPr b="0" i="0" lang="en-US" sz="1800">
                <a:solidFill>
                  <a:schemeClr val="dk1"/>
                </a:solidFill>
                <a:latin typeface="Calibri"/>
                <a:ea typeface="Calibri"/>
                <a:cs typeface="Calibri"/>
                <a:sym typeface="Calibri"/>
              </a:rPr>
              <a:t>Tham khảo code </a:t>
            </a:r>
            <a:endParaRPr/>
          </a:p>
        </p:txBody>
      </p:sp>
      <p:pic>
        <p:nvPicPr>
          <p:cNvPr id="399" name="Google Shape;399;p48"/>
          <p:cNvPicPr preferRelativeResize="0"/>
          <p:nvPr/>
        </p:nvPicPr>
        <p:blipFill rotWithShape="1">
          <a:blip r:embed="rId3">
            <a:alphaModFix/>
          </a:blip>
          <a:srcRect b="0" l="0" r="0" t="0"/>
          <a:stretch/>
        </p:blipFill>
        <p:spPr>
          <a:xfrm>
            <a:off x="774700" y="1496199"/>
            <a:ext cx="8077200" cy="4724400"/>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sp>
        <p:nvSpPr>
          <p:cNvPr id="404" name="Google Shape;404;p49"/>
          <p:cNvSpPr txBox="1"/>
          <p:nvPr/>
        </p:nvSpPr>
        <p:spPr>
          <a:xfrm>
            <a:off x="1295400" y="533400"/>
            <a:ext cx="6347100" cy="431100"/>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i="0" lang="en-US" sz="2800">
                <a:solidFill>
                  <a:schemeClr val="lt1"/>
                </a:solidFill>
                <a:latin typeface="Times New Roman"/>
                <a:ea typeface="Times New Roman"/>
                <a:cs typeface="Times New Roman"/>
                <a:sym typeface="Times New Roman"/>
              </a:rPr>
              <a:t>G</a:t>
            </a:r>
            <a:r>
              <a:rPr b="1" lang="en-US" sz="2800">
                <a:solidFill>
                  <a:schemeClr val="lt1"/>
                </a:solidFill>
                <a:latin typeface="Times New Roman"/>
                <a:ea typeface="Times New Roman"/>
                <a:cs typeface="Times New Roman"/>
                <a:sym typeface="Times New Roman"/>
              </a:rPr>
              <a:t>ợi</a:t>
            </a:r>
            <a:r>
              <a:rPr b="1" i="0" lang="en-US" sz="2800">
                <a:solidFill>
                  <a:schemeClr val="lt1"/>
                </a:solidFill>
                <a:latin typeface="Times New Roman"/>
                <a:ea typeface="Times New Roman"/>
                <a:cs typeface="Times New Roman"/>
                <a:sym typeface="Times New Roman"/>
              </a:rPr>
              <a:t> ý thực hành</a:t>
            </a:r>
            <a:endParaRPr b="1" i="0" sz="2800">
              <a:solidFill>
                <a:schemeClr val="lt1"/>
              </a:solidFill>
              <a:latin typeface="Times New Roman"/>
              <a:ea typeface="Times New Roman"/>
              <a:cs typeface="Times New Roman"/>
              <a:sym typeface="Times New Roman"/>
            </a:endParaRPr>
          </a:p>
        </p:txBody>
      </p:sp>
      <p:sp>
        <p:nvSpPr>
          <p:cNvPr id="405" name="Google Shape;405;p49"/>
          <p:cNvSpPr txBox="1"/>
          <p:nvPr/>
        </p:nvSpPr>
        <p:spPr>
          <a:xfrm>
            <a:off x="457200" y="1219200"/>
            <a:ext cx="8394700" cy="276999"/>
          </a:xfrm>
          <a:prstGeom prst="rect">
            <a:avLst/>
          </a:prstGeom>
          <a:noFill/>
          <a:ln>
            <a:noFill/>
          </a:ln>
        </p:spPr>
        <p:txBody>
          <a:bodyPr anchorCtr="0" anchor="t" bIns="0" lIns="0" spcFirstLastPara="1" rIns="0" wrap="square" tIns="0">
            <a:spAutoFit/>
          </a:bodyPr>
          <a:lstStyle/>
          <a:p>
            <a:pPr indent="-285750" lvl="0" marL="285750" marR="0" rtl="0" algn="just">
              <a:spcBef>
                <a:spcPts val="0"/>
              </a:spcBef>
              <a:spcAft>
                <a:spcPts val="0"/>
              </a:spcAft>
              <a:buClr>
                <a:schemeClr val="dk1"/>
              </a:buClr>
              <a:buSzPts val="1800"/>
              <a:buFont typeface="Noto Sans Symbols"/>
              <a:buChar char="▪"/>
            </a:pPr>
            <a:r>
              <a:rPr b="0" i="0" lang="en-US" sz="1800">
                <a:solidFill>
                  <a:schemeClr val="dk1"/>
                </a:solidFill>
                <a:latin typeface="Calibri"/>
                <a:ea typeface="Calibri"/>
                <a:cs typeface="Calibri"/>
                <a:sym typeface="Calibri"/>
              </a:rPr>
              <a:t>Tham khảo code </a:t>
            </a:r>
            <a:endParaRPr/>
          </a:p>
        </p:txBody>
      </p:sp>
      <p:pic>
        <p:nvPicPr>
          <p:cNvPr id="406" name="Google Shape;406;p49"/>
          <p:cNvPicPr preferRelativeResize="0"/>
          <p:nvPr/>
        </p:nvPicPr>
        <p:blipFill rotWithShape="1">
          <a:blip r:embed="rId3">
            <a:alphaModFix/>
          </a:blip>
          <a:srcRect b="0" l="0" r="0" t="0"/>
          <a:stretch/>
        </p:blipFill>
        <p:spPr>
          <a:xfrm>
            <a:off x="685800" y="1600200"/>
            <a:ext cx="8166100" cy="4865779"/>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1" name="Shape 411"/>
        <p:cNvGrpSpPr/>
        <p:nvPr/>
      </p:nvGrpSpPr>
      <p:grpSpPr>
        <a:xfrm>
          <a:off x="0" y="0"/>
          <a:ext cx="0" cy="0"/>
          <a:chOff x="0" y="0"/>
          <a:chExt cx="0" cy="0"/>
        </a:xfrm>
      </p:grpSpPr>
      <p:sp>
        <p:nvSpPr>
          <p:cNvPr id="412" name="Google Shape;412;p50"/>
          <p:cNvSpPr txBox="1"/>
          <p:nvPr>
            <p:ph type="title"/>
          </p:nvPr>
        </p:nvSpPr>
        <p:spPr>
          <a:xfrm>
            <a:off x="1752600" y="520591"/>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Tài liệu tham khảo</a:t>
            </a:r>
            <a:br>
              <a:rPr lang="en-US"/>
            </a:br>
            <a:endParaRPr/>
          </a:p>
        </p:txBody>
      </p:sp>
      <p:sp>
        <p:nvSpPr>
          <p:cNvPr id="413" name="Google Shape;413;p50"/>
          <p:cNvSpPr txBox="1"/>
          <p:nvPr/>
        </p:nvSpPr>
        <p:spPr>
          <a:xfrm>
            <a:off x="457200" y="1600200"/>
            <a:ext cx="8534400" cy="3356688"/>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 Kỹ Thuật Lập Trình Ứng Dụng Chuyên Nghiệp Visual Basic .NET,  NXB Lao động xã hội, 2004</a:t>
            </a:r>
            <a:endParaRPr/>
          </a:p>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Hướng dẫn lập trình Visual basic.NET, www.vivosoft.com </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https://www.youtube.com/watch?v=cahAnLyKvu8</a:t>
            </a:r>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Green">
      <a:dk1>
        <a:srgbClr val="000000"/>
      </a:dk1>
      <a:lt1>
        <a:srgbClr val="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