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4"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Lst>
  <p:sldSz cy="6858000" cx="9144000"/>
  <p:notesSz cx="9144000" cy="6858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A2E8618-858E-4D6D-B25A-47D6898B00DF}">
  <a:tblStyle styleId="{4A2E8618-858E-4D6D-B25A-47D6898B00DF}"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E7"/>
          </a:solidFill>
        </a:fill>
      </a:tcStyle>
    </a:wholeTbl>
    <a:band1H>
      <a:tcTxStyle/>
      <a:tcStyle>
        <a:fill>
          <a:solidFill>
            <a:srgbClr val="CFDECC"/>
          </a:solidFill>
        </a:fill>
      </a:tcStyle>
    </a:band1H>
    <a:band2H>
      <a:tcTxStyle/>
    </a:band2H>
    <a:band1V>
      <a:tcTxStyle/>
      <a:tcStyle>
        <a:fill>
          <a:solidFill>
            <a:srgbClr val="CFDECC"/>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44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44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44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 name="Google Shape;59;p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 name="Google Shape;60;p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p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 name="Google Shape;66;p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p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 name="Google Shape;73;p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 name="Google Shape;80;p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 name="Google Shape;104;p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1" name="Google Shape;121;p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7" name="Google Shape;127;p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1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1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1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1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1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9" name="Google Shape;169;p1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1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 name="Google Shape;183;p1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1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1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7" name="Google Shape;207;p1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2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2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2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2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2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2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p2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2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2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2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2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2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2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7" name="Google Shape;287;p2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3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3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3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3" name="Google Shape;303;p3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3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3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3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3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3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3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3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p3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3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3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3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0" name="Google Shape;350;p37: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37: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8" name="Shape 18"/>
        <p:cNvGrpSpPr/>
        <p:nvPr/>
      </p:nvGrpSpPr>
      <p:grpSpPr>
        <a:xfrm>
          <a:off x="0" y="0"/>
          <a:ext cx="0" cy="0"/>
          <a:chOff x="0" y="0"/>
          <a:chExt cx="0" cy="0"/>
        </a:xfrm>
      </p:grpSpPr>
      <p:sp>
        <p:nvSpPr>
          <p:cNvPr id="19" name="Google Shape;19;p2"/>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3" name="Google Shape;23;p2"/>
          <p:cNvPicPr preferRelativeResize="0"/>
          <p:nvPr/>
        </p:nvPicPr>
        <p:blipFill rotWithShape="1">
          <a:blip r:embed="rId2">
            <a:alphaModFix/>
          </a:blip>
          <a:srcRect b="0" l="0" r="0" t="0"/>
          <a:stretch/>
        </p:blipFill>
        <p:spPr>
          <a:xfrm>
            <a:off x="228600" y="137160"/>
            <a:ext cx="1981200" cy="131837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 name="Google Shape;27;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0" name="Google Shape;30;p3"/>
          <p:cNvPicPr preferRelativeResize="0"/>
          <p:nvPr/>
        </p:nvPicPr>
        <p:blipFill rotWithShape="1">
          <a:blip r:embed="rId2">
            <a:alphaModFix/>
          </a:blip>
          <a:srcRect b="0" l="0" r="0" t="0"/>
          <a:stretch/>
        </p:blipFill>
        <p:spPr>
          <a:xfrm>
            <a:off x="28903" y="157785"/>
            <a:ext cx="1219200" cy="81130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wo Content" type="twoObj">
  <p:cSld name="TWO_OBJECTS">
    <p:spTree>
      <p:nvGrpSpPr>
        <p:cNvPr id="31" name="Shape 31"/>
        <p:cNvGrpSpPr/>
        <p:nvPr/>
      </p:nvGrpSpPr>
      <p:grpSpPr>
        <a:xfrm>
          <a:off x="0" y="0"/>
          <a:ext cx="0" cy="0"/>
          <a:chOff x="0" y="0"/>
          <a:chExt cx="0" cy="0"/>
        </a:xfrm>
      </p:grpSpPr>
      <p:sp>
        <p:nvSpPr>
          <p:cNvPr id="32" name="Google Shape;32;p4"/>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lvl1pPr lvl="0" algn="l">
              <a:spcBef>
                <a:spcPts val="0"/>
              </a:spcBef>
              <a:spcAft>
                <a:spcPts val="0"/>
              </a:spcAft>
              <a:buSzPts val="1400"/>
              <a:buNone/>
              <a:defRPr sz="255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
          <p:cNvSpPr txBox="1"/>
          <p:nvPr>
            <p:ph idx="1" type="body"/>
          </p:nvPr>
        </p:nvSpPr>
        <p:spPr>
          <a:xfrm>
            <a:off x="802386" y="1507068"/>
            <a:ext cx="3852164" cy="992579"/>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sz="1500"/>
            </a:lvl1pPr>
            <a:lvl2pPr indent="-228600" lvl="1" marL="914400" algn="l">
              <a:spcBef>
                <a:spcPts val="0"/>
              </a:spcBef>
              <a:spcAft>
                <a:spcPts val="0"/>
              </a:spcAft>
              <a:buSzPts val="1400"/>
              <a:buNone/>
              <a:defRPr sz="1350"/>
            </a:lvl2pPr>
            <a:lvl3pPr indent="-228600" lvl="2" marL="1371600" algn="l">
              <a:spcBef>
                <a:spcPts val="0"/>
              </a:spcBef>
              <a:spcAft>
                <a:spcPts val="0"/>
              </a:spcAft>
              <a:buSzPts val="1400"/>
              <a:buNone/>
              <a:defRPr sz="1200"/>
            </a:lvl3pPr>
            <a:lvl4pPr indent="-228600" lvl="3" marL="1828800" algn="l">
              <a:spcBef>
                <a:spcPts val="0"/>
              </a:spcBef>
              <a:spcAft>
                <a:spcPts val="0"/>
              </a:spcAft>
              <a:buSzPts val="1400"/>
              <a:buNone/>
              <a:defRPr sz="1200"/>
            </a:lvl4pPr>
            <a:lvl5pPr indent="-228600" lvl="4" marL="2286000" algn="l">
              <a:spcBef>
                <a:spcPts val="0"/>
              </a:spcBef>
              <a:spcAft>
                <a:spcPts val="0"/>
              </a:spcAft>
              <a:buSzPts val="1400"/>
              <a:buNone/>
              <a:defRPr sz="1200"/>
            </a:lvl5pPr>
            <a:lvl6pPr indent="-228600" lvl="5" marL="2743200" algn="l">
              <a:spcBef>
                <a:spcPts val="0"/>
              </a:spcBef>
              <a:spcAft>
                <a:spcPts val="0"/>
              </a:spcAft>
              <a:buSzPts val="1400"/>
              <a:buNone/>
              <a:defRPr sz="1200"/>
            </a:lvl6pPr>
            <a:lvl7pPr indent="-228600" lvl="6" marL="3200400" algn="l">
              <a:spcBef>
                <a:spcPts val="0"/>
              </a:spcBef>
              <a:spcAft>
                <a:spcPts val="0"/>
              </a:spcAft>
              <a:buSzPts val="1400"/>
              <a:buNone/>
              <a:defRPr sz="1200"/>
            </a:lvl7pPr>
            <a:lvl8pPr indent="-228600" lvl="7" marL="3657600" algn="l">
              <a:spcBef>
                <a:spcPts val="0"/>
              </a:spcBef>
              <a:spcAft>
                <a:spcPts val="0"/>
              </a:spcAft>
              <a:buSzPts val="1400"/>
              <a:buNone/>
              <a:defRPr sz="1200"/>
            </a:lvl8pPr>
            <a:lvl9pPr indent="-228600" lvl="8" marL="4114800" algn="l">
              <a:spcBef>
                <a:spcPts val="0"/>
              </a:spcBef>
              <a:spcAft>
                <a:spcPts val="0"/>
              </a:spcAft>
              <a:buSzPts val="1400"/>
              <a:buNone/>
              <a:defRPr sz="1200"/>
            </a:lvl9pPr>
          </a:lstStyle>
          <a:p/>
        </p:txBody>
      </p:sp>
      <p:sp>
        <p:nvSpPr>
          <p:cNvPr id="34" name="Google Shape;34;p4"/>
          <p:cNvSpPr txBox="1"/>
          <p:nvPr>
            <p:ph idx="2" type="body"/>
          </p:nvPr>
        </p:nvSpPr>
        <p:spPr>
          <a:xfrm>
            <a:off x="4855721" y="1507068"/>
            <a:ext cx="3824732" cy="992579"/>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sz="1500"/>
            </a:lvl1pPr>
            <a:lvl2pPr indent="-228600" lvl="1" marL="914400" algn="l">
              <a:spcBef>
                <a:spcPts val="0"/>
              </a:spcBef>
              <a:spcAft>
                <a:spcPts val="0"/>
              </a:spcAft>
              <a:buSzPts val="1400"/>
              <a:buNone/>
              <a:defRPr sz="1350"/>
            </a:lvl2pPr>
            <a:lvl3pPr indent="-228600" lvl="2" marL="1371600" algn="l">
              <a:spcBef>
                <a:spcPts val="0"/>
              </a:spcBef>
              <a:spcAft>
                <a:spcPts val="0"/>
              </a:spcAft>
              <a:buSzPts val="1400"/>
              <a:buNone/>
              <a:defRPr sz="1200"/>
            </a:lvl3pPr>
            <a:lvl4pPr indent="-228600" lvl="3" marL="1828800" algn="l">
              <a:spcBef>
                <a:spcPts val="0"/>
              </a:spcBef>
              <a:spcAft>
                <a:spcPts val="0"/>
              </a:spcAft>
              <a:buSzPts val="1400"/>
              <a:buNone/>
              <a:defRPr sz="1200"/>
            </a:lvl4pPr>
            <a:lvl5pPr indent="-228600" lvl="4" marL="2286000" algn="l">
              <a:spcBef>
                <a:spcPts val="0"/>
              </a:spcBef>
              <a:spcAft>
                <a:spcPts val="0"/>
              </a:spcAft>
              <a:buSzPts val="1400"/>
              <a:buNone/>
              <a:defRPr sz="1200"/>
            </a:lvl5pPr>
            <a:lvl6pPr indent="-228600" lvl="5" marL="2743200" algn="l">
              <a:spcBef>
                <a:spcPts val="0"/>
              </a:spcBef>
              <a:spcAft>
                <a:spcPts val="0"/>
              </a:spcAft>
              <a:buSzPts val="1400"/>
              <a:buNone/>
              <a:defRPr sz="1200"/>
            </a:lvl6pPr>
            <a:lvl7pPr indent="-228600" lvl="6" marL="3200400" algn="l">
              <a:spcBef>
                <a:spcPts val="0"/>
              </a:spcBef>
              <a:spcAft>
                <a:spcPts val="0"/>
              </a:spcAft>
              <a:buSzPts val="1400"/>
              <a:buNone/>
              <a:defRPr sz="1200"/>
            </a:lvl7pPr>
            <a:lvl8pPr indent="-228600" lvl="7" marL="3657600" algn="l">
              <a:spcBef>
                <a:spcPts val="0"/>
              </a:spcBef>
              <a:spcAft>
                <a:spcPts val="0"/>
              </a:spcAft>
              <a:buSzPts val="1400"/>
              <a:buNone/>
              <a:defRPr sz="1200"/>
            </a:lvl8pPr>
            <a:lvl9pPr indent="-228600" lvl="8" marL="4114800" algn="l">
              <a:spcBef>
                <a:spcPts val="0"/>
              </a:spcBef>
              <a:spcAft>
                <a:spcPts val="0"/>
              </a:spcAft>
              <a:buSzPts val="1400"/>
              <a:buNone/>
              <a:defRPr sz="1200"/>
            </a:lvl9pPr>
          </a:lstStyle>
          <a:p/>
        </p:txBody>
      </p:sp>
      <p:sp>
        <p:nvSpPr>
          <p:cNvPr id="35" name="Google Shape;35;p4"/>
          <p:cNvSpPr txBox="1"/>
          <p:nvPr>
            <p:ph idx="10" type="dt"/>
          </p:nvPr>
        </p:nvSpPr>
        <p:spPr>
          <a:xfrm>
            <a:off x="457200" y="6377940"/>
            <a:ext cx="2103120" cy="27699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
          <p:cNvSpPr txBox="1"/>
          <p:nvPr>
            <p:ph idx="11" type="ftr"/>
          </p:nvPr>
        </p:nvSpPr>
        <p:spPr>
          <a:xfrm>
            <a:off x="3108960" y="6377940"/>
            <a:ext cx="2926080" cy="276999"/>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
          <p:cNvSpPr txBox="1"/>
          <p:nvPr>
            <p:ph idx="12" type="sldNum"/>
          </p:nvPr>
        </p:nvSpPr>
        <p:spPr>
          <a:xfrm>
            <a:off x="6583680" y="6377940"/>
            <a:ext cx="2103120" cy="276999"/>
          </a:xfrm>
          <a:prstGeom prst="rect">
            <a:avLst/>
          </a:prstGeom>
          <a:noFill/>
          <a:ln>
            <a:noFill/>
          </a:ln>
        </p:spPr>
        <p:txBody>
          <a:bodyPr anchorCtr="0" anchor="t" bIns="0" lIns="0" spcFirstLastPara="1" rIns="0" wrap="square" tIns="0">
            <a:sp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slow">
    <p:fade thruBlk="1"/>
  </p:transition>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38" name="Shape 38"/>
        <p:cNvGrpSpPr/>
        <p:nvPr/>
      </p:nvGrpSpPr>
      <p:grpSpPr>
        <a:xfrm>
          <a:off x="0" y="0"/>
          <a:ext cx="0" cy="0"/>
          <a:chOff x="0" y="0"/>
          <a:chExt cx="0" cy="0"/>
        </a:xfrm>
      </p:grpSpPr>
      <p:sp>
        <p:nvSpPr>
          <p:cNvPr id="39" name="Google Shape;39;p5"/>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5"/>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3" name="Google Shape;43;p5"/>
          <p:cNvPicPr preferRelativeResize="0"/>
          <p:nvPr/>
        </p:nvPicPr>
        <p:blipFill rotWithShape="1">
          <a:blip r:embed="rId2">
            <a:alphaModFix/>
          </a:blip>
          <a:srcRect b="0" l="0" r="0" t="0"/>
          <a:stretch/>
        </p:blipFill>
        <p:spPr>
          <a:xfrm>
            <a:off x="2628" y="137160"/>
            <a:ext cx="1295399" cy="86201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44" name="Shape 44"/>
        <p:cNvGrpSpPr/>
        <p:nvPr/>
      </p:nvGrpSpPr>
      <p:grpSpPr>
        <a:xfrm>
          <a:off x="0" y="0"/>
          <a:ext cx="0" cy="0"/>
          <a:chOff x="0" y="0"/>
          <a:chExt cx="0" cy="0"/>
        </a:xfrm>
      </p:grpSpPr>
      <p:sp>
        <p:nvSpPr>
          <p:cNvPr id="45" name="Google Shape;45;p6"/>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6"/>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7" name="Google Shape;47;p6"/>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8" name="Google Shape;48;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51" name="Google Shape;51;p6"/>
          <p:cNvPicPr preferRelativeResize="0"/>
          <p:nvPr/>
        </p:nvPicPr>
        <p:blipFill rotWithShape="1">
          <a:blip r:embed="rId2">
            <a:alphaModFix/>
          </a:blip>
          <a:srcRect b="0" l="0" r="0" t="0"/>
          <a:stretch/>
        </p:blipFill>
        <p:spPr>
          <a:xfrm>
            <a:off x="58854" y="137160"/>
            <a:ext cx="1310640" cy="872154"/>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52" name="Shape 52"/>
        <p:cNvGrpSpPr/>
        <p:nvPr/>
      </p:nvGrpSpPr>
      <p:grpSpPr>
        <a:xfrm>
          <a:off x="0" y="0"/>
          <a:ext cx="0" cy="0"/>
          <a:chOff x="0" y="0"/>
          <a:chExt cx="0" cy="0"/>
        </a:xfrm>
      </p:grpSpPr>
      <p:sp>
        <p:nvSpPr>
          <p:cNvPr id="53" name="Google Shape;53;p7"/>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7"/>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7"/>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56" name="Google Shape;56;p7"/>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image" Target="../media/image9.pn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theme" Target="../theme/theme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 name="Google Shape;11;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4" name="Google Shape;14;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pic>
        <p:nvPicPr>
          <p:cNvPr id="17" name="Google Shape;17;p1"/>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3"/>
    <p:sldLayoutId id="2147483649" r:id="rId4"/>
    <p:sldLayoutId id="2147483650" r:id="rId5"/>
    <p:sldLayoutId id="2147483651" r:id="rId6"/>
    <p:sldLayoutId id="2147483652" r:id="rId7"/>
    <p:sldLayoutId id="2147483653" r:id="rId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1.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5.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2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2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2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2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8"/>
          <p:cNvSpPr txBox="1"/>
          <p:nvPr/>
        </p:nvSpPr>
        <p:spPr>
          <a:xfrm>
            <a:off x="381000" y="1600200"/>
            <a:ext cx="8305800" cy="1562415"/>
          </a:xfrm>
          <a:prstGeom prst="rect">
            <a:avLst/>
          </a:prstGeom>
          <a:noFill/>
          <a:ln>
            <a:noFill/>
          </a:ln>
        </p:spPr>
        <p:txBody>
          <a:bodyPr anchorCtr="0" anchor="t" bIns="0" lIns="0" spcFirstLastPara="1" rIns="0" wrap="square" tIns="0">
            <a:spAutoFit/>
          </a:bodyPr>
          <a:lstStyle/>
          <a:p>
            <a:pPr indent="0" lvl="0" marL="58738" marR="0" rtl="0" algn="l">
              <a:lnSpc>
                <a:spcPct val="150000"/>
              </a:lnSpc>
              <a:spcBef>
                <a:spcPts val="0"/>
              </a:spcBef>
              <a:spcAft>
                <a:spcPts val="0"/>
              </a:spcAft>
              <a:buNone/>
            </a:pPr>
            <a:r>
              <a:rPr b="1" i="1" lang="en-US" sz="3600">
                <a:solidFill>
                  <a:schemeClr val="dk1"/>
                </a:solidFill>
                <a:latin typeface="Times New Roman"/>
                <a:ea typeface="Times New Roman"/>
                <a:cs typeface="Times New Roman"/>
                <a:sym typeface="Times New Roman"/>
              </a:rPr>
              <a:t>BÀI 5</a:t>
            </a:r>
            <a:endParaRPr b="1" i="1" sz="3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lang="en-US" sz="3600">
                <a:solidFill>
                  <a:schemeClr val="dk1"/>
                </a:solidFill>
                <a:latin typeface="Times New Roman"/>
                <a:ea typeface="Times New Roman"/>
                <a:cs typeface="Times New Roman"/>
                <a:sym typeface="Times New Roman"/>
              </a:rPr>
              <a:t>MSGBOX AND IPUTBOX</a:t>
            </a:r>
            <a:endParaRPr b="1" i="1" sz="2400">
              <a:solidFill>
                <a:schemeClr val="dk1"/>
              </a:solidFill>
              <a:latin typeface="Times New Roman"/>
              <a:ea typeface="Times New Roman"/>
              <a:cs typeface="Times New Roman"/>
              <a:sym typeface="Times New Roman"/>
            </a:endParaRPr>
          </a:p>
        </p:txBody>
      </p:sp>
      <p:sp>
        <p:nvSpPr>
          <p:cNvPr id="63" name="Google Shape;63;p8"/>
          <p:cNvSpPr txBox="1"/>
          <p:nvPr/>
        </p:nvSpPr>
        <p:spPr>
          <a:xfrm>
            <a:off x="3886200" y="5105400"/>
            <a:ext cx="4666996" cy="35073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200">
                <a:solidFill>
                  <a:schemeClr val="dk1"/>
                </a:solidFill>
                <a:latin typeface="Times New Roman"/>
                <a:ea typeface="Times New Roman"/>
                <a:cs typeface="Times New Roman"/>
                <a:sym typeface="Times New Roman"/>
              </a:rPr>
              <a:t>Giảng viên: Ts. Chu Thị Hồng Hải</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9"/>
          <p:cNvSpPr txBox="1"/>
          <p:nvPr>
            <p:ph type="title"/>
          </p:nvPr>
        </p:nvSpPr>
        <p:spPr>
          <a:xfrm>
            <a:off x="1562764" y="533400"/>
            <a:ext cx="6347205" cy="45211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MỤC TIÊU</a:t>
            </a:r>
            <a:endParaRPr/>
          </a:p>
        </p:txBody>
      </p:sp>
      <p:sp>
        <p:nvSpPr>
          <p:cNvPr id="69" name="Google Shape;69;p9"/>
          <p:cNvSpPr txBox="1"/>
          <p:nvPr>
            <p:ph idx="1" type="body"/>
          </p:nvPr>
        </p:nvSpPr>
        <p:spPr>
          <a:xfrm>
            <a:off x="381000" y="1371600"/>
            <a:ext cx="8229600" cy="4804520"/>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Nhớ được cấu trúc và ý nghĩa của  Msgbox và Inputbox</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Sử dụng được Msgbox và Inputbox trong  môi trường lập trình Console và Windowform</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Nhớ được các kiểu dữ liệu: mảng, liệt kê, cấu trúc, người dung tự định nghĩa</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Thực hành</a:t>
            </a:r>
            <a:endParaRPr sz="2400"/>
          </a:p>
          <a:p>
            <a:pPr indent="0" lvl="0" marL="0" rtl="0" algn="l">
              <a:lnSpc>
                <a:spcPct val="150000"/>
              </a:lnSpc>
              <a:spcBef>
                <a:spcPts val="0"/>
              </a:spcBef>
              <a:spcAft>
                <a:spcPts val="0"/>
              </a:spcAft>
              <a:buNone/>
            </a:pPr>
            <a:r>
              <a:t/>
            </a:r>
            <a:endParaRPr sz="2400"/>
          </a:p>
          <a:p>
            <a:pPr indent="-190500" lvl="0" marL="342900" rtl="0" algn="l">
              <a:lnSpc>
                <a:spcPct val="150000"/>
              </a:lnSpc>
              <a:spcBef>
                <a:spcPts val="0"/>
              </a:spcBef>
              <a:spcAft>
                <a:spcPts val="0"/>
              </a:spcAft>
              <a:buClr>
                <a:schemeClr val="dk1"/>
              </a:buClr>
              <a:buSzPts val="2400"/>
              <a:buFont typeface="Noto Sans Symbols"/>
              <a:buNone/>
            </a:pPr>
            <a:r>
              <a:t/>
            </a:r>
            <a:endParaRPr sz="2400"/>
          </a:p>
          <a:p>
            <a:pPr indent="-171450" lvl="0" marL="285750" rtl="0" algn="l">
              <a:lnSpc>
                <a:spcPct val="150000"/>
              </a:lnSpc>
              <a:spcBef>
                <a:spcPts val="0"/>
              </a:spcBef>
              <a:spcAft>
                <a:spcPts val="0"/>
              </a:spcAft>
              <a:buClr>
                <a:schemeClr val="dk1"/>
              </a:buClr>
              <a:buSzPts val="1800"/>
              <a:buFont typeface="Noto Sans Symbols"/>
              <a:buNone/>
            </a:pPr>
            <a:r>
              <a:t/>
            </a:r>
            <a:endParaRPr/>
          </a:p>
        </p:txBody>
      </p:sp>
      <p:sp>
        <p:nvSpPr>
          <p:cNvPr id="70" name="Google Shape;70;p9"/>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0"/>
          <p:cNvSpPr txBox="1"/>
          <p:nvPr>
            <p:ph type="title"/>
          </p:nvPr>
        </p:nvSpPr>
        <p:spPr>
          <a:xfrm>
            <a:off x="1562764" y="533400"/>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NỘI DUNG</a:t>
            </a:r>
            <a:endParaRPr/>
          </a:p>
        </p:txBody>
      </p:sp>
      <p:sp>
        <p:nvSpPr>
          <p:cNvPr id="76" name="Google Shape;76;p10"/>
          <p:cNvSpPr txBox="1"/>
          <p:nvPr>
            <p:ph idx="1" type="body"/>
          </p:nvPr>
        </p:nvSpPr>
        <p:spPr>
          <a:xfrm>
            <a:off x="381000" y="1371600"/>
            <a:ext cx="8489100" cy="3601800"/>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Msgbox và Inputbox</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Môi trường lập trình Console và Windowform</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Một số kiểu dữ liệu nâng cao: mảng, liệt kê, người dùng tự định nghĩa</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Thực hành và hướng dẫn thực hành </a:t>
            </a:r>
            <a:endParaRPr/>
          </a:p>
          <a:p>
            <a:pPr indent="-190500" lvl="0" marL="342900" rtl="0" algn="l">
              <a:lnSpc>
                <a:spcPct val="150000"/>
              </a:lnSpc>
              <a:spcBef>
                <a:spcPts val="0"/>
              </a:spcBef>
              <a:spcAft>
                <a:spcPts val="0"/>
              </a:spcAft>
              <a:buClr>
                <a:schemeClr val="dk1"/>
              </a:buClr>
              <a:buSzPts val="2400"/>
              <a:buFont typeface="Noto Sans Symbols"/>
              <a:buNone/>
            </a:pPr>
            <a:r>
              <a:t/>
            </a:r>
            <a:endParaRPr sz="2400"/>
          </a:p>
          <a:p>
            <a:pPr indent="-171450" lvl="0" marL="285750" rtl="0" algn="l">
              <a:lnSpc>
                <a:spcPct val="150000"/>
              </a:lnSpc>
              <a:spcBef>
                <a:spcPts val="0"/>
              </a:spcBef>
              <a:spcAft>
                <a:spcPts val="0"/>
              </a:spcAft>
              <a:buClr>
                <a:schemeClr val="dk1"/>
              </a:buClr>
              <a:buSzPts val="1800"/>
              <a:buFont typeface="Noto Sans Symbols"/>
              <a:buNone/>
            </a:pPr>
            <a:r>
              <a:t/>
            </a:r>
            <a:endParaRPr/>
          </a:p>
        </p:txBody>
      </p:sp>
      <p:sp>
        <p:nvSpPr>
          <p:cNvPr id="77" name="Google Shape;77;p10"/>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1"/>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Các dạng cửa sổ MsgBox</a:t>
            </a:r>
            <a:endParaRPr/>
          </a:p>
        </p:txBody>
      </p:sp>
      <p:sp>
        <p:nvSpPr>
          <p:cNvPr id="83" name="Google Shape;83;p11"/>
          <p:cNvSpPr txBox="1"/>
          <p:nvPr>
            <p:ph idx="1" type="body"/>
          </p:nvPr>
        </p:nvSpPr>
        <p:spPr>
          <a:xfrm>
            <a:off x="381000" y="1066800"/>
            <a:ext cx="8547100" cy="5734811"/>
          </a:xfrm>
          <a:prstGeom prst="rect">
            <a:avLst/>
          </a:prstGeom>
          <a:noFill/>
          <a:ln>
            <a:noFill/>
          </a:ln>
        </p:spPr>
        <p:txBody>
          <a:bodyPr anchorCtr="0" anchor="t" bIns="0" lIns="0" spcFirstLastPara="1" rIns="0" wrap="square" tIns="0">
            <a:normAutofit fontScale="85000" lnSpcReduction="10000"/>
          </a:bodyPr>
          <a:lstStyle/>
          <a:p>
            <a:pPr indent="-285750" lvl="0" marL="285750" rtl="0" algn="l">
              <a:lnSpc>
                <a:spcPct val="147619"/>
              </a:lnSpc>
              <a:spcBef>
                <a:spcPts val="0"/>
              </a:spcBef>
              <a:spcAft>
                <a:spcPts val="0"/>
              </a:spcAft>
              <a:buClr>
                <a:schemeClr val="dk1"/>
              </a:buClr>
              <a:buSzPct val="100000"/>
              <a:buFont typeface="Noto Sans Symbols"/>
              <a:buChar char="▪"/>
            </a:pPr>
            <a:r>
              <a:rPr lang="en-US" sz="2100"/>
              <a:t>VisualBasic.Net cũng cấp sẵn các hộp thoại hiển thị thông tin (Msgbox) và hộp thoại cho phép nhập dữ liệu(Inputbox)</a:t>
            </a:r>
            <a:endParaRPr b="1" sz="2100"/>
          </a:p>
          <a:p>
            <a:pPr indent="-342900" lvl="0" marL="342900" rtl="0" algn="l">
              <a:lnSpc>
                <a:spcPct val="147619"/>
              </a:lnSpc>
              <a:spcBef>
                <a:spcPts val="0"/>
              </a:spcBef>
              <a:spcAft>
                <a:spcPts val="0"/>
              </a:spcAft>
              <a:buClr>
                <a:schemeClr val="dk1"/>
              </a:buClr>
              <a:buSzPct val="100000"/>
              <a:buFont typeface="Noto Sans Symbols"/>
              <a:buChar char="▪"/>
            </a:pPr>
            <a:r>
              <a:rPr b="1" lang="en-US" sz="2100"/>
              <a:t>Hàm Msgbox</a:t>
            </a:r>
            <a:endParaRPr sz="2100"/>
          </a:p>
          <a:p>
            <a:pPr indent="0" lvl="0" marL="0" rtl="0" algn="l">
              <a:lnSpc>
                <a:spcPct val="147619"/>
              </a:lnSpc>
              <a:spcBef>
                <a:spcPts val="0"/>
              </a:spcBef>
              <a:spcAft>
                <a:spcPts val="0"/>
              </a:spcAft>
              <a:buNone/>
            </a:pPr>
            <a:r>
              <a:rPr lang="en-US" sz="2100"/>
              <a:t>Cú pháp của hàm: </a:t>
            </a:r>
            <a:endParaRPr sz="2100"/>
          </a:p>
          <a:p>
            <a:pPr indent="0" lvl="0" marL="0" rtl="0" algn="l">
              <a:lnSpc>
                <a:spcPct val="147619"/>
              </a:lnSpc>
              <a:spcBef>
                <a:spcPts val="0"/>
              </a:spcBef>
              <a:spcAft>
                <a:spcPts val="0"/>
              </a:spcAft>
              <a:buNone/>
            </a:pPr>
            <a:r>
              <a:rPr b="1" lang="en-US" sz="2100"/>
              <a:t>		Msgbox(“Nội dung ”, [Biểu_tượng, “Tiêu đề”])</a:t>
            </a:r>
            <a:endParaRPr/>
          </a:p>
          <a:p>
            <a:pPr indent="-342900" lvl="0" marL="342900" rtl="0" algn="l">
              <a:lnSpc>
                <a:spcPct val="147619"/>
              </a:lnSpc>
              <a:spcBef>
                <a:spcPts val="0"/>
              </a:spcBef>
              <a:spcAft>
                <a:spcPts val="0"/>
              </a:spcAft>
              <a:buClr>
                <a:schemeClr val="dk1"/>
              </a:buClr>
              <a:buSzPct val="100000"/>
              <a:buFont typeface="Noto Sans Symbols"/>
              <a:buChar char="✔"/>
            </a:pPr>
            <a:r>
              <a:rPr b="1" i="1" lang="en-US" sz="2100"/>
              <a:t>Nội dung </a:t>
            </a:r>
            <a:r>
              <a:rPr lang="en-US" sz="2100"/>
              <a:t>: là nội dung thông báo cần hiển thị</a:t>
            </a:r>
            <a:endParaRPr/>
          </a:p>
          <a:p>
            <a:pPr indent="-342900" lvl="0" marL="342900" rtl="0" algn="l">
              <a:lnSpc>
                <a:spcPct val="147619"/>
              </a:lnSpc>
              <a:spcBef>
                <a:spcPts val="0"/>
              </a:spcBef>
              <a:spcAft>
                <a:spcPts val="0"/>
              </a:spcAft>
              <a:buClr>
                <a:schemeClr val="dk1"/>
              </a:buClr>
              <a:buSzPct val="100000"/>
              <a:buFont typeface="Noto Sans Symbols"/>
              <a:buChar char="✔"/>
            </a:pPr>
            <a:r>
              <a:rPr b="1" i="1" lang="en-US" sz="2100"/>
              <a:t>Biểu tượng</a:t>
            </a:r>
            <a:r>
              <a:rPr lang="en-US" sz="2100"/>
              <a:t>: biểu tượng sẽ xuất hiện trên hộp thoại hay kiểu của hộp thoại như:</a:t>
            </a:r>
            <a:endParaRPr/>
          </a:p>
          <a:p>
            <a:pPr indent="-117475" lvl="0" marL="460375" rtl="0" algn="l">
              <a:lnSpc>
                <a:spcPct val="147619"/>
              </a:lnSpc>
              <a:spcBef>
                <a:spcPts val="0"/>
              </a:spcBef>
              <a:spcAft>
                <a:spcPts val="0"/>
              </a:spcAft>
              <a:buClr>
                <a:schemeClr val="dk1"/>
              </a:buClr>
              <a:buSzPct val="100000"/>
              <a:buFont typeface="Arial"/>
              <a:buChar char="•"/>
            </a:pPr>
            <a:r>
              <a:rPr lang="en-US" sz="2100"/>
              <a:t> MsgBoxStyle.Information: dạng hiển thị thông tin</a:t>
            </a:r>
            <a:endParaRPr/>
          </a:p>
          <a:p>
            <a:pPr indent="-117475" lvl="0" marL="460375" rtl="0" algn="l">
              <a:lnSpc>
                <a:spcPct val="147619"/>
              </a:lnSpc>
              <a:spcBef>
                <a:spcPts val="0"/>
              </a:spcBef>
              <a:spcAft>
                <a:spcPts val="0"/>
              </a:spcAft>
              <a:buClr>
                <a:schemeClr val="dk1"/>
              </a:buClr>
              <a:buSzPct val="100000"/>
              <a:buFont typeface="Arial"/>
              <a:buChar char="•"/>
            </a:pPr>
            <a:r>
              <a:rPr lang="en-US" sz="2100"/>
              <a:t>	MsgBoxStyle.Helf: dạng yêu cầu giúp đỡ</a:t>
            </a:r>
            <a:endParaRPr/>
          </a:p>
          <a:p>
            <a:pPr indent="-117475" lvl="0" marL="460375" rtl="0" algn="l">
              <a:lnSpc>
                <a:spcPct val="147619"/>
              </a:lnSpc>
              <a:spcBef>
                <a:spcPts val="0"/>
              </a:spcBef>
              <a:spcAft>
                <a:spcPts val="0"/>
              </a:spcAft>
              <a:buClr>
                <a:schemeClr val="dk1"/>
              </a:buClr>
              <a:buSzPct val="100000"/>
              <a:buFont typeface="Arial"/>
              <a:buChar char="•"/>
            </a:pPr>
            <a:r>
              <a:rPr lang="en-US" sz="2100"/>
              <a:t>	MsgBoxStyle.OkCancel: dạng xuất hiện hai sự lựa chọn đồng ý / hủy bỏ</a:t>
            </a:r>
            <a:endParaRPr/>
          </a:p>
          <a:p>
            <a:pPr indent="-117475" lvl="0" marL="460375" rtl="0" algn="l">
              <a:lnSpc>
                <a:spcPct val="147619"/>
              </a:lnSpc>
              <a:spcBef>
                <a:spcPts val="0"/>
              </a:spcBef>
              <a:spcAft>
                <a:spcPts val="0"/>
              </a:spcAft>
              <a:buClr>
                <a:schemeClr val="dk1"/>
              </a:buClr>
              <a:buSzPct val="100000"/>
              <a:buFont typeface="Arial"/>
              <a:buChar char="•"/>
            </a:pPr>
            <a:r>
              <a:rPr lang="en-US" sz="2100"/>
              <a:t> MsgBoxStyle.YesNo: dạng xuất hiện hai sự lựa chọn đồng ý/không đồng ý</a:t>
            </a:r>
            <a:endParaRPr/>
          </a:p>
          <a:p>
            <a:pPr indent="-342900" lvl="0" marL="342900" rtl="0" algn="l">
              <a:lnSpc>
                <a:spcPct val="147619"/>
              </a:lnSpc>
              <a:spcBef>
                <a:spcPts val="0"/>
              </a:spcBef>
              <a:spcAft>
                <a:spcPts val="0"/>
              </a:spcAft>
              <a:buClr>
                <a:schemeClr val="dk1"/>
              </a:buClr>
              <a:buSzPct val="100000"/>
              <a:buFont typeface="Noto Sans Symbols"/>
              <a:buChar char="✔"/>
            </a:pPr>
            <a:r>
              <a:rPr b="1" lang="en-US" sz="2100"/>
              <a:t>Tiêu đề</a:t>
            </a:r>
            <a:r>
              <a:rPr lang="en-US" sz="2100"/>
              <a:t>: nội dung sẽ xuất hiện trên tiêu đề hộp thoại</a:t>
            </a:r>
            <a:endParaRPr/>
          </a:p>
          <a:p>
            <a:pPr indent="0" lvl="0" marL="0" rtl="0" algn="l">
              <a:lnSpc>
                <a:spcPct val="147619"/>
              </a:lnSpc>
              <a:spcBef>
                <a:spcPts val="0"/>
              </a:spcBef>
              <a:spcAft>
                <a:spcPts val="0"/>
              </a:spcAft>
              <a:buNone/>
            </a:pPr>
            <a:r>
              <a:rPr lang="en-US" sz="2100"/>
              <a:t>Trong hàm Msgbox thì thành phần “Nội dung” bắt buộc phải có, hai thành phần còn lại có thể thiếu</a:t>
            </a:r>
            <a:r>
              <a:rPr lang="en-US"/>
              <a:t>.</a:t>
            </a:r>
            <a:endParaRPr/>
          </a:p>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2"/>
          <p:cNvSpPr txBox="1"/>
          <p:nvPr>
            <p:ph type="title"/>
          </p:nvPr>
        </p:nvSpPr>
        <p:spPr>
          <a:xfrm>
            <a:off x="448733" y="1271004"/>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solidFill>
                  <a:schemeClr val="dk1"/>
                </a:solidFill>
              </a:rPr>
              <a:t>Ví dụ</a:t>
            </a:r>
            <a:endParaRPr>
              <a:solidFill>
                <a:schemeClr val="dk1"/>
              </a:solidFill>
            </a:endParaRPr>
          </a:p>
        </p:txBody>
      </p:sp>
      <p:sp>
        <p:nvSpPr>
          <p:cNvPr id="89" name="Google Shape;89;p12"/>
          <p:cNvSpPr txBox="1"/>
          <p:nvPr>
            <p:ph idx="1" type="body"/>
          </p:nvPr>
        </p:nvSpPr>
        <p:spPr>
          <a:xfrm>
            <a:off x="367175" y="1863652"/>
            <a:ext cx="4191000" cy="3948000"/>
          </a:xfrm>
          <a:prstGeom prst="rect">
            <a:avLst/>
          </a:prstGeom>
          <a:solidFill>
            <a:schemeClr val="accent3"/>
          </a:solidFill>
          <a:ln>
            <a:noFill/>
          </a:ln>
        </p:spPr>
        <p:txBody>
          <a:bodyPr anchorCtr="0" anchor="ctr" bIns="34275" lIns="68575" spcFirstLastPara="1" rIns="68575" wrap="square" tIns="34275">
            <a:spAutoFit/>
          </a:bodyPr>
          <a:lstStyle/>
          <a:p>
            <a:pPr indent="0" lvl="0" marL="0" rtl="0" algn="l">
              <a:lnSpc>
                <a:spcPct val="144444"/>
              </a:lnSpc>
              <a:spcBef>
                <a:spcPts val="0"/>
              </a:spcBef>
              <a:spcAft>
                <a:spcPts val="0"/>
              </a:spcAft>
              <a:buNone/>
            </a:pPr>
            <a:r>
              <a:rPr b="1" lang="en-US">
                <a:solidFill>
                  <a:srgbClr val="0000FF"/>
                </a:solidFill>
              </a:rPr>
              <a:t>Module</a:t>
            </a:r>
            <a:r>
              <a:rPr b="1" lang="en-US">
                <a:solidFill>
                  <a:srgbClr val="333333"/>
                </a:solidFill>
              </a:rPr>
              <a:t> Module1</a:t>
            </a:r>
            <a:endParaRPr/>
          </a:p>
          <a:p>
            <a:pPr indent="0" lvl="0" marL="0" rtl="0" algn="l">
              <a:lnSpc>
                <a:spcPct val="144444"/>
              </a:lnSpc>
              <a:spcBef>
                <a:spcPts val="0"/>
              </a:spcBef>
              <a:spcAft>
                <a:spcPts val="0"/>
              </a:spcAft>
              <a:buNone/>
            </a:pPr>
            <a:r>
              <a:rPr b="1" lang="en-US">
                <a:solidFill>
                  <a:srgbClr val="0000FF"/>
                </a:solidFill>
              </a:rPr>
              <a:t>  Public</a:t>
            </a:r>
            <a:r>
              <a:rPr b="1" lang="en-US">
                <a:solidFill>
                  <a:srgbClr val="333333"/>
                </a:solidFill>
              </a:rPr>
              <a:t> </a:t>
            </a:r>
            <a:r>
              <a:rPr b="1" lang="en-US">
                <a:solidFill>
                  <a:srgbClr val="0000FF"/>
                </a:solidFill>
              </a:rPr>
              <a:t>Sub</a:t>
            </a:r>
            <a:r>
              <a:rPr b="1" lang="en-US">
                <a:solidFill>
                  <a:srgbClr val="333333"/>
                </a:solidFill>
              </a:rPr>
              <a:t> Vidu_msgbox()</a:t>
            </a:r>
            <a:endParaRPr/>
          </a:p>
          <a:p>
            <a:pPr indent="0" lvl="0" marL="0" rtl="0" algn="l">
              <a:lnSpc>
                <a:spcPct val="144444"/>
              </a:lnSpc>
              <a:spcBef>
                <a:spcPts val="0"/>
              </a:spcBef>
              <a:spcAft>
                <a:spcPts val="0"/>
              </a:spcAft>
              <a:buNone/>
            </a:pPr>
            <a:r>
              <a:rPr b="1" lang="en-US">
                <a:solidFill>
                  <a:srgbClr val="333333"/>
                </a:solidFill>
              </a:rPr>
              <a:t>        MsgBox(</a:t>
            </a:r>
            <a:r>
              <a:rPr b="1" lang="en-US">
                <a:solidFill>
                  <a:srgbClr val="800000"/>
                </a:solidFill>
              </a:rPr>
              <a:t>"Hay tim hieu Visual Basic.Net"</a:t>
            </a:r>
            <a:r>
              <a:rPr b="1" lang="en-US">
                <a:solidFill>
                  <a:srgbClr val="333333"/>
                </a:solidFill>
              </a:rPr>
              <a:t>, MsgBoxStyle.Information, </a:t>
            </a:r>
            <a:r>
              <a:rPr b="1" lang="en-US">
                <a:solidFill>
                  <a:srgbClr val="800000"/>
                </a:solidFill>
              </a:rPr>
              <a:t>"Luu y"</a:t>
            </a:r>
            <a:r>
              <a:rPr b="1" lang="en-US">
                <a:solidFill>
                  <a:srgbClr val="333333"/>
                </a:solidFill>
              </a:rPr>
              <a:t>)</a:t>
            </a:r>
            <a:endParaRPr/>
          </a:p>
          <a:p>
            <a:pPr indent="0" lvl="0" marL="0" rtl="0" algn="l">
              <a:lnSpc>
                <a:spcPct val="144444"/>
              </a:lnSpc>
              <a:spcBef>
                <a:spcPts val="0"/>
              </a:spcBef>
              <a:spcAft>
                <a:spcPts val="0"/>
              </a:spcAft>
              <a:buNone/>
            </a:pPr>
            <a:r>
              <a:rPr b="1" lang="en-US">
                <a:solidFill>
                  <a:srgbClr val="333333"/>
                </a:solidFill>
              </a:rPr>
              <a:t>    </a:t>
            </a:r>
            <a:r>
              <a:rPr b="1" lang="en-US">
                <a:solidFill>
                  <a:srgbClr val="0000FF"/>
                </a:solidFill>
              </a:rPr>
              <a:t>End</a:t>
            </a:r>
            <a:r>
              <a:rPr b="1" lang="en-US">
                <a:solidFill>
                  <a:srgbClr val="333333"/>
                </a:solidFill>
              </a:rPr>
              <a:t> </a:t>
            </a:r>
            <a:r>
              <a:rPr b="1" lang="en-US">
                <a:solidFill>
                  <a:srgbClr val="0000FF"/>
                </a:solidFill>
              </a:rPr>
              <a:t>Sub</a:t>
            </a:r>
            <a:endParaRPr/>
          </a:p>
          <a:p>
            <a:pPr indent="0" lvl="0" marL="0" rtl="0" algn="l">
              <a:lnSpc>
                <a:spcPct val="144444"/>
              </a:lnSpc>
              <a:spcBef>
                <a:spcPts val="0"/>
              </a:spcBef>
              <a:spcAft>
                <a:spcPts val="0"/>
              </a:spcAft>
              <a:buNone/>
            </a:pPr>
            <a:r>
              <a:rPr b="1" lang="en-US">
                <a:solidFill>
                  <a:srgbClr val="333333"/>
                </a:solidFill>
              </a:rPr>
              <a:t>    </a:t>
            </a:r>
            <a:r>
              <a:rPr b="1" lang="en-US">
                <a:solidFill>
                  <a:srgbClr val="0000FF"/>
                </a:solidFill>
              </a:rPr>
              <a:t>Sub</a:t>
            </a:r>
            <a:r>
              <a:rPr b="1" lang="en-US">
                <a:solidFill>
                  <a:srgbClr val="333333"/>
                </a:solidFill>
              </a:rPr>
              <a:t> Main()</a:t>
            </a:r>
            <a:endParaRPr/>
          </a:p>
          <a:p>
            <a:pPr indent="0" lvl="0" marL="0" rtl="0" algn="l">
              <a:lnSpc>
                <a:spcPct val="144444"/>
              </a:lnSpc>
              <a:spcBef>
                <a:spcPts val="0"/>
              </a:spcBef>
              <a:spcAft>
                <a:spcPts val="0"/>
              </a:spcAft>
              <a:buNone/>
            </a:pPr>
            <a:r>
              <a:rPr b="1" lang="en-US">
                <a:solidFill>
                  <a:srgbClr val="333333"/>
                </a:solidFill>
              </a:rPr>
              <a:t>        Vidu_msgbox()        </a:t>
            </a:r>
            <a:endParaRPr/>
          </a:p>
          <a:p>
            <a:pPr indent="0" lvl="0" marL="0" rtl="0" algn="l">
              <a:lnSpc>
                <a:spcPct val="144444"/>
              </a:lnSpc>
              <a:spcBef>
                <a:spcPts val="0"/>
              </a:spcBef>
              <a:spcAft>
                <a:spcPts val="0"/>
              </a:spcAft>
              <a:buNone/>
            </a:pPr>
            <a:r>
              <a:rPr lang="en-US">
                <a:solidFill>
                  <a:srgbClr val="333333"/>
                </a:solidFill>
              </a:rPr>
              <a:t>    </a:t>
            </a:r>
            <a:r>
              <a:rPr lang="en-US">
                <a:solidFill>
                  <a:srgbClr val="0000FF"/>
                </a:solidFill>
              </a:rPr>
              <a:t>End</a:t>
            </a:r>
            <a:r>
              <a:rPr lang="en-US">
                <a:solidFill>
                  <a:srgbClr val="333333"/>
                </a:solidFill>
              </a:rPr>
              <a:t> </a:t>
            </a:r>
            <a:r>
              <a:rPr lang="en-US">
                <a:solidFill>
                  <a:srgbClr val="0000FF"/>
                </a:solidFill>
              </a:rPr>
              <a:t>Sub</a:t>
            </a:r>
            <a:endParaRPr b="1">
              <a:solidFill>
                <a:srgbClr val="0000FF"/>
              </a:solidFill>
            </a:endParaRPr>
          </a:p>
          <a:p>
            <a:pPr indent="0" lvl="0" marL="0" rtl="0" algn="l">
              <a:lnSpc>
                <a:spcPct val="144444"/>
              </a:lnSpc>
              <a:spcBef>
                <a:spcPts val="0"/>
              </a:spcBef>
              <a:spcAft>
                <a:spcPts val="0"/>
              </a:spcAft>
              <a:buNone/>
            </a:pPr>
            <a:r>
              <a:rPr b="1" lang="en-US">
                <a:solidFill>
                  <a:srgbClr val="0000FF"/>
                </a:solidFill>
              </a:rPr>
              <a:t>End</a:t>
            </a:r>
            <a:r>
              <a:rPr b="1" lang="en-US"/>
              <a:t> </a:t>
            </a:r>
            <a:r>
              <a:rPr b="1" lang="en-US">
                <a:solidFill>
                  <a:srgbClr val="0000FF"/>
                </a:solidFill>
              </a:rPr>
              <a:t>Module</a:t>
            </a:r>
            <a:r>
              <a:rPr lang="en-US"/>
              <a:t> </a:t>
            </a:r>
            <a:endParaRPr/>
          </a:p>
        </p:txBody>
      </p:sp>
      <p:sp>
        <p:nvSpPr>
          <p:cNvPr id="90" name="Google Shape;90;p12"/>
          <p:cNvSpPr txBox="1"/>
          <p:nvPr/>
        </p:nvSpPr>
        <p:spPr>
          <a:xfrm rot="-4275018">
            <a:off x="4436622" y="3476241"/>
            <a:ext cx="1676399" cy="403428"/>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Biểu tượng</a:t>
            </a:r>
            <a:endParaRPr sz="2400">
              <a:solidFill>
                <a:schemeClr val="dk1"/>
              </a:solidFill>
              <a:latin typeface="Arial"/>
              <a:ea typeface="Arial"/>
              <a:cs typeface="Arial"/>
              <a:sym typeface="Arial"/>
            </a:endParaRPr>
          </a:p>
        </p:txBody>
      </p:sp>
      <p:grpSp>
        <p:nvGrpSpPr>
          <p:cNvPr id="91" name="Google Shape;91;p12"/>
          <p:cNvGrpSpPr/>
          <p:nvPr/>
        </p:nvGrpSpPr>
        <p:grpSpPr>
          <a:xfrm>
            <a:off x="5532663" y="1662526"/>
            <a:ext cx="3297959" cy="3399556"/>
            <a:chOff x="5532663" y="1662526"/>
            <a:chExt cx="3297959" cy="3399556"/>
          </a:xfrm>
        </p:grpSpPr>
        <p:pic>
          <p:nvPicPr>
            <p:cNvPr id="92" name="Google Shape;92;p12"/>
            <p:cNvPicPr preferRelativeResize="0"/>
            <p:nvPr/>
          </p:nvPicPr>
          <p:blipFill rotWithShape="1">
            <a:blip r:embed="rId3">
              <a:alphaModFix/>
            </a:blip>
            <a:srcRect b="0" l="0" r="0" t="0"/>
            <a:stretch/>
          </p:blipFill>
          <p:spPr>
            <a:xfrm>
              <a:off x="5808919" y="2545944"/>
              <a:ext cx="2993415" cy="1873656"/>
            </a:xfrm>
            <a:prstGeom prst="rect">
              <a:avLst/>
            </a:prstGeom>
            <a:noFill/>
            <a:ln>
              <a:noFill/>
            </a:ln>
          </p:spPr>
        </p:pic>
        <p:cxnSp>
          <p:nvCxnSpPr>
            <p:cNvPr id="93" name="Google Shape;93;p12"/>
            <p:cNvCxnSpPr/>
            <p:nvPr/>
          </p:nvCxnSpPr>
          <p:spPr>
            <a:xfrm flipH="1">
              <a:off x="6024413" y="2372909"/>
              <a:ext cx="771525" cy="257175"/>
            </a:xfrm>
            <a:prstGeom prst="straightConnector1">
              <a:avLst/>
            </a:prstGeom>
            <a:noFill/>
            <a:ln cap="flat" cmpd="sng" w="9525">
              <a:solidFill>
                <a:srgbClr val="000000"/>
              </a:solidFill>
              <a:prstDash val="solid"/>
              <a:round/>
              <a:headEnd len="med" w="med" type="none"/>
              <a:tailEnd len="med" w="med" type="none"/>
            </a:ln>
          </p:spPr>
        </p:cxnSp>
        <p:sp>
          <p:nvSpPr>
            <p:cNvPr id="94" name="Google Shape;94;p12"/>
            <p:cNvSpPr txBox="1"/>
            <p:nvPr/>
          </p:nvSpPr>
          <p:spPr>
            <a:xfrm>
              <a:off x="6759387" y="1662526"/>
              <a:ext cx="2071235" cy="347505"/>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2400">
                  <a:solidFill>
                    <a:schemeClr val="dk1"/>
                  </a:solidFill>
                  <a:latin typeface="Arial"/>
                  <a:ea typeface="Arial"/>
                  <a:cs typeface="Arial"/>
                  <a:sym typeface="Arial"/>
                </a:rPr>
                <a:t>Tiêu đề</a:t>
              </a:r>
              <a:endParaRPr sz="2400">
                <a:solidFill>
                  <a:schemeClr val="dk1"/>
                </a:solidFill>
                <a:latin typeface="Arial"/>
                <a:ea typeface="Arial"/>
                <a:cs typeface="Arial"/>
                <a:sym typeface="Arial"/>
              </a:endParaRPr>
            </a:p>
          </p:txBody>
        </p:sp>
        <p:cxnSp>
          <p:nvCxnSpPr>
            <p:cNvPr id="95" name="Google Shape;95;p12"/>
            <p:cNvCxnSpPr/>
            <p:nvPr/>
          </p:nvCxnSpPr>
          <p:spPr>
            <a:xfrm flipH="1">
              <a:off x="5532663" y="3345549"/>
              <a:ext cx="685800" cy="257175"/>
            </a:xfrm>
            <a:prstGeom prst="straightConnector1">
              <a:avLst/>
            </a:prstGeom>
            <a:noFill/>
            <a:ln cap="flat" cmpd="sng" w="9525">
              <a:solidFill>
                <a:srgbClr val="000000"/>
              </a:solidFill>
              <a:prstDash val="solid"/>
              <a:round/>
              <a:headEnd len="med" w="med" type="none"/>
              <a:tailEnd len="med" w="med" type="none"/>
            </a:ln>
          </p:spPr>
        </p:cxnSp>
        <p:cxnSp>
          <p:nvCxnSpPr>
            <p:cNvPr id="96" name="Google Shape;96;p12"/>
            <p:cNvCxnSpPr/>
            <p:nvPr/>
          </p:nvCxnSpPr>
          <p:spPr>
            <a:xfrm flipH="1">
              <a:off x="6324600" y="3336326"/>
              <a:ext cx="488325" cy="1540473"/>
            </a:xfrm>
            <a:prstGeom prst="straightConnector1">
              <a:avLst/>
            </a:prstGeom>
            <a:noFill/>
            <a:ln cap="flat" cmpd="sng" w="9525">
              <a:solidFill>
                <a:srgbClr val="000000"/>
              </a:solidFill>
              <a:prstDash val="solid"/>
              <a:round/>
              <a:headEnd len="med" w="med" type="none"/>
              <a:tailEnd len="med" w="med" type="none"/>
            </a:ln>
          </p:spPr>
        </p:cxnSp>
        <p:sp>
          <p:nvSpPr>
            <p:cNvPr id="97" name="Google Shape;97;p12"/>
            <p:cNvSpPr txBox="1"/>
            <p:nvPr/>
          </p:nvSpPr>
          <p:spPr>
            <a:xfrm>
              <a:off x="5532663" y="4842297"/>
              <a:ext cx="1382487" cy="219785"/>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Nội dung</a:t>
              </a:r>
              <a:endParaRPr sz="2000">
                <a:solidFill>
                  <a:schemeClr val="dk1"/>
                </a:solidFill>
                <a:latin typeface="Arial"/>
                <a:ea typeface="Arial"/>
                <a:cs typeface="Arial"/>
                <a:sym typeface="Arial"/>
              </a:endParaRPr>
            </a:p>
          </p:txBody>
        </p:sp>
      </p:grpSp>
      <p:sp>
        <p:nvSpPr>
          <p:cNvPr id="98" name="Google Shape;98;p12"/>
          <p:cNvSpPr/>
          <p:nvPr/>
        </p:nvSpPr>
        <p:spPr>
          <a:xfrm>
            <a:off x="1" y="890201"/>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sp>
        <p:nvSpPr>
          <p:cNvPr id="99" name="Google Shape;99;p12"/>
          <p:cNvSpPr/>
          <p:nvPr/>
        </p:nvSpPr>
        <p:spPr>
          <a:xfrm>
            <a:off x="1" y="1061651"/>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sp>
        <p:nvSpPr>
          <p:cNvPr id="100" name="Google Shape;100;p12"/>
          <p:cNvSpPr/>
          <p:nvPr/>
        </p:nvSpPr>
        <p:spPr>
          <a:xfrm>
            <a:off x="1" y="2268945"/>
            <a:ext cx="138564" cy="276999"/>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sp>
        <p:nvSpPr>
          <p:cNvPr id="101" name="Google Shape;101;p12"/>
          <p:cNvSpPr txBox="1"/>
          <p:nvPr/>
        </p:nvSpPr>
        <p:spPr>
          <a:xfrm>
            <a:off x="1447800" y="493719"/>
            <a:ext cx="6347205" cy="452119"/>
          </a:xfrm>
          <a:prstGeom prst="rect">
            <a:avLst/>
          </a:prstGeom>
          <a:noFill/>
          <a:ln>
            <a:noFill/>
          </a:ln>
        </p:spPr>
        <p:txBody>
          <a:bodyPr anchorCtr="0" anchor="t" bIns="0" lIns="0" spcFirstLastPara="1" rIns="0" wrap="square" tIns="0">
            <a:norm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Các dạng cửa sổ MsgBox</a:t>
            </a:r>
            <a:endParaRPr b="1" i="0" sz="2800">
              <a:solidFill>
                <a:schemeClr val="lt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3"/>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Các dạng cửa sổ MsgBox</a:t>
            </a:r>
            <a:endParaRPr/>
          </a:p>
        </p:txBody>
      </p:sp>
      <p:sp>
        <p:nvSpPr>
          <p:cNvPr id="107" name="Google Shape;107;p13"/>
          <p:cNvSpPr txBox="1"/>
          <p:nvPr>
            <p:ph idx="1" type="body"/>
          </p:nvPr>
        </p:nvSpPr>
        <p:spPr>
          <a:xfrm>
            <a:off x="190499" y="1295400"/>
            <a:ext cx="8763000" cy="6019800"/>
          </a:xfrm>
          <a:prstGeom prst="rect">
            <a:avLst/>
          </a:prstGeom>
          <a:noFill/>
          <a:ln>
            <a:noFill/>
          </a:ln>
        </p:spPr>
        <p:txBody>
          <a:bodyPr anchorCtr="0" anchor="t" bIns="0" lIns="0" spcFirstLastPara="1" rIns="0" wrap="square" tIns="0">
            <a:normAutofit/>
          </a:bodyPr>
          <a:lstStyle/>
          <a:p>
            <a:pPr indent="-285750" lvl="0" marL="285750" rtl="0" algn="l">
              <a:lnSpc>
                <a:spcPct val="155000"/>
              </a:lnSpc>
              <a:spcBef>
                <a:spcPts val="0"/>
              </a:spcBef>
              <a:spcAft>
                <a:spcPts val="0"/>
              </a:spcAft>
              <a:buClr>
                <a:schemeClr val="dk1"/>
              </a:buClr>
              <a:buSzPts val="2000"/>
              <a:buFont typeface="Noto Sans Symbols"/>
              <a:buChar char="▪"/>
            </a:pPr>
            <a:r>
              <a:rPr lang="en-US" sz="2000"/>
              <a:t>Hàm Inputbox: Để nhập dữ liệu từ bàn phím VisualBasic.Net cung cấp hộp thoại Inputbox cho phép bạn có thể nhập dữ liệu vào thông qua hộp thoại này.</a:t>
            </a:r>
            <a:endParaRPr/>
          </a:p>
          <a:p>
            <a:pPr indent="-285750" lvl="0" marL="285750" rtl="0" algn="l">
              <a:lnSpc>
                <a:spcPct val="155000"/>
              </a:lnSpc>
              <a:spcBef>
                <a:spcPts val="0"/>
              </a:spcBef>
              <a:spcAft>
                <a:spcPts val="0"/>
              </a:spcAft>
              <a:buClr>
                <a:schemeClr val="dk1"/>
              </a:buClr>
              <a:buSzPts val="2000"/>
              <a:buFont typeface="Noto Sans Symbols"/>
              <a:buChar char="▪"/>
            </a:pPr>
            <a:r>
              <a:rPr lang="en-US" sz="2000"/>
              <a:t>Cú pháp của hàm</a:t>
            </a:r>
            <a:endParaRPr/>
          </a:p>
          <a:p>
            <a:pPr indent="0" lvl="0" marL="0" rtl="0" algn="l">
              <a:lnSpc>
                <a:spcPct val="172222"/>
              </a:lnSpc>
              <a:spcBef>
                <a:spcPts val="0"/>
              </a:spcBef>
              <a:spcAft>
                <a:spcPts val="0"/>
              </a:spcAft>
              <a:buNone/>
            </a:pPr>
            <a:r>
              <a:rPr b="1" lang="en-US">
                <a:solidFill>
                  <a:srgbClr val="FF0000"/>
                </a:solidFill>
              </a:rPr>
              <a:t>Inputbox(“Thông_báo”, [“Tiêu_đề”], [“Giá trị mặc định”], [Tọa độ x], [Tọa độ y])</a:t>
            </a:r>
            <a:endParaRPr/>
          </a:p>
          <a:p>
            <a:pPr indent="-285750" lvl="0" marL="285750" rtl="0" algn="l">
              <a:lnSpc>
                <a:spcPct val="155000"/>
              </a:lnSpc>
              <a:spcBef>
                <a:spcPts val="0"/>
              </a:spcBef>
              <a:spcAft>
                <a:spcPts val="0"/>
              </a:spcAft>
              <a:buClr>
                <a:schemeClr val="dk1"/>
              </a:buClr>
              <a:buSzPts val="2000"/>
              <a:buFont typeface="Noto Sans Symbols"/>
              <a:buChar char="✔"/>
            </a:pPr>
            <a:r>
              <a:rPr lang="en-US" sz="2000"/>
              <a:t>Nội dung : là nội dung thông báo cần nhập</a:t>
            </a:r>
            <a:endParaRPr/>
          </a:p>
          <a:p>
            <a:pPr indent="-285750" lvl="0" marL="285750" rtl="0" algn="l">
              <a:lnSpc>
                <a:spcPct val="155000"/>
              </a:lnSpc>
              <a:spcBef>
                <a:spcPts val="0"/>
              </a:spcBef>
              <a:spcAft>
                <a:spcPts val="0"/>
              </a:spcAft>
              <a:buClr>
                <a:schemeClr val="dk1"/>
              </a:buClr>
              <a:buSzPts val="2000"/>
              <a:buFont typeface="Noto Sans Symbols"/>
              <a:buChar char="✔"/>
            </a:pPr>
            <a:r>
              <a:rPr lang="en-US" sz="2000"/>
              <a:t>Tiêu đề: nội dung sẽ xuất hiện trên tiêu đề hộp thoại</a:t>
            </a:r>
            <a:endParaRPr/>
          </a:p>
          <a:p>
            <a:pPr indent="-285750" lvl="0" marL="285750" rtl="0" algn="l">
              <a:lnSpc>
                <a:spcPct val="155000"/>
              </a:lnSpc>
              <a:spcBef>
                <a:spcPts val="0"/>
              </a:spcBef>
              <a:spcAft>
                <a:spcPts val="0"/>
              </a:spcAft>
              <a:buClr>
                <a:schemeClr val="dk1"/>
              </a:buClr>
              <a:buSzPts val="2000"/>
              <a:buFont typeface="Noto Sans Symbols"/>
              <a:buChar char="✔"/>
            </a:pPr>
            <a:r>
              <a:rPr lang="en-US" sz="2000"/>
              <a:t>Giá trị mặc định: khi hộp thoại xuất hiện sẽ có luôn giá trị này mà chưa cần nhập.</a:t>
            </a:r>
            <a:endParaRPr/>
          </a:p>
          <a:p>
            <a:pPr indent="-285750" lvl="0" marL="285750" rtl="0" algn="l">
              <a:lnSpc>
                <a:spcPct val="155000"/>
              </a:lnSpc>
              <a:spcBef>
                <a:spcPts val="0"/>
              </a:spcBef>
              <a:spcAft>
                <a:spcPts val="0"/>
              </a:spcAft>
              <a:buClr>
                <a:schemeClr val="dk1"/>
              </a:buClr>
              <a:buSzPts val="2000"/>
              <a:buFont typeface="Noto Sans Symbols"/>
              <a:buChar char="✔"/>
            </a:pPr>
            <a:r>
              <a:rPr lang="en-US" sz="2000"/>
              <a:t>Tọa độ x, y: vị trí của hộp thoại so với cửa sổ màn hình</a:t>
            </a:r>
            <a:endParaRPr/>
          </a:p>
          <a:p>
            <a:pPr indent="0" lvl="0" marL="0" rtl="0" algn="l">
              <a:lnSpc>
                <a:spcPct val="155000"/>
              </a:lnSpc>
              <a:spcBef>
                <a:spcPts val="0"/>
              </a:spcBef>
              <a:spcAft>
                <a:spcPts val="0"/>
              </a:spcAft>
              <a:buNone/>
            </a:pPr>
            <a:r>
              <a:rPr lang="en-US" sz="2000"/>
              <a:t>Thành phần “Thông báo” của hộp thoại bắt buộc phải có, các thành phần khác có thể thiếu.</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14"/>
          <p:cNvSpPr txBox="1"/>
          <p:nvPr>
            <p:ph type="title"/>
          </p:nvPr>
        </p:nvSpPr>
        <p:spPr>
          <a:xfrm>
            <a:off x="457200" y="1198270"/>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solidFill>
                  <a:schemeClr val="dk1"/>
                </a:solidFill>
              </a:rPr>
              <a:t>Ví dụ: </a:t>
            </a:r>
            <a:endParaRPr/>
          </a:p>
        </p:txBody>
      </p:sp>
      <p:sp>
        <p:nvSpPr>
          <p:cNvPr id="113" name="Google Shape;113;p14"/>
          <p:cNvSpPr txBox="1"/>
          <p:nvPr>
            <p:ph idx="1" type="body"/>
          </p:nvPr>
        </p:nvSpPr>
        <p:spPr>
          <a:xfrm>
            <a:off x="228600" y="1670394"/>
            <a:ext cx="9026286" cy="4167231"/>
          </a:xfrm>
          <a:prstGeom prst="rect">
            <a:avLst/>
          </a:prstGeom>
          <a:noFill/>
          <a:ln>
            <a:noFill/>
          </a:ln>
        </p:spPr>
        <p:txBody>
          <a:bodyPr anchorCtr="0" anchor="ctr" bIns="34275" lIns="68575" spcFirstLastPara="1" rIns="68575" wrap="square" tIns="34275">
            <a:spAutoFit/>
          </a:bodyPr>
          <a:lstStyle/>
          <a:p>
            <a:pPr indent="0" lvl="0" marL="0" rtl="0" algn="l">
              <a:lnSpc>
                <a:spcPct val="150000"/>
              </a:lnSpc>
              <a:spcBef>
                <a:spcPts val="0"/>
              </a:spcBef>
              <a:spcAft>
                <a:spcPts val="0"/>
              </a:spcAft>
              <a:buNone/>
            </a:pPr>
            <a:r>
              <a:rPr b="1" lang="en-US" sz="2000">
                <a:solidFill>
                  <a:srgbClr val="0000FF"/>
                </a:solidFill>
                <a:latin typeface="Arial"/>
                <a:ea typeface="Arial"/>
                <a:cs typeface="Arial"/>
                <a:sym typeface="Arial"/>
              </a:rPr>
              <a:t>Module</a:t>
            </a:r>
            <a:r>
              <a:rPr b="1" lang="en-US" sz="2000">
                <a:solidFill>
                  <a:srgbClr val="333333"/>
                </a:solidFill>
                <a:latin typeface="Arial"/>
                <a:ea typeface="Arial"/>
                <a:cs typeface="Arial"/>
                <a:sym typeface="Arial"/>
              </a:rPr>
              <a:t> Module1</a:t>
            </a:r>
            <a:endParaRPr sz="2000">
              <a:latin typeface="Arial"/>
              <a:ea typeface="Arial"/>
              <a:cs typeface="Arial"/>
              <a:sym typeface="Arial"/>
            </a:endParaRPr>
          </a:p>
          <a:p>
            <a:pPr indent="0" lvl="0" marL="0" rtl="0" algn="l">
              <a:lnSpc>
                <a:spcPct val="150000"/>
              </a:lnSpc>
              <a:spcBef>
                <a:spcPts val="0"/>
              </a:spcBef>
              <a:spcAft>
                <a:spcPts val="0"/>
              </a:spcAft>
              <a:buNone/>
            </a:pPr>
            <a:r>
              <a:rPr b="1" lang="en-US" sz="2000">
                <a:solidFill>
                  <a:srgbClr val="0000FF"/>
                </a:solidFill>
                <a:latin typeface="Arial"/>
                <a:ea typeface="Arial"/>
                <a:cs typeface="Arial"/>
                <a:sym typeface="Arial"/>
              </a:rPr>
              <a:t>  Public</a:t>
            </a:r>
            <a:r>
              <a:rPr b="1" lang="en-US" sz="2000">
                <a:solidFill>
                  <a:srgbClr val="333333"/>
                </a:solidFill>
                <a:latin typeface="Arial"/>
                <a:ea typeface="Arial"/>
                <a:cs typeface="Arial"/>
                <a:sym typeface="Arial"/>
              </a:rPr>
              <a:t> </a:t>
            </a:r>
            <a:r>
              <a:rPr b="1" lang="en-US" sz="2000">
                <a:solidFill>
                  <a:srgbClr val="0000FF"/>
                </a:solidFill>
                <a:latin typeface="Arial"/>
                <a:ea typeface="Arial"/>
                <a:cs typeface="Arial"/>
                <a:sym typeface="Arial"/>
              </a:rPr>
              <a:t>Sub</a:t>
            </a:r>
            <a:r>
              <a:rPr b="1" lang="en-US" sz="2000">
                <a:solidFill>
                  <a:srgbClr val="333333"/>
                </a:solidFill>
                <a:latin typeface="Arial"/>
                <a:ea typeface="Arial"/>
                <a:cs typeface="Arial"/>
                <a:sym typeface="Arial"/>
              </a:rPr>
              <a:t> Vidu_inputbox()</a:t>
            </a:r>
            <a:endParaRPr sz="2000">
              <a:latin typeface="Arial"/>
              <a:ea typeface="Arial"/>
              <a:cs typeface="Arial"/>
              <a:sym typeface="Arial"/>
            </a:endParaRPr>
          </a:p>
          <a:p>
            <a:pPr indent="0" lvl="0" marL="0" rtl="0" algn="l">
              <a:lnSpc>
                <a:spcPct val="150000"/>
              </a:lnSpc>
              <a:spcBef>
                <a:spcPts val="0"/>
              </a:spcBef>
              <a:spcAft>
                <a:spcPts val="0"/>
              </a:spcAft>
              <a:buNone/>
            </a:pPr>
            <a:r>
              <a:rPr b="1" lang="en-US" sz="2000">
                <a:solidFill>
                  <a:srgbClr val="333333"/>
                </a:solidFill>
                <a:latin typeface="Arial"/>
                <a:ea typeface="Arial"/>
                <a:cs typeface="Arial"/>
                <a:sym typeface="Arial"/>
              </a:rPr>
              <a:t>        </a:t>
            </a:r>
            <a:r>
              <a:rPr b="1" lang="en-US" sz="2000">
                <a:solidFill>
                  <a:srgbClr val="0000FF"/>
                </a:solidFill>
                <a:latin typeface="Arial"/>
                <a:ea typeface="Arial"/>
                <a:cs typeface="Arial"/>
                <a:sym typeface="Arial"/>
              </a:rPr>
              <a:t>Dim</a:t>
            </a:r>
            <a:r>
              <a:rPr b="1" lang="en-US" sz="2000">
                <a:solidFill>
                  <a:srgbClr val="333333"/>
                </a:solidFill>
                <a:latin typeface="Arial"/>
                <a:ea typeface="Arial"/>
                <a:cs typeface="Arial"/>
                <a:sym typeface="Arial"/>
              </a:rPr>
              <a:t> n </a:t>
            </a:r>
            <a:r>
              <a:rPr b="1" lang="en-US" sz="2000">
                <a:solidFill>
                  <a:srgbClr val="0000FF"/>
                </a:solidFill>
                <a:latin typeface="Arial"/>
                <a:ea typeface="Arial"/>
                <a:cs typeface="Arial"/>
                <a:sym typeface="Arial"/>
              </a:rPr>
              <a:t>As</a:t>
            </a:r>
            <a:r>
              <a:rPr b="1" lang="en-US" sz="2000">
                <a:solidFill>
                  <a:srgbClr val="333333"/>
                </a:solidFill>
                <a:latin typeface="Arial"/>
                <a:ea typeface="Arial"/>
                <a:cs typeface="Arial"/>
                <a:sym typeface="Arial"/>
              </a:rPr>
              <a:t> </a:t>
            </a:r>
            <a:r>
              <a:rPr b="1" lang="en-US" sz="2000">
                <a:solidFill>
                  <a:srgbClr val="0000FF"/>
                </a:solidFill>
                <a:latin typeface="Arial"/>
                <a:ea typeface="Arial"/>
                <a:cs typeface="Arial"/>
                <a:sym typeface="Arial"/>
              </a:rPr>
              <a:t>Integer</a:t>
            </a:r>
            <a:endParaRPr sz="2000">
              <a:latin typeface="Arial"/>
              <a:ea typeface="Arial"/>
              <a:cs typeface="Arial"/>
              <a:sym typeface="Arial"/>
            </a:endParaRPr>
          </a:p>
          <a:p>
            <a:pPr indent="0" lvl="0" marL="0" rtl="0" algn="l">
              <a:lnSpc>
                <a:spcPct val="150000"/>
              </a:lnSpc>
              <a:spcBef>
                <a:spcPts val="0"/>
              </a:spcBef>
              <a:spcAft>
                <a:spcPts val="0"/>
              </a:spcAft>
              <a:buNone/>
            </a:pPr>
            <a:r>
              <a:rPr b="1" lang="en-US" sz="2000">
                <a:solidFill>
                  <a:srgbClr val="333333"/>
                </a:solidFill>
                <a:latin typeface="Arial"/>
                <a:ea typeface="Arial"/>
                <a:cs typeface="Arial"/>
                <a:sym typeface="Arial"/>
              </a:rPr>
              <a:t>        n = InputBox(</a:t>
            </a:r>
            <a:r>
              <a:rPr b="1" lang="en-US" sz="2000">
                <a:solidFill>
                  <a:srgbClr val="800000"/>
                </a:solidFill>
                <a:latin typeface="Arial"/>
                <a:ea typeface="Arial"/>
                <a:cs typeface="Arial"/>
                <a:sym typeface="Arial"/>
              </a:rPr>
              <a:t>"Hay nhap vao tuoi cua ban"</a:t>
            </a:r>
            <a:r>
              <a:rPr b="1" lang="en-US" sz="2000">
                <a:solidFill>
                  <a:srgbClr val="333333"/>
                </a:solidFill>
                <a:latin typeface="Arial"/>
                <a:ea typeface="Arial"/>
                <a:cs typeface="Arial"/>
                <a:sym typeface="Arial"/>
              </a:rPr>
              <a:t>, </a:t>
            </a:r>
            <a:r>
              <a:rPr b="1" lang="en-US" sz="2000">
                <a:solidFill>
                  <a:srgbClr val="800000"/>
                </a:solidFill>
                <a:latin typeface="Arial"/>
                <a:ea typeface="Arial"/>
                <a:cs typeface="Arial"/>
                <a:sym typeface="Arial"/>
              </a:rPr>
              <a:t>"Nhap tuoi"</a:t>
            </a:r>
            <a:r>
              <a:rPr b="1" lang="en-US" sz="2000">
                <a:solidFill>
                  <a:srgbClr val="333333"/>
                </a:solidFill>
                <a:latin typeface="Arial"/>
                <a:ea typeface="Arial"/>
                <a:cs typeface="Arial"/>
                <a:sym typeface="Arial"/>
              </a:rPr>
              <a:t>, </a:t>
            </a:r>
            <a:r>
              <a:rPr b="1" lang="en-US" sz="2000">
                <a:solidFill>
                  <a:srgbClr val="800000"/>
                </a:solidFill>
                <a:latin typeface="Arial"/>
                <a:ea typeface="Arial"/>
                <a:cs typeface="Arial"/>
                <a:sym typeface="Arial"/>
              </a:rPr>
              <a:t>"30"</a:t>
            </a:r>
            <a:r>
              <a:rPr b="1" lang="en-US" sz="2000">
                <a:solidFill>
                  <a:srgbClr val="333333"/>
                </a:solidFill>
                <a:latin typeface="Arial"/>
                <a:ea typeface="Arial"/>
                <a:cs typeface="Arial"/>
                <a:sym typeface="Arial"/>
              </a:rPr>
              <a:t>)</a:t>
            </a:r>
            <a:endParaRPr sz="2000">
              <a:latin typeface="Arial"/>
              <a:ea typeface="Arial"/>
              <a:cs typeface="Arial"/>
              <a:sym typeface="Arial"/>
            </a:endParaRPr>
          </a:p>
          <a:p>
            <a:pPr indent="0" lvl="0" marL="0" rtl="0" algn="l">
              <a:lnSpc>
                <a:spcPct val="150000"/>
              </a:lnSpc>
              <a:spcBef>
                <a:spcPts val="0"/>
              </a:spcBef>
              <a:spcAft>
                <a:spcPts val="0"/>
              </a:spcAft>
              <a:buNone/>
            </a:pPr>
            <a:r>
              <a:rPr b="1" lang="en-US" sz="2000">
                <a:solidFill>
                  <a:srgbClr val="333333"/>
                </a:solidFill>
                <a:latin typeface="Arial"/>
                <a:ea typeface="Arial"/>
                <a:cs typeface="Arial"/>
                <a:sym typeface="Arial"/>
              </a:rPr>
              <a:t>    </a:t>
            </a:r>
            <a:r>
              <a:rPr b="1" lang="en-US" sz="2000">
                <a:solidFill>
                  <a:srgbClr val="0000FF"/>
                </a:solidFill>
                <a:latin typeface="Arial"/>
                <a:ea typeface="Arial"/>
                <a:cs typeface="Arial"/>
                <a:sym typeface="Arial"/>
              </a:rPr>
              <a:t>End</a:t>
            </a:r>
            <a:r>
              <a:rPr b="1" lang="en-US" sz="2000">
                <a:solidFill>
                  <a:srgbClr val="333333"/>
                </a:solidFill>
                <a:latin typeface="Arial"/>
                <a:ea typeface="Arial"/>
                <a:cs typeface="Arial"/>
                <a:sym typeface="Arial"/>
              </a:rPr>
              <a:t> </a:t>
            </a:r>
            <a:r>
              <a:rPr b="1" lang="en-US" sz="2000">
                <a:solidFill>
                  <a:srgbClr val="0000FF"/>
                </a:solidFill>
                <a:latin typeface="Arial"/>
                <a:ea typeface="Arial"/>
                <a:cs typeface="Arial"/>
                <a:sym typeface="Arial"/>
              </a:rPr>
              <a:t>Sub</a:t>
            </a:r>
            <a:endParaRPr sz="2000">
              <a:latin typeface="Arial"/>
              <a:ea typeface="Arial"/>
              <a:cs typeface="Arial"/>
              <a:sym typeface="Arial"/>
            </a:endParaRPr>
          </a:p>
          <a:p>
            <a:pPr indent="0" lvl="0" marL="0" rtl="0" algn="l">
              <a:lnSpc>
                <a:spcPct val="150000"/>
              </a:lnSpc>
              <a:spcBef>
                <a:spcPts val="0"/>
              </a:spcBef>
              <a:spcAft>
                <a:spcPts val="0"/>
              </a:spcAft>
              <a:buNone/>
            </a:pPr>
            <a:r>
              <a:rPr b="1" lang="en-US" sz="2000">
                <a:solidFill>
                  <a:srgbClr val="333333"/>
                </a:solidFill>
                <a:latin typeface="Arial"/>
                <a:ea typeface="Arial"/>
                <a:cs typeface="Arial"/>
                <a:sym typeface="Arial"/>
              </a:rPr>
              <a:t>    </a:t>
            </a:r>
            <a:r>
              <a:rPr b="1" lang="en-US" sz="2000">
                <a:solidFill>
                  <a:srgbClr val="0000FF"/>
                </a:solidFill>
                <a:latin typeface="Arial"/>
                <a:ea typeface="Arial"/>
                <a:cs typeface="Arial"/>
                <a:sym typeface="Arial"/>
              </a:rPr>
              <a:t>Sub</a:t>
            </a:r>
            <a:r>
              <a:rPr b="1" lang="en-US" sz="2000">
                <a:solidFill>
                  <a:srgbClr val="333333"/>
                </a:solidFill>
                <a:latin typeface="Arial"/>
                <a:ea typeface="Arial"/>
                <a:cs typeface="Arial"/>
                <a:sym typeface="Arial"/>
              </a:rPr>
              <a:t> Main()</a:t>
            </a:r>
            <a:endParaRPr sz="2000">
              <a:latin typeface="Arial"/>
              <a:ea typeface="Arial"/>
              <a:cs typeface="Arial"/>
              <a:sym typeface="Arial"/>
            </a:endParaRPr>
          </a:p>
          <a:p>
            <a:pPr indent="0" lvl="0" marL="0" rtl="0" algn="l">
              <a:lnSpc>
                <a:spcPct val="150000"/>
              </a:lnSpc>
              <a:spcBef>
                <a:spcPts val="0"/>
              </a:spcBef>
              <a:spcAft>
                <a:spcPts val="0"/>
              </a:spcAft>
              <a:buNone/>
            </a:pPr>
            <a:r>
              <a:rPr b="1" lang="en-US" sz="2000">
                <a:solidFill>
                  <a:srgbClr val="333333"/>
                </a:solidFill>
                <a:latin typeface="Arial"/>
                <a:ea typeface="Arial"/>
                <a:cs typeface="Arial"/>
                <a:sym typeface="Arial"/>
              </a:rPr>
              <a:t>        Vidu_inputbox()</a:t>
            </a:r>
            <a:endParaRPr sz="2000">
              <a:latin typeface="Arial"/>
              <a:ea typeface="Arial"/>
              <a:cs typeface="Arial"/>
              <a:sym typeface="Arial"/>
            </a:endParaRPr>
          </a:p>
          <a:p>
            <a:pPr indent="0" lvl="0" marL="0" rtl="0" algn="l">
              <a:lnSpc>
                <a:spcPct val="150000"/>
              </a:lnSpc>
              <a:spcBef>
                <a:spcPts val="0"/>
              </a:spcBef>
              <a:spcAft>
                <a:spcPts val="0"/>
              </a:spcAft>
              <a:buNone/>
            </a:pPr>
            <a:r>
              <a:rPr b="1" lang="en-US" sz="2000">
                <a:solidFill>
                  <a:srgbClr val="333333"/>
                </a:solidFill>
                <a:latin typeface="Arial"/>
                <a:ea typeface="Arial"/>
                <a:cs typeface="Arial"/>
                <a:sym typeface="Arial"/>
              </a:rPr>
              <a:t>    </a:t>
            </a:r>
            <a:r>
              <a:rPr b="1" lang="en-US" sz="2000">
                <a:solidFill>
                  <a:srgbClr val="0000FF"/>
                </a:solidFill>
                <a:latin typeface="Arial"/>
                <a:ea typeface="Arial"/>
                <a:cs typeface="Arial"/>
                <a:sym typeface="Arial"/>
              </a:rPr>
              <a:t>End</a:t>
            </a:r>
            <a:r>
              <a:rPr b="1" lang="en-US" sz="2000">
                <a:solidFill>
                  <a:srgbClr val="333333"/>
                </a:solidFill>
                <a:latin typeface="Arial"/>
                <a:ea typeface="Arial"/>
                <a:cs typeface="Arial"/>
                <a:sym typeface="Arial"/>
              </a:rPr>
              <a:t> </a:t>
            </a:r>
            <a:r>
              <a:rPr b="1" lang="en-US" sz="2000">
                <a:solidFill>
                  <a:srgbClr val="0000FF"/>
                </a:solidFill>
                <a:latin typeface="Arial"/>
                <a:ea typeface="Arial"/>
                <a:cs typeface="Arial"/>
                <a:sym typeface="Arial"/>
              </a:rPr>
              <a:t>Sub</a:t>
            </a:r>
            <a:endParaRPr/>
          </a:p>
          <a:p>
            <a:pPr indent="0" lvl="0" marL="0" rtl="0" algn="l">
              <a:lnSpc>
                <a:spcPct val="150000"/>
              </a:lnSpc>
              <a:spcBef>
                <a:spcPts val="0"/>
              </a:spcBef>
              <a:spcAft>
                <a:spcPts val="0"/>
              </a:spcAft>
              <a:buNone/>
            </a:pPr>
            <a:r>
              <a:rPr b="1" lang="en-US" sz="2000">
                <a:solidFill>
                  <a:srgbClr val="0000FF"/>
                </a:solidFill>
                <a:latin typeface="Arial"/>
                <a:ea typeface="Arial"/>
                <a:cs typeface="Arial"/>
                <a:sym typeface="Arial"/>
              </a:rPr>
              <a:t>End</a:t>
            </a:r>
            <a:r>
              <a:rPr b="1" lang="en-US" sz="2000">
                <a:latin typeface="Arial"/>
                <a:ea typeface="Arial"/>
                <a:cs typeface="Arial"/>
                <a:sym typeface="Arial"/>
              </a:rPr>
              <a:t> </a:t>
            </a:r>
            <a:r>
              <a:rPr b="1" lang="en-US" sz="2000">
                <a:solidFill>
                  <a:srgbClr val="0000FF"/>
                </a:solidFill>
                <a:latin typeface="Arial"/>
                <a:ea typeface="Arial"/>
                <a:cs typeface="Arial"/>
                <a:sym typeface="Arial"/>
              </a:rPr>
              <a:t>Module</a:t>
            </a:r>
            <a:r>
              <a:rPr lang="en-US" sz="2000">
                <a:latin typeface="Arial"/>
                <a:ea typeface="Arial"/>
                <a:cs typeface="Arial"/>
                <a:sym typeface="Arial"/>
              </a:rPr>
              <a:t> </a:t>
            </a:r>
            <a:endParaRPr/>
          </a:p>
        </p:txBody>
      </p:sp>
      <p:pic>
        <p:nvPicPr>
          <p:cNvPr id="114" name="Google Shape;114;p14"/>
          <p:cNvPicPr preferRelativeResize="0"/>
          <p:nvPr/>
        </p:nvPicPr>
        <p:blipFill rotWithShape="1">
          <a:blip r:embed="rId3">
            <a:alphaModFix/>
          </a:blip>
          <a:srcRect b="0" l="0" r="0" t="0"/>
          <a:stretch/>
        </p:blipFill>
        <p:spPr>
          <a:xfrm>
            <a:off x="3745649" y="4458447"/>
            <a:ext cx="4183381" cy="1828800"/>
          </a:xfrm>
          <a:prstGeom prst="rect">
            <a:avLst/>
          </a:prstGeom>
          <a:noFill/>
          <a:ln>
            <a:noFill/>
          </a:ln>
        </p:spPr>
      </p:pic>
      <p:sp>
        <p:nvSpPr>
          <p:cNvPr id="115" name="Google Shape;115;p14"/>
          <p:cNvSpPr txBox="1"/>
          <p:nvPr/>
        </p:nvSpPr>
        <p:spPr>
          <a:xfrm>
            <a:off x="1548954" y="533400"/>
            <a:ext cx="6347205" cy="452119"/>
          </a:xfrm>
          <a:prstGeom prst="rect">
            <a:avLst/>
          </a:prstGeom>
          <a:noFill/>
          <a:ln>
            <a:noFill/>
          </a:ln>
        </p:spPr>
        <p:txBody>
          <a:bodyPr anchorCtr="0" anchor="t" bIns="0" lIns="0" spcFirstLastPara="1" rIns="0" wrap="square" tIns="0">
            <a:norm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Các dạng cửa sổ MsgBox</a:t>
            </a:r>
            <a:endParaRPr b="1" i="0" sz="2800">
              <a:solidFill>
                <a:schemeClr val="lt1"/>
              </a:solidFill>
              <a:latin typeface="Times New Roman"/>
              <a:ea typeface="Times New Roman"/>
              <a:cs typeface="Times New Roman"/>
              <a:sym typeface="Times New Roman"/>
            </a:endParaRPr>
          </a:p>
        </p:txBody>
      </p:sp>
      <p:cxnSp>
        <p:nvCxnSpPr>
          <p:cNvPr id="116" name="Google Shape;116;p14"/>
          <p:cNvCxnSpPr/>
          <p:nvPr/>
        </p:nvCxnSpPr>
        <p:spPr>
          <a:xfrm>
            <a:off x="2819400" y="3505200"/>
            <a:ext cx="1143000" cy="1447800"/>
          </a:xfrm>
          <a:prstGeom prst="straightConnector1">
            <a:avLst/>
          </a:prstGeom>
          <a:noFill/>
          <a:ln cap="flat" cmpd="sng" w="9525">
            <a:solidFill>
              <a:srgbClr val="FF0000"/>
            </a:solidFill>
            <a:prstDash val="solid"/>
            <a:round/>
            <a:headEnd len="sm" w="sm" type="none"/>
            <a:tailEnd len="med" w="med" type="triangle"/>
          </a:ln>
        </p:spPr>
      </p:cxnSp>
      <p:cxnSp>
        <p:nvCxnSpPr>
          <p:cNvPr id="117" name="Google Shape;117;p14"/>
          <p:cNvCxnSpPr/>
          <p:nvPr/>
        </p:nvCxnSpPr>
        <p:spPr>
          <a:xfrm flipH="1">
            <a:off x="4495800" y="3505200"/>
            <a:ext cx="2057400" cy="1143000"/>
          </a:xfrm>
          <a:prstGeom prst="straightConnector1">
            <a:avLst/>
          </a:prstGeom>
          <a:noFill/>
          <a:ln cap="flat" cmpd="sng" w="9525">
            <a:solidFill>
              <a:srgbClr val="FF0000"/>
            </a:solidFill>
            <a:prstDash val="solid"/>
            <a:round/>
            <a:headEnd len="sm" w="sm" type="none"/>
            <a:tailEnd len="med" w="med" type="triangle"/>
          </a:ln>
        </p:spPr>
      </p:cxnSp>
      <p:cxnSp>
        <p:nvCxnSpPr>
          <p:cNvPr id="118" name="Google Shape;118;p14"/>
          <p:cNvCxnSpPr/>
          <p:nvPr/>
        </p:nvCxnSpPr>
        <p:spPr>
          <a:xfrm flipH="1">
            <a:off x="4267200" y="3410324"/>
            <a:ext cx="3661830" cy="2533276"/>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15"/>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Làm việc với Console Application</a:t>
            </a:r>
            <a:endParaRPr/>
          </a:p>
        </p:txBody>
      </p:sp>
      <p:sp>
        <p:nvSpPr>
          <p:cNvPr id="124" name="Google Shape;124;p15"/>
          <p:cNvSpPr txBox="1"/>
          <p:nvPr>
            <p:ph idx="1" type="body"/>
          </p:nvPr>
        </p:nvSpPr>
        <p:spPr>
          <a:xfrm>
            <a:off x="444498" y="1295400"/>
            <a:ext cx="8470901" cy="5155439"/>
          </a:xfrm>
          <a:prstGeom prst="rect">
            <a:avLst/>
          </a:prstGeom>
          <a:noFill/>
          <a:ln>
            <a:noFill/>
          </a:ln>
        </p:spPr>
        <p:txBody>
          <a:bodyPr anchorCtr="0" anchor="t" bIns="0" lIns="0" spcFirstLastPara="1" rIns="0" wrap="square" tIns="0">
            <a:normAutofit/>
          </a:bodyPr>
          <a:lstStyle/>
          <a:p>
            <a:pPr indent="-285750" lvl="0" marL="285750" rtl="0" algn="l">
              <a:lnSpc>
                <a:spcPct val="150000"/>
              </a:lnSpc>
              <a:spcBef>
                <a:spcPts val="0"/>
              </a:spcBef>
              <a:spcAft>
                <a:spcPts val="0"/>
              </a:spcAft>
              <a:buClr>
                <a:schemeClr val="dk1"/>
              </a:buClr>
              <a:buSzPts val="2000"/>
              <a:buFont typeface="Noto Sans Symbols"/>
              <a:buChar char="▪"/>
            </a:pPr>
            <a:r>
              <a:rPr lang="en-US" sz="2000"/>
              <a:t>Visual Basic ngoài môi trường làm việc trực quan còn có môi trường làm việc như trong lập trình có cấu trúc. Môi trường đó gọi là Console Application</a:t>
            </a:r>
            <a:endParaRPr/>
          </a:p>
          <a:p>
            <a:pPr indent="-285750" lvl="0" marL="285750" rtl="0" algn="l">
              <a:lnSpc>
                <a:spcPct val="150000"/>
              </a:lnSpc>
              <a:spcBef>
                <a:spcPts val="0"/>
              </a:spcBef>
              <a:spcAft>
                <a:spcPts val="0"/>
              </a:spcAft>
              <a:buClr>
                <a:schemeClr val="dk1"/>
              </a:buClr>
              <a:buSzPts val="2000"/>
              <a:buFont typeface="Noto Sans Symbols"/>
              <a:buChar char="▪"/>
            </a:pPr>
            <a:r>
              <a:rPr lang="en-US" sz="2000"/>
              <a:t>Tạo dự án Console Application rồi viết lệnh hiển thị ra màn hình dòng chữ           “Chao mung ban den voi chuong trinh hoc Lap trinh truc quan”</a:t>
            </a:r>
            <a:endParaRPr/>
          </a:p>
          <a:p>
            <a:pPr indent="0" lvl="1" marL="205740" rtl="0" algn="l">
              <a:lnSpc>
                <a:spcPct val="150000"/>
              </a:lnSpc>
              <a:spcBef>
                <a:spcPts val="0"/>
              </a:spcBef>
              <a:spcAft>
                <a:spcPts val="0"/>
              </a:spcAft>
              <a:buNone/>
            </a:pPr>
            <a:r>
              <a:rPr b="1" i="1" lang="en-US" sz="2000"/>
              <a:t>B1</a:t>
            </a:r>
            <a:r>
              <a:rPr i="1" lang="en-US" sz="2000"/>
              <a:t>. </a:t>
            </a:r>
            <a:r>
              <a:rPr lang="en-US" sz="2000"/>
              <a:t>Khởi động Visual Studio.Net</a:t>
            </a:r>
            <a:endParaRPr b="1" sz="2000"/>
          </a:p>
          <a:p>
            <a:pPr indent="0" lvl="1" marL="205740" rtl="0" algn="l">
              <a:lnSpc>
                <a:spcPct val="150000"/>
              </a:lnSpc>
              <a:spcBef>
                <a:spcPts val="0"/>
              </a:spcBef>
              <a:spcAft>
                <a:spcPts val="0"/>
              </a:spcAft>
              <a:buNone/>
            </a:pPr>
            <a:r>
              <a:rPr b="1" i="1" lang="en-US" sz="2000"/>
              <a:t>B2</a:t>
            </a:r>
            <a:r>
              <a:rPr lang="en-US" sz="2000"/>
              <a:t>. Trang Start Page chọn Create Project</a:t>
            </a:r>
            <a:endParaRPr b="1" sz="2000"/>
          </a:p>
          <a:p>
            <a:pPr indent="0" lvl="1" marL="205740" rtl="0" algn="l">
              <a:lnSpc>
                <a:spcPct val="150000"/>
              </a:lnSpc>
              <a:spcBef>
                <a:spcPts val="0"/>
              </a:spcBef>
              <a:spcAft>
                <a:spcPts val="0"/>
              </a:spcAft>
              <a:buNone/>
            </a:pPr>
            <a:r>
              <a:rPr b="1" i="1" lang="en-US" sz="2000"/>
              <a:t>B3</a:t>
            </a:r>
            <a:r>
              <a:rPr i="1" lang="en-US" sz="2000"/>
              <a:t>. </a:t>
            </a:r>
            <a:r>
              <a:rPr lang="en-US" sz="2000"/>
              <a:t>Hộp thoại xuất hiện chọn</a:t>
            </a:r>
            <a:endParaRPr b="1" sz="2000"/>
          </a:p>
          <a:p>
            <a:pPr indent="0" lvl="3" marL="617220" rtl="0" algn="l">
              <a:lnSpc>
                <a:spcPct val="150000"/>
              </a:lnSpc>
              <a:spcBef>
                <a:spcPts val="0"/>
              </a:spcBef>
              <a:spcAft>
                <a:spcPts val="0"/>
              </a:spcAft>
              <a:buNone/>
            </a:pPr>
            <a:r>
              <a:rPr lang="en-US" sz="2000"/>
              <a:t>- Project Type: Visual Basic</a:t>
            </a:r>
            <a:endParaRPr b="1" sz="2000"/>
          </a:p>
          <a:p>
            <a:pPr indent="-342900" lvl="3" marL="960120" rtl="0" algn="l">
              <a:lnSpc>
                <a:spcPct val="150000"/>
              </a:lnSpc>
              <a:spcBef>
                <a:spcPts val="0"/>
              </a:spcBef>
              <a:spcAft>
                <a:spcPts val="0"/>
              </a:spcAft>
              <a:buSzPts val="2000"/>
              <a:buFont typeface="Calibri"/>
              <a:buChar char="-"/>
            </a:pPr>
            <a:r>
              <a:rPr lang="en-US" sz="2000"/>
              <a:t>Template: Console Application</a:t>
            </a:r>
            <a:endParaRPr/>
          </a:p>
          <a:p>
            <a:pPr indent="0" lvl="3" marL="617220" rtl="0" algn="l">
              <a:lnSpc>
                <a:spcPct val="150000"/>
              </a:lnSpc>
              <a:spcBef>
                <a:spcPts val="0"/>
              </a:spcBef>
              <a:spcAft>
                <a:spcPts val="0"/>
              </a:spcAft>
              <a:buNone/>
            </a:pPr>
            <a:r>
              <a:rPr lang="en-US" sz="2000"/>
              <a:t>Chọn Template Console như màn hình sau</a:t>
            </a:r>
            <a:r>
              <a:rPr b="1" lang="en-US" sz="2000"/>
              <a:t>:</a:t>
            </a:r>
            <a:endParaRPr/>
          </a:p>
          <a:p>
            <a:pPr indent="0" lvl="0" marL="0" rtl="0" algn="l">
              <a:spcBef>
                <a:spcPts val="0"/>
              </a:spcBef>
              <a:spcAft>
                <a:spcPts val="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16"/>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Làm việc với Console Application</a:t>
            </a:r>
            <a:endParaRPr/>
          </a:p>
        </p:txBody>
      </p:sp>
      <p:sp>
        <p:nvSpPr>
          <p:cNvPr id="130" name="Google Shape;130;p16"/>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t/>
            </a:r>
            <a:endParaRPr/>
          </a:p>
        </p:txBody>
      </p:sp>
      <p:pic>
        <p:nvPicPr>
          <p:cNvPr id="131" name="Google Shape;131;p16"/>
          <p:cNvPicPr preferRelativeResize="0"/>
          <p:nvPr/>
        </p:nvPicPr>
        <p:blipFill rotWithShape="1">
          <a:blip r:embed="rId3">
            <a:alphaModFix/>
          </a:blip>
          <a:srcRect b="0" l="0" r="0" t="0"/>
          <a:stretch/>
        </p:blipFill>
        <p:spPr>
          <a:xfrm>
            <a:off x="381000" y="1143000"/>
            <a:ext cx="8610600" cy="509774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17"/>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Cấu trúc chương trình, chú thích</a:t>
            </a:r>
            <a:endParaRPr/>
          </a:p>
        </p:txBody>
      </p:sp>
      <p:sp>
        <p:nvSpPr>
          <p:cNvPr id="137" name="Google Shape;137;p17"/>
          <p:cNvSpPr txBox="1"/>
          <p:nvPr>
            <p:ph idx="2" type="body"/>
          </p:nvPr>
        </p:nvSpPr>
        <p:spPr>
          <a:xfrm>
            <a:off x="3884637" y="1660634"/>
            <a:ext cx="4468090" cy="3735626"/>
          </a:xfrm>
          <a:prstGeom prst="rect">
            <a:avLst/>
          </a:prstGeom>
          <a:noFill/>
          <a:ln>
            <a:noFill/>
          </a:ln>
        </p:spPr>
        <p:txBody>
          <a:bodyPr anchorCtr="0" anchor="t" bIns="0" lIns="0" spcFirstLastPara="1" rIns="0" wrap="square" tIns="0">
            <a:noAutofit/>
          </a:bodyPr>
          <a:lstStyle/>
          <a:p>
            <a:pPr indent="-342900" lvl="0" marL="342900" rtl="0" algn="l">
              <a:spcBef>
                <a:spcPts val="0"/>
              </a:spcBef>
              <a:spcAft>
                <a:spcPts val="0"/>
              </a:spcAft>
              <a:buClr>
                <a:schemeClr val="dk1"/>
              </a:buClr>
              <a:buSzPts val="2000"/>
              <a:buFont typeface="Noto Sans Symbols"/>
              <a:buChar char="▪"/>
            </a:pPr>
            <a:r>
              <a:rPr lang="en-US" sz="2000"/>
              <a:t>Một project gồm các module có phần mở rộng là .vb</a:t>
            </a:r>
            <a:endParaRPr sz="2000"/>
          </a:p>
          <a:p>
            <a:pPr indent="-342900" lvl="0" marL="342900" rtl="0" algn="l">
              <a:spcBef>
                <a:spcPts val="0"/>
              </a:spcBef>
              <a:spcAft>
                <a:spcPts val="0"/>
              </a:spcAft>
              <a:buClr>
                <a:schemeClr val="dk1"/>
              </a:buClr>
              <a:buSzPts val="2000"/>
              <a:buFont typeface="Noto Sans Symbols"/>
              <a:buChar char="▪"/>
            </a:pPr>
            <a:r>
              <a:rPr lang="en-US" sz="2000"/>
              <a:t>Trong đó có duy nhất một module có thủ tục Sub Main() nơi một project được khởi chạy</a:t>
            </a:r>
            <a:endParaRPr sz="2000"/>
          </a:p>
          <a:p>
            <a:pPr indent="-342900" lvl="0" marL="342900" rtl="0" algn="l">
              <a:spcBef>
                <a:spcPts val="0"/>
              </a:spcBef>
              <a:spcAft>
                <a:spcPts val="0"/>
              </a:spcAft>
              <a:buClr>
                <a:schemeClr val="dk1"/>
              </a:buClr>
              <a:buSzPts val="2000"/>
              <a:buFont typeface="Noto Sans Symbols"/>
              <a:buChar char="▪"/>
            </a:pPr>
            <a:r>
              <a:rPr lang="en-US" sz="2000"/>
              <a:t>Thực hiện gõ mã lệnh tại sub main như sau:</a:t>
            </a:r>
            <a:endParaRPr/>
          </a:p>
          <a:p>
            <a:pPr indent="0" lvl="0" marL="0" rtl="0" algn="l">
              <a:spcBef>
                <a:spcPts val="0"/>
              </a:spcBef>
              <a:spcAft>
                <a:spcPts val="0"/>
              </a:spcAft>
              <a:buNone/>
            </a:pPr>
            <a:r>
              <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t/>
            </a:r>
            <a:endParaRPr sz="2000"/>
          </a:p>
        </p:txBody>
      </p:sp>
      <p:sp>
        <p:nvSpPr>
          <p:cNvPr id="138" name="Google Shape;138;p17"/>
          <p:cNvSpPr/>
          <p:nvPr/>
        </p:nvSpPr>
        <p:spPr>
          <a:xfrm>
            <a:off x="4162097" y="3915792"/>
            <a:ext cx="4782207" cy="2926442"/>
          </a:xfrm>
          <a:prstGeom prst="rect">
            <a:avLst/>
          </a:prstGeom>
          <a:solidFill>
            <a:srgbClr val="E5ECAE"/>
          </a:solidFill>
          <a:ln>
            <a:noFill/>
          </a:ln>
        </p:spPr>
        <p:txBody>
          <a:bodyPr anchorCtr="0" anchor="ctr" bIns="34275" lIns="68575" spcFirstLastPara="1" rIns="68575" wrap="square" tIns="34275">
            <a:noAutofit/>
          </a:bodyPr>
          <a:lstStyle/>
          <a:p>
            <a:pPr indent="0" lvl="0" marL="0" marR="0" rtl="0" algn="l">
              <a:lnSpc>
                <a:spcPct val="150000"/>
              </a:lnSpc>
              <a:spcBef>
                <a:spcPts val="0"/>
              </a:spcBef>
              <a:spcAft>
                <a:spcPts val="0"/>
              </a:spcAft>
              <a:buNone/>
            </a:pPr>
            <a:r>
              <a:rPr b="1" lang="en-US" sz="1800">
                <a:solidFill>
                  <a:srgbClr val="0000FF"/>
                </a:solidFill>
                <a:latin typeface="Arial"/>
                <a:ea typeface="Arial"/>
                <a:cs typeface="Arial"/>
                <a:sym typeface="Arial"/>
              </a:rPr>
              <a:t>Module</a:t>
            </a:r>
            <a:r>
              <a:rPr b="1" lang="en-US" sz="1800">
                <a:solidFill>
                  <a:srgbClr val="333333"/>
                </a:solidFill>
                <a:latin typeface="Arial"/>
                <a:ea typeface="Arial"/>
                <a:cs typeface="Arial"/>
                <a:sym typeface="Arial"/>
              </a:rPr>
              <a:t> Module1</a:t>
            </a:r>
            <a:endParaRPr sz="1800">
              <a:solidFill>
                <a:schemeClr val="dk1"/>
              </a:solidFill>
              <a:latin typeface="Arial"/>
              <a:ea typeface="Arial"/>
              <a:cs typeface="Arial"/>
              <a:sym typeface="Arial"/>
            </a:endParaRPr>
          </a:p>
          <a:p>
            <a:pPr indent="0" lvl="0" marL="0" marR="0" rtl="0" algn="l">
              <a:lnSpc>
                <a:spcPct val="150000"/>
              </a:lnSpc>
              <a:spcBef>
                <a:spcPts val="0"/>
              </a:spcBef>
              <a:spcAft>
                <a:spcPts val="0"/>
              </a:spcAft>
              <a:buNone/>
            </a:pPr>
            <a:r>
              <a:rPr b="1" lang="en-US" sz="1800">
                <a:solidFill>
                  <a:srgbClr val="333333"/>
                </a:solidFill>
                <a:latin typeface="Arial"/>
                <a:ea typeface="Arial"/>
                <a:cs typeface="Arial"/>
                <a:sym typeface="Arial"/>
              </a:rPr>
              <a:t>    </a:t>
            </a:r>
            <a:r>
              <a:rPr b="1" lang="en-US" sz="1800">
                <a:solidFill>
                  <a:srgbClr val="0000FF"/>
                </a:solidFill>
                <a:latin typeface="Arial"/>
                <a:ea typeface="Arial"/>
                <a:cs typeface="Arial"/>
                <a:sym typeface="Arial"/>
              </a:rPr>
              <a:t>Sub</a:t>
            </a:r>
            <a:r>
              <a:rPr b="1" lang="en-US" sz="1800">
                <a:solidFill>
                  <a:srgbClr val="333333"/>
                </a:solidFill>
                <a:latin typeface="Arial"/>
                <a:ea typeface="Arial"/>
                <a:cs typeface="Arial"/>
                <a:sym typeface="Arial"/>
              </a:rPr>
              <a:t> Main()</a:t>
            </a:r>
            <a:endParaRPr sz="1800">
              <a:solidFill>
                <a:schemeClr val="dk1"/>
              </a:solidFill>
              <a:latin typeface="Arial"/>
              <a:ea typeface="Arial"/>
              <a:cs typeface="Arial"/>
              <a:sym typeface="Arial"/>
            </a:endParaRPr>
          </a:p>
          <a:p>
            <a:pPr indent="0" lvl="0" marL="0" marR="0" rtl="0" algn="l">
              <a:lnSpc>
                <a:spcPct val="150000"/>
              </a:lnSpc>
              <a:spcBef>
                <a:spcPts val="0"/>
              </a:spcBef>
              <a:spcAft>
                <a:spcPts val="0"/>
              </a:spcAft>
              <a:buNone/>
            </a:pPr>
            <a:r>
              <a:rPr b="1" lang="en-US" sz="1800">
                <a:solidFill>
                  <a:srgbClr val="333333"/>
                </a:solidFill>
                <a:latin typeface="Arial"/>
                <a:ea typeface="Arial"/>
                <a:cs typeface="Arial"/>
                <a:sym typeface="Arial"/>
              </a:rPr>
              <a:t>        Console.WriteLine(</a:t>
            </a:r>
            <a:r>
              <a:rPr b="1" lang="en-US" sz="1800">
                <a:solidFill>
                  <a:srgbClr val="800000"/>
                </a:solidFill>
                <a:latin typeface="Arial"/>
                <a:ea typeface="Arial"/>
                <a:cs typeface="Arial"/>
                <a:sym typeface="Arial"/>
              </a:rPr>
              <a:t>"Chao mung ban den vơi chuong trinh hoc visual Basic.Net"</a:t>
            </a:r>
            <a:r>
              <a:rPr b="1" lang="en-US" sz="1800">
                <a:solidFill>
                  <a:srgbClr val="333333"/>
                </a:solidFill>
                <a:latin typeface="Arial"/>
                <a:ea typeface="Arial"/>
                <a:cs typeface="Arial"/>
                <a:sym typeface="Arial"/>
              </a:rPr>
              <a:t>)</a:t>
            </a:r>
            <a:endParaRPr sz="1800">
              <a:solidFill>
                <a:schemeClr val="dk1"/>
              </a:solidFill>
              <a:latin typeface="Arial"/>
              <a:ea typeface="Arial"/>
              <a:cs typeface="Arial"/>
              <a:sym typeface="Arial"/>
            </a:endParaRPr>
          </a:p>
          <a:p>
            <a:pPr indent="0" lvl="0" marL="0" marR="0" rtl="0" algn="l">
              <a:lnSpc>
                <a:spcPct val="150000"/>
              </a:lnSpc>
              <a:spcBef>
                <a:spcPts val="0"/>
              </a:spcBef>
              <a:spcAft>
                <a:spcPts val="0"/>
              </a:spcAft>
              <a:buNone/>
            </a:pPr>
            <a:r>
              <a:rPr b="1" lang="en-US" sz="1800">
                <a:solidFill>
                  <a:srgbClr val="333333"/>
                </a:solidFill>
                <a:latin typeface="Arial"/>
                <a:ea typeface="Arial"/>
                <a:cs typeface="Arial"/>
                <a:sym typeface="Arial"/>
              </a:rPr>
              <a:t>        Console.ReadLine()</a:t>
            </a:r>
            <a:endParaRPr sz="1800">
              <a:solidFill>
                <a:schemeClr val="dk1"/>
              </a:solidFill>
              <a:latin typeface="Arial"/>
              <a:ea typeface="Arial"/>
              <a:cs typeface="Arial"/>
              <a:sym typeface="Arial"/>
            </a:endParaRPr>
          </a:p>
          <a:p>
            <a:pPr indent="0" lvl="0" marL="0" marR="0" rtl="0" algn="l">
              <a:lnSpc>
                <a:spcPct val="150000"/>
              </a:lnSpc>
              <a:spcBef>
                <a:spcPts val="0"/>
              </a:spcBef>
              <a:spcAft>
                <a:spcPts val="0"/>
              </a:spcAft>
              <a:buNone/>
            </a:pPr>
            <a:r>
              <a:rPr b="1" lang="en-US" sz="1800">
                <a:solidFill>
                  <a:srgbClr val="333333"/>
                </a:solidFill>
                <a:latin typeface="Arial"/>
                <a:ea typeface="Arial"/>
                <a:cs typeface="Arial"/>
                <a:sym typeface="Arial"/>
              </a:rPr>
              <a:t>    </a:t>
            </a:r>
            <a:r>
              <a:rPr b="1" lang="en-US" sz="1800">
                <a:solidFill>
                  <a:srgbClr val="0000FF"/>
                </a:solidFill>
                <a:latin typeface="Arial"/>
                <a:ea typeface="Arial"/>
                <a:cs typeface="Arial"/>
                <a:sym typeface="Arial"/>
              </a:rPr>
              <a:t>End</a:t>
            </a:r>
            <a:r>
              <a:rPr b="1" lang="en-US" sz="1800">
                <a:solidFill>
                  <a:srgbClr val="333333"/>
                </a:solidFill>
                <a:latin typeface="Arial"/>
                <a:ea typeface="Arial"/>
                <a:cs typeface="Arial"/>
                <a:sym typeface="Arial"/>
              </a:rPr>
              <a:t> </a:t>
            </a:r>
            <a:r>
              <a:rPr b="1" lang="en-US" sz="1800">
                <a:solidFill>
                  <a:srgbClr val="0000FF"/>
                </a:solidFill>
                <a:latin typeface="Arial"/>
                <a:ea typeface="Arial"/>
                <a:cs typeface="Arial"/>
                <a:sym typeface="Arial"/>
              </a:rPr>
              <a:t>Sub</a:t>
            </a:r>
            <a:endParaRPr sz="1800">
              <a:solidFill>
                <a:schemeClr val="dk1"/>
              </a:solidFill>
              <a:latin typeface="Arial"/>
              <a:ea typeface="Arial"/>
              <a:cs typeface="Arial"/>
              <a:sym typeface="Arial"/>
            </a:endParaRPr>
          </a:p>
        </p:txBody>
      </p:sp>
      <p:pic>
        <p:nvPicPr>
          <p:cNvPr id="139" name="Google Shape;139;p17"/>
          <p:cNvPicPr preferRelativeResize="0"/>
          <p:nvPr/>
        </p:nvPicPr>
        <p:blipFill rotWithShape="1">
          <a:blip r:embed="rId3">
            <a:alphaModFix/>
          </a:blip>
          <a:srcRect b="0" l="0" r="0" t="0"/>
          <a:stretch/>
        </p:blipFill>
        <p:spPr>
          <a:xfrm>
            <a:off x="170793" y="4953000"/>
            <a:ext cx="3486808" cy="1057275"/>
          </a:xfrm>
          <a:prstGeom prst="rect">
            <a:avLst/>
          </a:prstGeom>
          <a:noFill/>
          <a:ln>
            <a:noFill/>
          </a:ln>
        </p:spPr>
      </p:pic>
      <p:sp>
        <p:nvSpPr>
          <p:cNvPr id="140" name="Google Shape;140;p17"/>
          <p:cNvSpPr txBox="1"/>
          <p:nvPr/>
        </p:nvSpPr>
        <p:spPr>
          <a:xfrm>
            <a:off x="297324" y="1080082"/>
            <a:ext cx="8084675" cy="464871"/>
          </a:xfrm>
          <a:prstGeom prst="rect">
            <a:avLst/>
          </a:prstGeom>
          <a:noFill/>
          <a:ln>
            <a:noFill/>
          </a:ln>
        </p:spPr>
        <p:txBody>
          <a:bodyPr anchorCtr="0" anchor="t" bIns="45700" lIns="91425" spcFirstLastPara="1" rIns="91425" wrap="square" tIns="45700">
            <a:spAutoFit/>
          </a:bodyPr>
          <a:lstStyle/>
          <a:p>
            <a:pPr indent="0" lvl="1" marL="205740" marR="0" rtl="0" algn="l">
              <a:lnSpc>
                <a:spcPct val="150000"/>
              </a:lnSpc>
              <a:spcBef>
                <a:spcPts val="0"/>
              </a:spcBef>
              <a:spcAft>
                <a:spcPts val="0"/>
              </a:spcAft>
              <a:buNone/>
            </a:pPr>
            <a:r>
              <a:rPr b="1" i="1" lang="en-US" sz="1800" u="none" cap="none" strike="noStrike">
                <a:solidFill>
                  <a:schemeClr val="dk1"/>
                </a:solidFill>
                <a:latin typeface="Calibri"/>
                <a:ea typeface="Calibri"/>
                <a:cs typeface="Calibri"/>
                <a:sym typeface="Calibri"/>
              </a:rPr>
              <a:t>B4</a:t>
            </a:r>
            <a:r>
              <a:rPr b="0" i="0" lang="en-US" sz="1800" u="none" cap="none" strike="noStrike">
                <a:solidFill>
                  <a:schemeClr val="dk1"/>
                </a:solidFill>
                <a:latin typeface="Calibri"/>
                <a:ea typeface="Calibri"/>
                <a:cs typeface="Calibri"/>
                <a:sym typeface="Calibri"/>
              </a:rPr>
              <a:t>. Gõ tên cho Project là: Bai 5. Xuất hiện giao diện như sau:</a:t>
            </a:r>
            <a:endParaRPr b="1" i="0" sz="1800" u="none" cap="none" strike="noStrike">
              <a:solidFill>
                <a:schemeClr val="dk1"/>
              </a:solidFill>
              <a:latin typeface="Calibri"/>
              <a:ea typeface="Calibri"/>
              <a:cs typeface="Calibri"/>
              <a:sym typeface="Calibri"/>
            </a:endParaRPr>
          </a:p>
        </p:txBody>
      </p:sp>
      <p:pic>
        <p:nvPicPr>
          <p:cNvPr id="141" name="Google Shape;141;p17"/>
          <p:cNvPicPr preferRelativeResize="0"/>
          <p:nvPr/>
        </p:nvPicPr>
        <p:blipFill rotWithShape="1">
          <a:blip r:embed="rId4">
            <a:alphaModFix/>
          </a:blip>
          <a:srcRect b="0" l="0" r="0" t="0"/>
          <a:stretch/>
        </p:blipFill>
        <p:spPr>
          <a:xfrm>
            <a:off x="152400" y="1676400"/>
            <a:ext cx="3600450" cy="3350268"/>
          </a:xfrm>
          <a:prstGeom prst="rect">
            <a:avLst/>
          </a:prstGeom>
          <a:noFill/>
          <a:ln>
            <a:noFill/>
          </a:ln>
        </p:spPr>
      </p:pic>
    </p:spTree>
  </p:cSld>
  <p:clrMapOvr>
    <a:masterClrMapping/>
  </p:clrMapOvr>
  <p:transition spd="slow">
    <p:fade thruBlk="1"/>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8"/>
          <p:cNvSpPr txBox="1"/>
          <p:nvPr>
            <p:ph type="title"/>
          </p:nvPr>
        </p:nvSpPr>
        <p:spPr>
          <a:xfrm>
            <a:off x="1495335" y="457200"/>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Cấu trúc chương trình, chú thích</a:t>
            </a:r>
            <a:endParaRPr/>
          </a:p>
        </p:txBody>
      </p:sp>
      <p:sp>
        <p:nvSpPr>
          <p:cNvPr id="147" name="Google Shape;147;p18"/>
          <p:cNvSpPr txBox="1"/>
          <p:nvPr>
            <p:ph idx="1" type="body"/>
          </p:nvPr>
        </p:nvSpPr>
        <p:spPr>
          <a:xfrm>
            <a:off x="304800" y="1257300"/>
            <a:ext cx="8035724" cy="43434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None/>
            </a:pPr>
            <a:r>
              <a:rPr lang="en-US" sz="2000"/>
              <a:t>1. Ngôn ngữ visual Basic sử dụng các kí tự chữ cái la tinh A…z, các kí tự số 0, 1, 2, …9 và các ký tự đặc biệt *, +, -, /, {…</a:t>
            </a:r>
            <a:endParaRPr/>
          </a:p>
          <a:p>
            <a:pPr indent="0" lvl="0" marL="0" rtl="0" algn="l">
              <a:lnSpc>
                <a:spcPct val="115000"/>
              </a:lnSpc>
              <a:spcBef>
                <a:spcPts val="0"/>
              </a:spcBef>
              <a:spcAft>
                <a:spcPts val="0"/>
              </a:spcAft>
              <a:buNone/>
            </a:pPr>
            <a:r>
              <a:rPr lang="en-US" sz="2000"/>
              <a:t>2. Ngôn ngữ visual Basic không phân biệt chữ hoa chữ thường có nghĩa là Short hay short là như nhau.</a:t>
            </a:r>
            <a:endParaRPr/>
          </a:p>
          <a:p>
            <a:pPr indent="0" lvl="0" marL="0" rtl="0" algn="l">
              <a:lnSpc>
                <a:spcPct val="115000"/>
              </a:lnSpc>
              <a:spcBef>
                <a:spcPts val="0"/>
              </a:spcBef>
              <a:spcAft>
                <a:spcPts val="0"/>
              </a:spcAft>
              <a:buNone/>
            </a:pPr>
            <a:r>
              <a:rPr lang="en-US" sz="2000"/>
              <a:t>3. Kết thúc các lệnh bằng dấu Enter(↵)</a:t>
            </a:r>
            <a:endParaRPr/>
          </a:p>
          <a:p>
            <a:pPr indent="0" lvl="0" marL="0" rtl="0" algn="l">
              <a:lnSpc>
                <a:spcPct val="115000"/>
              </a:lnSpc>
              <a:spcBef>
                <a:spcPts val="0"/>
              </a:spcBef>
              <a:spcAft>
                <a:spcPts val="0"/>
              </a:spcAft>
              <a:buNone/>
            </a:pPr>
            <a:r>
              <a:rPr lang="en-US" sz="2000"/>
              <a:t>4. Để chú thích trong VB.Net ta sử dụng dấu nháy đơn ‘Nội dung chú thích</a:t>
            </a:r>
            <a:endParaRPr sz="2000"/>
          </a:p>
          <a:p>
            <a:pPr indent="0" lvl="0" marL="0" rtl="0" algn="l">
              <a:lnSpc>
                <a:spcPct val="115000"/>
              </a:lnSpc>
              <a:spcBef>
                <a:spcPts val="0"/>
              </a:spcBef>
              <a:spcAft>
                <a:spcPts val="0"/>
              </a:spcAft>
              <a:buNone/>
            </a:pPr>
            <a:r>
              <a:rPr lang="en-US" sz="2000"/>
              <a:t>5. Để hiển thị dữ liệu ra màn hình Console ta sử dụng lệnh</a:t>
            </a:r>
            <a:endParaRPr sz="2000"/>
          </a:p>
          <a:p>
            <a:pPr indent="0" lvl="0" marL="0" rtl="0" algn="l">
              <a:lnSpc>
                <a:spcPct val="115000"/>
              </a:lnSpc>
              <a:spcBef>
                <a:spcPts val="0"/>
              </a:spcBef>
              <a:spcAft>
                <a:spcPts val="0"/>
              </a:spcAft>
              <a:buNone/>
            </a:pPr>
            <a:r>
              <a:rPr lang="en-US" sz="2000"/>
              <a:t>		</a:t>
            </a:r>
            <a:r>
              <a:rPr b="1" lang="en-US" sz="2000"/>
              <a:t>Console.Write(“Nội dung hiển thị”) </a:t>
            </a:r>
            <a:r>
              <a:rPr lang="en-US" sz="2000"/>
              <a:t>Hoặc </a:t>
            </a:r>
            <a:endParaRPr/>
          </a:p>
          <a:p>
            <a:pPr indent="0" lvl="0" marL="0" rtl="0" algn="l">
              <a:lnSpc>
                <a:spcPct val="115000"/>
              </a:lnSpc>
              <a:spcBef>
                <a:spcPts val="0"/>
              </a:spcBef>
              <a:spcAft>
                <a:spcPts val="0"/>
              </a:spcAft>
              <a:buNone/>
            </a:pPr>
            <a:r>
              <a:rPr lang="en-US" sz="2000"/>
              <a:t>		</a:t>
            </a:r>
            <a:r>
              <a:rPr b="1" lang="en-US" sz="2000"/>
              <a:t>Console.Writeln(“Nội dung hiển thị”)</a:t>
            </a:r>
            <a:endParaRPr sz="2000"/>
          </a:p>
          <a:p>
            <a:pPr indent="0" lvl="0" marL="0" rtl="0" algn="l">
              <a:lnSpc>
                <a:spcPct val="115000"/>
              </a:lnSpc>
              <a:spcBef>
                <a:spcPts val="0"/>
              </a:spcBef>
              <a:spcAft>
                <a:spcPts val="0"/>
              </a:spcAft>
              <a:buNone/>
            </a:pPr>
            <a:r>
              <a:rPr lang="en-US" sz="2000"/>
              <a:t>6. Để nhập dữ liệu từ bàn phím tại màn hình Console ta sử dụng lệnh</a:t>
            </a:r>
            <a:endParaRPr sz="2000"/>
          </a:p>
          <a:p>
            <a:pPr indent="0" lvl="0" marL="0" rtl="0" algn="l">
              <a:lnSpc>
                <a:spcPct val="115000"/>
              </a:lnSpc>
              <a:spcBef>
                <a:spcPts val="0"/>
              </a:spcBef>
              <a:spcAft>
                <a:spcPts val="0"/>
              </a:spcAft>
              <a:buNone/>
            </a:pPr>
            <a:r>
              <a:rPr lang="en-US" sz="2000"/>
              <a:t>	</a:t>
            </a:r>
            <a:r>
              <a:rPr b="1" lang="en-US" sz="2000"/>
              <a:t>	Biến=Console.Readline()</a:t>
            </a:r>
            <a:endParaRPr sz="20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9"/>
          <p:cNvSpPr txBox="1"/>
          <p:nvPr>
            <p:ph idx="1" type="body"/>
          </p:nvPr>
        </p:nvSpPr>
        <p:spPr>
          <a:xfrm>
            <a:off x="168679" y="1143000"/>
            <a:ext cx="8763000" cy="5357749"/>
          </a:xfrm>
          <a:prstGeom prst="rect">
            <a:avLst/>
          </a:prstGeom>
          <a:noFill/>
          <a:ln>
            <a:noFill/>
          </a:ln>
        </p:spPr>
        <p:txBody>
          <a:bodyPr anchorCtr="0" anchor="t" bIns="0" lIns="0" spcFirstLastPara="1" rIns="0" wrap="square" tIns="0">
            <a:spAutoFit/>
          </a:bodyPr>
          <a:lstStyle/>
          <a:p>
            <a:pPr indent="-285750" lvl="0" marL="285750" rtl="0" algn="just">
              <a:lnSpc>
                <a:spcPct val="150000"/>
              </a:lnSpc>
              <a:spcBef>
                <a:spcPts val="0"/>
              </a:spcBef>
              <a:spcAft>
                <a:spcPts val="0"/>
              </a:spcAft>
              <a:buClr>
                <a:schemeClr val="dk1"/>
              </a:buClr>
              <a:buSzPts val="2000"/>
              <a:buFont typeface="Noto Sans Symbols"/>
              <a:buChar char="❑"/>
            </a:pPr>
            <a:r>
              <a:rPr lang="en-US" sz="2000"/>
              <a:t>Mảng là tập hợp các biến có cùng kiểu dữ liệu, cùng tên nhưng có chỉ số khác nhau. Trong VB.Net, mảng có chỉ số bắt đầu là 0 và luôn luôn là mảng động. </a:t>
            </a:r>
            <a:endParaRPr sz="2000"/>
          </a:p>
          <a:p>
            <a:pPr indent="-285750" lvl="0" marL="285750" rtl="0" algn="just">
              <a:lnSpc>
                <a:spcPct val="150000"/>
              </a:lnSpc>
              <a:spcBef>
                <a:spcPts val="0"/>
              </a:spcBef>
              <a:spcAft>
                <a:spcPts val="0"/>
              </a:spcAft>
              <a:buClr>
                <a:schemeClr val="dk1"/>
              </a:buClr>
              <a:buSzPts val="2000"/>
              <a:buFont typeface="Noto Sans Symbols"/>
              <a:buChar char="❑"/>
            </a:pPr>
            <a:r>
              <a:rPr lang="en-US" sz="2000"/>
              <a:t>Khai báo không khởi tạo kích thước và giá trị</a:t>
            </a:r>
            <a:endParaRPr sz="2000"/>
          </a:p>
          <a:p>
            <a:pPr indent="-127000" lvl="8" marL="3657600" rtl="0" algn="just">
              <a:lnSpc>
                <a:spcPct val="150000"/>
              </a:lnSpc>
              <a:spcBef>
                <a:spcPts val="0"/>
              </a:spcBef>
              <a:spcAft>
                <a:spcPts val="0"/>
              </a:spcAft>
              <a:buSzPts val="2000"/>
              <a:buFont typeface="Calibri"/>
              <a:buChar char="-"/>
            </a:pPr>
            <a:br>
              <a:rPr lang="en-US" sz="2000"/>
            </a:br>
            <a:endParaRPr sz="2000"/>
          </a:p>
          <a:p>
            <a:pPr indent="-342900" lvl="0" marL="342900" rtl="0" algn="just">
              <a:lnSpc>
                <a:spcPct val="150000"/>
              </a:lnSpc>
              <a:spcBef>
                <a:spcPts val="0"/>
              </a:spcBef>
              <a:spcAft>
                <a:spcPts val="0"/>
              </a:spcAft>
              <a:buClr>
                <a:schemeClr val="dk1"/>
              </a:buClr>
              <a:buSzPts val="2000"/>
              <a:buFont typeface="Noto Sans Symbols"/>
              <a:buChar char="❑"/>
            </a:pPr>
            <a:r>
              <a:rPr lang="en-US" sz="2000"/>
              <a:t>Khai báo có khởi tạo kích thước nhưng không khởi tạo giá trị ban đầu:</a:t>
            </a:r>
            <a:endParaRPr sz="2000"/>
          </a:p>
          <a:p>
            <a:pPr indent="0" lvl="0" marL="0" rtl="0" algn="just">
              <a:lnSpc>
                <a:spcPct val="150000"/>
              </a:lnSpc>
              <a:spcBef>
                <a:spcPts val="0"/>
              </a:spcBef>
              <a:spcAft>
                <a:spcPts val="0"/>
              </a:spcAft>
              <a:buClr>
                <a:schemeClr val="dk1"/>
              </a:buClr>
              <a:buSzPts val="2000"/>
              <a:buFont typeface="Calibri"/>
              <a:buNone/>
            </a:pPr>
            <a:r>
              <a:t/>
            </a:r>
            <a:endParaRPr sz="2000"/>
          </a:p>
          <a:p>
            <a:pPr indent="0" lvl="0" marL="0" rtl="0" algn="just">
              <a:lnSpc>
                <a:spcPct val="150000"/>
              </a:lnSpc>
              <a:spcBef>
                <a:spcPts val="0"/>
              </a:spcBef>
              <a:spcAft>
                <a:spcPts val="0"/>
              </a:spcAft>
              <a:buClr>
                <a:schemeClr val="dk1"/>
              </a:buClr>
              <a:buSzPts val="2000"/>
              <a:buFont typeface="Calibri"/>
              <a:buNone/>
            </a:pPr>
            <a:r>
              <a:t/>
            </a:r>
            <a:endParaRPr sz="2000"/>
          </a:p>
          <a:p>
            <a:pPr indent="-342900" lvl="0" marL="342900" rtl="0" algn="just">
              <a:lnSpc>
                <a:spcPct val="150000"/>
              </a:lnSpc>
              <a:spcBef>
                <a:spcPts val="0"/>
              </a:spcBef>
              <a:spcAft>
                <a:spcPts val="0"/>
              </a:spcAft>
              <a:buClr>
                <a:schemeClr val="dk1"/>
              </a:buClr>
              <a:buSzPts val="2000"/>
              <a:buFont typeface="Noto Sans Symbols"/>
              <a:buChar char="❑"/>
            </a:pPr>
            <a:r>
              <a:rPr lang="en-US" sz="2000"/>
              <a:t> Khai báo có khởi tạo kích thước và khởi tạo giá trị ban đầu:</a:t>
            </a:r>
            <a:endParaRPr sz="2000"/>
          </a:p>
          <a:p>
            <a:pPr indent="0" lvl="0" marL="0" rtl="0" algn="just">
              <a:lnSpc>
                <a:spcPct val="150000"/>
              </a:lnSpc>
              <a:spcBef>
                <a:spcPts val="0"/>
              </a:spcBef>
              <a:spcAft>
                <a:spcPts val="0"/>
              </a:spcAft>
              <a:buNone/>
            </a:pPr>
            <a:br>
              <a:rPr lang="en-US" sz="2000"/>
            </a:br>
            <a:endParaRPr sz="1350"/>
          </a:p>
        </p:txBody>
      </p:sp>
      <p:sp>
        <p:nvSpPr>
          <p:cNvPr id="153" name="Google Shape;153;p19"/>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154" name="Google Shape;154;p19"/>
          <p:cNvSpPr/>
          <p:nvPr/>
        </p:nvSpPr>
        <p:spPr>
          <a:xfrm>
            <a:off x="1447800" y="464234"/>
            <a:ext cx="1779654" cy="52322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800">
                <a:solidFill>
                  <a:schemeClr val="lt1"/>
                </a:solidFill>
                <a:latin typeface="Calibri"/>
                <a:ea typeface="Calibri"/>
                <a:cs typeface="Calibri"/>
                <a:sym typeface="Calibri"/>
              </a:rPr>
              <a:t>Kiểu Mảng</a:t>
            </a:r>
            <a:endParaRPr b="1" sz="2800">
              <a:solidFill>
                <a:schemeClr val="lt1"/>
              </a:solidFill>
              <a:latin typeface="Calibri"/>
              <a:ea typeface="Calibri"/>
              <a:cs typeface="Calibri"/>
              <a:sym typeface="Calibri"/>
            </a:endParaRPr>
          </a:p>
        </p:txBody>
      </p:sp>
      <p:sp>
        <p:nvSpPr>
          <p:cNvPr id="155" name="Google Shape;155;p19"/>
          <p:cNvSpPr/>
          <p:nvPr/>
        </p:nvSpPr>
        <p:spPr>
          <a:xfrm>
            <a:off x="761996" y="2481230"/>
            <a:ext cx="2847900" cy="498900"/>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Calibri"/>
                <a:ea typeface="Calibri"/>
                <a:cs typeface="Calibri"/>
                <a:sym typeface="Calibri"/>
              </a:rPr>
              <a:t>Dim a() as Integer</a:t>
            </a:r>
            <a:endParaRPr/>
          </a:p>
        </p:txBody>
      </p:sp>
      <p:sp>
        <p:nvSpPr>
          <p:cNvPr id="156" name="Google Shape;156;p19"/>
          <p:cNvSpPr/>
          <p:nvPr/>
        </p:nvSpPr>
        <p:spPr>
          <a:xfrm>
            <a:off x="4360850" y="2481292"/>
            <a:ext cx="3124200" cy="498900"/>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Calibri"/>
                <a:ea typeface="Calibri"/>
                <a:cs typeface="Calibri"/>
                <a:sym typeface="Calibri"/>
              </a:rPr>
              <a:t>Dim a as Integer()</a:t>
            </a:r>
            <a:endParaRPr/>
          </a:p>
        </p:txBody>
      </p:sp>
      <p:sp>
        <p:nvSpPr>
          <p:cNvPr id="157" name="Google Shape;157;p19"/>
          <p:cNvSpPr/>
          <p:nvPr/>
        </p:nvSpPr>
        <p:spPr>
          <a:xfrm>
            <a:off x="1966350" y="3811281"/>
            <a:ext cx="4613700" cy="533100"/>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lang="en-US" sz="2400">
                <a:solidFill>
                  <a:schemeClr val="dk1"/>
                </a:solidFill>
                <a:latin typeface="Calibri"/>
                <a:ea typeface="Calibri"/>
                <a:cs typeface="Calibri"/>
                <a:sym typeface="Calibri"/>
              </a:rPr>
              <a:t>Dim a() as Integer = {1,2,3,4,5,6,7}</a:t>
            </a:r>
            <a:endParaRPr b="1" sz="2400">
              <a:solidFill>
                <a:schemeClr val="dk1"/>
              </a:solidFill>
              <a:latin typeface="Calibri"/>
              <a:ea typeface="Calibri"/>
              <a:cs typeface="Calibri"/>
              <a:sym typeface="Calibri"/>
            </a:endParaRPr>
          </a:p>
        </p:txBody>
      </p:sp>
      <p:sp>
        <p:nvSpPr>
          <p:cNvPr id="158" name="Google Shape;158;p19"/>
          <p:cNvSpPr/>
          <p:nvPr/>
        </p:nvSpPr>
        <p:spPr>
          <a:xfrm>
            <a:off x="762000" y="5349017"/>
            <a:ext cx="7467600" cy="652500"/>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lang="en-US" sz="2400">
                <a:solidFill>
                  <a:schemeClr val="dk1"/>
                </a:solidFill>
                <a:latin typeface="Calibri"/>
                <a:ea typeface="Calibri"/>
                <a:cs typeface="Calibri"/>
                <a:sym typeface="Calibri"/>
              </a:rPr>
              <a:t>Dim a() as Integer = New Integer(6){1,2,3,4,5,6,7}</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20"/>
          <p:cNvSpPr txBox="1"/>
          <p:nvPr>
            <p:ph idx="1" type="body"/>
          </p:nvPr>
        </p:nvSpPr>
        <p:spPr>
          <a:xfrm>
            <a:off x="152401" y="987454"/>
            <a:ext cx="8686800" cy="4104842"/>
          </a:xfrm>
          <a:prstGeom prst="rect">
            <a:avLst/>
          </a:prstGeom>
          <a:noFill/>
          <a:ln>
            <a:noFill/>
          </a:ln>
        </p:spPr>
        <p:txBody>
          <a:bodyPr anchorCtr="0" anchor="t" bIns="0" lIns="0" spcFirstLastPara="1" rIns="0" wrap="square" tIns="0">
            <a:spAutoFit/>
          </a:bodyPr>
          <a:lstStyle/>
          <a:p>
            <a:pPr indent="-285750" lvl="0" marL="285750" rtl="0" algn="just">
              <a:lnSpc>
                <a:spcPct val="150000"/>
              </a:lnSpc>
              <a:spcBef>
                <a:spcPts val="0"/>
              </a:spcBef>
              <a:spcAft>
                <a:spcPts val="0"/>
              </a:spcAft>
              <a:buClr>
                <a:schemeClr val="dk1"/>
              </a:buClr>
              <a:buSzPts val="2400"/>
              <a:buFont typeface="Noto Sans Symbols"/>
              <a:buChar char="▪"/>
            </a:pPr>
            <a:r>
              <a:rPr b="1" lang="en-US" sz="2400"/>
              <a:t>Chú ý</a:t>
            </a:r>
            <a:r>
              <a:rPr lang="en-US" sz="2400"/>
              <a:t>: </a:t>
            </a:r>
            <a:endParaRPr sz="2400"/>
          </a:p>
          <a:p>
            <a:pPr indent="-342900" lvl="0" marL="342900" rtl="0" algn="just">
              <a:lnSpc>
                <a:spcPct val="140909"/>
              </a:lnSpc>
              <a:spcBef>
                <a:spcPts val="0"/>
              </a:spcBef>
              <a:spcAft>
                <a:spcPts val="0"/>
              </a:spcAft>
              <a:buClr>
                <a:schemeClr val="dk1"/>
              </a:buClr>
              <a:buSzPts val="2200"/>
              <a:buFont typeface="Noto Sans Symbols"/>
              <a:buChar char="✔"/>
            </a:pPr>
            <a:r>
              <a:rPr lang="en-US" sz="2200"/>
              <a:t>Khi dấu { } rỗng, các phần tử có giá trị khởi tạo là giá trị mặc định của kiểu dữ liệu.</a:t>
            </a:r>
            <a:endParaRPr sz="2200"/>
          </a:p>
          <a:p>
            <a:pPr indent="-342900" lvl="0" marL="342900" rtl="0" algn="just">
              <a:lnSpc>
                <a:spcPct val="140909"/>
              </a:lnSpc>
              <a:spcBef>
                <a:spcPts val="0"/>
              </a:spcBef>
              <a:spcAft>
                <a:spcPts val="0"/>
              </a:spcAft>
              <a:buClr>
                <a:schemeClr val="dk1"/>
              </a:buClr>
              <a:buSzPts val="2200"/>
              <a:buFont typeface="Noto Sans Symbols"/>
              <a:buChar char="✔"/>
            </a:pPr>
            <a:r>
              <a:rPr lang="en-US" sz="2200"/>
              <a:t>Mảng có kiểu tham chiếu nên khi gán hai biến mảng cho nhau, biến được gán sẽ là một tham chiếu đến mảng bên phải toán tử =, khác với trong VB6, là tạo ra một mảng mới có số phần tử mang trị giống nhau.</a:t>
            </a:r>
            <a:endParaRPr sz="2200"/>
          </a:p>
          <a:p>
            <a:pPr indent="-342900" lvl="0" marL="342900" rtl="0" algn="just">
              <a:lnSpc>
                <a:spcPct val="140909"/>
              </a:lnSpc>
              <a:spcBef>
                <a:spcPts val="0"/>
              </a:spcBef>
              <a:spcAft>
                <a:spcPts val="0"/>
              </a:spcAft>
              <a:buClr>
                <a:schemeClr val="dk1"/>
              </a:buClr>
              <a:buSzPts val="2200"/>
              <a:buFont typeface="Noto Sans Symbols"/>
              <a:buChar char="✔"/>
            </a:pPr>
            <a:r>
              <a:rPr lang="en-US" sz="2200"/>
              <a:t>Mảng thuộc lớp System.Array nên có các thuộc tính và phương thức của lớp này. </a:t>
            </a:r>
            <a:endParaRPr sz="2200"/>
          </a:p>
          <a:p>
            <a:pPr indent="-342900" lvl="0" marL="342900" rtl="0" algn="just">
              <a:lnSpc>
                <a:spcPct val="140909"/>
              </a:lnSpc>
              <a:spcBef>
                <a:spcPts val="0"/>
              </a:spcBef>
              <a:spcAft>
                <a:spcPts val="0"/>
              </a:spcAft>
              <a:buClr>
                <a:schemeClr val="dk1"/>
              </a:buClr>
              <a:buSzPts val="2200"/>
              <a:buFont typeface="Noto Sans Symbols"/>
              <a:buChar char="✔"/>
            </a:pPr>
            <a:r>
              <a:rPr lang="en-US" sz="2200"/>
              <a:t>Sau đây là một số thuộc tính và phương thức đáng chú ý: </a:t>
            </a:r>
            <a:endParaRPr sz="2200"/>
          </a:p>
        </p:txBody>
      </p:sp>
      <p:sp>
        <p:nvSpPr>
          <p:cNvPr id="164" name="Google Shape;164;p20"/>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graphicFrame>
        <p:nvGraphicFramePr>
          <p:cNvPr id="165" name="Google Shape;165;p20"/>
          <p:cNvGraphicFramePr/>
          <p:nvPr/>
        </p:nvGraphicFramePr>
        <p:xfrm>
          <a:off x="2209801" y="5273601"/>
          <a:ext cx="3000000" cy="3000000"/>
        </p:xfrm>
        <a:graphic>
          <a:graphicData uri="http://schemas.openxmlformats.org/drawingml/2006/table">
            <a:tbl>
              <a:tblPr bandRow="1" firstRow="1">
                <a:noFill/>
                <a:tableStyleId>{4A2E8618-858E-4D6D-B25A-47D6898B00DF}</a:tableStyleId>
              </a:tblPr>
              <a:tblGrid>
                <a:gridCol w="1743675"/>
                <a:gridCol w="2828325"/>
              </a:tblGrid>
              <a:tr h="304075">
                <a:tc gridSpan="2">
                  <a:txBody>
                    <a:bodyPr/>
                    <a:lstStyle/>
                    <a:p>
                      <a:pPr indent="0" lvl="0" marL="0" marR="0" rtl="0" algn="ctr">
                        <a:spcBef>
                          <a:spcPts val="0"/>
                        </a:spcBef>
                        <a:spcAft>
                          <a:spcPts val="0"/>
                        </a:spcAft>
                        <a:buNone/>
                      </a:pPr>
                      <a:r>
                        <a:rPr lang="en-US" sz="1700" u="none" cap="none" strike="noStrike"/>
                        <a:t>Thuộc tính</a:t>
                      </a:r>
                      <a:endParaRPr sz="1700" u="none" cap="none" strike="noStrike"/>
                    </a:p>
                  </a:txBody>
                  <a:tcPr marT="34300" marB="34300" marR="68575" marL="68575"/>
                </a:tc>
                <a:tc hMerge="1"/>
              </a:tr>
              <a:tr h="346500">
                <a:tc>
                  <a:txBody>
                    <a:bodyPr/>
                    <a:lstStyle/>
                    <a:p>
                      <a:pPr indent="0" lvl="0" marL="0" marR="0" rtl="0" algn="l">
                        <a:spcBef>
                          <a:spcPts val="0"/>
                        </a:spcBef>
                        <a:spcAft>
                          <a:spcPts val="0"/>
                        </a:spcAft>
                        <a:buNone/>
                      </a:pPr>
                      <a:r>
                        <a:rPr lang="en-US" sz="2000" u="none" cap="none" strike="noStrike"/>
                        <a:t>Tên</a:t>
                      </a:r>
                      <a:endParaRPr sz="2000"/>
                    </a:p>
                  </a:txBody>
                  <a:tcPr marT="34300" marB="34300" marR="68575" marL="68575">
                    <a:solidFill>
                      <a:schemeClr val="accent2"/>
                    </a:solidFill>
                  </a:tcPr>
                </a:tc>
                <a:tc>
                  <a:txBody>
                    <a:bodyPr/>
                    <a:lstStyle/>
                    <a:p>
                      <a:pPr indent="0" lvl="0" marL="0" marR="0" rtl="0" algn="l">
                        <a:spcBef>
                          <a:spcPts val="0"/>
                        </a:spcBef>
                        <a:spcAft>
                          <a:spcPts val="0"/>
                        </a:spcAft>
                        <a:buNone/>
                      </a:pPr>
                      <a:r>
                        <a:rPr lang="en-US" sz="2000"/>
                        <a:t>Mô</a:t>
                      </a:r>
                      <a:r>
                        <a:rPr lang="en-US" sz="2000"/>
                        <a:t> tả</a:t>
                      </a:r>
                      <a:endParaRPr sz="2000"/>
                    </a:p>
                  </a:txBody>
                  <a:tcPr marT="34300" marB="34300" marR="68575" marL="68575">
                    <a:solidFill>
                      <a:schemeClr val="accent2"/>
                    </a:solidFill>
                  </a:tcPr>
                </a:tc>
              </a:tr>
              <a:tr h="346500">
                <a:tc>
                  <a:txBody>
                    <a:bodyPr/>
                    <a:lstStyle/>
                    <a:p>
                      <a:pPr indent="0" lvl="0" marL="0" marR="0" rtl="0" algn="l">
                        <a:spcBef>
                          <a:spcPts val="0"/>
                        </a:spcBef>
                        <a:spcAft>
                          <a:spcPts val="0"/>
                        </a:spcAft>
                        <a:buNone/>
                      </a:pPr>
                      <a:r>
                        <a:rPr lang="en-US" sz="2000"/>
                        <a:t>Length</a:t>
                      </a:r>
                      <a:endParaRPr/>
                    </a:p>
                  </a:txBody>
                  <a:tcPr marT="34300" marB="34300" marR="68575" marL="68575"/>
                </a:tc>
                <a:tc>
                  <a:txBody>
                    <a:bodyPr/>
                    <a:lstStyle/>
                    <a:p>
                      <a:pPr indent="0" lvl="0" marL="0" marR="0" rtl="0" algn="l">
                        <a:spcBef>
                          <a:spcPts val="0"/>
                        </a:spcBef>
                        <a:spcAft>
                          <a:spcPts val="0"/>
                        </a:spcAft>
                        <a:buNone/>
                      </a:pPr>
                      <a:r>
                        <a:rPr lang="en-US" sz="2000"/>
                        <a:t>Số</a:t>
                      </a:r>
                      <a:r>
                        <a:rPr lang="en-US" sz="2000"/>
                        <a:t> phần tử của mảng</a:t>
                      </a:r>
                      <a:endParaRPr sz="2000"/>
                    </a:p>
                  </a:txBody>
                  <a:tcPr marT="34300" marB="34300" marR="68575" marL="68575"/>
                </a:tc>
              </a:tr>
              <a:tr h="346500">
                <a:tc>
                  <a:txBody>
                    <a:bodyPr/>
                    <a:lstStyle/>
                    <a:p>
                      <a:pPr indent="0" lvl="0" marL="0" marR="0" rtl="0" algn="l">
                        <a:spcBef>
                          <a:spcPts val="0"/>
                        </a:spcBef>
                        <a:spcAft>
                          <a:spcPts val="0"/>
                        </a:spcAft>
                        <a:buNone/>
                      </a:pPr>
                      <a:r>
                        <a:rPr lang="en-US" sz="2000"/>
                        <a:t>Rank</a:t>
                      </a:r>
                      <a:endParaRPr/>
                    </a:p>
                  </a:txBody>
                  <a:tcPr marT="34300" marB="34300" marR="68575" marL="68575"/>
                </a:tc>
                <a:tc>
                  <a:txBody>
                    <a:bodyPr/>
                    <a:lstStyle/>
                    <a:p>
                      <a:pPr indent="0" lvl="0" marL="0" marR="0" rtl="0" algn="l">
                        <a:spcBef>
                          <a:spcPts val="0"/>
                        </a:spcBef>
                        <a:spcAft>
                          <a:spcPts val="0"/>
                        </a:spcAft>
                        <a:buNone/>
                      </a:pPr>
                      <a:r>
                        <a:rPr lang="en-US" sz="2000"/>
                        <a:t>Số</a:t>
                      </a:r>
                      <a:r>
                        <a:rPr lang="en-US" sz="2000"/>
                        <a:t> chiều của mảng</a:t>
                      </a:r>
                      <a:endParaRPr sz="2000"/>
                    </a:p>
                  </a:txBody>
                  <a:tcPr marT="34300" marB="34300" marR="68575" marL="68575"/>
                </a:tc>
              </a:tr>
            </a:tbl>
          </a:graphicData>
        </a:graphic>
      </p:graphicFrame>
      <p:sp>
        <p:nvSpPr>
          <p:cNvPr id="166" name="Google Shape;166;p20"/>
          <p:cNvSpPr/>
          <p:nvPr/>
        </p:nvSpPr>
        <p:spPr>
          <a:xfrm>
            <a:off x="1447800" y="464234"/>
            <a:ext cx="1779654" cy="52322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800">
                <a:solidFill>
                  <a:schemeClr val="lt1"/>
                </a:solidFill>
                <a:latin typeface="Calibri"/>
                <a:ea typeface="Calibri"/>
                <a:cs typeface="Calibri"/>
                <a:sym typeface="Calibri"/>
              </a:rPr>
              <a:t>Kiểu Mảng</a:t>
            </a:r>
            <a:endParaRPr b="1" sz="2800">
              <a:solidFill>
                <a:schemeClr val="lt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21"/>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graphicFrame>
        <p:nvGraphicFramePr>
          <p:cNvPr id="172" name="Google Shape;172;p21"/>
          <p:cNvGraphicFramePr/>
          <p:nvPr/>
        </p:nvGraphicFramePr>
        <p:xfrm>
          <a:off x="152400" y="1219200"/>
          <a:ext cx="3000000" cy="3000000"/>
        </p:xfrm>
        <a:graphic>
          <a:graphicData uri="http://schemas.openxmlformats.org/drawingml/2006/table">
            <a:tbl>
              <a:tblPr bandRow="1" firstRow="1">
                <a:noFill/>
                <a:tableStyleId>{4A2E8618-858E-4D6D-B25A-47D6898B00DF}</a:tableStyleId>
              </a:tblPr>
              <a:tblGrid>
                <a:gridCol w="1537150"/>
                <a:gridCol w="7378250"/>
              </a:tblGrid>
              <a:tr h="360125">
                <a:tc gridSpan="2">
                  <a:txBody>
                    <a:bodyPr/>
                    <a:lstStyle/>
                    <a:p>
                      <a:pPr indent="0" lvl="0" marL="0" marR="0" rtl="0" algn="ctr">
                        <a:spcBef>
                          <a:spcPts val="0"/>
                        </a:spcBef>
                        <a:spcAft>
                          <a:spcPts val="0"/>
                        </a:spcAft>
                        <a:buNone/>
                      </a:pPr>
                      <a:r>
                        <a:rPr lang="en-US" sz="1700">
                          <a:latin typeface="Calibri"/>
                          <a:ea typeface="Calibri"/>
                          <a:cs typeface="Calibri"/>
                          <a:sym typeface="Calibri"/>
                        </a:rPr>
                        <a:t>Phương</a:t>
                      </a:r>
                      <a:r>
                        <a:rPr lang="en-US" sz="1700">
                          <a:latin typeface="Calibri"/>
                          <a:ea typeface="Calibri"/>
                          <a:cs typeface="Calibri"/>
                          <a:sym typeface="Calibri"/>
                        </a:rPr>
                        <a:t> thức</a:t>
                      </a:r>
                      <a:endParaRPr sz="1700">
                        <a:latin typeface="Calibri"/>
                        <a:ea typeface="Calibri"/>
                        <a:cs typeface="Calibri"/>
                        <a:sym typeface="Calibri"/>
                      </a:endParaRPr>
                    </a:p>
                  </a:txBody>
                  <a:tcPr marT="34300" marB="34300" marR="68575" marL="68575"/>
                </a:tc>
                <a:tc hMerge="1"/>
              </a:tr>
              <a:tr h="326625">
                <a:tc>
                  <a:txBody>
                    <a:bodyPr/>
                    <a:lstStyle/>
                    <a:p>
                      <a:pPr indent="0" lvl="0" marL="0" marR="0" rtl="0" algn="ctr">
                        <a:spcBef>
                          <a:spcPts val="0"/>
                        </a:spcBef>
                        <a:spcAft>
                          <a:spcPts val="0"/>
                        </a:spcAft>
                        <a:buNone/>
                      </a:pPr>
                      <a:r>
                        <a:rPr b="1" lang="en-US" sz="2000">
                          <a:latin typeface="Calibri"/>
                          <a:ea typeface="Calibri"/>
                          <a:cs typeface="Calibri"/>
                          <a:sym typeface="Calibri"/>
                        </a:rPr>
                        <a:t>Tên</a:t>
                      </a:r>
                      <a:endParaRPr b="1" sz="2000">
                        <a:latin typeface="Calibri"/>
                        <a:ea typeface="Calibri"/>
                        <a:cs typeface="Calibri"/>
                        <a:sym typeface="Calibri"/>
                      </a:endParaRPr>
                    </a:p>
                  </a:txBody>
                  <a:tcPr marT="34300" marB="34300" marR="68575" marL="68575">
                    <a:solidFill>
                      <a:schemeClr val="accent2"/>
                    </a:solidFill>
                  </a:tcPr>
                </a:tc>
                <a:tc>
                  <a:txBody>
                    <a:bodyPr/>
                    <a:lstStyle/>
                    <a:p>
                      <a:pPr indent="0" lvl="0" marL="0" marR="0" rtl="0" algn="ctr">
                        <a:spcBef>
                          <a:spcPts val="0"/>
                        </a:spcBef>
                        <a:spcAft>
                          <a:spcPts val="0"/>
                        </a:spcAft>
                        <a:buNone/>
                      </a:pPr>
                      <a:r>
                        <a:rPr b="1" lang="en-US" sz="2000">
                          <a:latin typeface="Calibri"/>
                          <a:ea typeface="Calibri"/>
                          <a:cs typeface="Calibri"/>
                          <a:sym typeface="Calibri"/>
                        </a:rPr>
                        <a:t>Mô</a:t>
                      </a:r>
                      <a:r>
                        <a:rPr b="1" lang="en-US" sz="2000">
                          <a:latin typeface="Calibri"/>
                          <a:ea typeface="Calibri"/>
                          <a:cs typeface="Calibri"/>
                          <a:sym typeface="Calibri"/>
                        </a:rPr>
                        <a:t> tả</a:t>
                      </a:r>
                      <a:endParaRPr b="1" sz="2000">
                        <a:latin typeface="Calibri"/>
                        <a:ea typeface="Calibri"/>
                        <a:cs typeface="Calibri"/>
                        <a:sym typeface="Calibri"/>
                      </a:endParaRPr>
                    </a:p>
                  </a:txBody>
                  <a:tcPr marT="34300" marB="34300" marR="68575" marL="68575">
                    <a:solidFill>
                      <a:schemeClr val="accent2"/>
                    </a:solidFill>
                  </a:tcPr>
                </a:tc>
              </a:tr>
              <a:tr h="577875">
                <a:tc>
                  <a:txBody>
                    <a:bodyPr/>
                    <a:lstStyle/>
                    <a:p>
                      <a:pPr indent="0" lvl="0" marL="0" marR="0" rtl="0" algn="just">
                        <a:spcBef>
                          <a:spcPts val="0"/>
                        </a:spcBef>
                        <a:spcAft>
                          <a:spcPts val="0"/>
                        </a:spcAft>
                        <a:buNone/>
                      </a:pPr>
                      <a:r>
                        <a:rPr b="0" i="0" lang="en-US" sz="2000">
                          <a:solidFill>
                            <a:srgbClr val="000000"/>
                          </a:solidFill>
                          <a:latin typeface="Calibri"/>
                          <a:ea typeface="Calibri"/>
                          <a:cs typeface="Calibri"/>
                          <a:sym typeface="Calibri"/>
                        </a:rPr>
                        <a:t>BinarySearch</a:t>
                      </a:r>
                      <a:endParaRPr sz="20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2000">
                          <a:solidFill>
                            <a:srgbClr val="000000"/>
                          </a:solidFill>
                          <a:latin typeface="Calibri"/>
                          <a:ea typeface="Calibri"/>
                          <a:cs typeface="Calibri"/>
                          <a:sym typeface="Calibri"/>
                        </a:rPr>
                        <a:t>Tìm kiếm trên mảng một chiều đã được sắp xếp giá trị</a:t>
                      </a:r>
                      <a:br>
                        <a:rPr b="0" i="0" lang="en-US" sz="2000">
                          <a:solidFill>
                            <a:srgbClr val="000000"/>
                          </a:solidFill>
                          <a:latin typeface="Calibri"/>
                          <a:ea typeface="Calibri"/>
                          <a:cs typeface="Calibri"/>
                          <a:sym typeface="Calibri"/>
                        </a:rPr>
                      </a:br>
                      <a:r>
                        <a:rPr b="0" i="0" lang="en-US" sz="2000">
                          <a:solidFill>
                            <a:srgbClr val="000000"/>
                          </a:solidFill>
                          <a:latin typeface="Calibri"/>
                          <a:ea typeface="Calibri"/>
                          <a:cs typeface="Calibri"/>
                          <a:sym typeface="Calibri"/>
                        </a:rPr>
                        <a:t>truyền vào, sử dụng thuật giải tìm kiếm nhị phân.</a:t>
                      </a:r>
                      <a:endParaRPr b="0" i="0" sz="2000">
                        <a:solidFill>
                          <a:srgbClr val="000000"/>
                        </a:solidFill>
                        <a:latin typeface="Calibri"/>
                        <a:ea typeface="Calibri"/>
                        <a:cs typeface="Calibri"/>
                        <a:sym typeface="Calibri"/>
                      </a:endParaRPr>
                    </a:p>
                  </a:txBody>
                  <a:tcPr marT="34300" marB="34300" marR="68575" marL="68575" anchor="ctr"/>
                </a:tc>
              </a:tr>
              <a:tr h="829125">
                <a:tc>
                  <a:txBody>
                    <a:bodyPr/>
                    <a:lstStyle/>
                    <a:p>
                      <a:pPr indent="0" lvl="0" marL="0" marR="0" rtl="0" algn="just">
                        <a:spcBef>
                          <a:spcPts val="0"/>
                        </a:spcBef>
                        <a:spcAft>
                          <a:spcPts val="0"/>
                        </a:spcAft>
                        <a:buNone/>
                      </a:pPr>
                      <a:r>
                        <a:rPr b="0" i="0" lang="en-US" sz="2000">
                          <a:solidFill>
                            <a:srgbClr val="000000"/>
                          </a:solidFill>
                          <a:latin typeface="Calibri"/>
                          <a:ea typeface="Calibri"/>
                          <a:cs typeface="Calibri"/>
                          <a:sym typeface="Calibri"/>
                        </a:rPr>
                        <a:t>Clear</a:t>
                      </a:r>
                      <a:endParaRPr sz="20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2000">
                          <a:solidFill>
                            <a:srgbClr val="000000"/>
                          </a:solidFill>
                          <a:latin typeface="Calibri"/>
                          <a:ea typeface="Calibri"/>
                          <a:cs typeface="Calibri"/>
                          <a:sym typeface="Calibri"/>
                        </a:rPr>
                        <a:t>Gán các phần tử trong dãy chỉ ra bằng giá trị mặc định của</a:t>
                      </a:r>
                      <a:br>
                        <a:rPr b="0" i="0" lang="en-US" sz="2000">
                          <a:solidFill>
                            <a:srgbClr val="000000"/>
                          </a:solidFill>
                          <a:latin typeface="Calibri"/>
                          <a:ea typeface="Calibri"/>
                          <a:cs typeface="Calibri"/>
                          <a:sym typeface="Calibri"/>
                        </a:rPr>
                      </a:br>
                      <a:r>
                        <a:rPr b="0" i="0" lang="en-US" sz="2000">
                          <a:solidFill>
                            <a:srgbClr val="000000"/>
                          </a:solidFill>
                          <a:latin typeface="Calibri"/>
                          <a:ea typeface="Calibri"/>
                          <a:cs typeface="Calibri"/>
                          <a:sym typeface="Calibri"/>
                        </a:rPr>
                        <a:t>kiểu dữ liệu các phần tử</a:t>
                      </a:r>
                      <a:endParaRPr sz="2000">
                        <a:latin typeface="Calibri"/>
                        <a:ea typeface="Calibri"/>
                        <a:cs typeface="Calibri"/>
                        <a:sym typeface="Calibri"/>
                      </a:endParaRPr>
                    </a:p>
                  </a:txBody>
                  <a:tcPr marT="34300" marB="34300" marR="68575" marL="68575" anchor="ctr"/>
                </a:tc>
              </a:tr>
              <a:tr h="1331625">
                <a:tc>
                  <a:txBody>
                    <a:bodyPr/>
                    <a:lstStyle/>
                    <a:p>
                      <a:pPr indent="0" lvl="0" marL="0" marR="0" rtl="0" algn="just">
                        <a:spcBef>
                          <a:spcPts val="0"/>
                        </a:spcBef>
                        <a:spcAft>
                          <a:spcPts val="0"/>
                        </a:spcAft>
                        <a:buNone/>
                      </a:pPr>
                      <a:r>
                        <a:rPr b="0" i="0" lang="en-US" sz="2000">
                          <a:solidFill>
                            <a:srgbClr val="000000"/>
                          </a:solidFill>
                          <a:latin typeface="Calibri"/>
                          <a:ea typeface="Calibri"/>
                          <a:cs typeface="Calibri"/>
                          <a:sym typeface="Calibri"/>
                        </a:rPr>
                        <a:t>Clone</a:t>
                      </a:r>
                      <a:endParaRPr sz="20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2000">
                          <a:solidFill>
                            <a:srgbClr val="000000"/>
                          </a:solidFill>
                          <a:latin typeface="Calibri"/>
                          <a:ea typeface="Calibri"/>
                          <a:cs typeface="Calibri"/>
                          <a:sym typeface="Calibri"/>
                        </a:rPr>
                        <a:t>Trả về bản sao cạn (shallow copy) của mảng. Bản sao này chỉ</a:t>
                      </a:r>
                      <a:br>
                        <a:rPr b="0" i="0" lang="en-US" sz="2000">
                          <a:solidFill>
                            <a:srgbClr val="000000"/>
                          </a:solidFill>
                          <a:latin typeface="Calibri"/>
                          <a:ea typeface="Calibri"/>
                          <a:cs typeface="Calibri"/>
                          <a:sym typeface="Calibri"/>
                        </a:rPr>
                      </a:br>
                      <a:r>
                        <a:rPr b="0" i="0" lang="en-US" sz="2000">
                          <a:solidFill>
                            <a:srgbClr val="000000"/>
                          </a:solidFill>
                          <a:latin typeface="Calibri"/>
                          <a:ea typeface="Calibri"/>
                          <a:cs typeface="Calibri"/>
                          <a:sym typeface="Calibri"/>
                        </a:rPr>
                        <a:t>sao chép kiểu trị và kiểu tham chiếu nhưng không sao chép</a:t>
                      </a:r>
                      <a:br>
                        <a:rPr b="0" i="0" lang="en-US" sz="2000">
                          <a:solidFill>
                            <a:srgbClr val="000000"/>
                          </a:solidFill>
                          <a:latin typeface="Calibri"/>
                          <a:ea typeface="Calibri"/>
                          <a:cs typeface="Calibri"/>
                          <a:sym typeface="Calibri"/>
                        </a:rPr>
                      </a:br>
                      <a:r>
                        <a:rPr b="0" i="0" lang="en-US" sz="2000">
                          <a:solidFill>
                            <a:srgbClr val="000000"/>
                          </a:solidFill>
                          <a:latin typeface="Calibri"/>
                          <a:ea typeface="Calibri"/>
                          <a:cs typeface="Calibri"/>
                          <a:sym typeface="Calibri"/>
                        </a:rPr>
                        <a:t>các đối tượng được tham chiếu đến.</a:t>
                      </a:r>
                      <a:endParaRPr sz="2000">
                        <a:latin typeface="Calibri"/>
                        <a:ea typeface="Calibri"/>
                        <a:cs typeface="Calibri"/>
                        <a:sym typeface="Calibri"/>
                      </a:endParaRPr>
                    </a:p>
                  </a:txBody>
                  <a:tcPr marT="34300" marB="34300" marR="68575" marL="68575" anchor="ctr"/>
                </a:tc>
              </a:tr>
              <a:tr h="829125">
                <a:tc>
                  <a:txBody>
                    <a:bodyPr/>
                    <a:lstStyle/>
                    <a:p>
                      <a:pPr indent="0" lvl="0" marL="0" marR="0" rtl="0" algn="just">
                        <a:spcBef>
                          <a:spcPts val="0"/>
                        </a:spcBef>
                        <a:spcAft>
                          <a:spcPts val="0"/>
                        </a:spcAft>
                        <a:buNone/>
                      </a:pPr>
                      <a:r>
                        <a:rPr b="0" i="0" lang="en-US" sz="2000">
                          <a:solidFill>
                            <a:srgbClr val="000000"/>
                          </a:solidFill>
                          <a:latin typeface="Calibri"/>
                          <a:ea typeface="Calibri"/>
                          <a:cs typeface="Calibri"/>
                          <a:sym typeface="Calibri"/>
                        </a:rPr>
                        <a:t>Copy</a:t>
                      </a:r>
                      <a:endParaRPr sz="20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2000">
                          <a:solidFill>
                            <a:srgbClr val="000000"/>
                          </a:solidFill>
                          <a:latin typeface="Calibri"/>
                          <a:ea typeface="Calibri"/>
                          <a:cs typeface="Calibri"/>
                          <a:sym typeface="Calibri"/>
                        </a:rPr>
                        <a:t>Sao chép một phần của mảng vào mảng khác và thực hiện</a:t>
                      </a:r>
                      <a:br>
                        <a:rPr b="0" i="0" lang="en-US" sz="2000">
                          <a:solidFill>
                            <a:srgbClr val="000000"/>
                          </a:solidFill>
                          <a:latin typeface="Calibri"/>
                          <a:ea typeface="Calibri"/>
                          <a:cs typeface="Calibri"/>
                          <a:sym typeface="Calibri"/>
                        </a:rPr>
                      </a:br>
                      <a:r>
                        <a:rPr b="0" i="0" lang="en-US" sz="2000">
                          <a:solidFill>
                            <a:srgbClr val="000000"/>
                          </a:solidFill>
                          <a:latin typeface="Calibri"/>
                          <a:ea typeface="Calibri"/>
                          <a:cs typeface="Calibri"/>
                          <a:sym typeface="Calibri"/>
                        </a:rPr>
                        <a:t>chuyển đổi kiểu nếu cần.</a:t>
                      </a:r>
                      <a:endParaRPr sz="2000">
                        <a:latin typeface="Calibri"/>
                        <a:ea typeface="Calibri"/>
                        <a:cs typeface="Calibri"/>
                        <a:sym typeface="Calibri"/>
                      </a:endParaRPr>
                    </a:p>
                  </a:txBody>
                  <a:tcPr marT="34300" marB="34300" marR="68575" marL="68575" anchor="ctr"/>
                </a:tc>
              </a:tr>
              <a:tr h="829125">
                <a:tc>
                  <a:txBody>
                    <a:bodyPr/>
                    <a:lstStyle/>
                    <a:p>
                      <a:pPr indent="0" lvl="0" marL="0" marR="0" rtl="0" algn="just">
                        <a:spcBef>
                          <a:spcPts val="0"/>
                        </a:spcBef>
                        <a:spcAft>
                          <a:spcPts val="0"/>
                        </a:spcAft>
                        <a:buNone/>
                      </a:pPr>
                      <a:r>
                        <a:rPr b="0" i="0" lang="en-US" sz="2000">
                          <a:solidFill>
                            <a:srgbClr val="000000"/>
                          </a:solidFill>
                          <a:latin typeface="Calibri"/>
                          <a:ea typeface="Calibri"/>
                          <a:cs typeface="Calibri"/>
                          <a:sym typeface="Calibri"/>
                        </a:rPr>
                        <a:t>CopyTo</a:t>
                      </a:r>
                      <a:endParaRPr sz="20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2000">
                          <a:solidFill>
                            <a:srgbClr val="000000"/>
                          </a:solidFill>
                          <a:latin typeface="Calibri"/>
                          <a:ea typeface="Calibri"/>
                          <a:cs typeface="Calibri"/>
                          <a:sym typeface="Calibri"/>
                        </a:rPr>
                        <a:t>Sao chép toàn bộ các phần tử của mảng một chiều vào mảng</a:t>
                      </a:r>
                      <a:br>
                        <a:rPr b="0" i="0" lang="en-US" sz="2000">
                          <a:solidFill>
                            <a:srgbClr val="000000"/>
                          </a:solidFill>
                          <a:latin typeface="Calibri"/>
                          <a:ea typeface="Calibri"/>
                          <a:cs typeface="Calibri"/>
                          <a:sym typeface="Calibri"/>
                        </a:rPr>
                      </a:br>
                      <a:r>
                        <a:rPr b="0" i="0" lang="en-US" sz="2000">
                          <a:solidFill>
                            <a:srgbClr val="000000"/>
                          </a:solidFill>
                          <a:latin typeface="Calibri"/>
                          <a:ea typeface="Calibri"/>
                          <a:cs typeface="Calibri"/>
                          <a:sym typeface="Calibri"/>
                        </a:rPr>
                        <a:t>một chiều được truyền vào bắt đầu từ vị trí chỉ ra.</a:t>
                      </a:r>
                      <a:endParaRPr sz="2000">
                        <a:latin typeface="Calibri"/>
                        <a:ea typeface="Calibri"/>
                        <a:cs typeface="Calibri"/>
                        <a:sym typeface="Calibri"/>
                      </a:endParaRPr>
                    </a:p>
                  </a:txBody>
                  <a:tcPr marT="34300" marB="34300" marR="68575" marL="68575" anchor="ctr"/>
                </a:tc>
              </a:tr>
              <a:tr h="326625">
                <a:tc>
                  <a:txBody>
                    <a:bodyPr/>
                    <a:lstStyle/>
                    <a:p>
                      <a:pPr indent="0" lvl="0" marL="0" marR="0" rtl="0" algn="just">
                        <a:spcBef>
                          <a:spcPts val="0"/>
                        </a:spcBef>
                        <a:spcAft>
                          <a:spcPts val="0"/>
                        </a:spcAft>
                        <a:buNone/>
                      </a:pPr>
                      <a:r>
                        <a:rPr b="0" i="0" lang="en-US" sz="2000">
                          <a:solidFill>
                            <a:srgbClr val="000000"/>
                          </a:solidFill>
                          <a:latin typeface="Calibri"/>
                          <a:ea typeface="Calibri"/>
                          <a:cs typeface="Calibri"/>
                          <a:sym typeface="Calibri"/>
                        </a:rPr>
                        <a:t>GetLength</a:t>
                      </a:r>
                      <a:endParaRPr sz="20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2000">
                          <a:solidFill>
                            <a:srgbClr val="000000"/>
                          </a:solidFill>
                          <a:latin typeface="Calibri"/>
                          <a:ea typeface="Calibri"/>
                          <a:cs typeface="Calibri"/>
                          <a:sym typeface="Calibri"/>
                        </a:rPr>
                        <a:t>Trả về số phần tử của một chiều được chỉ ra trên mảng</a:t>
                      </a:r>
                      <a:endParaRPr sz="2000">
                        <a:latin typeface="Calibri"/>
                        <a:ea typeface="Calibri"/>
                        <a:cs typeface="Calibri"/>
                        <a:sym typeface="Calibri"/>
                      </a:endParaRPr>
                    </a:p>
                  </a:txBody>
                  <a:tcPr marT="34300" marB="34300" marR="68575" marL="68575" anchor="ctr"/>
                </a:tc>
              </a:tr>
            </a:tbl>
          </a:graphicData>
        </a:graphic>
      </p:graphicFrame>
      <p:sp>
        <p:nvSpPr>
          <p:cNvPr id="173" name="Google Shape;173;p21"/>
          <p:cNvSpPr/>
          <p:nvPr/>
        </p:nvSpPr>
        <p:spPr>
          <a:xfrm>
            <a:off x="1447800" y="464234"/>
            <a:ext cx="1779654" cy="52322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800">
                <a:solidFill>
                  <a:schemeClr val="lt1"/>
                </a:solidFill>
                <a:latin typeface="Calibri"/>
                <a:ea typeface="Calibri"/>
                <a:cs typeface="Calibri"/>
                <a:sym typeface="Calibri"/>
              </a:rPr>
              <a:t>Kiểu Mảng</a:t>
            </a:r>
            <a:endParaRPr b="1" sz="2800">
              <a:solidFill>
                <a:schemeClr val="lt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2"/>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graphicFrame>
        <p:nvGraphicFramePr>
          <p:cNvPr id="179" name="Google Shape;179;p22"/>
          <p:cNvGraphicFramePr/>
          <p:nvPr/>
        </p:nvGraphicFramePr>
        <p:xfrm>
          <a:off x="152400" y="1066800"/>
          <a:ext cx="3000000" cy="3000000"/>
        </p:xfrm>
        <a:graphic>
          <a:graphicData uri="http://schemas.openxmlformats.org/drawingml/2006/table">
            <a:tbl>
              <a:tblPr bandRow="1" firstRow="1">
                <a:noFill/>
                <a:tableStyleId>{4A2E8618-858E-4D6D-B25A-47D6898B00DF}</a:tableStyleId>
              </a:tblPr>
              <a:tblGrid>
                <a:gridCol w="1886200"/>
                <a:gridCol w="7015750"/>
              </a:tblGrid>
              <a:tr h="361275">
                <a:tc gridSpan="2">
                  <a:txBody>
                    <a:bodyPr/>
                    <a:lstStyle/>
                    <a:p>
                      <a:pPr indent="0" lvl="0" marL="0" marR="0" rtl="0" algn="ctr">
                        <a:spcBef>
                          <a:spcPts val="0"/>
                        </a:spcBef>
                        <a:spcAft>
                          <a:spcPts val="0"/>
                        </a:spcAft>
                        <a:buNone/>
                      </a:pPr>
                      <a:r>
                        <a:rPr b="1" lang="en-US" sz="1700">
                          <a:latin typeface="Calibri"/>
                          <a:ea typeface="Calibri"/>
                          <a:cs typeface="Calibri"/>
                          <a:sym typeface="Calibri"/>
                        </a:rPr>
                        <a:t>Phương</a:t>
                      </a:r>
                      <a:r>
                        <a:rPr b="1" lang="en-US" sz="1700">
                          <a:latin typeface="Calibri"/>
                          <a:ea typeface="Calibri"/>
                          <a:cs typeface="Calibri"/>
                          <a:sym typeface="Calibri"/>
                        </a:rPr>
                        <a:t> thức</a:t>
                      </a:r>
                      <a:endParaRPr b="1" sz="1700">
                        <a:latin typeface="Calibri"/>
                        <a:ea typeface="Calibri"/>
                        <a:cs typeface="Calibri"/>
                        <a:sym typeface="Calibri"/>
                      </a:endParaRPr>
                    </a:p>
                  </a:txBody>
                  <a:tcPr marT="34300" marB="34300" marR="68575" marL="68575"/>
                </a:tc>
                <a:tc hMerge="1"/>
              </a:tr>
              <a:tr h="411675">
                <a:tc>
                  <a:txBody>
                    <a:bodyPr/>
                    <a:lstStyle/>
                    <a:p>
                      <a:pPr indent="0" lvl="0" marL="0" marR="0" rtl="0" algn="ctr">
                        <a:spcBef>
                          <a:spcPts val="0"/>
                        </a:spcBef>
                        <a:spcAft>
                          <a:spcPts val="0"/>
                        </a:spcAft>
                        <a:buNone/>
                      </a:pPr>
                      <a:r>
                        <a:rPr lang="en-US" sz="2000">
                          <a:latin typeface="Calibri"/>
                          <a:ea typeface="Calibri"/>
                          <a:cs typeface="Calibri"/>
                          <a:sym typeface="Calibri"/>
                        </a:rPr>
                        <a:t>Tên</a:t>
                      </a:r>
                      <a:endParaRPr sz="2000">
                        <a:latin typeface="Calibri"/>
                        <a:ea typeface="Calibri"/>
                        <a:cs typeface="Calibri"/>
                        <a:sym typeface="Calibri"/>
                      </a:endParaRPr>
                    </a:p>
                  </a:txBody>
                  <a:tcPr marT="34300" marB="34300" marR="68575" marL="68575">
                    <a:solidFill>
                      <a:schemeClr val="accent2"/>
                    </a:solidFill>
                  </a:tcPr>
                </a:tc>
                <a:tc>
                  <a:txBody>
                    <a:bodyPr/>
                    <a:lstStyle/>
                    <a:p>
                      <a:pPr indent="0" lvl="0" marL="0" marR="0" rtl="0" algn="ctr">
                        <a:spcBef>
                          <a:spcPts val="0"/>
                        </a:spcBef>
                        <a:spcAft>
                          <a:spcPts val="0"/>
                        </a:spcAft>
                        <a:buNone/>
                      </a:pPr>
                      <a:r>
                        <a:rPr lang="en-US" sz="2000">
                          <a:latin typeface="Calibri"/>
                          <a:ea typeface="Calibri"/>
                          <a:cs typeface="Calibri"/>
                          <a:sym typeface="Calibri"/>
                        </a:rPr>
                        <a:t>Mô</a:t>
                      </a:r>
                      <a:r>
                        <a:rPr lang="en-US" sz="2000">
                          <a:latin typeface="Calibri"/>
                          <a:ea typeface="Calibri"/>
                          <a:cs typeface="Calibri"/>
                          <a:sym typeface="Calibri"/>
                        </a:rPr>
                        <a:t> tả</a:t>
                      </a:r>
                      <a:endParaRPr sz="2000">
                        <a:latin typeface="Calibri"/>
                        <a:ea typeface="Calibri"/>
                        <a:cs typeface="Calibri"/>
                        <a:sym typeface="Calibri"/>
                      </a:endParaRPr>
                    </a:p>
                  </a:txBody>
                  <a:tcPr marT="34300" marB="34300" marR="68575" marL="68575">
                    <a:solidFill>
                      <a:schemeClr val="accent2"/>
                    </a:solidFill>
                  </a:tcPr>
                </a:tc>
              </a:tr>
              <a:tr h="567250">
                <a:tc>
                  <a:txBody>
                    <a:bodyPr/>
                    <a:lstStyle/>
                    <a:p>
                      <a:pPr indent="0" lvl="0" marL="0" marR="0" rtl="0" algn="l">
                        <a:spcBef>
                          <a:spcPts val="0"/>
                        </a:spcBef>
                        <a:spcAft>
                          <a:spcPts val="0"/>
                        </a:spcAft>
                        <a:buNone/>
                      </a:pPr>
                      <a:r>
                        <a:rPr b="0" i="0" lang="en-US" sz="1900">
                          <a:solidFill>
                            <a:srgbClr val="000000"/>
                          </a:solidFill>
                          <a:latin typeface="Calibri"/>
                          <a:ea typeface="Calibri"/>
                          <a:cs typeface="Calibri"/>
                          <a:sym typeface="Calibri"/>
                        </a:rPr>
                        <a:t>GetLowerBound</a:t>
                      </a:r>
                      <a:endParaRPr sz="19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1900">
                          <a:solidFill>
                            <a:srgbClr val="000000"/>
                          </a:solidFill>
                          <a:latin typeface="Calibri"/>
                          <a:ea typeface="Calibri"/>
                          <a:cs typeface="Calibri"/>
                          <a:sym typeface="Calibri"/>
                        </a:rPr>
                        <a:t>Trả về chỉ số nhỏ nhất của một chiều được chỉ ra trên mảng</a:t>
                      </a:r>
                      <a:endParaRPr sz="1900">
                        <a:latin typeface="Calibri"/>
                        <a:ea typeface="Calibri"/>
                        <a:cs typeface="Calibri"/>
                        <a:sym typeface="Calibri"/>
                      </a:endParaRPr>
                    </a:p>
                  </a:txBody>
                  <a:tcPr marT="34300" marB="34300" marR="68575" marL="68575" anchor="ctr"/>
                </a:tc>
              </a:tr>
              <a:tr h="542175">
                <a:tc>
                  <a:txBody>
                    <a:bodyPr/>
                    <a:lstStyle/>
                    <a:p>
                      <a:pPr indent="0" lvl="0" marL="0" marR="0" rtl="0" algn="l">
                        <a:spcBef>
                          <a:spcPts val="0"/>
                        </a:spcBef>
                        <a:spcAft>
                          <a:spcPts val="0"/>
                        </a:spcAft>
                        <a:buNone/>
                      </a:pPr>
                      <a:r>
                        <a:rPr b="0" i="0" lang="en-US" sz="1900">
                          <a:solidFill>
                            <a:srgbClr val="000000"/>
                          </a:solidFill>
                          <a:latin typeface="Calibri"/>
                          <a:ea typeface="Calibri"/>
                          <a:cs typeface="Calibri"/>
                          <a:sym typeface="Calibri"/>
                        </a:rPr>
                        <a:t>GetUpperBound</a:t>
                      </a:r>
                      <a:endParaRPr sz="19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1900">
                          <a:solidFill>
                            <a:srgbClr val="000000"/>
                          </a:solidFill>
                          <a:latin typeface="Calibri"/>
                          <a:ea typeface="Calibri"/>
                          <a:cs typeface="Calibri"/>
                          <a:sym typeface="Calibri"/>
                        </a:rPr>
                        <a:t>Trả về chỉ số lớn nhất của một chiều được chỉ ra trên mảng</a:t>
                      </a:r>
                      <a:endParaRPr sz="1900">
                        <a:latin typeface="Calibri"/>
                        <a:ea typeface="Calibri"/>
                        <a:cs typeface="Calibri"/>
                        <a:sym typeface="Calibri"/>
                      </a:endParaRPr>
                    </a:p>
                  </a:txBody>
                  <a:tcPr marT="34300" marB="34300" marR="68575" marL="68575" anchor="ctr"/>
                </a:tc>
              </a:tr>
              <a:tr h="411675">
                <a:tc>
                  <a:txBody>
                    <a:bodyPr/>
                    <a:lstStyle/>
                    <a:p>
                      <a:pPr indent="0" lvl="0" marL="0" marR="0" rtl="0" algn="l">
                        <a:spcBef>
                          <a:spcPts val="0"/>
                        </a:spcBef>
                        <a:spcAft>
                          <a:spcPts val="0"/>
                        </a:spcAft>
                        <a:buNone/>
                      </a:pPr>
                      <a:r>
                        <a:rPr b="0" i="0" lang="en-US" sz="1900">
                          <a:solidFill>
                            <a:srgbClr val="000000"/>
                          </a:solidFill>
                          <a:latin typeface="Calibri"/>
                          <a:ea typeface="Calibri"/>
                          <a:cs typeface="Calibri"/>
                          <a:sym typeface="Calibri"/>
                        </a:rPr>
                        <a:t>GetValue</a:t>
                      </a:r>
                      <a:endParaRPr sz="19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1900">
                          <a:solidFill>
                            <a:srgbClr val="000000"/>
                          </a:solidFill>
                          <a:latin typeface="Calibri"/>
                          <a:ea typeface="Calibri"/>
                          <a:cs typeface="Calibri"/>
                          <a:sym typeface="Calibri"/>
                        </a:rPr>
                        <a:t>Trả về trị của một phần tử chỉ ra trên mảng</a:t>
                      </a:r>
                      <a:endParaRPr sz="1900">
                        <a:latin typeface="Calibri"/>
                        <a:ea typeface="Calibri"/>
                        <a:cs typeface="Calibri"/>
                        <a:sym typeface="Calibri"/>
                      </a:endParaRPr>
                    </a:p>
                  </a:txBody>
                  <a:tcPr marT="34300" marB="34300" marR="68575" marL="68575" anchor="ctr"/>
                </a:tc>
              </a:tr>
              <a:tr h="1083825">
                <a:tc>
                  <a:txBody>
                    <a:bodyPr/>
                    <a:lstStyle/>
                    <a:p>
                      <a:pPr indent="0" lvl="0" marL="0" marR="0" rtl="0" algn="l">
                        <a:spcBef>
                          <a:spcPts val="0"/>
                        </a:spcBef>
                        <a:spcAft>
                          <a:spcPts val="0"/>
                        </a:spcAft>
                        <a:buNone/>
                      </a:pPr>
                      <a:r>
                        <a:rPr b="0" i="0" lang="en-US" sz="1900">
                          <a:solidFill>
                            <a:srgbClr val="000000"/>
                          </a:solidFill>
                          <a:latin typeface="Calibri"/>
                          <a:ea typeface="Calibri"/>
                          <a:cs typeface="Calibri"/>
                          <a:sym typeface="Calibri"/>
                        </a:rPr>
                        <a:t>IndexOf</a:t>
                      </a:r>
                      <a:endParaRPr sz="19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1900">
                          <a:solidFill>
                            <a:srgbClr val="000000"/>
                          </a:solidFill>
                          <a:latin typeface="Calibri"/>
                          <a:ea typeface="Calibri"/>
                          <a:cs typeface="Calibri"/>
                          <a:sym typeface="Calibri"/>
                        </a:rPr>
                        <a:t>Trả về chỉ số của phần tử đầu tiên trên mảng một chiều (hoặc</a:t>
                      </a:r>
                      <a:br>
                        <a:rPr b="0" i="0" lang="en-US" sz="1900">
                          <a:solidFill>
                            <a:srgbClr val="000000"/>
                          </a:solidFill>
                          <a:latin typeface="Calibri"/>
                          <a:ea typeface="Calibri"/>
                          <a:cs typeface="Calibri"/>
                          <a:sym typeface="Calibri"/>
                        </a:rPr>
                      </a:br>
                      <a:r>
                        <a:rPr b="0" i="0" lang="en-US" sz="1900">
                          <a:solidFill>
                            <a:srgbClr val="000000"/>
                          </a:solidFill>
                          <a:latin typeface="Calibri"/>
                          <a:ea typeface="Calibri"/>
                          <a:cs typeface="Calibri"/>
                          <a:sym typeface="Calibri"/>
                        </a:rPr>
                        <a:t>trên một vùng của mảng) trùng với giá trị truyền vào</a:t>
                      </a:r>
                      <a:endParaRPr sz="1900">
                        <a:latin typeface="Calibri"/>
                        <a:ea typeface="Calibri"/>
                        <a:cs typeface="Calibri"/>
                        <a:sym typeface="Calibri"/>
                      </a:endParaRPr>
                    </a:p>
                  </a:txBody>
                  <a:tcPr marT="34300" marB="34300" marR="68575" marL="68575" anchor="ctr"/>
                </a:tc>
              </a:tr>
              <a:tr h="747750">
                <a:tc>
                  <a:txBody>
                    <a:bodyPr/>
                    <a:lstStyle/>
                    <a:p>
                      <a:pPr indent="0" lvl="0" marL="0" marR="0" rtl="0" algn="l">
                        <a:spcBef>
                          <a:spcPts val="0"/>
                        </a:spcBef>
                        <a:spcAft>
                          <a:spcPts val="0"/>
                        </a:spcAft>
                        <a:buNone/>
                      </a:pPr>
                      <a:r>
                        <a:rPr b="0" i="0" lang="en-US" sz="1900">
                          <a:solidFill>
                            <a:srgbClr val="000000"/>
                          </a:solidFill>
                          <a:latin typeface="Calibri"/>
                          <a:ea typeface="Calibri"/>
                          <a:cs typeface="Calibri"/>
                          <a:sym typeface="Calibri"/>
                        </a:rPr>
                        <a:t>LastIndexOf</a:t>
                      </a:r>
                      <a:endParaRPr sz="19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1900">
                          <a:solidFill>
                            <a:srgbClr val="000000"/>
                          </a:solidFill>
                          <a:latin typeface="Calibri"/>
                          <a:ea typeface="Calibri"/>
                          <a:cs typeface="Calibri"/>
                          <a:sym typeface="Calibri"/>
                        </a:rPr>
                        <a:t>Trả về chỉ số của phần tử cuối cùng trên mảng một chiều</a:t>
                      </a:r>
                      <a:br>
                        <a:rPr b="0" i="0" lang="en-US" sz="1900">
                          <a:solidFill>
                            <a:srgbClr val="000000"/>
                          </a:solidFill>
                          <a:latin typeface="Calibri"/>
                          <a:ea typeface="Calibri"/>
                          <a:cs typeface="Calibri"/>
                          <a:sym typeface="Calibri"/>
                        </a:rPr>
                      </a:br>
                      <a:r>
                        <a:rPr b="0" i="0" lang="en-US" sz="1900">
                          <a:solidFill>
                            <a:srgbClr val="000000"/>
                          </a:solidFill>
                          <a:latin typeface="Calibri"/>
                          <a:ea typeface="Calibri"/>
                          <a:cs typeface="Calibri"/>
                          <a:sym typeface="Calibri"/>
                        </a:rPr>
                        <a:t>(hoặc trên một vùng của mảng) trùng với giá trị truyền vào</a:t>
                      </a:r>
                      <a:endParaRPr sz="1900">
                        <a:latin typeface="Calibri"/>
                        <a:ea typeface="Calibri"/>
                        <a:cs typeface="Calibri"/>
                        <a:sym typeface="Calibri"/>
                      </a:endParaRPr>
                    </a:p>
                  </a:txBody>
                  <a:tcPr marT="34300" marB="34300" marR="68575" marL="68575" anchor="ctr"/>
                </a:tc>
              </a:tr>
              <a:tr h="747750">
                <a:tc>
                  <a:txBody>
                    <a:bodyPr/>
                    <a:lstStyle/>
                    <a:p>
                      <a:pPr indent="0" lvl="0" marL="0" marR="0" rtl="0" algn="l">
                        <a:spcBef>
                          <a:spcPts val="0"/>
                        </a:spcBef>
                        <a:spcAft>
                          <a:spcPts val="0"/>
                        </a:spcAft>
                        <a:buNone/>
                      </a:pPr>
                      <a:r>
                        <a:rPr b="0" i="0" lang="en-US" sz="1900">
                          <a:solidFill>
                            <a:srgbClr val="000000"/>
                          </a:solidFill>
                          <a:latin typeface="Calibri"/>
                          <a:ea typeface="Calibri"/>
                          <a:cs typeface="Calibri"/>
                          <a:sym typeface="Calibri"/>
                        </a:rPr>
                        <a:t>Reverse</a:t>
                      </a:r>
                      <a:endParaRPr sz="19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1900">
                          <a:solidFill>
                            <a:srgbClr val="000000"/>
                          </a:solidFill>
                          <a:latin typeface="Calibri"/>
                          <a:ea typeface="Calibri"/>
                          <a:cs typeface="Calibri"/>
                          <a:sym typeface="Calibri"/>
                        </a:rPr>
                        <a:t>Đảo ngược thứ tự các phần tử trên mảng một chiều hoặc</a:t>
                      </a:r>
                      <a:br>
                        <a:rPr b="0" i="0" lang="en-US" sz="1900">
                          <a:solidFill>
                            <a:srgbClr val="000000"/>
                          </a:solidFill>
                          <a:latin typeface="Calibri"/>
                          <a:ea typeface="Calibri"/>
                          <a:cs typeface="Calibri"/>
                          <a:sym typeface="Calibri"/>
                        </a:rPr>
                      </a:br>
                      <a:r>
                        <a:rPr b="0" i="0" lang="en-US" sz="1900">
                          <a:solidFill>
                            <a:srgbClr val="000000"/>
                          </a:solidFill>
                          <a:latin typeface="Calibri"/>
                          <a:ea typeface="Calibri"/>
                          <a:cs typeface="Calibri"/>
                          <a:sym typeface="Calibri"/>
                        </a:rPr>
                        <a:t>trên một phần của mảng</a:t>
                      </a:r>
                      <a:endParaRPr sz="1900">
                        <a:latin typeface="Calibri"/>
                        <a:ea typeface="Calibri"/>
                        <a:cs typeface="Calibri"/>
                        <a:sym typeface="Calibri"/>
                      </a:endParaRPr>
                    </a:p>
                  </a:txBody>
                  <a:tcPr marT="34300" marB="34300" marR="68575" marL="68575" anchor="ctr"/>
                </a:tc>
              </a:tr>
              <a:tr h="411675">
                <a:tc>
                  <a:txBody>
                    <a:bodyPr/>
                    <a:lstStyle/>
                    <a:p>
                      <a:pPr indent="0" lvl="0" marL="0" marR="0" rtl="0" algn="l">
                        <a:spcBef>
                          <a:spcPts val="0"/>
                        </a:spcBef>
                        <a:spcAft>
                          <a:spcPts val="0"/>
                        </a:spcAft>
                        <a:buNone/>
                      </a:pPr>
                      <a:r>
                        <a:rPr b="0" i="0" lang="en-US" sz="1900">
                          <a:solidFill>
                            <a:srgbClr val="000000"/>
                          </a:solidFill>
                          <a:latin typeface="Calibri"/>
                          <a:ea typeface="Calibri"/>
                          <a:cs typeface="Calibri"/>
                          <a:sym typeface="Calibri"/>
                        </a:rPr>
                        <a:t>SetValue</a:t>
                      </a:r>
                      <a:endParaRPr sz="19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1900">
                          <a:solidFill>
                            <a:srgbClr val="000000"/>
                          </a:solidFill>
                          <a:latin typeface="Calibri"/>
                          <a:ea typeface="Calibri"/>
                          <a:cs typeface="Calibri"/>
                          <a:sym typeface="Calibri"/>
                        </a:rPr>
                        <a:t>Gán trị cho một phần tử chỉ ra trên mảng</a:t>
                      </a:r>
                      <a:endParaRPr sz="1900">
                        <a:latin typeface="Calibri"/>
                        <a:ea typeface="Calibri"/>
                        <a:cs typeface="Calibri"/>
                        <a:sym typeface="Calibri"/>
                      </a:endParaRPr>
                    </a:p>
                  </a:txBody>
                  <a:tcPr marT="34300" marB="34300" marR="68575" marL="68575" anchor="ctr"/>
                </a:tc>
              </a:tr>
              <a:tr h="411675">
                <a:tc>
                  <a:txBody>
                    <a:bodyPr/>
                    <a:lstStyle/>
                    <a:p>
                      <a:pPr indent="0" lvl="0" marL="0" marR="0" rtl="0" algn="l">
                        <a:spcBef>
                          <a:spcPts val="0"/>
                        </a:spcBef>
                        <a:spcAft>
                          <a:spcPts val="0"/>
                        </a:spcAft>
                        <a:buNone/>
                      </a:pPr>
                      <a:r>
                        <a:rPr b="0" i="0" lang="en-US" sz="1900">
                          <a:solidFill>
                            <a:srgbClr val="000000"/>
                          </a:solidFill>
                          <a:latin typeface="Calibri"/>
                          <a:ea typeface="Calibri"/>
                          <a:cs typeface="Calibri"/>
                          <a:sym typeface="Calibri"/>
                        </a:rPr>
                        <a:t>Sort</a:t>
                      </a:r>
                      <a:endParaRPr sz="19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1900">
                          <a:solidFill>
                            <a:srgbClr val="000000"/>
                          </a:solidFill>
                          <a:latin typeface="Calibri"/>
                          <a:ea typeface="Calibri"/>
                          <a:cs typeface="Calibri"/>
                          <a:sym typeface="Calibri"/>
                        </a:rPr>
                        <a:t>Sắp xếp các phần tử trong mảng một chiều</a:t>
                      </a:r>
                      <a:endParaRPr sz="1900">
                        <a:latin typeface="Calibri"/>
                        <a:ea typeface="Calibri"/>
                        <a:cs typeface="Calibri"/>
                        <a:sym typeface="Calibri"/>
                      </a:endParaRPr>
                    </a:p>
                  </a:txBody>
                  <a:tcPr marT="34300" marB="34300" marR="68575" marL="68575" anchor="ctr"/>
                </a:tc>
              </a:tr>
            </a:tbl>
          </a:graphicData>
        </a:graphic>
      </p:graphicFrame>
      <p:sp>
        <p:nvSpPr>
          <p:cNvPr id="180" name="Google Shape;180;p22"/>
          <p:cNvSpPr/>
          <p:nvPr/>
        </p:nvSpPr>
        <p:spPr>
          <a:xfrm>
            <a:off x="1447800" y="464234"/>
            <a:ext cx="1779654" cy="52322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800">
                <a:solidFill>
                  <a:schemeClr val="lt1"/>
                </a:solidFill>
                <a:latin typeface="Calibri"/>
                <a:ea typeface="Calibri"/>
                <a:cs typeface="Calibri"/>
                <a:sym typeface="Calibri"/>
              </a:rPr>
              <a:t>Kiểu Mảng</a:t>
            </a:r>
            <a:endParaRPr b="1" sz="2800">
              <a:solidFill>
                <a:schemeClr val="lt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23"/>
          <p:cNvSpPr txBox="1"/>
          <p:nvPr>
            <p:ph idx="1" type="body"/>
          </p:nvPr>
        </p:nvSpPr>
        <p:spPr>
          <a:xfrm>
            <a:off x="228600" y="1135471"/>
            <a:ext cx="8839200" cy="5324984"/>
          </a:xfrm>
          <a:prstGeom prst="rect">
            <a:avLst/>
          </a:prstGeom>
          <a:noFill/>
          <a:ln>
            <a:noFill/>
          </a:ln>
        </p:spPr>
        <p:txBody>
          <a:bodyPr anchorCtr="0" anchor="t" bIns="0" lIns="0" spcFirstLastPara="1" rIns="0" wrap="square" tIns="0">
            <a:spAutoFit/>
          </a:bodyPr>
          <a:lstStyle/>
          <a:p>
            <a:pPr indent="-342900" lvl="0" marL="342900" rtl="0" algn="just">
              <a:lnSpc>
                <a:spcPct val="150000"/>
              </a:lnSpc>
              <a:spcBef>
                <a:spcPts val="0"/>
              </a:spcBef>
              <a:spcAft>
                <a:spcPts val="0"/>
              </a:spcAft>
              <a:buClr>
                <a:schemeClr val="dk1"/>
              </a:buClr>
              <a:buSzPts val="2400"/>
              <a:buFont typeface="Noto Sans Symbols"/>
              <a:buChar char="❑"/>
            </a:pPr>
            <a:r>
              <a:rPr b="1" lang="en-US" sz="2400">
                <a:latin typeface="Calibri"/>
                <a:ea typeface="Calibri"/>
                <a:cs typeface="Calibri"/>
                <a:sym typeface="Calibri"/>
              </a:rPr>
              <a:t>Khái niệm</a:t>
            </a:r>
            <a:endParaRPr b="1" sz="2400">
              <a:latin typeface="Calibri"/>
              <a:ea typeface="Calibri"/>
              <a:cs typeface="Calibri"/>
              <a:sym typeface="Calibri"/>
            </a:endParaRPr>
          </a:p>
          <a:p>
            <a:pPr indent="0" lvl="0" marL="0" rtl="0" algn="just">
              <a:lnSpc>
                <a:spcPct val="140909"/>
              </a:lnSpc>
              <a:spcBef>
                <a:spcPts val="0"/>
              </a:spcBef>
              <a:spcAft>
                <a:spcPts val="0"/>
              </a:spcAft>
              <a:buNone/>
            </a:pPr>
            <a:r>
              <a:rPr lang="en-US" sz="2200"/>
              <a:t>Chuỗi kí tự là một dãy gồm các kí tự hoặc một mảng các kí tự được kết thúc bằng ký tự ‘\0’ (còn được gọi là kí tự NULL trong bảng mã Ascii).</a:t>
            </a:r>
            <a:endParaRPr/>
          </a:p>
          <a:p>
            <a:pPr indent="0" lvl="0" marL="0" rtl="0" algn="just">
              <a:lnSpc>
                <a:spcPct val="140909"/>
              </a:lnSpc>
              <a:spcBef>
                <a:spcPts val="0"/>
              </a:spcBef>
              <a:spcAft>
                <a:spcPts val="0"/>
              </a:spcAft>
              <a:buNone/>
            </a:pPr>
            <a:r>
              <a:rPr lang="en-US" sz="2200"/>
              <a:t>Các hằng chuỗi kí tự được đặt trong cặp dấu nháy kép “ ”.</a:t>
            </a:r>
            <a:endParaRPr sz="2200"/>
          </a:p>
          <a:p>
            <a:pPr indent="-342900" lvl="0" marL="342900" rtl="0" algn="just">
              <a:lnSpc>
                <a:spcPct val="150000"/>
              </a:lnSpc>
              <a:spcBef>
                <a:spcPts val="0"/>
              </a:spcBef>
              <a:spcAft>
                <a:spcPts val="0"/>
              </a:spcAft>
              <a:buClr>
                <a:schemeClr val="dk1"/>
              </a:buClr>
              <a:buSzPts val="2400"/>
              <a:buFont typeface="Noto Sans Symbols"/>
              <a:buChar char="❑"/>
            </a:pPr>
            <a:r>
              <a:rPr b="1" lang="en-US" sz="2400">
                <a:latin typeface="Calibri"/>
                <a:ea typeface="Calibri"/>
                <a:cs typeface="Calibri"/>
                <a:sym typeface="Calibri"/>
              </a:rPr>
              <a:t>Cách khai báo </a:t>
            </a:r>
            <a:endParaRPr/>
          </a:p>
          <a:p>
            <a:pPr indent="0" lvl="0" marL="819150" rtl="0" algn="just">
              <a:lnSpc>
                <a:spcPct val="141666"/>
              </a:lnSpc>
              <a:spcBef>
                <a:spcPts val="0"/>
              </a:spcBef>
              <a:spcAft>
                <a:spcPts val="0"/>
              </a:spcAft>
              <a:buNone/>
            </a:pPr>
            <a:r>
              <a:rPr lang="en-US" sz="2400"/>
              <a:t>' Khai báo không khởi tạo giá trị</a:t>
            </a:r>
            <a:endParaRPr sz="2400"/>
          </a:p>
          <a:p>
            <a:pPr indent="0" lvl="0" marL="819150" rtl="0" algn="just">
              <a:lnSpc>
                <a:spcPct val="141666"/>
              </a:lnSpc>
              <a:spcBef>
                <a:spcPts val="0"/>
              </a:spcBef>
              <a:spcAft>
                <a:spcPts val="0"/>
              </a:spcAft>
              <a:buNone/>
            </a:pPr>
            <a:r>
              <a:rPr lang="en-US" sz="2400"/>
              <a:t>Dim str1 As String</a:t>
            </a:r>
            <a:endParaRPr/>
          </a:p>
          <a:p>
            <a:pPr indent="0" lvl="0" marL="819150" rtl="0" algn="just">
              <a:lnSpc>
                <a:spcPct val="141666"/>
              </a:lnSpc>
              <a:spcBef>
                <a:spcPts val="0"/>
              </a:spcBef>
              <a:spcAft>
                <a:spcPts val="0"/>
              </a:spcAft>
              <a:buNone/>
            </a:pPr>
            <a:r>
              <a:rPr lang="en-US" sz="2400"/>
              <a:t>' Khai báo và gán giá trị </a:t>
            </a:r>
            <a:endParaRPr/>
          </a:p>
          <a:p>
            <a:pPr indent="0" lvl="0" marL="819150" rtl="0" algn="just">
              <a:lnSpc>
                <a:spcPct val="141666"/>
              </a:lnSpc>
              <a:spcBef>
                <a:spcPts val="0"/>
              </a:spcBef>
              <a:spcAft>
                <a:spcPts val="0"/>
              </a:spcAft>
              <a:buNone/>
            </a:pPr>
            <a:r>
              <a:rPr lang="en-US" sz="2400"/>
              <a:t>Dim str2 As String = "Welcome to Freetuts"</a:t>
            </a:r>
            <a:endParaRPr/>
          </a:p>
          <a:p>
            <a:pPr indent="0" lvl="0" marL="819150" rtl="0" algn="just">
              <a:lnSpc>
                <a:spcPct val="141666"/>
              </a:lnSpc>
              <a:spcBef>
                <a:spcPts val="0"/>
              </a:spcBef>
              <a:spcAft>
                <a:spcPts val="0"/>
              </a:spcAft>
              <a:buNone/>
            </a:pPr>
            <a:r>
              <a:rPr lang="en-US" sz="2400"/>
              <a:t>Dim str3 As String = "Hello World!"</a:t>
            </a:r>
            <a:endParaRPr/>
          </a:p>
          <a:p>
            <a:pPr indent="0" lvl="0" marL="819150" rtl="0" algn="just">
              <a:lnSpc>
                <a:spcPct val="141666"/>
              </a:lnSpc>
              <a:spcBef>
                <a:spcPts val="0"/>
              </a:spcBef>
              <a:spcAft>
                <a:spcPts val="0"/>
              </a:spcAft>
              <a:buNone/>
            </a:pPr>
            <a:r>
              <a:rPr lang="en-US" sz="2400"/>
              <a:t>' Khai báo chuỗi rỗng</a:t>
            </a:r>
            <a:endParaRPr sz="2400"/>
          </a:p>
          <a:p>
            <a:pPr indent="0" lvl="0" marL="819150" rtl="0" algn="just">
              <a:lnSpc>
                <a:spcPct val="141666"/>
              </a:lnSpc>
              <a:spcBef>
                <a:spcPts val="0"/>
              </a:spcBef>
              <a:spcAft>
                <a:spcPts val="0"/>
              </a:spcAft>
              <a:buNone/>
            </a:pPr>
            <a:r>
              <a:rPr lang="en-US" sz="2400"/>
              <a:t>Dim str4 As String = String.Empty</a:t>
            </a:r>
            <a:endParaRPr sz="2400"/>
          </a:p>
        </p:txBody>
      </p:sp>
      <p:sp>
        <p:nvSpPr>
          <p:cNvPr id="186" name="Google Shape;186;p23"/>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187" name="Google Shape;187;p23"/>
          <p:cNvSpPr txBox="1"/>
          <p:nvPr/>
        </p:nvSpPr>
        <p:spPr>
          <a:xfrm>
            <a:off x="1447800" y="457200"/>
            <a:ext cx="583871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KIỂU CHUỖI KÍ TỰ</a:t>
            </a:r>
            <a:endParaRPr sz="2400">
              <a:solidFill>
                <a:schemeClr val="lt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24"/>
          <p:cNvSpPr txBox="1"/>
          <p:nvPr>
            <p:ph idx="1" type="body"/>
          </p:nvPr>
        </p:nvSpPr>
        <p:spPr>
          <a:xfrm>
            <a:off x="242944" y="1371600"/>
            <a:ext cx="8099696" cy="5093830"/>
          </a:xfrm>
          <a:prstGeom prst="rect">
            <a:avLst/>
          </a:prstGeom>
          <a:noFill/>
          <a:ln>
            <a:noFill/>
          </a:ln>
        </p:spPr>
        <p:txBody>
          <a:bodyPr anchorCtr="0" anchor="t" bIns="0" lIns="0" spcFirstLastPara="1" rIns="0" wrap="square" tIns="0">
            <a:spAutoFit/>
          </a:bodyPr>
          <a:lstStyle/>
          <a:p>
            <a:pPr indent="-285750" lvl="0" marL="285750" rtl="0" algn="just">
              <a:lnSpc>
                <a:spcPct val="165000"/>
              </a:lnSpc>
              <a:spcBef>
                <a:spcPts val="0"/>
              </a:spcBef>
              <a:spcAft>
                <a:spcPts val="0"/>
              </a:spcAft>
              <a:buClr>
                <a:schemeClr val="dk1"/>
              </a:buClr>
              <a:buSzPts val="2000"/>
              <a:buFont typeface="Noto Sans Symbols"/>
              <a:buChar char="❑"/>
            </a:pPr>
            <a:r>
              <a:rPr b="1" lang="en-US" sz="2000"/>
              <a:t>Cách khai báo </a:t>
            </a:r>
            <a:endParaRPr/>
          </a:p>
          <a:p>
            <a:pPr indent="0" lvl="0" marL="470297" rtl="0" algn="just">
              <a:lnSpc>
                <a:spcPct val="165000"/>
              </a:lnSpc>
              <a:spcBef>
                <a:spcPts val="0"/>
              </a:spcBef>
              <a:spcAft>
                <a:spcPts val="0"/>
              </a:spcAft>
              <a:buNone/>
            </a:pPr>
            <a:r>
              <a:rPr lang="en-US" sz="2000"/>
              <a:t>' Khai báo chuỗi NULL</a:t>
            </a:r>
            <a:endParaRPr/>
          </a:p>
          <a:p>
            <a:pPr indent="0" lvl="0" marL="470297" rtl="0" algn="just">
              <a:lnSpc>
                <a:spcPct val="165000"/>
              </a:lnSpc>
              <a:spcBef>
                <a:spcPts val="0"/>
              </a:spcBef>
              <a:spcAft>
                <a:spcPts val="0"/>
              </a:spcAft>
              <a:buNone/>
            </a:pPr>
            <a:r>
              <a:rPr lang="en-US" sz="2000"/>
              <a:t>Dim str5 As String = Nothing</a:t>
            </a:r>
            <a:endParaRPr/>
          </a:p>
          <a:p>
            <a:pPr indent="0" lvl="0" marL="470297" rtl="0" algn="just">
              <a:lnSpc>
                <a:spcPct val="165000"/>
              </a:lnSpc>
              <a:spcBef>
                <a:spcPts val="0"/>
              </a:spcBef>
              <a:spcAft>
                <a:spcPts val="0"/>
              </a:spcAft>
              <a:buNone/>
            </a:pPr>
            <a:r>
              <a:rPr lang="en-US" sz="2000"/>
              <a:t> ' Tạo chuỗi từ các ký tự Char</a:t>
            </a:r>
            <a:endParaRPr/>
          </a:p>
          <a:p>
            <a:pPr indent="0" lvl="0" marL="470297" rtl="0" algn="just">
              <a:lnSpc>
                <a:spcPct val="165000"/>
              </a:lnSpc>
              <a:spcBef>
                <a:spcPts val="0"/>
              </a:spcBef>
              <a:spcAft>
                <a:spcPts val="0"/>
              </a:spcAft>
              <a:buNone/>
            </a:pPr>
            <a:r>
              <a:rPr lang="en-US" sz="2000"/>
              <a:t>Dim letters As Char() = {"A"c, "B"c, "C"c}</a:t>
            </a:r>
            <a:endParaRPr/>
          </a:p>
          <a:p>
            <a:pPr indent="0" lvl="0" marL="470297" rtl="0" algn="just">
              <a:lnSpc>
                <a:spcPct val="165000"/>
              </a:lnSpc>
              <a:spcBef>
                <a:spcPts val="0"/>
              </a:spcBef>
              <a:spcAft>
                <a:spcPts val="0"/>
              </a:spcAft>
              <a:buNone/>
            </a:pPr>
            <a:r>
              <a:rPr lang="en-US" sz="2000"/>
              <a:t>Dim str6 As String = New String(letters)</a:t>
            </a:r>
            <a:endParaRPr/>
          </a:p>
          <a:p>
            <a:pPr indent="0" lvl="0" marL="0" rtl="0" algn="just">
              <a:lnSpc>
                <a:spcPct val="220000"/>
              </a:lnSpc>
              <a:spcBef>
                <a:spcPts val="450"/>
              </a:spcBef>
              <a:spcAft>
                <a:spcPts val="0"/>
              </a:spcAft>
              <a:buNone/>
            </a:pPr>
            <a:br>
              <a:rPr lang="en-US" sz="1500"/>
            </a:br>
            <a:br>
              <a:rPr lang="en-US" sz="1500"/>
            </a:br>
            <a:br>
              <a:rPr lang="en-US" sz="1500"/>
            </a:br>
            <a:br>
              <a:rPr lang="en-US" sz="1500"/>
            </a:br>
            <a:endParaRPr sz="1500"/>
          </a:p>
          <a:p>
            <a:pPr indent="0" lvl="0" marL="0" rtl="0" algn="just">
              <a:lnSpc>
                <a:spcPct val="150000"/>
              </a:lnSpc>
              <a:spcBef>
                <a:spcPts val="450"/>
              </a:spcBef>
              <a:spcAft>
                <a:spcPts val="0"/>
              </a:spcAft>
              <a:buNone/>
            </a:pPr>
            <a:r>
              <a:t/>
            </a:r>
            <a:endParaRPr sz="1500"/>
          </a:p>
        </p:txBody>
      </p:sp>
      <p:sp>
        <p:nvSpPr>
          <p:cNvPr id="193" name="Google Shape;193;p24"/>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194" name="Google Shape;194;p24"/>
          <p:cNvSpPr txBox="1"/>
          <p:nvPr/>
        </p:nvSpPr>
        <p:spPr>
          <a:xfrm>
            <a:off x="242952" y="4357575"/>
            <a:ext cx="8069100" cy="1050300"/>
          </a:xfrm>
          <a:prstGeom prst="rect">
            <a:avLst/>
          </a:prstGeom>
          <a:noFill/>
          <a:ln>
            <a:noFill/>
          </a:ln>
        </p:spPr>
        <p:txBody>
          <a:bodyPr anchorCtr="0" anchor="t" bIns="34275" lIns="68575" spcFirstLastPara="1" rIns="68575" wrap="square" tIns="34275">
            <a:noAutofit/>
          </a:bodyPr>
          <a:lstStyle/>
          <a:p>
            <a:pPr indent="-273050" lvl="0" marL="273050" marR="0" rtl="0" algn="just">
              <a:lnSpc>
                <a:spcPct val="175000"/>
              </a:lnSpc>
              <a:spcBef>
                <a:spcPts val="0"/>
              </a:spcBef>
              <a:spcAft>
                <a:spcPts val="0"/>
              </a:spcAft>
              <a:buClr>
                <a:srgbClr val="0BD0D9"/>
              </a:buClr>
              <a:buSzPts val="1900"/>
              <a:buFont typeface="Noto Sans Symbols"/>
              <a:buChar char="❑"/>
            </a:pPr>
            <a:r>
              <a:rPr b="1" lang="en-US" sz="2000">
                <a:solidFill>
                  <a:schemeClr val="dk1"/>
                </a:solidFill>
                <a:latin typeface="Calibri"/>
                <a:ea typeface="Calibri"/>
                <a:cs typeface="Calibri"/>
                <a:sym typeface="Calibri"/>
              </a:rPr>
              <a:t>Phương thức Format String</a:t>
            </a:r>
            <a:endParaRPr/>
          </a:p>
          <a:p>
            <a:pPr indent="0" lvl="0" marL="0" marR="0" rtl="0" algn="just">
              <a:lnSpc>
                <a:spcPct val="175000"/>
              </a:lnSpc>
              <a:spcBef>
                <a:spcPts val="400"/>
              </a:spcBef>
              <a:spcAft>
                <a:spcPts val="0"/>
              </a:spcAft>
              <a:buClr>
                <a:srgbClr val="0BD0D9"/>
              </a:buClr>
              <a:buSzPts val="1900"/>
              <a:buFont typeface="Noto Sans Symbols"/>
              <a:buNone/>
            </a:pPr>
            <a:r>
              <a:rPr lang="en-US" sz="2000">
                <a:solidFill>
                  <a:schemeClr val="dk1"/>
                </a:solidFill>
                <a:latin typeface="Calibri"/>
                <a:ea typeface="Calibri"/>
                <a:cs typeface="Calibri"/>
                <a:sym typeface="Calibri"/>
              </a:rPr>
              <a:t>Trong Visual Basic.Net, chúng ta có thể định dạng một chuỗi bằng cách sử dụng phương thức Format, ta sẽ tạo những </a:t>
            </a:r>
            <a:r>
              <a:rPr b="1" lang="en-US" sz="2000">
                <a:solidFill>
                  <a:schemeClr val="dk1"/>
                </a:solidFill>
                <a:latin typeface="Calibri"/>
                <a:ea typeface="Calibri"/>
                <a:cs typeface="Calibri"/>
                <a:sym typeface="Calibri"/>
              </a:rPr>
              <a:t>vị trí động</a:t>
            </a:r>
            <a:r>
              <a:rPr lang="en-US" sz="2000">
                <a:solidFill>
                  <a:schemeClr val="dk1"/>
                </a:solidFill>
                <a:latin typeface="Calibri"/>
                <a:ea typeface="Calibri"/>
                <a:cs typeface="Calibri"/>
                <a:sym typeface="Calibri"/>
              </a:rPr>
              <a:t> trong chuỗi, sau đó sử dụng Format để gắn dữ liệu vào những vị trí đó.</a:t>
            </a:r>
            <a:endParaRPr sz="2000">
              <a:solidFill>
                <a:schemeClr val="dk1"/>
              </a:solidFill>
              <a:latin typeface="Calibri"/>
              <a:ea typeface="Calibri"/>
              <a:cs typeface="Calibri"/>
              <a:sym typeface="Calibri"/>
            </a:endParaRPr>
          </a:p>
          <a:p>
            <a:pPr indent="0" lvl="0" marL="0" marR="0" rtl="0" algn="just">
              <a:lnSpc>
                <a:spcPct val="150000"/>
              </a:lnSpc>
              <a:spcBef>
                <a:spcPts val="300"/>
              </a:spcBef>
              <a:spcAft>
                <a:spcPts val="0"/>
              </a:spcAft>
              <a:buClr>
                <a:srgbClr val="0BD0D9"/>
              </a:buClr>
              <a:buSzPts val="1425"/>
              <a:buFont typeface="Noto Sans Symbols"/>
              <a:buNone/>
            </a:pPr>
            <a:r>
              <a:t/>
            </a:r>
            <a:endParaRPr sz="1500">
              <a:solidFill>
                <a:schemeClr val="dk1"/>
              </a:solidFill>
              <a:latin typeface="Calibri"/>
              <a:ea typeface="Calibri"/>
              <a:cs typeface="Calibri"/>
              <a:sym typeface="Calibri"/>
            </a:endParaRPr>
          </a:p>
          <a:p>
            <a:pPr indent="0" lvl="0" marL="0" marR="0" rtl="0" algn="just">
              <a:lnSpc>
                <a:spcPct val="150000"/>
              </a:lnSpc>
              <a:spcBef>
                <a:spcPts val="450"/>
              </a:spcBef>
              <a:spcAft>
                <a:spcPts val="0"/>
              </a:spcAft>
              <a:buClr>
                <a:srgbClr val="0BD0D9"/>
              </a:buClr>
              <a:buSzPts val="1425"/>
              <a:buFont typeface="Noto Sans Symbols"/>
              <a:buNone/>
            </a:pPr>
            <a:br>
              <a:rPr lang="en-US" sz="1500">
                <a:solidFill>
                  <a:schemeClr val="dk1"/>
                </a:solidFill>
                <a:latin typeface="Calibri"/>
                <a:ea typeface="Calibri"/>
                <a:cs typeface="Calibri"/>
                <a:sym typeface="Calibri"/>
              </a:rPr>
            </a:br>
            <a:br>
              <a:rPr lang="en-US" sz="1500">
                <a:solidFill>
                  <a:schemeClr val="dk1"/>
                </a:solidFill>
                <a:latin typeface="Calibri"/>
                <a:ea typeface="Calibri"/>
                <a:cs typeface="Calibri"/>
                <a:sym typeface="Calibri"/>
              </a:rPr>
            </a:br>
            <a:br>
              <a:rPr lang="en-US" sz="1500">
                <a:solidFill>
                  <a:schemeClr val="dk1"/>
                </a:solidFill>
                <a:latin typeface="Calibri"/>
                <a:ea typeface="Calibri"/>
                <a:cs typeface="Calibri"/>
                <a:sym typeface="Calibri"/>
              </a:rPr>
            </a:br>
            <a:br>
              <a:rPr lang="en-US" sz="1500">
                <a:solidFill>
                  <a:schemeClr val="dk1"/>
                </a:solidFill>
                <a:latin typeface="Calibri"/>
                <a:ea typeface="Calibri"/>
                <a:cs typeface="Calibri"/>
                <a:sym typeface="Calibri"/>
              </a:rPr>
            </a:br>
            <a:endParaRPr sz="1500">
              <a:solidFill>
                <a:schemeClr val="dk1"/>
              </a:solidFill>
              <a:latin typeface="Calibri"/>
              <a:ea typeface="Calibri"/>
              <a:cs typeface="Calibri"/>
              <a:sym typeface="Calibri"/>
            </a:endParaRPr>
          </a:p>
          <a:p>
            <a:pPr indent="0" lvl="0" marL="0" marR="0" rtl="0" algn="just">
              <a:lnSpc>
                <a:spcPct val="150000"/>
              </a:lnSpc>
              <a:spcBef>
                <a:spcPts val="450"/>
              </a:spcBef>
              <a:spcAft>
                <a:spcPts val="0"/>
              </a:spcAft>
              <a:buClr>
                <a:srgbClr val="0BD0D9"/>
              </a:buClr>
              <a:buSzPts val="1425"/>
              <a:buFont typeface="Noto Sans Symbols"/>
              <a:buNone/>
            </a:pPr>
            <a:r>
              <a:t/>
            </a:r>
            <a:endParaRPr sz="1500">
              <a:solidFill>
                <a:schemeClr val="dk1"/>
              </a:solidFill>
              <a:latin typeface="Calibri"/>
              <a:ea typeface="Calibri"/>
              <a:cs typeface="Calibri"/>
              <a:sym typeface="Calibri"/>
            </a:endParaRPr>
          </a:p>
        </p:txBody>
      </p:sp>
      <p:sp>
        <p:nvSpPr>
          <p:cNvPr id="195" name="Google Shape;195;p24"/>
          <p:cNvSpPr txBox="1"/>
          <p:nvPr/>
        </p:nvSpPr>
        <p:spPr>
          <a:xfrm>
            <a:off x="1447800" y="457200"/>
            <a:ext cx="583871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KIỂU CHUỖI KÍ TỰ</a:t>
            </a:r>
            <a:endParaRPr sz="2400">
              <a:solidFill>
                <a:schemeClr val="lt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25"/>
          <p:cNvSpPr txBox="1"/>
          <p:nvPr>
            <p:ph idx="1" type="body"/>
          </p:nvPr>
        </p:nvSpPr>
        <p:spPr>
          <a:xfrm>
            <a:off x="313596" y="3581400"/>
            <a:ext cx="8099696" cy="2384168"/>
          </a:xfrm>
          <a:prstGeom prst="rect">
            <a:avLst/>
          </a:prstGeom>
          <a:noFill/>
          <a:ln>
            <a:noFill/>
          </a:ln>
        </p:spPr>
        <p:txBody>
          <a:bodyPr anchorCtr="0" anchor="t" bIns="0" lIns="0" spcFirstLastPara="1" rIns="0" wrap="square" tIns="0">
            <a:spAutoFit/>
          </a:bodyPr>
          <a:lstStyle/>
          <a:p>
            <a:pPr indent="-285750" lvl="0" marL="285750" rtl="0" algn="just">
              <a:lnSpc>
                <a:spcPct val="150000"/>
              </a:lnSpc>
              <a:spcBef>
                <a:spcPts val="0"/>
              </a:spcBef>
              <a:spcAft>
                <a:spcPts val="0"/>
              </a:spcAft>
              <a:buClr>
                <a:schemeClr val="dk1"/>
              </a:buClr>
              <a:buSzPts val="1800"/>
              <a:buFont typeface="Noto Sans Symbols"/>
              <a:buChar char="❑"/>
            </a:pPr>
            <a:r>
              <a:rPr b="1" lang="en-US">
                <a:latin typeface="Calibri"/>
                <a:ea typeface="Calibri"/>
                <a:cs typeface="Calibri"/>
                <a:sym typeface="Calibri"/>
              </a:rPr>
              <a:t>Hai thuộc tính quan trọng của chuỗi</a:t>
            </a:r>
            <a:endParaRPr b="1">
              <a:latin typeface="Calibri"/>
              <a:ea typeface="Calibri"/>
              <a:cs typeface="Calibri"/>
              <a:sym typeface="Calibri"/>
            </a:endParaRPr>
          </a:p>
          <a:p>
            <a:pPr indent="0" lvl="0" marL="0" rtl="0" algn="just">
              <a:lnSpc>
                <a:spcPct val="150000"/>
              </a:lnSpc>
              <a:spcBef>
                <a:spcPts val="450"/>
              </a:spcBef>
              <a:spcAft>
                <a:spcPts val="0"/>
              </a:spcAft>
              <a:buNone/>
            </a:pPr>
            <a:br>
              <a:rPr b="1" lang="en-US">
                <a:latin typeface="Calibri"/>
                <a:ea typeface="Calibri"/>
                <a:cs typeface="Calibri"/>
                <a:sym typeface="Calibri"/>
              </a:rPr>
            </a:br>
            <a:br>
              <a:rPr b="1" lang="en-US">
                <a:latin typeface="Calibri"/>
                <a:ea typeface="Calibri"/>
                <a:cs typeface="Calibri"/>
                <a:sym typeface="Calibri"/>
              </a:rPr>
            </a:br>
            <a:br>
              <a:rPr b="1" lang="en-US">
                <a:latin typeface="Calibri"/>
                <a:ea typeface="Calibri"/>
                <a:cs typeface="Calibri"/>
                <a:sym typeface="Calibri"/>
              </a:rPr>
            </a:br>
            <a:br>
              <a:rPr b="1" lang="en-US">
                <a:latin typeface="Calibri"/>
                <a:ea typeface="Calibri"/>
                <a:cs typeface="Calibri"/>
                <a:sym typeface="Calibri"/>
              </a:rPr>
            </a:br>
            <a:endParaRPr b="1">
              <a:latin typeface="Calibri"/>
              <a:ea typeface="Calibri"/>
              <a:cs typeface="Calibri"/>
              <a:sym typeface="Calibri"/>
            </a:endParaRPr>
          </a:p>
          <a:p>
            <a:pPr indent="0" lvl="0" marL="0" rtl="0" algn="just">
              <a:lnSpc>
                <a:spcPct val="150000"/>
              </a:lnSpc>
              <a:spcBef>
                <a:spcPts val="450"/>
              </a:spcBef>
              <a:spcAft>
                <a:spcPts val="0"/>
              </a:spcAft>
              <a:buNone/>
            </a:pPr>
            <a:r>
              <a:t/>
            </a:r>
            <a:endParaRPr b="1">
              <a:latin typeface="Calibri"/>
              <a:ea typeface="Calibri"/>
              <a:cs typeface="Calibri"/>
              <a:sym typeface="Calibri"/>
            </a:endParaRPr>
          </a:p>
        </p:txBody>
      </p:sp>
      <p:sp>
        <p:nvSpPr>
          <p:cNvPr id="201" name="Google Shape;201;p25"/>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descr="Screen Clipping" id="202" name="Google Shape;202;p25"/>
          <p:cNvPicPr preferRelativeResize="0"/>
          <p:nvPr/>
        </p:nvPicPr>
        <p:blipFill rotWithShape="1">
          <a:blip r:embed="rId3">
            <a:alphaModFix/>
          </a:blip>
          <a:srcRect b="0" l="0" r="0" t="0"/>
          <a:stretch/>
        </p:blipFill>
        <p:spPr>
          <a:xfrm>
            <a:off x="381000" y="4114800"/>
            <a:ext cx="8032292" cy="2133600"/>
          </a:xfrm>
          <a:prstGeom prst="rect">
            <a:avLst/>
          </a:prstGeom>
          <a:noFill/>
          <a:ln>
            <a:noFill/>
          </a:ln>
        </p:spPr>
      </p:pic>
      <p:sp>
        <p:nvSpPr>
          <p:cNvPr id="203" name="Google Shape;203;p25"/>
          <p:cNvSpPr/>
          <p:nvPr/>
        </p:nvSpPr>
        <p:spPr>
          <a:xfrm>
            <a:off x="371139" y="1335825"/>
            <a:ext cx="8573845" cy="1978875"/>
          </a:xfrm>
          <a:prstGeom prst="rect">
            <a:avLst/>
          </a:prstGeom>
          <a:solidFill>
            <a:srgbClr val="E7F2D3"/>
          </a:solidFill>
          <a:ln>
            <a:noFill/>
          </a:ln>
        </p:spPr>
        <p:txBody>
          <a:bodyPr anchorCtr="0" anchor="ctr" bIns="0" lIns="0" spcFirstLastPara="1" rIns="0" wrap="square" tIns="0">
            <a:noAutofit/>
          </a:bodyPr>
          <a:lstStyle/>
          <a:p>
            <a:pPr indent="0" lvl="0" marL="0" marR="0" rtl="0" algn="l">
              <a:lnSpc>
                <a:spcPct val="150000"/>
              </a:lnSpc>
              <a:spcBef>
                <a:spcPts val="0"/>
              </a:spcBef>
              <a:spcAft>
                <a:spcPts val="0"/>
              </a:spcAft>
              <a:buNone/>
            </a:pPr>
            <a:r>
              <a:rPr lang="en-US" sz="2200">
                <a:solidFill>
                  <a:srgbClr val="0000FF"/>
                </a:solidFill>
                <a:latin typeface="Calibri"/>
                <a:ea typeface="Calibri"/>
                <a:cs typeface="Calibri"/>
                <a:sym typeface="Calibri"/>
              </a:rPr>
              <a:t>Dim</a:t>
            </a:r>
            <a:r>
              <a:rPr lang="en-US" sz="2200">
                <a:solidFill>
                  <a:srgbClr val="414141"/>
                </a:solidFill>
                <a:latin typeface="Calibri"/>
                <a:ea typeface="Calibri"/>
                <a:cs typeface="Calibri"/>
                <a:sym typeface="Calibri"/>
              </a:rPr>
              <a:t> </a:t>
            </a:r>
            <a:r>
              <a:rPr lang="en-US" sz="2200">
                <a:solidFill>
                  <a:srgbClr val="000000"/>
                </a:solidFill>
                <a:latin typeface="Calibri"/>
                <a:ea typeface="Calibri"/>
                <a:cs typeface="Calibri"/>
                <a:sym typeface="Calibri"/>
              </a:rPr>
              <a:t>ten </a:t>
            </a:r>
            <a:r>
              <a:rPr lang="en-US" sz="2200">
                <a:solidFill>
                  <a:srgbClr val="0000FF"/>
                </a:solidFill>
                <a:latin typeface="Calibri"/>
                <a:ea typeface="Calibri"/>
                <a:cs typeface="Calibri"/>
                <a:sym typeface="Calibri"/>
              </a:rPr>
              <a:t>As</a:t>
            </a:r>
            <a:r>
              <a:rPr lang="en-US" sz="2200">
                <a:solidFill>
                  <a:srgbClr val="414141"/>
                </a:solidFill>
                <a:latin typeface="Calibri"/>
                <a:ea typeface="Calibri"/>
                <a:cs typeface="Calibri"/>
                <a:sym typeface="Calibri"/>
              </a:rPr>
              <a:t> </a:t>
            </a:r>
            <a:r>
              <a:rPr lang="en-US" sz="2200">
                <a:solidFill>
                  <a:srgbClr val="0000FF"/>
                </a:solidFill>
                <a:latin typeface="Calibri"/>
                <a:ea typeface="Calibri"/>
                <a:cs typeface="Calibri"/>
                <a:sym typeface="Calibri"/>
              </a:rPr>
              <a:t>String</a:t>
            </a:r>
            <a:r>
              <a:rPr lang="en-US" sz="2200">
                <a:solidFill>
                  <a:srgbClr val="414141"/>
                </a:solidFill>
                <a:latin typeface="Calibri"/>
                <a:ea typeface="Calibri"/>
                <a:cs typeface="Calibri"/>
                <a:sym typeface="Calibri"/>
              </a:rPr>
              <a:t> </a:t>
            </a:r>
            <a:r>
              <a:rPr lang="en-US" sz="2200">
                <a:solidFill>
                  <a:srgbClr val="000000"/>
                </a:solidFill>
                <a:latin typeface="Calibri"/>
                <a:ea typeface="Calibri"/>
                <a:cs typeface="Calibri"/>
                <a:sym typeface="Calibri"/>
              </a:rPr>
              <a:t>= </a:t>
            </a:r>
            <a:r>
              <a:rPr lang="en-US" sz="2200">
                <a:solidFill>
                  <a:srgbClr val="0000FF"/>
                </a:solidFill>
                <a:latin typeface="Calibri"/>
                <a:ea typeface="Calibri"/>
                <a:cs typeface="Calibri"/>
                <a:sym typeface="Calibri"/>
              </a:rPr>
              <a:t>“ThuyVan"</a:t>
            </a:r>
            <a:endParaRPr sz="2200">
              <a:solidFill>
                <a:schemeClr val="dk1"/>
              </a:solidFill>
              <a:latin typeface="Calibri"/>
              <a:ea typeface="Calibri"/>
              <a:cs typeface="Calibri"/>
              <a:sym typeface="Calibri"/>
            </a:endParaRPr>
          </a:p>
          <a:p>
            <a:pPr indent="0" lvl="0" marL="0" marR="0" rtl="0" algn="l">
              <a:lnSpc>
                <a:spcPct val="150000"/>
              </a:lnSpc>
              <a:spcBef>
                <a:spcPts val="0"/>
              </a:spcBef>
              <a:spcAft>
                <a:spcPts val="0"/>
              </a:spcAft>
              <a:buNone/>
            </a:pPr>
            <a:r>
              <a:rPr lang="en-US" sz="2200">
                <a:solidFill>
                  <a:srgbClr val="0000FF"/>
                </a:solidFill>
                <a:latin typeface="Calibri"/>
                <a:ea typeface="Calibri"/>
                <a:cs typeface="Calibri"/>
                <a:sym typeface="Calibri"/>
              </a:rPr>
              <a:t>Dim</a:t>
            </a:r>
            <a:r>
              <a:rPr lang="en-US" sz="2200">
                <a:solidFill>
                  <a:srgbClr val="414141"/>
                </a:solidFill>
                <a:latin typeface="Calibri"/>
                <a:ea typeface="Calibri"/>
                <a:cs typeface="Calibri"/>
                <a:sym typeface="Calibri"/>
              </a:rPr>
              <a:t> </a:t>
            </a:r>
            <a:r>
              <a:rPr lang="en-US" sz="2200">
                <a:solidFill>
                  <a:srgbClr val="000000"/>
                </a:solidFill>
                <a:latin typeface="Calibri"/>
                <a:ea typeface="Calibri"/>
                <a:cs typeface="Calibri"/>
                <a:sym typeface="Calibri"/>
              </a:rPr>
              <a:t>nhom </a:t>
            </a:r>
            <a:r>
              <a:rPr lang="en-US" sz="2200">
                <a:solidFill>
                  <a:srgbClr val="0000FF"/>
                </a:solidFill>
                <a:latin typeface="Calibri"/>
                <a:ea typeface="Calibri"/>
                <a:cs typeface="Calibri"/>
                <a:sym typeface="Calibri"/>
              </a:rPr>
              <a:t>As</a:t>
            </a:r>
            <a:r>
              <a:rPr lang="en-US" sz="2200">
                <a:solidFill>
                  <a:srgbClr val="414141"/>
                </a:solidFill>
                <a:latin typeface="Calibri"/>
                <a:ea typeface="Calibri"/>
                <a:cs typeface="Calibri"/>
                <a:sym typeface="Calibri"/>
              </a:rPr>
              <a:t> </a:t>
            </a:r>
            <a:r>
              <a:rPr lang="en-US" sz="2200">
                <a:solidFill>
                  <a:srgbClr val="0000FF"/>
                </a:solidFill>
                <a:latin typeface="Calibri"/>
                <a:ea typeface="Calibri"/>
                <a:cs typeface="Calibri"/>
                <a:sym typeface="Calibri"/>
              </a:rPr>
              <a:t>String</a:t>
            </a:r>
            <a:r>
              <a:rPr lang="en-US" sz="2200">
                <a:solidFill>
                  <a:srgbClr val="414141"/>
                </a:solidFill>
                <a:latin typeface="Calibri"/>
                <a:ea typeface="Calibri"/>
                <a:cs typeface="Calibri"/>
                <a:sym typeface="Calibri"/>
              </a:rPr>
              <a:t> </a:t>
            </a:r>
            <a:r>
              <a:rPr lang="en-US" sz="2200">
                <a:solidFill>
                  <a:srgbClr val="000000"/>
                </a:solidFill>
                <a:latin typeface="Calibri"/>
                <a:ea typeface="Calibri"/>
                <a:cs typeface="Calibri"/>
                <a:sym typeface="Calibri"/>
              </a:rPr>
              <a:t>= </a:t>
            </a:r>
            <a:r>
              <a:rPr lang="en-US" sz="2200">
                <a:solidFill>
                  <a:srgbClr val="0000FF"/>
                </a:solidFill>
                <a:latin typeface="Calibri"/>
                <a:ea typeface="Calibri"/>
                <a:cs typeface="Calibri"/>
                <a:sym typeface="Calibri"/>
              </a:rPr>
              <a:t>“nha co 4 chi em"</a:t>
            </a:r>
            <a:endParaRPr sz="2200">
              <a:solidFill>
                <a:schemeClr val="dk1"/>
              </a:solidFill>
              <a:latin typeface="Calibri"/>
              <a:ea typeface="Calibri"/>
              <a:cs typeface="Calibri"/>
              <a:sym typeface="Calibri"/>
            </a:endParaRPr>
          </a:p>
          <a:p>
            <a:pPr indent="0" lvl="0" marL="0" marR="0" rtl="0" algn="l">
              <a:lnSpc>
                <a:spcPct val="150000"/>
              </a:lnSpc>
              <a:spcBef>
                <a:spcPts val="0"/>
              </a:spcBef>
              <a:spcAft>
                <a:spcPts val="0"/>
              </a:spcAft>
              <a:buNone/>
            </a:pPr>
            <a:r>
              <a:rPr lang="en-US" sz="2200">
                <a:solidFill>
                  <a:srgbClr val="0000FF"/>
                </a:solidFill>
                <a:latin typeface="Calibri"/>
                <a:ea typeface="Calibri"/>
                <a:cs typeface="Calibri"/>
                <a:sym typeface="Calibri"/>
              </a:rPr>
              <a:t>Dim</a:t>
            </a:r>
            <a:r>
              <a:rPr lang="en-US" sz="2200">
                <a:solidFill>
                  <a:srgbClr val="414141"/>
                </a:solidFill>
                <a:latin typeface="Calibri"/>
                <a:ea typeface="Calibri"/>
                <a:cs typeface="Calibri"/>
                <a:sym typeface="Calibri"/>
              </a:rPr>
              <a:t> </a:t>
            </a:r>
            <a:r>
              <a:rPr lang="en-US" sz="2200">
                <a:solidFill>
                  <a:srgbClr val="000000"/>
                </a:solidFill>
                <a:latin typeface="Calibri"/>
                <a:ea typeface="Calibri"/>
                <a:cs typeface="Calibri"/>
                <a:sym typeface="Calibri"/>
              </a:rPr>
              <a:t>thongtin </a:t>
            </a:r>
            <a:r>
              <a:rPr lang="en-US" sz="2200">
                <a:solidFill>
                  <a:srgbClr val="0000FF"/>
                </a:solidFill>
                <a:latin typeface="Calibri"/>
                <a:ea typeface="Calibri"/>
                <a:cs typeface="Calibri"/>
                <a:sym typeface="Calibri"/>
              </a:rPr>
              <a:t>As</a:t>
            </a:r>
            <a:r>
              <a:rPr lang="en-US" sz="2200">
                <a:solidFill>
                  <a:srgbClr val="414141"/>
                </a:solidFill>
                <a:latin typeface="Calibri"/>
                <a:ea typeface="Calibri"/>
                <a:cs typeface="Calibri"/>
                <a:sym typeface="Calibri"/>
              </a:rPr>
              <a:t> </a:t>
            </a:r>
            <a:r>
              <a:rPr lang="en-US" sz="2200">
                <a:solidFill>
                  <a:srgbClr val="0000FF"/>
                </a:solidFill>
                <a:latin typeface="Calibri"/>
                <a:ea typeface="Calibri"/>
                <a:cs typeface="Calibri"/>
                <a:sym typeface="Calibri"/>
              </a:rPr>
              <a:t>String</a:t>
            </a:r>
            <a:r>
              <a:rPr lang="en-US" sz="2200">
                <a:solidFill>
                  <a:srgbClr val="414141"/>
                </a:solidFill>
                <a:latin typeface="Calibri"/>
                <a:ea typeface="Calibri"/>
                <a:cs typeface="Calibri"/>
                <a:sym typeface="Calibri"/>
              </a:rPr>
              <a:t> </a:t>
            </a:r>
            <a:r>
              <a:rPr lang="en-US" sz="2200">
                <a:solidFill>
                  <a:srgbClr val="000000"/>
                </a:solidFill>
                <a:latin typeface="Calibri"/>
                <a:ea typeface="Calibri"/>
                <a:cs typeface="Calibri"/>
                <a:sym typeface="Calibri"/>
              </a:rPr>
              <a:t>= </a:t>
            </a:r>
            <a:r>
              <a:rPr lang="en-US" sz="2200">
                <a:solidFill>
                  <a:srgbClr val="0000FF"/>
                </a:solidFill>
                <a:latin typeface="Calibri"/>
                <a:ea typeface="Calibri"/>
                <a:cs typeface="Calibri"/>
                <a:sym typeface="Calibri"/>
              </a:rPr>
              <a:t>String</a:t>
            </a:r>
            <a:r>
              <a:rPr lang="en-US" sz="2200">
                <a:solidFill>
                  <a:srgbClr val="000000"/>
                </a:solidFill>
                <a:latin typeface="Calibri"/>
                <a:ea typeface="Calibri"/>
                <a:cs typeface="Calibri"/>
                <a:sym typeface="Calibri"/>
              </a:rPr>
              <a:t>.Format(</a:t>
            </a:r>
            <a:r>
              <a:rPr lang="en-US" sz="2200">
                <a:solidFill>
                  <a:srgbClr val="0000FF"/>
                </a:solidFill>
                <a:latin typeface="Calibri"/>
                <a:ea typeface="Calibri"/>
                <a:cs typeface="Calibri"/>
                <a:sym typeface="Calibri"/>
              </a:rPr>
              <a:t>“Ten: {0}, nhom: {1}"</a:t>
            </a:r>
            <a:r>
              <a:rPr lang="en-US" sz="2200">
                <a:solidFill>
                  <a:srgbClr val="000000"/>
                </a:solidFill>
                <a:latin typeface="Calibri"/>
                <a:ea typeface="Calibri"/>
                <a:cs typeface="Calibri"/>
                <a:sym typeface="Calibri"/>
              </a:rPr>
              <a:t>, ten, nhom)</a:t>
            </a:r>
            <a:endParaRPr/>
          </a:p>
          <a:p>
            <a:pPr indent="0" lvl="0" marL="0" marR="0" rtl="0" algn="l">
              <a:lnSpc>
                <a:spcPct val="150000"/>
              </a:lnSpc>
              <a:spcBef>
                <a:spcPts val="0"/>
              </a:spcBef>
              <a:spcAft>
                <a:spcPts val="0"/>
              </a:spcAft>
              <a:buNone/>
            </a:pPr>
            <a:r>
              <a:rPr lang="en-US" sz="2200">
                <a:solidFill>
                  <a:schemeClr val="dk1"/>
                </a:solidFill>
                <a:latin typeface="Calibri"/>
                <a:ea typeface="Calibri"/>
                <a:cs typeface="Calibri"/>
                <a:sym typeface="Calibri"/>
              </a:rPr>
              <a:t>Kết quả: Ten: ThuyVan, nhom: nha co 4 chi em</a:t>
            </a:r>
            <a:endParaRPr sz="2200">
              <a:solidFill>
                <a:schemeClr val="dk1"/>
              </a:solidFill>
              <a:latin typeface="Calibri"/>
              <a:ea typeface="Calibri"/>
              <a:cs typeface="Calibri"/>
              <a:sym typeface="Calibri"/>
            </a:endParaRPr>
          </a:p>
        </p:txBody>
      </p:sp>
      <p:sp>
        <p:nvSpPr>
          <p:cNvPr id="204" name="Google Shape;204;p25"/>
          <p:cNvSpPr txBox="1"/>
          <p:nvPr/>
        </p:nvSpPr>
        <p:spPr>
          <a:xfrm>
            <a:off x="1447800" y="457200"/>
            <a:ext cx="583871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KIỂU CHUỖI KÍ TỰ</a:t>
            </a:r>
            <a:endParaRPr sz="2400">
              <a:solidFill>
                <a:schemeClr val="lt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26"/>
          <p:cNvSpPr txBox="1"/>
          <p:nvPr>
            <p:ph idx="1" type="body"/>
          </p:nvPr>
        </p:nvSpPr>
        <p:spPr>
          <a:xfrm>
            <a:off x="152400" y="953827"/>
            <a:ext cx="8099696" cy="2723951"/>
          </a:xfrm>
          <a:prstGeom prst="rect">
            <a:avLst/>
          </a:prstGeom>
          <a:noFill/>
          <a:ln>
            <a:noFill/>
          </a:ln>
        </p:spPr>
        <p:txBody>
          <a:bodyPr anchorCtr="0" anchor="t" bIns="0" lIns="0" spcFirstLastPara="1" rIns="0" wrap="square" tIns="0">
            <a:spAutoFit/>
          </a:bodyPr>
          <a:lstStyle/>
          <a:p>
            <a:pPr indent="-285750" lvl="0" marL="285750" rtl="0" algn="just">
              <a:lnSpc>
                <a:spcPct val="150000"/>
              </a:lnSpc>
              <a:spcBef>
                <a:spcPts val="0"/>
              </a:spcBef>
              <a:spcAft>
                <a:spcPts val="0"/>
              </a:spcAft>
              <a:buClr>
                <a:schemeClr val="dk1"/>
              </a:buClr>
              <a:buSzPts val="2400"/>
              <a:buFont typeface="Noto Sans Symbols"/>
              <a:buChar char="❑"/>
            </a:pPr>
            <a:r>
              <a:rPr b="1" lang="en-US" sz="2400">
                <a:latin typeface="Calibri"/>
                <a:ea typeface="Calibri"/>
                <a:cs typeface="Calibri"/>
                <a:sym typeface="Calibri"/>
              </a:rPr>
              <a:t>Phương thức xử lý chuỗi</a:t>
            </a:r>
            <a:endParaRPr b="1" sz="2400">
              <a:latin typeface="Calibri"/>
              <a:ea typeface="Calibri"/>
              <a:cs typeface="Calibri"/>
              <a:sym typeface="Calibri"/>
            </a:endParaRPr>
          </a:p>
          <a:p>
            <a:pPr indent="-285750" lvl="0" marL="285750" rtl="0" algn="just">
              <a:lnSpc>
                <a:spcPct val="150000"/>
              </a:lnSpc>
              <a:spcBef>
                <a:spcPts val="450"/>
              </a:spcBef>
              <a:spcAft>
                <a:spcPts val="0"/>
              </a:spcAft>
              <a:buClr>
                <a:schemeClr val="dk1"/>
              </a:buClr>
              <a:buSzPts val="1500"/>
              <a:buFont typeface="Noto Sans Symbols"/>
              <a:buChar char="❑"/>
            </a:pPr>
            <a:br>
              <a:rPr lang="en-US" sz="1500"/>
            </a:br>
            <a:br>
              <a:rPr lang="en-US" sz="1500"/>
            </a:br>
            <a:br>
              <a:rPr lang="en-US" sz="1500"/>
            </a:br>
            <a:br>
              <a:rPr lang="en-US" sz="1500"/>
            </a:br>
            <a:endParaRPr sz="1500"/>
          </a:p>
          <a:p>
            <a:pPr indent="-190500" lvl="0" marL="285750" rtl="0" algn="just">
              <a:lnSpc>
                <a:spcPct val="150000"/>
              </a:lnSpc>
              <a:spcBef>
                <a:spcPts val="450"/>
              </a:spcBef>
              <a:spcAft>
                <a:spcPts val="0"/>
              </a:spcAft>
              <a:buClr>
                <a:schemeClr val="dk1"/>
              </a:buClr>
              <a:buSzPts val="1500"/>
              <a:buFont typeface="Noto Sans Symbols"/>
              <a:buNone/>
            </a:pPr>
            <a:r>
              <a:t/>
            </a:r>
            <a:endParaRPr sz="1500"/>
          </a:p>
        </p:txBody>
      </p:sp>
      <p:sp>
        <p:nvSpPr>
          <p:cNvPr id="210" name="Google Shape;210;p26"/>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graphicFrame>
        <p:nvGraphicFramePr>
          <p:cNvPr id="211" name="Google Shape;211;p26"/>
          <p:cNvGraphicFramePr/>
          <p:nvPr/>
        </p:nvGraphicFramePr>
        <p:xfrm>
          <a:off x="76200" y="1447800"/>
          <a:ext cx="3000000" cy="3000000"/>
        </p:xfrm>
        <a:graphic>
          <a:graphicData uri="http://schemas.openxmlformats.org/drawingml/2006/table">
            <a:tbl>
              <a:tblPr bandRow="1" firstRow="1">
                <a:noFill/>
                <a:tableStyleId>{4A2E8618-858E-4D6D-B25A-47D6898B00DF}</a:tableStyleId>
              </a:tblPr>
              <a:tblGrid>
                <a:gridCol w="2265850"/>
                <a:gridCol w="6497150"/>
              </a:tblGrid>
              <a:tr h="409975">
                <a:tc gridSpan="2">
                  <a:txBody>
                    <a:bodyPr/>
                    <a:lstStyle/>
                    <a:p>
                      <a:pPr indent="0" lvl="0" marL="0" marR="0" rtl="0" algn="ctr">
                        <a:spcBef>
                          <a:spcPts val="0"/>
                        </a:spcBef>
                        <a:spcAft>
                          <a:spcPts val="0"/>
                        </a:spcAft>
                        <a:buNone/>
                      </a:pPr>
                      <a:r>
                        <a:rPr b="1" lang="en-US" sz="1800">
                          <a:latin typeface="Calibri"/>
                          <a:ea typeface="Calibri"/>
                          <a:cs typeface="Calibri"/>
                          <a:sym typeface="Calibri"/>
                        </a:rPr>
                        <a:t>Phương</a:t>
                      </a:r>
                      <a:r>
                        <a:rPr b="1" lang="en-US" sz="1800">
                          <a:latin typeface="Calibri"/>
                          <a:ea typeface="Calibri"/>
                          <a:cs typeface="Calibri"/>
                          <a:sym typeface="Calibri"/>
                        </a:rPr>
                        <a:t> thức</a:t>
                      </a:r>
                      <a:endParaRPr b="1" sz="1800">
                        <a:latin typeface="Calibri"/>
                        <a:ea typeface="Calibri"/>
                        <a:cs typeface="Calibri"/>
                        <a:sym typeface="Calibri"/>
                      </a:endParaRPr>
                    </a:p>
                  </a:txBody>
                  <a:tcPr marT="34300" marB="34300" marR="68575" marL="68575"/>
                </a:tc>
                <a:tc hMerge="1"/>
              </a:tr>
              <a:tr h="409975">
                <a:tc>
                  <a:txBody>
                    <a:bodyPr/>
                    <a:lstStyle/>
                    <a:p>
                      <a:pPr indent="0" lvl="0" marL="0" marR="0" rtl="0" algn="l">
                        <a:spcBef>
                          <a:spcPts val="0"/>
                        </a:spcBef>
                        <a:spcAft>
                          <a:spcPts val="0"/>
                        </a:spcAft>
                        <a:buNone/>
                      </a:pPr>
                      <a:r>
                        <a:rPr lang="en-US" sz="1800">
                          <a:latin typeface="Calibri"/>
                          <a:ea typeface="Calibri"/>
                          <a:cs typeface="Calibri"/>
                          <a:sym typeface="Calibri"/>
                        </a:rPr>
                        <a:t>Tên</a:t>
                      </a:r>
                      <a:endParaRPr/>
                    </a:p>
                  </a:txBody>
                  <a:tcPr marT="34300" marB="34300" marR="68575" marL="68575">
                    <a:solidFill>
                      <a:schemeClr val="accent2"/>
                    </a:solidFill>
                  </a:tcPr>
                </a:tc>
                <a:tc>
                  <a:txBody>
                    <a:bodyPr/>
                    <a:lstStyle/>
                    <a:p>
                      <a:pPr indent="0" lvl="0" marL="0" marR="0" rtl="0" algn="l">
                        <a:spcBef>
                          <a:spcPts val="0"/>
                        </a:spcBef>
                        <a:spcAft>
                          <a:spcPts val="0"/>
                        </a:spcAft>
                        <a:buNone/>
                      </a:pPr>
                      <a:r>
                        <a:rPr lang="en-US" sz="1800">
                          <a:latin typeface="Calibri"/>
                          <a:ea typeface="Calibri"/>
                          <a:cs typeface="Calibri"/>
                          <a:sym typeface="Calibri"/>
                        </a:rPr>
                        <a:t>Mô</a:t>
                      </a:r>
                      <a:r>
                        <a:rPr lang="en-US" sz="1800">
                          <a:latin typeface="Calibri"/>
                          <a:ea typeface="Calibri"/>
                          <a:cs typeface="Calibri"/>
                          <a:sym typeface="Calibri"/>
                        </a:rPr>
                        <a:t> tả</a:t>
                      </a:r>
                      <a:endParaRPr sz="1800">
                        <a:latin typeface="Calibri"/>
                        <a:ea typeface="Calibri"/>
                        <a:cs typeface="Calibri"/>
                        <a:sym typeface="Calibri"/>
                      </a:endParaRPr>
                    </a:p>
                  </a:txBody>
                  <a:tcPr marT="34300" marB="34300" marR="68575" marL="68575">
                    <a:solidFill>
                      <a:schemeClr val="accent2"/>
                    </a:solidFill>
                  </a:tcPr>
                </a:tc>
              </a:tr>
              <a:tr h="463700">
                <a:tc>
                  <a:txBody>
                    <a:bodyPr/>
                    <a:lstStyle/>
                    <a:p>
                      <a:pPr indent="0" lvl="0" marL="0" marR="0" rtl="0" algn="l">
                        <a:spcBef>
                          <a:spcPts val="0"/>
                        </a:spcBef>
                        <a:spcAft>
                          <a:spcPts val="0"/>
                        </a:spcAft>
                        <a:buNone/>
                      </a:pPr>
                      <a:r>
                        <a:rPr b="0" i="0" lang="en-US" sz="1800">
                          <a:solidFill>
                            <a:schemeClr val="dk1"/>
                          </a:solidFill>
                          <a:latin typeface="Calibri"/>
                          <a:ea typeface="Calibri"/>
                          <a:cs typeface="Calibri"/>
                          <a:sym typeface="Calibri"/>
                        </a:rPr>
                        <a:t>Trim()</a:t>
                      </a:r>
                      <a:endParaRPr sz="18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1800">
                          <a:solidFill>
                            <a:schemeClr val="dk1"/>
                          </a:solidFill>
                          <a:latin typeface="Calibri"/>
                          <a:ea typeface="Calibri"/>
                          <a:cs typeface="Calibri"/>
                          <a:sym typeface="Calibri"/>
                        </a:rPr>
                        <a:t>Xóa khoảng trắng ở đầu và cuối chuỗi.</a:t>
                      </a:r>
                      <a:endParaRPr sz="1800">
                        <a:latin typeface="Calibri"/>
                        <a:ea typeface="Calibri"/>
                        <a:cs typeface="Calibri"/>
                        <a:sym typeface="Calibri"/>
                      </a:endParaRPr>
                    </a:p>
                  </a:txBody>
                  <a:tcPr marT="34300" marB="34300" marR="68575" marL="68575" anchor="ctr"/>
                </a:tc>
              </a:tr>
              <a:tr h="460800">
                <a:tc>
                  <a:txBody>
                    <a:bodyPr/>
                    <a:lstStyle/>
                    <a:p>
                      <a:pPr indent="0" lvl="0" marL="0" marR="0" rtl="0" algn="l">
                        <a:spcBef>
                          <a:spcPts val="0"/>
                        </a:spcBef>
                        <a:spcAft>
                          <a:spcPts val="0"/>
                        </a:spcAft>
                        <a:buNone/>
                      </a:pPr>
                      <a:r>
                        <a:rPr b="0" i="0" lang="en-US" sz="1800">
                          <a:solidFill>
                            <a:schemeClr val="dk1"/>
                          </a:solidFill>
                          <a:latin typeface="Calibri"/>
                          <a:ea typeface="Calibri"/>
                          <a:cs typeface="Calibri"/>
                          <a:sym typeface="Calibri"/>
                        </a:rPr>
                        <a:t>ToLower()</a:t>
                      </a:r>
                      <a:endParaRPr sz="18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1800">
                          <a:solidFill>
                            <a:schemeClr val="dk1"/>
                          </a:solidFill>
                          <a:latin typeface="Calibri"/>
                          <a:ea typeface="Calibri"/>
                          <a:cs typeface="Calibri"/>
                          <a:sym typeface="Calibri"/>
                        </a:rPr>
                        <a:t>Chuyển chuỗi sang chữ in hoa</a:t>
                      </a:r>
                      <a:endParaRPr sz="1800">
                        <a:latin typeface="Calibri"/>
                        <a:ea typeface="Calibri"/>
                        <a:cs typeface="Calibri"/>
                        <a:sym typeface="Calibri"/>
                      </a:endParaRPr>
                    </a:p>
                  </a:txBody>
                  <a:tcPr marT="34300" marB="34300" marR="68575" marL="68575" anchor="ctr"/>
                </a:tc>
              </a:tr>
              <a:tr h="409975">
                <a:tc>
                  <a:txBody>
                    <a:bodyPr/>
                    <a:lstStyle/>
                    <a:p>
                      <a:pPr indent="0" lvl="0" marL="0" marR="0" rtl="0" algn="l">
                        <a:spcBef>
                          <a:spcPts val="0"/>
                        </a:spcBef>
                        <a:spcAft>
                          <a:spcPts val="0"/>
                        </a:spcAft>
                        <a:buNone/>
                      </a:pPr>
                      <a:r>
                        <a:rPr b="0" i="0" lang="en-US" sz="1800">
                          <a:solidFill>
                            <a:schemeClr val="dk1"/>
                          </a:solidFill>
                          <a:latin typeface="Calibri"/>
                          <a:ea typeface="Calibri"/>
                          <a:cs typeface="Calibri"/>
                          <a:sym typeface="Calibri"/>
                        </a:rPr>
                        <a:t>ToUpper()</a:t>
                      </a:r>
                      <a:endParaRPr sz="18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1800">
                          <a:solidFill>
                            <a:schemeClr val="dk1"/>
                          </a:solidFill>
                          <a:latin typeface="Calibri"/>
                          <a:ea typeface="Calibri"/>
                          <a:cs typeface="Calibri"/>
                          <a:sym typeface="Calibri"/>
                        </a:rPr>
                        <a:t>Chuyển chuỗi sang chữ in thường</a:t>
                      </a:r>
                      <a:endParaRPr sz="1800">
                        <a:latin typeface="Calibri"/>
                        <a:ea typeface="Calibri"/>
                        <a:cs typeface="Calibri"/>
                        <a:sym typeface="Calibri"/>
                      </a:endParaRPr>
                    </a:p>
                  </a:txBody>
                  <a:tcPr marT="34300" marB="34300" marR="68575" marL="68575" anchor="ctr"/>
                </a:tc>
              </a:tr>
              <a:tr h="512550">
                <a:tc>
                  <a:txBody>
                    <a:bodyPr/>
                    <a:lstStyle/>
                    <a:p>
                      <a:pPr indent="0" lvl="0" marL="0" marR="0" rtl="0" algn="l">
                        <a:spcBef>
                          <a:spcPts val="0"/>
                        </a:spcBef>
                        <a:spcAft>
                          <a:spcPts val="0"/>
                        </a:spcAft>
                        <a:buNone/>
                      </a:pPr>
                      <a:r>
                        <a:rPr b="0" i="0" lang="en-US" sz="1800">
                          <a:solidFill>
                            <a:schemeClr val="dk1"/>
                          </a:solidFill>
                          <a:latin typeface="Calibri"/>
                          <a:ea typeface="Calibri"/>
                          <a:cs typeface="Calibri"/>
                          <a:sym typeface="Calibri"/>
                        </a:rPr>
                        <a:t>Split(Char[])</a:t>
                      </a:r>
                      <a:endParaRPr sz="18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1800">
                          <a:solidFill>
                            <a:schemeClr val="dk1"/>
                          </a:solidFill>
                          <a:latin typeface="Calibri"/>
                          <a:ea typeface="Calibri"/>
                          <a:cs typeface="Calibri"/>
                          <a:sym typeface="Calibri"/>
                        </a:rPr>
                        <a:t>Chia chuỗi thành chuỗi con</a:t>
                      </a:r>
                      <a:endParaRPr sz="1800">
                        <a:latin typeface="Calibri"/>
                        <a:ea typeface="Calibri"/>
                        <a:cs typeface="Calibri"/>
                        <a:sym typeface="Calibri"/>
                      </a:endParaRPr>
                    </a:p>
                  </a:txBody>
                  <a:tcPr marT="34300" marB="34300" marR="68575" marL="68575" anchor="ctr"/>
                </a:tc>
              </a:tr>
            </a:tbl>
          </a:graphicData>
        </a:graphic>
      </p:graphicFrame>
      <p:sp>
        <p:nvSpPr>
          <p:cNvPr id="212" name="Google Shape;212;p26"/>
          <p:cNvSpPr txBox="1"/>
          <p:nvPr/>
        </p:nvSpPr>
        <p:spPr>
          <a:xfrm>
            <a:off x="1447800" y="457200"/>
            <a:ext cx="583871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KIỂU CHUỖI KÍ TỰ</a:t>
            </a:r>
            <a:endParaRPr sz="2400">
              <a:solidFill>
                <a:schemeClr val="lt1"/>
              </a:solidFill>
              <a:latin typeface="Calibri"/>
              <a:ea typeface="Calibri"/>
              <a:cs typeface="Calibri"/>
              <a:sym typeface="Calibri"/>
            </a:endParaRPr>
          </a:p>
        </p:txBody>
      </p:sp>
      <p:graphicFrame>
        <p:nvGraphicFramePr>
          <p:cNvPr id="213" name="Google Shape;213;p26"/>
          <p:cNvGraphicFramePr/>
          <p:nvPr/>
        </p:nvGraphicFramePr>
        <p:xfrm>
          <a:off x="60960" y="4129144"/>
          <a:ext cx="3000000" cy="3000000"/>
        </p:xfrm>
        <a:graphic>
          <a:graphicData uri="http://schemas.openxmlformats.org/drawingml/2006/table">
            <a:tbl>
              <a:tblPr bandRow="1" firstRow="1">
                <a:noFill/>
                <a:tableStyleId>{4A2E8618-858E-4D6D-B25A-47D6898B00DF}</a:tableStyleId>
              </a:tblPr>
              <a:tblGrid>
                <a:gridCol w="2269800"/>
                <a:gridCol w="6508425"/>
              </a:tblGrid>
              <a:tr h="375175">
                <a:tc gridSpan="2">
                  <a:txBody>
                    <a:bodyPr/>
                    <a:lstStyle/>
                    <a:p>
                      <a:pPr indent="0" lvl="0" marL="0" marR="0" rtl="0" algn="ctr">
                        <a:spcBef>
                          <a:spcPts val="0"/>
                        </a:spcBef>
                        <a:spcAft>
                          <a:spcPts val="0"/>
                        </a:spcAft>
                        <a:buNone/>
                      </a:pPr>
                      <a:r>
                        <a:rPr b="1" lang="en-US" sz="1700">
                          <a:latin typeface="Calibri"/>
                          <a:ea typeface="Calibri"/>
                          <a:cs typeface="Calibri"/>
                          <a:sym typeface="Calibri"/>
                        </a:rPr>
                        <a:t>Phương</a:t>
                      </a:r>
                      <a:r>
                        <a:rPr b="1" lang="en-US" sz="1700">
                          <a:latin typeface="Calibri"/>
                          <a:ea typeface="Calibri"/>
                          <a:cs typeface="Calibri"/>
                          <a:sym typeface="Calibri"/>
                        </a:rPr>
                        <a:t> thức</a:t>
                      </a:r>
                      <a:endParaRPr b="1" sz="1700">
                        <a:latin typeface="Calibri"/>
                        <a:ea typeface="Calibri"/>
                        <a:cs typeface="Calibri"/>
                        <a:sym typeface="Calibri"/>
                      </a:endParaRPr>
                    </a:p>
                  </a:txBody>
                  <a:tcPr marT="34300" marB="34300" marR="68575" marL="68575"/>
                </a:tc>
                <a:tc hMerge="1"/>
              </a:tr>
              <a:tr h="345175">
                <a:tc>
                  <a:txBody>
                    <a:bodyPr/>
                    <a:lstStyle/>
                    <a:p>
                      <a:pPr indent="0" lvl="0" marL="0" marR="0" rtl="0" algn="l">
                        <a:spcBef>
                          <a:spcPts val="0"/>
                        </a:spcBef>
                        <a:spcAft>
                          <a:spcPts val="0"/>
                        </a:spcAft>
                        <a:buNone/>
                      </a:pPr>
                      <a:r>
                        <a:rPr lang="en-US" sz="1500">
                          <a:latin typeface="Calibri"/>
                          <a:ea typeface="Calibri"/>
                          <a:cs typeface="Calibri"/>
                          <a:sym typeface="Calibri"/>
                        </a:rPr>
                        <a:t>Tên</a:t>
                      </a:r>
                      <a:endParaRPr/>
                    </a:p>
                  </a:txBody>
                  <a:tcPr marT="34300" marB="34300" marR="68575" marL="68575">
                    <a:solidFill>
                      <a:schemeClr val="accent2"/>
                    </a:solidFill>
                  </a:tcPr>
                </a:tc>
                <a:tc>
                  <a:txBody>
                    <a:bodyPr/>
                    <a:lstStyle/>
                    <a:p>
                      <a:pPr indent="0" lvl="0" marL="0" marR="0" rtl="0" algn="l">
                        <a:spcBef>
                          <a:spcPts val="0"/>
                        </a:spcBef>
                        <a:spcAft>
                          <a:spcPts val="0"/>
                        </a:spcAft>
                        <a:buNone/>
                      </a:pPr>
                      <a:r>
                        <a:rPr lang="en-US" sz="1500">
                          <a:latin typeface="Calibri"/>
                          <a:ea typeface="Calibri"/>
                          <a:cs typeface="Calibri"/>
                          <a:sym typeface="Calibri"/>
                        </a:rPr>
                        <a:t>Mô</a:t>
                      </a:r>
                      <a:r>
                        <a:rPr lang="en-US" sz="1500">
                          <a:latin typeface="Calibri"/>
                          <a:ea typeface="Calibri"/>
                          <a:cs typeface="Calibri"/>
                          <a:sym typeface="Calibri"/>
                        </a:rPr>
                        <a:t> tả</a:t>
                      </a:r>
                      <a:endParaRPr sz="1500">
                        <a:latin typeface="Calibri"/>
                        <a:ea typeface="Calibri"/>
                        <a:cs typeface="Calibri"/>
                        <a:sym typeface="Calibri"/>
                      </a:endParaRPr>
                    </a:p>
                  </a:txBody>
                  <a:tcPr marT="34300" marB="34300" marR="68575" marL="68575">
                    <a:solidFill>
                      <a:schemeClr val="accent2"/>
                    </a:solidFill>
                  </a:tcPr>
                </a:tc>
              </a:tr>
              <a:tr h="602050">
                <a:tc>
                  <a:txBody>
                    <a:bodyPr/>
                    <a:lstStyle/>
                    <a:p>
                      <a:pPr indent="0" lvl="0" marL="0" marR="0" rtl="0" algn="l">
                        <a:spcBef>
                          <a:spcPts val="0"/>
                        </a:spcBef>
                        <a:spcAft>
                          <a:spcPts val="0"/>
                        </a:spcAft>
                        <a:buNone/>
                      </a:pPr>
                      <a:r>
                        <a:rPr b="0" i="0" lang="en-US" sz="1800">
                          <a:solidFill>
                            <a:schemeClr val="dk1"/>
                          </a:solidFill>
                          <a:latin typeface="Calibri"/>
                          <a:ea typeface="Calibri"/>
                          <a:cs typeface="Calibri"/>
                          <a:sym typeface="Calibri"/>
                        </a:rPr>
                        <a:t>Compare(String, String)</a:t>
                      </a:r>
                      <a:endParaRPr sz="18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1800">
                          <a:solidFill>
                            <a:schemeClr val="dk1"/>
                          </a:solidFill>
                          <a:latin typeface="Calibri"/>
                          <a:ea typeface="Calibri"/>
                          <a:cs typeface="Calibri"/>
                          <a:sym typeface="Calibri"/>
                        </a:rPr>
                        <a:t>So sánh hai chuỗi và trả về vị trí tương đối của chúng theo thứ tự sắp xếp.</a:t>
                      </a:r>
                      <a:endParaRPr sz="1800">
                        <a:latin typeface="Calibri"/>
                        <a:ea typeface="Calibri"/>
                        <a:cs typeface="Calibri"/>
                        <a:sym typeface="Calibri"/>
                      </a:endParaRPr>
                    </a:p>
                  </a:txBody>
                  <a:tcPr marT="34300" marB="34300" marR="68575" marL="68575" anchor="ctr"/>
                </a:tc>
              </a:tr>
              <a:tr h="527425">
                <a:tc>
                  <a:txBody>
                    <a:bodyPr/>
                    <a:lstStyle/>
                    <a:p>
                      <a:pPr indent="0" lvl="0" marL="0" marR="0" rtl="0" algn="l">
                        <a:spcBef>
                          <a:spcPts val="0"/>
                        </a:spcBef>
                        <a:spcAft>
                          <a:spcPts val="0"/>
                        </a:spcAft>
                        <a:buNone/>
                      </a:pPr>
                      <a:r>
                        <a:rPr b="0" i="0" lang="en-US" sz="1800">
                          <a:solidFill>
                            <a:schemeClr val="dk1"/>
                          </a:solidFill>
                          <a:latin typeface="Calibri"/>
                          <a:ea typeface="Calibri"/>
                          <a:cs typeface="Calibri"/>
                          <a:sym typeface="Calibri"/>
                        </a:rPr>
                        <a:t>Concat(String, String)</a:t>
                      </a:r>
                      <a:endParaRPr sz="18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1800">
                          <a:solidFill>
                            <a:schemeClr val="dk1"/>
                          </a:solidFill>
                          <a:latin typeface="Calibri"/>
                          <a:ea typeface="Calibri"/>
                          <a:cs typeface="Calibri"/>
                          <a:sym typeface="Calibri"/>
                        </a:rPr>
                        <a:t>Nối hai chuỗi với nhau</a:t>
                      </a:r>
                      <a:endParaRPr sz="1800">
                        <a:latin typeface="Calibri"/>
                        <a:ea typeface="Calibri"/>
                        <a:cs typeface="Calibri"/>
                        <a:sym typeface="Calibri"/>
                      </a:endParaRPr>
                    </a:p>
                  </a:txBody>
                  <a:tcPr marT="34300" marB="34300" marR="68575" marL="68575" anchor="ctr"/>
                </a:tc>
              </a:tr>
              <a:tr h="345175">
                <a:tc>
                  <a:txBody>
                    <a:bodyPr/>
                    <a:lstStyle/>
                    <a:p>
                      <a:pPr indent="0" lvl="0" marL="0" marR="0" rtl="0" algn="l">
                        <a:spcBef>
                          <a:spcPts val="0"/>
                        </a:spcBef>
                        <a:spcAft>
                          <a:spcPts val="0"/>
                        </a:spcAft>
                        <a:buNone/>
                      </a:pPr>
                      <a:r>
                        <a:rPr b="0" i="0" lang="en-US" sz="1800">
                          <a:solidFill>
                            <a:schemeClr val="dk1"/>
                          </a:solidFill>
                          <a:latin typeface="Calibri"/>
                          <a:ea typeface="Calibri"/>
                          <a:cs typeface="Calibri"/>
                          <a:sym typeface="Calibri"/>
                        </a:rPr>
                        <a:t>Copy(String)</a:t>
                      </a:r>
                      <a:endParaRPr sz="18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1800">
                          <a:solidFill>
                            <a:schemeClr val="dk1"/>
                          </a:solidFill>
                          <a:latin typeface="Calibri"/>
                          <a:ea typeface="Calibri"/>
                          <a:cs typeface="Calibri"/>
                          <a:sym typeface="Calibri"/>
                        </a:rPr>
                        <a:t>Tạo ra một phiên bản copy khác của chuỗi</a:t>
                      </a:r>
                      <a:endParaRPr sz="1800">
                        <a:latin typeface="Calibri"/>
                        <a:ea typeface="Calibri"/>
                        <a:cs typeface="Calibri"/>
                        <a:sym typeface="Calibri"/>
                      </a:endParaRPr>
                    </a:p>
                  </a:txBody>
                  <a:tcPr marT="34300" marB="34300" marR="68575" marL="68575" anchor="ctr"/>
                </a:tc>
              </a:tr>
              <a:tr h="533875">
                <a:tc>
                  <a:txBody>
                    <a:bodyPr/>
                    <a:lstStyle/>
                    <a:p>
                      <a:pPr indent="0" lvl="0" marL="0" marR="0" rtl="0" algn="l">
                        <a:spcBef>
                          <a:spcPts val="0"/>
                        </a:spcBef>
                        <a:spcAft>
                          <a:spcPts val="0"/>
                        </a:spcAft>
                        <a:buNone/>
                      </a:pPr>
                      <a:r>
                        <a:rPr b="0" i="0" lang="en-US" sz="1800">
                          <a:solidFill>
                            <a:schemeClr val="dk1"/>
                          </a:solidFill>
                          <a:latin typeface="Calibri"/>
                          <a:ea typeface="Calibri"/>
                          <a:cs typeface="Calibri"/>
                          <a:sym typeface="Calibri"/>
                        </a:rPr>
                        <a:t>Format(String, Object)</a:t>
                      </a:r>
                      <a:endParaRPr sz="1800">
                        <a:latin typeface="Calibri"/>
                        <a:ea typeface="Calibri"/>
                        <a:cs typeface="Calibri"/>
                        <a:sym typeface="Calibri"/>
                      </a:endParaRPr>
                    </a:p>
                  </a:txBody>
                  <a:tcPr marT="34300" marB="34300" marR="68575" marL="68575" anchor="ctr"/>
                </a:tc>
                <a:tc>
                  <a:txBody>
                    <a:bodyPr/>
                    <a:lstStyle/>
                    <a:p>
                      <a:pPr indent="0" lvl="0" marL="0" marR="0" rtl="0" algn="just">
                        <a:spcBef>
                          <a:spcPts val="0"/>
                        </a:spcBef>
                        <a:spcAft>
                          <a:spcPts val="0"/>
                        </a:spcAft>
                        <a:buNone/>
                      </a:pPr>
                      <a:r>
                        <a:rPr b="0" i="0" lang="en-US" sz="1800">
                          <a:solidFill>
                            <a:schemeClr val="dk1"/>
                          </a:solidFill>
                          <a:latin typeface="Calibri"/>
                          <a:ea typeface="Calibri"/>
                          <a:cs typeface="Calibri"/>
                          <a:sym typeface="Calibri"/>
                        </a:rPr>
                        <a:t>Thay thế các vị trí cần format trong chuỗi.</a:t>
                      </a:r>
                      <a:endParaRPr sz="1800">
                        <a:latin typeface="Calibri"/>
                        <a:ea typeface="Calibri"/>
                        <a:cs typeface="Calibri"/>
                        <a:sym typeface="Calibri"/>
                      </a:endParaRPr>
                    </a:p>
                  </a:txBody>
                  <a:tcPr marT="34300" marB="34300" marR="68575" marL="68575" anchor="ctr"/>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27"/>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219" name="Google Shape;219;p27"/>
          <p:cNvSpPr txBox="1"/>
          <p:nvPr/>
        </p:nvSpPr>
        <p:spPr>
          <a:xfrm>
            <a:off x="152400" y="1295400"/>
            <a:ext cx="8839200" cy="4724400"/>
          </a:xfrm>
          <a:prstGeom prst="rect">
            <a:avLst/>
          </a:prstGeom>
          <a:noFill/>
          <a:ln>
            <a:noFill/>
          </a:ln>
        </p:spPr>
        <p:txBody>
          <a:bodyPr anchorCtr="0" anchor="t" bIns="34275" lIns="68575" spcFirstLastPara="1" rIns="68575" wrap="square" tIns="34275">
            <a:noAutofit/>
          </a:bodyPr>
          <a:lstStyle/>
          <a:p>
            <a:pPr indent="-273050" lvl="0" marL="273050" marR="0" rtl="0" algn="just">
              <a:lnSpc>
                <a:spcPct val="115000"/>
              </a:lnSpc>
              <a:spcBef>
                <a:spcPts val="0"/>
              </a:spcBef>
              <a:spcAft>
                <a:spcPts val="0"/>
              </a:spcAft>
              <a:buClr>
                <a:srgbClr val="0BD0D9"/>
              </a:buClr>
              <a:buSzPts val="2280"/>
              <a:buFont typeface="Noto Sans Symbols"/>
              <a:buChar char="❑"/>
            </a:pPr>
            <a:r>
              <a:rPr b="1" lang="en-US" sz="2400">
                <a:solidFill>
                  <a:schemeClr val="dk1"/>
                </a:solidFill>
                <a:latin typeface="Arial"/>
                <a:ea typeface="Arial"/>
                <a:cs typeface="Arial"/>
                <a:sym typeface="Arial"/>
              </a:rPr>
              <a:t>Khái niệm</a:t>
            </a:r>
            <a:endParaRPr b="1" sz="2400">
              <a:solidFill>
                <a:schemeClr val="dk1"/>
              </a:solidFill>
              <a:latin typeface="Arial"/>
              <a:ea typeface="Arial"/>
              <a:cs typeface="Arial"/>
              <a:sym typeface="Arial"/>
            </a:endParaRPr>
          </a:p>
          <a:p>
            <a:pPr indent="0" lvl="0" marL="0" marR="0" rtl="0" algn="just">
              <a:lnSpc>
                <a:spcPct val="115000"/>
              </a:lnSpc>
              <a:spcBef>
                <a:spcPts val="0"/>
              </a:spcBef>
              <a:spcAft>
                <a:spcPts val="0"/>
              </a:spcAft>
              <a:buClr>
                <a:srgbClr val="0BD0D9"/>
              </a:buClr>
              <a:buSzPts val="2280"/>
              <a:buFont typeface="Noto Sans Symbols"/>
              <a:buNone/>
            </a:pPr>
            <a:r>
              <a:rPr lang="en-US" sz="2400">
                <a:solidFill>
                  <a:schemeClr val="dk1"/>
                </a:solidFill>
                <a:latin typeface="Arial"/>
                <a:ea typeface="Arial"/>
                <a:cs typeface="Arial"/>
                <a:sym typeface="Arial"/>
              </a:rPr>
              <a:t>Kiểu Enum là sự liên kết một tập hợp các trị hằng với các tên gợi nhớ. Các trị này mặc nhiên có kiểu Integer và chỉ có thể là kiểu Byte, Short, Long hoặc Integer. Kiểu Enum chỉ được tạo trong các Class hoặc Module.</a:t>
            </a:r>
            <a:endParaRPr sz="2400">
              <a:solidFill>
                <a:schemeClr val="dk1"/>
              </a:solidFill>
              <a:latin typeface="Arial"/>
              <a:ea typeface="Arial"/>
              <a:cs typeface="Arial"/>
              <a:sym typeface="Arial"/>
            </a:endParaRPr>
          </a:p>
          <a:p>
            <a:pPr indent="-273050" lvl="0" marL="273050" marR="0" rtl="0" algn="just">
              <a:lnSpc>
                <a:spcPct val="115000"/>
              </a:lnSpc>
              <a:spcBef>
                <a:spcPts val="0"/>
              </a:spcBef>
              <a:spcAft>
                <a:spcPts val="0"/>
              </a:spcAft>
              <a:buClr>
                <a:srgbClr val="0BD0D9"/>
              </a:buClr>
              <a:buSzPts val="2280"/>
              <a:buFont typeface="Noto Sans Symbols"/>
              <a:buChar char="❑"/>
            </a:pPr>
            <a:r>
              <a:rPr b="1" lang="en-US" sz="2400">
                <a:solidFill>
                  <a:schemeClr val="dk1"/>
                </a:solidFill>
                <a:latin typeface="Arial"/>
                <a:ea typeface="Arial"/>
                <a:cs typeface="Arial"/>
                <a:sym typeface="Arial"/>
              </a:rPr>
              <a:t>Cách khai báo</a:t>
            </a:r>
            <a:endParaRPr b="1" sz="2400">
              <a:solidFill>
                <a:schemeClr val="dk1"/>
              </a:solidFill>
              <a:latin typeface="Arial"/>
              <a:ea typeface="Arial"/>
              <a:cs typeface="Arial"/>
              <a:sym typeface="Arial"/>
            </a:endParaRPr>
          </a:p>
          <a:p>
            <a:pPr indent="0" lvl="0" marL="0" marR="0" rtl="0" algn="just">
              <a:lnSpc>
                <a:spcPct val="115000"/>
              </a:lnSpc>
              <a:spcBef>
                <a:spcPts val="0"/>
              </a:spcBef>
              <a:spcAft>
                <a:spcPts val="0"/>
              </a:spcAft>
              <a:buClr>
                <a:srgbClr val="0BD0D9"/>
              </a:buClr>
              <a:buSzPts val="2280"/>
              <a:buFont typeface="Noto Sans Symbols"/>
              <a:buNone/>
            </a:pPr>
            <a:r>
              <a:rPr lang="en-US" sz="2400">
                <a:solidFill>
                  <a:schemeClr val="dk1"/>
                </a:solidFill>
                <a:latin typeface="Arial"/>
                <a:ea typeface="Arial"/>
                <a:cs typeface="Arial"/>
                <a:sym typeface="Arial"/>
              </a:rPr>
              <a:t>[Phạm vi] [ Shadows ] Enum [ As &lt; Kiểu dữ liệu&gt;] </a:t>
            </a:r>
            <a:endParaRPr/>
          </a:p>
          <a:p>
            <a:pPr indent="0" lvl="0" marL="0" marR="0" rtl="0" algn="just">
              <a:lnSpc>
                <a:spcPct val="115000"/>
              </a:lnSpc>
              <a:spcBef>
                <a:spcPts val="0"/>
              </a:spcBef>
              <a:spcAft>
                <a:spcPts val="0"/>
              </a:spcAft>
              <a:buClr>
                <a:srgbClr val="0BD0D9"/>
              </a:buClr>
              <a:buSzPts val="2280"/>
              <a:buFont typeface="Noto Sans Symbols"/>
              <a:buNone/>
            </a:pPr>
            <a:r>
              <a:rPr lang="en-US" sz="2400">
                <a:solidFill>
                  <a:schemeClr val="dk1"/>
                </a:solidFill>
                <a:latin typeface="Arial"/>
                <a:ea typeface="Arial"/>
                <a:cs typeface="Arial"/>
                <a:sym typeface="Arial"/>
              </a:rPr>
              <a:t>&lt;tên thành phần thứ nhất&gt;  [= trị hằng 1] [= trị hằng 2]</a:t>
            </a:r>
            <a:endParaRPr/>
          </a:p>
          <a:p>
            <a:pPr indent="0" lvl="0" marL="0" marR="0" rtl="0" algn="just">
              <a:lnSpc>
                <a:spcPct val="115000"/>
              </a:lnSpc>
              <a:spcBef>
                <a:spcPts val="0"/>
              </a:spcBef>
              <a:spcAft>
                <a:spcPts val="0"/>
              </a:spcAft>
              <a:buClr>
                <a:srgbClr val="0BD0D9"/>
              </a:buClr>
              <a:buSzPts val="2280"/>
              <a:buFont typeface="Noto Sans Symbols"/>
              <a:buNone/>
            </a:pPr>
            <a:r>
              <a:rPr lang="en-US" sz="2400">
                <a:solidFill>
                  <a:schemeClr val="dk1"/>
                </a:solidFill>
                <a:latin typeface="Arial"/>
                <a:ea typeface="Arial"/>
                <a:cs typeface="Arial"/>
                <a:sym typeface="Arial"/>
              </a:rPr>
              <a:t>&lt;tên thành phần thứ hai&gt; [= trị hằng 2]</a:t>
            </a:r>
            <a:endParaRPr/>
          </a:p>
          <a:p>
            <a:pPr indent="0" lvl="0" marL="0" marR="0" rtl="0" algn="just">
              <a:lnSpc>
                <a:spcPct val="115000"/>
              </a:lnSpc>
              <a:spcBef>
                <a:spcPts val="0"/>
              </a:spcBef>
              <a:spcAft>
                <a:spcPts val="0"/>
              </a:spcAft>
              <a:buClr>
                <a:srgbClr val="0BD0D9"/>
              </a:buClr>
              <a:buSzPts val="2280"/>
              <a:buFont typeface="Noto Sans Symbols"/>
              <a:buNone/>
            </a:pPr>
            <a:r>
              <a:rPr lang="en-US" sz="2400">
                <a:solidFill>
                  <a:schemeClr val="dk1"/>
                </a:solidFill>
                <a:latin typeface="Arial"/>
                <a:ea typeface="Arial"/>
                <a:cs typeface="Arial"/>
                <a:sym typeface="Arial"/>
              </a:rPr>
              <a:t>...</a:t>
            </a:r>
            <a:endParaRPr/>
          </a:p>
          <a:p>
            <a:pPr indent="0" lvl="0" marL="0" marR="0" rtl="0" algn="just">
              <a:lnSpc>
                <a:spcPct val="115000"/>
              </a:lnSpc>
              <a:spcBef>
                <a:spcPts val="0"/>
              </a:spcBef>
              <a:spcAft>
                <a:spcPts val="0"/>
              </a:spcAft>
              <a:buClr>
                <a:srgbClr val="0BD0D9"/>
              </a:buClr>
              <a:buSzPts val="2280"/>
              <a:buFont typeface="Noto Sans Symbols"/>
              <a:buNone/>
            </a:pPr>
            <a:r>
              <a:rPr lang="en-US" sz="2400">
                <a:solidFill>
                  <a:schemeClr val="dk1"/>
                </a:solidFill>
                <a:latin typeface="Arial"/>
                <a:ea typeface="Arial"/>
                <a:cs typeface="Arial"/>
                <a:sym typeface="Arial"/>
              </a:rPr>
              <a:t>End Enum</a:t>
            </a:r>
            <a:endParaRPr/>
          </a:p>
          <a:p>
            <a:pPr indent="0" lvl="0" marL="0" marR="0" rtl="0" algn="just">
              <a:lnSpc>
                <a:spcPct val="115000"/>
              </a:lnSpc>
              <a:spcBef>
                <a:spcPts val="0"/>
              </a:spcBef>
              <a:spcAft>
                <a:spcPts val="0"/>
              </a:spcAft>
              <a:buClr>
                <a:srgbClr val="0BD0D9"/>
              </a:buClr>
              <a:buSzPts val="1425"/>
              <a:buFont typeface="Noto Sans Symbols"/>
              <a:buNone/>
            </a:pPr>
            <a:r>
              <a:t/>
            </a:r>
            <a:endParaRPr b="1" sz="1500">
              <a:solidFill>
                <a:schemeClr val="dk1"/>
              </a:solidFill>
              <a:latin typeface="Calibri"/>
              <a:ea typeface="Calibri"/>
              <a:cs typeface="Calibri"/>
              <a:sym typeface="Calibri"/>
            </a:endParaRPr>
          </a:p>
          <a:p>
            <a:pPr indent="0" lvl="0" marL="0" marR="0" rtl="0" algn="just">
              <a:lnSpc>
                <a:spcPct val="115000"/>
              </a:lnSpc>
              <a:spcBef>
                <a:spcPts val="450"/>
              </a:spcBef>
              <a:spcAft>
                <a:spcPts val="0"/>
              </a:spcAft>
              <a:buClr>
                <a:srgbClr val="0BD0D9"/>
              </a:buClr>
              <a:buSzPts val="1425"/>
              <a:buFont typeface="Noto Sans Symbols"/>
              <a:buNone/>
            </a:pPr>
            <a:br>
              <a:rPr lang="en-US" sz="1500">
                <a:solidFill>
                  <a:schemeClr val="dk1"/>
                </a:solidFill>
                <a:latin typeface="Calibri"/>
                <a:ea typeface="Calibri"/>
                <a:cs typeface="Calibri"/>
                <a:sym typeface="Calibri"/>
              </a:rPr>
            </a:br>
            <a:br>
              <a:rPr lang="en-US" sz="1500">
                <a:solidFill>
                  <a:schemeClr val="dk1"/>
                </a:solidFill>
                <a:latin typeface="Calibri"/>
                <a:ea typeface="Calibri"/>
                <a:cs typeface="Calibri"/>
                <a:sym typeface="Calibri"/>
              </a:rPr>
            </a:br>
            <a:br>
              <a:rPr lang="en-US" sz="1500">
                <a:solidFill>
                  <a:schemeClr val="dk1"/>
                </a:solidFill>
                <a:latin typeface="Calibri"/>
                <a:ea typeface="Calibri"/>
                <a:cs typeface="Calibri"/>
                <a:sym typeface="Calibri"/>
              </a:rPr>
            </a:br>
            <a:br>
              <a:rPr lang="en-US" sz="1500">
                <a:solidFill>
                  <a:schemeClr val="dk1"/>
                </a:solidFill>
                <a:latin typeface="Calibri"/>
                <a:ea typeface="Calibri"/>
                <a:cs typeface="Calibri"/>
                <a:sym typeface="Calibri"/>
              </a:rPr>
            </a:br>
            <a:endParaRPr sz="1500">
              <a:solidFill>
                <a:schemeClr val="dk1"/>
              </a:solidFill>
              <a:latin typeface="Calibri"/>
              <a:ea typeface="Calibri"/>
              <a:cs typeface="Calibri"/>
              <a:sym typeface="Calibri"/>
            </a:endParaRPr>
          </a:p>
          <a:p>
            <a:pPr indent="0" lvl="0" marL="0" marR="0" rtl="0" algn="just">
              <a:lnSpc>
                <a:spcPct val="115000"/>
              </a:lnSpc>
              <a:spcBef>
                <a:spcPts val="450"/>
              </a:spcBef>
              <a:spcAft>
                <a:spcPts val="0"/>
              </a:spcAft>
              <a:buClr>
                <a:srgbClr val="0BD0D9"/>
              </a:buClr>
              <a:buSzPts val="1425"/>
              <a:buFont typeface="Noto Sans Symbols"/>
              <a:buNone/>
            </a:pPr>
            <a:r>
              <a:t/>
            </a:r>
            <a:endParaRPr sz="1500">
              <a:solidFill>
                <a:schemeClr val="dk1"/>
              </a:solidFill>
              <a:latin typeface="Calibri"/>
              <a:ea typeface="Calibri"/>
              <a:cs typeface="Calibri"/>
              <a:sym typeface="Calibri"/>
            </a:endParaRPr>
          </a:p>
        </p:txBody>
      </p:sp>
      <p:sp>
        <p:nvSpPr>
          <p:cNvPr id="220" name="Google Shape;220;p27"/>
          <p:cNvSpPr txBox="1"/>
          <p:nvPr/>
        </p:nvSpPr>
        <p:spPr>
          <a:xfrm>
            <a:off x="1371600" y="457200"/>
            <a:ext cx="583871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KIỂU LIỆT KÊ</a:t>
            </a:r>
            <a:endParaRPr sz="2400">
              <a:solidFill>
                <a:schemeClr val="lt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8"/>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226" name="Google Shape;226;p28"/>
          <p:cNvSpPr txBox="1"/>
          <p:nvPr/>
        </p:nvSpPr>
        <p:spPr>
          <a:xfrm>
            <a:off x="259978" y="1371600"/>
            <a:ext cx="8731621" cy="1248505"/>
          </a:xfrm>
          <a:prstGeom prst="rect">
            <a:avLst/>
          </a:prstGeom>
          <a:noFill/>
          <a:ln>
            <a:noFill/>
          </a:ln>
        </p:spPr>
        <p:txBody>
          <a:bodyPr anchorCtr="0" anchor="t" bIns="34275" lIns="68575" spcFirstLastPara="1" rIns="68575" wrap="square" tIns="34275">
            <a:noAutofit/>
          </a:bodyPr>
          <a:lstStyle/>
          <a:p>
            <a:pPr indent="0" lvl="0" marL="0" marR="0" rtl="0" algn="just">
              <a:lnSpc>
                <a:spcPct val="150000"/>
              </a:lnSpc>
              <a:spcBef>
                <a:spcPts val="0"/>
              </a:spcBef>
              <a:spcAft>
                <a:spcPts val="0"/>
              </a:spcAft>
              <a:buClr>
                <a:srgbClr val="0BD0D9"/>
              </a:buClr>
              <a:buSzPts val="2280"/>
              <a:buFont typeface="Noto Sans Symbols"/>
              <a:buNone/>
            </a:pPr>
            <a:r>
              <a:rPr lang="en-US" sz="2400">
                <a:solidFill>
                  <a:schemeClr val="dk1"/>
                </a:solidFill>
                <a:latin typeface="Arial"/>
                <a:ea typeface="Arial"/>
                <a:cs typeface="Arial"/>
                <a:sym typeface="Arial"/>
              </a:rPr>
              <a:t>Trong đó phạm vi được xác định bởi một trong các từ khóa [Public | Protected |</a:t>
            </a:r>
            <a:endParaRPr/>
          </a:p>
          <a:p>
            <a:pPr indent="0" lvl="0" marL="0" marR="0" rtl="0" algn="just">
              <a:lnSpc>
                <a:spcPct val="150000"/>
              </a:lnSpc>
              <a:spcBef>
                <a:spcPts val="480"/>
              </a:spcBef>
              <a:spcAft>
                <a:spcPts val="0"/>
              </a:spcAft>
              <a:buClr>
                <a:srgbClr val="0BD0D9"/>
              </a:buClr>
              <a:buSzPts val="2280"/>
              <a:buFont typeface="Noto Sans Symbols"/>
              <a:buNone/>
            </a:pPr>
            <a:r>
              <a:rPr lang="en-US" sz="2400">
                <a:solidFill>
                  <a:schemeClr val="dk1"/>
                </a:solidFill>
                <a:latin typeface="Arial"/>
                <a:ea typeface="Arial"/>
                <a:cs typeface="Arial"/>
                <a:sym typeface="Arial"/>
              </a:rPr>
              <a:t>Friend | Protected Friend | Private]</a:t>
            </a:r>
            <a:endParaRPr sz="2400">
              <a:solidFill>
                <a:schemeClr val="dk1"/>
              </a:solidFill>
              <a:latin typeface="Arial"/>
              <a:ea typeface="Arial"/>
              <a:cs typeface="Arial"/>
              <a:sym typeface="Arial"/>
            </a:endParaRPr>
          </a:p>
          <a:p>
            <a:pPr indent="0" lvl="0" marL="0" marR="0" rtl="0" algn="just">
              <a:lnSpc>
                <a:spcPct val="150000"/>
              </a:lnSpc>
              <a:spcBef>
                <a:spcPts val="480"/>
              </a:spcBef>
              <a:spcAft>
                <a:spcPts val="0"/>
              </a:spcAft>
              <a:buClr>
                <a:srgbClr val="0BD0D9"/>
              </a:buClr>
              <a:buSzPts val="2280"/>
              <a:buFont typeface="Noto Sans Symbols"/>
              <a:buNone/>
            </a:pPr>
            <a:r>
              <a:rPr lang="en-US" sz="2400">
                <a:solidFill>
                  <a:schemeClr val="dk1"/>
                </a:solidFill>
                <a:latin typeface="Arial"/>
                <a:ea typeface="Arial"/>
                <a:cs typeface="Arial"/>
                <a:sym typeface="Arial"/>
              </a:rPr>
              <a:t>Ví dụ:</a:t>
            </a:r>
            <a:endParaRPr/>
          </a:p>
          <a:p>
            <a:pPr indent="0" lvl="0" marL="0" marR="0" rtl="0" algn="just">
              <a:lnSpc>
                <a:spcPct val="150000"/>
              </a:lnSpc>
              <a:spcBef>
                <a:spcPts val="300"/>
              </a:spcBef>
              <a:spcAft>
                <a:spcPts val="0"/>
              </a:spcAft>
              <a:buClr>
                <a:srgbClr val="0BD0D9"/>
              </a:buClr>
              <a:buSzPts val="1425"/>
              <a:buFont typeface="Noto Sans Symbols"/>
              <a:buNone/>
            </a:pPr>
            <a:r>
              <a:rPr lang="en-US" sz="1500">
                <a:solidFill>
                  <a:schemeClr val="dk1"/>
                </a:solidFill>
                <a:latin typeface="Calibri"/>
                <a:ea typeface="Calibri"/>
                <a:cs typeface="Calibri"/>
                <a:sym typeface="Calibri"/>
              </a:rPr>
              <a:t> </a:t>
            </a:r>
            <a:br>
              <a:rPr lang="en-US" sz="1500">
                <a:solidFill>
                  <a:schemeClr val="dk1"/>
                </a:solidFill>
                <a:latin typeface="Calibri"/>
                <a:ea typeface="Calibri"/>
                <a:cs typeface="Calibri"/>
                <a:sym typeface="Calibri"/>
              </a:rPr>
            </a:br>
            <a:endParaRPr sz="1500">
              <a:solidFill>
                <a:schemeClr val="dk1"/>
              </a:solidFill>
              <a:latin typeface="Calibri"/>
              <a:ea typeface="Calibri"/>
              <a:cs typeface="Calibri"/>
              <a:sym typeface="Calibri"/>
            </a:endParaRPr>
          </a:p>
        </p:txBody>
      </p:sp>
      <p:pic>
        <p:nvPicPr>
          <p:cNvPr descr="Screen Clipping" id="227" name="Google Shape;227;p28"/>
          <p:cNvPicPr preferRelativeResize="0"/>
          <p:nvPr/>
        </p:nvPicPr>
        <p:blipFill rotWithShape="1">
          <a:blip r:embed="rId3">
            <a:alphaModFix/>
          </a:blip>
          <a:srcRect b="0" l="0" r="0" t="0"/>
          <a:stretch/>
        </p:blipFill>
        <p:spPr>
          <a:xfrm>
            <a:off x="1905000" y="3581400"/>
            <a:ext cx="4885190" cy="2514600"/>
          </a:xfrm>
          <a:prstGeom prst="rect">
            <a:avLst/>
          </a:prstGeom>
          <a:noFill/>
          <a:ln>
            <a:noFill/>
          </a:ln>
        </p:spPr>
      </p:pic>
      <p:sp>
        <p:nvSpPr>
          <p:cNvPr id="228" name="Google Shape;228;p28"/>
          <p:cNvSpPr txBox="1"/>
          <p:nvPr/>
        </p:nvSpPr>
        <p:spPr>
          <a:xfrm>
            <a:off x="1371600" y="457200"/>
            <a:ext cx="583871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KIỂU LIỆT KÊ</a:t>
            </a:r>
            <a:endParaRPr sz="2400">
              <a:solidFill>
                <a:schemeClr val="lt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9"/>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234" name="Google Shape;234;p29"/>
          <p:cNvSpPr txBox="1"/>
          <p:nvPr/>
        </p:nvSpPr>
        <p:spPr>
          <a:xfrm>
            <a:off x="252715" y="1200807"/>
            <a:ext cx="8061954" cy="787893"/>
          </a:xfrm>
          <a:prstGeom prst="rect">
            <a:avLst/>
          </a:prstGeom>
          <a:noFill/>
          <a:ln>
            <a:noFill/>
          </a:ln>
        </p:spPr>
        <p:txBody>
          <a:bodyPr anchorCtr="0" anchor="t" bIns="34275" lIns="68575" spcFirstLastPara="1" rIns="68575" wrap="square" tIns="34275">
            <a:noAutofit/>
          </a:bodyPr>
          <a:lstStyle/>
          <a:p>
            <a:pPr indent="-273050" lvl="0" marL="273050" marR="0" rtl="0" algn="just">
              <a:spcBef>
                <a:spcPts val="0"/>
              </a:spcBef>
              <a:spcAft>
                <a:spcPts val="0"/>
              </a:spcAft>
              <a:buClr>
                <a:srgbClr val="0BD0D9"/>
              </a:buClr>
              <a:buSzPts val="1900"/>
              <a:buFont typeface="Noto Sans Symbols"/>
              <a:buChar char="❑"/>
            </a:pPr>
            <a:r>
              <a:rPr lang="en-US" sz="2000">
                <a:solidFill>
                  <a:schemeClr val="dk1"/>
                </a:solidFill>
                <a:latin typeface="Calibri"/>
                <a:ea typeface="Calibri"/>
                <a:cs typeface="Calibri"/>
                <a:sym typeface="Calibri"/>
              </a:rPr>
              <a:t>Khi không chỉ ra trị hằng, VB.NET sẽ gán trị cho thành phần đầu tiên là 0 và tăng dần cho các thành phần kế tiếp:</a:t>
            </a:r>
            <a:endParaRPr sz="2000">
              <a:solidFill>
                <a:schemeClr val="dk1"/>
              </a:solidFill>
              <a:latin typeface="Calibri"/>
              <a:ea typeface="Calibri"/>
              <a:cs typeface="Calibri"/>
              <a:sym typeface="Calibri"/>
            </a:endParaRPr>
          </a:p>
          <a:p>
            <a:pPr indent="0" lvl="0" marL="0" marR="0" rtl="0" algn="just">
              <a:lnSpc>
                <a:spcPct val="150000"/>
              </a:lnSpc>
              <a:spcBef>
                <a:spcPts val="300"/>
              </a:spcBef>
              <a:spcAft>
                <a:spcPts val="0"/>
              </a:spcAft>
              <a:buClr>
                <a:srgbClr val="0BD0D9"/>
              </a:buClr>
              <a:buSzPts val="1425"/>
              <a:buFont typeface="Noto Sans Symbols"/>
              <a:buNone/>
            </a:pPr>
            <a:r>
              <a:rPr lang="en-US" sz="1500">
                <a:solidFill>
                  <a:schemeClr val="dk1"/>
                </a:solidFill>
                <a:latin typeface="Calibri"/>
                <a:ea typeface="Calibri"/>
                <a:cs typeface="Calibri"/>
                <a:sym typeface="Calibri"/>
              </a:rPr>
              <a:t> </a:t>
            </a:r>
            <a:br>
              <a:rPr lang="en-US" sz="1500">
                <a:solidFill>
                  <a:schemeClr val="dk1"/>
                </a:solidFill>
                <a:latin typeface="Calibri"/>
                <a:ea typeface="Calibri"/>
                <a:cs typeface="Calibri"/>
                <a:sym typeface="Calibri"/>
              </a:rPr>
            </a:br>
            <a:endParaRPr sz="1500">
              <a:solidFill>
                <a:schemeClr val="dk1"/>
              </a:solidFill>
              <a:latin typeface="Calibri"/>
              <a:ea typeface="Calibri"/>
              <a:cs typeface="Calibri"/>
              <a:sym typeface="Calibri"/>
            </a:endParaRPr>
          </a:p>
        </p:txBody>
      </p:sp>
      <p:pic>
        <p:nvPicPr>
          <p:cNvPr descr="Screen Clipping" id="235" name="Google Shape;235;p29"/>
          <p:cNvPicPr preferRelativeResize="0"/>
          <p:nvPr/>
        </p:nvPicPr>
        <p:blipFill rotWithShape="1">
          <a:blip r:embed="rId3">
            <a:alphaModFix/>
          </a:blip>
          <a:srcRect b="0" l="0" r="0" t="0"/>
          <a:stretch/>
        </p:blipFill>
        <p:spPr>
          <a:xfrm>
            <a:off x="2521049" y="1988699"/>
            <a:ext cx="3090830" cy="1608779"/>
          </a:xfrm>
          <a:prstGeom prst="rect">
            <a:avLst/>
          </a:prstGeom>
          <a:solidFill>
            <a:srgbClr val="D9EFD2"/>
          </a:solidFill>
          <a:ln>
            <a:noFill/>
          </a:ln>
        </p:spPr>
      </p:pic>
      <p:sp>
        <p:nvSpPr>
          <p:cNvPr id="236" name="Google Shape;236;p29"/>
          <p:cNvSpPr txBox="1"/>
          <p:nvPr/>
        </p:nvSpPr>
        <p:spPr>
          <a:xfrm>
            <a:off x="152400" y="3597479"/>
            <a:ext cx="8763000" cy="787893"/>
          </a:xfrm>
          <a:prstGeom prst="rect">
            <a:avLst/>
          </a:prstGeom>
          <a:noFill/>
          <a:ln>
            <a:noFill/>
          </a:ln>
        </p:spPr>
        <p:txBody>
          <a:bodyPr anchorCtr="0" anchor="t" bIns="34275" lIns="68575" spcFirstLastPara="1" rIns="68575" wrap="square" tIns="34275">
            <a:noAutofit/>
          </a:bodyPr>
          <a:lstStyle/>
          <a:p>
            <a:pPr indent="-273050" lvl="0" marL="273050" marR="0" rtl="0" algn="just">
              <a:spcBef>
                <a:spcPts val="0"/>
              </a:spcBef>
              <a:spcAft>
                <a:spcPts val="0"/>
              </a:spcAft>
              <a:buClr>
                <a:srgbClr val="0BD0D9"/>
              </a:buClr>
              <a:buSzPts val="1900"/>
              <a:buFont typeface="Noto Sans Symbols"/>
              <a:buChar char="❑"/>
            </a:pPr>
            <a:r>
              <a:rPr lang="en-US" sz="2000">
                <a:solidFill>
                  <a:schemeClr val="dk1"/>
                </a:solidFill>
                <a:latin typeface="Calibri"/>
                <a:ea typeface="Calibri"/>
                <a:cs typeface="Calibri"/>
                <a:sym typeface="Calibri"/>
              </a:rPr>
              <a:t>Nếu chỉ gán trị hằng cho thành phần đầu tiên, các thành phần kế tiếp sẽ nhận giá trị tăng dần: </a:t>
            </a:r>
            <a:endParaRPr sz="2000">
              <a:solidFill>
                <a:schemeClr val="dk1"/>
              </a:solidFill>
              <a:latin typeface="Calibri"/>
              <a:ea typeface="Calibri"/>
              <a:cs typeface="Calibri"/>
              <a:sym typeface="Calibri"/>
            </a:endParaRPr>
          </a:p>
          <a:p>
            <a:pPr indent="0" lvl="0" marL="0" marR="0" rtl="0" algn="just">
              <a:lnSpc>
                <a:spcPct val="150000"/>
              </a:lnSpc>
              <a:spcBef>
                <a:spcPts val="300"/>
              </a:spcBef>
              <a:spcAft>
                <a:spcPts val="0"/>
              </a:spcAft>
              <a:buClr>
                <a:srgbClr val="0BD0D9"/>
              </a:buClr>
              <a:buSzPts val="1425"/>
              <a:buFont typeface="Noto Sans Symbols"/>
              <a:buNone/>
            </a:pPr>
            <a:br>
              <a:rPr lang="en-US" sz="1500">
                <a:solidFill>
                  <a:schemeClr val="dk1"/>
                </a:solidFill>
                <a:latin typeface="Calibri"/>
                <a:ea typeface="Calibri"/>
                <a:cs typeface="Calibri"/>
                <a:sym typeface="Calibri"/>
              </a:rPr>
            </a:br>
            <a:r>
              <a:rPr lang="en-US" sz="1500">
                <a:solidFill>
                  <a:schemeClr val="dk1"/>
                </a:solidFill>
                <a:latin typeface="Calibri"/>
                <a:ea typeface="Calibri"/>
                <a:cs typeface="Calibri"/>
                <a:sym typeface="Calibri"/>
              </a:rPr>
              <a:t> </a:t>
            </a:r>
            <a:endParaRPr sz="1500">
              <a:solidFill>
                <a:schemeClr val="dk1"/>
              </a:solidFill>
              <a:latin typeface="Calibri"/>
              <a:ea typeface="Calibri"/>
              <a:cs typeface="Calibri"/>
              <a:sym typeface="Calibri"/>
            </a:endParaRPr>
          </a:p>
          <a:p>
            <a:pPr indent="0" lvl="0" marL="0" marR="0" rtl="0" algn="just">
              <a:lnSpc>
                <a:spcPct val="150000"/>
              </a:lnSpc>
              <a:spcBef>
                <a:spcPts val="300"/>
              </a:spcBef>
              <a:spcAft>
                <a:spcPts val="0"/>
              </a:spcAft>
              <a:buClr>
                <a:srgbClr val="0BD0D9"/>
              </a:buClr>
              <a:buSzPts val="1425"/>
              <a:buFont typeface="Noto Sans Symbols"/>
              <a:buNone/>
            </a:pPr>
            <a:br>
              <a:rPr lang="en-US" sz="1500">
                <a:solidFill>
                  <a:schemeClr val="dk1"/>
                </a:solidFill>
                <a:latin typeface="Calibri"/>
                <a:ea typeface="Calibri"/>
                <a:cs typeface="Calibri"/>
                <a:sym typeface="Calibri"/>
              </a:rPr>
            </a:br>
            <a:endParaRPr sz="1500">
              <a:solidFill>
                <a:schemeClr val="dk1"/>
              </a:solidFill>
              <a:latin typeface="Calibri"/>
              <a:ea typeface="Calibri"/>
              <a:cs typeface="Calibri"/>
              <a:sym typeface="Calibri"/>
            </a:endParaRPr>
          </a:p>
        </p:txBody>
      </p:sp>
      <p:pic>
        <p:nvPicPr>
          <p:cNvPr descr="Screen Clipping" id="237" name="Google Shape;237;p29"/>
          <p:cNvPicPr preferRelativeResize="0"/>
          <p:nvPr/>
        </p:nvPicPr>
        <p:blipFill rotWithShape="1">
          <a:blip r:embed="rId4">
            <a:alphaModFix/>
          </a:blip>
          <a:srcRect b="0" l="0" r="0" t="0"/>
          <a:stretch/>
        </p:blipFill>
        <p:spPr>
          <a:xfrm>
            <a:off x="2438400" y="4490018"/>
            <a:ext cx="3408528" cy="1986982"/>
          </a:xfrm>
          <a:prstGeom prst="rect">
            <a:avLst/>
          </a:prstGeom>
          <a:noFill/>
          <a:ln>
            <a:noFill/>
          </a:ln>
        </p:spPr>
      </p:pic>
      <p:sp>
        <p:nvSpPr>
          <p:cNvPr id="238" name="Google Shape;238;p29"/>
          <p:cNvSpPr txBox="1"/>
          <p:nvPr/>
        </p:nvSpPr>
        <p:spPr>
          <a:xfrm>
            <a:off x="1371600" y="457200"/>
            <a:ext cx="583871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KIỂU LIỆT KÊ</a:t>
            </a:r>
            <a:endParaRPr sz="2400">
              <a:solidFill>
                <a:schemeClr val="lt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30"/>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244" name="Google Shape;244;p30"/>
          <p:cNvSpPr txBox="1"/>
          <p:nvPr/>
        </p:nvSpPr>
        <p:spPr>
          <a:xfrm>
            <a:off x="259978" y="1403100"/>
            <a:ext cx="8731621" cy="787893"/>
          </a:xfrm>
          <a:prstGeom prst="rect">
            <a:avLst/>
          </a:prstGeom>
          <a:noFill/>
          <a:ln>
            <a:noFill/>
          </a:ln>
        </p:spPr>
        <p:txBody>
          <a:bodyPr anchorCtr="0" anchor="t" bIns="34275" lIns="68575" spcFirstLastPara="1" rIns="68575" wrap="square" tIns="34275">
            <a:noAutofit/>
          </a:bodyPr>
          <a:lstStyle/>
          <a:p>
            <a:pPr indent="-273050" lvl="0" marL="273050" marR="0" rtl="0" algn="just">
              <a:lnSpc>
                <a:spcPct val="150000"/>
              </a:lnSpc>
              <a:spcBef>
                <a:spcPts val="0"/>
              </a:spcBef>
              <a:spcAft>
                <a:spcPts val="0"/>
              </a:spcAft>
              <a:buClr>
                <a:srgbClr val="0BD0D9"/>
              </a:buClr>
              <a:buSzPts val="2280"/>
              <a:buFont typeface="Noto Sans Symbols"/>
              <a:buChar char="❑"/>
            </a:pPr>
            <a:r>
              <a:rPr lang="en-US" sz="2400">
                <a:solidFill>
                  <a:schemeClr val="dk1"/>
                </a:solidFill>
                <a:latin typeface="Calibri"/>
                <a:ea typeface="Calibri"/>
                <a:cs typeface="Calibri"/>
                <a:sym typeface="Calibri"/>
              </a:rPr>
              <a:t>Sau khi khai báo kiểu Enum, chúng ta có thể khai báo biến kiểu Enum cũng như sử dụng các thành phần của kiểu này thay cho các trị hằng </a:t>
            </a:r>
            <a:endParaRPr sz="2400">
              <a:solidFill>
                <a:schemeClr val="dk1"/>
              </a:solidFill>
              <a:latin typeface="Calibri"/>
              <a:ea typeface="Calibri"/>
              <a:cs typeface="Calibri"/>
              <a:sym typeface="Calibri"/>
            </a:endParaRPr>
          </a:p>
          <a:p>
            <a:pPr indent="0" lvl="0" marL="0" marR="0" rtl="0" algn="just">
              <a:lnSpc>
                <a:spcPct val="150000"/>
              </a:lnSpc>
              <a:spcBef>
                <a:spcPts val="300"/>
              </a:spcBef>
              <a:spcAft>
                <a:spcPts val="0"/>
              </a:spcAft>
              <a:buClr>
                <a:srgbClr val="0BD0D9"/>
              </a:buClr>
              <a:buSzPts val="1425"/>
              <a:buFont typeface="Noto Sans Symbols"/>
              <a:buNone/>
            </a:pPr>
            <a:r>
              <a:rPr lang="en-US" sz="1500">
                <a:solidFill>
                  <a:schemeClr val="dk1"/>
                </a:solidFill>
                <a:latin typeface="Calibri"/>
                <a:ea typeface="Calibri"/>
                <a:cs typeface="Calibri"/>
                <a:sym typeface="Calibri"/>
              </a:rPr>
              <a:t> </a:t>
            </a:r>
            <a:br>
              <a:rPr lang="en-US" sz="1500">
                <a:solidFill>
                  <a:schemeClr val="dk1"/>
                </a:solidFill>
                <a:latin typeface="Calibri"/>
                <a:ea typeface="Calibri"/>
                <a:cs typeface="Calibri"/>
                <a:sym typeface="Calibri"/>
              </a:rPr>
            </a:br>
            <a:endParaRPr sz="1500">
              <a:solidFill>
                <a:schemeClr val="dk1"/>
              </a:solidFill>
              <a:latin typeface="Calibri"/>
              <a:ea typeface="Calibri"/>
              <a:cs typeface="Calibri"/>
              <a:sym typeface="Calibri"/>
            </a:endParaRPr>
          </a:p>
        </p:txBody>
      </p:sp>
      <p:pic>
        <p:nvPicPr>
          <p:cNvPr descr="Screen Clipping" id="245" name="Google Shape;245;p30"/>
          <p:cNvPicPr preferRelativeResize="0"/>
          <p:nvPr/>
        </p:nvPicPr>
        <p:blipFill rotWithShape="1">
          <a:blip r:embed="rId3">
            <a:alphaModFix/>
          </a:blip>
          <a:srcRect b="0" l="0" r="0" t="0"/>
          <a:stretch/>
        </p:blipFill>
        <p:spPr>
          <a:xfrm>
            <a:off x="1981200" y="3318715"/>
            <a:ext cx="4572000" cy="3082085"/>
          </a:xfrm>
          <a:prstGeom prst="rect">
            <a:avLst/>
          </a:prstGeom>
          <a:noFill/>
          <a:ln cap="flat" cmpd="sng" w="9525">
            <a:solidFill>
              <a:schemeClr val="dk1"/>
            </a:solidFill>
            <a:prstDash val="solid"/>
            <a:round/>
            <a:headEnd len="sm" w="sm" type="none"/>
            <a:tailEnd len="sm" w="sm" type="none"/>
          </a:ln>
        </p:spPr>
      </p:pic>
      <p:sp>
        <p:nvSpPr>
          <p:cNvPr id="246" name="Google Shape;246;p30"/>
          <p:cNvSpPr txBox="1"/>
          <p:nvPr/>
        </p:nvSpPr>
        <p:spPr>
          <a:xfrm>
            <a:off x="1371600" y="457200"/>
            <a:ext cx="583871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KIỂU LIỆT KÊ</a:t>
            </a:r>
            <a:endParaRPr sz="2400">
              <a:solidFill>
                <a:schemeClr val="lt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31"/>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252" name="Google Shape;252;p31"/>
          <p:cNvSpPr txBox="1"/>
          <p:nvPr>
            <p:ph idx="1" type="body"/>
          </p:nvPr>
        </p:nvSpPr>
        <p:spPr>
          <a:xfrm>
            <a:off x="381000" y="1066800"/>
            <a:ext cx="8229600" cy="3900107"/>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000"/>
              <a:buFont typeface="Noto Sans Symbols"/>
              <a:buChar char="❑"/>
            </a:pPr>
            <a:r>
              <a:rPr b="1" lang="en-US" sz="2000">
                <a:latin typeface="Calibri"/>
                <a:ea typeface="Calibri"/>
                <a:cs typeface="Calibri"/>
                <a:sym typeface="Calibri"/>
              </a:rPr>
              <a:t>Khái niệm</a:t>
            </a:r>
            <a:endParaRPr b="1" sz="2000">
              <a:latin typeface="Calibri"/>
              <a:ea typeface="Calibri"/>
              <a:cs typeface="Calibri"/>
              <a:sym typeface="Calibri"/>
            </a:endParaRPr>
          </a:p>
          <a:p>
            <a:pPr indent="0" lvl="0" marL="0" rtl="0" algn="l">
              <a:lnSpc>
                <a:spcPct val="150000"/>
              </a:lnSpc>
              <a:spcBef>
                <a:spcPts val="450"/>
              </a:spcBef>
              <a:spcAft>
                <a:spcPts val="0"/>
              </a:spcAft>
              <a:buNone/>
            </a:pPr>
            <a:r>
              <a:rPr lang="en-US" sz="2000"/>
              <a:t>Khác với mảng, Structure, kiểu do người dùng định nghĩa (UDT: User Defined Type), là một cấu trúc gồm một hoặc nhiều thành phần có kiểu dữ liệu khác nhau. Tuy chúng ta có thể truy xuất riêng lẻ các thành phần nhưng Structure được xem như là một thực thể duy nhất.</a:t>
            </a:r>
            <a:endParaRPr/>
          </a:p>
          <a:p>
            <a:pPr indent="-285750" lvl="0" marL="285750" rtl="0" algn="l">
              <a:lnSpc>
                <a:spcPct val="150000"/>
              </a:lnSpc>
              <a:spcBef>
                <a:spcPts val="450"/>
              </a:spcBef>
              <a:spcAft>
                <a:spcPts val="0"/>
              </a:spcAft>
              <a:buClr>
                <a:schemeClr val="dk1"/>
              </a:buClr>
              <a:buSzPts val="2000"/>
              <a:buFont typeface="Noto Sans Symbols"/>
              <a:buChar char="❑"/>
            </a:pPr>
            <a:r>
              <a:rPr b="1" lang="en-US" sz="2000">
                <a:latin typeface="Calibri"/>
                <a:ea typeface="Calibri"/>
                <a:cs typeface="Calibri"/>
                <a:sym typeface="Calibri"/>
              </a:rPr>
              <a:t>Cách khai báo</a:t>
            </a:r>
            <a:endParaRPr b="1" sz="2000">
              <a:latin typeface="Calibri"/>
              <a:ea typeface="Calibri"/>
              <a:cs typeface="Calibri"/>
              <a:sym typeface="Calibri"/>
            </a:endParaRPr>
          </a:p>
          <a:p>
            <a:pPr indent="0" lvl="0" marL="0" rtl="0" algn="l">
              <a:lnSpc>
                <a:spcPct val="150000"/>
              </a:lnSpc>
              <a:spcBef>
                <a:spcPts val="450"/>
              </a:spcBef>
              <a:spcAft>
                <a:spcPts val="0"/>
              </a:spcAft>
              <a:buNone/>
            </a:pPr>
            <a:r>
              <a:rPr lang="en-US" sz="2000"/>
              <a:t>Để khai báo 1 cấu trúc, người ta dùng từ khóa </a:t>
            </a:r>
            <a:r>
              <a:rPr b="1" lang="en-US" sz="2000"/>
              <a:t>structure</a:t>
            </a:r>
            <a:r>
              <a:rPr lang="en-US" sz="2000"/>
              <a:t>.</a:t>
            </a:r>
            <a:endParaRPr b="1" sz="2000"/>
          </a:p>
          <a:p>
            <a:pPr indent="0" lvl="0" marL="0" rtl="0" algn="l">
              <a:lnSpc>
                <a:spcPct val="150000"/>
              </a:lnSpc>
              <a:spcBef>
                <a:spcPts val="450"/>
              </a:spcBef>
              <a:spcAft>
                <a:spcPts val="0"/>
              </a:spcAft>
              <a:buNone/>
            </a:pPr>
            <a:r>
              <a:rPr b="1" lang="en-US" sz="2000"/>
              <a:t>          </a:t>
            </a:r>
            <a:endParaRPr/>
          </a:p>
        </p:txBody>
      </p:sp>
      <p:sp>
        <p:nvSpPr>
          <p:cNvPr id="253" name="Google Shape;253;p31"/>
          <p:cNvSpPr txBox="1"/>
          <p:nvPr/>
        </p:nvSpPr>
        <p:spPr>
          <a:xfrm>
            <a:off x="1524000" y="533400"/>
            <a:ext cx="583871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Calibri"/>
                <a:ea typeface="Calibri"/>
                <a:cs typeface="Calibri"/>
                <a:sym typeface="Calibri"/>
              </a:rPr>
              <a:t>KIỂU DỮ LIỆU DO NGƯỜI DÙNG TỰ ĐỊNH NGHĨA</a:t>
            </a:r>
            <a:endParaRPr sz="2000">
              <a:solidFill>
                <a:schemeClr val="lt1"/>
              </a:solidFill>
              <a:latin typeface="Calibri"/>
              <a:ea typeface="Calibri"/>
              <a:cs typeface="Calibri"/>
              <a:sym typeface="Calibri"/>
            </a:endParaRPr>
          </a:p>
        </p:txBody>
      </p:sp>
      <p:sp>
        <p:nvSpPr>
          <p:cNvPr id="254" name="Google Shape;254;p31"/>
          <p:cNvSpPr txBox="1"/>
          <p:nvPr/>
        </p:nvSpPr>
        <p:spPr>
          <a:xfrm>
            <a:off x="1295400" y="4492021"/>
            <a:ext cx="5838712" cy="2083647"/>
          </a:xfrm>
          <a:prstGeom prst="rect">
            <a:avLst/>
          </a:prstGeom>
          <a:solidFill>
            <a:srgbClr val="B6E0A6"/>
          </a:solid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2000">
                <a:solidFill>
                  <a:schemeClr val="dk1"/>
                </a:solidFill>
                <a:latin typeface="Calibri"/>
                <a:ea typeface="Calibri"/>
                <a:cs typeface="Calibri"/>
                <a:sym typeface="Calibri"/>
              </a:rPr>
              <a:t>Structure Sinhvien</a:t>
            </a:r>
            <a:endParaRPr b="1" sz="2000">
              <a:solidFill>
                <a:schemeClr val="dk1"/>
              </a:solidFill>
              <a:latin typeface="Calibri"/>
              <a:ea typeface="Calibri"/>
              <a:cs typeface="Calibri"/>
              <a:sym typeface="Calibri"/>
            </a:endParaRPr>
          </a:p>
          <a:p>
            <a:pPr indent="0" lvl="1" marL="275035" marR="0" rtl="0" algn="l">
              <a:lnSpc>
                <a:spcPct val="150000"/>
              </a:lnSpc>
              <a:spcBef>
                <a:spcPts val="450"/>
              </a:spcBef>
              <a:spcAft>
                <a:spcPts val="0"/>
              </a:spcAft>
              <a:buNone/>
            </a:pPr>
            <a:r>
              <a:rPr b="0" i="0" lang="en-US" sz="2000" u="none" cap="none" strike="noStrike">
                <a:solidFill>
                  <a:schemeClr val="dk1"/>
                </a:solidFill>
                <a:latin typeface="Calibri"/>
                <a:ea typeface="Calibri"/>
                <a:cs typeface="Calibri"/>
                <a:sym typeface="Calibri"/>
              </a:rPr>
              <a:t>               Dim masv As String</a:t>
            </a:r>
            <a:endParaRPr/>
          </a:p>
          <a:p>
            <a:pPr indent="0" lvl="1" marL="275035" marR="0" rtl="0" algn="l">
              <a:lnSpc>
                <a:spcPct val="150000"/>
              </a:lnSpc>
              <a:spcBef>
                <a:spcPts val="450"/>
              </a:spcBef>
              <a:spcAft>
                <a:spcPts val="0"/>
              </a:spcAft>
              <a:buNone/>
            </a:pPr>
            <a:r>
              <a:rPr b="0" i="0" lang="en-US" sz="2000" u="none" cap="none" strike="noStrike">
                <a:solidFill>
                  <a:schemeClr val="dk1"/>
                </a:solidFill>
                <a:latin typeface="Calibri"/>
                <a:ea typeface="Calibri"/>
                <a:cs typeface="Calibri"/>
                <a:sym typeface="Calibri"/>
              </a:rPr>
              <a:t>               Dim hoten As String</a:t>
            </a:r>
            <a:endParaRPr/>
          </a:p>
          <a:p>
            <a:pPr indent="0" lvl="0" marL="0" marR="0" rtl="0" algn="l">
              <a:lnSpc>
                <a:spcPct val="150000"/>
              </a:lnSpc>
              <a:spcBef>
                <a:spcPts val="450"/>
              </a:spcBef>
              <a:spcAft>
                <a:spcPts val="0"/>
              </a:spcAft>
              <a:buNone/>
            </a:pPr>
            <a:r>
              <a:rPr b="1" lang="en-US" sz="2000">
                <a:solidFill>
                  <a:schemeClr val="dk1"/>
                </a:solidFill>
                <a:latin typeface="Calibri"/>
                <a:ea typeface="Calibri"/>
                <a:cs typeface="Calibri"/>
                <a:sym typeface="Calibri"/>
              </a:rPr>
              <a:t>         End Structure</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32"/>
          <p:cNvSpPr txBox="1"/>
          <p:nvPr>
            <p:ph idx="1" type="body"/>
          </p:nvPr>
        </p:nvSpPr>
        <p:spPr>
          <a:xfrm>
            <a:off x="266700" y="1152675"/>
            <a:ext cx="8726100" cy="5691300"/>
          </a:xfrm>
          <a:prstGeom prst="rect">
            <a:avLst/>
          </a:prstGeom>
          <a:noFill/>
          <a:ln>
            <a:noFill/>
          </a:ln>
        </p:spPr>
        <p:txBody>
          <a:bodyPr anchorCtr="0" anchor="t" bIns="0" lIns="0" spcFirstLastPara="1" rIns="0" wrap="square" tIns="0">
            <a:spAutoFit/>
          </a:bodyPr>
          <a:lstStyle/>
          <a:p>
            <a:pPr indent="-285750" lvl="0" marL="285750" rtl="0" algn="just">
              <a:lnSpc>
                <a:spcPct val="150000"/>
              </a:lnSpc>
              <a:spcBef>
                <a:spcPts val="0"/>
              </a:spcBef>
              <a:spcAft>
                <a:spcPts val="0"/>
              </a:spcAft>
              <a:buClr>
                <a:schemeClr val="dk1"/>
              </a:buClr>
              <a:buSzPts val="2000"/>
              <a:buFont typeface="Noto Sans Symbols"/>
              <a:buChar char="❑"/>
            </a:pPr>
            <a:r>
              <a:rPr b="1" lang="en-US" sz="2000">
                <a:latin typeface="Calibri"/>
                <a:ea typeface="Calibri"/>
                <a:cs typeface="Calibri"/>
                <a:sym typeface="Calibri"/>
              </a:rPr>
              <a:t>Đặc điểm cơ bản của Structure</a:t>
            </a:r>
            <a:endParaRPr/>
          </a:p>
          <a:p>
            <a:pPr indent="-342900" lvl="0" marL="342900" rtl="0" algn="just">
              <a:lnSpc>
                <a:spcPct val="150000"/>
              </a:lnSpc>
              <a:spcBef>
                <a:spcPts val="450"/>
              </a:spcBef>
              <a:spcAft>
                <a:spcPts val="0"/>
              </a:spcAft>
              <a:buClr>
                <a:schemeClr val="dk1"/>
              </a:buClr>
              <a:buSzPts val="2000"/>
              <a:buFont typeface="Noto Sans Symbols"/>
              <a:buChar char="✔"/>
            </a:pPr>
            <a:r>
              <a:rPr lang="en-US" sz="2000"/>
              <a:t> Có các thành phần, kể cả bộ khởi tạo, phương thức, thuộc tính, hằng, sự kiện.</a:t>
            </a:r>
            <a:endParaRPr/>
          </a:p>
          <a:p>
            <a:pPr indent="-342900" lvl="0" marL="342900" rtl="0" algn="just">
              <a:lnSpc>
                <a:spcPct val="150000"/>
              </a:lnSpc>
              <a:spcBef>
                <a:spcPts val="450"/>
              </a:spcBef>
              <a:spcAft>
                <a:spcPts val="0"/>
              </a:spcAft>
              <a:buClr>
                <a:schemeClr val="dk1"/>
              </a:buClr>
              <a:buSzPts val="2000"/>
              <a:buFont typeface="Noto Sans Symbols"/>
              <a:buChar char="✔"/>
            </a:pPr>
            <a:r>
              <a:rPr lang="en-US" sz="2000"/>
              <a:t>Có thể cài đặt các lớp giao tiếp (Interface).</a:t>
            </a:r>
            <a:endParaRPr/>
          </a:p>
          <a:p>
            <a:pPr indent="-342900" lvl="0" marL="342900" rtl="0" algn="just">
              <a:lnSpc>
                <a:spcPct val="150000"/>
              </a:lnSpc>
              <a:spcBef>
                <a:spcPts val="450"/>
              </a:spcBef>
              <a:spcAft>
                <a:spcPts val="0"/>
              </a:spcAft>
              <a:buClr>
                <a:schemeClr val="dk1"/>
              </a:buClr>
              <a:buSzPts val="2000"/>
              <a:buFont typeface="Noto Sans Symbols"/>
              <a:buChar char="✔"/>
            </a:pPr>
            <a:r>
              <a:rPr lang="en-US" sz="2000"/>
              <a:t> Có thể có các bộ khởi tạo chung, có hoặc không có tham số.</a:t>
            </a:r>
            <a:endParaRPr/>
          </a:p>
          <a:p>
            <a:pPr indent="-342900" lvl="0" marL="342900" rtl="0" algn="just">
              <a:lnSpc>
                <a:spcPct val="150000"/>
              </a:lnSpc>
              <a:spcBef>
                <a:spcPts val="450"/>
              </a:spcBef>
              <a:spcAft>
                <a:spcPts val="0"/>
              </a:spcAft>
              <a:buClr>
                <a:schemeClr val="dk1"/>
              </a:buClr>
              <a:buSzPts val="2000"/>
              <a:buFont typeface="Noto Sans Symbols"/>
              <a:buChar char="✔"/>
            </a:pPr>
            <a:r>
              <a:rPr lang="en-US" sz="2000"/>
              <a:t>Tất cả các thành phần của Structure mặc định là Public.</a:t>
            </a:r>
            <a:endParaRPr sz="2000"/>
          </a:p>
          <a:p>
            <a:pPr indent="-342900" lvl="0" marL="342900" rtl="0" algn="just">
              <a:lnSpc>
                <a:spcPct val="150000"/>
              </a:lnSpc>
              <a:spcBef>
                <a:spcPts val="450"/>
              </a:spcBef>
              <a:spcAft>
                <a:spcPts val="0"/>
              </a:spcAft>
              <a:buClr>
                <a:schemeClr val="dk1"/>
              </a:buClr>
              <a:buSzPts val="2000"/>
              <a:buFont typeface="Noto Sans Symbols"/>
              <a:buChar char="✔"/>
            </a:pPr>
            <a:r>
              <a:rPr lang="en-US" sz="2000"/>
              <a:t>Các thành phần của Structure không được khai báo với từ khóa Protected.</a:t>
            </a:r>
            <a:endParaRPr/>
          </a:p>
          <a:p>
            <a:pPr indent="-342900" lvl="0" marL="342900" rtl="0" algn="just">
              <a:lnSpc>
                <a:spcPct val="150000"/>
              </a:lnSpc>
              <a:spcBef>
                <a:spcPts val="450"/>
              </a:spcBef>
              <a:spcAft>
                <a:spcPts val="0"/>
              </a:spcAft>
              <a:buClr>
                <a:schemeClr val="dk1"/>
              </a:buClr>
              <a:buSzPts val="2000"/>
              <a:buFont typeface="Noto Sans Symbols"/>
              <a:buChar char="✔"/>
            </a:pPr>
            <a:r>
              <a:rPr lang="en-US" sz="2000"/>
              <a:t>Mỗi Structure có một bộ khởi tạo mặc nhiên không tham số ban đầu. Bộ khởi tạo này sẽ khởi tạo mọi thành phần dữ liệu của Structure với giá trị mặc định của chúng. Chúng ta không thể định nghĩa lại chức năng này. </a:t>
            </a:r>
            <a:endParaRPr/>
          </a:p>
          <a:p>
            <a:pPr indent="-342900" lvl="0" marL="342900" rtl="0" algn="just">
              <a:lnSpc>
                <a:spcPct val="150000"/>
              </a:lnSpc>
              <a:spcBef>
                <a:spcPts val="450"/>
              </a:spcBef>
              <a:spcAft>
                <a:spcPts val="0"/>
              </a:spcAft>
              <a:buClr>
                <a:schemeClr val="dk1"/>
              </a:buClr>
              <a:buSzPts val="2000"/>
              <a:buFont typeface="Noto Sans Symbols"/>
              <a:buChar char="✔"/>
            </a:pPr>
            <a:r>
              <a:rPr lang="en-US" sz="2000"/>
              <a:t>Vì Structure là kiểu trị (Value Type) nên mỗi biến Structure luôn luôn gắn liền với 1 thể hiện Structure.</a:t>
            </a:r>
            <a:br>
              <a:rPr lang="en-US" sz="1350"/>
            </a:br>
            <a:endParaRPr sz="1350"/>
          </a:p>
        </p:txBody>
      </p:sp>
      <p:sp>
        <p:nvSpPr>
          <p:cNvPr id="260" name="Google Shape;260;p32"/>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261" name="Google Shape;261;p32"/>
          <p:cNvSpPr txBox="1"/>
          <p:nvPr/>
        </p:nvSpPr>
        <p:spPr>
          <a:xfrm>
            <a:off x="1524000" y="533400"/>
            <a:ext cx="583871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Calibri"/>
                <a:ea typeface="Calibri"/>
                <a:cs typeface="Calibri"/>
                <a:sym typeface="Calibri"/>
              </a:rPr>
              <a:t>KIỂU DỮ LIỆU DO NGƯỜI DÙNG TỰ ĐỊNH NGHĨA</a:t>
            </a:r>
            <a:endParaRPr sz="2000">
              <a:solidFill>
                <a:schemeClr val="lt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33"/>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267" name="Google Shape;267;p33"/>
          <p:cNvSpPr txBox="1"/>
          <p:nvPr/>
        </p:nvSpPr>
        <p:spPr>
          <a:xfrm>
            <a:off x="1524000" y="533400"/>
            <a:ext cx="583871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Calibri"/>
                <a:ea typeface="Calibri"/>
                <a:cs typeface="Calibri"/>
                <a:sym typeface="Calibri"/>
              </a:rPr>
              <a:t>CÁC VÍ DỤ</a:t>
            </a:r>
            <a:endParaRPr sz="2000">
              <a:solidFill>
                <a:schemeClr val="lt1"/>
              </a:solidFill>
              <a:latin typeface="Calibri"/>
              <a:ea typeface="Calibri"/>
              <a:cs typeface="Calibri"/>
              <a:sym typeface="Calibri"/>
            </a:endParaRPr>
          </a:p>
        </p:txBody>
      </p:sp>
      <p:sp>
        <p:nvSpPr>
          <p:cNvPr id="268" name="Google Shape;268;p33"/>
          <p:cNvSpPr txBox="1"/>
          <p:nvPr>
            <p:ph idx="1" type="body"/>
          </p:nvPr>
        </p:nvSpPr>
        <p:spPr>
          <a:xfrm>
            <a:off x="304800" y="1219200"/>
            <a:ext cx="8599544" cy="4955203"/>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b="1" lang="en-US" sz="2400"/>
              <a:t>Ví dụ 1</a:t>
            </a:r>
            <a:endParaRPr/>
          </a:p>
          <a:p>
            <a:pPr indent="-342900" lvl="0" marL="342900" rtl="0" algn="just">
              <a:lnSpc>
                <a:spcPct val="150000"/>
              </a:lnSpc>
              <a:spcBef>
                <a:spcPts val="3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Tạo một lớp tên là NumArr với hai thuộc tính cơ bản là một cấu trúc mảng lưu trữ các số nguyên và một thuộc tính thể hiện kích cỡ mảng. Cả hai đều là private.</a:t>
            </a:r>
            <a:endParaRPr/>
          </a:p>
          <a:p>
            <a:pPr indent="-342900" lvl="0" marL="342900" rtl="0" algn="just">
              <a:lnSpc>
                <a:spcPct val="150000"/>
              </a:lnSpc>
              <a:spcBef>
                <a:spcPts val="6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Lớp NumArr có các phương thức khởi tạo kích cỡ mảng Init() (hoặc có thể khởi tạo qua hàm constructor), phương thức Input() để nhập các số nguyên vào mảng, Output() dùng để hiển thị toàn bộ các phần tử của mảng, EvenOutput() hiển thị các phần tử là số chẵn, OddOutput() hiển thị các phần tử là số lẻ, SortArr(para) để sắp xếp mảng tăng nếu para = ASC và giảm nếu para = DESC</a:t>
            </a:r>
            <a:r>
              <a:rPr lang="en-US" sz="1800">
                <a:latin typeface="Times New Roman"/>
                <a:ea typeface="Times New Roman"/>
                <a:cs typeface="Times New Roman"/>
                <a:sym typeface="Times New Roman"/>
              </a:rPr>
              <a:t>.</a:t>
            </a:r>
            <a:endParaRPr/>
          </a:p>
          <a:p>
            <a:pPr indent="0" lvl="0" marL="0" rtl="0" algn="l">
              <a:spcBef>
                <a:spcPts val="300"/>
              </a:spcBef>
              <a:spcAft>
                <a:spcPts val="0"/>
              </a:spcAft>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34"/>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274" name="Google Shape;274;p34"/>
          <p:cNvSpPr txBox="1"/>
          <p:nvPr/>
        </p:nvSpPr>
        <p:spPr>
          <a:xfrm>
            <a:off x="1524000" y="533400"/>
            <a:ext cx="583871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Calibri"/>
                <a:ea typeface="Calibri"/>
                <a:cs typeface="Calibri"/>
                <a:sym typeface="Calibri"/>
              </a:rPr>
              <a:t>CÁC VÍ DỤ</a:t>
            </a:r>
            <a:endParaRPr sz="2000">
              <a:solidFill>
                <a:schemeClr val="lt1"/>
              </a:solidFill>
              <a:latin typeface="Calibri"/>
              <a:ea typeface="Calibri"/>
              <a:cs typeface="Calibri"/>
              <a:sym typeface="Calibri"/>
            </a:endParaRPr>
          </a:p>
        </p:txBody>
      </p:sp>
      <p:sp>
        <p:nvSpPr>
          <p:cNvPr id="275" name="Google Shape;275;p34"/>
          <p:cNvSpPr txBox="1"/>
          <p:nvPr>
            <p:ph idx="1" type="body"/>
          </p:nvPr>
        </p:nvSpPr>
        <p:spPr>
          <a:xfrm>
            <a:off x="444500" y="1222375"/>
            <a:ext cx="8255000" cy="1384995"/>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sz="1800"/>
              <a:t>Ví dụ 1: Hướng dẫn thực hiện</a:t>
            </a:r>
            <a:endParaRPr b="1" sz="1800"/>
          </a:p>
          <a:p>
            <a:pPr indent="-285750" lvl="0" marL="285750" rtl="0" algn="l">
              <a:spcBef>
                <a:spcPts val="0"/>
              </a:spcBef>
              <a:spcAft>
                <a:spcPts val="0"/>
              </a:spcAft>
              <a:buClr>
                <a:schemeClr val="dk1"/>
              </a:buClr>
              <a:buSzPts val="1800"/>
              <a:buFont typeface="Calibri"/>
              <a:buChar char="-"/>
            </a:pPr>
            <a:r>
              <a:rPr b="1" lang="en-US"/>
              <a:t>Khởi động môi trường Console</a:t>
            </a:r>
            <a:endParaRPr/>
          </a:p>
          <a:p>
            <a:pPr indent="-285750" lvl="0" marL="285750" rtl="0" algn="l">
              <a:spcBef>
                <a:spcPts val="0"/>
              </a:spcBef>
              <a:spcAft>
                <a:spcPts val="0"/>
              </a:spcAft>
              <a:buClr>
                <a:schemeClr val="dk1"/>
              </a:buClr>
              <a:buSzPts val="1800"/>
              <a:buFont typeface="Calibri"/>
              <a:buChar char="-"/>
            </a:pPr>
            <a:r>
              <a:rPr b="1" lang="en-US"/>
              <a:t>Viết code theo hướng dẫn sau:</a:t>
            </a:r>
            <a:endParaRPr/>
          </a:p>
          <a:p>
            <a:pPr indent="0" lvl="0" marL="0" rtl="0" algn="l">
              <a:spcBef>
                <a:spcPts val="0"/>
              </a:spcBef>
              <a:spcAft>
                <a:spcPts val="0"/>
              </a:spcAft>
              <a:buNone/>
            </a:pPr>
            <a:r>
              <a:t/>
            </a:r>
            <a:endParaRPr b="1" sz="1800"/>
          </a:p>
          <a:p>
            <a:pPr indent="0" lvl="0" marL="0" rtl="0" algn="l">
              <a:spcBef>
                <a:spcPts val="0"/>
              </a:spcBef>
              <a:spcAft>
                <a:spcPts val="0"/>
              </a:spcAft>
              <a:buNone/>
            </a:pPr>
            <a:r>
              <a:t/>
            </a:r>
            <a:endParaRPr/>
          </a:p>
        </p:txBody>
      </p:sp>
      <p:pic>
        <p:nvPicPr>
          <p:cNvPr id="276" name="Google Shape;276;p34"/>
          <p:cNvPicPr preferRelativeResize="0"/>
          <p:nvPr/>
        </p:nvPicPr>
        <p:blipFill rotWithShape="1">
          <a:blip r:embed="rId3">
            <a:alphaModFix/>
          </a:blip>
          <a:srcRect b="0" l="0" r="0" t="0"/>
          <a:stretch/>
        </p:blipFill>
        <p:spPr>
          <a:xfrm>
            <a:off x="914400" y="2057400"/>
            <a:ext cx="6600712" cy="4742986"/>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35"/>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282" name="Google Shape;282;p35"/>
          <p:cNvSpPr txBox="1"/>
          <p:nvPr/>
        </p:nvSpPr>
        <p:spPr>
          <a:xfrm>
            <a:off x="1524000" y="533400"/>
            <a:ext cx="583871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Calibri"/>
                <a:ea typeface="Calibri"/>
                <a:cs typeface="Calibri"/>
                <a:sym typeface="Calibri"/>
              </a:rPr>
              <a:t>CÁC VÍ DỤ</a:t>
            </a:r>
            <a:endParaRPr sz="2000">
              <a:solidFill>
                <a:schemeClr val="lt1"/>
              </a:solidFill>
              <a:latin typeface="Calibri"/>
              <a:ea typeface="Calibri"/>
              <a:cs typeface="Calibri"/>
              <a:sym typeface="Calibri"/>
            </a:endParaRPr>
          </a:p>
        </p:txBody>
      </p:sp>
      <p:sp>
        <p:nvSpPr>
          <p:cNvPr id="283" name="Google Shape;283;p35"/>
          <p:cNvSpPr txBox="1"/>
          <p:nvPr/>
        </p:nvSpPr>
        <p:spPr>
          <a:xfrm>
            <a:off x="228600" y="1219200"/>
            <a:ext cx="8255000" cy="553998"/>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1800">
                <a:solidFill>
                  <a:schemeClr val="dk1"/>
                </a:solidFill>
                <a:latin typeface="Calibri"/>
                <a:ea typeface="Calibri"/>
                <a:cs typeface="Calibri"/>
                <a:sym typeface="Calibri"/>
              </a:rPr>
              <a:t>Ví dụ 1: Hướng dẫn thực hiện</a:t>
            </a:r>
            <a:endParaRPr b="1" i="0"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0" i="0" sz="1800">
              <a:solidFill>
                <a:schemeClr val="dk1"/>
              </a:solidFill>
              <a:latin typeface="Calibri"/>
              <a:ea typeface="Calibri"/>
              <a:cs typeface="Calibri"/>
              <a:sym typeface="Calibri"/>
            </a:endParaRPr>
          </a:p>
        </p:txBody>
      </p:sp>
      <p:pic>
        <p:nvPicPr>
          <p:cNvPr id="284" name="Google Shape;284;p35"/>
          <p:cNvPicPr preferRelativeResize="0"/>
          <p:nvPr/>
        </p:nvPicPr>
        <p:blipFill rotWithShape="1">
          <a:blip r:embed="rId3">
            <a:alphaModFix/>
          </a:blip>
          <a:srcRect b="0" l="0" r="0" t="0"/>
          <a:stretch/>
        </p:blipFill>
        <p:spPr>
          <a:xfrm>
            <a:off x="228600" y="1676399"/>
            <a:ext cx="8458200" cy="4679951"/>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36"/>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290" name="Google Shape;290;p36"/>
          <p:cNvSpPr txBox="1"/>
          <p:nvPr/>
        </p:nvSpPr>
        <p:spPr>
          <a:xfrm>
            <a:off x="1524000" y="533400"/>
            <a:ext cx="583871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Calibri"/>
                <a:ea typeface="Calibri"/>
                <a:cs typeface="Calibri"/>
                <a:sym typeface="Calibri"/>
              </a:rPr>
              <a:t>CÁC VÍ DỤ</a:t>
            </a:r>
            <a:endParaRPr sz="2000">
              <a:solidFill>
                <a:schemeClr val="lt1"/>
              </a:solidFill>
              <a:latin typeface="Calibri"/>
              <a:ea typeface="Calibri"/>
              <a:cs typeface="Calibri"/>
              <a:sym typeface="Calibri"/>
            </a:endParaRPr>
          </a:p>
        </p:txBody>
      </p:sp>
      <p:sp>
        <p:nvSpPr>
          <p:cNvPr id="291" name="Google Shape;291;p36"/>
          <p:cNvSpPr txBox="1"/>
          <p:nvPr/>
        </p:nvSpPr>
        <p:spPr>
          <a:xfrm>
            <a:off x="315856" y="1219200"/>
            <a:ext cx="8255000" cy="553998"/>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1800">
                <a:solidFill>
                  <a:schemeClr val="dk1"/>
                </a:solidFill>
                <a:latin typeface="Calibri"/>
                <a:ea typeface="Calibri"/>
                <a:cs typeface="Calibri"/>
                <a:sym typeface="Calibri"/>
              </a:rPr>
              <a:t>Ví dụ 1: Hướng dẫn thực hiện</a:t>
            </a:r>
            <a:endParaRPr b="1" i="0"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0" i="0" sz="1800">
              <a:solidFill>
                <a:schemeClr val="dk1"/>
              </a:solidFill>
              <a:latin typeface="Calibri"/>
              <a:ea typeface="Calibri"/>
              <a:cs typeface="Calibri"/>
              <a:sym typeface="Calibri"/>
            </a:endParaRPr>
          </a:p>
        </p:txBody>
      </p:sp>
      <p:pic>
        <p:nvPicPr>
          <p:cNvPr id="292" name="Google Shape;292;p36"/>
          <p:cNvPicPr preferRelativeResize="0"/>
          <p:nvPr/>
        </p:nvPicPr>
        <p:blipFill rotWithShape="1">
          <a:blip r:embed="rId3">
            <a:alphaModFix/>
          </a:blip>
          <a:srcRect b="0" l="0" r="0" t="0"/>
          <a:stretch/>
        </p:blipFill>
        <p:spPr>
          <a:xfrm>
            <a:off x="315856" y="1600200"/>
            <a:ext cx="8255000" cy="51816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37"/>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298" name="Google Shape;298;p37"/>
          <p:cNvSpPr txBox="1"/>
          <p:nvPr/>
        </p:nvSpPr>
        <p:spPr>
          <a:xfrm>
            <a:off x="1524000" y="533400"/>
            <a:ext cx="583871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Calibri"/>
                <a:ea typeface="Calibri"/>
                <a:cs typeface="Calibri"/>
                <a:sym typeface="Calibri"/>
              </a:rPr>
              <a:t>CÁC VÍ DỤ</a:t>
            </a:r>
            <a:endParaRPr sz="2000">
              <a:solidFill>
                <a:schemeClr val="lt1"/>
              </a:solidFill>
              <a:latin typeface="Calibri"/>
              <a:ea typeface="Calibri"/>
              <a:cs typeface="Calibri"/>
              <a:sym typeface="Calibri"/>
            </a:endParaRPr>
          </a:p>
        </p:txBody>
      </p:sp>
      <p:sp>
        <p:nvSpPr>
          <p:cNvPr id="299" name="Google Shape;299;p37"/>
          <p:cNvSpPr txBox="1"/>
          <p:nvPr/>
        </p:nvSpPr>
        <p:spPr>
          <a:xfrm>
            <a:off x="315856" y="1219200"/>
            <a:ext cx="8255000" cy="553998"/>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1800">
                <a:solidFill>
                  <a:schemeClr val="dk1"/>
                </a:solidFill>
                <a:latin typeface="Calibri"/>
                <a:ea typeface="Calibri"/>
                <a:cs typeface="Calibri"/>
                <a:sym typeface="Calibri"/>
              </a:rPr>
              <a:t>Ví dụ 1: Hướng dẫn thực hiện</a:t>
            </a:r>
            <a:endParaRPr b="1" i="0"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0" i="0" sz="1800">
              <a:solidFill>
                <a:schemeClr val="dk1"/>
              </a:solidFill>
              <a:latin typeface="Calibri"/>
              <a:ea typeface="Calibri"/>
              <a:cs typeface="Calibri"/>
              <a:sym typeface="Calibri"/>
            </a:endParaRPr>
          </a:p>
        </p:txBody>
      </p:sp>
      <p:pic>
        <p:nvPicPr>
          <p:cNvPr id="300" name="Google Shape;300;p37"/>
          <p:cNvPicPr preferRelativeResize="0"/>
          <p:nvPr/>
        </p:nvPicPr>
        <p:blipFill rotWithShape="1">
          <a:blip r:embed="rId3">
            <a:alphaModFix/>
          </a:blip>
          <a:srcRect b="0" l="0" r="0" t="0"/>
          <a:stretch/>
        </p:blipFill>
        <p:spPr>
          <a:xfrm>
            <a:off x="381000" y="1705836"/>
            <a:ext cx="7772400" cy="5152164"/>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38"/>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306" name="Google Shape;306;p38"/>
          <p:cNvSpPr txBox="1"/>
          <p:nvPr/>
        </p:nvSpPr>
        <p:spPr>
          <a:xfrm>
            <a:off x="1447800" y="457200"/>
            <a:ext cx="583871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CÁC VÍ DỤ</a:t>
            </a:r>
            <a:endParaRPr sz="2400">
              <a:solidFill>
                <a:schemeClr val="lt1"/>
              </a:solidFill>
              <a:latin typeface="Calibri"/>
              <a:ea typeface="Calibri"/>
              <a:cs typeface="Calibri"/>
              <a:sym typeface="Calibri"/>
            </a:endParaRPr>
          </a:p>
        </p:txBody>
      </p:sp>
      <p:sp>
        <p:nvSpPr>
          <p:cNvPr id="307" name="Google Shape;307;p38"/>
          <p:cNvSpPr txBox="1"/>
          <p:nvPr>
            <p:ph idx="1" type="body"/>
          </p:nvPr>
        </p:nvSpPr>
        <p:spPr>
          <a:xfrm>
            <a:off x="315856" y="1219200"/>
            <a:ext cx="8675744" cy="523220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i="0" lang="en-US" sz="2400" u="none" cap="none" strike="noStrike">
                <a:solidFill>
                  <a:schemeClr val="dk1"/>
                </a:solidFill>
                <a:latin typeface="Calibri"/>
                <a:ea typeface="Calibri"/>
                <a:cs typeface="Calibri"/>
                <a:sym typeface="Calibri"/>
              </a:rPr>
              <a:t>Ví dụ 2:</a:t>
            </a:r>
            <a:endParaRPr/>
          </a:p>
          <a:p>
            <a:pPr indent="-342900" lvl="0" marL="342900" marR="0" rtl="0" algn="just">
              <a:lnSpc>
                <a:spcPct val="180000"/>
              </a:lnSpc>
              <a:spcBef>
                <a:spcPts val="300"/>
              </a:spcBef>
              <a:spcAft>
                <a:spcPts val="0"/>
              </a:spcAft>
              <a:buClr>
                <a:schemeClr val="dk1"/>
              </a:buClr>
              <a:buSzPts val="2000"/>
              <a:buFont typeface="Noto Sans Symbols"/>
              <a:buChar char="⚫"/>
            </a:pPr>
            <a:r>
              <a:rPr b="0" i="0" lang="en-US" sz="2000" u="none" cap="none" strike="noStrike">
                <a:solidFill>
                  <a:schemeClr val="dk1"/>
                </a:solidFill>
                <a:latin typeface="Times New Roman"/>
                <a:ea typeface="Times New Roman"/>
                <a:cs typeface="Times New Roman"/>
                <a:sym typeface="Times New Roman"/>
              </a:rPr>
              <a:t>Tạo một lớp tên Student gồm các thuộc tính private là ID, Name, Birthday. Một phương thức duy nhất là Talk() dùng để hiển thị ID, Name và Birthday của một student.</a:t>
            </a:r>
            <a:endParaRPr/>
          </a:p>
          <a:p>
            <a:pPr indent="-342900" lvl="0" marL="342900" marR="0" rtl="0" algn="just">
              <a:lnSpc>
                <a:spcPct val="180000"/>
              </a:lnSpc>
              <a:spcBef>
                <a:spcPts val="600"/>
              </a:spcBef>
              <a:spcAft>
                <a:spcPts val="0"/>
              </a:spcAft>
              <a:buClr>
                <a:schemeClr val="dk1"/>
              </a:buClr>
              <a:buSzPts val="2000"/>
              <a:buFont typeface="Noto Sans Symbols"/>
              <a:buChar char="⚫"/>
            </a:pPr>
            <a:r>
              <a:rPr b="0" i="0" lang="en-US" sz="2000" u="none" cap="none" strike="noStrike">
                <a:solidFill>
                  <a:schemeClr val="dk1"/>
                </a:solidFill>
                <a:latin typeface="Times New Roman"/>
                <a:ea typeface="Times New Roman"/>
                <a:cs typeface="Times New Roman"/>
                <a:sym typeface="Times New Roman"/>
              </a:rPr>
              <a:t>Tạo một lớp tên StudentArr gồm các thuộc tính private là một cấu trúc mảng lưu trữ các student và một thuộc tính là kích cỡ của mảng student. Các phương thức gồm khởi tạo kích cỡ mảng Init() (hoặc có thể khởi tạo qua hàm constructor), Input() nhập danh sách student, Output() hiển thị các student, Search() tìm kiếm theo Name và hiển thị kết quả tìm được, SortStudent(para) sắp xếp theo Name của student, tăng dần nếu para = ASC và giảm dần nếu para = DESC.</a:t>
            </a:r>
            <a:endParaRPr/>
          </a:p>
          <a:p>
            <a:pPr indent="0" lvl="0" marL="0" rtl="0" algn="l">
              <a:spcBef>
                <a:spcPts val="300"/>
              </a:spcBef>
              <a:spcAft>
                <a:spcPts val="0"/>
              </a:spcAft>
              <a:buNone/>
            </a:pPr>
            <a:r>
              <a:t/>
            </a:r>
            <a:endParaRPr b="1" i="0" sz="1800" u="none" cap="none" strike="noStrike">
              <a:solidFill>
                <a:schemeClr val="dk1"/>
              </a:solidFill>
              <a:latin typeface="Calibri"/>
              <a:ea typeface="Calibri"/>
              <a:cs typeface="Calibri"/>
              <a:sym typeface="Calibri"/>
            </a:endParaRPr>
          </a:p>
          <a:p>
            <a:pPr indent="0" lvl="0" marL="0" rtl="0" algn="l">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39"/>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313" name="Google Shape;313;p39"/>
          <p:cNvSpPr txBox="1"/>
          <p:nvPr/>
        </p:nvSpPr>
        <p:spPr>
          <a:xfrm>
            <a:off x="1371600" y="533400"/>
            <a:ext cx="583871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CÁC VÍ DỤ</a:t>
            </a:r>
            <a:endParaRPr sz="2400">
              <a:solidFill>
                <a:schemeClr val="lt1"/>
              </a:solidFill>
              <a:latin typeface="Calibri"/>
              <a:ea typeface="Calibri"/>
              <a:cs typeface="Calibri"/>
              <a:sym typeface="Calibri"/>
            </a:endParaRPr>
          </a:p>
        </p:txBody>
      </p:sp>
      <p:sp>
        <p:nvSpPr>
          <p:cNvPr id="314" name="Google Shape;314;p39"/>
          <p:cNvSpPr txBox="1"/>
          <p:nvPr>
            <p:ph idx="1" type="body"/>
          </p:nvPr>
        </p:nvSpPr>
        <p:spPr>
          <a:xfrm>
            <a:off x="365312" y="1021063"/>
            <a:ext cx="8255000" cy="27699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Hướng dẫn thực hiện:</a:t>
            </a:r>
            <a:endParaRPr/>
          </a:p>
        </p:txBody>
      </p:sp>
      <p:pic>
        <p:nvPicPr>
          <p:cNvPr id="315" name="Google Shape;315;p39"/>
          <p:cNvPicPr preferRelativeResize="0"/>
          <p:nvPr/>
        </p:nvPicPr>
        <p:blipFill rotWithShape="1">
          <a:blip r:embed="rId3">
            <a:alphaModFix/>
          </a:blip>
          <a:srcRect b="0" l="0" r="0" t="0"/>
          <a:stretch/>
        </p:blipFill>
        <p:spPr>
          <a:xfrm>
            <a:off x="342900" y="1456730"/>
            <a:ext cx="8458199" cy="533400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40"/>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321" name="Google Shape;321;p40"/>
          <p:cNvSpPr txBox="1"/>
          <p:nvPr/>
        </p:nvSpPr>
        <p:spPr>
          <a:xfrm>
            <a:off x="1524000" y="533400"/>
            <a:ext cx="583871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Calibri"/>
                <a:ea typeface="Calibri"/>
                <a:cs typeface="Calibri"/>
                <a:sym typeface="Calibri"/>
              </a:rPr>
              <a:t>CÁC VÍ DỤ</a:t>
            </a:r>
            <a:endParaRPr sz="2000">
              <a:solidFill>
                <a:schemeClr val="lt1"/>
              </a:solidFill>
              <a:latin typeface="Calibri"/>
              <a:ea typeface="Calibri"/>
              <a:cs typeface="Calibri"/>
              <a:sym typeface="Calibri"/>
            </a:endParaRPr>
          </a:p>
        </p:txBody>
      </p:sp>
      <p:sp>
        <p:nvSpPr>
          <p:cNvPr id="322" name="Google Shape;322;p40"/>
          <p:cNvSpPr txBox="1"/>
          <p:nvPr/>
        </p:nvSpPr>
        <p:spPr>
          <a:xfrm>
            <a:off x="381000" y="1143000"/>
            <a:ext cx="8255000" cy="276999"/>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1800">
                <a:solidFill>
                  <a:schemeClr val="dk1"/>
                </a:solidFill>
                <a:latin typeface="Calibri"/>
                <a:ea typeface="Calibri"/>
                <a:cs typeface="Calibri"/>
                <a:sym typeface="Calibri"/>
              </a:rPr>
              <a:t>Hướng dẫn thực hiện:</a:t>
            </a:r>
            <a:endParaRPr b="1" i="0" sz="1800">
              <a:solidFill>
                <a:schemeClr val="dk1"/>
              </a:solidFill>
              <a:latin typeface="Calibri"/>
              <a:ea typeface="Calibri"/>
              <a:cs typeface="Calibri"/>
              <a:sym typeface="Calibri"/>
            </a:endParaRPr>
          </a:p>
        </p:txBody>
      </p:sp>
      <p:pic>
        <p:nvPicPr>
          <p:cNvPr id="323" name="Google Shape;323;p40"/>
          <p:cNvPicPr preferRelativeResize="0"/>
          <p:nvPr/>
        </p:nvPicPr>
        <p:blipFill rotWithShape="1">
          <a:blip r:embed="rId3">
            <a:alphaModFix/>
          </a:blip>
          <a:srcRect b="0" l="0" r="0" t="0"/>
          <a:stretch/>
        </p:blipFill>
        <p:spPr>
          <a:xfrm>
            <a:off x="533400" y="1447800"/>
            <a:ext cx="8153400" cy="5181781"/>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41"/>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329" name="Google Shape;329;p41"/>
          <p:cNvSpPr txBox="1"/>
          <p:nvPr/>
        </p:nvSpPr>
        <p:spPr>
          <a:xfrm>
            <a:off x="1524000" y="533400"/>
            <a:ext cx="583871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Calibri"/>
                <a:ea typeface="Calibri"/>
                <a:cs typeface="Calibri"/>
                <a:sym typeface="Calibri"/>
              </a:rPr>
              <a:t>CÁC VÍ DỤ</a:t>
            </a:r>
            <a:endParaRPr sz="2000">
              <a:solidFill>
                <a:schemeClr val="lt1"/>
              </a:solidFill>
              <a:latin typeface="Calibri"/>
              <a:ea typeface="Calibri"/>
              <a:cs typeface="Calibri"/>
              <a:sym typeface="Calibri"/>
            </a:endParaRPr>
          </a:p>
        </p:txBody>
      </p:sp>
      <p:sp>
        <p:nvSpPr>
          <p:cNvPr id="330" name="Google Shape;330;p41"/>
          <p:cNvSpPr txBox="1"/>
          <p:nvPr>
            <p:ph idx="1" type="body"/>
          </p:nvPr>
        </p:nvSpPr>
        <p:spPr>
          <a:xfrm>
            <a:off x="228600" y="1219200"/>
            <a:ext cx="8255000" cy="27699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Hướng dẫn thực hiện:</a:t>
            </a:r>
            <a:endParaRPr/>
          </a:p>
        </p:txBody>
      </p:sp>
      <p:pic>
        <p:nvPicPr>
          <p:cNvPr id="331" name="Google Shape;331;p41"/>
          <p:cNvPicPr preferRelativeResize="0"/>
          <p:nvPr/>
        </p:nvPicPr>
        <p:blipFill rotWithShape="1">
          <a:blip r:embed="rId3">
            <a:alphaModFix/>
          </a:blip>
          <a:srcRect b="0" l="0" r="0" t="0"/>
          <a:stretch/>
        </p:blipFill>
        <p:spPr>
          <a:xfrm>
            <a:off x="658790" y="1678534"/>
            <a:ext cx="7875610" cy="5076111"/>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42"/>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337" name="Google Shape;337;p42"/>
          <p:cNvSpPr txBox="1"/>
          <p:nvPr/>
        </p:nvSpPr>
        <p:spPr>
          <a:xfrm>
            <a:off x="1524000" y="533400"/>
            <a:ext cx="583871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Calibri"/>
                <a:ea typeface="Calibri"/>
                <a:cs typeface="Calibri"/>
                <a:sym typeface="Calibri"/>
              </a:rPr>
              <a:t>CÁC VÍ DỤ</a:t>
            </a:r>
            <a:endParaRPr sz="2000">
              <a:solidFill>
                <a:schemeClr val="lt1"/>
              </a:solidFill>
              <a:latin typeface="Calibri"/>
              <a:ea typeface="Calibri"/>
              <a:cs typeface="Calibri"/>
              <a:sym typeface="Calibri"/>
            </a:endParaRPr>
          </a:p>
        </p:txBody>
      </p:sp>
      <p:sp>
        <p:nvSpPr>
          <p:cNvPr id="338" name="Google Shape;338;p42"/>
          <p:cNvSpPr txBox="1"/>
          <p:nvPr/>
        </p:nvSpPr>
        <p:spPr>
          <a:xfrm>
            <a:off x="228600" y="1219200"/>
            <a:ext cx="8255000" cy="276999"/>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1800">
                <a:solidFill>
                  <a:schemeClr val="dk1"/>
                </a:solidFill>
                <a:latin typeface="Calibri"/>
                <a:ea typeface="Calibri"/>
                <a:cs typeface="Calibri"/>
                <a:sym typeface="Calibri"/>
              </a:rPr>
              <a:t>Hướng dẫn thực hiện:</a:t>
            </a:r>
            <a:endParaRPr/>
          </a:p>
        </p:txBody>
      </p:sp>
      <p:pic>
        <p:nvPicPr>
          <p:cNvPr id="339" name="Google Shape;339;p42"/>
          <p:cNvPicPr preferRelativeResize="0"/>
          <p:nvPr/>
        </p:nvPicPr>
        <p:blipFill rotWithShape="1">
          <a:blip r:embed="rId3">
            <a:alphaModFix/>
          </a:blip>
          <a:srcRect b="0" l="0" r="0" t="0"/>
          <a:stretch/>
        </p:blipFill>
        <p:spPr>
          <a:xfrm>
            <a:off x="457200" y="1676400"/>
            <a:ext cx="8305800" cy="5181599"/>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43"/>
          <p:cNvSpPr txBox="1"/>
          <p:nvPr>
            <p:ph idx="12" type="sldNum"/>
          </p:nvPr>
        </p:nvSpPr>
        <p:spPr>
          <a:xfrm>
            <a:off x="10566400" y="6356351"/>
            <a:ext cx="1016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345" name="Google Shape;345;p43"/>
          <p:cNvSpPr txBox="1"/>
          <p:nvPr/>
        </p:nvSpPr>
        <p:spPr>
          <a:xfrm>
            <a:off x="1524000" y="533400"/>
            <a:ext cx="583871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Calibri"/>
                <a:ea typeface="Calibri"/>
                <a:cs typeface="Calibri"/>
                <a:sym typeface="Calibri"/>
              </a:rPr>
              <a:t>CÁC VÍ DỤ</a:t>
            </a:r>
            <a:endParaRPr sz="2000">
              <a:solidFill>
                <a:schemeClr val="lt1"/>
              </a:solidFill>
              <a:latin typeface="Calibri"/>
              <a:ea typeface="Calibri"/>
              <a:cs typeface="Calibri"/>
              <a:sym typeface="Calibri"/>
            </a:endParaRPr>
          </a:p>
        </p:txBody>
      </p:sp>
      <p:sp>
        <p:nvSpPr>
          <p:cNvPr id="346" name="Google Shape;346;p43"/>
          <p:cNvSpPr txBox="1"/>
          <p:nvPr/>
        </p:nvSpPr>
        <p:spPr>
          <a:xfrm>
            <a:off x="228600" y="1219200"/>
            <a:ext cx="8255000" cy="276999"/>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1800">
                <a:solidFill>
                  <a:schemeClr val="dk1"/>
                </a:solidFill>
                <a:latin typeface="Calibri"/>
                <a:ea typeface="Calibri"/>
                <a:cs typeface="Calibri"/>
                <a:sym typeface="Calibri"/>
              </a:rPr>
              <a:t>Hướng dẫn thực hiện:</a:t>
            </a:r>
            <a:endParaRPr/>
          </a:p>
        </p:txBody>
      </p:sp>
      <p:pic>
        <p:nvPicPr>
          <p:cNvPr id="347" name="Google Shape;347;p43"/>
          <p:cNvPicPr preferRelativeResize="0"/>
          <p:nvPr/>
        </p:nvPicPr>
        <p:blipFill rotWithShape="1">
          <a:blip r:embed="rId3">
            <a:alphaModFix/>
          </a:blip>
          <a:srcRect b="0" l="0" r="0" t="0"/>
          <a:stretch/>
        </p:blipFill>
        <p:spPr>
          <a:xfrm>
            <a:off x="457200" y="1600200"/>
            <a:ext cx="8382000" cy="4957215"/>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44"/>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Tài liệu tham khảo</a:t>
            </a:r>
            <a:br>
              <a:rPr lang="en-US"/>
            </a:br>
            <a:endParaRPr/>
          </a:p>
        </p:txBody>
      </p:sp>
      <p:sp>
        <p:nvSpPr>
          <p:cNvPr id="354" name="Google Shape;354;p44"/>
          <p:cNvSpPr txBox="1"/>
          <p:nvPr/>
        </p:nvSpPr>
        <p:spPr>
          <a:xfrm>
            <a:off x="457200" y="1600200"/>
            <a:ext cx="8534400" cy="3356688"/>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 Kỹ Thuật Lập Trình Ứng Dụng Chuyên Nghiệp Visual Basic .NET,  NXB Lao động xã hội, 2004</a:t>
            </a:r>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Hướng dẫn lập trình Visual basic.NET, www.vivosoft.com </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https://www.youtube.com/watch?v=cahAnLyKvu8</a:t>
            </a:r>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Green">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