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themeOverride+xml" PartName="/ppt/theme/themeOverr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5" r:id="rId4"/>
    <p:sldMasterId id="2147483656"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 name="Google Shape;73;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 name="Google Shape;80;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5" name="Google Shape;385;p3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3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5"/>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4" name="Google Shape;44;p5"/>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5" name="Shape 45"/>
        <p:cNvGrpSpPr/>
        <p:nvPr/>
      </p:nvGrpSpPr>
      <p:grpSpPr>
        <a:xfrm>
          <a:off x="0" y="0"/>
          <a:ext cx="0" cy="0"/>
          <a:chOff x="0" y="0"/>
          <a:chExt cx="0" cy="0"/>
        </a:xfrm>
      </p:grpSpPr>
      <p:sp>
        <p:nvSpPr>
          <p:cNvPr id="46" name="Google Shape;46;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9" name="Google Shape;49;p6"/>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type="title">
  <p:cSld name="TITLE">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7"/>
          <p:cNvSpPr txBox="1"/>
          <p:nvPr>
            <p:ph type="ctrTitle"/>
          </p:nvPr>
        </p:nvSpPr>
        <p:spPr>
          <a:xfrm>
            <a:off x="533400" y="1371600"/>
            <a:ext cx="7851648" cy="1828800"/>
          </a:xfrm>
          <a:prstGeom prst="rect">
            <a:avLst/>
          </a:prstGeom>
          <a:noFill/>
          <a:ln>
            <a:noFill/>
          </a:ln>
        </p:spPr>
        <p:txBody>
          <a:bodyPr anchorCtr="0" anchor="t" bIns="0" lIns="0" spcFirstLastPara="1" rIns="18275" wrap="square" tIns="0">
            <a:normAutofit/>
          </a:bodyPr>
          <a:lstStyle>
            <a:lvl1pPr lvl="0" algn="r">
              <a:spcBef>
                <a:spcPts val="0"/>
              </a:spcBef>
              <a:spcAft>
                <a:spcPts val="0"/>
              </a:spcAft>
              <a:buClr>
                <a:srgbClr val="4CE0EA"/>
              </a:buClr>
              <a:buSzPts val="5600"/>
              <a:buFont typeface="Calibri"/>
              <a:buNone/>
              <a:defRPr b="1" sz="5600">
                <a:solidFill>
                  <a:srgbClr val="4CE0EA"/>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7"/>
          <p:cNvSpPr txBox="1"/>
          <p:nvPr>
            <p:ph idx="1" type="subTitle"/>
          </p:nvPr>
        </p:nvSpPr>
        <p:spPr>
          <a:xfrm>
            <a:off x="533400" y="3228536"/>
            <a:ext cx="7854696" cy="1752600"/>
          </a:xfrm>
          <a:prstGeom prst="rect">
            <a:avLst/>
          </a:prstGeom>
          <a:noFill/>
          <a:ln>
            <a:noFill/>
          </a:ln>
        </p:spPr>
        <p:txBody>
          <a:bodyPr anchorCtr="0" anchor="t" bIns="0" lIns="0" spcFirstLastPara="1" rIns="18275" wrap="square" tIns="0">
            <a:spAutoFit/>
          </a:bodyPr>
          <a:lstStyle>
            <a:lvl1pPr lvl="0" marR="45720" algn="r">
              <a:spcBef>
                <a:spcPts val="0"/>
              </a:spcBef>
              <a:spcAft>
                <a:spcPts val="0"/>
              </a:spcAft>
              <a:buClr>
                <a:schemeClr val="lt1"/>
              </a:buClr>
              <a:buSzPts val="1800"/>
              <a:buFont typeface="Calibri"/>
              <a:buNone/>
              <a:defRPr>
                <a:solidFill>
                  <a:schemeClr val="lt1"/>
                </a:solidFill>
              </a:defRPr>
            </a:lvl1pPr>
            <a:lvl2pPr lvl="1" algn="ctr">
              <a:spcBef>
                <a:spcPts val="0"/>
              </a:spcBef>
              <a:spcAft>
                <a:spcPts val="0"/>
              </a:spcAft>
              <a:buSzPts val="1800"/>
              <a:buNone/>
              <a:defRPr/>
            </a:lvl2pPr>
            <a:lvl3pPr lvl="2" algn="ctr">
              <a:spcBef>
                <a:spcPts val="0"/>
              </a:spcBef>
              <a:spcAft>
                <a:spcPts val="0"/>
              </a:spcAft>
              <a:buSzPts val="1800"/>
              <a:buNone/>
              <a:defRPr/>
            </a:lvl3pPr>
            <a:lvl4pPr lvl="3" algn="ctr">
              <a:spcBef>
                <a:spcPts val="0"/>
              </a:spcBef>
              <a:spcAft>
                <a:spcPts val="0"/>
              </a:spcAft>
              <a:buSzPts val="1800"/>
              <a:buNone/>
              <a:defRPr/>
            </a:lvl4pPr>
            <a:lvl5pPr lvl="4" algn="ctr">
              <a:spcBef>
                <a:spcPts val="0"/>
              </a:spcBef>
              <a:spcAft>
                <a:spcPts val="0"/>
              </a:spcAft>
              <a:buSzPts val="1800"/>
              <a:buNone/>
              <a:defRPr/>
            </a:lvl5pPr>
            <a:lvl6pPr lvl="5" algn="ctr">
              <a:spcBef>
                <a:spcPts val="0"/>
              </a:spcBef>
              <a:spcAft>
                <a:spcPts val="0"/>
              </a:spcAft>
              <a:buSzPts val="1800"/>
              <a:buNone/>
              <a:defRPr/>
            </a:lvl6pPr>
            <a:lvl7pPr lvl="6" algn="ctr">
              <a:spcBef>
                <a:spcPts val="0"/>
              </a:spcBef>
              <a:spcAft>
                <a:spcPts val="0"/>
              </a:spcAft>
              <a:buSzPts val="1800"/>
              <a:buNone/>
              <a:defRPr/>
            </a:lvl7pPr>
            <a:lvl8pPr lvl="7" algn="ctr">
              <a:spcBef>
                <a:spcPts val="0"/>
              </a:spcBef>
              <a:spcAft>
                <a:spcPts val="0"/>
              </a:spcAft>
              <a:buSzPts val="1800"/>
              <a:buNone/>
              <a:defRPr/>
            </a:lvl8pPr>
            <a:lvl9pPr lvl="8" algn="ctr">
              <a:spcBef>
                <a:spcPts val="0"/>
              </a:spcBef>
              <a:spcAft>
                <a:spcPts val="0"/>
              </a:spcAft>
              <a:buSzPts val="1800"/>
              <a:buNone/>
              <a:defRPr/>
            </a:lvl9pPr>
          </a:lstStyle>
          <a:p/>
        </p:txBody>
      </p:sp>
      <p:sp>
        <p:nvSpPr>
          <p:cNvPr id="53" name="Google Shape;53;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algn="r">
              <a:spcBef>
                <a:spcPts val="0"/>
              </a:spcBef>
              <a:buNone/>
              <a:defRPr sz="1800">
                <a:solidFill>
                  <a:srgbClr val="D1EAEE"/>
                </a:solidFill>
                <a:latin typeface="Calibri"/>
                <a:ea typeface="Calibri"/>
                <a:cs typeface="Calibri"/>
                <a:sym typeface="Calibri"/>
              </a:defRPr>
            </a:lvl1pPr>
            <a:lvl2pPr indent="0" lvl="1" marL="0" marR="0" algn="r">
              <a:spcBef>
                <a:spcPts val="0"/>
              </a:spcBef>
              <a:buNone/>
              <a:defRPr sz="1800">
                <a:solidFill>
                  <a:srgbClr val="D1EAEE"/>
                </a:solidFill>
                <a:latin typeface="Calibri"/>
                <a:ea typeface="Calibri"/>
                <a:cs typeface="Calibri"/>
                <a:sym typeface="Calibri"/>
              </a:defRPr>
            </a:lvl2pPr>
            <a:lvl3pPr indent="0" lvl="2" marL="0" marR="0" algn="r">
              <a:spcBef>
                <a:spcPts val="0"/>
              </a:spcBef>
              <a:buNone/>
              <a:defRPr sz="1800">
                <a:solidFill>
                  <a:srgbClr val="D1EAEE"/>
                </a:solidFill>
                <a:latin typeface="Calibri"/>
                <a:ea typeface="Calibri"/>
                <a:cs typeface="Calibri"/>
                <a:sym typeface="Calibri"/>
              </a:defRPr>
            </a:lvl3pPr>
            <a:lvl4pPr indent="0" lvl="3" marL="0" marR="0" algn="r">
              <a:spcBef>
                <a:spcPts val="0"/>
              </a:spcBef>
              <a:buNone/>
              <a:defRPr sz="1800">
                <a:solidFill>
                  <a:srgbClr val="D1EAEE"/>
                </a:solidFill>
                <a:latin typeface="Calibri"/>
                <a:ea typeface="Calibri"/>
                <a:cs typeface="Calibri"/>
                <a:sym typeface="Calibri"/>
              </a:defRPr>
            </a:lvl4pPr>
            <a:lvl5pPr indent="0" lvl="4" marL="0" marR="0" algn="r">
              <a:spcBef>
                <a:spcPts val="0"/>
              </a:spcBef>
              <a:buNone/>
              <a:defRPr sz="1800">
                <a:solidFill>
                  <a:srgbClr val="D1EAEE"/>
                </a:solidFill>
                <a:latin typeface="Calibri"/>
                <a:ea typeface="Calibri"/>
                <a:cs typeface="Calibri"/>
                <a:sym typeface="Calibri"/>
              </a:defRPr>
            </a:lvl5pPr>
            <a:lvl6pPr indent="0" lvl="5" marL="0" marR="0" algn="r">
              <a:spcBef>
                <a:spcPts val="0"/>
              </a:spcBef>
              <a:buNone/>
              <a:defRPr sz="1800">
                <a:solidFill>
                  <a:srgbClr val="D1EAEE"/>
                </a:solidFill>
                <a:latin typeface="Calibri"/>
                <a:ea typeface="Calibri"/>
                <a:cs typeface="Calibri"/>
                <a:sym typeface="Calibri"/>
              </a:defRPr>
            </a:lvl6pPr>
            <a:lvl7pPr indent="0" lvl="6" marL="0" marR="0" algn="r">
              <a:spcBef>
                <a:spcPts val="0"/>
              </a:spcBef>
              <a:buNone/>
              <a:defRPr sz="1800">
                <a:solidFill>
                  <a:srgbClr val="D1EAEE"/>
                </a:solidFill>
                <a:latin typeface="Calibri"/>
                <a:ea typeface="Calibri"/>
                <a:cs typeface="Calibri"/>
                <a:sym typeface="Calibri"/>
              </a:defRPr>
            </a:lvl7pPr>
            <a:lvl8pPr indent="0" lvl="7" marL="0" marR="0" algn="r">
              <a:spcBef>
                <a:spcPts val="0"/>
              </a:spcBef>
              <a:buNone/>
              <a:defRPr sz="1800">
                <a:solidFill>
                  <a:srgbClr val="D1EAEE"/>
                </a:solidFill>
                <a:latin typeface="Calibri"/>
                <a:ea typeface="Calibri"/>
                <a:cs typeface="Calibri"/>
                <a:sym typeface="Calibri"/>
              </a:defRPr>
            </a:lvl8pPr>
            <a:lvl9pPr indent="0" lvl="8" marL="0" marR="0" algn="r">
              <a:spcBef>
                <a:spcPts val="0"/>
              </a:spcBef>
              <a:buNone/>
              <a:defRPr sz="1800">
                <a:solidFill>
                  <a:srgbClr val="D1EAEE"/>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type="title">
  <p:cSld name="TITLE">
    <p:bg>
      <p:bgPr>
        <a:blipFill>
          <a:blip r:embed="rId2">
            <a:alphaModFix/>
          </a:blip>
          <a:stretch>
            <a:fillRect/>
          </a:stretch>
        </a:blipFill>
      </p:bgPr>
    </p:bg>
    <p:spTree>
      <p:nvGrpSpPr>
        <p:cNvPr id="65" name="Shape 65"/>
        <p:cNvGrpSpPr/>
        <p:nvPr/>
      </p:nvGrpSpPr>
      <p:grpSpPr>
        <a:xfrm>
          <a:off x="0" y="0"/>
          <a:ext cx="0" cy="0"/>
          <a:chOff x="0" y="0"/>
          <a:chExt cx="0" cy="0"/>
        </a:xfrm>
      </p:grpSpPr>
      <p:sp>
        <p:nvSpPr>
          <p:cNvPr id="66" name="Google Shape;66;p9"/>
          <p:cNvSpPr txBox="1"/>
          <p:nvPr>
            <p:ph type="ctrTitle"/>
          </p:nvPr>
        </p:nvSpPr>
        <p:spPr>
          <a:xfrm>
            <a:off x="533400" y="1371600"/>
            <a:ext cx="7851648" cy="1828800"/>
          </a:xfrm>
          <a:prstGeom prst="rect">
            <a:avLst/>
          </a:prstGeom>
          <a:noFill/>
          <a:ln>
            <a:noFill/>
          </a:ln>
        </p:spPr>
        <p:txBody>
          <a:bodyPr anchorCtr="0" anchor="t" bIns="0" lIns="0" spcFirstLastPara="1" rIns="18275" wrap="square" tIns="0">
            <a:normAutofit/>
          </a:bodyPr>
          <a:lstStyle>
            <a:lvl1pPr lvl="0" algn="r">
              <a:spcBef>
                <a:spcPts val="0"/>
              </a:spcBef>
              <a:spcAft>
                <a:spcPts val="0"/>
              </a:spcAft>
              <a:buClr>
                <a:srgbClr val="4CE0EA"/>
              </a:buClr>
              <a:buSzPts val="5600"/>
              <a:buFont typeface="Calibri"/>
              <a:buNone/>
              <a:defRPr b="1" sz="5600">
                <a:solidFill>
                  <a:srgbClr val="4CE0EA"/>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9"/>
          <p:cNvSpPr txBox="1"/>
          <p:nvPr>
            <p:ph idx="1" type="subTitle"/>
          </p:nvPr>
        </p:nvSpPr>
        <p:spPr>
          <a:xfrm>
            <a:off x="533400" y="3228536"/>
            <a:ext cx="7854696" cy="1752600"/>
          </a:xfrm>
          <a:prstGeom prst="rect">
            <a:avLst/>
          </a:prstGeom>
          <a:noFill/>
          <a:ln>
            <a:noFill/>
          </a:ln>
        </p:spPr>
        <p:txBody>
          <a:bodyPr anchorCtr="0" anchor="t" bIns="0" lIns="0" spcFirstLastPara="1" rIns="18275" wrap="square" tIns="0">
            <a:spAutoFit/>
          </a:bodyPr>
          <a:lstStyle>
            <a:lvl1pPr lvl="0" marR="45720" algn="r">
              <a:spcBef>
                <a:spcPts val="0"/>
              </a:spcBef>
              <a:spcAft>
                <a:spcPts val="0"/>
              </a:spcAft>
              <a:buClr>
                <a:schemeClr val="lt1"/>
              </a:buClr>
              <a:buSzPts val="1800"/>
              <a:buFont typeface="Calibri"/>
              <a:buNone/>
              <a:defRPr>
                <a:solidFill>
                  <a:schemeClr val="lt1"/>
                </a:solidFill>
              </a:defRPr>
            </a:lvl1pPr>
            <a:lvl2pPr lvl="1" algn="ctr">
              <a:spcBef>
                <a:spcPts val="0"/>
              </a:spcBef>
              <a:spcAft>
                <a:spcPts val="0"/>
              </a:spcAft>
              <a:buSzPts val="1800"/>
              <a:buNone/>
              <a:defRPr/>
            </a:lvl2pPr>
            <a:lvl3pPr lvl="2" algn="ctr">
              <a:spcBef>
                <a:spcPts val="0"/>
              </a:spcBef>
              <a:spcAft>
                <a:spcPts val="0"/>
              </a:spcAft>
              <a:buSzPts val="1800"/>
              <a:buNone/>
              <a:defRPr/>
            </a:lvl3pPr>
            <a:lvl4pPr lvl="3" algn="ctr">
              <a:spcBef>
                <a:spcPts val="0"/>
              </a:spcBef>
              <a:spcAft>
                <a:spcPts val="0"/>
              </a:spcAft>
              <a:buSzPts val="1800"/>
              <a:buNone/>
              <a:defRPr/>
            </a:lvl4pPr>
            <a:lvl5pPr lvl="4" algn="ctr">
              <a:spcBef>
                <a:spcPts val="0"/>
              </a:spcBef>
              <a:spcAft>
                <a:spcPts val="0"/>
              </a:spcAft>
              <a:buSzPts val="1800"/>
              <a:buNone/>
              <a:defRPr/>
            </a:lvl5pPr>
            <a:lvl6pPr lvl="5" algn="ctr">
              <a:spcBef>
                <a:spcPts val="0"/>
              </a:spcBef>
              <a:spcAft>
                <a:spcPts val="0"/>
              </a:spcAft>
              <a:buSzPts val="1800"/>
              <a:buNone/>
              <a:defRPr/>
            </a:lvl6pPr>
            <a:lvl7pPr lvl="6" algn="ctr">
              <a:spcBef>
                <a:spcPts val="0"/>
              </a:spcBef>
              <a:spcAft>
                <a:spcPts val="0"/>
              </a:spcAft>
              <a:buSzPts val="1800"/>
              <a:buNone/>
              <a:defRPr/>
            </a:lvl7pPr>
            <a:lvl8pPr lvl="7" algn="ctr">
              <a:spcBef>
                <a:spcPts val="0"/>
              </a:spcBef>
              <a:spcAft>
                <a:spcPts val="0"/>
              </a:spcAft>
              <a:buSzPts val="1800"/>
              <a:buNone/>
              <a:defRPr/>
            </a:lvl8pPr>
            <a:lvl9pPr lvl="8" algn="ctr">
              <a:spcBef>
                <a:spcPts val="0"/>
              </a:spcBef>
              <a:spcAft>
                <a:spcPts val="0"/>
              </a:spcAft>
              <a:buSzPts val="1800"/>
              <a:buNone/>
              <a:defRPr/>
            </a:lvl9pPr>
          </a:lstStyle>
          <a:p/>
        </p:txBody>
      </p:sp>
      <p:sp>
        <p:nvSpPr>
          <p:cNvPr id="68" name="Google Shape;68;p9"/>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9"/>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9"/>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algn="r">
              <a:spcBef>
                <a:spcPts val="0"/>
              </a:spcBef>
              <a:buNone/>
              <a:defRPr sz="1800">
                <a:solidFill>
                  <a:srgbClr val="D1EAEE"/>
                </a:solidFill>
                <a:latin typeface="Calibri"/>
                <a:ea typeface="Calibri"/>
                <a:cs typeface="Calibri"/>
                <a:sym typeface="Calibri"/>
              </a:defRPr>
            </a:lvl1pPr>
            <a:lvl2pPr indent="0" lvl="1" marL="0" marR="0" algn="r">
              <a:spcBef>
                <a:spcPts val="0"/>
              </a:spcBef>
              <a:buNone/>
              <a:defRPr sz="1800">
                <a:solidFill>
                  <a:srgbClr val="D1EAEE"/>
                </a:solidFill>
                <a:latin typeface="Calibri"/>
                <a:ea typeface="Calibri"/>
                <a:cs typeface="Calibri"/>
                <a:sym typeface="Calibri"/>
              </a:defRPr>
            </a:lvl2pPr>
            <a:lvl3pPr indent="0" lvl="2" marL="0" marR="0" algn="r">
              <a:spcBef>
                <a:spcPts val="0"/>
              </a:spcBef>
              <a:buNone/>
              <a:defRPr sz="1800">
                <a:solidFill>
                  <a:srgbClr val="D1EAEE"/>
                </a:solidFill>
                <a:latin typeface="Calibri"/>
                <a:ea typeface="Calibri"/>
                <a:cs typeface="Calibri"/>
                <a:sym typeface="Calibri"/>
              </a:defRPr>
            </a:lvl3pPr>
            <a:lvl4pPr indent="0" lvl="3" marL="0" marR="0" algn="r">
              <a:spcBef>
                <a:spcPts val="0"/>
              </a:spcBef>
              <a:buNone/>
              <a:defRPr sz="1800">
                <a:solidFill>
                  <a:srgbClr val="D1EAEE"/>
                </a:solidFill>
                <a:latin typeface="Calibri"/>
                <a:ea typeface="Calibri"/>
                <a:cs typeface="Calibri"/>
                <a:sym typeface="Calibri"/>
              </a:defRPr>
            </a:lvl4pPr>
            <a:lvl5pPr indent="0" lvl="4" marL="0" marR="0" algn="r">
              <a:spcBef>
                <a:spcPts val="0"/>
              </a:spcBef>
              <a:buNone/>
              <a:defRPr sz="1800">
                <a:solidFill>
                  <a:srgbClr val="D1EAEE"/>
                </a:solidFill>
                <a:latin typeface="Calibri"/>
                <a:ea typeface="Calibri"/>
                <a:cs typeface="Calibri"/>
                <a:sym typeface="Calibri"/>
              </a:defRPr>
            </a:lvl5pPr>
            <a:lvl6pPr indent="0" lvl="5" marL="0" marR="0" algn="r">
              <a:spcBef>
                <a:spcPts val="0"/>
              </a:spcBef>
              <a:buNone/>
              <a:defRPr sz="1800">
                <a:solidFill>
                  <a:srgbClr val="D1EAEE"/>
                </a:solidFill>
                <a:latin typeface="Calibri"/>
                <a:ea typeface="Calibri"/>
                <a:cs typeface="Calibri"/>
                <a:sym typeface="Calibri"/>
              </a:defRPr>
            </a:lvl6pPr>
            <a:lvl7pPr indent="0" lvl="6" marL="0" marR="0" algn="r">
              <a:spcBef>
                <a:spcPts val="0"/>
              </a:spcBef>
              <a:buNone/>
              <a:defRPr sz="1800">
                <a:solidFill>
                  <a:srgbClr val="D1EAEE"/>
                </a:solidFill>
                <a:latin typeface="Calibri"/>
                <a:ea typeface="Calibri"/>
                <a:cs typeface="Calibri"/>
                <a:sym typeface="Calibri"/>
              </a:defRPr>
            </a:lvl7pPr>
            <a:lvl8pPr indent="0" lvl="7" marL="0" marR="0" algn="r">
              <a:spcBef>
                <a:spcPts val="0"/>
              </a:spcBef>
              <a:buNone/>
              <a:defRPr sz="1800">
                <a:solidFill>
                  <a:srgbClr val="D1EAEE"/>
                </a:solidFill>
                <a:latin typeface="Calibri"/>
                <a:ea typeface="Calibri"/>
                <a:cs typeface="Calibri"/>
                <a:sym typeface="Calibri"/>
              </a:defRPr>
            </a:lvl8pPr>
            <a:lvl9pPr indent="0" lvl="8" marL="0" marR="0" algn="r">
              <a:spcBef>
                <a:spcPts val="0"/>
              </a:spcBef>
              <a:buNone/>
              <a:defRPr sz="1800">
                <a:solidFill>
                  <a:srgbClr val="D1EAEE"/>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image" Target="../media/image5.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theme" Target="../theme/theme3.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7.jpg"/><Relationship Id="rId2" Type="http://schemas.openxmlformats.org/officeDocument/2006/relationships/image" Target="../media/image2.png"/><Relationship Id="rId3" Type="http://schemas.openxmlformats.org/officeDocument/2006/relationships/slideLayout" Target="../slideLayouts/slideLayout7.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 id="2147483653"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6" name="Shape 56"/>
        <p:cNvGrpSpPr/>
        <p:nvPr/>
      </p:nvGrpSpPr>
      <p:grpSpPr>
        <a:xfrm>
          <a:off x="0" y="0"/>
          <a:ext cx="0" cy="0"/>
          <a:chOff x="0" y="0"/>
          <a:chExt cx="0" cy="0"/>
        </a:xfrm>
      </p:grpSpPr>
      <p:sp>
        <p:nvSpPr>
          <p:cNvPr id="57" name="Google Shape;57;p8"/>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8" name="Google Shape;58;p8"/>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9" name="Google Shape;59;p8"/>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dk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0" name="Google Shape;60;p8"/>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61" name="Google Shape;61;p8"/>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62" name="Google Shape;62;p8"/>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63" name="Google Shape;63;p8"/>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chemeClr val="lt1"/>
                </a:solidFill>
                <a:latin typeface="Calibri"/>
                <a:ea typeface="Calibri"/>
                <a:cs typeface="Calibri"/>
                <a:sym typeface="Calibri"/>
              </a:defRPr>
            </a:lvl1pPr>
            <a:lvl2pPr indent="0" lvl="1" marL="0" marR="0" rtl="0" algn="r">
              <a:spcBef>
                <a:spcPts val="0"/>
              </a:spcBef>
              <a:buNone/>
              <a:defRPr sz="1800">
                <a:solidFill>
                  <a:schemeClr val="lt1"/>
                </a:solidFill>
                <a:latin typeface="Calibri"/>
                <a:ea typeface="Calibri"/>
                <a:cs typeface="Calibri"/>
                <a:sym typeface="Calibri"/>
              </a:defRPr>
            </a:lvl2pPr>
            <a:lvl3pPr indent="0" lvl="2" marL="0" marR="0" rtl="0" algn="r">
              <a:spcBef>
                <a:spcPts val="0"/>
              </a:spcBef>
              <a:buNone/>
              <a:defRPr sz="1800">
                <a:solidFill>
                  <a:schemeClr val="lt1"/>
                </a:solidFill>
                <a:latin typeface="Calibri"/>
                <a:ea typeface="Calibri"/>
                <a:cs typeface="Calibri"/>
                <a:sym typeface="Calibri"/>
              </a:defRPr>
            </a:lvl3pPr>
            <a:lvl4pPr indent="0" lvl="3" marL="0" marR="0" rtl="0" algn="r">
              <a:spcBef>
                <a:spcPts val="0"/>
              </a:spcBef>
              <a:buNone/>
              <a:defRPr sz="1800">
                <a:solidFill>
                  <a:schemeClr val="lt1"/>
                </a:solidFill>
                <a:latin typeface="Calibri"/>
                <a:ea typeface="Calibri"/>
                <a:cs typeface="Calibri"/>
                <a:sym typeface="Calibri"/>
              </a:defRPr>
            </a:lvl4pPr>
            <a:lvl5pPr indent="0" lvl="4" marL="0" marR="0" rtl="0" algn="r">
              <a:spcBef>
                <a:spcPts val="0"/>
              </a:spcBef>
              <a:buNone/>
              <a:defRPr sz="1800">
                <a:solidFill>
                  <a:schemeClr val="lt1"/>
                </a:solidFill>
                <a:latin typeface="Calibri"/>
                <a:ea typeface="Calibri"/>
                <a:cs typeface="Calibri"/>
                <a:sym typeface="Calibri"/>
              </a:defRPr>
            </a:lvl5pPr>
            <a:lvl6pPr indent="0" lvl="5" marL="0" marR="0" rtl="0" algn="r">
              <a:spcBef>
                <a:spcPts val="0"/>
              </a:spcBef>
              <a:buNone/>
              <a:defRPr sz="1800">
                <a:solidFill>
                  <a:schemeClr val="lt1"/>
                </a:solidFill>
                <a:latin typeface="Calibri"/>
                <a:ea typeface="Calibri"/>
                <a:cs typeface="Calibri"/>
                <a:sym typeface="Calibri"/>
              </a:defRPr>
            </a:lvl6pPr>
            <a:lvl7pPr indent="0" lvl="6" marL="0" marR="0" rtl="0" algn="r">
              <a:spcBef>
                <a:spcPts val="0"/>
              </a:spcBef>
              <a:buNone/>
              <a:defRPr sz="1800">
                <a:solidFill>
                  <a:schemeClr val="lt1"/>
                </a:solidFill>
                <a:latin typeface="Calibri"/>
                <a:ea typeface="Calibri"/>
                <a:cs typeface="Calibri"/>
                <a:sym typeface="Calibri"/>
              </a:defRPr>
            </a:lvl7pPr>
            <a:lvl8pPr indent="0" lvl="7" marL="0" marR="0" rtl="0" algn="r">
              <a:spcBef>
                <a:spcPts val="0"/>
              </a:spcBef>
              <a:buNone/>
              <a:defRPr sz="1800">
                <a:solidFill>
                  <a:schemeClr val="lt1"/>
                </a:solidFill>
                <a:latin typeface="Calibri"/>
                <a:ea typeface="Calibri"/>
                <a:cs typeface="Calibri"/>
                <a:sym typeface="Calibri"/>
              </a:defRPr>
            </a:lvl8pPr>
            <a:lvl9pPr indent="0" lvl="8" marL="0" marR="0" rtl="0" algn="r">
              <a:spcBef>
                <a:spcPts val="0"/>
              </a:spcBef>
              <a:buNone/>
              <a:defRPr sz="1800">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64" name="Google Shape;64;p8"/>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4"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9.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1.pn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3.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7.png"/><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34.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txBox="1"/>
          <p:nvPr/>
        </p:nvSpPr>
        <p:spPr>
          <a:xfrm>
            <a:off x="76200" y="1371600"/>
            <a:ext cx="8763000" cy="3165290"/>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6</a:t>
            </a:r>
            <a:endParaRPr/>
          </a:p>
          <a:p>
            <a:pPr indent="0" lvl="0" marL="0" marR="0" rtl="0" algn="ctr">
              <a:lnSpc>
                <a:spcPct val="150000"/>
              </a:lnSpc>
              <a:spcBef>
                <a:spcPts val="0"/>
              </a:spcBef>
              <a:spcAft>
                <a:spcPts val="0"/>
              </a:spcAft>
              <a:buClr>
                <a:schemeClr val="dk1"/>
              </a:buClr>
              <a:buSzPts val="4000"/>
              <a:buFont typeface="Noto Sans Symbols"/>
              <a:buNone/>
            </a:pPr>
            <a:r>
              <a:rPr b="1" i="1" lang="en-US" sz="4000">
                <a:solidFill>
                  <a:schemeClr val="dk1"/>
                </a:solidFill>
                <a:latin typeface="arial"/>
                <a:ea typeface="arial"/>
                <a:cs typeface="arial"/>
                <a:sym typeface="arial"/>
              </a:rPr>
              <a:t>MENUS-TOOLBAR –</a:t>
            </a:r>
            <a:endParaRPr/>
          </a:p>
          <a:p>
            <a:pPr indent="0" lvl="0" marL="0" marR="0" rtl="0" algn="ctr">
              <a:lnSpc>
                <a:spcPct val="150000"/>
              </a:lnSpc>
              <a:spcBef>
                <a:spcPts val="0"/>
              </a:spcBef>
              <a:spcAft>
                <a:spcPts val="0"/>
              </a:spcAft>
              <a:buClr>
                <a:schemeClr val="dk1"/>
              </a:buClr>
              <a:buSzPts val="4000"/>
              <a:buFont typeface="Noto Sans Symbols"/>
              <a:buNone/>
            </a:pPr>
            <a:r>
              <a:rPr b="1" i="1" lang="en-US" sz="4000">
                <a:solidFill>
                  <a:schemeClr val="dk1"/>
                </a:solidFill>
                <a:latin typeface="arial"/>
                <a:ea typeface="arial"/>
                <a:cs typeface="arial"/>
                <a:sym typeface="arial"/>
              </a:rPr>
              <a:t> COMMON DIALOG-  STATUSBAR </a:t>
            </a:r>
            <a:endParaRPr/>
          </a:p>
          <a:p>
            <a:pPr indent="0" lvl="0" marL="0" marR="0" rtl="0" algn="ctr">
              <a:lnSpc>
                <a:spcPct val="150000"/>
              </a:lnSpc>
              <a:spcBef>
                <a:spcPts val="0"/>
              </a:spcBef>
              <a:spcAft>
                <a:spcPts val="0"/>
              </a:spcAft>
              <a:buNone/>
            </a:pPr>
            <a:r>
              <a:t/>
            </a:r>
            <a:endParaRPr b="1" i="1" sz="2400">
              <a:solidFill>
                <a:schemeClr val="dk1"/>
              </a:solidFill>
              <a:latin typeface="Times New Roman"/>
              <a:ea typeface="Times New Roman"/>
              <a:cs typeface="Times New Roman"/>
              <a:sym typeface="Times New Roman"/>
            </a:endParaRPr>
          </a:p>
        </p:txBody>
      </p:sp>
      <p:sp>
        <p:nvSpPr>
          <p:cNvPr id="77" name="Google Shape;77;p10"/>
          <p:cNvSpPr txBox="1"/>
          <p:nvPr/>
        </p:nvSpPr>
        <p:spPr>
          <a:xfrm>
            <a:off x="3886200" y="5282302"/>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1"/>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83" name="Google Shape;83;p11"/>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84" name="Google Shape;84;p11"/>
          <p:cNvSpPr txBox="1"/>
          <p:nvPr/>
        </p:nvSpPr>
        <p:spPr>
          <a:xfrm>
            <a:off x="342900" y="1371600"/>
            <a:ext cx="8458200" cy="2805063"/>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Hiển thị và sử dụng các hộp thoại thông dụng </a:t>
            </a:r>
            <a:endParaRPr/>
          </a:p>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Thêm mới và chỉnh sửa một Menu Bar và các sub-menu trong ứng dụng Form Application.</a:t>
            </a:r>
            <a:endParaRPr/>
          </a:p>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Thêm mới và chỉnh sửa  các điều khiển Toolbar, Statusbar trong ứng dụng Form Application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2"/>
          <p:cNvSpPr txBox="1"/>
          <p:nvPr>
            <p:ph type="title"/>
          </p:nvPr>
        </p:nvSpPr>
        <p:spPr>
          <a:xfrm>
            <a:off x="762000" y="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Mục tiêu bài học</a:t>
            </a:r>
            <a:endParaRPr/>
          </a:p>
        </p:txBody>
      </p:sp>
      <p:sp>
        <p:nvSpPr>
          <p:cNvPr id="90" name="Google Shape;90;p12"/>
          <p:cNvSpPr txBox="1"/>
          <p:nvPr>
            <p:ph idx="1" type="body"/>
          </p:nvPr>
        </p:nvSpPr>
        <p:spPr>
          <a:xfrm>
            <a:off x="304800" y="1371600"/>
            <a:ext cx="8229600" cy="4431983"/>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800"/>
              <a:buFont typeface="Noto Sans Symbols"/>
              <a:buChar char="▪"/>
            </a:pPr>
            <a:r>
              <a:rPr lang="en-US" sz="2800"/>
              <a:t>Giới thiệu hộp thoại: Common Dialog Box </a:t>
            </a:r>
            <a:endParaRPr/>
          </a:p>
          <a:p>
            <a:pPr indent="-285750" lvl="0" marL="285750" rtl="0" algn="l">
              <a:lnSpc>
                <a:spcPct val="150000"/>
              </a:lnSpc>
              <a:spcBef>
                <a:spcPts val="0"/>
              </a:spcBef>
              <a:spcAft>
                <a:spcPts val="0"/>
              </a:spcAft>
              <a:buClr>
                <a:schemeClr val="dk1"/>
              </a:buClr>
              <a:buSzPts val="2800"/>
              <a:buFont typeface="Noto Sans Symbols"/>
              <a:buChar char="▪"/>
            </a:pPr>
            <a:r>
              <a:rPr lang="en-US" sz="2800"/>
              <a:t>Thêm mới và chỉnh sửa một Menu Bar và các sub-menu trong ứng dụng Form Application</a:t>
            </a:r>
            <a:endParaRPr/>
          </a:p>
          <a:p>
            <a:pPr indent="-285750" lvl="0" marL="285750" rtl="0" algn="l">
              <a:lnSpc>
                <a:spcPct val="150000"/>
              </a:lnSpc>
              <a:spcBef>
                <a:spcPts val="0"/>
              </a:spcBef>
              <a:spcAft>
                <a:spcPts val="0"/>
              </a:spcAft>
              <a:buClr>
                <a:schemeClr val="dk1"/>
              </a:buClr>
              <a:buSzPts val="2800"/>
              <a:buFont typeface="Noto Sans Symbols"/>
              <a:buChar char="▪"/>
            </a:pPr>
            <a:r>
              <a:rPr lang="en-US" sz="2800"/>
              <a:t>Thêm mới và chỉnh sửa  các điều khiển Toolbar, Statusbar trong ứng dụng Form Application</a:t>
            </a:r>
            <a:endParaRPr/>
          </a:p>
          <a:p>
            <a:pPr indent="-285750" lvl="0" marL="285750" rtl="0" algn="l">
              <a:lnSpc>
                <a:spcPct val="150000"/>
              </a:lnSpc>
              <a:spcBef>
                <a:spcPts val="0"/>
              </a:spcBef>
              <a:spcAft>
                <a:spcPts val="0"/>
              </a:spcAft>
              <a:buClr>
                <a:schemeClr val="dk1"/>
              </a:buClr>
              <a:buSzPts val="2800"/>
              <a:buFont typeface="Noto Sans Symbols"/>
              <a:buChar char="▪"/>
            </a:pPr>
            <a:r>
              <a:rPr lang="en-US" sz="2800"/>
              <a:t>Case study</a:t>
            </a:r>
            <a:endParaRPr/>
          </a:p>
          <a:p>
            <a:pPr indent="0" lvl="0" marL="0" rtl="0" algn="l">
              <a:spcBef>
                <a:spcPts val="0"/>
              </a:spcBef>
              <a:spcAft>
                <a:spcPts val="0"/>
              </a:spcAft>
              <a:buNone/>
            </a:pPr>
            <a:r>
              <a:t/>
            </a:r>
            <a:endParaRPr/>
          </a:p>
          <a:p>
            <a:pPr indent="0" lvl="1" marL="457200" rtl="0" algn="l">
              <a:spcBef>
                <a:spcPts val="0"/>
              </a:spcBef>
              <a:spcAft>
                <a:spcPts val="0"/>
              </a:spcAft>
              <a:buNone/>
            </a:pPr>
            <a:r>
              <a:t/>
            </a:r>
            <a:endParaRPr/>
          </a:p>
        </p:txBody>
      </p:sp>
      <p:sp>
        <p:nvSpPr>
          <p:cNvPr id="91" name="Google Shape;91;p12"/>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92" name="Google Shape;92;p12"/>
          <p:cNvSpPr txBox="1"/>
          <p:nvPr/>
        </p:nvSpPr>
        <p:spPr>
          <a:xfrm>
            <a:off x="1562764" y="533400"/>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NỘI DUNG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3"/>
          <p:cNvSpPr txBox="1"/>
          <p:nvPr>
            <p:ph type="title"/>
          </p:nvPr>
        </p:nvSpPr>
        <p:spPr>
          <a:xfrm>
            <a:off x="1371600" y="448625"/>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 Hộp thoại Common Dialog</a:t>
            </a:r>
            <a:endParaRPr/>
          </a:p>
        </p:txBody>
      </p:sp>
      <p:sp>
        <p:nvSpPr>
          <p:cNvPr id="98" name="Google Shape;98;p13"/>
          <p:cNvSpPr txBox="1"/>
          <p:nvPr>
            <p:ph idx="1" type="body"/>
          </p:nvPr>
        </p:nvSpPr>
        <p:spPr>
          <a:xfrm>
            <a:off x="304800" y="1222375"/>
            <a:ext cx="8610600" cy="6472500"/>
          </a:xfrm>
          <a:prstGeom prst="rect">
            <a:avLst/>
          </a:prstGeom>
          <a:noFill/>
          <a:ln>
            <a:noFill/>
          </a:ln>
        </p:spPr>
        <p:txBody>
          <a:bodyPr anchorCtr="0" anchor="t" bIns="0" lIns="0" spcFirstLastPara="1" rIns="0" wrap="square" tIns="0">
            <a:spAutoFit/>
          </a:bodyPr>
          <a:lstStyle/>
          <a:p>
            <a:pPr indent="-342900" lvl="0" marL="342900" rtl="0" algn="l">
              <a:lnSpc>
                <a:spcPct val="145833"/>
              </a:lnSpc>
              <a:spcBef>
                <a:spcPts val="0"/>
              </a:spcBef>
              <a:spcAft>
                <a:spcPts val="0"/>
              </a:spcAft>
              <a:buClr>
                <a:schemeClr val="dk1"/>
              </a:buClr>
              <a:buSzPts val="2400"/>
              <a:buFont typeface="Noto Sans Symbols"/>
              <a:buChar char="▪"/>
            </a:pPr>
            <a:r>
              <a:rPr lang="en-US" sz="2400"/>
              <a:t>Điều khiển Common Dialog được sử dụng để hiển thị các hộp thoại được cung cấp bởi Window mà không hiển thị trong suốt thời gian chạy ứng dụng</a:t>
            </a:r>
            <a:endParaRPr sz="2400"/>
          </a:p>
          <a:p>
            <a:pPr indent="-342900" lvl="0" marL="342900" rtl="0" algn="l">
              <a:lnSpc>
                <a:spcPct val="145833"/>
              </a:lnSpc>
              <a:spcBef>
                <a:spcPts val="0"/>
              </a:spcBef>
              <a:spcAft>
                <a:spcPts val="0"/>
              </a:spcAft>
              <a:buClr>
                <a:schemeClr val="dk1"/>
              </a:buClr>
              <a:buSzPts val="2400"/>
              <a:buFont typeface="Noto Sans Symbols"/>
              <a:buChar char="▪"/>
            </a:pPr>
            <a:r>
              <a:rPr lang="en-US" sz="2400"/>
              <a:t>Một số loại Common Dialog thường dùng:</a:t>
            </a:r>
            <a:endParaRPr/>
          </a:p>
          <a:p>
            <a:pPr indent="-342900" lvl="1" marL="800100" rtl="0" algn="l">
              <a:lnSpc>
                <a:spcPct val="145833"/>
              </a:lnSpc>
              <a:spcBef>
                <a:spcPts val="0"/>
              </a:spcBef>
              <a:spcAft>
                <a:spcPts val="0"/>
              </a:spcAft>
              <a:buClr>
                <a:srgbClr val="FFC000"/>
              </a:buClr>
              <a:buSzPts val="3600"/>
              <a:buFont typeface="Noto Sans Symbols"/>
              <a:buChar char="✔"/>
            </a:pPr>
            <a:r>
              <a:rPr lang="en-US" sz="2400"/>
              <a:t>ColorDialog </a:t>
            </a:r>
            <a:endParaRPr/>
          </a:p>
          <a:p>
            <a:pPr indent="-342900" lvl="1" marL="800100" rtl="0" algn="l">
              <a:lnSpc>
                <a:spcPct val="145833"/>
              </a:lnSpc>
              <a:spcBef>
                <a:spcPts val="0"/>
              </a:spcBef>
              <a:spcAft>
                <a:spcPts val="0"/>
              </a:spcAft>
              <a:buClr>
                <a:srgbClr val="FFC000"/>
              </a:buClr>
              <a:buSzPts val="3600"/>
              <a:buFont typeface="Noto Sans Symbols"/>
              <a:buChar char="✔"/>
            </a:pPr>
            <a:r>
              <a:rPr lang="en-US" sz="2400"/>
              <a:t>FontBrowserDialog</a:t>
            </a:r>
            <a:endParaRPr sz="2400"/>
          </a:p>
          <a:p>
            <a:pPr indent="-342900" lvl="1" marL="800100" rtl="0" algn="l">
              <a:lnSpc>
                <a:spcPct val="145833"/>
              </a:lnSpc>
              <a:spcBef>
                <a:spcPts val="0"/>
              </a:spcBef>
              <a:spcAft>
                <a:spcPts val="0"/>
              </a:spcAft>
              <a:buClr>
                <a:srgbClr val="FFC000"/>
              </a:buClr>
              <a:buSzPts val="3600"/>
              <a:buFont typeface="Noto Sans Symbols"/>
              <a:buChar char="✔"/>
            </a:pPr>
            <a:r>
              <a:rPr lang="en-US" sz="2400"/>
              <a:t>FontDialog</a:t>
            </a:r>
            <a:endParaRPr sz="2400"/>
          </a:p>
          <a:p>
            <a:pPr indent="-342900" lvl="1" marL="800100" rtl="0" algn="l">
              <a:lnSpc>
                <a:spcPct val="145833"/>
              </a:lnSpc>
              <a:spcBef>
                <a:spcPts val="0"/>
              </a:spcBef>
              <a:spcAft>
                <a:spcPts val="0"/>
              </a:spcAft>
              <a:buClr>
                <a:srgbClr val="FFC000"/>
              </a:buClr>
              <a:buSzPts val="3600"/>
              <a:buFont typeface="Noto Sans Symbols"/>
              <a:buChar char="✔"/>
            </a:pPr>
            <a:r>
              <a:rPr lang="en-US" sz="2400"/>
              <a:t>OpenFileDialog</a:t>
            </a:r>
            <a:endParaRPr sz="2400"/>
          </a:p>
          <a:p>
            <a:pPr indent="-342900" lvl="1" marL="800100" rtl="0" algn="l">
              <a:lnSpc>
                <a:spcPct val="145833"/>
              </a:lnSpc>
              <a:spcBef>
                <a:spcPts val="0"/>
              </a:spcBef>
              <a:spcAft>
                <a:spcPts val="0"/>
              </a:spcAft>
              <a:buClr>
                <a:srgbClr val="FFC000"/>
              </a:buClr>
              <a:buSzPts val="3600"/>
              <a:buFont typeface="Noto Sans Symbols"/>
              <a:buChar char="✔"/>
            </a:pPr>
            <a:r>
              <a:rPr lang="en-US" sz="2400"/>
              <a:t>SaveFileDialog</a:t>
            </a:r>
            <a:endParaRPr sz="2400"/>
          </a:p>
          <a:p>
            <a:pPr indent="0" lvl="1" marL="457200" rtl="0" algn="l">
              <a:spcBef>
                <a:spcPts val="0"/>
              </a:spcBef>
              <a:spcAft>
                <a:spcPts val="0"/>
              </a:spcAft>
              <a:buNone/>
            </a:pPr>
            <a:r>
              <a:t/>
            </a:r>
            <a:endParaRPr/>
          </a:p>
        </p:txBody>
      </p:sp>
      <p:sp>
        <p:nvSpPr>
          <p:cNvPr id="99" name="Google Shape;99;p13"/>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100" name="Google Shape;100;p13"/>
          <p:cNvPicPr preferRelativeResize="0"/>
          <p:nvPr/>
        </p:nvPicPr>
        <p:blipFill rotWithShape="1">
          <a:blip r:embed="rId3">
            <a:alphaModFix/>
          </a:blip>
          <a:srcRect b="0" l="0" r="0" t="0"/>
          <a:stretch/>
        </p:blipFill>
        <p:spPr>
          <a:xfrm>
            <a:off x="4384179" y="3252940"/>
            <a:ext cx="4226421" cy="284305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4"/>
          <p:cNvSpPr txBox="1"/>
          <p:nvPr>
            <p:ph idx="11" type="ftr"/>
          </p:nvPr>
        </p:nvSpPr>
        <p:spPr>
          <a:xfrm>
            <a:off x="2667000" y="6356350"/>
            <a:ext cx="3352800" cy="365125"/>
          </a:xfrm>
          <a:prstGeom prst="rect">
            <a:avLst/>
          </a:prstGeom>
          <a:noFill/>
          <a:ln>
            <a:noFill/>
          </a:ln>
        </p:spPr>
        <p:txBody>
          <a:bodyPr anchorCtr="0" anchor="b" bIns="0" lIns="0" spcFirstLastPara="1" rIns="0" wrap="square" tIns="0">
            <a:spAutoFit/>
          </a:bodyPr>
          <a:lstStyle/>
          <a:p>
            <a:pPr indent="0" lvl="0" marL="0" marR="0" rtl="0" algn="l">
              <a:spcBef>
                <a:spcPts val="0"/>
              </a:spcBef>
              <a:spcAft>
                <a:spcPts val="0"/>
              </a:spcAft>
              <a:buNone/>
            </a:pPr>
            <a:r>
              <a:rPr lang="en-US" sz="1200">
                <a:solidFill>
                  <a:srgbClr val="415A4D"/>
                </a:solidFill>
                <a:latin typeface="Calibri"/>
                <a:ea typeface="Calibri"/>
                <a:cs typeface="Calibri"/>
                <a:sym typeface="Calibri"/>
              </a:rPr>
              <a:t>Lập trình trực quan - ThS. Trần Văn Ước</a:t>
            </a:r>
            <a:endParaRPr sz="1200">
              <a:solidFill>
                <a:srgbClr val="415A4D"/>
              </a:solidFill>
              <a:latin typeface="Calibri"/>
              <a:ea typeface="Calibri"/>
              <a:cs typeface="Calibri"/>
              <a:sym typeface="Calibri"/>
            </a:endParaRPr>
          </a:p>
        </p:txBody>
      </p:sp>
      <p:sp>
        <p:nvSpPr>
          <p:cNvPr id="106" name="Google Shape;106;p14"/>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107" name="Google Shape;107;p14"/>
          <p:cNvPicPr preferRelativeResize="0"/>
          <p:nvPr/>
        </p:nvPicPr>
        <p:blipFill rotWithShape="1">
          <a:blip r:embed="rId3">
            <a:alphaModFix/>
          </a:blip>
          <a:srcRect b="0" l="0" r="0" t="0"/>
          <a:stretch/>
        </p:blipFill>
        <p:spPr>
          <a:xfrm>
            <a:off x="379412" y="1388719"/>
            <a:ext cx="8385175" cy="5348287"/>
          </a:xfrm>
          <a:prstGeom prst="rect">
            <a:avLst/>
          </a:prstGeom>
          <a:noFill/>
          <a:ln>
            <a:noFill/>
          </a:ln>
        </p:spPr>
      </p:pic>
      <p:sp>
        <p:nvSpPr>
          <p:cNvPr id="108" name="Google Shape;108;p14"/>
          <p:cNvSpPr txBox="1"/>
          <p:nvPr>
            <p:ph type="title"/>
          </p:nvPr>
        </p:nvSpPr>
        <p:spPr>
          <a:xfrm>
            <a:off x="1371600" y="448625"/>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 Hộp thoại Common Dialog</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5"/>
          <p:cNvSpPr txBox="1"/>
          <p:nvPr>
            <p:ph idx="1" type="body"/>
          </p:nvPr>
        </p:nvSpPr>
        <p:spPr>
          <a:xfrm>
            <a:off x="304800" y="1371600"/>
            <a:ext cx="8763000" cy="2718693"/>
          </a:xfrm>
          <a:prstGeom prst="rect">
            <a:avLst/>
          </a:prstGeom>
          <a:noFill/>
          <a:ln>
            <a:noFill/>
          </a:ln>
        </p:spPr>
        <p:txBody>
          <a:bodyPr anchorCtr="0" anchor="t" bIns="0" lIns="0" spcFirstLastPara="1" rIns="0" wrap="square" tIns="0">
            <a:spAutoFit/>
          </a:bodyPr>
          <a:lstStyle/>
          <a:p>
            <a:pPr indent="-342900" lvl="0" marL="342900" rtl="0" algn="l">
              <a:lnSpc>
                <a:spcPct val="145833"/>
              </a:lnSpc>
              <a:spcBef>
                <a:spcPts val="0"/>
              </a:spcBef>
              <a:spcAft>
                <a:spcPts val="0"/>
              </a:spcAft>
              <a:buClr>
                <a:schemeClr val="dk1"/>
              </a:buClr>
              <a:buSzPts val="2400"/>
              <a:buFont typeface="Noto Sans Symbols"/>
              <a:buChar char="▪"/>
            </a:pPr>
            <a:r>
              <a:rPr lang="en-US" sz="2400"/>
              <a:t>Sử dụng phương thức ShowDialog để hiển thị</a:t>
            </a:r>
            <a:endParaRPr sz="2400"/>
          </a:p>
          <a:p>
            <a:pPr indent="-342900" lvl="0" marL="342900" rtl="0" algn="l">
              <a:lnSpc>
                <a:spcPct val="145833"/>
              </a:lnSpc>
              <a:spcBef>
                <a:spcPts val="0"/>
              </a:spcBef>
              <a:spcAft>
                <a:spcPts val="0"/>
              </a:spcAft>
              <a:buClr>
                <a:schemeClr val="dk1"/>
              </a:buClr>
              <a:buSzPts val="2400"/>
              <a:buFont typeface="Noto Sans Symbols"/>
              <a:buChar char="▪"/>
            </a:pPr>
            <a:r>
              <a:rPr lang="en-US" sz="2400"/>
              <a:t>Phương thức ShowDialog chỉ để hiển thị một hộp thoại mà không làm bất cứ nhiệm vụ nào khác.</a:t>
            </a:r>
            <a:endParaRPr/>
          </a:p>
          <a:p>
            <a:pPr indent="-342900" lvl="0" marL="342900" rtl="0" algn="l">
              <a:lnSpc>
                <a:spcPct val="145833"/>
              </a:lnSpc>
              <a:spcBef>
                <a:spcPts val="0"/>
              </a:spcBef>
              <a:spcAft>
                <a:spcPts val="0"/>
              </a:spcAft>
              <a:buClr>
                <a:schemeClr val="dk1"/>
              </a:buClr>
              <a:buSzPts val="2400"/>
              <a:buFont typeface="Noto Sans Symbols"/>
              <a:buChar char="▪"/>
            </a:pPr>
            <a:r>
              <a:rPr lang="en-US" sz="2400"/>
              <a:t>Ví dụ:</a:t>
            </a:r>
            <a:endParaRPr/>
          </a:p>
          <a:p>
            <a:pPr indent="0" lvl="2" marL="914400" rtl="0" algn="l">
              <a:spcBef>
                <a:spcPts val="0"/>
              </a:spcBef>
              <a:spcAft>
                <a:spcPts val="0"/>
              </a:spcAft>
              <a:buNone/>
            </a:pPr>
            <a:r>
              <a:t/>
            </a:r>
            <a:endParaRPr sz="1500"/>
          </a:p>
          <a:p>
            <a:pPr indent="0" lvl="2" marL="914400" rtl="0" algn="l">
              <a:spcBef>
                <a:spcPts val="0"/>
              </a:spcBef>
              <a:spcAft>
                <a:spcPts val="0"/>
              </a:spcAft>
              <a:buNone/>
            </a:pPr>
            <a:r>
              <a:t/>
            </a:r>
            <a:endParaRPr sz="1500"/>
          </a:p>
          <a:p>
            <a:pPr indent="0" lvl="2" marL="914400" rtl="0" algn="l">
              <a:spcBef>
                <a:spcPts val="0"/>
              </a:spcBef>
              <a:spcAft>
                <a:spcPts val="0"/>
              </a:spcAft>
              <a:buNone/>
            </a:pPr>
            <a:r>
              <a:t/>
            </a:r>
            <a:endParaRPr sz="1500"/>
          </a:p>
          <a:p>
            <a:pPr indent="0" lvl="2" marL="914400" rtl="0" algn="l">
              <a:spcBef>
                <a:spcPts val="0"/>
              </a:spcBef>
              <a:spcAft>
                <a:spcPts val="0"/>
              </a:spcAft>
              <a:buNone/>
            </a:pPr>
            <a:r>
              <a:t/>
            </a:r>
            <a:endParaRPr sz="1500"/>
          </a:p>
        </p:txBody>
      </p:sp>
      <p:sp>
        <p:nvSpPr>
          <p:cNvPr id="114" name="Google Shape;114;p15"/>
          <p:cNvSpPr txBox="1"/>
          <p:nvPr/>
        </p:nvSpPr>
        <p:spPr>
          <a:xfrm>
            <a:off x="96585" y="3200400"/>
            <a:ext cx="3733800" cy="960328"/>
          </a:xfrm>
          <a:prstGeom prst="rect">
            <a:avLst/>
          </a:prstGeom>
          <a:solidFill>
            <a:srgbClr val="C3EEFD"/>
          </a:solidFill>
          <a:ln cap="sq" cmpd="sng" w="9525">
            <a:solidFill>
              <a:srgbClr val="161F4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2000">
                <a:solidFill>
                  <a:schemeClr val="dk1"/>
                </a:solidFill>
                <a:latin typeface="Times"/>
                <a:ea typeface="Times"/>
                <a:cs typeface="Times"/>
                <a:sym typeface="Times"/>
              </a:rPr>
              <a:t>ColorDialog1.ShowDialog( )</a:t>
            </a:r>
            <a:endParaRPr/>
          </a:p>
          <a:p>
            <a:pPr indent="0" lvl="0" marL="0" marR="0" rtl="0" algn="ctr">
              <a:lnSpc>
                <a:spcPct val="150000"/>
              </a:lnSpc>
              <a:spcBef>
                <a:spcPts val="0"/>
              </a:spcBef>
              <a:spcAft>
                <a:spcPts val="0"/>
              </a:spcAft>
              <a:buNone/>
            </a:pPr>
            <a:r>
              <a:rPr lang="en-US" sz="2000">
                <a:solidFill>
                  <a:schemeClr val="dk1"/>
                </a:solidFill>
                <a:latin typeface="Times"/>
                <a:ea typeface="Times"/>
                <a:cs typeface="Times"/>
                <a:sym typeface="Times"/>
              </a:rPr>
              <a:t>FontDialog1.ShowDialog( )</a:t>
            </a:r>
            <a:endParaRPr/>
          </a:p>
        </p:txBody>
      </p:sp>
      <p:sp>
        <p:nvSpPr>
          <p:cNvPr id="115" name="Google Shape;115;p15"/>
          <p:cNvSpPr txBox="1"/>
          <p:nvPr>
            <p:ph type="title"/>
          </p:nvPr>
        </p:nvSpPr>
        <p:spPr>
          <a:xfrm>
            <a:off x="1371600" y="448625"/>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 Hộp thoại Common Dialog</a:t>
            </a:r>
            <a:endParaRPr/>
          </a:p>
        </p:txBody>
      </p:sp>
      <p:pic>
        <p:nvPicPr>
          <p:cNvPr id="116" name="Google Shape;116;p15"/>
          <p:cNvPicPr preferRelativeResize="0"/>
          <p:nvPr/>
        </p:nvPicPr>
        <p:blipFill rotWithShape="1">
          <a:blip r:embed="rId3">
            <a:alphaModFix/>
          </a:blip>
          <a:srcRect b="0" l="0" r="0" t="0"/>
          <a:stretch/>
        </p:blipFill>
        <p:spPr>
          <a:xfrm>
            <a:off x="3810000" y="2819400"/>
            <a:ext cx="5105400" cy="347095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6"/>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122" name="Google Shape;122;p16"/>
          <p:cNvPicPr preferRelativeResize="0"/>
          <p:nvPr/>
        </p:nvPicPr>
        <p:blipFill rotWithShape="1">
          <a:blip r:embed="rId3">
            <a:alphaModFix/>
          </a:blip>
          <a:srcRect b="0" l="0" r="0" t="0"/>
          <a:stretch/>
        </p:blipFill>
        <p:spPr>
          <a:xfrm>
            <a:off x="0" y="1524000"/>
            <a:ext cx="9144000" cy="4800600"/>
          </a:xfrm>
          <a:prstGeom prst="rect">
            <a:avLst/>
          </a:prstGeom>
          <a:noFill/>
          <a:ln>
            <a:noFill/>
          </a:ln>
        </p:spPr>
      </p:pic>
      <p:sp>
        <p:nvSpPr>
          <p:cNvPr id="123" name="Google Shape;123;p16"/>
          <p:cNvSpPr/>
          <p:nvPr/>
        </p:nvSpPr>
        <p:spPr>
          <a:xfrm>
            <a:off x="4038600" y="5029200"/>
            <a:ext cx="76200" cy="457200"/>
          </a:xfrm>
          <a:prstGeom prst="rightBrace">
            <a:avLst>
              <a:gd fmla="val 50000" name="adj1"/>
              <a:gd fmla="val 50000" name="adj2"/>
            </a:avLst>
          </a:prstGeom>
          <a:noFill/>
          <a:ln cap="sq" cmpd="sng" w="12700">
            <a:solidFill>
              <a:srgbClr val="FF33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24" name="Google Shape;124;p16"/>
          <p:cNvSpPr txBox="1"/>
          <p:nvPr/>
        </p:nvSpPr>
        <p:spPr>
          <a:xfrm>
            <a:off x="4125913" y="5029200"/>
            <a:ext cx="827087" cy="457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Code</a:t>
            </a:r>
            <a:endParaRPr/>
          </a:p>
        </p:txBody>
      </p:sp>
      <p:sp>
        <p:nvSpPr>
          <p:cNvPr id="125" name="Google Shape;125;p16"/>
          <p:cNvSpPr/>
          <p:nvPr/>
        </p:nvSpPr>
        <p:spPr>
          <a:xfrm>
            <a:off x="5105400" y="3810000"/>
            <a:ext cx="3200400" cy="1524000"/>
          </a:xfrm>
          <a:prstGeom prst="rect">
            <a:avLst/>
          </a:prstGeom>
          <a:solidFill>
            <a:srgbClr val="C3EEFD"/>
          </a:solidFill>
          <a:ln cap="sq"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With OpenFileDialog1</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.ShowDialog()</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End With</a:t>
            </a:r>
            <a:endParaRPr/>
          </a:p>
        </p:txBody>
      </p:sp>
      <p:sp>
        <p:nvSpPr>
          <p:cNvPr id="126" name="Google Shape;126;p16"/>
          <p:cNvSpPr txBox="1"/>
          <p:nvPr/>
        </p:nvSpPr>
        <p:spPr>
          <a:xfrm>
            <a:off x="76200" y="945222"/>
            <a:ext cx="4802056" cy="48987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94444"/>
              </a:lnSpc>
              <a:spcBef>
                <a:spcPts val="0"/>
              </a:spcBef>
              <a:spcAft>
                <a:spcPts val="0"/>
              </a:spcAft>
              <a:buClr>
                <a:schemeClr val="dk1"/>
              </a:buClr>
              <a:buSzPts val="1800"/>
              <a:buFont typeface="Noto Sans Symbols"/>
              <a:buChar char="▪"/>
            </a:pPr>
            <a:r>
              <a:rPr b="1" lang="en-US" sz="1800">
                <a:solidFill>
                  <a:schemeClr val="dk1"/>
                </a:solidFill>
                <a:latin typeface="Calibri"/>
                <a:ea typeface="Calibri"/>
                <a:cs typeface="Calibri"/>
                <a:sym typeface="Calibri"/>
              </a:rPr>
              <a:t>Ví dụ: Hiển thị hộp thoại Dialog1</a:t>
            </a:r>
            <a:endParaRPr/>
          </a:p>
        </p:txBody>
      </p:sp>
      <p:sp>
        <p:nvSpPr>
          <p:cNvPr id="127" name="Google Shape;127;p16"/>
          <p:cNvSpPr txBox="1"/>
          <p:nvPr>
            <p:ph type="title"/>
          </p:nvPr>
        </p:nvSpPr>
        <p:spPr>
          <a:xfrm>
            <a:off x="1676400" y="408801"/>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OpenFileDialog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7"/>
          <p:cNvSpPr txBox="1"/>
          <p:nvPr>
            <p:ph idx="1" type="body"/>
          </p:nvPr>
        </p:nvSpPr>
        <p:spPr>
          <a:xfrm>
            <a:off x="152400" y="1267808"/>
            <a:ext cx="8839200" cy="902683"/>
          </a:xfrm>
          <a:prstGeom prst="rect">
            <a:avLst/>
          </a:prstGeom>
          <a:noFill/>
          <a:ln>
            <a:noFill/>
          </a:ln>
        </p:spPr>
        <p:txBody>
          <a:bodyPr anchorCtr="0" anchor="t" bIns="0" lIns="0" spcFirstLastPara="1" rIns="0" wrap="square" tIns="0">
            <a:spAutoFit/>
          </a:bodyPr>
          <a:lstStyle/>
          <a:p>
            <a:pPr indent="-342900" lvl="0" marL="342900" rtl="0" algn="l">
              <a:lnSpc>
                <a:spcPct val="128571"/>
              </a:lnSpc>
              <a:spcBef>
                <a:spcPts val="0"/>
              </a:spcBef>
              <a:spcAft>
                <a:spcPts val="0"/>
              </a:spcAft>
              <a:buClr>
                <a:schemeClr val="dk1"/>
              </a:buClr>
              <a:buSzPts val="2800"/>
              <a:buFont typeface="Noto Sans Symbols"/>
              <a:buChar char="▪"/>
            </a:pPr>
            <a:r>
              <a:rPr lang="en-US" sz="2800"/>
              <a:t>OpenFileDialog cho phép người dùng chọn một file để mở.</a:t>
            </a:r>
            <a:endParaRPr/>
          </a:p>
          <a:p>
            <a:pPr indent="-342900" lvl="0" marL="342900" rtl="0" algn="l">
              <a:lnSpc>
                <a:spcPct val="128571"/>
              </a:lnSpc>
              <a:spcBef>
                <a:spcPts val="0"/>
              </a:spcBef>
              <a:spcAft>
                <a:spcPts val="0"/>
              </a:spcAft>
              <a:buClr>
                <a:schemeClr val="dk1"/>
              </a:buClr>
              <a:buSzPts val="2800"/>
              <a:buFont typeface="Noto Sans Symbols"/>
              <a:buChar char="▪"/>
            </a:pPr>
            <a:r>
              <a:rPr lang="en-US" sz="2800"/>
              <a:t>Được kế thừa từ lớp trừu tượng FileDialog</a:t>
            </a:r>
            <a:endParaRPr sz="2800"/>
          </a:p>
        </p:txBody>
      </p:sp>
      <p:sp>
        <p:nvSpPr>
          <p:cNvPr id="133" name="Google Shape;133;p17"/>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34" name="Google Shape;134;p17"/>
          <p:cNvSpPr txBox="1"/>
          <p:nvPr>
            <p:ph type="title"/>
          </p:nvPr>
        </p:nvSpPr>
        <p:spPr>
          <a:xfrm>
            <a:off x="1600200" y="437686"/>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OpenFileDialog</a:t>
            </a:r>
            <a:endParaRPr sz="3600"/>
          </a:p>
        </p:txBody>
      </p:sp>
      <p:pic>
        <p:nvPicPr>
          <p:cNvPr id="135" name="Google Shape;135;p17"/>
          <p:cNvPicPr preferRelativeResize="0"/>
          <p:nvPr/>
        </p:nvPicPr>
        <p:blipFill rotWithShape="1">
          <a:blip r:embed="rId3">
            <a:alphaModFix/>
          </a:blip>
          <a:srcRect b="0" l="0" r="0" t="0"/>
          <a:stretch/>
        </p:blipFill>
        <p:spPr>
          <a:xfrm>
            <a:off x="754092" y="2274283"/>
            <a:ext cx="7856508" cy="4343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8"/>
          <p:cNvSpPr txBox="1"/>
          <p:nvPr>
            <p:ph idx="1" type="body"/>
          </p:nvPr>
        </p:nvSpPr>
        <p:spPr>
          <a:xfrm>
            <a:off x="152400" y="1154539"/>
            <a:ext cx="8839200" cy="441018"/>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Code gọi openFileDialog</a:t>
            </a:r>
            <a:endParaRPr sz="2400"/>
          </a:p>
        </p:txBody>
      </p:sp>
      <p:sp>
        <p:nvSpPr>
          <p:cNvPr id="141" name="Google Shape;141;p1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42" name="Google Shape;142;p18"/>
          <p:cNvSpPr txBox="1"/>
          <p:nvPr>
            <p:ph type="title"/>
          </p:nvPr>
        </p:nvSpPr>
        <p:spPr>
          <a:xfrm>
            <a:off x="1371600" y="448625"/>
            <a:ext cx="8229600" cy="55399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600"/>
              <a:t>OpenFileDialog</a:t>
            </a:r>
            <a:endParaRPr sz="3600"/>
          </a:p>
        </p:txBody>
      </p:sp>
      <p:pic>
        <p:nvPicPr>
          <p:cNvPr id="143" name="Google Shape;143;p18"/>
          <p:cNvPicPr preferRelativeResize="0"/>
          <p:nvPr/>
        </p:nvPicPr>
        <p:blipFill rotWithShape="1">
          <a:blip r:embed="rId3">
            <a:alphaModFix/>
          </a:blip>
          <a:srcRect b="0" l="0" r="0" t="0"/>
          <a:stretch/>
        </p:blipFill>
        <p:spPr>
          <a:xfrm>
            <a:off x="167931" y="1655167"/>
            <a:ext cx="8158254" cy="1485721"/>
          </a:xfrm>
          <a:prstGeom prst="rect">
            <a:avLst/>
          </a:prstGeom>
          <a:noFill/>
          <a:ln>
            <a:noFill/>
          </a:ln>
        </p:spPr>
      </p:pic>
      <p:sp>
        <p:nvSpPr>
          <p:cNvPr id="144" name="Google Shape;144;p18"/>
          <p:cNvSpPr txBox="1"/>
          <p:nvPr/>
        </p:nvSpPr>
        <p:spPr>
          <a:xfrm>
            <a:off x="-6310" y="3140888"/>
            <a:ext cx="8839200" cy="441018"/>
          </a:xfrm>
          <a:prstGeom prst="rect">
            <a:avLst/>
          </a:prstGeom>
          <a:noFill/>
          <a:ln>
            <a:noFill/>
          </a:ln>
        </p:spPr>
        <p:txBody>
          <a:bodyPr anchorCtr="0" anchor="t" bIns="0" lIns="0" spcFirstLastPara="1" rIns="0" wrap="square" tIns="0">
            <a:spAutoFit/>
          </a:bodyPr>
          <a:lstStyle/>
          <a:p>
            <a:pPr indent="-342900" lvl="0" marL="342900" marR="0" rtl="0" algn="l">
              <a:lnSpc>
                <a:spcPct val="150000"/>
              </a:lnSpc>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Giao diện khi chạy chương trình</a:t>
            </a:r>
            <a:endParaRPr b="0" i="0" sz="2400">
              <a:solidFill>
                <a:schemeClr val="dk1"/>
              </a:solidFill>
              <a:latin typeface="Calibri"/>
              <a:ea typeface="Calibri"/>
              <a:cs typeface="Calibri"/>
              <a:sym typeface="Calibri"/>
            </a:endParaRPr>
          </a:p>
        </p:txBody>
      </p:sp>
      <p:pic>
        <p:nvPicPr>
          <p:cNvPr id="145" name="Google Shape;145;p18"/>
          <p:cNvPicPr preferRelativeResize="0"/>
          <p:nvPr/>
        </p:nvPicPr>
        <p:blipFill rotWithShape="1">
          <a:blip r:embed="rId4">
            <a:alphaModFix/>
          </a:blip>
          <a:srcRect b="0" l="0" r="0" t="0"/>
          <a:stretch/>
        </p:blipFill>
        <p:spPr>
          <a:xfrm>
            <a:off x="914400" y="3578994"/>
            <a:ext cx="6324600" cy="312660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9"/>
          <p:cNvSpPr txBox="1"/>
          <p:nvPr>
            <p:ph type="title"/>
          </p:nvPr>
        </p:nvSpPr>
        <p:spPr>
          <a:xfrm>
            <a:off x="722313" y="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Thuộc tính</a:t>
            </a:r>
            <a:endParaRPr/>
          </a:p>
        </p:txBody>
      </p:sp>
      <p:sp>
        <p:nvSpPr>
          <p:cNvPr id="151" name="Google Shape;151;p1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52" name="Google Shape;152;p19"/>
          <p:cNvSpPr txBox="1"/>
          <p:nvPr/>
        </p:nvSpPr>
        <p:spPr>
          <a:xfrm>
            <a:off x="304800" y="1643063"/>
            <a:ext cx="8686800" cy="5224507"/>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Properties</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AddExtension	Thêm phần mở rộng vào tên tệp nếu người dùng không cung 		                cấp phần mở rộng.</a:t>
            </a:r>
            <a:endParaRPr/>
          </a:p>
          <a:p>
            <a:pPr indent="0" lvl="0" marL="0" marR="0" rtl="0" algn="l">
              <a:lnSpc>
                <a:spcPct val="116666"/>
              </a:lnSpc>
              <a:spcBef>
                <a:spcPts val="0"/>
              </a:spcBef>
              <a:spcAft>
                <a:spcPts val="0"/>
              </a:spcAft>
              <a:buNone/>
            </a:pPr>
            <a:r>
              <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CheckFileExists	Hiển thị cảnh báo file không tồn tại.	</a:t>
            </a:r>
            <a:endParaRPr/>
          </a:p>
          <a:p>
            <a:pPr indent="0" lvl="0" marL="0" marR="0" rtl="0" algn="l">
              <a:lnSpc>
                <a:spcPct val="116666"/>
              </a:lnSpc>
              <a:spcBef>
                <a:spcPts val="0"/>
              </a:spcBef>
              <a:spcAft>
                <a:spcPts val="0"/>
              </a:spcAft>
              <a:buNone/>
            </a:pPr>
            <a:r>
              <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CheckPathExists  Hộp thoại hiển thị cảnh báo nếu đường dẫn file không tồn tại</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DefaultExt	Thiết lập mặc định file extension</a:t>
            </a:r>
            <a:endParaRPr/>
          </a:p>
          <a:p>
            <a:pPr indent="0" lvl="0" marL="0" marR="0" rtl="0" algn="l">
              <a:lnSpc>
                <a:spcPct val="116666"/>
              </a:lnSpc>
              <a:spcBef>
                <a:spcPts val="0"/>
              </a:spcBef>
              <a:spcAft>
                <a:spcPts val="0"/>
              </a:spcAft>
              <a:buNone/>
            </a:pPr>
            <a:r>
              <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FileName	Lấy tên file.</a:t>
            </a:r>
            <a:endParaRPr/>
          </a:p>
          <a:p>
            <a:pPr indent="0" lvl="0" marL="0" marR="0" rtl="0" algn="l">
              <a:lnSpc>
                <a:spcPct val="116666"/>
              </a:lnSpc>
              <a:spcBef>
                <a:spcPts val="0"/>
              </a:spcBef>
              <a:spcAft>
                <a:spcPts val="0"/>
              </a:spcAft>
              <a:buNone/>
            </a:pPr>
            <a:r>
              <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FileNames	Lấy tên tất cả các file được chọn</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Filter		Lọc file, đặt các lựa chọn xuất hiện trong hộp thoại “Save As 		               File type” hoặc “Files of type”.</a:t>
            </a:r>
            <a:endParaRPr/>
          </a:p>
          <a:p>
            <a:pPr indent="0" lvl="0" marL="0" marR="0" rtl="0" algn="l">
              <a:lnSpc>
                <a:spcPct val="116666"/>
              </a:lnSpc>
              <a:spcBef>
                <a:spcPts val="0"/>
              </a:spcBef>
              <a:spcAft>
                <a:spcPts val="0"/>
              </a:spcAft>
              <a:buNone/>
            </a:pPr>
            <a:r>
              <a:t/>
            </a:r>
            <a:endParaRPr sz="1800">
              <a:solidFill>
                <a:schemeClr val="dk1"/>
              </a:solidFill>
              <a:latin typeface="Arial"/>
              <a:ea typeface="Arial"/>
              <a:cs typeface="Arial"/>
              <a:sym typeface="Arial"/>
            </a:endParaRPr>
          </a:p>
          <a:p>
            <a:pPr indent="0" lvl="0" marL="0" marR="0" rtl="0" algn="l">
              <a:lnSpc>
                <a:spcPct val="116666"/>
              </a:lnSpc>
              <a:spcBef>
                <a:spcPts val="0"/>
              </a:spcBef>
              <a:spcAft>
                <a:spcPts val="0"/>
              </a:spcAft>
              <a:buNone/>
            </a:pPr>
            <a:r>
              <a:rPr lang="en-US" sz="1800">
                <a:solidFill>
                  <a:schemeClr val="dk1"/>
                </a:solidFill>
                <a:latin typeface="Arial"/>
                <a:ea typeface="Arial"/>
                <a:cs typeface="Arial"/>
                <a:sym typeface="Arial"/>
              </a:rPr>
              <a:t>InitialDirectory	Khởi tạo thư mục. 	</a:t>
            </a:r>
            <a:endParaRPr/>
          </a:p>
        </p:txBody>
      </p:sp>
      <p:sp>
        <p:nvSpPr>
          <p:cNvPr id="153" name="Google Shape;153;p19"/>
          <p:cNvSpPr txBox="1"/>
          <p:nvPr/>
        </p:nvSpPr>
        <p:spPr>
          <a:xfrm>
            <a:off x="1371600" y="448625"/>
            <a:ext cx="8229600" cy="55399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3600">
                <a:solidFill>
                  <a:schemeClr val="lt1"/>
                </a:solidFill>
                <a:latin typeface="Times New Roman"/>
                <a:ea typeface="Times New Roman"/>
                <a:cs typeface="Times New Roman"/>
                <a:sym typeface="Times New Roman"/>
              </a:rPr>
              <a:t>Common Dialog</a:t>
            </a:r>
            <a:endParaRPr/>
          </a:p>
        </p:txBody>
      </p:sp>
      <p:sp>
        <p:nvSpPr>
          <p:cNvPr id="154" name="Google Shape;154;p19"/>
          <p:cNvSpPr txBox="1"/>
          <p:nvPr/>
        </p:nvSpPr>
        <p:spPr>
          <a:xfrm>
            <a:off x="152400" y="1154539"/>
            <a:ext cx="8839200" cy="441018"/>
          </a:xfrm>
          <a:prstGeom prst="rect">
            <a:avLst/>
          </a:prstGeom>
          <a:noFill/>
          <a:ln>
            <a:noFill/>
          </a:ln>
        </p:spPr>
        <p:txBody>
          <a:bodyPr anchorCtr="0" anchor="t" bIns="0" lIns="0" spcFirstLastPara="1" rIns="0" wrap="square" tIns="0">
            <a:spAutoFit/>
          </a:bodyPr>
          <a:lstStyle/>
          <a:p>
            <a:pPr indent="-342900" lvl="0" marL="342900" marR="0" rtl="0" algn="l">
              <a:lnSpc>
                <a:spcPct val="150000"/>
              </a:lnSpc>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Các thuộc tính và ý nghĩa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0"/>
          <p:cNvSpPr txBox="1"/>
          <p:nvPr>
            <p:ph type="title"/>
          </p:nvPr>
        </p:nvSpPr>
        <p:spPr>
          <a:xfrm>
            <a:off x="152400" y="1208315"/>
            <a:ext cx="6347205" cy="430887"/>
          </a:xfrm>
          <a:prstGeom prst="rect">
            <a:avLst/>
          </a:prstGeom>
          <a:noFill/>
          <a:ln>
            <a:noFill/>
          </a:ln>
        </p:spPr>
        <p:txBody>
          <a:bodyPr anchorCtr="0" anchor="t" bIns="0" lIns="0" spcFirstLastPara="1" rIns="0" wrap="square" tIns="0">
            <a:spAutoFit/>
          </a:bodyPr>
          <a:lstStyle/>
          <a:p>
            <a:pPr indent="-457200" lvl="0" marL="457200" rtl="0" algn="l">
              <a:spcBef>
                <a:spcPts val="0"/>
              </a:spcBef>
              <a:spcAft>
                <a:spcPts val="0"/>
              </a:spcAft>
              <a:buClr>
                <a:schemeClr val="dk1"/>
              </a:buClr>
              <a:buSzPts val="2400"/>
              <a:buFont typeface="Noto Sans Symbols"/>
              <a:buChar char="▪"/>
            </a:pPr>
            <a:r>
              <a:rPr lang="en-US" sz="2400">
                <a:solidFill>
                  <a:schemeClr val="dk1"/>
                </a:solidFill>
              </a:rPr>
              <a:t>Một số phương thức </a:t>
            </a:r>
            <a:r>
              <a:rPr lang="en-US"/>
              <a:t>Method)</a:t>
            </a:r>
            <a:endParaRPr/>
          </a:p>
        </p:txBody>
      </p:sp>
      <p:sp>
        <p:nvSpPr>
          <p:cNvPr id="160" name="Google Shape;160;p20"/>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61" name="Google Shape;161;p20"/>
          <p:cNvSpPr txBox="1"/>
          <p:nvPr/>
        </p:nvSpPr>
        <p:spPr>
          <a:xfrm>
            <a:off x="304800" y="1844894"/>
            <a:ext cx="8305800" cy="23929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Phương thức</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lnSpc>
                <a:spcPct val="155000"/>
              </a:lnSpc>
              <a:spcBef>
                <a:spcPts val="0"/>
              </a:spcBef>
              <a:spcAft>
                <a:spcPts val="0"/>
              </a:spcAft>
              <a:buNone/>
            </a:pPr>
            <a:r>
              <a:rPr lang="en-US" sz="2000">
                <a:solidFill>
                  <a:schemeClr val="dk1"/>
                </a:solidFill>
                <a:latin typeface="Arial"/>
                <a:ea typeface="Arial"/>
                <a:cs typeface="Arial"/>
                <a:sym typeface="Arial"/>
              </a:rPr>
              <a:t>OpenFile	Mở file được chọn bởi người dùng, </a:t>
            </a:r>
            <a:endParaRPr/>
          </a:p>
          <a:p>
            <a:pPr indent="0" lvl="0" marL="0" marR="0" rtl="0" algn="l">
              <a:lnSpc>
                <a:spcPct val="155000"/>
              </a:lnSpc>
              <a:spcBef>
                <a:spcPts val="0"/>
              </a:spcBef>
              <a:spcAft>
                <a:spcPts val="0"/>
              </a:spcAft>
              <a:buNone/>
            </a:pPr>
            <a:r>
              <a:rPr lang="en-US" sz="2000">
                <a:solidFill>
                  <a:schemeClr val="dk1"/>
                </a:solidFill>
                <a:latin typeface="Arial"/>
                <a:ea typeface="Arial"/>
                <a:cs typeface="Arial"/>
                <a:sym typeface="Arial"/>
              </a:rPr>
              <a:t>Reset		Resets về mặc định.</a:t>
            </a:r>
            <a:endParaRPr/>
          </a:p>
          <a:p>
            <a:pPr indent="0" lvl="0" marL="0" marR="0" rtl="0" algn="l">
              <a:lnSpc>
                <a:spcPct val="155000"/>
              </a:lnSpc>
              <a:spcBef>
                <a:spcPts val="0"/>
              </a:spcBef>
              <a:spcAft>
                <a:spcPts val="0"/>
              </a:spcAft>
              <a:buNone/>
            </a:pPr>
            <a:r>
              <a:rPr lang="en-US" sz="2000">
                <a:solidFill>
                  <a:schemeClr val="dk1"/>
                </a:solidFill>
                <a:latin typeface="Arial"/>
                <a:ea typeface="Arial"/>
                <a:cs typeface="Arial"/>
                <a:sym typeface="Arial"/>
              </a:rPr>
              <a:t>ShowDialog	Hiển thị hộp thoại.</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2" name="Google Shape;162;p20"/>
          <p:cNvSpPr txBox="1"/>
          <p:nvPr/>
        </p:nvSpPr>
        <p:spPr>
          <a:xfrm>
            <a:off x="1447800" y="448625"/>
            <a:ext cx="8229600" cy="55399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3600">
                <a:solidFill>
                  <a:schemeClr val="lt1"/>
                </a:solidFill>
                <a:latin typeface="Times New Roman"/>
                <a:ea typeface="Times New Roman"/>
                <a:cs typeface="Times New Roman"/>
                <a:sym typeface="Times New Roman"/>
              </a:rPr>
              <a:t>Common Dialog</a:t>
            </a:r>
            <a:endParaRPr/>
          </a:p>
        </p:txBody>
      </p:sp>
      <p:pic>
        <p:nvPicPr>
          <p:cNvPr id="163" name="Google Shape;163;p20"/>
          <p:cNvPicPr preferRelativeResize="0"/>
          <p:nvPr/>
        </p:nvPicPr>
        <p:blipFill rotWithShape="1">
          <a:blip r:embed="rId3">
            <a:alphaModFix/>
          </a:blip>
          <a:srcRect b="0" l="0" r="0" t="0"/>
          <a:stretch/>
        </p:blipFill>
        <p:spPr>
          <a:xfrm>
            <a:off x="419100" y="3657600"/>
            <a:ext cx="8191500" cy="299169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1"/>
          <p:cNvSpPr txBox="1"/>
          <p:nvPr>
            <p:ph type="title"/>
          </p:nvPr>
        </p:nvSpPr>
        <p:spPr>
          <a:xfrm>
            <a:off x="228600" y="1295400"/>
            <a:ext cx="6347205" cy="430887"/>
          </a:xfrm>
          <a:prstGeom prst="rect">
            <a:avLst/>
          </a:prstGeom>
          <a:noFill/>
          <a:ln>
            <a:noFill/>
          </a:ln>
        </p:spPr>
        <p:txBody>
          <a:bodyPr anchorCtr="0" anchor="t" bIns="0" lIns="0" spcFirstLastPara="1" rIns="0" wrap="square" tIns="0">
            <a:spAutoFit/>
          </a:bodyPr>
          <a:lstStyle/>
          <a:p>
            <a:pPr indent="-457200" lvl="0" marL="457200" rtl="0" algn="l">
              <a:spcBef>
                <a:spcPts val="0"/>
              </a:spcBef>
              <a:spcAft>
                <a:spcPts val="0"/>
              </a:spcAft>
              <a:buClr>
                <a:schemeClr val="dk1"/>
              </a:buClr>
              <a:buSzPts val="2800"/>
              <a:buFont typeface="Noto Sans Symbols"/>
              <a:buChar char="▪"/>
            </a:pPr>
            <a:r>
              <a:rPr lang="en-US">
                <a:solidFill>
                  <a:schemeClr val="dk1"/>
                </a:solidFill>
              </a:rPr>
              <a:t>Sự kiện (event)</a:t>
            </a:r>
            <a:endParaRPr/>
          </a:p>
        </p:txBody>
      </p:sp>
      <p:sp>
        <p:nvSpPr>
          <p:cNvPr id="169" name="Google Shape;169;p21"/>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70" name="Google Shape;170;p21"/>
          <p:cNvSpPr txBox="1"/>
          <p:nvPr/>
        </p:nvSpPr>
        <p:spPr>
          <a:xfrm>
            <a:off x="310139" y="1828800"/>
            <a:ext cx="8305800" cy="17953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lnSpc>
                <a:spcPct val="188888"/>
              </a:lnSpc>
              <a:spcBef>
                <a:spcPts val="0"/>
              </a:spcBef>
              <a:spcAft>
                <a:spcPts val="0"/>
              </a:spcAft>
              <a:buNone/>
            </a:pPr>
            <a:r>
              <a:rPr lang="en-US" sz="1800">
                <a:solidFill>
                  <a:schemeClr val="dk1"/>
                </a:solidFill>
                <a:latin typeface="Arial"/>
                <a:ea typeface="Arial"/>
                <a:cs typeface="Arial"/>
                <a:sym typeface="Arial"/>
              </a:rPr>
              <a:t>FileOk		Xảy ra khi nhấn Open or Save Button.</a:t>
            </a:r>
            <a:endParaRPr/>
          </a:p>
          <a:p>
            <a:pPr indent="0" lvl="0" marL="0" marR="0" rtl="0" algn="l">
              <a:lnSpc>
                <a:spcPct val="188888"/>
              </a:lnSpc>
              <a:spcBef>
                <a:spcPts val="0"/>
              </a:spcBef>
              <a:spcAft>
                <a:spcPts val="0"/>
              </a:spcAft>
              <a:buNone/>
            </a:pPr>
            <a:r>
              <a:rPr lang="en-US" sz="1800">
                <a:solidFill>
                  <a:schemeClr val="dk1"/>
                </a:solidFill>
                <a:latin typeface="Arial"/>
                <a:ea typeface="Arial"/>
                <a:cs typeface="Arial"/>
                <a:sym typeface="Arial"/>
              </a:rPr>
              <a:t>HelpRequest	Xảy ra khi nhấn Help Button.</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71" name="Google Shape;171;p21"/>
          <p:cNvSpPr txBox="1"/>
          <p:nvPr/>
        </p:nvSpPr>
        <p:spPr>
          <a:xfrm>
            <a:off x="1447800" y="448625"/>
            <a:ext cx="8229600" cy="55399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3600">
                <a:solidFill>
                  <a:schemeClr val="lt1"/>
                </a:solidFill>
                <a:latin typeface="Times New Roman"/>
                <a:ea typeface="Times New Roman"/>
                <a:cs typeface="Times New Roman"/>
                <a:sym typeface="Times New Roman"/>
              </a:rPr>
              <a:t>Common Dialog</a:t>
            </a:r>
            <a:endParaRPr/>
          </a:p>
        </p:txBody>
      </p:sp>
      <p:pic>
        <p:nvPicPr>
          <p:cNvPr id="172" name="Google Shape;172;p21"/>
          <p:cNvPicPr preferRelativeResize="0"/>
          <p:nvPr/>
        </p:nvPicPr>
        <p:blipFill rotWithShape="1">
          <a:blip r:embed="rId3">
            <a:alphaModFix/>
          </a:blip>
          <a:srcRect b="0" l="0" r="0" t="0"/>
          <a:stretch/>
        </p:blipFill>
        <p:spPr>
          <a:xfrm>
            <a:off x="494572" y="3544546"/>
            <a:ext cx="7848600" cy="293245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2"/>
          <p:cNvSpPr txBox="1"/>
          <p:nvPr>
            <p:ph type="title"/>
          </p:nvPr>
        </p:nvSpPr>
        <p:spPr>
          <a:xfrm>
            <a:off x="1676400" y="467821"/>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SaveFileDialog	</a:t>
            </a:r>
            <a:endParaRPr/>
          </a:p>
        </p:txBody>
      </p:sp>
      <p:sp>
        <p:nvSpPr>
          <p:cNvPr id="178" name="Google Shape;178;p22"/>
          <p:cNvSpPr txBox="1"/>
          <p:nvPr>
            <p:ph idx="1" type="body"/>
          </p:nvPr>
        </p:nvSpPr>
        <p:spPr>
          <a:xfrm>
            <a:off x="444500" y="1222375"/>
            <a:ext cx="8255000" cy="776944"/>
          </a:xfrm>
          <a:prstGeom prst="rect">
            <a:avLst/>
          </a:prstGeom>
          <a:noFill/>
          <a:ln>
            <a:noFill/>
          </a:ln>
        </p:spPr>
        <p:txBody>
          <a:bodyPr anchorCtr="0" anchor="t" bIns="0" lIns="0" spcFirstLastPara="1" rIns="0" wrap="square" tIns="0">
            <a:spAutoFit/>
          </a:bodyPr>
          <a:lstStyle/>
          <a:p>
            <a:pPr indent="-285750" lvl="0" marL="285750" rtl="0" algn="l">
              <a:lnSpc>
                <a:spcPct val="129166"/>
              </a:lnSpc>
              <a:spcBef>
                <a:spcPts val="0"/>
              </a:spcBef>
              <a:spcAft>
                <a:spcPts val="0"/>
              </a:spcAft>
              <a:buClr>
                <a:schemeClr val="dk1"/>
              </a:buClr>
              <a:buSzPts val="2400"/>
              <a:buFont typeface="Noto Sans Symbols"/>
              <a:buChar char="▪"/>
            </a:pPr>
            <a:r>
              <a:rPr lang="en-US" sz="2400"/>
              <a:t>Cho phép lưu file vào một vị trí trong máy tính </a:t>
            </a:r>
            <a:endParaRPr/>
          </a:p>
          <a:p>
            <a:pPr indent="-285750" lvl="0" marL="285750" rtl="0" algn="l">
              <a:lnSpc>
                <a:spcPct val="129166"/>
              </a:lnSpc>
              <a:spcBef>
                <a:spcPts val="0"/>
              </a:spcBef>
              <a:spcAft>
                <a:spcPts val="0"/>
              </a:spcAft>
              <a:buClr>
                <a:schemeClr val="dk1"/>
              </a:buClr>
              <a:buSzPts val="2400"/>
              <a:buFont typeface="Noto Sans Symbols"/>
              <a:buChar char="▪"/>
            </a:pPr>
            <a:r>
              <a:rPr lang="en-US" sz="2400"/>
              <a:t>Điều khiển SaveFileDialog được thừa kế từ lớp cha FileDialog</a:t>
            </a:r>
            <a:endParaRPr sz="2400"/>
          </a:p>
        </p:txBody>
      </p:sp>
      <p:sp>
        <p:nvSpPr>
          <p:cNvPr id="179" name="Google Shape;179;p22"/>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180" name="Google Shape;180;p22"/>
          <p:cNvPicPr preferRelativeResize="0"/>
          <p:nvPr/>
        </p:nvPicPr>
        <p:blipFill rotWithShape="1">
          <a:blip r:embed="rId3">
            <a:alphaModFix/>
          </a:blip>
          <a:srcRect b="0" l="0" r="0" t="0"/>
          <a:stretch/>
        </p:blipFill>
        <p:spPr>
          <a:xfrm>
            <a:off x="1066800" y="2347642"/>
            <a:ext cx="6781800" cy="398825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3"/>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86" name="Google Shape;186;p23"/>
          <p:cNvSpPr txBox="1"/>
          <p:nvPr/>
        </p:nvSpPr>
        <p:spPr>
          <a:xfrm>
            <a:off x="562571" y="1219200"/>
            <a:ext cx="8305800" cy="553920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Properties</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AddExtension	Thêm phần mở rộng vào tên tệp nếu người dùng không cung 		cấp phần mở rộng.</a:t>
            </a:r>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CheckFileExists	 Hiển thị cảnh báo file không tồn tại.</a:t>
            </a:r>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CheckPathExists	 Hộp thoại hiển thị cảnh báo nếu đường dẫn file không tồn tại</a:t>
            </a:r>
            <a:endParaRPr sz="1600">
              <a:solidFill>
                <a:schemeClr val="dk1"/>
              </a:solidFill>
              <a:latin typeface="Arial"/>
              <a:ea typeface="Arial"/>
              <a:cs typeface="Arial"/>
              <a:sym typeface="Arial"/>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CreatePrompt	Hộp thoại sẽ hỏi người dùng có nên tạo file khi đường dẫn được 		cung cấp không tồn tại</a:t>
            </a:r>
            <a:endParaRPr sz="1600">
              <a:solidFill>
                <a:schemeClr val="dk1"/>
              </a:solidFill>
              <a:latin typeface="Arial"/>
              <a:ea typeface="Arial"/>
              <a:cs typeface="Arial"/>
              <a:sym typeface="Arial"/>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DefaultExt	 Thiết lập mặc định file extension.</a:t>
            </a:r>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FileName	Lấy tên file.</a:t>
            </a:r>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FileNames	Lấy tên tất cả các file được chọn</a:t>
            </a:r>
            <a:endParaRPr sz="1600">
              <a:solidFill>
                <a:schemeClr val="dk1"/>
              </a:solidFill>
              <a:latin typeface="Arial"/>
              <a:ea typeface="Arial"/>
              <a:cs typeface="Arial"/>
              <a:sym typeface="Arial"/>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Filter		Lọc file, đặt các lựa chọn xuất hiện trong hộp thoại “Save As 			File type” hoặc “Files of type”.</a:t>
            </a:r>
            <a:endParaRPr/>
          </a:p>
          <a:p>
            <a:pPr indent="0" lvl="0" marL="0" marR="0" rtl="0" algn="l">
              <a:lnSpc>
                <a:spcPct val="212500"/>
              </a:lnSpc>
              <a:spcBef>
                <a:spcPts val="0"/>
              </a:spcBef>
              <a:spcAft>
                <a:spcPts val="0"/>
              </a:spcAft>
              <a:buNone/>
            </a:pPr>
            <a:r>
              <a:rPr lang="en-US" sz="1600">
                <a:solidFill>
                  <a:schemeClr val="dk1"/>
                </a:solidFill>
                <a:latin typeface="Arial"/>
                <a:ea typeface="Arial"/>
                <a:cs typeface="Arial"/>
                <a:sym typeface="Arial"/>
              </a:rPr>
              <a:t>InitialDirectory	Khởi tạo thư mục. 	</a:t>
            </a:r>
            <a:endParaRPr/>
          </a:p>
        </p:txBody>
      </p:sp>
      <p:sp>
        <p:nvSpPr>
          <p:cNvPr id="187" name="Google Shape;187;p23"/>
          <p:cNvSpPr txBox="1"/>
          <p:nvPr>
            <p:ph type="title"/>
          </p:nvPr>
        </p:nvSpPr>
        <p:spPr>
          <a:xfrm>
            <a:off x="1542059" y="520164"/>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SaveFileDialog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4"/>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93" name="Google Shape;193;p24"/>
          <p:cNvSpPr txBox="1"/>
          <p:nvPr/>
        </p:nvSpPr>
        <p:spPr>
          <a:xfrm>
            <a:off x="457200" y="1116011"/>
            <a:ext cx="4648200" cy="461963"/>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Phương thức (Methods)</a:t>
            </a:r>
            <a:endParaRPr/>
          </a:p>
        </p:txBody>
      </p:sp>
      <p:sp>
        <p:nvSpPr>
          <p:cNvPr id="194" name="Google Shape;194;p24"/>
          <p:cNvSpPr txBox="1"/>
          <p:nvPr/>
        </p:nvSpPr>
        <p:spPr>
          <a:xfrm>
            <a:off x="457200" y="1816893"/>
            <a:ext cx="8305800" cy="17541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Means</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OpenFile	Mở file được chọn bởi người dùng, </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Reset		Resets về mặc định.</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ShowDialog	Hiển thị hộp thoại.</a:t>
            </a:r>
            <a:endParaRPr/>
          </a:p>
        </p:txBody>
      </p:sp>
      <p:sp>
        <p:nvSpPr>
          <p:cNvPr id="195" name="Google Shape;195;p24"/>
          <p:cNvSpPr txBox="1"/>
          <p:nvPr/>
        </p:nvSpPr>
        <p:spPr>
          <a:xfrm>
            <a:off x="457200" y="3810000"/>
            <a:ext cx="4648200" cy="461665"/>
          </a:xfrm>
          <a:prstGeom prst="rect">
            <a:avLst/>
          </a:prstGeom>
          <a:noFill/>
          <a:ln>
            <a:noFill/>
          </a:ln>
        </p:spPr>
        <p:txBody>
          <a:bodyPr anchorCtr="0" anchor="t" bIns="45700" lIns="91425" spcFirstLastPara="1" rIns="91425" wrap="square" tIns="45700">
            <a:spAutoFit/>
          </a:bodyPr>
          <a:lstStyle/>
          <a:p>
            <a:pPr indent="-227013" lvl="0" marL="227013"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Sự kiện (Events)</a:t>
            </a:r>
            <a:endParaRPr/>
          </a:p>
        </p:txBody>
      </p:sp>
      <p:sp>
        <p:nvSpPr>
          <p:cNvPr id="196" name="Google Shape;196;p24"/>
          <p:cNvSpPr txBox="1"/>
          <p:nvPr/>
        </p:nvSpPr>
        <p:spPr>
          <a:xfrm>
            <a:off x="381000" y="4648200"/>
            <a:ext cx="8305800" cy="1476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Means</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FileOk		Xảy ra khi nhấn Open or Save Button.</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HelpRequest	Xảy ra khi nhấn Help Button.</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7" name="Google Shape;197;p24"/>
          <p:cNvSpPr txBox="1"/>
          <p:nvPr>
            <p:ph type="title"/>
          </p:nvPr>
        </p:nvSpPr>
        <p:spPr>
          <a:xfrm>
            <a:off x="1542059" y="520164"/>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SaveFileDialog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5"/>
          <p:cNvSpPr txBox="1"/>
          <p:nvPr>
            <p:ph type="title"/>
          </p:nvPr>
        </p:nvSpPr>
        <p:spPr>
          <a:xfrm>
            <a:off x="1600200" y="42545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sz="3200"/>
              <a:t>FontDialog</a:t>
            </a:r>
            <a:endParaRPr sz="3200"/>
          </a:p>
        </p:txBody>
      </p:sp>
      <p:sp>
        <p:nvSpPr>
          <p:cNvPr id="203" name="Google Shape;203;p25"/>
          <p:cNvSpPr txBox="1"/>
          <p:nvPr>
            <p:ph idx="1" type="body"/>
          </p:nvPr>
        </p:nvSpPr>
        <p:spPr>
          <a:xfrm>
            <a:off x="152400" y="1077357"/>
            <a:ext cx="8839200" cy="2264723"/>
          </a:xfrm>
          <a:prstGeom prst="rect">
            <a:avLst/>
          </a:prstGeom>
          <a:noFill/>
          <a:ln>
            <a:noFill/>
          </a:ln>
        </p:spPr>
        <p:txBody>
          <a:bodyPr anchorCtr="0" anchor="t" bIns="0" lIns="0" spcFirstLastPara="1" rIns="0" wrap="square" tIns="0">
            <a:spAutoFit/>
          </a:bodyPr>
          <a:lstStyle/>
          <a:p>
            <a:pPr indent="-285750" lvl="0" marL="285750" rtl="0" algn="l">
              <a:lnSpc>
                <a:spcPct val="129166"/>
              </a:lnSpc>
              <a:spcBef>
                <a:spcPts val="0"/>
              </a:spcBef>
              <a:spcAft>
                <a:spcPts val="0"/>
              </a:spcAft>
              <a:buClr>
                <a:schemeClr val="dk1"/>
              </a:buClr>
              <a:buSzPts val="2400"/>
              <a:buFont typeface="Noto Sans Symbols"/>
              <a:buChar char="▪"/>
            </a:pPr>
            <a:r>
              <a:rPr lang="en-US" sz="2400"/>
              <a:t>Cho phép chọn một font, font size, màu sắc đã được cài đặt trên máy tính</a:t>
            </a:r>
            <a:endParaRPr sz="2400"/>
          </a:p>
          <a:p>
            <a:pPr indent="-285750" lvl="0" marL="285750" rtl="0" algn="l">
              <a:lnSpc>
                <a:spcPct val="129166"/>
              </a:lnSpc>
              <a:spcBef>
                <a:spcPts val="0"/>
              </a:spcBef>
              <a:spcAft>
                <a:spcPts val="0"/>
              </a:spcAft>
              <a:buClr>
                <a:schemeClr val="dk1"/>
              </a:buClr>
              <a:buSzPts val="2400"/>
              <a:buFont typeface="Noto Sans Symbols"/>
              <a:buChar char="▪"/>
            </a:pPr>
            <a:r>
              <a:rPr lang="en-US" sz="2400"/>
              <a:t>Mặc định hộp thoại chọn màu sẽ không được hiển thị trên hộp thoại FontDialog. </a:t>
            </a:r>
            <a:endParaRPr/>
          </a:p>
          <a:p>
            <a:pPr indent="-285750" lvl="0" marL="285750" rtl="0" algn="l">
              <a:lnSpc>
                <a:spcPct val="129166"/>
              </a:lnSpc>
              <a:spcBef>
                <a:spcPts val="0"/>
              </a:spcBef>
              <a:spcAft>
                <a:spcPts val="0"/>
              </a:spcAft>
              <a:buClr>
                <a:schemeClr val="dk1"/>
              </a:buClr>
              <a:buSzPts val="2400"/>
              <a:buFont typeface="Noto Sans Symbols"/>
              <a:buChar char="▪"/>
            </a:pPr>
            <a:r>
              <a:rPr lang="en-US" sz="2400"/>
              <a:t> Để hiển thị hộp thoại màu phải thiết lập thuộc tính :</a:t>
            </a:r>
            <a:endParaRPr/>
          </a:p>
          <a:p>
            <a:pPr indent="-285750" lvl="4" marL="1538288" rtl="0" algn="l">
              <a:spcBef>
                <a:spcPts val="0"/>
              </a:spcBef>
              <a:spcAft>
                <a:spcPts val="0"/>
              </a:spcAft>
              <a:buSzPts val="1800"/>
              <a:buFont typeface="Noto Sans Symbols"/>
              <a:buChar char="▪"/>
            </a:pPr>
            <a:r>
              <a:rPr lang="en-US"/>
              <a:t>	</a:t>
            </a:r>
            <a:endParaRPr/>
          </a:p>
        </p:txBody>
      </p:sp>
      <p:sp>
        <p:nvSpPr>
          <p:cNvPr id="204" name="Google Shape;204;p25"/>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05" name="Google Shape;205;p25"/>
          <p:cNvSpPr txBox="1"/>
          <p:nvPr/>
        </p:nvSpPr>
        <p:spPr>
          <a:xfrm>
            <a:off x="5486400" y="3886200"/>
            <a:ext cx="3048000" cy="523875"/>
          </a:xfrm>
          <a:prstGeom prst="rect">
            <a:avLst/>
          </a:prstGeom>
          <a:solidFill>
            <a:srgbClr val="C3EEFD"/>
          </a:solidFill>
          <a:ln cap="sq" cmpd="sng" w="9525">
            <a:solidFill>
              <a:srgbClr val="161F4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Calibri"/>
                <a:ea typeface="Calibri"/>
                <a:cs typeface="Calibri"/>
                <a:sym typeface="Calibri"/>
              </a:rPr>
              <a:t>ShowColor = True</a:t>
            </a:r>
            <a:endParaRPr sz="2800">
              <a:solidFill>
                <a:schemeClr val="dk1"/>
              </a:solidFill>
              <a:latin typeface="Times"/>
              <a:ea typeface="Times"/>
              <a:cs typeface="Times"/>
              <a:sym typeface="Times"/>
            </a:endParaRPr>
          </a:p>
        </p:txBody>
      </p:sp>
      <p:pic>
        <p:nvPicPr>
          <p:cNvPr descr="Fig0513" id="206" name="Google Shape;206;p25"/>
          <p:cNvPicPr preferRelativeResize="0"/>
          <p:nvPr/>
        </p:nvPicPr>
        <p:blipFill rotWithShape="1">
          <a:blip r:embed="rId3">
            <a:alphaModFix/>
          </a:blip>
          <a:srcRect b="0" l="0" r="0" t="0"/>
          <a:stretch/>
        </p:blipFill>
        <p:spPr>
          <a:xfrm>
            <a:off x="304800" y="3049588"/>
            <a:ext cx="5148354" cy="367188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6"/>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12" name="Google Shape;212;p26"/>
          <p:cNvSpPr txBox="1"/>
          <p:nvPr/>
        </p:nvSpPr>
        <p:spPr>
          <a:xfrm>
            <a:off x="228600" y="1153581"/>
            <a:ext cx="4648200" cy="461665"/>
          </a:xfrm>
          <a:prstGeom prst="rect">
            <a:avLst/>
          </a:prstGeom>
          <a:noFill/>
          <a:ln>
            <a:noFill/>
          </a:ln>
        </p:spPr>
        <p:txBody>
          <a:bodyPr anchorCtr="0" anchor="t" bIns="45700" lIns="91425" spcFirstLastPara="1" rIns="91425" wrap="square" tIns="45700">
            <a:spAutoFit/>
          </a:bodyPr>
          <a:lstStyle/>
          <a:p>
            <a:pPr indent="-227013" lvl="0" marL="227013"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Thuộc tính (Properties)</a:t>
            </a:r>
            <a:endParaRPr/>
          </a:p>
        </p:txBody>
      </p:sp>
      <p:sp>
        <p:nvSpPr>
          <p:cNvPr id="213" name="Google Shape;213;p26"/>
          <p:cNvSpPr txBox="1"/>
          <p:nvPr/>
        </p:nvSpPr>
        <p:spPr>
          <a:xfrm>
            <a:off x="304800" y="1713797"/>
            <a:ext cx="8610600" cy="47500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Properties</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AllowSimulations	Cho phép mô phỏng font chữ trên giao diện.</a:t>
            </a:r>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Color		             Chọn màu chữ.</a:t>
            </a:r>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Font		             Thiết lập font chữ.</a:t>
            </a:r>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MaxSize		Cỡ chữ lớn nhất.</a:t>
            </a:r>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MinSize		              Cỡ chữ nhỏ nhất.</a:t>
            </a:r>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ShowColor	              Cho phép hộp thoại hiển thị bảng màu hay không</a:t>
            </a:r>
            <a:endParaRPr sz="2000">
              <a:solidFill>
                <a:schemeClr val="dk1"/>
              </a:solidFill>
              <a:latin typeface="Arial"/>
              <a:ea typeface="Arial"/>
              <a:cs typeface="Arial"/>
              <a:sym typeface="Arial"/>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ShowApply	              Cho phép hộp thoại hiển thị nút Apply.</a:t>
            </a:r>
            <a:endParaRPr/>
          </a:p>
          <a:p>
            <a:pPr indent="0" lvl="0" marL="0" marR="0" rtl="0" algn="l">
              <a:lnSpc>
                <a:spcPct val="160000"/>
              </a:lnSpc>
              <a:spcBef>
                <a:spcPts val="0"/>
              </a:spcBef>
              <a:spcAft>
                <a:spcPts val="0"/>
              </a:spcAft>
              <a:buNone/>
            </a:pPr>
            <a:r>
              <a:rPr lang="en-US" sz="2000">
                <a:solidFill>
                  <a:schemeClr val="dk1"/>
                </a:solidFill>
                <a:latin typeface="Arial"/>
                <a:ea typeface="Arial"/>
                <a:cs typeface="Arial"/>
                <a:sym typeface="Arial"/>
              </a:rPr>
              <a:t>ShowEffects	hộp thoại hiển thị các điều khiển cho phép người dùng chỉ 		định các tùy chọn: gạch ngang, gạch dưới, màu văn 			bản…hay không</a:t>
            </a:r>
            <a:endParaRPr sz="20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4" name="Google Shape;214;p26"/>
          <p:cNvSpPr txBox="1"/>
          <p:nvPr>
            <p:ph type="title"/>
          </p:nvPr>
        </p:nvSpPr>
        <p:spPr>
          <a:xfrm>
            <a:off x="1600200" y="42545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sz="3200"/>
              <a:t>FontDialog</a:t>
            </a:r>
            <a:endParaRPr sz="3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7"/>
          <p:cNvSpPr txBox="1"/>
          <p:nvPr/>
        </p:nvSpPr>
        <p:spPr>
          <a:xfrm>
            <a:off x="393862" y="1447800"/>
            <a:ext cx="4648200" cy="46166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Phương thức (Methods)</a:t>
            </a:r>
            <a:endParaRPr/>
          </a:p>
        </p:txBody>
      </p:sp>
      <p:sp>
        <p:nvSpPr>
          <p:cNvPr id="220" name="Google Shape;220;p27"/>
          <p:cNvSpPr txBox="1"/>
          <p:nvPr/>
        </p:nvSpPr>
        <p:spPr>
          <a:xfrm>
            <a:off x="609600" y="2304902"/>
            <a:ext cx="8305800" cy="1323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u="sng">
                <a:solidFill>
                  <a:schemeClr val="dk1"/>
                </a:solidFill>
                <a:latin typeface="Arial"/>
                <a:ea typeface="Arial"/>
                <a:cs typeface="Arial"/>
                <a:sym typeface="Arial"/>
              </a:rPr>
              <a:t>Method</a:t>
            </a:r>
            <a:r>
              <a:rPr b="1" lang="en-US" sz="2000">
                <a:solidFill>
                  <a:schemeClr val="dk1"/>
                </a:solidFill>
                <a:latin typeface="Arial"/>
                <a:ea typeface="Arial"/>
                <a:cs typeface="Arial"/>
                <a:sym typeface="Arial"/>
              </a:rPr>
              <a:t>                </a:t>
            </a:r>
            <a:r>
              <a:rPr b="1" lang="en-US" sz="2000" u="sng">
                <a:solidFill>
                  <a:schemeClr val="dk1"/>
                </a:solidFill>
                <a:latin typeface="Arial"/>
                <a:ea typeface="Arial"/>
                <a:cs typeface="Arial"/>
                <a:sym typeface="Arial"/>
              </a:rPr>
              <a:t>Means</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Reset		Resets về mặc định.</a:t>
            </a:r>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ShowDialog	 H</a:t>
            </a:r>
            <a:r>
              <a:rPr lang="en-US" sz="2000">
                <a:solidFill>
                  <a:schemeClr val="dk1"/>
                </a:solidFill>
              </a:rPr>
              <a:t>iể</a:t>
            </a:r>
            <a:r>
              <a:rPr lang="en-US" sz="2000">
                <a:solidFill>
                  <a:schemeClr val="dk1"/>
                </a:solidFill>
                <a:latin typeface="Arial"/>
                <a:ea typeface="Arial"/>
                <a:cs typeface="Arial"/>
                <a:sym typeface="Arial"/>
              </a:rPr>
              <a:t>n thị hộp thoại.</a:t>
            </a:r>
            <a:endParaRPr/>
          </a:p>
        </p:txBody>
      </p:sp>
      <p:sp>
        <p:nvSpPr>
          <p:cNvPr id="221" name="Google Shape;221;p27"/>
          <p:cNvSpPr txBox="1"/>
          <p:nvPr/>
        </p:nvSpPr>
        <p:spPr>
          <a:xfrm>
            <a:off x="373477" y="3810000"/>
            <a:ext cx="4648200" cy="46166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Sự kiện (Events)</a:t>
            </a:r>
            <a:endParaRPr/>
          </a:p>
        </p:txBody>
      </p:sp>
      <p:sp>
        <p:nvSpPr>
          <p:cNvPr id="222" name="Google Shape;222;p27"/>
          <p:cNvSpPr txBox="1"/>
          <p:nvPr/>
        </p:nvSpPr>
        <p:spPr>
          <a:xfrm>
            <a:off x="585332" y="4667399"/>
            <a:ext cx="8305800" cy="1476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Means</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Apply		Xảy ra khi Apply Button được nhấn</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HelpRequest	 Xảy ra khi Help Button được nhấn</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3" name="Google Shape;223;p27"/>
          <p:cNvSpPr txBox="1"/>
          <p:nvPr>
            <p:ph type="title"/>
          </p:nvPr>
        </p:nvSpPr>
        <p:spPr>
          <a:xfrm>
            <a:off x="1600200" y="42545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sz="3200"/>
              <a:t>FontDialog</a:t>
            </a:r>
            <a:endParaRPr sz="3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8"/>
          <p:cNvSpPr txBox="1"/>
          <p:nvPr>
            <p:ph type="title"/>
          </p:nvPr>
        </p:nvSpPr>
        <p:spPr>
          <a:xfrm>
            <a:off x="1600200" y="467853"/>
            <a:ext cx="6347205"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ColorDialog</a:t>
            </a:r>
            <a:endParaRPr sz="3200"/>
          </a:p>
        </p:txBody>
      </p:sp>
      <p:sp>
        <p:nvSpPr>
          <p:cNvPr id="229" name="Google Shape;229;p28"/>
          <p:cNvSpPr txBox="1"/>
          <p:nvPr>
            <p:ph idx="1" type="body"/>
          </p:nvPr>
        </p:nvSpPr>
        <p:spPr>
          <a:xfrm>
            <a:off x="228600" y="1371600"/>
            <a:ext cx="8839200" cy="1280287"/>
          </a:xfrm>
          <a:prstGeom prst="rect">
            <a:avLst/>
          </a:prstGeom>
          <a:noFill/>
          <a:ln>
            <a:noFill/>
          </a:ln>
        </p:spPr>
        <p:txBody>
          <a:bodyPr anchorCtr="0" anchor="t" bIns="0" lIns="0" spcFirstLastPara="1" rIns="0" wrap="square" tIns="0">
            <a:spAutoFit/>
          </a:bodyPr>
          <a:lstStyle/>
          <a:p>
            <a:pPr indent="-342900" lvl="0" marL="342900" rtl="0" algn="l">
              <a:lnSpc>
                <a:spcPct val="141666"/>
              </a:lnSpc>
              <a:spcBef>
                <a:spcPts val="0"/>
              </a:spcBef>
              <a:spcAft>
                <a:spcPts val="0"/>
              </a:spcAft>
              <a:buClr>
                <a:schemeClr val="dk1"/>
              </a:buClr>
              <a:buSzPts val="2400"/>
              <a:buFont typeface="Noto Sans Symbols"/>
              <a:buChar char="▪"/>
            </a:pPr>
            <a:r>
              <a:rPr lang="en-US" sz="2400"/>
              <a:t>Điều khiển Hộp thoại colorDialog hiển thị các màu có sẵn cùng với các điều khiển cho phép người dùng tùy chỉnh màu.</a:t>
            </a:r>
            <a:endParaRPr/>
          </a:p>
          <a:p>
            <a:pPr indent="-342900" lvl="0" marL="342900" rtl="0" algn="l">
              <a:lnSpc>
                <a:spcPct val="141666"/>
              </a:lnSpc>
              <a:spcBef>
                <a:spcPts val="0"/>
              </a:spcBef>
              <a:spcAft>
                <a:spcPts val="0"/>
              </a:spcAft>
              <a:buClr>
                <a:schemeClr val="dk1"/>
              </a:buClr>
              <a:buSzPts val="2400"/>
              <a:buFont typeface="Noto Sans Symbols"/>
              <a:buChar char="▪"/>
            </a:pPr>
            <a:r>
              <a:rPr lang="en-US" sz="2400"/>
              <a:t>Thuộc tính chính của ColorDialog là màu sắc.</a:t>
            </a:r>
            <a:endParaRPr/>
          </a:p>
        </p:txBody>
      </p:sp>
      <p:sp>
        <p:nvSpPr>
          <p:cNvPr id="230" name="Google Shape;230;p2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descr="color.PNG" id="231" name="Google Shape;231;p28"/>
          <p:cNvPicPr preferRelativeResize="0"/>
          <p:nvPr/>
        </p:nvPicPr>
        <p:blipFill rotWithShape="1">
          <a:blip r:embed="rId3">
            <a:alphaModFix/>
          </a:blip>
          <a:srcRect b="0" l="0" r="0" t="0"/>
          <a:stretch/>
        </p:blipFill>
        <p:spPr>
          <a:xfrm>
            <a:off x="1624953" y="2962603"/>
            <a:ext cx="4745294" cy="3429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9"/>
          <p:cNvSpPr txBox="1"/>
          <p:nvPr/>
        </p:nvSpPr>
        <p:spPr>
          <a:xfrm>
            <a:off x="304800" y="1219200"/>
            <a:ext cx="4648200" cy="46166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Thuộc tính (Properties)</a:t>
            </a:r>
            <a:endParaRPr/>
          </a:p>
        </p:txBody>
      </p:sp>
      <p:sp>
        <p:nvSpPr>
          <p:cNvPr id="237" name="Google Shape;237;p29"/>
          <p:cNvSpPr txBox="1"/>
          <p:nvPr/>
        </p:nvSpPr>
        <p:spPr>
          <a:xfrm>
            <a:off x="457200" y="1828800"/>
            <a:ext cx="8610600" cy="4002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Properties</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AllowFullOpen	Cho phép người dùng có thể chọn màu tùy chỉnh</a:t>
            </a:r>
            <a:endParaRPr sz="2000">
              <a:solidFill>
                <a:schemeClr val="dk1"/>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AnyColor	       Cho phép  có hiển thị tất cả các màu sẵn có trong tập các                         		              màu cơ bản</a:t>
            </a:r>
            <a:endParaRPr sz="2000">
              <a:solidFill>
                <a:schemeClr val="dk1"/>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Color	        	Màu được chọn</a:t>
            </a:r>
            <a:endParaRPr sz="2000">
              <a:solidFill>
                <a:schemeClr val="dk1"/>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CustomColors	Hiển thị các màu tùy chỉnh</a:t>
            </a:r>
            <a:endParaRPr sz="2000">
              <a:solidFill>
                <a:schemeClr val="dk1"/>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ShowHelp	Hiển thị nút “help” trên hộp thoại </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38" name="Google Shape;238;p29"/>
          <p:cNvSpPr txBox="1"/>
          <p:nvPr>
            <p:ph type="title"/>
          </p:nvPr>
        </p:nvSpPr>
        <p:spPr>
          <a:xfrm>
            <a:off x="1600200" y="467853"/>
            <a:ext cx="6347205"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ColorDialog</a:t>
            </a:r>
            <a:endParaRPr sz="32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0"/>
          <p:cNvSpPr txBox="1"/>
          <p:nvPr/>
        </p:nvSpPr>
        <p:spPr>
          <a:xfrm>
            <a:off x="228600" y="1202615"/>
            <a:ext cx="4648200" cy="46166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Phương thức (Methods)</a:t>
            </a:r>
            <a:endParaRPr/>
          </a:p>
        </p:txBody>
      </p:sp>
      <p:sp>
        <p:nvSpPr>
          <p:cNvPr id="244" name="Google Shape;244;p30"/>
          <p:cNvSpPr txBox="1"/>
          <p:nvPr/>
        </p:nvSpPr>
        <p:spPr>
          <a:xfrm>
            <a:off x="76200" y="1615519"/>
            <a:ext cx="609600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Means</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Reset		Thiết lập lại các option về mặc định.</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ShowDialog	Hiển thị hộp thoại.</a:t>
            </a:r>
            <a:endParaRPr/>
          </a:p>
        </p:txBody>
      </p:sp>
      <p:sp>
        <p:nvSpPr>
          <p:cNvPr id="245" name="Google Shape;245;p30"/>
          <p:cNvSpPr txBox="1"/>
          <p:nvPr/>
        </p:nvSpPr>
        <p:spPr>
          <a:xfrm>
            <a:off x="152400" y="3951918"/>
            <a:ext cx="4648200" cy="46166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Sự kiện (Events)</a:t>
            </a:r>
            <a:endParaRPr/>
          </a:p>
        </p:txBody>
      </p:sp>
      <p:sp>
        <p:nvSpPr>
          <p:cNvPr id="246" name="Google Shape;246;p30"/>
          <p:cNvSpPr txBox="1"/>
          <p:nvPr/>
        </p:nvSpPr>
        <p:spPr>
          <a:xfrm>
            <a:off x="152400" y="4406567"/>
            <a:ext cx="83058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Means</a:t>
            </a:r>
            <a:endParaRPr/>
          </a:p>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HelpRequest	Xảy ra khi Help Button được nhấn</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7" name="Google Shape;247;p30"/>
          <p:cNvSpPr txBox="1"/>
          <p:nvPr>
            <p:ph type="title"/>
          </p:nvPr>
        </p:nvSpPr>
        <p:spPr>
          <a:xfrm>
            <a:off x="1600200" y="467853"/>
            <a:ext cx="6347205"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ColorDialog</a:t>
            </a:r>
            <a:endParaRPr sz="3200"/>
          </a:p>
        </p:txBody>
      </p:sp>
      <p:pic>
        <p:nvPicPr>
          <p:cNvPr id="248" name="Google Shape;248;p30"/>
          <p:cNvPicPr preferRelativeResize="0"/>
          <p:nvPr/>
        </p:nvPicPr>
        <p:blipFill rotWithShape="1">
          <a:blip r:embed="rId3">
            <a:alphaModFix/>
          </a:blip>
          <a:srcRect b="0" l="0" r="0" t="0"/>
          <a:stretch/>
        </p:blipFill>
        <p:spPr>
          <a:xfrm>
            <a:off x="609600" y="5486400"/>
            <a:ext cx="7543800" cy="1066800"/>
          </a:xfrm>
          <a:prstGeom prst="rect">
            <a:avLst/>
          </a:prstGeom>
          <a:noFill/>
          <a:ln>
            <a:noFill/>
          </a:ln>
        </p:spPr>
      </p:pic>
      <p:pic>
        <p:nvPicPr>
          <p:cNvPr id="249" name="Google Shape;249;p30"/>
          <p:cNvPicPr preferRelativeResize="0"/>
          <p:nvPr/>
        </p:nvPicPr>
        <p:blipFill rotWithShape="1">
          <a:blip r:embed="rId4">
            <a:alphaModFix/>
          </a:blip>
          <a:srcRect b="0" l="0" r="0" t="0"/>
          <a:stretch/>
        </p:blipFill>
        <p:spPr>
          <a:xfrm>
            <a:off x="4038600" y="2242041"/>
            <a:ext cx="4800600" cy="257991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31"/>
          <p:cNvSpPr txBox="1"/>
          <p:nvPr>
            <p:ph type="title"/>
          </p:nvPr>
        </p:nvSpPr>
        <p:spPr>
          <a:xfrm>
            <a:off x="1676400" y="497105"/>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PrintDialog</a:t>
            </a:r>
            <a:endParaRPr sz="3200"/>
          </a:p>
        </p:txBody>
      </p:sp>
      <p:sp>
        <p:nvSpPr>
          <p:cNvPr id="255" name="Google Shape;255;p31"/>
          <p:cNvSpPr txBox="1"/>
          <p:nvPr>
            <p:ph idx="1" type="body"/>
          </p:nvPr>
        </p:nvSpPr>
        <p:spPr>
          <a:xfrm>
            <a:off x="277004" y="1143000"/>
            <a:ext cx="8229600" cy="3259226"/>
          </a:xfrm>
          <a:prstGeom prst="rect">
            <a:avLst/>
          </a:prstGeom>
          <a:noFill/>
          <a:ln>
            <a:noFill/>
          </a:ln>
        </p:spPr>
        <p:txBody>
          <a:bodyPr anchorCtr="0" anchor="t" bIns="0" lIns="0" spcFirstLastPara="1" rIns="0" wrap="square" tIns="0">
            <a:spAutoFit/>
          </a:bodyPr>
          <a:lstStyle/>
          <a:p>
            <a:pPr indent="-285750" lvl="0" marL="285750" rtl="0" algn="l">
              <a:lnSpc>
                <a:spcPct val="133333"/>
              </a:lnSpc>
              <a:spcBef>
                <a:spcPts val="0"/>
              </a:spcBef>
              <a:spcAft>
                <a:spcPts val="0"/>
              </a:spcAft>
              <a:buClr>
                <a:schemeClr val="dk1"/>
              </a:buClr>
              <a:buSzPts val="2400"/>
              <a:buFont typeface="Noto Sans Symbols"/>
              <a:buChar char="▪"/>
            </a:pPr>
            <a:r>
              <a:rPr lang="en-US" sz="2400"/>
              <a:t>Cho phép người dùng in các tài liệu bằng cách chọn máy in và chọn khay giấy từ một Window Form</a:t>
            </a:r>
            <a:endParaRPr/>
          </a:p>
          <a:p>
            <a:pPr indent="-285750" lvl="0" marL="285750" rtl="0" algn="l">
              <a:lnSpc>
                <a:spcPct val="133333"/>
              </a:lnSpc>
              <a:spcBef>
                <a:spcPts val="0"/>
              </a:spcBef>
              <a:spcAft>
                <a:spcPts val="0"/>
              </a:spcAft>
              <a:buClr>
                <a:schemeClr val="dk1"/>
              </a:buClr>
              <a:buSzPts val="2400"/>
              <a:buFont typeface="Noto Sans Symbols"/>
              <a:buChar char="▪"/>
            </a:pPr>
            <a:r>
              <a:rPr lang="en-US" sz="2400"/>
              <a:t>Một số điều khiển khác liên quan đến in tài liệu:</a:t>
            </a:r>
            <a:endParaRPr/>
          </a:p>
          <a:p>
            <a:pPr indent="-342900" lvl="1" marL="800100" rtl="0" algn="l">
              <a:lnSpc>
                <a:spcPct val="133333"/>
              </a:lnSpc>
              <a:spcBef>
                <a:spcPts val="0"/>
              </a:spcBef>
              <a:spcAft>
                <a:spcPts val="0"/>
              </a:spcAft>
              <a:buSzPts val="2400"/>
              <a:buFont typeface="Noto Sans Symbols"/>
              <a:buChar char="✔"/>
            </a:pPr>
            <a:r>
              <a:rPr lang="en-US" sz="2400">
                <a:latin typeface="Arial"/>
                <a:ea typeface="Arial"/>
                <a:cs typeface="Arial"/>
                <a:sym typeface="Arial"/>
              </a:rPr>
              <a:t>PrintDocument</a:t>
            </a:r>
            <a:endParaRPr sz="2400">
              <a:latin typeface="Arial"/>
              <a:ea typeface="Arial"/>
              <a:cs typeface="Arial"/>
              <a:sym typeface="Arial"/>
            </a:endParaRPr>
          </a:p>
          <a:p>
            <a:pPr indent="-342900" lvl="1" marL="800100" rtl="0" algn="l">
              <a:lnSpc>
                <a:spcPct val="133333"/>
              </a:lnSpc>
              <a:spcBef>
                <a:spcPts val="0"/>
              </a:spcBef>
              <a:spcAft>
                <a:spcPts val="0"/>
              </a:spcAft>
              <a:buSzPts val="2400"/>
              <a:buFont typeface="Noto Sans Symbols"/>
              <a:buChar char="✔"/>
            </a:pPr>
            <a:r>
              <a:rPr lang="en-US" sz="2400">
                <a:latin typeface="Arial"/>
                <a:ea typeface="Arial"/>
                <a:cs typeface="Arial"/>
                <a:sym typeface="Arial"/>
              </a:rPr>
              <a:t>PrinterSettings</a:t>
            </a:r>
            <a:endParaRPr sz="2400">
              <a:latin typeface="Arial"/>
              <a:ea typeface="Arial"/>
              <a:cs typeface="Arial"/>
              <a:sym typeface="Arial"/>
            </a:endParaRPr>
          </a:p>
          <a:p>
            <a:pPr indent="-342900" lvl="1" marL="800100" rtl="0" algn="l">
              <a:lnSpc>
                <a:spcPct val="133333"/>
              </a:lnSpc>
              <a:spcBef>
                <a:spcPts val="0"/>
              </a:spcBef>
              <a:spcAft>
                <a:spcPts val="0"/>
              </a:spcAft>
              <a:buSzPts val="2400"/>
              <a:buFont typeface="Noto Sans Symbols"/>
              <a:buChar char="✔"/>
            </a:pPr>
            <a:r>
              <a:rPr lang="en-US" sz="2400">
                <a:latin typeface="Arial"/>
                <a:ea typeface="Arial"/>
                <a:cs typeface="Arial"/>
                <a:sym typeface="Arial"/>
              </a:rPr>
              <a:t>PageSetUpDialog</a:t>
            </a:r>
            <a:endParaRPr sz="2400">
              <a:latin typeface="Arial"/>
              <a:ea typeface="Arial"/>
              <a:cs typeface="Arial"/>
              <a:sym typeface="Arial"/>
            </a:endParaRPr>
          </a:p>
          <a:p>
            <a:pPr indent="-342900" lvl="1" marL="800100" rtl="0" algn="l">
              <a:lnSpc>
                <a:spcPct val="133333"/>
              </a:lnSpc>
              <a:spcBef>
                <a:spcPts val="0"/>
              </a:spcBef>
              <a:spcAft>
                <a:spcPts val="0"/>
              </a:spcAft>
              <a:buSzPts val="2400"/>
              <a:buFont typeface="Noto Sans Symbols"/>
              <a:buChar char="✔"/>
            </a:pPr>
            <a:r>
              <a:rPr lang="en-US" sz="2400">
                <a:latin typeface="Arial"/>
                <a:ea typeface="Arial"/>
                <a:cs typeface="Arial"/>
                <a:sym typeface="Arial"/>
              </a:rPr>
              <a:t>PrintPreviewControl</a:t>
            </a:r>
            <a:endParaRPr sz="2400">
              <a:latin typeface="Arial"/>
              <a:ea typeface="Arial"/>
              <a:cs typeface="Arial"/>
              <a:sym typeface="Arial"/>
            </a:endParaRPr>
          </a:p>
          <a:p>
            <a:pPr indent="-342900" lvl="1" marL="800100" rtl="0" algn="l">
              <a:lnSpc>
                <a:spcPct val="133333"/>
              </a:lnSpc>
              <a:spcBef>
                <a:spcPts val="0"/>
              </a:spcBef>
              <a:spcAft>
                <a:spcPts val="0"/>
              </a:spcAft>
              <a:buSzPts val="2400"/>
              <a:buFont typeface="Noto Sans Symbols"/>
              <a:buChar char="✔"/>
            </a:pPr>
            <a:r>
              <a:rPr lang="en-US" sz="2400">
                <a:latin typeface="Arial"/>
                <a:ea typeface="Arial"/>
                <a:cs typeface="Arial"/>
                <a:sym typeface="Arial"/>
              </a:rPr>
              <a:t>PrintPreviewDialog</a:t>
            </a:r>
            <a:endParaRPr sz="2400"/>
          </a:p>
        </p:txBody>
      </p:sp>
      <p:sp>
        <p:nvSpPr>
          <p:cNvPr id="256" name="Google Shape;256;p31"/>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descr="print.PNG" id="257" name="Google Shape;257;p31"/>
          <p:cNvPicPr preferRelativeResize="0"/>
          <p:nvPr/>
        </p:nvPicPr>
        <p:blipFill rotWithShape="1">
          <a:blip r:embed="rId3">
            <a:alphaModFix/>
          </a:blip>
          <a:srcRect b="0" l="0" r="0" t="0"/>
          <a:stretch/>
        </p:blipFill>
        <p:spPr>
          <a:xfrm>
            <a:off x="3966788" y="2424112"/>
            <a:ext cx="4529138" cy="4114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2"/>
          <p:cNvSpPr txBox="1"/>
          <p:nvPr/>
        </p:nvSpPr>
        <p:spPr>
          <a:xfrm>
            <a:off x="304800" y="1143000"/>
            <a:ext cx="4648200" cy="52387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800"/>
              <a:buFont typeface="Noto Sans Symbols"/>
              <a:buChar char="▪"/>
            </a:pPr>
            <a:r>
              <a:rPr b="1" lang="en-US" sz="2800">
                <a:solidFill>
                  <a:schemeClr val="dk1"/>
                </a:solidFill>
                <a:latin typeface="Arial"/>
                <a:ea typeface="Arial"/>
                <a:cs typeface="Arial"/>
                <a:sym typeface="Arial"/>
              </a:rPr>
              <a:t>Properties</a:t>
            </a:r>
            <a:endParaRPr/>
          </a:p>
        </p:txBody>
      </p:sp>
      <p:sp>
        <p:nvSpPr>
          <p:cNvPr id="263" name="Google Shape;263;p32"/>
          <p:cNvSpPr txBox="1"/>
          <p:nvPr/>
        </p:nvSpPr>
        <p:spPr>
          <a:xfrm>
            <a:off x="381000" y="1752600"/>
            <a:ext cx="8305800" cy="480131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Properties</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AllowPrintToFile	Cho phép </a:t>
            </a:r>
            <a:r>
              <a:rPr b="1" lang="en-US" sz="1800">
                <a:solidFill>
                  <a:schemeClr val="dk1"/>
                </a:solidFill>
                <a:latin typeface="Arial"/>
                <a:ea typeface="Arial"/>
                <a:cs typeface="Arial"/>
                <a:sym typeface="Arial"/>
              </a:rPr>
              <a:t>print to file </a:t>
            </a:r>
            <a:r>
              <a:rPr lang="en-US" sz="1800">
                <a:solidFill>
                  <a:schemeClr val="dk1"/>
                </a:solidFill>
                <a:latin typeface="Arial"/>
                <a:ea typeface="Arial"/>
                <a:cs typeface="Arial"/>
                <a:sym typeface="Arial"/>
              </a:rPr>
              <a:t>checkbox hiển thị hay không</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AllowSelection	 Cho phép </a:t>
            </a:r>
            <a:r>
              <a:rPr b="1" lang="en-US" sz="1800">
                <a:solidFill>
                  <a:schemeClr val="dk1"/>
                </a:solidFill>
                <a:latin typeface="Arial"/>
                <a:ea typeface="Arial"/>
                <a:cs typeface="Arial"/>
                <a:sym typeface="Arial"/>
              </a:rPr>
              <a:t>Selection</a:t>
            </a:r>
            <a:r>
              <a:rPr lang="en-US" sz="1800">
                <a:solidFill>
                  <a:schemeClr val="dk1"/>
                </a:solidFill>
                <a:latin typeface="Arial"/>
                <a:ea typeface="Arial"/>
                <a:cs typeface="Arial"/>
                <a:sym typeface="Arial"/>
              </a:rPr>
              <a:t> radio button hiển thị hay không.</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AllowSomePages	 Cho phép </a:t>
            </a:r>
            <a:r>
              <a:rPr b="1" lang="en-US" sz="1800">
                <a:solidFill>
                  <a:schemeClr val="dk1"/>
                </a:solidFill>
                <a:latin typeface="Arial"/>
                <a:ea typeface="Arial"/>
                <a:cs typeface="Arial"/>
                <a:sym typeface="Arial"/>
              </a:rPr>
              <a:t>From..To.. Page</a:t>
            </a:r>
            <a:r>
              <a:rPr lang="en-US" sz="1800">
                <a:solidFill>
                  <a:schemeClr val="dk1"/>
                </a:solidFill>
                <a:latin typeface="Arial"/>
                <a:ea typeface="Arial"/>
                <a:cs typeface="Arial"/>
                <a:sym typeface="Arial"/>
              </a:rPr>
              <a:t> radio button hiển thị hay không.</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Document	 PrintDocument được sử dụng trong PrinterSettings hay 		   không</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PrinterSettings	Hộp thoại PrinterSettings được thay đổi</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PrintToFile	 Nút </a:t>
            </a:r>
            <a:r>
              <a:rPr b="1" lang="en-US" sz="1800">
                <a:solidFill>
                  <a:schemeClr val="dk1"/>
                </a:solidFill>
                <a:latin typeface="Arial"/>
                <a:ea typeface="Arial"/>
                <a:cs typeface="Arial"/>
                <a:sym typeface="Arial"/>
              </a:rPr>
              <a:t>print to file </a:t>
            </a:r>
            <a:r>
              <a:rPr lang="en-US" sz="1800">
                <a:solidFill>
                  <a:schemeClr val="dk1"/>
                </a:solidFill>
                <a:latin typeface="Arial"/>
                <a:ea typeface="Arial"/>
                <a:cs typeface="Arial"/>
                <a:sym typeface="Arial"/>
              </a:rPr>
              <a:t>checkbox được kích hoạt..	</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ShowHelp	 Hiển thị  </a:t>
            </a:r>
            <a:r>
              <a:rPr b="1" lang="en-US" sz="1800">
                <a:solidFill>
                  <a:schemeClr val="dk1"/>
                </a:solidFill>
                <a:latin typeface="Arial"/>
                <a:ea typeface="Arial"/>
                <a:cs typeface="Arial"/>
                <a:sym typeface="Arial"/>
              </a:rPr>
              <a:t>help button</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64" name="Google Shape;264;p32"/>
          <p:cNvSpPr txBox="1"/>
          <p:nvPr>
            <p:ph type="title"/>
          </p:nvPr>
        </p:nvSpPr>
        <p:spPr>
          <a:xfrm>
            <a:off x="1676400" y="497105"/>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PrintDialog</a:t>
            </a:r>
            <a:endParaRPr sz="32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3"/>
          <p:cNvSpPr txBox="1"/>
          <p:nvPr/>
        </p:nvSpPr>
        <p:spPr>
          <a:xfrm>
            <a:off x="228600" y="1169135"/>
            <a:ext cx="4648200" cy="46166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Phương thức (Methods)</a:t>
            </a:r>
            <a:endParaRPr/>
          </a:p>
        </p:txBody>
      </p:sp>
      <p:sp>
        <p:nvSpPr>
          <p:cNvPr id="270" name="Google Shape;270;p33"/>
          <p:cNvSpPr txBox="1"/>
          <p:nvPr/>
        </p:nvSpPr>
        <p:spPr>
          <a:xfrm>
            <a:off x="228600" y="1794581"/>
            <a:ext cx="83058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Means</a:t>
            </a:r>
            <a:endParaRPr/>
          </a:p>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Reset		Resets về mặc định</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ShowDialog	Hiển thị hộp thoại.</a:t>
            </a:r>
            <a:endParaRPr/>
          </a:p>
        </p:txBody>
      </p:sp>
      <p:sp>
        <p:nvSpPr>
          <p:cNvPr id="271" name="Google Shape;271;p33"/>
          <p:cNvSpPr txBox="1"/>
          <p:nvPr/>
        </p:nvSpPr>
        <p:spPr>
          <a:xfrm>
            <a:off x="76200" y="3060634"/>
            <a:ext cx="4648200" cy="46166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Sự kiện (Events)</a:t>
            </a:r>
            <a:endParaRPr/>
          </a:p>
        </p:txBody>
      </p:sp>
      <p:sp>
        <p:nvSpPr>
          <p:cNvPr id="272" name="Google Shape;272;p33"/>
          <p:cNvSpPr txBox="1"/>
          <p:nvPr/>
        </p:nvSpPr>
        <p:spPr>
          <a:xfrm>
            <a:off x="34460" y="3701886"/>
            <a:ext cx="8305800" cy="9223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Method</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Means</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HelpRequest	Xảy ra khi Help Button được nhấn</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73" name="Google Shape;273;p33"/>
          <p:cNvSpPr txBox="1"/>
          <p:nvPr>
            <p:ph type="title"/>
          </p:nvPr>
        </p:nvSpPr>
        <p:spPr>
          <a:xfrm>
            <a:off x="1676400" y="497105"/>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PrintDialog</a:t>
            </a:r>
            <a:endParaRPr sz="3200"/>
          </a:p>
        </p:txBody>
      </p:sp>
      <p:pic>
        <p:nvPicPr>
          <p:cNvPr id="274" name="Google Shape;274;p33"/>
          <p:cNvPicPr preferRelativeResize="0"/>
          <p:nvPr/>
        </p:nvPicPr>
        <p:blipFill rotWithShape="1">
          <a:blip r:embed="rId3">
            <a:alphaModFix/>
          </a:blip>
          <a:srcRect b="0" l="0" r="0" t="0"/>
          <a:stretch/>
        </p:blipFill>
        <p:spPr>
          <a:xfrm>
            <a:off x="347936" y="4624224"/>
            <a:ext cx="7972425" cy="129672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34"/>
          <p:cNvSpPr txBox="1"/>
          <p:nvPr>
            <p:ph type="ctrTitle"/>
          </p:nvPr>
        </p:nvSpPr>
        <p:spPr>
          <a:xfrm>
            <a:off x="152400" y="228600"/>
            <a:ext cx="7851648" cy="1828800"/>
          </a:xfrm>
          <a:prstGeom prst="rect">
            <a:avLst/>
          </a:prstGeom>
          <a:noFill/>
          <a:ln>
            <a:noFill/>
          </a:ln>
        </p:spPr>
        <p:txBody>
          <a:bodyPr anchorCtr="0" anchor="t" bIns="0" lIns="0" spcFirstLastPara="1" rIns="18275" wrap="square" tIns="0">
            <a:normAutofit/>
          </a:bodyPr>
          <a:lstStyle/>
          <a:p>
            <a:pPr indent="0" lvl="0" marL="0" rtl="0" algn="r">
              <a:spcBef>
                <a:spcPts val="0"/>
              </a:spcBef>
              <a:spcAft>
                <a:spcPts val="0"/>
              </a:spcAft>
              <a:buClr>
                <a:schemeClr val="lt1"/>
              </a:buClr>
              <a:buSzPts val="5600"/>
              <a:buFont typeface="Calibri"/>
              <a:buNone/>
            </a:pPr>
            <a:r>
              <a:rPr lang="en-US">
                <a:solidFill>
                  <a:schemeClr val="lt1"/>
                </a:solidFill>
              </a:rPr>
              <a:t>Menus &amp; ToolBars </a:t>
            </a:r>
            <a:endParaRPr/>
          </a:p>
        </p:txBody>
      </p:sp>
      <p:sp>
        <p:nvSpPr>
          <p:cNvPr id="280" name="Google Shape;280;p3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p>
            <a:pPr indent="0" lvl="0" marL="0" rtl="0" algn="r">
              <a:spcBef>
                <a:spcPts val="0"/>
              </a:spcBef>
              <a:spcAft>
                <a:spcPts val="0"/>
              </a:spcAft>
              <a:buNone/>
            </a:pPr>
            <a:fld id="{00000000-1234-1234-1234-123412341234}" type="slidenum">
              <a:rPr lang="en-US" sz="1800">
                <a:solidFill>
                  <a:srgbClr val="D1EAEE"/>
                </a:solidFill>
                <a:latin typeface="Times New Roman"/>
                <a:ea typeface="Times New Roman"/>
                <a:cs typeface="Times New Roman"/>
                <a:sym typeface="Times New Roman"/>
              </a:rPr>
              <a:t>‹#›</a:t>
            </a:fld>
            <a:endParaRPr sz="1800">
              <a:solidFill>
                <a:srgbClr val="D1EAEE"/>
              </a:solidFill>
              <a:latin typeface="Times New Roman"/>
              <a:ea typeface="Times New Roman"/>
              <a:cs typeface="Times New Roman"/>
              <a:sym typeface="Times New Roman"/>
            </a:endParaRPr>
          </a:p>
        </p:txBody>
      </p:sp>
      <p:pic>
        <p:nvPicPr>
          <p:cNvPr id="281" name="Google Shape;281;p34"/>
          <p:cNvPicPr preferRelativeResize="0"/>
          <p:nvPr/>
        </p:nvPicPr>
        <p:blipFill rotWithShape="1">
          <a:blip r:embed="rId3">
            <a:alphaModFix/>
          </a:blip>
          <a:srcRect b="0" l="0" r="0" t="0"/>
          <a:stretch/>
        </p:blipFill>
        <p:spPr>
          <a:xfrm>
            <a:off x="2590800" y="1700212"/>
            <a:ext cx="3962400" cy="34575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5"/>
          <p:cNvSpPr txBox="1"/>
          <p:nvPr>
            <p:ph type="title"/>
          </p:nvPr>
        </p:nvSpPr>
        <p:spPr>
          <a:xfrm>
            <a:off x="1524000" y="49403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Menu</a:t>
            </a:r>
            <a:endParaRPr/>
          </a:p>
        </p:txBody>
      </p:sp>
      <p:sp>
        <p:nvSpPr>
          <p:cNvPr id="287" name="Google Shape;287;p35"/>
          <p:cNvSpPr txBox="1"/>
          <p:nvPr>
            <p:ph idx="1" type="body"/>
          </p:nvPr>
        </p:nvSpPr>
        <p:spPr>
          <a:xfrm>
            <a:off x="381000" y="1219200"/>
            <a:ext cx="8255000" cy="3730625"/>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000"/>
              <a:buFont typeface="Noto Sans Symbols"/>
              <a:buChar char="▪"/>
            </a:pPr>
            <a:r>
              <a:rPr lang="en-US" sz="2000"/>
              <a:t>Menu là một loại điều khiển trong đó người sử dụng có thể lựa chọn các mục từ một danh sách cho trước</a:t>
            </a:r>
            <a:endParaRPr sz="2000"/>
          </a:p>
          <a:p>
            <a:pPr indent="-285750" lvl="0" marL="285750" rtl="0" algn="l">
              <a:lnSpc>
                <a:spcPct val="150000"/>
              </a:lnSpc>
              <a:spcBef>
                <a:spcPts val="0"/>
              </a:spcBef>
              <a:spcAft>
                <a:spcPts val="0"/>
              </a:spcAft>
              <a:buClr>
                <a:schemeClr val="dk1"/>
              </a:buClr>
              <a:buSzPts val="2000"/>
              <a:buFont typeface="Noto Sans Symbols"/>
              <a:buChar char="▪"/>
            </a:pPr>
            <a:r>
              <a:rPr lang="en-US" sz="2000"/>
              <a:t>Có hai loại menu chính đó là menu thả xuống (Drop Down Menu) và menu popup (Pop-Up Menu). Drop Down menu là menu thường đặt ở đầu biểu mẫu còn popup menu là menu bật ra khi nhấn chuột phải</a:t>
            </a:r>
            <a:endParaRPr sz="2000"/>
          </a:p>
          <a:p>
            <a:pPr indent="-285750" lvl="0" marL="285750" rtl="0" algn="l">
              <a:lnSpc>
                <a:spcPct val="150000"/>
              </a:lnSpc>
              <a:spcBef>
                <a:spcPts val="0"/>
              </a:spcBef>
              <a:spcAft>
                <a:spcPts val="0"/>
              </a:spcAft>
              <a:buClr>
                <a:schemeClr val="dk1"/>
              </a:buClr>
              <a:buSzPts val="2000"/>
              <a:buFont typeface="Noto Sans Symbols"/>
              <a:buChar char="▪"/>
            </a:pPr>
            <a:r>
              <a:rPr lang="en-US" sz="2000"/>
              <a:t>Thông thường menu Drop down hay được tạo ở form MDI của ứng dụng</a:t>
            </a:r>
            <a:endParaRPr sz="2000"/>
          </a:p>
        </p:txBody>
      </p:sp>
      <p:sp>
        <p:nvSpPr>
          <p:cNvPr id="288" name="Google Shape;288;p35"/>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89" name="Google Shape;289;p35"/>
          <p:cNvPicPr preferRelativeResize="0"/>
          <p:nvPr/>
        </p:nvPicPr>
        <p:blipFill rotWithShape="1">
          <a:blip r:embed="rId3">
            <a:alphaModFix/>
          </a:blip>
          <a:srcRect b="0" l="0" r="0" t="0"/>
          <a:stretch/>
        </p:blipFill>
        <p:spPr>
          <a:xfrm>
            <a:off x="1828800" y="4114800"/>
            <a:ext cx="5334000" cy="2425568"/>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36"/>
          <p:cNvSpPr txBox="1"/>
          <p:nvPr>
            <p:ph type="title"/>
          </p:nvPr>
        </p:nvSpPr>
        <p:spPr>
          <a:xfrm>
            <a:off x="1676400" y="498223"/>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Drop Down Menu</a:t>
            </a:r>
            <a:endParaRPr/>
          </a:p>
        </p:txBody>
      </p:sp>
      <p:sp>
        <p:nvSpPr>
          <p:cNvPr id="295" name="Google Shape;295;p36"/>
          <p:cNvSpPr txBox="1"/>
          <p:nvPr>
            <p:ph idx="1" type="body"/>
          </p:nvPr>
        </p:nvSpPr>
        <p:spPr>
          <a:xfrm>
            <a:off x="381000" y="1255712"/>
            <a:ext cx="8534400" cy="5786841"/>
          </a:xfrm>
          <a:prstGeom prst="rect">
            <a:avLst/>
          </a:prstGeom>
          <a:noFill/>
          <a:ln>
            <a:noFill/>
          </a:ln>
        </p:spPr>
        <p:txBody>
          <a:bodyPr anchorCtr="0" anchor="t" bIns="0" lIns="0" spcFirstLastPara="1" rIns="0" wrap="square" tIns="0">
            <a:spAutoFit/>
          </a:bodyPr>
          <a:lstStyle/>
          <a:p>
            <a:pPr indent="-285750" lvl="0" marL="285750" rtl="0" algn="l">
              <a:lnSpc>
                <a:spcPct val="158333"/>
              </a:lnSpc>
              <a:spcBef>
                <a:spcPts val="0"/>
              </a:spcBef>
              <a:spcAft>
                <a:spcPts val="0"/>
              </a:spcAft>
              <a:buClr>
                <a:schemeClr val="dk1"/>
              </a:buClr>
              <a:buSzPts val="2400"/>
              <a:buFont typeface="Noto Sans Symbols"/>
              <a:buChar char="▪"/>
            </a:pPr>
            <a:r>
              <a:rPr lang="en-US" sz="2400"/>
              <a:t>Để tạo Drop down menu thực hiện các bước sau:</a:t>
            </a:r>
            <a:endParaRPr/>
          </a:p>
          <a:p>
            <a:pPr indent="-342900" lvl="1" marL="800100" rtl="0" algn="l">
              <a:lnSpc>
                <a:spcPct val="158333"/>
              </a:lnSpc>
              <a:spcBef>
                <a:spcPts val="0"/>
              </a:spcBef>
              <a:spcAft>
                <a:spcPts val="0"/>
              </a:spcAft>
              <a:buSzPts val="2400"/>
              <a:buFont typeface="Noto Sans Symbols"/>
              <a:buChar char="✔"/>
            </a:pPr>
            <a:r>
              <a:rPr lang="en-US" sz="2400"/>
              <a:t>Chọn biểu tượng MenuStrip trên Toolbox và kéo vào form. Một đối tượng Menu mới sẽ xuất hiện dưới cửa sổ thiết kế Form.</a:t>
            </a:r>
            <a:endParaRPr/>
          </a:p>
          <a:p>
            <a:pPr indent="-342900" lvl="1" marL="800100" rtl="0" algn="l">
              <a:lnSpc>
                <a:spcPct val="158333"/>
              </a:lnSpc>
              <a:spcBef>
                <a:spcPts val="0"/>
              </a:spcBef>
              <a:spcAft>
                <a:spcPts val="0"/>
              </a:spcAft>
              <a:buSzPts val="2400"/>
              <a:buFont typeface="Noto Sans Symbols"/>
              <a:buChar char="✔"/>
            </a:pPr>
            <a:r>
              <a:rPr lang="en-US" sz="2400"/>
              <a:t>Nhắp chuột vào mục Type Here và nhập tên mục chọn. VB.NET sẽ tự động tạo thêm các mục Type Here bên phải và bên dưới mục vừa được nhập để định nghĩa thêm các lệnh trên menu ngang và menu xổ xuống.</a:t>
            </a:r>
            <a:endParaRPr/>
          </a:p>
          <a:p>
            <a:pPr indent="-342900" lvl="1" marL="800100" rtl="0" algn="l">
              <a:lnSpc>
                <a:spcPct val="158333"/>
              </a:lnSpc>
              <a:spcBef>
                <a:spcPts val="0"/>
              </a:spcBef>
              <a:spcAft>
                <a:spcPts val="0"/>
              </a:spcAft>
              <a:buSzPts val="2400"/>
              <a:buFont typeface="Noto Sans Symbols"/>
              <a:buChar char="✔"/>
            </a:pPr>
            <a:r>
              <a:rPr lang="en-US" sz="2400"/>
              <a:t>Để thiết lập phím nóng (hot-key) cho mục chọn, nhập thêm dấu &amp; trước ký tự cần định dạng. Mục chọn sẽ được gọi khi người sử dụng nhấn Alt+hotkey.</a:t>
            </a:r>
            <a:endParaRPr sz="2400"/>
          </a:p>
          <a:p>
            <a:pPr indent="0" lvl="0" marL="0" rtl="0" algn="l">
              <a:lnSpc>
                <a:spcPct val="211111"/>
              </a:lnSpc>
              <a:spcBef>
                <a:spcPts val="0"/>
              </a:spcBef>
              <a:spcAft>
                <a:spcPts val="0"/>
              </a:spcAft>
              <a:buNone/>
            </a:pPr>
            <a:r>
              <a:t/>
            </a:r>
            <a:endParaRPr/>
          </a:p>
        </p:txBody>
      </p:sp>
      <p:sp>
        <p:nvSpPr>
          <p:cNvPr id="296" name="Google Shape;296;p36"/>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37"/>
          <p:cNvSpPr txBox="1"/>
          <p:nvPr>
            <p:ph idx="1" type="body"/>
          </p:nvPr>
        </p:nvSpPr>
        <p:spPr>
          <a:xfrm>
            <a:off x="152400" y="1652364"/>
            <a:ext cx="4060825" cy="3669594"/>
          </a:xfrm>
          <a:prstGeom prst="rect">
            <a:avLst/>
          </a:prstGeom>
          <a:noFill/>
          <a:ln>
            <a:noFill/>
          </a:ln>
        </p:spPr>
        <p:txBody>
          <a:bodyPr anchorCtr="0" anchor="t" bIns="0" lIns="0" spcFirstLastPara="1" rIns="0" wrap="square" tIns="0">
            <a:spAutoFit/>
          </a:bodyPr>
          <a:lstStyle/>
          <a:p>
            <a:pPr indent="-285750" lvl="0" marL="285750" rtl="0" algn="l">
              <a:lnSpc>
                <a:spcPct val="133333"/>
              </a:lnSpc>
              <a:spcBef>
                <a:spcPts val="0"/>
              </a:spcBef>
              <a:spcAft>
                <a:spcPts val="0"/>
              </a:spcAft>
              <a:buClr>
                <a:schemeClr val="dk1"/>
              </a:buClr>
              <a:buSzPts val="2400"/>
              <a:buFont typeface="Noto Sans Symbols"/>
              <a:buChar char="▪"/>
            </a:pPr>
            <a:r>
              <a:rPr lang="en-US" sz="2400"/>
              <a:t>Để tạo đường phân cách giữa các mục trong menu, nhấn phải chuột vào mục chọn và gọi lệnh Insert/Seperator. </a:t>
            </a:r>
            <a:endParaRPr sz="2400"/>
          </a:p>
          <a:p>
            <a:pPr indent="-285750" lvl="0" marL="285750" rtl="0" algn="l">
              <a:lnSpc>
                <a:spcPct val="133333"/>
              </a:lnSpc>
              <a:spcBef>
                <a:spcPts val="0"/>
              </a:spcBef>
              <a:spcAft>
                <a:spcPts val="0"/>
              </a:spcAft>
              <a:buClr>
                <a:schemeClr val="dk1"/>
              </a:buClr>
              <a:buSzPts val="2400"/>
              <a:buFont typeface="Noto Sans Symbols"/>
              <a:buChar char="▪"/>
            </a:pPr>
            <a:r>
              <a:rPr lang="en-US" sz="2400"/>
              <a:t>Để tạo hình ảnh cho mục chọn, nhấn phải chuột vào tên mục và chọn lệnh Set image.</a:t>
            </a:r>
            <a:endParaRPr sz="2400"/>
          </a:p>
        </p:txBody>
      </p:sp>
      <p:sp>
        <p:nvSpPr>
          <p:cNvPr id="302" name="Google Shape;302;p37"/>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03" name="Google Shape;303;p37"/>
          <p:cNvSpPr txBox="1"/>
          <p:nvPr>
            <p:ph type="title"/>
          </p:nvPr>
        </p:nvSpPr>
        <p:spPr>
          <a:xfrm>
            <a:off x="1524000" y="457200"/>
            <a:ext cx="7315200" cy="5334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Drop Down Menu</a:t>
            </a:r>
            <a:endParaRPr/>
          </a:p>
        </p:txBody>
      </p:sp>
      <p:pic>
        <p:nvPicPr>
          <p:cNvPr id="304" name="Google Shape;304;p37"/>
          <p:cNvPicPr preferRelativeResize="0"/>
          <p:nvPr/>
        </p:nvPicPr>
        <p:blipFill rotWithShape="1">
          <a:blip r:embed="rId3">
            <a:alphaModFix/>
          </a:blip>
          <a:srcRect b="0" l="0" r="0" t="0"/>
          <a:stretch/>
        </p:blipFill>
        <p:spPr>
          <a:xfrm>
            <a:off x="4343400" y="1254496"/>
            <a:ext cx="4060825" cy="3819525"/>
          </a:xfrm>
          <a:prstGeom prst="rect">
            <a:avLst/>
          </a:prstGeom>
          <a:noFill/>
          <a:ln>
            <a:noFill/>
          </a:ln>
        </p:spPr>
      </p:pic>
      <p:pic>
        <p:nvPicPr>
          <p:cNvPr id="305" name="Google Shape;305;p37"/>
          <p:cNvPicPr preferRelativeResize="0"/>
          <p:nvPr/>
        </p:nvPicPr>
        <p:blipFill rotWithShape="1">
          <a:blip r:embed="rId4">
            <a:alphaModFix/>
          </a:blip>
          <a:srcRect b="0" l="0" r="0" t="0"/>
          <a:stretch/>
        </p:blipFill>
        <p:spPr>
          <a:xfrm>
            <a:off x="4953000" y="2903015"/>
            <a:ext cx="3962400" cy="34226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8"/>
          <p:cNvSpPr txBox="1"/>
          <p:nvPr>
            <p:ph type="title"/>
          </p:nvPr>
        </p:nvSpPr>
        <p:spPr>
          <a:xfrm>
            <a:off x="1600200" y="459582"/>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Popup menu</a:t>
            </a:r>
            <a:endParaRPr/>
          </a:p>
        </p:txBody>
      </p:sp>
      <p:sp>
        <p:nvSpPr>
          <p:cNvPr id="311" name="Google Shape;311;p38"/>
          <p:cNvSpPr txBox="1"/>
          <p:nvPr>
            <p:ph idx="1" type="body"/>
          </p:nvPr>
        </p:nvSpPr>
        <p:spPr>
          <a:xfrm>
            <a:off x="-24548" y="1447800"/>
            <a:ext cx="5334000" cy="4628190"/>
          </a:xfrm>
          <a:prstGeom prst="rect">
            <a:avLst/>
          </a:prstGeom>
          <a:noFill/>
          <a:ln>
            <a:noFill/>
          </a:ln>
        </p:spPr>
        <p:txBody>
          <a:bodyPr anchorCtr="0" anchor="t" bIns="0" lIns="0" spcFirstLastPara="1" rIns="0" wrap="square" tIns="0">
            <a:spAutoFit/>
          </a:bodyPr>
          <a:lstStyle/>
          <a:p>
            <a:pPr indent="-285750" lvl="0" marL="285750" rtl="0" algn="l">
              <a:lnSpc>
                <a:spcPct val="137500"/>
              </a:lnSpc>
              <a:spcBef>
                <a:spcPts val="0"/>
              </a:spcBef>
              <a:spcAft>
                <a:spcPts val="0"/>
              </a:spcAft>
              <a:buClr>
                <a:schemeClr val="dk1"/>
              </a:buClr>
              <a:buSzPts val="2400"/>
              <a:buFont typeface="Noto Sans Symbols"/>
              <a:buChar char="▪"/>
            </a:pPr>
            <a:r>
              <a:rPr lang="en-US" sz="2400"/>
              <a:t>Để tạo popup menu thực hiện các bước sau:</a:t>
            </a:r>
            <a:endParaRPr/>
          </a:p>
          <a:p>
            <a:pPr indent="-342900" lvl="1" marL="800100" rtl="0" algn="l">
              <a:lnSpc>
                <a:spcPct val="137500"/>
              </a:lnSpc>
              <a:spcBef>
                <a:spcPts val="0"/>
              </a:spcBef>
              <a:spcAft>
                <a:spcPts val="0"/>
              </a:spcAft>
              <a:buSzPts val="2400"/>
              <a:buFont typeface="Noto Sans Symbols"/>
              <a:buChar char="✔"/>
            </a:pPr>
            <a:r>
              <a:rPr lang="en-US" sz="2400"/>
              <a:t>Chọn công cụ ContextMenuStrip và kéo vào form </a:t>
            </a:r>
            <a:endParaRPr sz="2400"/>
          </a:p>
          <a:p>
            <a:pPr indent="-342900" lvl="1" marL="800100" rtl="0" algn="l">
              <a:lnSpc>
                <a:spcPct val="137500"/>
              </a:lnSpc>
              <a:spcBef>
                <a:spcPts val="0"/>
              </a:spcBef>
              <a:spcAft>
                <a:spcPts val="0"/>
              </a:spcAft>
              <a:buSzPts val="2400"/>
              <a:buFont typeface="Noto Sans Symbols"/>
              <a:buChar char="✔"/>
            </a:pPr>
            <a:r>
              <a:rPr lang="en-US" sz="2400"/>
              <a:t>Nhập các mục chọn cho pop - up menu </a:t>
            </a:r>
            <a:endParaRPr sz="2400"/>
          </a:p>
          <a:p>
            <a:pPr indent="-342900" lvl="1" marL="800100" rtl="0" algn="l">
              <a:lnSpc>
                <a:spcPct val="137500"/>
              </a:lnSpc>
              <a:spcBef>
                <a:spcPts val="0"/>
              </a:spcBef>
              <a:spcAft>
                <a:spcPts val="0"/>
              </a:spcAft>
              <a:buSzPts val="2400"/>
              <a:buFont typeface="Noto Sans Symbols"/>
              <a:buChar char="✔"/>
            </a:pPr>
            <a:r>
              <a:rPr lang="en-US" sz="2400"/>
              <a:t>Muốn pop-up menu xuất hiện khi nhấn phải chuột ở đối tượng nào, ta khai báo thuộc tính ContextMenuStrip của đối tượng đó là tên của pop-up menu</a:t>
            </a:r>
            <a:endParaRPr sz="2400"/>
          </a:p>
        </p:txBody>
      </p:sp>
      <p:sp>
        <p:nvSpPr>
          <p:cNvPr id="312" name="Google Shape;312;p3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313" name="Google Shape;313;p38"/>
          <p:cNvPicPr preferRelativeResize="0"/>
          <p:nvPr/>
        </p:nvPicPr>
        <p:blipFill rotWithShape="1">
          <a:blip r:embed="rId3">
            <a:alphaModFix/>
          </a:blip>
          <a:srcRect b="0" l="0" r="0" t="0"/>
          <a:stretch/>
        </p:blipFill>
        <p:spPr>
          <a:xfrm>
            <a:off x="5410200" y="1989224"/>
            <a:ext cx="3657600" cy="3265488"/>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39"/>
          <p:cNvSpPr txBox="1"/>
          <p:nvPr>
            <p:ph type="title"/>
          </p:nvPr>
        </p:nvSpPr>
        <p:spPr>
          <a:xfrm>
            <a:off x="1676400" y="457200"/>
            <a:ext cx="8229600" cy="492443"/>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3200"/>
              <a:t>Thuộc tính và sự kiện trên menu</a:t>
            </a:r>
            <a:endParaRPr/>
          </a:p>
        </p:txBody>
      </p:sp>
      <p:sp>
        <p:nvSpPr>
          <p:cNvPr id="319" name="Google Shape;319;p39"/>
          <p:cNvSpPr txBox="1"/>
          <p:nvPr>
            <p:ph idx="1" type="body"/>
          </p:nvPr>
        </p:nvSpPr>
        <p:spPr>
          <a:xfrm>
            <a:off x="381000" y="1143000"/>
            <a:ext cx="8616950" cy="5474576"/>
          </a:xfrm>
          <a:prstGeom prst="rect">
            <a:avLst/>
          </a:prstGeom>
          <a:noFill/>
          <a:ln>
            <a:noFill/>
          </a:ln>
        </p:spPr>
        <p:txBody>
          <a:bodyPr anchorCtr="0" anchor="t" bIns="0" lIns="0" spcFirstLastPara="1" rIns="0" wrap="square" tIns="0">
            <a:spAutoFit/>
          </a:bodyPr>
          <a:lstStyle/>
          <a:p>
            <a:pPr indent="-342900" lvl="0" marL="342900" rtl="0" algn="l">
              <a:lnSpc>
                <a:spcPct val="137500"/>
              </a:lnSpc>
              <a:spcBef>
                <a:spcPts val="0"/>
              </a:spcBef>
              <a:spcAft>
                <a:spcPts val="0"/>
              </a:spcAft>
              <a:buClr>
                <a:schemeClr val="dk1"/>
              </a:buClr>
              <a:buSzPts val="2400"/>
              <a:buFont typeface="Noto Sans Symbols"/>
              <a:buChar char="▪"/>
            </a:pPr>
            <a:r>
              <a:rPr b="1" lang="en-US" sz="2400"/>
              <a:t>Thuộc tính</a:t>
            </a:r>
            <a:endParaRPr b="1" sz="2400"/>
          </a:p>
          <a:p>
            <a:pPr indent="-342900" lvl="1" marL="800100" rtl="0" algn="l">
              <a:lnSpc>
                <a:spcPct val="137500"/>
              </a:lnSpc>
              <a:spcBef>
                <a:spcPts val="0"/>
              </a:spcBef>
              <a:spcAft>
                <a:spcPts val="0"/>
              </a:spcAft>
              <a:buSzPts val="2400"/>
              <a:buFont typeface="Noto Sans Symbols"/>
              <a:buChar char="✔"/>
            </a:pPr>
            <a:r>
              <a:rPr lang="en-US" sz="2400"/>
              <a:t>Text: Là chuỗi ký tự hiển thị trên menu </a:t>
            </a:r>
            <a:endParaRPr sz="2400"/>
          </a:p>
          <a:p>
            <a:pPr indent="-342900" lvl="1" marL="800100" rtl="0" algn="l">
              <a:lnSpc>
                <a:spcPct val="137500"/>
              </a:lnSpc>
              <a:spcBef>
                <a:spcPts val="0"/>
              </a:spcBef>
              <a:spcAft>
                <a:spcPts val="0"/>
              </a:spcAft>
              <a:buSzPts val="2400"/>
              <a:buFont typeface="Noto Sans Symbols"/>
              <a:buChar char="✔"/>
            </a:pPr>
            <a:r>
              <a:rPr lang="en-US" sz="2400"/>
              <a:t>Name: Tên của menu dùng trong chương trình. </a:t>
            </a:r>
            <a:endParaRPr sz="2400"/>
          </a:p>
          <a:p>
            <a:pPr indent="-342900" lvl="1" marL="800100" rtl="0" algn="l">
              <a:lnSpc>
                <a:spcPct val="137500"/>
              </a:lnSpc>
              <a:spcBef>
                <a:spcPts val="0"/>
              </a:spcBef>
              <a:spcAft>
                <a:spcPts val="0"/>
              </a:spcAft>
              <a:buSzPts val="2400"/>
              <a:buFont typeface="Noto Sans Symbols"/>
              <a:buChar char="✔"/>
            </a:pPr>
            <a:r>
              <a:rPr lang="en-US" sz="2400"/>
              <a:t>Shortcut: Dùng để thiết lập phím tắt gọi menu.</a:t>
            </a:r>
            <a:endParaRPr sz="2400"/>
          </a:p>
          <a:p>
            <a:pPr indent="-342900" lvl="1" marL="800100" rtl="0" algn="l">
              <a:lnSpc>
                <a:spcPct val="137500"/>
              </a:lnSpc>
              <a:spcBef>
                <a:spcPts val="0"/>
              </a:spcBef>
              <a:spcAft>
                <a:spcPts val="0"/>
              </a:spcAft>
              <a:buSzPts val="2400"/>
              <a:buFont typeface="Noto Sans Symbols"/>
              <a:buChar char="✔"/>
            </a:pPr>
            <a:r>
              <a:rPr lang="en-US" sz="2400"/>
              <a:t>CheckedOnClick: Nếu chọn thuộc tính này thì sẽ có một dấu hiển thị bên cạnh trái. Thuộc tính này không áp dụng cho những menu có chứa menu con. </a:t>
            </a:r>
            <a:endParaRPr sz="2400"/>
          </a:p>
          <a:p>
            <a:pPr indent="-342900" lvl="1" marL="800100" rtl="0" algn="l">
              <a:lnSpc>
                <a:spcPct val="137500"/>
              </a:lnSpc>
              <a:spcBef>
                <a:spcPts val="0"/>
              </a:spcBef>
              <a:spcAft>
                <a:spcPts val="0"/>
              </a:spcAft>
              <a:buSzPts val="2400"/>
              <a:buFont typeface="Noto Sans Symbols"/>
              <a:buChar char="✔"/>
            </a:pPr>
            <a:r>
              <a:rPr lang="en-US" sz="2400"/>
              <a:t>Enabled: Nếu là False thì mục chọn này sẽ bị xám đi và người sử dụng không thể lựa chọn. </a:t>
            </a:r>
            <a:endParaRPr sz="2400"/>
          </a:p>
          <a:p>
            <a:pPr indent="-342900" lvl="1" marL="800100" rtl="0" algn="l">
              <a:lnSpc>
                <a:spcPct val="137500"/>
              </a:lnSpc>
              <a:spcBef>
                <a:spcPts val="0"/>
              </a:spcBef>
              <a:spcAft>
                <a:spcPts val="0"/>
              </a:spcAft>
              <a:buSzPts val="2400"/>
              <a:buFont typeface="Noto Sans Symbols"/>
              <a:buChar char="✔"/>
            </a:pPr>
            <a:r>
              <a:rPr lang="en-US" sz="2400"/>
              <a:t>Visible: Nếu là False thì mục chọn không được hiển thị.</a:t>
            </a:r>
            <a:endParaRPr sz="2400"/>
          </a:p>
          <a:p>
            <a:pPr indent="-342900" lvl="0" marL="342900" rtl="0" algn="l">
              <a:lnSpc>
                <a:spcPct val="137500"/>
              </a:lnSpc>
              <a:spcBef>
                <a:spcPts val="0"/>
              </a:spcBef>
              <a:spcAft>
                <a:spcPts val="0"/>
              </a:spcAft>
              <a:buClr>
                <a:schemeClr val="dk1"/>
              </a:buClr>
              <a:buSzPts val="2400"/>
              <a:buFont typeface="Noto Sans Symbols"/>
              <a:buChar char="▪"/>
            </a:pPr>
            <a:r>
              <a:rPr b="1" lang="en-US" sz="2400"/>
              <a:t>Sự kiện:</a:t>
            </a:r>
            <a:endParaRPr/>
          </a:p>
          <a:p>
            <a:pPr indent="-342900" lvl="1" marL="800100" rtl="0" algn="l">
              <a:lnSpc>
                <a:spcPct val="137500"/>
              </a:lnSpc>
              <a:spcBef>
                <a:spcPts val="0"/>
              </a:spcBef>
              <a:spcAft>
                <a:spcPts val="0"/>
              </a:spcAft>
              <a:buSzPts val="2400"/>
              <a:buFont typeface="Noto Sans Symbols"/>
              <a:buChar char="✔"/>
            </a:pPr>
            <a:r>
              <a:rPr lang="en-US" sz="2400"/>
              <a:t>Click: Xảy ra khi người sử dụng nhắp chuột vào mục chọn</a:t>
            </a:r>
            <a:endParaRPr sz="2400"/>
          </a:p>
        </p:txBody>
      </p:sp>
      <p:sp>
        <p:nvSpPr>
          <p:cNvPr id="320" name="Google Shape;320;p3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40"/>
          <p:cNvSpPr txBox="1"/>
          <p:nvPr>
            <p:ph type="title"/>
          </p:nvPr>
        </p:nvSpPr>
        <p:spPr>
          <a:xfrm>
            <a:off x="1524000" y="49391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ToolBars</a:t>
            </a:r>
            <a:endParaRPr/>
          </a:p>
        </p:txBody>
      </p:sp>
      <p:sp>
        <p:nvSpPr>
          <p:cNvPr id="326" name="Google Shape;326;p40"/>
          <p:cNvSpPr txBox="1"/>
          <p:nvPr>
            <p:ph idx="1" type="body"/>
          </p:nvPr>
        </p:nvSpPr>
        <p:spPr>
          <a:xfrm>
            <a:off x="309562" y="1165265"/>
            <a:ext cx="8229600" cy="2841804"/>
          </a:xfrm>
          <a:prstGeom prst="rect">
            <a:avLst/>
          </a:prstGeom>
          <a:noFill/>
          <a:ln>
            <a:noFill/>
          </a:ln>
        </p:spPr>
        <p:txBody>
          <a:bodyPr anchorCtr="0" anchor="t" bIns="0" lIns="0" spcFirstLastPara="1" rIns="0" wrap="square" tIns="0">
            <a:spAutoFit/>
          </a:bodyPr>
          <a:lstStyle/>
          <a:p>
            <a:pPr indent="-285750" lvl="0" marL="285750" rtl="0" algn="l">
              <a:lnSpc>
                <a:spcPct val="133333"/>
              </a:lnSpc>
              <a:spcBef>
                <a:spcPts val="0"/>
              </a:spcBef>
              <a:spcAft>
                <a:spcPts val="0"/>
              </a:spcAft>
              <a:buClr>
                <a:schemeClr val="dk1"/>
              </a:buClr>
              <a:buSzPts val="2400"/>
              <a:buFont typeface="Noto Sans Symbols"/>
              <a:buChar char="▪"/>
            </a:pPr>
            <a:r>
              <a:rPr lang="en-US" sz="2400"/>
              <a:t>Toolbar là thanh công cụ chứa các lệnh mà lập trình viên muốn đặt vào biểu mẫu. </a:t>
            </a:r>
            <a:endParaRPr sz="2400"/>
          </a:p>
          <a:p>
            <a:pPr indent="-285750" lvl="0" marL="285750" rtl="0" algn="l">
              <a:lnSpc>
                <a:spcPct val="133333"/>
              </a:lnSpc>
              <a:spcBef>
                <a:spcPts val="0"/>
              </a:spcBef>
              <a:spcAft>
                <a:spcPts val="0"/>
              </a:spcAft>
              <a:buClr>
                <a:schemeClr val="dk1"/>
              </a:buClr>
              <a:buSzPts val="2400"/>
              <a:buFont typeface="Noto Sans Symbols"/>
              <a:buChar char="▪"/>
            </a:pPr>
            <a:r>
              <a:rPr lang="en-US" sz="2400"/>
              <a:t>Để tạo Toolbar ta chọn Toolstrip và kéo vào form sau đó thiết lập các công cụ như đối với menu</a:t>
            </a:r>
            <a:endParaRPr/>
          </a:p>
          <a:p>
            <a:pPr indent="0" lvl="0" marL="0" rtl="0" algn="l">
              <a:spcBef>
                <a:spcPts val="0"/>
              </a:spcBef>
              <a:spcAft>
                <a:spcPts val="0"/>
              </a:spcAft>
              <a:buNone/>
            </a:pPr>
            <a:r>
              <a:t/>
            </a:r>
            <a:endParaRPr/>
          </a:p>
          <a:p>
            <a:pPr indent="0" lvl="0" marL="0" rtl="0" algn="l">
              <a:spcBef>
                <a:spcPts val="0"/>
              </a:spcBef>
              <a:spcAft>
                <a:spcPts val="0"/>
              </a:spcAft>
              <a:buClr>
                <a:schemeClr val="dk1"/>
              </a:buClr>
              <a:buSzPts val="1800"/>
              <a:buFont typeface="Noto Sans Symbols"/>
              <a:buNone/>
            </a:pPr>
            <a:r>
              <a:t/>
            </a:r>
            <a:endParaRPr/>
          </a:p>
          <a:p>
            <a:pPr indent="0" lvl="0" marL="0" rtl="0" algn="l">
              <a:spcBef>
                <a:spcPts val="0"/>
              </a:spcBef>
              <a:spcAft>
                <a:spcPts val="0"/>
              </a:spcAft>
              <a:buClr>
                <a:schemeClr val="dk1"/>
              </a:buClr>
              <a:buSzPts val="1800"/>
              <a:buFont typeface="Noto Sans Symbols"/>
              <a:buNone/>
            </a:pPr>
            <a:r>
              <a:t/>
            </a:r>
            <a:endParaRPr/>
          </a:p>
          <a:p>
            <a:pPr indent="-285750" lvl="0" marL="285750" rtl="0" algn="l">
              <a:spcBef>
                <a:spcPts val="0"/>
              </a:spcBef>
              <a:spcAft>
                <a:spcPts val="0"/>
              </a:spcAft>
              <a:buClr>
                <a:schemeClr val="dk1"/>
              </a:buClr>
              <a:buSzPts val="2400"/>
              <a:buFont typeface="Noto Sans Symbols"/>
              <a:buChar char="▪"/>
            </a:pPr>
            <a:r>
              <a:rPr lang="en-US" sz="2400"/>
              <a:t>Ví dụ: </a:t>
            </a:r>
            <a:endParaRPr/>
          </a:p>
        </p:txBody>
      </p:sp>
      <p:sp>
        <p:nvSpPr>
          <p:cNvPr id="327" name="Google Shape;327;p40"/>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328" name="Google Shape;328;p40"/>
          <p:cNvPicPr preferRelativeResize="0"/>
          <p:nvPr/>
        </p:nvPicPr>
        <p:blipFill rotWithShape="1">
          <a:blip r:embed="rId3">
            <a:alphaModFix/>
          </a:blip>
          <a:srcRect b="0" l="0" r="0" t="0"/>
          <a:stretch/>
        </p:blipFill>
        <p:spPr>
          <a:xfrm>
            <a:off x="3195637" y="2895600"/>
            <a:ext cx="3586163" cy="1799286"/>
          </a:xfrm>
          <a:prstGeom prst="rect">
            <a:avLst/>
          </a:prstGeom>
          <a:noFill/>
          <a:ln>
            <a:noFill/>
          </a:ln>
        </p:spPr>
      </p:pic>
      <p:pic>
        <p:nvPicPr>
          <p:cNvPr id="329" name="Google Shape;329;p40"/>
          <p:cNvPicPr preferRelativeResize="0"/>
          <p:nvPr/>
        </p:nvPicPr>
        <p:blipFill rotWithShape="1">
          <a:blip r:embed="rId4">
            <a:alphaModFix/>
          </a:blip>
          <a:srcRect b="0" l="0" r="0" t="0"/>
          <a:stretch/>
        </p:blipFill>
        <p:spPr>
          <a:xfrm>
            <a:off x="914399" y="4953000"/>
            <a:ext cx="7218839" cy="141109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1"/>
          <p:cNvSpPr txBox="1"/>
          <p:nvPr>
            <p:ph idx="1" type="body"/>
          </p:nvPr>
        </p:nvSpPr>
        <p:spPr>
          <a:xfrm>
            <a:off x="228600" y="1295400"/>
            <a:ext cx="8610600" cy="2133600"/>
          </a:xfrm>
          <a:prstGeom prst="rect">
            <a:avLst/>
          </a:prstGeom>
          <a:noFill/>
          <a:ln>
            <a:noFill/>
          </a:ln>
        </p:spPr>
        <p:txBody>
          <a:bodyPr anchorCtr="0" anchor="t" bIns="0" lIns="0" spcFirstLastPara="1" rIns="0" wrap="square" tIns="0">
            <a:spAutoFit/>
          </a:bodyPr>
          <a:lstStyle/>
          <a:p>
            <a:pPr indent="-285750" lvl="0" marL="285750" rtl="0" algn="l">
              <a:lnSpc>
                <a:spcPct val="133333"/>
              </a:lnSpc>
              <a:spcBef>
                <a:spcPts val="0"/>
              </a:spcBef>
              <a:spcAft>
                <a:spcPts val="0"/>
              </a:spcAft>
              <a:buClr>
                <a:schemeClr val="dk1"/>
              </a:buClr>
              <a:buSzPts val="2400"/>
              <a:buFont typeface="Noto Sans Symbols"/>
              <a:buChar char="❑"/>
            </a:pPr>
            <a:r>
              <a:rPr b="1" lang="en-US" sz="2400"/>
              <a:t>ToolStrips</a:t>
            </a:r>
            <a:endParaRPr b="1" sz="2400"/>
          </a:p>
          <a:p>
            <a:pPr indent="-342900" lvl="1" marL="800100" rtl="0" algn="l">
              <a:lnSpc>
                <a:spcPct val="133333"/>
              </a:lnSpc>
              <a:spcBef>
                <a:spcPts val="0"/>
              </a:spcBef>
              <a:spcAft>
                <a:spcPts val="0"/>
              </a:spcAft>
              <a:buSzPts val="2400"/>
              <a:buFont typeface="Noto Sans Symbols"/>
              <a:buChar char="▪"/>
            </a:pPr>
            <a:r>
              <a:rPr lang="en-US" sz="2400"/>
              <a:t>Cho phép tạo ra thanh công cụ chuyên nghiệp, nhất quán</a:t>
            </a:r>
            <a:endParaRPr sz="2400"/>
          </a:p>
          <a:p>
            <a:pPr indent="-342900" lvl="1" marL="800100" rtl="0" algn="l">
              <a:lnSpc>
                <a:spcPct val="133333"/>
              </a:lnSpc>
              <a:spcBef>
                <a:spcPts val="0"/>
              </a:spcBef>
              <a:spcAft>
                <a:spcPts val="0"/>
              </a:spcAft>
              <a:buSzPts val="2400"/>
              <a:buFont typeface="Noto Sans Symbols"/>
              <a:buChar char="▪"/>
            </a:pPr>
            <a:r>
              <a:rPr lang="en-US" sz="2400"/>
              <a:t>Là một container chứa các ToolStripItem</a:t>
            </a:r>
            <a:endParaRPr sz="2400"/>
          </a:p>
          <a:p>
            <a:pPr indent="-342900" lvl="1" marL="800100" rtl="0" algn="l">
              <a:lnSpc>
                <a:spcPct val="133333"/>
              </a:lnSpc>
              <a:spcBef>
                <a:spcPts val="0"/>
              </a:spcBef>
              <a:spcAft>
                <a:spcPts val="0"/>
              </a:spcAft>
              <a:buSzPts val="2400"/>
              <a:buFont typeface="Noto Sans Symbols"/>
              <a:buChar char="▪"/>
            </a:pPr>
            <a:r>
              <a:rPr lang="en-US" sz="2400"/>
              <a:t>Sử dụng để quản lý thanh công cụ về bố cục, sắp xếp, quản lý kết xuất các item</a:t>
            </a:r>
            <a:endParaRPr/>
          </a:p>
          <a:p>
            <a:pPr indent="-171450" lvl="1" marL="742950" rtl="0" algn="l">
              <a:spcBef>
                <a:spcPts val="0"/>
              </a:spcBef>
              <a:spcAft>
                <a:spcPts val="0"/>
              </a:spcAft>
              <a:buSzPts val="1800"/>
              <a:buFont typeface="Noto Sans Symbols"/>
              <a:buNone/>
            </a:pPr>
            <a:r>
              <a:t/>
            </a:r>
            <a:endParaRPr/>
          </a:p>
          <a:p>
            <a:pPr indent="-171450" lvl="0" marL="285750" rtl="0" algn="l">
              <a:spcBef>
                <a:spcPts val="0"/>
              </a:spcBef>
              <a:spcAft>
                <a:spcPts val="0"/>
              </a:spcAft>
              <a:buClr>
                <a:schemeClr val="dk1"/>
              </a:buClr>
              <a:buSzPts val="1800"/>
              <a:buFont typeface="Noto Sans Symbols"/>
              <a:buNone/>
            </a:pPr>
            <a:r>
              <a:t/>
            </a:r>
            <a:endParaRPr/>
          </a:p>
        </p:txBody>
      </p:sp>
      <p:sp>
        <p:nvSpPr>
          <p:cNvPr id="335" name="Google Shape;335;p41"/>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36" name="Google Shape;336;p41"/>
          <p:cNvSpPr txBox="1"/>
          <p:nvPr>
            <p:ph type="title"/>
          </p:nvPr>
        </p:nvSpPr>
        <p:spPr>
          <a:xfrm>
            <a:off x="1600200" y="511282"/>
            <a:ext cx="8120063"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ToolBars</a:t>
            </a:r>
            <a:endParaRPr/>
          </a:p>
        </p:txBody>
      </p:sp>
      <p:pic>
        <p:nvPicPr>
          <p:cNvPr id="337" name="Google Shape;337;p41"/>
          <p:cNvPicPr preferRelativeResize="0"/>
          <p:nvPr/>
        </p:nvPicPr>
        <p:blipFill rotWithShape="1">
          <a:blip r:embed="rId3">
            <a:alphaModFix/>
          </a:blip>
          <a:srcRect b="0" l="0" r="0" t="0"/>
          <a:stretch/>
        </p:blipFill>
        <p:spPr>
          <a:xfrm>
            <a:off x="3124200" y="3455163"/>
            <a:ext cx="3623945" cy="2919715"/>
          </a:xfrm>
          <a:prstGeom prst="rect">
            <a:avLst/>
          </a:prstGeom>
          <a:noFill/>
          <a:ln>
            <a:noFill/>
          </a:ln>
        </p:spPr>
      </p:pic>
      <p:sp>
        <p:nvSpPr>
          <p:cNvPr id="338" name="Google Shape;338;p41"/>
          <p:cNvSpPr txBox="1"/>
          <p:nvPr/>
        </p:nvSpPr>
        <p:spPr>
          <a:xfrm>
            <a:off x="191779" y="3453629"/>
            <a:ext cx="4860434" cy="46166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400"/>
              <a:buFont typeface="Noto Sans Symbols"/>
              <a:buChar char="❑"/>
            </a:pPr>
            <a:r>
              <a:rPr b="1" lang="en-US" sz="2400">
                <a:solidFill>
                  <a:schemeClr val="dk1"/>
                </a:solidFill>
                <a:latin typeface="Calibri"/>
                <a:ea typeface="Calibri"/>
                <a:cs typeface="Calibri"/>
                <a:sym typeface="Calibri"/>
              </a:rPr>
              <a:t>Ví dụ</a:t>
            </a:r>
            <a:r>
              <a:rPr lang="en-US" sz="1800">
                <a:solidFill>
                  <a:schemeClr val="dk1"/>
                </a:solidFill>
                <a:latin typeface="Calibri"/>
                <a:ea typeface="Calibri"/>
                <a:cs typeface="Calibri"/>
                <a:sym typeface="Calibri"/>
              </a:rPr>
              <a:t>: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42"/>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44" name="Google Shape;344;p42"/>
          <p:cNvSpPr txBox="1"/>
          <p:nvPr>
            <p:ph type="title"/>
          </p:nvPr>
        </p:nvSpPr>
        <p:spPr>
          <a:xfrm>
            <a:off x="1676400" y="454548"/>
            <a:ext cx="8120063" cy="6096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ToolBars</a:t>
            </a:r>
            <a:endParaRPr/>
          </a:p>
        </p:txBody>
      </p:sp>
      <p:sp>
        <p:nvSpPr>
          <p:cNvPr id="345" name="Google Shape;345;p42"/>
          <p:cNvSpPr txBox="1"/>
          <p:nvPr/>
        </p:nvSpPr>
        <p:spPr>
          <a:xfrm>
            <a:off x="375886" y="1920875"/>
            <a:ext cx="8458200" cy="4800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chemeClr val="dk1"/>
                </a:solidFill>
                <a:latin typeface="Arial"/>
                <a:ea typeface="Arial"/>
                <a:cs typeface="Arial"/>
                <a:sym typeface="Arial"/>
              </a:rPr>
              <a:t>Properties</a:t>
            </a:r>
            <a:r>
              <a:rPr b="1" lang="en-US" sz="1800">
                <a:solidFill>
                  <a:schemeClr val="dk1"/>
                </a:solidFill>
                <a:latin typeface="Arial"/>
                <a:ea typeface="Arial"/>
                <a:cs typeface="Arial"/>
                <a:sym typeface="Arial"/>
              </a:rPr>
              <a:t>           	</a:t>
            </a:r>
            <a:r>
              <a:rPr b="1" lang="en-US" sz="1800" u="sng">
                <a:solidFill>
                  <a:schemeClr val="dk1"/>
                </a:solidFill>
                <a:latin typeface="Arial"/>
                <a:ea typeface="Arial"/>
                <a:cs typeface="Arial"/>
                <a:sym typeface="Arial"/>
              </a:rPr>
              <a:t>Ý nghĩa</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AllowItemReorder  Cho phép sắp xếp các Item</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AllowMerge	Cho phép merge ToolStrip với ToolStrip khác.</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CanOverflow	Cho phép các Item có thể tự động di chuyển OverFlow khi cần</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Dock		Cho biết cách mà ToolStrip được gắn vào</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LayoutStyle	Bố cục của các điều khiển trên thanh công cụ.</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RenderMode	Xác định cách hiển thị các điều khiển.</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ShowltemToolTips	Hiển thị tooltip .</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TextDirection	Xác định hướng Text trong từng điều khiển</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46" name="Google Shape;346;p42"/>
          <p:cNvSpPr txBox="1"/>
          <p:nvPr/>
        </p:nvSpPr>
        <p:spPr>
          <a:xfrm>
            <a:off x="228600" y="1295400"/>
            <a:ext cx="4635500" cy="369887"/>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Arial"/>
                <a:ea typeface="Arial"/>
                <a:cs typeface="Arial"/>
                <a:sym typeface="Arial"/>
              </a:rPr>
              <a:t>ToolStrips</a:t>
            </a:r>
            <a:endParaRPr b="1" sz="1800">
              <a:solidFill>
                <a:schemeClr val="dk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3"/>
          <p:cNvSpPr txBox="1"/>
          <p:nvPr>
            <p:ph idx="1" type="body"/>
          </p:nvPr>
        </p:nvSpPr>
        <p:spPr>
          <a:xfrm>
            <a:off x="85704" y="1245394"/>
            <a:ext cx="823595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b="1" lang="en-US"/>
              <a:t>Ví dụ:  </a:t>
            </a:r>
            <a:endParaRPr/>
          </a:p>
        </p:txBody>
      </p:sp>
      <p:sp>
        <p:nvSpPr>
          <p:cNvPr id="352" name="Google Shape;352;p43"/>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353" name="Google Shape;353;p43"/>
          <p:cNvPicPr preferRelativeResize="0"/>
          <p:nvPr/>
        </p:nvPicPr>
        <p:blipFill rotWithShape="1">
          <a:blip r:embed="rId3">
            <a:alphaModFix/>
          </a:blip>
          <a:srcRect b="0" l="0" r="0" t="0"/>
          <a:stretch/>
        </p:blipFill>
        <p:spPr>
          <a:xfrm>
            <a:off x="1371600" y="1440702"/>
            <a:ext cx="6821788" cy="1225253"/>
          </a:xfrm>
          <a:prstGeom prst="rect">
            <a:avLst/>
          </a:prstGeom>
          <a:noFill/>
          <a:ln>
            <a:noFill/>
          </a:ln>
        </p:spPr>
      </p:pic>
      <p:sp>
        <p:nvSpPr>
          <p:cNvPr id="354" name="Google Shape;354;p43"/>
          <p:cNvSpPr txBox="1"/>
          <p:nvPr/>
        </p:nvSpPr>
        <p:spPr>
          <a:xfrm>
            <a:off x="381000" y="3124200"/>
            <a:ext cx="8534400" cy="31384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00FF"/>
                </a:solidFill>
                <a:latin typeface="courier new"/>
                <a:ea typeface="courier new"/>
                <a:cs typeface="courier new"/>
                <a:sym typeface="courier new"/>
              </a:rPr>
              <a:t>Private Sub</a:t>
            </a:r>
            <a:r>
              <a:rPr lang="en-US" sz="1800">
                <a:solidFill>
                  <a:schemeClr val="dk1"/>
                </a:solidFill>
                <a:latin typeface="courier new"/>
                <a:ea typeface="courier new"/>
                <a:cs typeface="courier new"/>
                <a:sym typeface="courier new"/>
              </a:rPr>
              <a:t> tbrSave_Click(</a:t>
            </a:r>
            <a:r>
              <a:rPr lang="en-US" sz="1800">
                <a:solidFill>
                  <a:srgbClr val="0000FF"/>
                </a:solidFill>
                <a:latin typeface="courier new"/>
                <a:ea typeface="courier new"/>
                <a:cs typeface="courier new"/>
                <a:sym typeface="courier new"/>
              </a:rPr>
              <a:t>ByVal </a:t>
            </a:r>
            <a:r>
              <a:rPr lang="en-US" sz="1800">
                <a:solidFill>
                  <a:schemeClr val="dk1"/>
                </a:solidFill>
                <a:latin typeface="courier new"/>
                <a:ea typeface="courier new"/>
                <a:cs typeface="courier new"/>
                <a:sym typeface="courier new"/>
              </a:rPr>
              <a:t>sender </a:t>
            </a:r>
            <a:r>
              <a:rPr lang="en-US" sz="1800">
                <a:solidFill>
                  <a:srgbClr val="0000FF"/>
                </a:solidFill>
                <a:latin typeface="courier new"/>
                <a:ea typeface="courier new"/>
                <a:cs typeface="courier new"/>
                <a:sym typeface="courier new"/>
              </a:rPr>
              <a:t>As </a:t>
            </a:r>
            <a:r>
              <a:rPr lang="en-US" sz="1800">
                <a:solidFill>
                  <a:schemeClr val="dk1"/>
                </a:solidFill>
                <a:latin typeface="courier new"/>
                <a:ea typeface="courier new"/>
                <a:cs typeface="courier new"/>
                <a:sym typeface="courier new"/>
              </a:rPr>
              <a:t>System.Object, _</a:t>
            </a:r>
            <a:br>
              <a:rPr lang="en-US" sz="1800">
                <a:solidFill>
                  <a:schemeClr val="dk1"/>
                </a:solidFill>
                <a:latin typeface="courier new"/>
                <a:ea typeface="courier new"/>
                <a:cs typeface="courier new"/>
                <a:sym typeface="courier new"/>
              </a:rPr>
            </a:br>
            <a:r>
              <a:rPr lang="en-US" sz="1800">
                <a:solidFill>
                  <a:schemeClr val="dk1"/>
                </a:solidFill>
                <a:latin typeface="courier new"/>
                <a:ea typeface="courier new"/>
                <a:cs typeface="courier new"/>
                <a:sym typeface="courier new"/>
              </a:rPr>
              <a:t>    </a:t>
            </a:r>
            <a:r>
              <a:rPr lang="en-US" sz="1800">
                <a:solidFill>
                  <a:srgbClr val="0000FF"/>
                </a:solidFill>
                <a:latin typeface="courier new"/>
                <a:ea typeface="courier new"/>
                <a:cs typeface="courier new"/>
                <a:sym typeface="courier new"/>
              </a:rPr>
              <a:t>ByVal </a:t>
            </a:r>
            <a:r>
              <a:rPr lang="en-US" sz="1800">
                <a:solidFill>
                  <a:schemeClr val="dk1"/>
                </a:solidFill>
                <a:latin typeface="courier new"/>
                <a:ea typeface="courier new"/>
                <a:cs typeface="courier new"/>
                <a:sym typeface="courier new"/>
              </a:rPr>
              <a:t>e </a:t>
            </a:r>
            <a:r>
              <a:rPr lang="en-US" sz="1800">
                <a:solidFill>
                  <a:srgbClr val="0000FF"/>
                </a:solidFill>
                <a:latin typeface="courier new"/>
                <a:ea typeface="courier new"/>
                <a:cs typeface="courier new"/>
                <a:sym typeface="courier new"/>
              </a:rPr>
              <a:t>As </a:t>
            </a:r>
            <a:r>
              <a:rPr lang="en-US" sz="1800">
                <a:solidFill>
                  <a:schemeClr val="dk1"/>
                </a:solidFill>
                <a:latin typeface="courier new"/>
                <a:ea typeface="courier new"/>
                <a:cs typeface="courier new"/>
                <a:sym typeface="courier new"/>
              </a:rPr>
              <a:t>System.EventArgs) </a:t>
            </a:r>
            <a:r>
              <a:rPr lang="en-US" sz="1800">
                <a:solidFill>
                  <a:srgbClr val="0000FF"/>
                </a:solidFill>
                <a:latin typeface="courier new"/>
                <a:ea typeface="courier new"/>
                <a:cs typeface="courier new"/>
                <a:sym typeface="courier new"/>
              </a:rPr>
              <a:t>Handles </a:t>
            </a:r>
            <a:r>
              <a:rPr lang="en-US" sz="1800">
                <a:solidFill>
                  <a:schemeClr val="dk1"/>
                </a:solidFill>
                <a:latin typeface="courier new"/>
                <a:ea typeface="courier new"/>
                <a:cs typeface="courier new"/>
                <a:sym typeface="courier new"/>
              </a:rPr>
              <a:t>tbrSave.Click</a:t>
            </a:r>
            <a:br>
              <a:rPr lang="en-US" sz="1800">
                <a:solidFill>
                  <a:schemeClr val="dk1"/>
                </a:solidFill>
                <a:latin typeface="courier new"/>
                <a:ea typeface="courier new"/>
                <a:cs typeface="courier new"/>
                <a:sym typeface="courier new"/>
              </a:rPr>
            </a:br>
            <a:r>
              <a:rPr lang="en-US" sz="1800">
                <a:solidFill>
                  <a:schemeClr val="dk1"/>
                </a:solidFill>
                <a:latin typeface="courier new"/>
                <a:ea typeface="courier new"/>
                <a:cs typeface="courier new"/>
                <a:sym typeface="courier new"/>
              </a:rPr>
              <a:t>    MsgBox(</a:t>
            </a:r>
            <a:r>
              <a:rPr lang="en-US" sz="1800">
                <a:solidFill>
                  <a:srgbClr val="990000"/>
                </a:solidFill>
                <a:latin typeface="courier new"/>
                <a:ea typeface="courier new"/>
                <a:cs typeface="courier new"/>
                <a:sym typeface="courier new"/>
              </a:rPr>
              <a:t>"Save Button Clicked"</a:t>
            </a:r>
            <a:r>
              <a:rPr lang="en-US" sz="1800">
                <a:solidFill>
                  <a:schemeClr val="dk1"/>
                </a:solidFill>
                <a:latin typeface="courier new"/>
                <a:ea typeface="courier new"/>
                <a:cs typeface="courier new"/>
                <a:sym typeface="courier new"/>
              </a:rPr>
              <a:t>)</a:t>
            </a:r>
            <a:br>
              <a:rPr lang="en-US" sz="1800">
                <a:solidFill>
                  <a:schemeClr val="dk1"/>
                </a:solidFill>
                <a:latin typeface="courier new"/>
                <a:ea typeface="courier new"/>
                <a:cs typeface="courier new"/>
                <a:sym typeface="courier new"/>
              </a:rPr>
            </a:br>
            <a:r>
              <a:rPr lang="en-US" sz="1800">
                <a:solidFill>
                  <a:srgbClr val="0000FF"/>
                </a:solidFill>
                <a:latin typeface="courier new"/>
                <a:ea typeface="courier new"/>
                <a:cs typeface="courier new"/>
                <a:sym typeface="courier new"/>
              </a:rPr>
              <a:t>End Sub</a:t>
            </a:r>
            <a:br>
              <a:rPr lang="en-US" sz="1800">
                <a:solidFill>
                  <a:schemeClr val="dk1"/>
                </a:solidFill>
                <a:latin typeface="courier new"/>
                <a:ea typeface="courier new"/>
                <a:cs typeface="courier new"/>
                <a:sym typeface="courier new"/>
              </a:rPr>
            </a:br>
            <a:br>
              <a:rPr lang="en-US" sz="1800">
                <a:solidFill>
                  <a:schemeClr val="dk1"/>
                </a:solidFill>
                <a:latin typeface="courier new"/>
                <a:ea typeface="courier new"/>
                <a:cs typeface="courier new"/>
                <a:sym typeface="courier new"/>
              </a:rPr>
            </a:br>
            <a:r>
              <a:rPr lang="en-US" sz="1800">
                <a:solidFill>
                  <a:srgbClr val="0000FF"/>
                </a:solidFill>
                <a:latin typeface="courier new"/>
                <a:ea typeface="courier new"/>
                <a:cs typeface="courier new"/>
                <a:sym typeface="courier new"/>
              </a:rPr>
              <a:t>Private Sub</a:t>
            </a:r>
            <a:r>
              <a:rPr lang="en-US" sz="1800">
                <a:solidFill>
                  <a:schemeClr val="dk1"/>
                </a:solidFill>
                <a:latin typeface="courier new"/>
                <a:ea typeface="courier new"/>
                <a:cs typeface="courier new"/>
                <a:sym typeface="courier new"/>
              </a:rPr>
              <a:t> tbrEdit_Click(</a:t>
            </a:r>
            <a:r>
              <a:rPr lang="en-US" sz="1800">
                <a:solidFill>
                  <a:srgbClr val="0000FF"/>
                </a:solidFill>
                <a:latin typeface="courier new"/>
                <a:ea typeface="courier new"/>
                <a:cs typeface="courier new"/>
                <a:sym typeface="courier new"/>
              </a:rPr>
              <a:t>ByVal </a:t>
            </a:r>
            <a:r>
              <a:rPr lang="en-US" sz="1800">
                <a:solidFill>
                  <a:schemeClr val="dk1"/>
                </a:solidFill>
                <a:latin typeface="courier new"/>
                <a:ea typeface="courier new"/>
                <a:cs typeface="courier new"/>
                <a:sym typeface="courier new"/>
              </a:rPr>
              <a:t>sender </a:t>
            </a:r>
            <a:r>
              <a:rPr lang="en-US" sz="1800">
                <a:solidFill>
                  <a:srgbClr val="0000FF"/>
                </a:solidFill>
                <a:latin typeface="courier new"/>
                <a:ea typeface="courier new"/>
                <a:cs typeface="courier new"/>
                <a:sym typeface="courier new"/>
              </a:rPr>
              <a:t>As </a:t>
            </a:r>
            <a:r>
              <a:rPr lang="en-US" sz="1800">
                <a:solidFill>
                  <a:schemeClr val="dk1"/>
                </a:solidFill>
                <a:latin typeface="courier new"/>
                <a:ea typeface="courier new"/>
                <a:cs typeface="courier new"/>
                <a:sym typeface="courier new"/>
              </a:rPr>
              <a:t>System.Object, _</a:t>
            </a:r>
            <a:br>
              <a:rPr lang="en-US" sz="1800">
                <a:solidFill>
                  <a:schemeClr val="dk1"/>
                </a:solidFill>
                <a:latin typeface="courier new"/>
                <a:ea typeface="courier new"/>
                <a:cs typeface="courier new"/>
                <a:sym typeface="courier new"/>
              </a:rPr>
            </a:br>
            <a:r>
              <a:rPr lang="en-US" sz="1800">
                <a:solidFill>
                  <a:schemeClr val="dk1"/>
                </a:solidFill>
                <a:latin typeface="courier new"/>
                <a:ea typeface="courier new"/>
                <a:cs typeface="courier new"/>
                <a:sym typeface="courier new"/>
              </a:rPr>
              <a:t>    </a:t>
            </a:r>
            <a:r>
              <a:rPr lang="en-US" sz="1800">
                <a:solidFill>
                  <a:srgbClr val="0000FF"/>
                </a:solidFill>
                <a:latin typeface="courier new"/>
                <a:ea typeface="courier new"/>
                <a:cs typeface="courier new"/>
                <a:sym typeface="courier new"/>
              </a:rPr>
              <a:t>ByVal </a:t>
            </a:r>
            <a:r>
              <a:rPr lang="en-US" sz="1800">
                <a:solidFill>
                  <a:schemeClr val="dk1"/>
                </a:solidFill>
                <a:latin typeface="courier new"/>
                <a:ea typeface="courier new"/>
                <a:cs typeface="courier new"/>
                <a:sym typeface="courier new"/>
              </a:rPr>
              <a:t>e </a:t>
            </a:r>
            <a:r>
              <a:rPr lang="en-US" sz="1800">
                <a:solidFill>
                  <a:srgbClr val="0000FF"/>
                </a:solidFill>
                <a:latin typeface="courier new"/>
                <a:ea typeface="courier new"/>
                <a:cs typeface="courier new"/>
                <a:sym typeface="courier new"/>
              </a:rPr>
              <a:t>As </a:t>
            </a:r>
            <a:r>
              <a:rPr lang="en-US" sz="1800">
                <a:solidFill>
                  <a:schemeClr val="dk1"/>
                </a:solidFill>
                <a:latin typeface="courier new"/>
                <a:ea typeface="courier new"/>
                <a:cs typeface="courier new"/>
                <a:sym typeface="courier new"/>
              </a:rPr>
              <a:t>System.EventArgs) </a:t>
            </a:r>
            <a:r>
              <a:rPr lang="en-US" sz="1800">
                <a:solidFill>
                  <a:srgbClr val="0000FF"/>
                </a:solidFill>
                <a:latin typeface="courier new"/>
                <a:ea typeface="courier new"/>
                <a:cs typeface="courier new"/>
                <a:sym typeface="courier new"/>
              </a:rPr>
              <a:t>Handles </a:t>
            </a:r>
            <a:r>
              <a:rPr lang="en-US" sz="1800">
                <a:solidFill>
                  <a:schemeClr val="dk1"/>
                </a:solidFill>
                <a:latin typeface="courier new"/>
                <a:ea typeface="courier new"/>
                <a:cs typeface="courier new"/>
                <a:sym typeface="courier new"/>
              </a:rPr>
              <a:t>tbrEdit.Click</a:t>
            </a:r>
            <a:br>
              <a:rPr lang="en-US" sz="1800">
                <a:solidFill>
                  <a:schemeClr val="dk1"/>
                </a:solidFill>
                <a:latin typeface="courier new"/>
                <a:ea typeface="courier new"/>
                <a:cs typeface="courier new"/>
                <a:sym typeface="courier new"/>
              </a:rPr>
            </a:br>
            <a:r>
              <a:rPr lang="en-US" sz="1800">
                <a:solidFill>
                  <a:schemeClr val="dk1"/>
                </a:solidFill>
                <a:latin typeface="courier new"/>
                <a:ea typeface="courier new"/>
                <a:cs typeface="courier new"/>
                <a:sym typeface="courier new"/>
              </a:rPr>
              <a:t>    MsgBox(</a:t>
            </a:r>
            <a:r>
              <a:rPr lang="en-US" sz="1800">
                <a:solidFill>
                  <a:srgbClr val="990000"/>
                </a:solidFill>
                <a:latin typeface="courier new"/>
                <a:ea typeface="courier new"/>
                <a:cs typeface="courier new"/>
                <a:sym typeface="courier new"/>
              </a:rPr>
              <a:t>"Edit Button Clicked"</a:t>
            </a:r>
            <a:r>
              <a:rPr lang="en-US" sz="1800">
                <a:solidFill>
                  <a:schemeClr val="dk1"/>
                </a:solidFill>
                <a:latin typeface="courier new"/>
                <a:ea typeface="courier new"/>
                <a:cs typeface="courier new"/>
                <a:sym typeface="courier new"/>
              </a:rPr>
              <a:t>)</a:t>
            </a:r>
            <a:br>
              <a:rPr lang="en-US" sz="1800">
                <a:solidFill>
                  <a:schemeClr val="dk1"/>
                </a:solidFill>
                <a:latin typeface="courier new"/>
                <a:ea typeface="courier new"/>
                <a:cs typeface="courier new"/>
                <a:sym typeface="courier new"/>
              </a:rPr>
            </a:br>
            <a:r>
              <a:rPr lang="en-US" sz="1800">
                <a:solidFill>
                  <a:srgbClr val="0000FF"/>
                </a:solidFill>
                <a:latin typeface="courier new"/>
                <a:ea typeface="courier new"/>
                <a:cs typeface="courier new"/>
                <a:sym typeface="courier new"/>
              </a:rPr>
              <a:t>End Sub</a:t>
            </a:r>
            <a:br>
              <a:rPr lang="en-US" sz="1800">
                <a:solidFill>
                  <a:schemeClr val="dk1"/>
                </a:solidFill>
                <a:latin typeface="courier new"/>
                <a:ea typeface="courier new"/>
                <a:cs typeface="courier new"/>
                <a:sym typeface="courier new"/>
              </a:rPr>
            </a:br>
            <a:br>
              <a:rPr lang="en-US" sz="1800">
                <a:solidFill>
                  <a:schemeClr val="dk1"/>
                </a:solidFill>
                <a:latin typeface="courier new"/>
                <a:ea typeface="courier new"/>
                <a:cs typeface="courier new"/>
                <a:sym typeface="courier new"/>
              </a:rPr>
            </a:br>
            <a:endParaRPr sz="1800">
              <a:solidFill>
                <a:schemeClr val="dk1"/>
              </a:solidFill>
              <a:latin typeface="Arial"/>
              <a:ea typeface="Arial"/>
              <a:cs typeface="Arial"/>
              <a:sym typeface="Arial"/>
            </a:endParaRPr>
          </a:p>
        </p:txBody>
      </p:sp>
      <p:sp>
        <p:nvSpPr>
          <p:cNvPr id="355" name="Google Shape;355;p43"/>
          <p:cNvSpPr txBox="1"/>
          <p:nvPr/>
        </p:nvSpPr>
        <p:spPr>
          <a:xfrm>
            <a:off x="1676400" y="454548"/>
            <a:ext cx="8120063" cy="609600"/>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ToolBars</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44"/>
          <p:cNvSpPr txBox="1"/>
          <p:nvPr>
            <p:ph type="title"/>
          </p:nvPr>
        </p:nvSpPr>
        <p:spPr>
          <a:xfrm>
            <a:off x="1600200" y="53340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StatusBar</a:t>
            </a:r>
            <a:endParaRPr/>
          </a:p>
        </p:txBody>
      </p:sp>
      <p:sp>
        <p:nvSpPr>
          <p:cNvPr id="361" name="Google Shape;361;p44"/>
          <p:cNvSpPr txBox="1"/>
          <p:nvPr>
            <p:ph idx="1" type="body"/>
          </p:nvPr>
        </p:nvSpPr>
        <p:spPr>
          <a:xfrm>
            <a:off x="457200" y="1219200"/>
            <a:ext cx="8229600" cy="1668214"/>
          </a:xfrm>
          <a:prstGeom prst="rect">
            <a:avLst/>
          </a:prstGeom>
          <a:noFill/>
          <a:ln>
            <a:noFill/>
          </a:ln>
        </p:spPr>
        <p:txBody>
          <a:bodyPr anchorCtr="0" anchor="t" bIns="0" lIns="0" spcFirstLastPara="1" rIns="0" wrap="square" tIns="0">
            <a:spAutoFit/>
          </a:bodyPr>
          <a:lstStyle/>
          <a:p>
            <a:pPr indent="-285750" lvl="0" marL="285750" rtl="0" algn="l">
              <a:lnSpc>
                <a:spcPct val="137500"/>
              </a:lnSpc>
              <a:spcBef>
                <a:spcPts val="0"/>
              </a:spcBef>
              <a:spcAft>
                <a:spcPts val="0"/>
              </a:spcAft>
              <a:buClr>
                <a:schemeClr val="dk1"/>
              </a:buClr>
              <a:buSzPts val="2400"/>
              <a:buFont typeface="Noto Sans Symbols"/>
              <a:buChar char="▪"/>
            </a:pPr>
            <a:r>
              <a:rPr lang="en-US" sz="2400"/>
              <a:t>Điều khiển này dùng hiển thị thông tin về trạng thái của chương trình, cung cấp các thông tin bổ sung như số trang hay hiển thị một thông báo</a:t>
            </a:r>
            <a:endParaRPr sz="2400"/>
          </a:p>
          <a:p>
            <a:pPr indent="-285750" lvl="0" marL="285750" rtl="0" algn="l">
              <a:lnSpc>
                <a:spcPct val="137500"/>
              </a:lnSpc>
              <a:spcBef>
                <a:spcPts val="0"/>
              </a:spcBef>
              <a:spcAft>
                <a:spcPts val="0"/>
              </a:spcAft>
              <a:buClr>
                <a:schemeClr val="dk1"/>
              </a:buClr>
              <a:buSzPts val="2400"/>
              <a:buFont typeface="Noto Sans Symbols"/>
              <a:buChar char="▪"/>
            </a:pPr>
            <a:r>
              <a:rPr lang="en-US" sz="2400"/>
              <a:t>Ví dụ</a:t>
            </a:r>
            <a:endParaRPr sz="2400"/>
          </a:p>
        </p:txBody>
      </p:sp>
      <p:sp>
        <p:nvSpPr>
          <p:cNvPr id="362" name="Google Shape;362;p44"/>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363" name="Google Shape;363;p44"/>
          <p:cNvPicPr preferRelativeResize="0"/>
          <p:nvPr/>
        </p:nvPicPr>
        <p:blipFill rotWithShape="1">
          <a:blip r:embed="rId3">
            <a:alphaModFix/>
          </a:blip>
          <a:srcRect b="0" l="0" r="0" t="0"/>
          <a:stretch/>
        </p:blipFill>
        <p:spPr>
          <a:xfrm>
            <a:off x="381001" y="3102249"/>
            <a:ext cx="3886200" cy="3254101"/>
          </a:xfrm>
          <a:prstGeom prst="rect">
            <a:avLst/>
          </a:prstGeom>
          <a:noFill/>
          <a:ln>
            <a:noFill/>
          </a:ln>
        </p:spPr>
      </p:pic>
      <p:sp>
        <p:nvSpPr>
          <p:cNvPr id="364" name="Google Shape;364;p44"/>
          <p:cNvSpPr txBox="1"/>
          <p:nvPr/>
        </p:nvSpPr>
        <p:spPr>
          <a:xfrm>
            <a:off x="4343400" y="2511385"/>
            <a:ext cx="4648200" cy="2713563"/>
          </a:xfrm>
          <a:prstGeom prst="rect">
            <a:avLst/>
          </a:prstGeom>
          <a:noFill/>
          <a:ln>
            <a:noFill/>
          </a:ln>
        </p:spPr>
        <p:txBody>
          <a:bodyPr anchorCtr="0" anchor="t" bIns="0" lIns="0" spcFirstLastPara="1" rIns="0" wrap="square" tIns="0">
            <a:spAutoFit/>
          </a:bodyPr>
          <a:lstStyle/>
          <a:p>
            <a:pPr indent="-285750" lvl="0" marL="285750" marR="0" rtl="0" algn="l">
              <a:lnSpc>
                <a:spcPct val="158333"/>
              </a:lnSpc>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Thuộc tính:</a:t>
            </a:r>
            <a:endParaRPr/>
          </a:p>
          <a:p>
            <a:pPr indent="-342900" lvl="1" marL="800100" marR="0" rtl="0" algn="l">
              <a:lnSpc>
                <a:spcPct val="158333"/>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Panels: chứa tập các Status Bar</a:t>
            </a:r>
            <a:endParaRPr/>
          </a:p>
          <a:p>
            <a:pPr indent="-342900" lvl="1" marL="800100" marR="0" rtl="0" algn="l">
              <a:lnSpc>
                <a:spcPct val="158333"/>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ShowPanels: Trạng thái hiển thị Panel. Mặc định là True. </a:t>
            </a:r>
            <a:endParaRPr/>
          </a:p>
          <a:p>
            <a:pPr indent="-342900" lvl="1" marL="800100" marR="0" rtl="0" algn="l">
              <a:lnSpc>
                <a:spcPct val="158333"/>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Text: Hiển thị đoạn văn bản</a:t>
            </a:r>
            <a:endParaRPr b="0" i="0" sz="2400" u="none" cap="none" strike="noStrike">
              <a:solidFill>
                <a:srgbClr val="000000"/>
              </a:solidFill>
              <a:latin typeface="Calibri"/>
              <a:ea typeface="Calibri"/>
              <a:cs typeface="Calibri"/>
              <a:sym typeface="Calibri"/>
            </a:endParaRPr>
          </a:p>
          <a:p>
            <a:pPr indent="0" lvl="1" marL="393700" marR="0" rtl="0" algn="l">
              <a:spcBef>
                <a:spcPts val="0"/>
              </a:spcBef>
              <a:spcAft>
                <a:spcPts val="0"/>
              </a:spcAft>
              <a:buClr>
                <a:schemeClr val="dk1"/>
              </a:buClr>
              <a:buSzPts val="1800"/>
              <a:buFont typeface="Noto Sans Symbols"/>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5"/>
          <p:cNvSpPr txBox="1"/>
          <p:nvPr>
            <p:ph idx="1" type="body"/>
          </p:nvPr>
        </p:nvSpPr>
        <p:spPr>
          <a:xfrm>
            <a:off x="228600" y="1195808"/>
            <a:ext cx="8229600" cy="126509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000"/>
              <a:buFont typeface="Noto Sans Symbols"/>
              <a:buChar char="▪"/>
            </a:pPr>
            <a:r>
              <a:rPr lang="en-US" sz="2000"/>
              <a:t>Ví dụ 1: Sử dụng StatusBar với Panels</a:t>
            </a:r>
            <a:endParaRPr/>
          </a:p>
          <a:p>
            <a:pPr indent="0" lvl="0" marL="0" rtl="0" algn="l">
              <a:spcBef>
                <a:spcPts val="0"/>
              </a:spcBef>
              <a:spcAft>
                <a:spcPts val="0"/>
              </a:spcAft>
              <a:buNone/>
            </a:pPr>
            <a:r>
              <a:t/>
            </a:r>
            <a:endParaRPr/>
          </a:p>
          <a:p>
            <a:pPr indent="0" lvl="0" marL="0" rtl="0" algn="l">
              <a:spcBef>
                <a:spcPts val="0"/>
              </a:spcBef>
              <a:spcAft>
                <a:spcPts val="0"/>
              </a:spcAft>
              <a:buClr>
                <a:schemeClr val="dk1"/>
              </a:buClr>
              <a:buSzPts val="1800"/>
              <a:buFont typeface="Noto Sans Symbols"/>
              <a:buNone/>
            </a:pPr>
            <a:r>
              <a:t/>
            </a:r>
            <a:endParaRPr/>
          </a:p>
        </p:txBody>
      </p:sp>
      <p:sp>
        <p:nvSpPr>
          <p:cNvPr id="370" name="Google Shape;370;p45"/>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71" name="Google Shape;371;p45"/>
          <p:cNvSpPr txBox="1"/>
          <p:nvPr>
            <p:ph type="title"/>
          </p:nvPr>
        </p:nvSpPr>
        <p:spPr>
          <a:xfrm>
            <a:off x="1524000" y="519113"/>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StatusBar</a:t>
            </a:r>
            <a:endParaRPr/>
          </a:p>
        </p:txBody>
      </p:sp>
      <p:pic>
        <p:nvPicPr>
          <p:cNvPr id="372" name="Google Shape;372;p45"/>
          <p:cNvPicPr preferRelativeResize="0"/>
          <p:nvPr/>
        </p:nvPicPr>
        <p:blipFill rotWithShape="1">
          <a:blip r:embed="rId3">
            <a:alphaModFix/>
          </a:blip>
          <a:srcRect b="0" l="0" r="0" t="0"/>
          <a:stretch/>
        </p:blipFill>
        <p:spPr>
          <a:xfrm>
            <a:off x="304800" y="1633985"/>
            <a:ext cx="8686800" cy="5257800"/>
          </a:xfrm>
          <a:prstGeom prst="rect">
            <a:avLst/>
          </a:prstGeom>
          <a:noFill/>
          <a:ln>
            <a:noFill/>
          </a:ln>
        </p:spPr>
      </p:pic>
      <p:sp>
        <p:nvSpPr>
          <p:cNvPr id="373" name="Google Shape;373;p45"/>
          <p:cNvSpPr txBox="1"/>
          <p:nvPr/>
        </p:nvSpPr>
        <p:spPr>
          <a:xfrm>
            <a:off x="381000" y="2024063"/>
            <a:ext cx="8458200" cy="397033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Private Sub StatusBar1_PanelClick(ByVal sender As System.Object, ByVal e As _ System.Windows.Forms.StatusBarPanelClickEventArgs) Handles StatusBar1.PanelClick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	If e.StatusBarPanel Is StatusBar1.Panels(1) Then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		'checks if status bar panel2 is clicked and if true opens a webpage’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		System.Diagnostics.Process.Start("www.msdn.mcirosoft.com") 	ElseIf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		e.StatusBarPanel Is StatusBar1.Panels(2)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	Then 'checks if status bar panel3 is clicked and if true opens a webpage 		System.Diagnostics.Process.Start("www.startvbdotnet.com") </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	End If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End Sub</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46"/>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b="1" lang="en-US"/>
              <a:t>Ví dụ 2: Sử dụng StatusBar để tạo thông báo</a:t>
            </a:r>
            <a:endParaRPr b="1"/>
          </a:p>
          <a:p>
            <a:pPr indent="0" lvl="0" marL="0" rtl="0" algn="l">
              <a:spcBef>
                <a:spcPts val="0"/>
              </a:spcBef>
              <a:spcAft>
                <a:spcPts val="0"/>
              </a:spcAft>
              <a:buNone/>
            </a:pPr>
            <a:r>
              <a:t/>
            </a:r>
            <a:endParaRPr/>
          </a:p>
        </p:txBody>
      </p:sp>
      <p:sp>
        <p:nvSpPr>
          <p:cNvPr id="379" name="Google Shape;379;p46"/>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80" name="Google Shape;380;p46"/>
          <p:cNvSpPr txBox="1"/>
          <p:nvPr>
            <p:ph type="title"/>
          </p:nvPr>
        </p:nvSpPr>
        <p:spPr>
          <a:xfrm>
            <a:off x="1524000" y="494030"/>
            <a:ext cx="8229600" cy="1143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StatusBar</a:t>
            </a:r>
            <a:endParaRPr/>
          </a:p>
        </p:txBody>
      </p:sp>
      <p:pic>
        <p:nvPicPr>
          <p:cNvPr id="381" name="Google Shape;381;p46"/>
          <p:cNvPicPr preferRelativeResize="0"/>
          <p:nvPr/>
        </p:nvPicPr>
        <p:blipFill rotWithShape="1">
          <a:blip r:embed="rId3">
            <a:alphaModFix/>
          </a:blip>
          <a:srcRect b="0" l="0" r="0" t="0"/>
          <a:stretch/>
        </p:blipFill>
        <p:spPr>
          <a:xfrm>
            <a:off x="228599" y="1637030"/>
            <a:ext cx="8686801" cy="4763770"/>
          </a:xfrm>
          <a:prstGeom prst="rect">
            <a:avLst/>
          </a:prstGeom>
          <a:noFill/>
          <a:ln>
            <a:noFill/>
          </a:ln>
        </p:spPr>
      </p:pic>
      <p:pic>
        <p:nvPicPr>
          <p:cNvPr id="382" name="Google Shape;382;p46"/>
          <p:cNvPicPr preferRelativeResize="0"/>
          <p:nvPr/>
        </p:nvPicPr>
        <p:blipFill rotWithShape="1">
          <a:blip r:embed="rId4">
            <a:alphaModFix/>
          </a:blip>
          <a:srcRect b="0" l="0" r="0" t="0"/>
          <a:stretch/>
        </p:blipFill>
        <p:spPr>
          <a:xfrm>
            <a:off x="467002" y="2525174"/>
            <a:ext cx="8168306" cy="24384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47"/>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389" name="Google Shape;389;p47"/>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Flow">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xmlns:r="http://schemas.openxmlformats.org/officeDocument/2006/relationships">
  <a:clrScheme name="Flow">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