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3"/>
  </p:notesMasterIdLst>
  <p:sldIdLst>
    <p:sldId id="260" r:id="rId2"/>
    <p:sldId id="379" r:id="rId3"/>
    <p:sldId id="380" r:id="rId4"/>
    <p:sldId id="382" r:id="rId5"/>
    <p:sldId id="383" r:id="rId6"/>
    <p:sldId id="402" r:id="rId7"/>
    <p:sldId id="403" r:id="rId8"/>
    <p:sldId id="405" r:id="rId9"/>
    <p:sldId id="404" r:id="rId10"/>
    <p:sldId id="408" r:id="rId11"/>
    <p:sldId id="384" r:id="rId12"/>
    <p:sldId id="385" r:id="rId13"/>
    <p:sldId id="381" r:id="rId14"/>
    <p:sldId id="386" r:id="rId15"/>
    <p:sldId id="387" r:id="rId16"/>
    <p:sldId id="388" r:id="rId17"/>
    <p:sldId id="389" r:id="rId18"/>
    <p:sldId id="390" r:id="rId19"/>
    <p:sldId id="407" r:id="rId20"/>
    <p:sldId id="406" r:id="rId21"/>
    <p:sldId id="391" r:id="rId22"/>
    <p:sldId id="392" r:id="rId23"/>
    <p:sldId id="393" r:id="rId24"/>
    <p:sldId id="394" r:id="rId25"/>
    <p:sldId id="395" r:id="rId26"/>
    <p:sldId id="396" r:id="rId27"/>
    <p:sldId id="397" r:id="rId28"/>
    <p:sldId id="409" r:id="rId29"/>
    <p:sldId id="398" r:id="rId30"/>
    <p:sldId id="401" r:id="rId31"/>
    <p:sldId id="429" r:id="rId32"/>
    <p:sldId id="430" r:id="rId33"/>
    <p:sldId id="431" r:id="rId34"/>
    <p:sldId id="432" r:id="rId35"/>
    <p:sldId id="433" r:id="rId36"/>
    <p:sldId id="434" r:id="rId37"/>
    <p:sldId id="435" r:id="rId38"/>
    <p:sldId id="436" r:id="rId39"/>
    <p:sldId id="437" r:id="rId40"/>
    <p:sldId id="438" r:id="rId41"/>
    <p:sldId id="439" r:id="rId42"/>
    <p:sldId id="440" r:id="rId43"/>
    <p:sldId id="441" r:id="rId44"/>
    <p:sldId id="442" r:id="rId45"/>
    <p:sldId id="443" r:id="rId46"/>
    <p:sldId id="444" r:id="rId47"/>
    <p:sldId id="446" r:id="rId48"/>
    <p:sldId id="447" r:id="rId49"/>
    <p:sldId id="410" r:id="rId50"/>
    <p:sldId id="399" r:id="rId51"/>
    <p:sldId id="411" r:id="rId52"/>
    <p:sldId id="400" r:id="rId53"/>
    <p:sldId id="412" r:id="rId54"/>
    <p:sldId id="428" r:id="rId55"/>
    <p:sldId id="421" r:id="rId56"/>
    <p:sldId id="422" r:id="rId57"/>
    <p:sldId id="423" r:id="rId58"/>
    <p:sldId id="424" r:id="rId59"/>
    <p:sldId id="425" r:id="rId60"/>
    <p:sldId id="426" r:id="rId61"/>
    <p:sldId id="420" r:id="rId62"/>
    <p:sldId id="449" r:id="rId63"/>
    <p:sldId id="414" r:id="rId64"/>
    <p:sldId id="415" r:id="rId65"/>
    <p:sldId id="416" r:id="rId66"/>
    <p:sldId id="417" r:id="rId67"/>
    <p:sldId id="418" r:id="rId68"/>
    <p:sldId id="419" r:id="rId69"/>
    <p:sldId id="413" r:id="rId70"/>
    <p:sldId id="282" r:id="rId71"/>
    <p:sldId id="307"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1" d="100"/>
          <a:sy n="91" d="100"/>
        </p:scale>
        <p:origin x="2082" y="6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4</a:t>
            </a:fld>
            <a:endParaRPr lang="en-GB"/>
          </a:p>
        </p:txBody>
      </p:sp>
    </p:spTree>
    <p:extLst>
      <p:ext uri="{BB962C8B-B14F-4D97-AF65-F5344CB8AC3E}">
        <p14:creationId xmlns:p14="http://schemas.microsoft.com/office/powerpoint/2010/main" val="1049649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7</a:t>
            </a:fld>
            <a:endParaRPr lang="en-GB"/>
          </a:p>
        </p:txBody>
      </p:sp>
    </p:spTree>
    <p:extLst>
      <p:ext uri="{BB962C8B-B14F-4D97-AF65-F5344CB8AC3E}">
        <p14:creationId xmlns:p14="http://schemas.microsoft.com/office/powerpoint/2010/main" val="3012642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9</a:t>
            </a:fld>
            <a:endParaRPr lang="en-GB"/>
          </a:p>
        </p:txBody>
      </p:sp>
    </p:spTree>
    <p:extLst>
      <p:ext uri="{BB962C8B-B14F-4D97-AF65-F5344CB8AC3E}">
        <p14:creationId xmlns:p14="http://schemas.microsoft.com/office/powerpoint/2010/main" val="2082384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http://www.btechsmartclass.com/java/java-inheritance-basics.html</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11</a:t>
            </a:fld>
            <a:endParaRPr lang="en-GB"/>
          </a:p>
        </p:txBody>
      </p:sp>
    </p:spTree>
    <p:extLst>
      <p:ext uri="{BB962C8B-B14F-4D97-AF65-F5344CB8AC3E}">
        <p14:creationId xmlns:p14="http://schemas.microsoft.com/office/powerpoint/2010/main" val="3801138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51</a:t>
            </a:fld>
            <a:endParaRPr lang="en-GB"/>
          </a:p>
        </p:txBody>
      </p:sp>
    </p:spTree>
    <p:extLst>
      <p:ext uri="{BB962C8B-B14F-4D97-AF65-F5344CB8AC3E}">
        <p14:creationId xmlns:p14="http://schemas.microsoft.com/office/powerpoint/2010/main" val="1989273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58</a:t>
            </a:fld>
            <a:endParaRPr lang="en-GB"/>
          </a:p>
        </p:txBody>
      </p:sp>
    </p:spTree>
    <p:extLst>
      <p:ext uri="{BB962C8B-B14F-4D97-AF65-F5344CB8AC3E}">
        <p14:creationId xmlns:p14="http://schemas.microsoft.com/office/powerpoint/2010/main" val="26629237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tmp"/><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tmp"/><Relationship Id="rId4" Type="http://schemas.openxmlformats.org/officeDocument/2006/relationships/image" Target="../media/image9.tm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6.tmp"/><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7.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8.tmp"/><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viettuts.vn/java-string" TargetMode="External"/><Relationship Id="rId2" Type="http://schemas.openxmlformats.org/officeDocument/2006/relationships/hyperlink" Target="https://viettuts.vn/java-collection/arraylist-trong-java"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a:t>
            </a:r>
            <a:r>
              <a:rPr lang="en-US" smtClean="0"/>
              <a:t>2</a:t>
            </a:r>
            <a:r>
              <a:rPr lang="en-US"/>
              <a:t/>
            </a:r>
            <a:br>
              <a:rPr lang="en-US"/>
            </a:br>
            <a:r>
              <a:rPr lang="en-US" smtClean="0"/>
              <a:t>LẬP TRÌNH HƯỚNG ĐỐI TƯỢNG VỚI JAVA</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solidFill>
                  <a:srgbClr val="FF0000"/>
                </a:solidFill>
              </a:rPr>
              <a:t>Giới</a:t>
            </a:r>
            <a:r>
              <a:rPr lang="en-US" sz="2400" b="1">
                <a:solidFill>
                  <a:srgbClr val="FF0000"/>
                </a:solidFill>
              </a:rPr>
              <a:t> thiệu</a:t>
            </a:r>
          </a:p>
          <a:p>
            <a:pPr marL="385763" indent="-385763">
              <a:buFont typeface="+mj-lt"/>
              <a:buAutoNum type="arabicPeriod"/>
            </a:pPr>
            <a:r>
              <a:rPr lang="en-US" sz="2400" b="1" smtClean="0"/>
              <a:t>Lớp và đối tượng</a:t>
            </a:r>
            <a:endParaRPr lang="en-US" sz="2400" b="1" dirty="0"/>
          </a:p>
          <a:p>
            <a:pPr marL="385763" indent="-385763">
              <a:buFont typeface="+mj-lt"/>
              <a:buAutoNum type="arabicPeriod"/>
            </a:pPr>
            <a:r>
              <a:rPr lang="en-US" sz="2400" b="1" smtClean="0"/>
              <a:t>Phương thức khởi tạo</a:t>
            </a:r>
          </a:p>
          <a:p>
            <a:pPr marL="385763" indent="-385763">
              <a:buFont typeface="+mj-lt"/>
              <a:buAutoNum type="arabicPeriod"/>
            </a:pPr>
            <a:r>
              <a:rPr lang="en-US" sz="2400" b="1" smtClean="0"/>
              <a:t>Mở rộng lớp</a:t>
            </a:r>
            <a:endParaRPr lang="en-US" sz="2400" b="1"/>
          </a:p>
          <a:p>
            <a:pPr marL="385763" indent="-385763">
              <a:buFont typeface="+mj-lt"/>
              <a:buAutoNum type="arabicPeriod"/>
            </a:pPr>
            <a:r>
              <a:rPr lang="en-US" sz="2400" b="1" smtClean="0"/>
              <a:t>Gói (packet)</a:t>
            </a:r>
          </a:p>
          <a:p>
            <a:pPr marL="385763" indent="-385763">
              <a:buFont typeface="+mj-lt"/>
              <a:buAutoNum type="arabicPeriod"/>
            </a:pPr>
            <a:r>
              <a:rPr lang="en-US" sz="2400" b="1" smtClean="0"/>
              <a:t>Các gói có sẵn trong Java</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74475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a:t>
            </a:r>
            <a:endParaRPr lang="en-US"/>
          </a:p>
        </p:txBody>
      </p:sp>
      <p:sp>
        <p:nvSpPr>
          <p:cNvPr id="3" name="Content Placeholder 2"/>
          <p:cNvSpPr>
            <a:spLocks noGrp="1"/>
          </p:cNvSpPr>
          <p:nvPr>
            <p:ph idx="1"/>
          </p:nvPr>
        </p:nvSpPr>
        <p:spPr/>
        <p:txBody>
          <a:bodyPr/>
          <a:lstStyle/>
          <a:p>
            <a:r>
              <a:rPr lang="en-US" smtClean="0"/>
              <a:t>Mục tiêu của  lập trình là giải quyết các bài toán trong thế giới thực. Trong khi đó các bài toán đều cần xử lý các dố tượng cụ thể. </a:t>
            </a:r>
          </a:p>
          <a:p>
            <a:r>
              <a:rPr lang="en-US" smtClean="0"/>
              <a:t>Khái niệm đối tượng và lớp</a:t>
            </a:r>
          </a:p>
          <a:p>
            <a:pPr lvl="1"/>
            <a:r>
              <a:rPr lang="en-US" b="1" u="sng" smtClean="0"/>
              <a:t>Đối tượng </a:t>
            </a:r>
            <a:r>
              <a:rPr lang="en-US" smtClean="0"/>
              <a:t>là thực thể cụ thể trong thế giới thực. Mỗi đối tượng được đặc trưng bởi các thuộc tính và hành vi riêng.</a:t>
            </a:r>
            <a:endParaRPr lang="en-US"/>
          </a:p>
        </p:txBody>
      </p:sp>
      <p:sp>
        <p:nvSpPr>
          <p:cNvPr id="9" name="Rectangle 8"/>
          <p:cNvSpPr/>
          <p:nvPr/>
        </p:nvSpPr>
        <p:spPr>
          <a:xfrm>
            <a:off x="0" y="6278079"/>
            <a:ext cx="4572000" cy="646331"/>
          </a:xfrm>
          <a:prstGeom prst="rect">
            <a:avLst/>
          </a:prstGeom>
        </p:spPr>
        <p:txBody>
          <a:bodyPr>
            <a:spAutoFit/>
          </a:bodyPr>
          <a:lstStyle/>
          <a:p>
            <a:r>
              <a:rPr lang="en-US" sz="1200" i="1"/>
              <a:t>(1) https://datthu.vn/nha-pho/</a:t>
            </a:r>
          </a:p>
          <a:p>
            <a:r>
              <a:rPr lang="en-US" sz="1200" i="1" smtClean="0"/>
              <a:t>(2)http</a:t>
            </a:r>
            <a:r>
              <a:rPr lang="en-US" sz="1200" i="1"/>
              <a:t>://daidoanket.vn/anh-15-loai-cay-tu-nhien-dep-nhat-the-gioi-547535.html</a:t>
            </a:r>
          </a:p>
        </p:txBody>
      </p:sp>
      <p:pic>
        <p:nvPicPr>
          <p:cNvPr id="11" name="Picture 10"/>
          <p:cNvPicPr>
            <a:picLocks noChangeAspect="1"/>
          </p:cNvPicPr>
          <p:nvPr/>
        </p:nvPicPr>
        <p:blipFill>
          <a:blip r:embed="rId2"/>
          <a:stretch>
            <a:fillRect/>
          </a:stretch>
        </p:blipFill>
        <p:spPr>
          <a:xfrm>
            <a:off x="7344924" y="4209080"/>
            <a:ext cx="978739" cy="1244327"/>
          </a:xfrm>
          <a:prstGeom prst="rect">
            <a:avLst/>
          </a:prstGeom>
        </p:spPr>
      </p:pic>
      <p:sp>
        <p:nvSpPr>
          <p:cNvPr id="12" name="Rectangle 11"/>
          <p:cNvSpPr/>
          <p:nvPr/>
        </p:nvSpPr>
        <p:spPr>
          <a:xfrm>
            <a:off x="5514996" y="6384758"/>
            <a:ext cx="3897915" cy="461665"/>
          </a:xfrm>
          <a:prstGeom prst="rect">
            <a:avLst/>
          </a:prstGeom>
        </p:spPr>
        <p:txBody>
          <a:bodyPr wrap="square">
            <a:spAutoFit/>
          </a:bodyPr>
          <a:lstStyle/>
          <a:p>
            <a:r>
              <a:rPr lang="en-US" sz="1200" i="1"/>
              <a:t>(3) http://hondagiaiphong.com.vn/xe-honda-crv.html</a:t>
            </a:r>
          </a:p>
          <a:p>
            <a:r>
              <a:rPr lang="en-US" sz="1200" i="1" smtClean="0"/>
              <a:t>(4) https</a:t>
            </a:r>
            <a:r>
              <a:rPr lang="en-US" sz="1200" i="1"/>
              <a:t>://vi.wikipedia.org/wiki/Donald_Trump</a:t>
            </a:r>
          </a:p>
        </p:txBody>
      </p:sp>
      <p:pic>
        <p:nvPicPr>
          <p:cNvPr id="13" name="Picture 12"/>
          <p:cNvPicPr>
            <a:picLocks noChangeAspect="1"/>
          </p:cNvPicPr>
          <p:nvPr/>
        </p:nvPicPr>
        <p:blipFill>
          <a:blip r:embed="rId3"/>
          <a:stretch>
            <a:fillRect/>
          </a:stretch>
        </p:blipFill>
        <p:spPr>
          <a:xfrm>
            <a:off x="3106332" y="4180955"/>
            <a:ext cx="1358571" cy="1328647"/>
          </a:xfrm>
          <a:prstGeom prst="rect">
            <a:avLst/>
          </a:prstGeom>
        </p:spPr>
      </p:pic>
      <p:sp>
        <p:nvSpPr>
          <p:cNvPr id="14" name="TextBox 13"/>
          <p:cNvSpPr txBox="1"/>
          <p:nvPr/>
        </p:nvSpPr>
        <p:spPr>
          <a:xfrm>
            <a:off x="1322384" y="5582184"/>
            <a:ext cx="489236" cy="369332"/>
          </a:xfrm>
          <a:prstGeom prst="rect">
            <a:avLst/>
          </a:prstGeom>
          <a:noFill/>
        </p:spPr>
        <p:txBody>
          <a:bodyPr wrap="none" rtlCol="0">
            <a:spAutoFit/>
          </a:bodyPr>
          <a:lstStyle/>
          <a:p>
            <a:r>
              <a:rPr lang="en-US" smtClean="0"/>
              <a:t>(1)</a:t>
            </a:r>
            <a:endParaRPr lang="en-US"/>
          </a:p>
        </p:txBody>
      </p:sp>
      <p:pic>
        <p:nvPicPr>
          <p:cNvPr id="1026" name="Picture 2" descr="nhà phố 2 tầ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940021" y="4094405"/>
            <a:ext cx="1487779" cy="148777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540999" y="5562354"/>
            <a:ext cx="489236" cy="369332"/>
          </a:xfrm>
          <a:prstGeom prst="rect">
            <a:avLst/>
          </a:prstGeom>
          <a:noFill/>
        </p:spPr>
        <p:txBody>
          <a:bodyPr wrap="none" rtlCol="0">
            <a:spAutoFit/>
          </a:bodyPr>
          <a:lstStyle/>
          <a:p>
            <a:r>
              <a:rPr lang="en-US" smtClean="0"/>
              <a:t>(2)</a:t>
            </a:r>
            <a:endParaRPr lang="en-US"/>
          </a:p>
        </p:txBody>
      </p:sp>
      <p:sp>
        <p:nvSpPr>
          <p:cNvPr id="17" name="TextBox 16"/>
          <p:cNvSpPr txBox="1"/>
          <p:nvPr/>
        </p:nvSpPr>
        <p:spPr>
          <a:xfrm>
            <a:off x="5514996" y="5562354"/>
            <a:ext cx="489236" cy="369332"/>
          </a:xfrm>
          <a:prstGeom prst="rect">
            <a:avLst/>
          </a:prstGeom>
          <a:noFill/>
        </p:spPr>
        <p:txBody>
          <a:bodyPr wrap="none" rtlCol="0">
            <a:spAutoFit/>
          </a:bodyPr>
          <a:lstStyle/>
          <a:p>
            <a:r>
              <a:rPr lang="en-US" smtClean="0"/>
              <a:t>(3)</a:t>
            </a:r>
            <a:endParaRPr lang="en-US"/>
          </a:p>
        </p:txBody>
      </p:sp>
      <p:sp>
        <p:nvSpPr>
          <p:cNvPr id="18" name="TextBox 17"/>
          <p:cNvSpPr txBox="1"/>
          <p:nvPr/>
        </p:nvSpPr>
        <p:spPr>
          <a:xfrm>
            <a:off x="7589674" y="5595872"/>
            <a:ext cx="489236" cy="369332"/>
          </a:xfrm>
          <a:prstGeom prst="rect">
            <a:avLst/>
          </a:prstGeom>
          <a:noFill/>
        </p:spPr>
        <p:txBody>
          <a:bodyPr wrap="none" rtlCol="0">
            <a:spAutoFit/>
          </a:bodyPr>
          <a:lstStyle/>
          <a:p>
            <a:r>
              <a:rPr lang="en-US" smtClean="0"/>
              <a:t>(4)</a:t>
            </a:r>
            <a:endParaRPr lang="en-US"/>
          </a:p>
        </p:txBody>
      </p:sp>
      <p:pic>
        <p:nvPicPr>
          <p:cNvPr id="15" name="Picture 14"/>
          <p:cNvPicPr>
            <a:picLocks noChangeAspect="1"/>
          </p:cNvPicPr>
          <p:nvPr/>
        </p:nvPicPr>
        <p:blipFill>
          <a:blip r:embed="rId5"/>
          <a:stretch>
            <a:fillRect/>
          </a:stretch>
        </p:blipFill>
        <p:spPr>
          <a:xfrm>
            <a:off x="4970647" y="4525253"/>
            <a:ext cx="1939609" cy="1070619"/>
          </a:xfrm>
          <a:prstGeom prst="rect">
            <a:avLst/>
          </a:prstGeom>
        </p:spPr>
      </p:pic>
    </p:spTree>
    <p:extLst>
      <p:ext uri="{BB962C8B-B14F-4D97-AF65-F5344CB8AC3E}">
        <p14:creationId xmlns:p14="http://schemas.microsoft.com/office/powerpoint/2010/main" val="4281453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 (tiếp)</a:t>
            </a:r>
            <a:endParaRPr lang="en-US"/>
          </a:p>
        </p:txBody>
      </p:sp>
      <p:sp>
        <p:nvSpPr>
          <p:cNvPr id="3" name="Content Placeholder 2"/>
          <p:cNvSpPr>
            <a:spLocks noGrp="1"/>
          </p:cNvSpPr>
          <p:nvPr>
            <p:ph idx="1"/>
          </p:nvPr>
        </p:nvSpPr>
        <p:spPr/>
        <p:txBody>
          <a:bodyPr/>
          <a:lstStyle/>
          <a:p>
            <a:r>
              <a:rPr lang="en-US" smtClean="0"/>
              <a:t>Khái niệm đối tượng và lớp</a:t>
            </a:r>
          </a:p>
          <a:p>
            <a:pPr lvl="1"/>
            <a:r>
              <a:rPr lang="en-US" b="1" u="sng" smtClean="0"/>
              <a:t>Lớp </a:t>
            </a:r>
            <a:r>
              <a:rPr lang="en-US" smtClean="0"/>
              <a:t>là tập các thực thể cùng kiểu</a:t>
            </a:r>
            <a:endParaRPr lang="en-US"/>
          </a:p>
        </p:txBody>
      </p:sp>
      <p:pic>
        <p:nvPicPr>
          <p:cNvPr id="9" name="Picture 8"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6962" y="2481342"/>
            <a:ext cx="1872840" cy="1203968"/>
          </a:xfrm>
          <a:prstGeom prst="rect">
            <a:avLst/>
          </a:prstGeom>
        </p:spPr>
      </p:pic>
      <p:pic>
        <p:nvPicPr>
          <p:cNvPr id="11" name="Picture 10"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7486" y="4090426"/>
            <a:ext cx="1619476" cy="1571844"/>
          </a:xfrm>
          <a:prstGeom prst="rect">
            <a:avLst/>
          </a:prstGeom>
        </p:spPr>
      </p:pic>
      <p:pic>
        <p:nvPicPr>
          <p:cNvPr id="12" name="Picture 11"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55532" y="4937925"/>
            <a:ext cx="2181401" cy="1171739"/>
          </a:xfrm>
          <a:prstGeom prst="rect">
            <a:avLst/>
          </a:prstGeom>
        </p:spPr>
      </p:pic>
      <p:sp>
        <p:nvSpPr>
          <p:cNvPr id="13" name="TextBox 12"/>
          <p:cNvSpPr txBox="1"/>
          <p:nvPr/>
        </p:nvSpPr>
        <p:spPr>
          <a:xfrm>
            <a:off x="858106" y="2221356"/>
            <a:ext cx="2587827" cy="646331"/>
          </a:xfrm>
          <a:prstGeom prst="rect">
            <a:avLst/>
          </a:prstGeom>
          <a:noFill/>
        </p:spPr>
        <p:txBody>
          <a:bodyPr wrap="square" rtlCol="0">
            <a:spAutoFit/>
          </a:bodyPr>
          <a:lstStyle/>
          <a:p>
            <a:pPr algn="ctr"/>
            <a:r>
              <a:rPr lang="en-US" i="1" smtClean="0"/>
              <a:t>(1)Tập các đối tượng người</a:t>
            </a:r>
            <a:endParaRPr lang="en-US" i="1"/>
          </a:p>
        </p:txBody>
      </p:sp>
      <p:sp>
        <p:nvSpPr>
          <p:cNvPr id="14" name="TextBox 13"/>
          <p:cNvSpPr txBox="1"/>
          <p:nvPr/>
        </p:nvSpPr>
        <p:spPr>
          <a:xfrm>
            <a:off x="3736772" y="2114004"/>
            <a:ext cx="2587827" cy="369332"/>
          </a:xfrm>
          <a:prstGeom prst="rect">
            <a:avLst/>
          </a:prstGeom>
          <a:noFill/>
        </p:spPr>
        <p:txBody>
          <a:bodyPr wrap="square" rtlCol="0">
            <a:spAutoFit/>
          </a:bodyPr>
          <a:lstStyle/>
          <a:p>
            <a:pPr algn="ctr"/>
            <a:r>
              <a:rPr lang="en-US" i="1" smtClean="0"/>
              <a:t>(2)Tập các đối tượng cây</a:t>
            </a:r>
            <a:endParaRPr lang="en-US" i="1"/>
          </a:p>
        </p:txBody>
      </p:sp>
      <p:sp>
        <p:nvSpPr>
          <p:cNvPr id="15" name="TextBox 14"/>
          <p:cNvSpPr txBox="1"/>
          <p:nvPr/>
        </p:nvSpPr>
        <p:spPr>
          <a:xfrm>
            <a:off x="6245370" y="2820057"/>
            <a:ext cx="2587827" cy="646331"/>
          </a:xfrm>
          <a:prstGeom prst="rect">
            <a:avLst/>
          </a:prstGeom>
          <a:noFill/>
        </p:spPr>
        <p:txBody>
          <a:bodyPr wrap="square" rtlCol="0">
            <a:spAutoFit/>
          </a:bodyPr>
          <a:lstStyle/>
          <a:p>
            <a:pPr algn="ctr"/>
            <a:r>
              <a:rPr lang="en-US" i="1" smtClean="0"/>
              <a:t>(3)Tập các đối tượng ô tô</a:t>
            </a:r>
            <a:endParaRPr lang="en-US" i="1"/>
          </a:p>
        </p:txBody>
      </p:sp>
      <p:sp>
        <p:nvSpPr>
          <p:cNvPr id="16" name="TextBox 15"/>
          <p:cNvSpPr txBox="1"/>
          <p:nvPr/>
        </p:nvSpPr>
        <p:spPr>
          <a:xfrm>
            <a:off x="4916244" y="4554568"/>
            <a:ext cx="3472721" cy="369332"/>
          </a:xfrm>
          <a:prstGeom prst="rect">
            <a:avLst/>
          </a:prstGeom>
          <a:noFill/>
        </p:spPr>
        <p:txBody>
          <a:bodyPr wrap="square" rtlCol="0">
            <a:spAutoFit/>
          </a:bodyPr>
          <a:lstStyle/>
          <a:p>
            <a:pPr algn="ctr"/>
            <a:r>
              <a:rPr lang="en-US" i="1" smtClean="0"/>
              <a:t>(5) Tập các đối tượng sông ngòi</a:t>
            </a:r>
            <a:endParaRPr lang="en-US" i="1"/>
          </a:p>
        </p:txBody>
      </p:sp>
      <p:sp>
        <p:nvSpPr>
          <p:cNvPr id="17" name="TextBox 16"/>
          <p:cNvSpPr txBox="1"/>
          <p:nvPr/>
        </p:nvSpPr>
        <p:spPr>
          <a:xfrm>
            <a:off x="1624062" y="3744753"/>
            <a:ext cx="3011149" cy="646331"/>
          </a:xfrm>
          <a:prstGeom prst="rect">
            <a:avLst/>
          </a:prstGeom>
          <a:noFill/>
        </p:spPr>
        <p:txBody>
          <a:bodyPr wrap="square" rtlCol="0">
            <a:spAutoFit/>
          </a:bodyPr>
          <a:lstStyle/>
          <a:p>
            <a:pPr algn="ctr"/>
            <a:r>
              <a:rPr lang="en-US" i="1" smtClean="0"/>
              <a:t>(4)Tập các đối tượng quả cam</a:t>
            </a:r>
            <a:endParaRPr lang="en-US" i="1"/>
          </a:p>
        </p:txBody>
      </p:sp>
      <p:sp>
        <p:nvSpPr>
          <p:cNvPr id="6" name="Rectangle 5"/>
          <p:cNvSpPr/>
          <p:nvPr/>
        </p:nvSpPr>
        <p:spPr>
          <a:xfrm>
            <a:off x="111486" y="6201336"/>
            <a:ext cx="5344046" cy="830997"/>
          </a:xfrm>
          <a:prstGeom prst="rect">
            <a:avLst/>
          </a:prstGeom>
        </p:spPr>
        <p:txBody>
          <a:bodyPr wrap="square">
            <a:spAutoFit/>
          </a:bodyPr>
          <a:lstStyle/>
          <a:p>
            <a:r>
              <a:rPr lang="en-US" sz="1200" i="1" smtClean="0"/>
              <a:t>(1)- https</a:t>
            </a:r>
            <a:r>
              <a:rPr lang="en-US" sz="1200" i="1"/>
              <a:t>://jobsgo.vn</a:t>
            </a:r>
            <a:r>
              <a:rPr lang="en-US" sz="1200" i="1" smtClean="0"/>
              <a:t>/</a:t>
            </a:r>
          </a:p>
          <a:p>
            <a:r>
              <a:rPr lang="en-US" sz="1200" i="1" smtClean="0"/>
              <a:t>(2)- https</a:t>
            </a:r>
            <a:r>
              <a:rPr lang="en-US" sz="1200" i="1"/>
              <a:t>://</a:t>
            </a:r>
            <a:r>
              <a:rPr lang="en-US" sz="1200" i="1" smtClean="0"/>
              <a:t>www.tranhdantuong3d.vn/tranh-rung-cay-51</a:t>
            </a:r>
          </a:p>
          <a:p>
            <a:r>
              <a:rPr lang="en-US" sz="1200" i="1" smtClean="0"/>
              <a:t>(3)- https://oto.com.vn</a:t>
            </a:r>
          </a:p>
          <a:p>
            <a:endParaRPr lang="en-US" sz="1200" i="1"/>
          </a:p>
        </p:txBody>
      </p:sp>
      <p:pic>
        <p:nvPicPr>
          <p:cNvPr id="7" name="Picture 6"/>
          <p:cNvPicPr>
            <a:picLocks noChangeAspect="1"/>
          </p:cNvPicPr>
          <p:nvPr/>
        </p:nvPicPr>
        <p:blipFill>
          <a:blip r:embed="rId6"/>
          <a:stretch>
            <a:fillRect/>
          </a:stretch>
        </p:blipFill>
        <p:spPr>
          <a:xfrm>
            <a:off x="1395471" y="2636192"/>
            <a:ext cx="1763315" cy="987456"/>
          </a:xfrm>
          <a:prstGeom prst="rect">
            <a:avLst/>
          </a:prstGeom>
        </p:spPr>
      </p:pic>
      <p:pic>
        <p:nvPicPr>
          <p:cNvPr id="1026" name="Picture 2" descr="Kích thước bãi đỗ xe ô tô đúng tiêu chuẩn hiện nay là bao nhiêu?"/>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52605" y="3241224"/>
            <a:ext cx="1860773" cy="1141101"/>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6992453" y="6352779"/>
            <a:ext cx="2151548" cy="461665"/>
          </a:xfrm>
          <a:prstGeom prst="rect">
            <a:avLst/>
          </a:prstGeom>
        </p:spPr>
        <p:txBody>
          <a:bodyPr wrap="square">
            <a:spAutoFit/>
          </a:bodyPr>
          <a:lstStyle/>
          <a:p>
            <a:r>
              <a:rPr lang="en-US" sz="1200" i="1" smtClean="0"/>
              <a:t>(4)- https://ohman.vn</a:t>
            </a:r>
          </a:p>
          <a:p>
            <a:r>
              <a:rPr lang="en-US" sz="1200" i="1" smtClean="0"/>
              <a:t>(5)- https://luathoangphi.vn</a:t>
            </a:r>
            <a:endParaRPr lang="en-US" sz="1200" i="1"/>
          </a:p>
        </p:txBody>
      </p:sp>
    </p:spTree>
    <p:extLst>
      <p:ext uri="{BB962C8B-B14F-4D97-AF65-F5344CB8AC3E}">
        <p14:creationId xmlns:p14="http://schemas.microsoft.com/office/powerpoint/2010/main" val="4258974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 (tiếp)</a:t>
            </a:r>
            <a:endParaRPr lang="en-US"/>
          </a:p>
        </p:txBody>
      </p:sp>
      <p:sp>
        <p:nvSpPr>
          <p:cNvPr id="5" name="Content Placeholder 4"/>
          <p:cNvSpPr>
            <a:spLocks noGrp="1"/>
          </p:cNvSpPr>
          <p:nvPr>
            <p:ph idx="1"/>
          </p:nvPr>
        </p:nvSpPr>
        <p:spPr/>
        <p:txBody>
          <a:bodyPr/>
          <a:lstStyle/>
          <a:p>
            <a:r>
              <a:rPr lang="en-US" smtClean="0"/>
              <a:t>Khái niệm lập trình hướng đối tượng</a:t>
            </a:r>
          </a:p>
          <a:p>
            <a:pPr lvl="1"/>
            <a:r>
              <a:rPr lang="en-US" smtClean="0"/>
              <a:t>Lập trình hướng đối tượng: là phương  pháp lập trình đặt trọng tâm vào các đối tượng, lấy đối tượng là yếu tố phát triển chương trình. </a:t>
            </a:r>
          </a:p>
          <a:p>
            <a:pPr lvl="1"/>
            <a:r>
              <a:rPr lang="en-US" smtClean="0"/>
              <a:t>Đặc trưng của lập trình  hướng đối tượng là:</a:t>
            </a:r>
          </a:p>
          <a:p>
            <a:pPr lvl="2"/>
            <a:r>
              <a:rPr lang="en-US" smtClean="0"/>
              <a:t>Đóng gói (Encapsulation)</a:t>
            </a:r>
          </a:p>
          <a:p>
            <a:pPr lvl="2"/>
            <a:r>
              <a:rPr lang="en-US" smtClean="0"/>
              <a:t>Kế thừa (inheritance)</a:t>
            </a:r>
          </a:p>
          <a:p>
            <a:pPr lvl="2"/>
            <a:r>
              <a:rPr lang="en-US" smtClean="0"/>
              <a:t>Đa hình ( Polymorphism)</a:t>
            </a:r>
          </a:p>
          <a:p>
            <a:pPr lvl="2"/>
            <a:r>
              <a:rPr lang="en-US" smtClean="0"/>
              <a:t>Trừu tượng ( Abstraction)</a:t>
            </a:r>
          </a:p>
          <a:p>
            <a:pPr marL="0" indent="0">
              <a:buNone/>
            </a:pPr>
            <a:endParaRPr lang="en-US"/>
          </a:p>
        </p:txBody>
      </p:sp>
    </p:spTree>
    <p:extLst>
      <p:ext uri="{BB962C8B-B14F-4D97-AF65-F5344CB8AC3E}">
        <p14:creationId xmlns:p14="http://schemas.microsoft.com/office/powerpoint/2010/main" val="962543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Đóng gói</a:t>
            </a:r>
            <a:endParaRPr lang="en-US"/>
          </a:p>
        </p:txBody>
      </p:sp>
      <p:sp>
        <p:nvSpPr>
          <p:cNvPr id="3" name="Content Placeholder 2"/>
          <p:cNvSpPr>
            <a:spLocks noGrp="1"/>
          </p:cNvSpPr>
          <p:nvPr>
            <p:ph idx="1"/>
          </p:nvPr>
        </p:nvSpPr>
        <p:spPr/>
        <p:txBody>
          <a:bodyPr/>
          <a:lstStyle/>
          <a:p>
            <a:r>
              <a:rPr lang="en-US" smtClean="0"/>
              <a:t>Là cơ chế gói dữ liệu (thuộc tính) và hành vi (phương thức) trong một thể thống nhất gọi là lớp</a:t>
            </a:r>
          </a:p>
          <a:p>
            <a:r>
              <a:rPr lang="en-US" smtClean="0"/>
              <a:t>Cung cấp các cơ chế che dấu thông tin, giới hạn việc truy cập tự do để đảm bảo tính an toàn và toàn vẹn dữ liệu.</a:t>
            </a:r>
            <a:endParaRPr lang="en-US"/>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3132" y="3257253"/>
            <a:ext cx="2827868" cy="2791379"/>
          </a:xfrm>
          <a:prstGeom prst="rect">
            <a:avLst/>
          </a:prstGeom>
        </p:spPr>
      </p:pic>
      <p:sp>
        <p:nvSpPr>
          <p:cNvPr id="5" name="Rectangle 4"/>
          <p:cNvSpPr/>
          <p:nvPr/>
        </p:nvSpPr>
        <p:spPr>
          <a:xfrm>
            <a:off x="7530662" y="6573120"/>
            <a:ext cx="1613338" cy="276999"/>
          </a:xfrm>
          <a:prstGeom prst="rect">
            <a:avLst/>
          </a:prstGeom>
        </p:spPr>
        <p:txBody>
          <a:bodyPr wrap="square">
            <a:spAutoFit/>
          </a:bodyPr>
          <a:lstStyle/>
          <a:p>
            <a:r>
              <a:rPr lang="en-US" sz="1200" i="1" smtClean="0"/>
              <a:t>Bài giảng Java-FPT</a:t>
            </a:r>
            <a:endParaRPr lang="en-US" sz="1200" i="1"/>
          </a:p>
        </p:txBody>
      </p:sp>
    </p:spTree>
    <p:extLst>
      <p:ext uri="{BB962C8B-B14F-4D97-AF65-F5344CB8AC3E}">
        <p14:creationId xmlns:p14="http://schemas.microsoft.com/office/powerpoint/2010/main" val="4242322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Kế thừa</a:t>
            </a:r>
            <a:endParaRPr lang="en-US"/>
          </a:p>
        </p:txBody>
      </p:sp>
      <p:sp>
        <p:nvSpPr>
          <p:cNvPr id="3" name="Content Placeholder 2"/>
          <p:cNvSpPr>
            <a:spLocks noGrp="1"/>
          </p:cNvSpPr>
          <p:nvPr>
            <p:ph idx="1"/>
          </p:nvPr>
        </p:nvSpPr>
        <p:spPr/>
        <p:txBody>
          <a:bodyPr/>
          <a:lstStyle/>
          <a:p>
            <a:r>
              <a:rPr lang="en-US" smtClean="0"/>
              <a:t>Là cơ chế cho phép các lớp có thể kế thừa các thuộc tính và phương thức của các lớp khác (có liên quan) nhằm giảm thiểu mã lệnh, xây dựng và phát triển chương trình.</a:t>
            </a:r>
            <a:endParaRPr lang="en-US"/>
          </a:p>
        </p:txBody>
      </p:sp>
      <p:pic>
        <p:nvPicPr>
          <p:cNvPr id="5" name="Picture 4"/>
          <p:cNvPicPr>
            <a:picLocks noChangeAspect="1"/>
          </p:cNvPicPr>
          <p:nvPr/>
        </p:nvPicPr>
        <p:blipFill>
          <a:blip r:embed="rId3"/>
          <a:stretch>
            <a:fillRect/>
          </a:stretch>
        </p:blipFill>
        <p:spPr>
          <a:xfrm>
            <a:off x="3285066" y="2717799"/>
            <a:ext cx="2726267" cy="2726267"/>
          </a:xfrm>
          <a:prstGeom prst="rect">
            <a:avLst/>
          </a:prstGeom>
        </p:spPr>
      </p:pic>
      <p:sp>
        <p:nvSpPr>
          <p:cNvPr id="6" name="Rectangle 5"/>
          <p:cNvSpPr/>
          <p:nvPr/>
        </p:nvSpPr>
        <p:spPr>
          <a:xfrm>
            <a:off x="4104290" y="6477002"/>
            <a:ext cx="4713889" cy="276999"/>
          </a:xfrm>
          <a:prstGeom prst="rect">
            <a:avLst/>
          </a:prstGeom>
        </p:spPr>
        <p:txBody>
          <a:bodyPr wrap="square">
            <a:spAutoFit/>
          </a:bodyPr>
          <a:lstStyle/>
          <a:p>
            <a:r>
              <a:rPr lang="en-US" sz="1200" i="1"/>
              <a:t>http://www.btechsmartclass.com/java/java-inheritance-basics.html</a:t>
            </a:r>
          </a:p>
        </p:txBody>
      </p:sp>
    </p:spTree>
    <p:extLst>
      <p:ext uri="{BB962C8B-B14F-4D97-AF65-F5344CB8AC3E}">
        <p14:creationId xmlns:p14="http://schemas.microsoft.com/office/powerpoint/2010/main" val="47225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Trừu tượng </a:t>
            </a:r>
            <a:endParaRPr lang="en-US"/>
          </a:p>
        </p:txBody>
      </p:sp>
      <p:sp>
        <p:nvSpPr>
          <p:cNvPr id="3" name="Content Placeholder 2"/>
          <p:cNvSpPr>
            <a:spLocks noGrp="1"/>
          </p:cNvSpPr>
          <p:nvPr>
            <p:ph idx="1"/>
          </p:nvPr>
        </p:nvSpPr>
        <p:spPr/>
        <p:txBody>
          <a:bodyPr/>
          <a:lstStyle/>
          <a:p>
            <a:r>
              <a:rPr lang="en-US" smtClean="0"/>
              <a:t>Trừu tượng hóa là quá trình chỉ xác định các chi tiết có liên qian và bỏ qua các chi tiết không thiết yếu. </a:t>
            </a:r>
          </a:p>
          <a:p>
            <a:r>
              <a:rPr lang="en-US" smtClean="0"/>
              <a:t>Có thể đạt được sự trừu tượng hóa bằng cách sử dụng các giao diện và các lớp trừu tượng.</a:t>
            </a:r>
          </a:p>
          <a:p>
            <a:pPr marL="0" indent="0">
              <a:buNone/>
            </a:pPr>
            <a:endParaRPr lang="en-US"/>
          </a:p>
        </p:txBody>
      </p:sp>
    </p:spTree>
    <p:extLst>
      <p:ext uri="{BB962C8B-B14F-4D97-AF65-F5344CB8AC3E}">
        <p14:creationId xmlns:p14="http://schemas.microsoft.com/office/powerpoint/2010/main" val="1197309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Đa hình</a:t>
            </a:r>
            <a:endParaRPr lang="en-US"/>
          </a:p>
        </p:txBody>
      </p:sp>
      <p:sp>
        <p:nvSpPr>
          <p:cNvPr id="3" name="Content Placeholder 2"/>
          <p:cNvSpPr>
            <a:spLocks noGrp="1"/>
          </p:cNvSpPr>
          <p:nvPr>
            <p:ph idx="1"/>
          </p:nvPr>
        </p:nvSpPr>
        <p:spPr/>
        <p:txBody>
          <a:bodyPr/>
          <a:lstStyle/>
          <a:p>
            <a:r>
              <a:rPr lang="en-US" smtClean="0"/>
              <a:t>Là cơ chế cho phép một phương thức với cách triển khai khác nhau với các đối số khác nhau.</a:t>
            </a:r>
          </a:p>
          <a:p>
            <a:r>
              <a:rPr lang="en-US" smtClean="0"/>
              <a:t>Đa hình thực hiện với khái niệm nạp chồng phương thức.</a:t>
            </a:r>
          </a:p>
          <a:p>
            <a:pPr marL="0" indent="0">
              <a:buNone/>
            </a:pPr>
            <a:r>
              <a:rPr lang="en-US" smtClean="0"/>
              <a:t> </a:t>
            </a:r>
            <a:endParaRPr lang="en-US"/>
          </a:p>
        </p:txBody>
      </p:sp>
      <p:pic>
        <p:nvPicPr>
          <p:cNvPr id="4" name="Picture 3"/>
          <p:cNvPicPr>
            <a:picLocks noChangeAspect="1"/>
          </p:cNvPicPr>
          <p:nvPr/>
        </p:nvPicPr>
        <p:blipFill>
          <a:blip r:embed="rId3"/>
          <a:stretch>
            <a:fillRect/>
          </a:stretch>
        </p:blipFill>
        <p:spPr>
          <a:xfrm>
            <a:off x="830318" y="3401478"/>
            <a:ext cx="3872076" cy="2027771"/>
          </a:xfrm>
          <a:prstGeom prst="rect">
            <a:avLst/>
          </a:prstGeom>
        </p:spPr>
      </p:pic>
      <p:pic>
        <p:nvPicPr>
          <p:cNvPr id="5" name="Picture 4"/>
          <p:cNvPicPr>
            <a:picLocks noChangeAspect="1"/>
          </p:cNvPicPr>
          <p:nvPr/>
        </p:nvPicPr>
        <p:blipFill>
          <a:blip r:embed="rId4"/>
          <a:stretch>
            <a:fillRect/>
          </a:stretch>
        </p:blipFill>
        <p:spPr>
          <a:xfrm>
            <a:off x="5256485" y="3401478"/>
            <a:ext cx="3066393" cy="2044262"/>
          </a:xfrm>
          <a:prstGeom prst="rect">
            <a:avLst/>
          </a:prstGeom>
        </p:spPr>
      </p:pic>
      <p:sp>
        <p:nvSpPr>
          <p:cNvPr id="7" name="Rectangle 6"/>
          <p:cNvSpPr/>
          <p:nvPr/>
        </p:nvSpPr>
        <p:spPr>
          <a:xfrm>
            <a:off x="3771242" y="6504328"/>
            <a:ext cx="5057448" cy="276999"/>
          </a:xfrm>
          <a:prstGeom prst="rect">
            <a:avLst/>
          </a:prstGeom>
        </p:spPr>
        <p:txBody>
          <a:bodyPr wrap="square">
            <a:spAutoFit/>
          </a:bodyPr>
          <a:lstStyle/>
          <a:p>
            <a:r>
              <a:rPr lang="en-US" sz="1200" i="1"/>
              <a:t>http://www.btechsmartclass.com/java/java-inheritance-basics.html</a:t>
            </a:r>
          </a:p>
        </p:txBody>
      </p:sp>
    </p:spTree>
    <p:extLst>
      <p:ext uri="{BB962C8B-B14F-4D97-AF65-F5344CB8AC3E}">
        <p14:creationId xmlns:p14="http://schemas.microsoft.com/office/powerpoint/2010/main" val="288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smtClean="0">
                <a:solidFill>
                  <a:srgbClr val="C00000"/>
                </a:solidFill>
              </a:rPr>
              <a:t>Lớp và đối tượng</a:t>
            </a:r>
            <a:endParaRPr lang="en-US" sz="2400" b="1" dirty="0">
              <a:solidFill>
                <a:srgbClr val="C00000"/>
              </a:solidFill>
            </a:endParaRPr>
          </a:p>
          <a:p>
            <a:pPr marL="385763" indent="-385763">
              <a:buFont typeface="+mj-lt"/>
              <a:buAutoNum type="arabicPeriod"/>
            </a:pPr>
            <a:r>
              <a:rPr lang="en-US" sz="2400" b="1" smtClean="0"/>
              <a:t>Phương thức khởi tạo</a:t>
            </a:r>
          </a:p>
          <a:p>
            <a:pPr marL="385763" indent="-385763">
              <a:buFont typeface="+mj-lt"/>
              <a:buAutoNum type="arabicPeriod"/>
            </a:pPr>
            <a:r>
              <a:rPr lang="en-US" sz="2400" b="1" smtClean="0"/>
              <a:t>Mở rộng lớp</a:t>
            </a:r>
            <a:endParaRPr lang="en-US" sz="2400" b="1"/>
          </a:p>
          <a:p>
            <a:pPr marL="385763" indent="-385763">
              <a:buFont typeface="+mj-lt"/>
              <a:buAutoNum type="arabicPeriod"/>
            </a:pPr>
            <a:r>
              <a:rPr lang="en-US" sz="2400" b="1" smtClean="0"/>
              <a:t>Gói (packet)</a:t>
            </a:r>
          </a:p>
          <a:p>
            <a:pPr marL="385763" indent="-385763">
              <a:buFont typeface="+mj-lt"/>
              <a:buAutoNum type="arabicPeriod"/>
            </a:pPr>
            <a:r>
              <a:rPr lang="en-US" sz="2400" b="1"/>
              <a:t>Các gói có sẵn trong Java</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10</a:t>
            </a:fld>
            <a:endParaRPr lang="en-US"/>
          </a:p>
        </p:txBody>
      </p:sp>
    </p:spTree>
    <p:extLst>
      <p:ext uri="{BB962C8B-B14F-4D97-AF65-F5344CB8AC3E}">
        <p14:creationId xmlns:p14="http://schemas.microsoft.com/office/powerpoint/2010/main" val="1125451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Lớp và đối tượng</a:t>
            </a:r>
            <a:endParaRPr lang="en-US"/>
          </a:p>
        </p:txBody>
      </p:sp>
      <p:sp>
        <p:nvSpPr>
          <p:cNvPr id="3" name="Content Placeholder 2"/>
          <p:cNvSpPr>
            <a:spLocks noGrp="1"/>
          </p:cNvSpPr>
          <p:nvPr>
            <p:ph idx="1"/>
          </p:nvPr>
        </p:nvSpPr>
        <p:spPr/>
        <p:txBody>
          <a:bodyPr/>
          <a:lstStyle/>
          <a:p>
            <a:pPr marL="0" indent="0">
              <a:buNone/>
            </a:pPr>
            <a:r>
              <a:rPr lang="en-US" smtClean="0"/>
              <a:t>2.1. Đối tượng</a:t>
            </a:r>
          </a:p>
          <a:p>
            <a:pPr marL="0" indent="0">
              <a:buNone/>
            </a:pPr>
            <a:r>
              <a:rPr lang="en-US" smtClean="0"/>
              <a:t>2.2. Lớp</a:t>
            </a:r>
          </a:p>
          <a:p>
            <a:pPr marL="0" indent="0">
              <a:buNone/>
            </a:pPr>
            <a:endParaRPr lang="en-US" smtClean="0"/>
          </a:p>
        </p:txBody>
      </p:sp>
    </p:spTree>
    <p:extLst>
      <p:ext uri="{BB962C8B-B14F-4D97-AF65-F5344CB8AC3E}">
        <p14:creationId xmlns:p14="http://schemas.microsoft.com/office/powerpoint/2010/main" val="3469462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Đối tượng</a:t>
            </a:r>
            <a:endParaRPr lang="en-US"/>
          </a:p>
        </p:txBody>
      </p:sp>
      <p:sp>
        <p:nvSpPr>
          <p:cNvPr id="3" name="Content Placeholder 2"/>
          <p:cNvSpPr>
            <a:spLocks noGrp="1"/>
          </p:cNvSpPr>
          <p:nvPr>
            <p:ph idx="1"/>
          </p:nvPr>
        </p:nvSpPr>
        <p:spPr/>
        <p:txBody>
          <a:bodyPr/>
          <a:lstStyle/>
          <a:p>
            <a:r>
              <a:rPr lang="en-US" smtClean="0"/>
              <a:t>Mỗi đối tượng được đặc trưng bởi các thuộc tính và phương thức riêng</a:t>
            </a:r>
          </a:p>
          <a:p>
            <a:pPr lvl="1"/>
            <a:r>
              <a:rPr lang="en-US" smtClean="0"/>
              <a:t>Thuộc tính (đặc điểm)</a:t>
            </a:r>
          </a:p>
          <a:p>
            <a:pPr lvl="2"/>
            <a:r>
              <a:rPr lang="en-US" smtClean="0"/>
              <a:t>Hãng sản xuất</a:t>
            </a:r>
          </a:p>
          <a:p>
            <a:pPr lvl="2"/>
            <a:r>
              <a:rPr lang="en-US" smtClean="0"/>
              <a:t>Model</a:t>
            </a:r>
          </a:p>
          <a:p>
            <a:pPr lvl="2"/>
            <a:r>
              <a:rPr lang="en-US" smtClean="0"/>
              <a:t>Năm</a:t>
            </a:r>
          </a:p>
          <a:p>
            <a:pPr lvl="2"/>
            <a:r>
              <a:rPr lang="en-US" smtClean="0"/>
              <a:t>Màu</a:t>
            </a:r>
          </a:p>
          <a:p>
            <a:pPr lvl="1"/>
            <a:r>
              <a:rPr lang="en-US" smtClean="0"/>
              <a:t>Hành vi (Ô tô có thể làm gì?)</a:t>
            </a:r>
          </a:p>
          <a:p>
            <a:pPr lvl="2"/>
            <a:r>
              <a:rPr lang="en-US" smtClean="0"/>
              <a:t>Khởi động</a:t>
            </a:r>
          </a:p>
          <a:p>
            <a:pPr lvl="2"/>
            <a:r>
              <a:rPr lang="en-US" smtClean="0"/>
              <a:t>Dừng</a:t>
            </a:r>
          </a:p>
          <a:p>
            <a:pPr lvl="2"/>
            <a:r>
              <a:rPr lang="en-US" smtClean="0"/>
              <a:t>Phanh</a:t>
            </a:r>
          </a:p>
          <a:p>
            <a:pPr lvl="2"/>
            <a:r>
              <a:rPr lang="en-US" smtClean="0"/>
              <a:t>Bật cần gạt nước</a:t>
            </a:r>
          </a:p>
          <a:p>
            <a:pPr lvl="2"/>
            <a:r>
              <a:rPr lang="en-US" smtClean="0"/>
              <a:t>…</a:t>
            </a:r>
            <a:endParaRPr lang="en-US"/>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1902" y="2175932"/>
            <a:ext cx="1859828" cy="1327917"/>
          </a:xfrm>
          <a:prstGeom prst="rect">
            <a:avLst/>
          </a:prstGeom>
        </p:spPr>
      </p:pic>
      <p:pic>
        <p:nvPicPr>
          <p:cNvPr id="6" name="Picture 5"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199" y="4451054"/>
            <a:ext cx="1689938" cy="1668132"/>
          </a:xfrm>
          <a:prstGeom prst="rect">
            <a:avLst/>
          </a:prstGeom>
        </p:spPr>
      </p:pic>
      <p:sp>
        <p:nvSpPr>
          <p:cNvPr id="7" name="Rectangle 6"/>
          <p:cNvSpPr/>
          <p:nvPr/>
        </p:nvSpPr>
        <p:spPr>
          <a:xfrm>
            <a:off x="7530662" y="6573120"/>
            <a:ext cx="1613338" cy="276999"/>
          </a:xfrm>
          <a:prstGeom prst="rect">
            <a:avLst/>
          </a:prstGeom>
        </p:spPr>
        <p:txBody>
          <a:bodyPr wrap="square">
            <a:spAutoFit/>
          </a:bodyPr>
          <a:lstStyle/>
          <a:p>
            <a:r>
              <a:rPr lang="en-US" sz="1200" i="1" smtClean="0"/>
              <a:t>Bài giảng Java-FPT</a:t>
            </a:r>
            <a:endParaRPr lang="en-US" sz="1200" i="1"/>
          </a:p>
        </p:txBody>
      </p:sp>
    </p:spTree>
    <p:extLst>
      <p:ext uri="{BB962C8B-B14F-4D97-AF65-F5344CB8AC3E}">
        <p14:creationId xmlns:p14="http://schemas.microsoft.com/office/powerpoint/2010/main" val="3071884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Lớp đối tượng</a:t>
            </a:r>
            <a:endParaRPr lang="en-US"/>
          </a:p>
        </p:txBody>
      </p:sp>
      <p:sp>
        <p:nvSpPr>
          <p:cNvPr id="3" name="Content Placeholder 2"/>
          <p:cNvSpPr>
            <a:spLocks noGrp="1"/>
          </p:cNvSpPr>
          <p:nvPr>
            <p:ph idx="1"/>
          </p:nvPr>
        </p:nvSpPr>
        <p:spPr/>
        <p:txBody>
          <a:bodyPr/>
          <a:lstStyle/>
          <a:p>
            <a:r>
              <a:rPr lang="en-US" sz="2400" smtClean="0"/>
              <a:t>Lớp là một khuôn mẫu được sử dụng để mô tả các đối tượng cùng loại</a:t>
            </a:r>
          </a:p>
          <a:p>
            <a:r>
              <a:rPr lang="en-US" sz="2400" smtClean="0"/>
              <a:t>Lớp là một cấu trúc logic sử dụng để tạo cấu trúc của một đối tượng trong tự nhiên. </a:t>
            </a:r>
          </a:p>
          <a:p>
            <a:r>
              <a:rPr lang="en-US" sz="2400" smtClean="0"/>
              <a:t>Lớp như là một đơn vị cơ bản của thực thi hướng đối tượng trong Java</a:t>
            </a:r>
          </a:p>
          <a:p>
            <a:r>
              <a:rPr lang="en-US" sz="2400" smtClean="0"/>
              <a:t>Lớp cũng được mô tả bởi các thuộc tính ( chung của các đối tượng) và phương thức (hành vi chung của các đối tượng)</a:t>
            </a:r>
            <a:endParaRPr lang="en-US" sz="2400"/>
          </a:p>
        </p:txBody>
      </p:sp>
      <p:pic>
        <p:nvPicPr>
          <p:cNvPr id="4" name="Content Placeholder 4"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980267" y="4596448"/>
            <a:ext cx="2997199" cy="1585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781799" y="6477002"/>
            <a:ext cx="2517228" cy="276999"/>
          </a:xfrm>
          <a:prstGeom prst="rect">
            <a:avLst/>
          </a:prstGeom>
        </p:spPr>
        <p:txBody>
          <a:bodyPr wrap="square">
            <a:spAutoFit/>
          </a:bodyPr>
          <a:lstStyle/>
          <a:p>
            <a:pPr algn="ctr"/>
            <a:r>
              <a:rPr lang="en-US" sz="1200" i="1" smtClean="0"/>
              <a:t>Bài giảng JAVA-FPT</a:t>
            </a:r>
            <a:endParaRPr lang="en-US" sz="1200" i="1"/>
          </a:p>
        </p:txBody>
      </p:sp>
    </p:spTree>
    <p:extLst>
      <p:ext uri="{BB962C8B-B14F-4D97-AF65-F5344CB8AC3E}">
        <p14:creationId xmlns:p14="http://schemas.microsoft.com/office/powerpoint/2010/main" val="3998737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Thuộc tính và phương thức</a:t>
            </a:r>
            <a:endParaRPr lang="en-US" b="0"/>
          </a:p>
        </p:txBody>
      </p:sp>
      <p:sp>
        <p:nvSpPr>
          <p:cNvPr id="6" name="Content Placeholder 5"/>
          <p:cNvSpPr>
            <a:spLocks noGrp="1"/>
          </p:cNvSpPr>
          <p:nvPr>
            <p:ph idx="1"/>
          </p:nvPr>
        </p:nvSpPr>
        <p:spPr/>
        <p:txBody>
          <a:bodyPr/>
          <a:lstStyle/>
          <a:p>
            <a:r>
              <a:rPr lang="en-US"/>
              <a:t>Thuộc tính </a:t>
            </a:r>
            <a:r>
              <a:rPr lang="en-US" smtClean="0"/>
              <a:t>(field)</a:t>
            </a:r>
            <a:endParaRPr lang="en-US"/>
          </a:p>
          <a:p>
            <a:pPr lvl="1"/>
            <a:r>
              <a:rPr lang="en-US"/>
              <a:t>Hãng sản xuất</a:t>
            </a:r>
          </a:p>
          <a:p>
            <a:pPr lvl="1"/>
            <a:r>
              <a:rPr lang="en-US"/>
              <a:t>Model</a:t>
            </a:r>
          </a:p>
          <a:p>
            <a:pPr lvl="1"/>
            <a:r>
              <a:rPr lang="en-US"/>
              <a:t>Năm</a:t>
            </a:r>
          </a:p>
          <a:p>
            <a:pPr lvl="1"/>
            <a:r>
              <a:rPr lang="en-US"/>
              <a:t>Màu</a:t>
            </a:r>
          </a:p>
          <a:p>
            <a:r>
              <a:rPr lang="en-US" smtClean="0"/>
              <a:t>Phương thức (method)</a:t>
            </a:r>
            <a:endParaRPr lang="en-US"/>
          </a:p>
          <a:p>
            <a:pPr lvl="1"/>
            <a:r>
              <a:rPr lang="en-US"/>
              <a:t>Khởi </a:t>
            </a:r>
            <a:r>
              <a:rPr lang="en-US" smtClean="0"/>
              <a:t>động ()</a:t>
            </a:r>
            <a:endParaRPr lang="en-US"/>
          </a:p>
          <a:p>
            <a:pPr lvl="1"/>
            <a:r>
              <a:rPr lang="en-US" smtClean="0"/>
              <a:t>Dừng ()</a:t>
            </a:r>
            <a:endParaRPr lang="en-US"/>
          </a:p>
          <a:p>
            <a:pPr lvl="1"/>
            <a:r>
              <a:rPr lang="en-US" smtClean="0"/>
              <a:t>Phanh ()</a:t>
            </a:r>
            <a:endParaRPr lang="en-US"/>
          </a:p>
          <a:p>
            <a:pPr lvl="1"/>
            <a:r>
              <a:rPr lang="en-US"/>
              <a:t>Bật cần gạt </a:t>
            </a:r>
            <a:r>
              <a:rPr lang="en-US" smtClean="0"/>
              <a:t>nước ()</a:t>
            </a:r>
            <a:endParaRPr lang="en-US"/>
          </a:p>
          <a:p>
            <a:pPr lvl="1"/>
            <a:r>
              <a:rPr lang="en-US"/>
              <a:t>…</a:t>
            </a:r>
          </a:p>
          <a:p>
            <a:endParaRPr lang="en-US"/>
          </a:p>
        </p:txBody>
      </p:sp>
      <p:pic>
        <p:nvPicPr>
          <p:cNvPr id="7" name="Picture 6"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5954" y="1757533"/>
            <a:ext cx="1859828" cy="1327917"/>
          </a:xfrm>
          <a:prstGeom prst="rect">
            <a:avLst/>
          </a:prstGeom>
        </p:spPr>
      </p:pic>
      <p:pic>
        <p:nvPicPr>
          <p:cNvPr id="8" name="Picture 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5954" y="4116493"/>
            <a:ext cx="1689938" cy="1668132"/>
          </a:xfrm>
          <a:prstGeom prst="rect">
            <a:avLst/>
          </a:prstGeom>
        </p:spPr>
      </p:pic>
      <p:sp>
        <p:nvSpPr>
          <p:cNvPr id="9" name="Right Brace 8"/>
          <p:cNvSpPr/>
          <p:nvPr/>
        </p:nvSpPr>
        <p:spPr bwMode="auto">
          <a:xfrm>
            <a:off x="3767666" y="1994093"/>
            <a:ext cx="372533" cy="1422400"/>
          </a:xfrm>
          <a:prstGeom prst="rightBrace">
            <a:avLst/>
          </a:prstGeom>
          <a:no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4131002" y="2462004"/>
            <a:ext cx="1413934" cy="369332"/>
          </a:xfrm>
          <a:prstGeom prst="rect">
            <a:avLst/>
          </a:prstGeom>
          <a:noFill/>
        </p:spPr>
        <p:txBody>
          <a:bodyPr wrap="square" rtlCol="0">
            <a:spAutoFit/>
          </a:bodyPr>
          <a:lstStyle/>
          <a:p>
            <a:r>
              <a:rPr lang="en-US" smtClean="0"/>
              <a:t>Danh từ</a:t>
            </a:r>
            <a:endParaRPr lang="en-US"/>
          </a:p>
        </p:txBody>
      </p:sp>
      <p:sp>
        <p:nvSpPr>
          <p:cNvPr id="11" name="TextBox 10"/>
          <p:cNvSpPr txBox="1"/>
          <p:nvPr/>
        </p:nvSpPr>
        <p:spPr>
          <a:xfrm>
            <a:off x="4147378" y="4601975"/>
            <a:ext cx="1413934" cy="369332"/>
          </a:xfrm>
          <a:prstGeom prst="rect">
            <a:avLst/>
          </a:prstGeom>
          <a:noFill/>
        </p:spPr>
        <p:txBody>
          <a:bodyPr wrap="square" rtlCol="0">
            <a:spAutoFit/>
          </a:bodyPr>
          <a:lstStyle/>
          <a:p>
            <a:r>
              <a:rPr lang="en-US" smtClean="0"/>
              <a:t>Động từ</a:t>
            </a:r>
            <a:endParaRPr lang="en-US"/>
          </a:p>
        </p:txBody>
      </p:sp>
      <p:sp>
        <p:nvSpPr>
          <p:cNvPr id="12" name="Right Brace 11"/>
          <p:cNvSpPr/>
          <p:nvPr/>
        </p:nvSpPr>
        <p:spPr bwMode="auto">
          <a:xfrm>
            <a:off x="3774845" y="4064612"/>
            <a:ext cx="372533" cy="1574187"/>
          </a:xfrm>
          <a:prstGeom prst="rightBrace">
            <a:avLst/>
          </a:prstGeom>
          <a:no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3" name="Rectangle 12"/>
          <p:cNvSpPr/>
          <p:nvPr/>
        </p:nvSpPr>
        <p:spPr>
          <a:xfrm>
            <a:off x="7530662" y="6573120"/>
            <a:ext cx="1613338" cy="276999"/>
          </a:xfrm>
          <a:prstGeom prst="rect">
            <a:avLst/>
          </a:prstGeom>
        </p:spPr>
        <p:txBody>
          <a:bodyPr wrap="square">
            <a:spAutoFit/>
          </a:bodyPr>
          <a:lstStyle/>
          <a:p>
            <a:r>
              <a:rPr lang="en-US" sz="1200" i="1" smtClean="0"/>
              <a:t>Bài giảng Java-FPT</a:t>
            </a:r>
            <a:endParaRPr lang="en-US" sz="1200" i="1"/>
          </a:p>
        </p:txBody>
      </p:sp>
    </p:spTree>
    <p:extLst>
      <p:ext uri="{BB962C8B-B14F-4D97-AF65-F5344CB8AC3E}">
        <p14:creationId xmlns:p14="http://schemas.microsoft.com/office/powerpoint/2010/main" val="2379877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Đinh nghĩa lớp trong java</a:t>
            </a:r>
            <a:endParaRPr lang="en-US"/>
          </a:p>
        </p:txBody>
      </p:sp>
      <p:sp>
        <p:nvSpPr>
          <p:cNvPr id="3" name="Content Placeholder 2"/>
          <p:cNvSpPr>
            <a:spLocks noGrp="1"/>
          </p:cNvSpPr>
          <p:nvPr>
            <p:ph idx="1"/>
          </p:nvPr>
        </p:nvSpPr>
        <p:spPr/>
        <p:txBody>
          <a:bodyPr/>
          <a:lstStyle/>
          <a:p>
            <a:r>
              <a:rPr lang="en-US" sz="2000" smtClean="0"/>
              <a:t>Cú pháp:</a:t>
            </a:r>
          </a:p>
          <a:p>
            <a:pPr marL="457200" lvl="1" indent="0">
              <a:buNone/>
            </a:pPr>
            <a:r>
              <a:rPr lang="en-US" sz="1800" b="1" smtClean="0">
                <a:solidFill>
                  <a:schemeClr val="tx1"/>
                </a:solidFill>
                <a:latin typeface="Consolas" panose="020B0609020204030204" pitchFamily="49" charset="0"/>
              </a:rPr>
              <a:t>class tên_lớp{</a:t>
            </a:r>
          </a:p>
          <a:p>
            <a:pPr marL="457200" lvl="1" indent="0">
              <a:buNone/>
            </a:pPr>
            <a:r>
              <a:rPr lang="en-US" sz="1800" b="1">
                <a:solidFill>
                  <a:schemeClr val="tx1"/>
                </a:solidFill>
                <a:latin typeface="Consolas" panose="020B0609020204030204" pitchFamily="49" charset="0"/>
              </a:rPr>
              <a:t>	</a:t>
            </a:r>
            <a:r>
              <a:rPr lang="en-US" sz="1800" b="1" smtClean="0">
                <a:solidFill>
                  <a:schemeClr val="tx1"/>
                </a:solidFill>
                <a:latin typeface="Consolas" panose="020B0609020204030204" pitchFamily="49" charset="0"/>
              </a:rPr>
              <a:t>//khai báo các thuộc tính</a:t>
            </a:r>
          </a:p>
          <a:p>
            <a:pPr marL="457200" lvl="1" indent="0">
              <a:buNone/>
            </a:pPr>
            <a:r>
              <a:rPr lang="en-US" sz="1800" b="1" smtClean="0">
                <a:solidFill>
                  <a:schemeClr val="tx1"/>
                </a:solidFill>
                <a:latin typeface="Consolas" panose="020B0609020204030204" pitchFamily="49" charset="0"/>
              </a:rPr>
              <a:t>	kiểu_dữ_liệu tên_trường_1;</a:t>
            </a:r>
          </a:p>
          <a:p>
            <a:pPr marL="457200" lvl="1" indent="0">
              <a:buNone/>
            </a:pPr>
            <a:r>
              <a:rPr lang="en-US" sz="1800" b="1" smtClean="0">
                <a:solidFill>
                  <a:schemeClr val="tx1"/>
                </a:solidFill>
                <a:latin typeface="Consolas" panose="020B0609020204030204" pitchFamily="49" charset="0"/>
              </a:rPr>
              <a:t>	…</a:t>
            </a:r>
          </a:p>
          <a:p>
            <a:pPr marL="457200" lvl="1" indent="0">
              <a:buNone/>
            </a:pPr>
            <a:r>
              <a:rPr lang="en-US" sz="1800" b="1" smtClean="0">
                <a:solidFill>
                  <a:schemeClr val="tx1"/>
                </a:solidFill>
                <a:latin typeface="Consolas" panose="020B0609020204030204" pitchFamily="49" charset="0"/>
              </a:rPr>
              <a:t>	kiểu_dữ_liệu </a:t>
            </a:r>
            <a:r>
              <a:rPr lang="en-US" sz="1800" b="1">
                <a:solidFill>
                  <a:schemeClr val="tx1"/>
                </a:solidFill>
                <a:latin typeface="Consolas" panose="020B0609020204030204" pitchFamily="49" charset="0"/>
              </a:rPr>
              <a:t>tên_trường_1</a:t>
            </a:r>
            <a:r>
              <a:rPr lang="en-US" sz="1800" b="1" smtClean="0">
                <a:solidFill>
                  <a:schemeClr val="tx1"/>
                </a:solidFill>
                <a:latin typeface="Consolas" panose="020B0609020204030204" pitchFamily="49" charset="0"/>
              </a:rPr>
              <a:t>;</a:t>
            </a:r>
          </a:p>
          <a:p>
            <a:pPr marL="457200" lvl="1" indent="0">
              <a:buNone/>
            </a:pPr>
            <a:r>
              <a:rPr lang="en-US" sz="1800" b="1" smtClean="0">
                <a:solidFill>
                  <a:schemeClr val="tx1"/>
                </a:solidFill>
                <a:latin typeface="Consolas" panose="020B0609020204030204" pitchFamily="49" charset="0"/>
              </a:rPr>
              <a:t>	//khai báo và xây dựng phương thức</a:t>
            </a:r>
          </a:p>
          <a:p>
            <a:pPr marL="457200" lvl="1" indent="0">
              <a:buNone/>
            </a:pPr>
            <a:r>
              <a:rPr lang="en-US" sz="1800" b="1">
                <a:solidFill>
                  <a:schemeClr val="tx1"/>
                </a:solidFill>
                <a:latin typeface="Consolas" panose="020B0609020204030204" pitchFamily="49" charset="0"/>
              </a:rPr>
              <a:t>	</a:t>
            </a:r>
            <a:r>
              <a:rPr lang="en-US" sz="1800" b="1" smtClean="0">
                <a:solidFill>
                  <a:schemeClr val="tx1"/>
                </a:solidFill>
                <a:latin typeface="Consolas" panose="020B0609020204030204" pitchFamily="49" charset="0"/>
              </a:rPr>
              <a:t>kiểu_dữ_liệu tên_phương_thức_1([các tham số]){</a:t>
            </a:r>
          </a:p>
          <a:p>
            <a:pPr marL="457200" lvl="1" indent="0">
              <a:buNone/>
            </a:pPr>
            <a:r>
              <a:rPr lang="en-US" sz="1800" b="1">
                <a:solidFill>
                  <a:schemeClr val="tx1"/>
                </a:solidFill>
                <a:latin typeface="Consolas" panose="020B0609020204030204" pitchFamily="49" charset="0"/>
              </a:rPr>
              <a:t>	</a:t>
            </a:r>
            <a:r>
              <a:rPr lang="en-US" sz="1800" b="1" smtClean="0">
                <a:solidFill>
                  <a:schemeClr val="tx1"/>
                </a:solidFill>
                <a:latin typeface="Consolas" panose="020B0609020204030204" pitchFamily="49" charset="0"/>
              </a:rPr>
              <a:t>	//thân phương thức</a:t>
            </a:r>
          </a:p>
          <a:p>
            <a:pPr marL="457200" lvl="1" indent="0">
              <a:buNone/>
            </a:pPr>
            <a:r>
              <a:rPr lang="en-US" sz="1800" b="1" smtClean="0">
                <a:solidFill>
                  <a:schemeClr val="tx1"/>
                </a:solidFill>
                <a:latin typeface="Consolas" panose="020B0609020204030204" pitchFamily="49" charset="0"/>
              </a:rPr>
              <a:t>	}</a:t>
            </a:r>
          </a:p>
          <a:p>
            <a:pPr marL="457200" lvl="1" indent="0">
              <a:buNone/>
            </a:pPr>
            <a:r>
              <a:rPr lang="en-US" sz="1800" b="1" smtClean="0">
                <a:solidFill>
                  <a:schemeClr val="tx1"/>
                </a:solidFill>
                <a:latin typeface="Consolas" panose="020B0609020204030204" pitchFamily="49" charset="0"/>
              </a:rPr>
              <a:t>	…</a:t>
            </a:r>
          </a:p>
          <a:p>
            <a:pPr marL="457200" lvl="1" indent="0">
              <a:buNone/>
            </a:pPr>
            <a:r>
              <a:rPr lang="en-US" sz="1800" b="1" smtClean="0">
                <a:solidFill>
                  <a:schemeClr val="tx1"/>
                </a:solidFill>
                <a:latin typeface="Consolas" panose="020B0609020204030204" pitchFamily="49" charset="0"/>
              </a:rPr>
              <a:t>	kiểu_dữ_liệu tên_phương_thức_N([</a:t>
            </a:r>
            <a:r>
              <a:rPr lang="en-US" sz="1800" b="1">
                <a:solidFill>
                  <a:schemeClr val="tx1"/>
                </a:solidFill>
                <a:latin typeface="Consolas" panose="020B0609020204030204" pitchFamily="49" charset="0"/>
              </a:rPr>
              <a:t>các tham số]){</a:t>
            </a:r>
          </a:p>
          <a:p>
            <a:pPr marL="457200" lvl="1" indent="0">
              <a:buNone/>
            </a:pPr>
            <a:r>
              <a:rPr lang="en-US" sz="1800" b="1">
                <a:solidFill>
                  <a:schemeClr val="tx1"/>
                </a:solidFill>
                <a:latin typeface="Consolas" panose="020B0609020204030204" pitchFamily="49" charset="0"/>
              </a:rPr>
              <a:t>		//thân phương thức</a:t>
            </a:r>
          </a:p>
          <a:p>
            <a:pPr marL="457200" lvl="1" indent="0">
              <a:buNone/>
            </a:pPr>
            <a:r>
              <a:rPr lang="en-US" sz="1800" b="1">
                <a:solidFill>
                  <a:schemeClr val="tx1"/>
                </a:solidFill>
                <a:latin typeface="Consolas" panose="020B0609020204030204" pitchFamily="49" charset="0"/>
              </a:rPr>
              <a:t>	</a:t>
            </a:r>
            <a:r>
              <a:rPr lang="en-US" sz="1800" b="1" smtClean="0">
                <a:solidFill>
                  <a:schemeClr val="tx1"/>
                </a:solidFill>
                <a:latin typeface="Consolas" panose="020B0609020204030204" pitchFamily="49" charset="0"/>
              </a:rPr>
              <a:t>}</a:t>
            </a:r>
          </a:p>
          <a:p>
            <a:pPr marL="457200" lvl="1" indent="0">
              <a:buNone/>
            </a:pPr>
            <a:r>
              <a:rPr lang="en-US" sz="1800" b="1" smtClean="0">
                <a:solidFill>
                  <a:schemeClr val="tx1"/>
                </a:solidFill>
                <a:latin typeface="Consolas" panose="020B0609020204030204" pitchFamily="49" charset="0"/>
              </a:rPr>
              <a:t>}</a:t>
            </a:r>
            <a:endParaRPr lang="en-US" sz="1800" b="1">
              <a:solidFill>
                <a:schemeClr val="tx1"/>
              </a:solidFill>
              <a:latin typeface="Consolas" panose="020B0609020204030204" pitchFamily="49" charset="0"/>
            </a:endParaRPr>
          </a:p>
        </p:txBody>
      </p:sp>
    </p:spTree>
    <p:extLst>
      <p:ext uri="{BB962C8B-B14F-4D97-AF65-F5344CB8AC3E}">
        <p14:creationId xmlns:p14="http://schemas.microsoft.com/office/powerpoint/2010/main" val="3286051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 tạo Class</a:t>
            </a:r>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047" y="3261080"/>
            <a:ext cx="4414085" cy="2499080"/>
          </a:xfrm>
          <a:prstGeom prst="rect">
            <a:avLst/>
          </a:prstGeom>
          <a:ln>
            <a:solidFill>
              <a:schemeClr val="tx1"/>
            </a:solidFill>
          </a:ln>
        </p:spPr>
      </p:pic>
      <p:sp>
        <p:nvSpPr>
          <p:cNvPr id="8" name="Content Placeholder 7"/>
          <p:cNvSpPr>
            <a:spLocks noGrp="1"/>
          </p:cNvSpPr>
          <p:nvPr>
            <p:ph idx="1"/>
          </p:nvPr>
        </p:nvSpPr>
        <p:spPr/>
        <p:txBody>
          <a:bodyPr/>
          <a:lstStyle/>
          <a:p>
            <a:r>
              <a:rPr lang="en-US" sz="2800"/>
              <a:t>Tại hộp quản lý Projects, vào mục Source Packages, kích phải chuột tại Packages  của mình chọn New và chọn Java Class đặt tên Class là Employee </a:t>
            </a:r>
          </a:p>
          <a:p>
            <a:endParaRPr lang="en-US"/>
          </a:p>
        </p:txBody>
      </p:sp>
    </p:spTree>
    <p:extLst>
      <p:ext uri="{BB962C8B-B14F-4D97-AF65-F5344CB8AC3E}">
        <p14:creationId xmlns:p14="http://schemas.microsoft.com/office/powerpoint/2010/main" val="1795989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Tạo class Employee</a:t>
            </a:r>
            <a:endParaRPr lang="en-US"/>
          </a:p>
        </p:txBody>
      </p:sp>
      <p:pic>
        <p:nvPicPr>
          <p:cNvPr id="4" name="Content Placeholder 3" descr="Screen Clipping"/>
          <p:cNvPicPr>
            <a:picLocks noGrp="1" noChangeAspect="1"/>
          </p:cNvPicPr>
          <p:nvPr>
            <p:ph idx="1"/>
          </p:nvPr>
        </p:nvPicPr>
        <p:blipFill rotWithShape="1">
          <a:blip r:embed="rId2">
            <a:extLst>
              <a:ext uri="{28A0092B-C50C-407E-A947-70E740481C1C}">
                <a14:useLocalDpi xmlns:a14="http://schemas.microsoft.com/office/drawing/2010/main" val="0"/>
              </a:ext>
            </a:extLst>
          </a:blip>
          <a:srcRect r="10204"/>
          <a:stretch/>
        </p:blipFill>
        <p:spPr>
          <a:xfrm>
            <a:off x="463020" y="1532467"/>
            <a:ext cx="7398431" cy="4203422"/>
          </a:xfrm>
        </p:spPr>
      </p:pic>
      <p:sp>
        <p:nvSpPr>
          <p:cNvPr id="5" name="Line Callout 2 (No Border) 4"/>
          <p:cNvSpPr/>
          <p:nvPr/>
        </p:nvSpPr>
        <p:spPr bwMode="auto">
          <a:xfrm>
            <a:off x="4893734" y="1532467"/>
            <a:ext cx="2777066" cy="474133"/>
          </a:xfrm>
          <a:prstGeom prst="callout2">
            <a:avLst>
              <a:gd name="adj1" fmla="val 18750"/>
              <a:gd name="adj2" fmla="val -8333"/>
              <a:gd name="adj3" fmla="val 18750"/>
              <a:gd name="adj4" fmla="val -16667"/>
              <a:gd name="adj5" fmla="val 117857"/>
              <a:gd name="adj6" fmla="val -3569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Gồm</a:t>
            </a:r>
            <a:r>
              <a:rPr kumimoji="0" lang="en-US" sz="1800" b="0" i="0" u="none" strike="noStrike" cap="none" normalizeH="0" smtClean="0">
                <a:ln>
                  <a:noFill/>
                </a:ln>
                <a:solidFill>
                  <a:schemeClr val="tx1"/>
                </a:solidFill>
                <a:effectLst/>
                <a:latin typeface="Arial" charset="0"/>
              </a:rPr>
              <a:t> hai thuộc tính</a:t>
            </a:r>
            <a:endParaRPr kumimoji="0" lang="en-US" sz="1800" b="0" i="0" u="none" strike="noStrike" cap="none" normalizeH="0" baseline="0" smtClean="0">
              <a:ln>
                <a:noFill/>
              </a:ln>
              <a:solidFill>
                <a:schemeClr val="tx1"/>
              </a:solidFill>
              <a:effectLst/>
              <a:latin typeface="Arial" charset="0"/>
            </a:endParaRPr>
          </a:p>
        </p:txBody>
      </p:sp>
      <p:sp>
        <p:nvSpPr>
          <p:cNvPr id="6" name="Line Callout 2 (No Border) 5"/>
          <p:cNvSpPr/>
          <p:nvPr/>
        </p:nvSpPr>
        <p:spPr bwMode="auto">
          <a:xfrm>
            <a:off x="6121401" y="2161441"/>
            <a:ext cx="2777066" cy="838200"/>
          </a:xfrm>
          <a:prstGeom prst="callout2">
            <a:avLst>
              <a:gd name="adj1" fmla="val 18750"/>
              <a:gd name="adj2" fmla="val -8333"/>
              <a:gd name="adj3" fmla="val 18750"/>
              <a:gd name="adj4" fmla="val -16667"/>
              <a:gd name="adj5" fmla="val 51894"/>
              <a:gd name="adj6" fmla="val -8599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Phương</a:t>
            </a:r>
            <a:r>
              <a:rPr kumimoji="0" lang="en-US" sz="1800" b="0" i="0" u="none" strike="noStrike" cap="none" normalizeH="0" smtClean="0">
                <a:ln>
                  <a:noFill/>
                </a:ln>
                <a:solidFill>
                  <a:schemeClr val="tx1"/>
                </a:solidFill>
                <a:effectLst/>
                <a:latin typeface="Arial" charset="0"/>
              </a:rPr>
              <a:t> thức nhận dữ liệu đầu vào</a:t>
            </a:r>
            <a:endParaRPr kumimoji="0" lang="en-US" sz="1800" b="0" i="0" u="none" strike="noStrike" cap="none" normalizeH="0" baseline="0" smtClean="0">
              <a:ln>
                <a:noFill/>
              </a:ln>
              <a:solidFill>
                <a:schemeClr val="tx1"/>
              </a:solidFill>
              <a:effectLst/>
              <a:latin typeface="Arial" charset="0"/>
            </a:endParaRPr>
          </a:p>
        </p:txBody>
      </p:sp>
      <p:sp>
        <p:nvSpPr>
          <p:cNvPr id="7" name="Line Callout 2 (No Border) 6"/>
          <p:cNvSpPr/>
          <p:nvPr/>
        </p:nvSpPr>
        <p:spPr bwMode="auto">
          <a:xfrm>
            <a:off x="6121401" y="4015641"/>
            <a:ext cx="2777066" cy="632559"/>
          </a:xfrm>
          <a:prstGeom prst="callout2">
            <a:avLst>
              <a:gd name="adj1" fmla="val 18750"/>
              <a:gd name="adj2" fmla="val -8333"/>
              <a:gd name="adj3" fmla="val 18750"/>
              <a:gd name="adj4" fmla="val -16667"/>
              <a:gd name="adj5" fmla="val 51894"/>
              <a:gd name="adj6" fmla="val -8599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Phương</a:t>
            </a:r>
            <a:r>
              <a:rPr kumimoji="0" lang="en-US" sz="1800" b="0" i="0" u="none" strike="noStrike" cap="none" normalizeH="0" smtClean="0">
                <a:ln>
                  <a:noFill/>
                </a:ln>
                <a:solidFill>
                  <a:schemeClr val="tx1"/>
                </a:solidFill>
                <a:effectLst/>
                <a:latin typeface="Arial" charset="0"/>
              </a:rPr>
              <a:t> thức xuất dữ liệu đầu ra</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826770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lớp để tạo đối tượng</a:t>
            </a:r>
            <a:endParaRPr lang="en-US"/>
          </a:p>
        </p:txBody>
      </p:sp>
      <p:sp>
        <p:nvSpPr>
          <p:cNvPr id="3" name="Content Placeholder 2"/>
          <p:cNvSpPr>
            <a:spLocks noGrp="1"/>
          </p:cNvSpPr>
          <p:nvPr>
            <p:ph idx="1"/>
          </p:nvPr>
        </p:nvSpPr>
        <p:spPr/>
        <p:txBody>
          <a:bodyPr/>
          <a:lstStyle/>
          <a:p>
            <a:r>
              <a:rPr lang="en-US" sz="2000" smtClean="0"/>
              <a:t>Để tạo đối tượng của lớp sử dụng toán tử new</a:t>
            </a:r>
          </a:p>
          <a:p>
            <a:r>
              <a:rPr lang="en-US" sz="2000" smtClean="0"/>
              <a:t>Truy cập thành phần của lớp thông qua đối tượng sử dụng dấu chấm</a:t>
            </a:r>
          </a:p>
          <a:p>
            <a:r>
              <a:rPr lang="en-US" sz="2000" smtClean="0"/>
              <a:t>Cú pháp:</a:t>
            </a:r>
          </a:p>
          <a:p>
            <a:pPr marL="457200" lvl="1" indent="0">
              <a:buNone/>
            </a:pPr>
            <a:r>
              <a:rPr lang="en-US" sz="1800" b="1" smtClean="0">
                <a:solidFill>
                  <a:schemeClr val="tx1"/>
                </a:solidFill>
                <a:latin typeface="Consolas" panose="020B0609020204030204" pitchFamily="49" charset="0"/>
              </a:rPr>
              <a:t>Tên_đối_tượng=new Tên_lớp([tham_số_khởi_tạo])</a:t>
            </a:r>
          </a:p>
          <a:p>
            <a:r>
              <a:rPr lang="en-US" sz="2000" smtClean="0">
                <a:solidFill>
                  <a:srgbClr val="0033CC"/>
                </a:solidFill>
              </a:rPr>
              <a:t>Ví dụ</a:t>
            </a:r>
            <a:r>
              <a:rPr lang="en-US" sz="2400" smtClean="0">
                <a:solidFill>
                  <a:srgbClr val="0033CC"/>
                </a:solidFill>
              </a:rPr>
              <a:t>: </a:t>
            </a:r>
            <a:endParaRPr lang="en-US" sz="2400">
              <a:solidFill>
                <a:srgbClr val="0033CC"/>
              </a:solidFill>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599" y="3591142"/>
            <a:ext cx="4094525" cy="2471740"/>
          </a:xfrm>
          <a:prstGeom prst="rect">
            <a:avLst/>
          </a:prstGeom>
          <a:ln>
            <a:solidFill>
              <a:schemeClr val="tx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5417" y="4763990"/>
            <a:ext cx="3498593" cy="1217272"/>
          </a:xfrm>
          <a:prstGeom prst="rect">
            <a:avLst/>
          </a:prstGeom>
          <a:ln>
            <a:solidFill>
              <a:schemeClr val="tx1"/>
            </a:solidFill>
          </a:ln>
        </p:spPr>
      </p:pic>
      <p:sp>
        <p:nvSpPr>
          <p:cNvPr id="6" name="Line Callout 1 (No Border) 5"/>
          <p:cNvSpPr/>
          <p:nvPr/>
        </p:nvSpPr>
        <p:spPr bwMode="auto">
          <a:xfrm>
            <a:off x="5110523" y="3268133"/>
            <a:ext cx="3195277" cy="584731"/>
          </a:xfrm>
          <a:prstGeom prst="callout1">
            <a:avLst>
              <a:gd name="adj1" fmla="val 56397"/>
              <a:gd name="adj2" fmla="val -914"/>
              <a:gd name="adj3" fmla="val 293495"/>
              <a:gd name="adj4" fmla="val -3727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báo</a:t>
            </a:r>
            <a:r>
              <a:rPr kumimoji="0" lang="en-US" sz="1800" b="0" i="0" u="none" strike="noStrike" cap="none" normalizeH="0" smtClean="0">
                <a:ln>
                  <a:noFill/>
                </a:ln>
                <a:solidFill>
                  <a:schemeClr val="tx1"/>
                </a:solidFill>
                <a:effectLst/>
                <a:latin typeface="Arial" charset="0"/>
              </a:rPr>
              <a:t> đối tượng lớp Employee</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436475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Bộ nhớ đối tượng</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169053"/>
            <a:ext cx="5260913" cy="3569595"/>
          </a:xfrm>
        </p:spPr>
      </p:pic>
      <p:sp>
        <p:nvSpPr>
          <p:cNvPr id="5" name="Line Callout 1 (No Border) 4"/>
          <p:cNvSpPr/>
          <p:nvPr/>
        </p:nvSpPr>
        <p:spPr bwMode="auto">
          <a:xfrm>
            <a:off x="5475053" y="1051034"/>
            <a:ext cx="3489434" cy="903890"/>
          </a:xfrm>
          <a:prstGeom prst="callout1">
            <a:avLst>
              <a:gd name="adj1" fmla="val 18750"/>
              <a:gd name="adj2" fmla="val -8333"/>
              <a:gd name="adj3" fmla="val 185756"/>
              <a:gd name="adj4" fmla="val -77791"/>
            </a:avLst>
          </a:prstGeom>
          <a:solidFill>
            <a:schemeClr val="accent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Lớp</a:t>
            </a:r>
            <a:r>
              <a:rPr kumimoji="0" lang="en-US" sz="1800" b="0" i="0" u="none" strike="noStrike" cap="none" normalizeH="0" smtClean="0">
                <a:ln>
                  <a:noFill/>
                </a:ln>
                <a:solidFill>
                  <a:schemeClr val="tx1"/>
                </a:solidFill>
                <a:effectLst/>
                <a:latin typeface="Arial" charset="0"/>
              </a:rPr>
              <a:t> Customer gồm các thuộc tính Customer ID, Name, Address, Age</a:t>
            </a:r>
            <a:endParaRPr kumimoji="0" lang="en-US" sz="1800" b="0" i="0" u="none" strike="noStrike" cap="none" normalizeH="0" baseline="0" smtClean="0">
              <a:ln>
                <a:noFill/>
              </a:ln>
              <a:solidFill>
                <a:schemeClr val="tx1"/>
              </a:solidFill>
              <a:effectLst/>
              <a:latin typeface="Arial" charset="0"/>
            </a:endParaRPr>
          </a:p>
        </p:txBody>
      </p:sp>
      <p:sp>
        <p:nvSpPr>
          <p:cNvPr id="6" name="Line Callout 1 (No Border) 5"/>
          <p:cNvSpPr/>
          <p:nvPr/>
        </p:nvSpPr>
        <p:spPr bwMode="auto">
          <a:xfrm>
            <a:off x="5475053" y="2047432"/>
            <a:ext cx="3489434" cy="1336900"/>
          </a:xfrm>
          <a:prstGeom prst="callout1">
            <a:avLst>
              <a:gd name="adj1" fmla="val 47820"/>
              <a:gd name="adj2" fmla="val -200"/>
              <a:gd name="adj3" fmla="val 77659"/>
              <a:gd name="adj4" fmla="val -10020"/>
            </a:avLst>
          </a:prstGeom>
          <a:solidFill>
            <a:schemeClr val="accent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Mỗi</a:t>
            </a:r>
            <a:r>
              <a:rPr kumimoji="0" lang="en-US" sz="1800" b="0" i="0" u="none" strike="noStrike" cap="none" normalizeH="0" smtClean="0">
                <a:ln>
                  <a:noFill/>
                </a:ln>
                <a:solidFill>
                  <a:schemeClr val="tx1"/>
                </a:solidFill>
                <a:effectLst/>
                <a:latin typeface="Arial" charset="0"/>
              </a:rPr>
              <a:t> đối tượng của lớp Customer tạo ra sẽ có bộ nhớ riêng biệt và lưu trữ giá trị riêng của các đối tượng</a:t>
            </a:r>
            <a:endParaRPr kumimoji="0" lang="en-US" sz="1800" b="0" i="0" u="none" strike="noStrike" cap="none" normalizeH="0" baseline="0" smtClean="0">
              <a:ln>
                <a:noFill/>
              </a:ln>
              <a:solidFill>
                <a:schemeClr val="tx1"/>
              </a:solidFill>
              <a:effectLst/>
              <a:latin typeface="Arial" charset="0"/>
            </a:endParaRPr>
          </a:p>
        </p:txBody>
      </p:sp>
      <p:sp>
        <p:nvSpPr>
          <p:cNvPr id="3" name="Rectangle 2"/>
          <p:cNvSpPr/>
          <p:nvPr/>
        </p:nvSpPr>
        <p:spPr>
          <a:xfrm>
            <a:off x="7614744" y="6500675"/>
            <a:ext cx="1529256" cy="276999"/>
          </a:xfrm>
          <a:prstGeom prst="rect">
            <a:avLst/>
          </a:prstGeom>
        </p:spPr>
        <p:txBody>
          <a:bodyPr wrap="square">
            <a:spAutoFit/>
          </a:bodyPr>
          <a:lstStyle/>
          <a:p>
            <a:r>
              <a:rPr lang="en-US" sz="1200" i="1" smtClean="0"/>
              <a:t>Bài giảng Java-FPT</a:t>
            </a:r>
            <a:endParaRPr lang="en-US" sz="1200" i="1"/>
          </a:p>
        </p:txBody>
      </p:sp>
    </p:spTree>
    <p:extLst>
      <p:ext uri="{BB962C8B-B14F-4D97-AF65-F5344CB8AC3E}">
        <p14:creationId xmlns:p14="http://schemas.microsoft.com/office/powerpoint/2010/main" val="1791732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821616" cy="487363"/>
          </a:xfrm>
        </p:spPr>
        <p:txBody>
          <a:bodyPr/>
          <a:lstStyle/>
          <a:p>
            <a:r>
              <a:rPr lang="en-US" smtClean="0"/>
              <a:t>Gọi đến thành viên lớp thông qua đối tượng</a:t>
            </a:r>
            <a:endParaRPr lang="en-US"/>
          </a:p>
        </p:txBody>
      </p:sp>
      <p:sp>
        <p:nvSpPr>
          <p:cNvPr id="3" name="Content Placeholder 2"/>
          <p:cNvSpPr>
            <a:spLocks noGrp="1"/>
          </p:cNvSpPr>
          <p:nvPr>
            <p:ph idx="1"/>
          </p:nvPr>
        </p:nvSpPr>
        <p:spPr/>
        <p:txBody>
          <a:bodyPr/>
          <a:lstStyle/>
          <a:p>
            <a:r>
              <a:rPr lang="en-US" smtClean="0"/>
              <a:t>Các thành viên lớp đều có thể được gọi thông qua đối tượng của lớp đó sử dụng dấu chấm.</a:t>
            </a:r>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389" y="2992053"/>
            <a:ext cx="4094525" cy="2471740"/>
          </a:xfrm>
          <a:prstGeom prst="rect">
            <a:avLst/>
          </a:prstGeom>
          <a:ln>
            <a:solidFill>
              <a:schemeClr val="tx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8207" y="4164901"/>
            <a:ext cx="3498593" cy="1217272"/>
          </a:xfrm>
          <a:prstGeom prst="rect">
            <a:avLst/>
          </a:prstGeom>
          <a:ln>
            <a:solidFill>
              <a:schemeClr val="tx1"/>
            </a:solidFill>
          </a:ln>
        </p:spPr>
      </p:pic>
      <p:sp>
        <p:nvSpPr>
          <p:cNvPr id="6" name="Line Callout 1 (No Border) 5"/>
          <p:cNvSpPr/>
          <p:nvPr/>
        </p:nvSpPr>
        <p:spPr bwMode="auto">
          <a:xfrm>
            <a:off x="5073313" y="2669044"/>
            <a:ext cx="3195277" cy="584731"/>
          </a:xfrm>
          <a:prstGeom prst="callout1">
            <a:avLst>
              <a:gd name="adj1" fmla="val 56397"/>
              <a:gd name="adj2" fmla="val -914"/>
              <a:gd name="adj3" fmla="val 340229"/>
              <a:gd name="adj4" fmla="val -8135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Gọi</a:t>
            </a:r>
            <a:r>
              <a:rPr kumimoji="0" lang="en-US" sz="1800" b="0" i="0" u="none" strike="noStrike" cap="none" normalizeH="0" smtClean="0">
                <a:ln>
                  <a:noFill/>
                </a:ln>
                <a:solidFill>
                  <a:schemeClr val="tx1"/>
                </a:solidFill>
                <a:effectLst/>
                <a:latin typeface="Arial" charset="0"/>
              </a:rPr>
              <a:t> đến phương thức input()</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931685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Phạm vi truy cập</a:t>
            </a:r>
            <a:endParaRPr lang="en-US"/>
          </a:p>
        </p:txBody>
      </p:sp>
      <p:sp>
        <p:nvSpPr>
          <p:cNvPr id="3" name="Content Placeholder 2"/>
          <p:cNvSpPr>
            <a:spLocks noGrp="1"/>
          </p:cNvSpPr>
          <p:nvPr>
            <p:ph idx="1"/>
          </p:nvPr>
        </p:nvSpPr>
        <p:spPr/>
        <p:txBody>
          <a:bodyPr/>
          <a:lstStyle/>
          <a:p>
            <a:r>
              <a:rPr lang="en-US" smtClean="0"/>
              <a:t>Các thành phần của lớp (thuộc tính, phương thức) đều có thể thiết lập các phạm vi truy cập khác nhau.</a:t>
            </a:r>
          </a:p>
          <a:p>
            <a:r>
              <a:rPr lang="en-US" smtClean="0"/>
              <a:t>Khai báo phạm vi truy cập của các thành phần sẽ đứng trước khai báo kiểu dữ liệu</a:t>
            </a:r>
          </a:p>
          <a:p>
            <a:pPr marL="57150" indent="0">
              <a:buNone/>
            </a:pPr>
            <a:r>
              <a:rPr lang="en-US" sz="2000" smtClean="0">
                <a:solidFill>
                  <a:schemeClr val="tx1"/>
                </a:solidFill>
                <a:latin typeface="Consolas" panose="020B0609020204030204" pitchFamily="49" charset="0"/>
              </a:rPr>
              <a:t>Phạm_vi_truy_cập Kiểu_dữ_liệu tên_trường;</a:t>
            </a:r>
          </a:p>
          <a:p>
            <a:pPr marL="57150" indent="0">
              <a:buNone/>
            </a:pPr>
            <a:r>
              <a:rPr lang="en-US" sz="2000">
                <a:solidFill>
                  <a:schemeClr val="tx1"/>
                </a:solidFill>
                <a:latin typeface="Consolas" panose="020B0609020204030204" pitchFamily="49" charset="0"/>
              </a:rPr>
              <a:t>Phạm_vi_truy_cập Kiểu_dữ_liệu </a:t>
            </a:r>
            <a:r>
              <a:rPr lang="en-US" sz="2000" smtClean="0">
                <a:solidFill>
                  <a:schemeClr val="tx1"/>
                </a:solidFill>
                <a:latin typeface="Consolas" panose="020B0609020204030204" pitchFamily="49" charset="0"/>
              </a:rPr>
              <a:t>tên_phương_thức ([tham_số]) {</a:t>
            </a:r>
          </a:p>
          <a:p>
            <a:pPr marL="514350" lvl="1" indent="0">
              <a:buNone/>
            </a:pPr>
            <a:r>
              <a:rPr lang="en-US" sz="2000" smtClean="0">
                <a:solidFill>
                  <a:schemeClr val="tx1"/>
                </a:solidFill>
                <a:latin typeface="Consolas" panose="020B0609020204030204" pitchFamily="49" charset="0"/>
              </a:rPr>
              <a:t>//nội dung</a:t>
            </a:r>
          </a:p>
          <a:p>
            <a:pPr marL="57150" indent="0">
              <a:buNone/>
            </a:pPr>
            <a:r>
              <a:rPr lang="en-US" sz="2000" smtClean="0">
                <a:solidFill>
                  <a:schemeClr val="tx1"/>
                </a:solidFill>
                <a:latin typeface="Consolas" panose="020B0609020204030204" pitchFamily="49" charset="0"/>
              </a:rPr>
              <a:t>}</a:t>
            </a:r>
            <a:endParaRPr lang="en-US"/>
          </a:p>
          <a:p>
            <a:pPr marL="400050"/>
            <a:r>
              <a:rPr lang="en-US"/>
              <a:t>Phạm vi truy cập gồm </a:t>
            </a:r>
            <a:r>
              <a:rPr lang="en-US" smtClean="0"/>
              <a:t>4 </a:t>
            </a:r>
            <a:r>
              <a:rPr lang="en-US"/>
              <a:t>loại: private, protected, </a:t>
            </a:r>
            <a:r>
              <a:rPr lang="en-US" smtClean="0"/>
              <a:t>public, {default}</a:t>
            </a:r>
          </a:p>
          <a:p>
            <a:pPr marL="514350" lvl="1" indent="0">
              <a:buNone/>
            </a:pPr>
            <a:endParaRPr lang="en-US"/>
          </a:p>
        </p:txBody>
      </p:sp>
    </p:spTree>
    <p:extLst>
      <p:ext uri="{BB962C8B-B14F-4D97-AF65-F5344CB8AC3E}">
        <p14:creationId xmlns:p14="http://schemas.microsoft.com/office/powerpoint/2010/main" val="3458828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Phạm vi truy cập</a:t>
            </a:r>
            <a:endParaRPr lang="en-US"/>
          </a:p>
        </p:txBody>
      </p:sp>
      <p:sp>
        <p:nvSpPr>
          <p:cNvPr id="3" name="Content Placeholder 2"/>
          <p:cNvSpPr>
            <a:spLocks noGrp="1"/>
          </p:cNvSpPr>
          <p:nvPr>
            <p:ph idx="1"/>
          </p:nvPr>
        </p:nvSpPr>
        <p:spPr/>
        <p:txBody>
          <a:bodyPr/>
          <a:lstStyle/>
          <a:p>
            <a:pPr marL="400050"/>
            <a:r>
              <a:rPr lang="en-US" sz="2400" smtClean="0"/>
              <a:t>Phạm </a:t>
            </a:r>
            <a:r>
              <a:rPr lang="en-US" sz="2400"/>
              <a:t>vi truy cập gồm </a:t>
            </a:r>
            <a:r>
              <a:rPr lang="en-US" sz="2400" smtClean="0"/>
              <a:t>4 </a:t>
            </a:r>
            <a:r>
              <a:rPr lang="en-US" sz="2400"/>
              <a:t>loại: private, protected, </a:t>
            </a:r>
            <a:r>
              <a:rPr lang="en-US" sz="2400" smtClean="0"/>
              <a:t>public, default</a:t>
            </a:r>
          </a:p>
          <a:p>
            <a:pPr marL="800100" lvl="1"/>
            <a:r>
              <a:rPr lang="en-US" sz="2000" smtClean="0"/>
              <a:t>Private: thành viên khai báo với từ khóa private chỉ có phạm vi hoạt động bên trong lớp không thể truy cập từ bên ngoài thông qua đối tượng.</a:t>
            </a:r>
          </a:p>
          <a:p>
            <a:pPr marL="800100" lvl="1"/>
            <a:r>
              <a:rPr lang="en-US" sz="2000" smtClean="0"/>
              <a:t>Public: thành viên khai báo với từ khóa public có phạm vi hoạt động bên trong, lớp con và bên ngoài lớp.</a:t>
            </a:r>
          </a:p>
          <a:p>
            <a:pPr marL="800100" lvl="1"/>
            <a:r>
              <a:rPr lang="en-US" sz="2000" smtClean="0"/>
              <a:t>Default: tương tự như public nếu các lớp truy xuất cùng gói, sẽ là private nếu các lớp truy xuất khác gói.</a:t>
            </a:r>
          </a:p>
          <a:p>
            <a:pPr marL="800100" lvl="1"/>
            <a:r>
              <a:rPr lang="en-US" sz="2000"/>
              <a:t>Protected: </a:t>
            </a:r>
            <a:r>
              <a:rPr lang="en-US" sz="2000" smtClean="0"/>
              <a:t>tương tự như default nhưng cho phép lớp con  kế thừa truy xuất các thanhf viên này dù khác gói.</a:t>
            </a:r>
          </a:p>
          <a:p>
            <a:pPr marL="400050"/>
            <a:r>
              <a:rPr lang="en-US" sz="2200" smtClean="0"/>
              <a:t>Các lớp sử dung cách giới hạn phạm vi truy cập để che dấu thông tin</a:t>
            </a:r>
          </a:p>
          <a:p>
            <a:pPr marL="514350" lvl="1" indent="0">
              <a:buNone/>
            </a:pPr>
            <a:endParaRPr lang="en-US" sz="2000"/>
          </a:p>
        </p:txBody>
      </p:sp>
    </p:spTree>
    <p:extLst>
      <p:ext uri="{BB962C8B-B14F-4D97-AF65-F5344CB8AC3E}">
        <p14:creationId xmlns:p14="http://schemas.microsoft.com/office/powerpoint/2010/main" val="595367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tính che dấu trong lập trình</a:t>
            </a:r>
            <a:endParaRPr lang="en-US"/>
          </a:p>
        </p:txBody>
      </p:sp>
      <p:sp>
        <p:nvSpPr>
          <p:cNvPr id="3" name="Content Placeholder 2"/>
          <p:cNvSpPr>
            <a:spLocks noGrp="1"/>
          </p:cNvSpPr>
          <p:nvPr>
            <p:ph idx="1"/>
          </p:nvPr>
        </p:nvSpPr>
        <p:spPr/>
        <p:txBody>
          <a:bodyPr/>
          <a:lstStyle/>
          <a:p>
            <a:r>
              <a:rPr lang="en-US" smtClean="0"/>
              <a:t>Nên che dấu các trường dữ liệu thuộc tính để đảm bảo tính đúng đắn và toàn vẹn dữ liệu</a:t>
            </a:r>
          </a:p>
          <a:p>
            <a:r>
              <a:rPr lang="en-US" smtClean="0"/>
              <a:t>Nên sử dụng các phương thức truy cập các trường dữ liệu nếu cần.</a:t>
            </a:r>
          </a:p>
          <a:p>
            <a:pPr marL="0" indent="0">
              <a:buNone/>
            </a:pP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129450"/>
            <a:ext cx="2765740" cy="2783245"/>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4225" y="3129450"/>
            <a:ext cx="5530262" cy="1728744"/>
          </a:xfrm>
          <a:prstGeom prst="rect">
            <a:avLst/>
          </a:prstGeom>
        </p:spPr>
      </p:pic>
      <p:sp>
        <p:nvSpPr>
          <p:cNvPr id="6" name="TextBox 5"/>
          <p:cNvSpPr txBox="1"/>
          <p:nvPr/>
        </p:nvSpPr>
        <p:spPr>
          <a:xfrm>
            <a:off x="4199771" y="5128395"/>
            <a:ext cx="3999170" cy="646331"/>
          </a:xfrm>
          <a:prstGeom prst="rect">
            <a:avLst/>
          </a:prstGeom>
          <a:noFill/>
        </p:spPr>
        <p:txBody>
          <a:bodyPr wrap="square" rtlCol="0">
            <a:spAutoFit/>
          </a:bodyPr>
          <a:lstStyle/>
          <a:p>
            <a:pPr algn="ctr"/>
            <a:r>
              <a:rPr lang="en-US" smtClean="0"/>
              <a:t>Một ví dụ cho truy cập tự do dẫn đến không đảm bảo tính toàn vẹn dữ liệu</a:t>
            </a:r>
            <a:endParaRPr lang="en-US"/>
          </a:p>
        </p:txBody>
      </p:sp>
      <p:sp>
        <p:nvSpPr>
          <p:cNvPr id="7" name="Rectangle 6"/>
          <p:cNvSpPr/>
          <p:nvPr/>
        </p:nvSpPr>
        <p:spPr>
          <a:xfrm>
            <a:off x="7530662" y="6573120"/>
            <a:ext cx="1613338" cy="276999"/>
          </a:xfrm>
          <a:prstGeom prst="rect">
            <a:avLst/>
          </a:prstGeom>
        </p:spPr>
        <p:txBody>
          <a:bodyPr wrap="square">
            <a:spAutoFit/>
          </a:bodyPr>
          <a:lstStyle/>
          <a:p>
            <a:r>
              <a:rPr lang="en-US" sz="1200" i="1" smtClean="0"/>
              <a:t>Bài giảng Java-FPT</a:t>
            </a:r>
            <a:endParaRPr lang="en-US" sz="1200" i="1"/>
          </a:p>
        </p:txBody>
      </p:sp>
    </p:spTree>
    <p:extLst>
      <p:ext uri="{BB962C8B-B14F-4D97-AF65-F5344CB8AC3E}">
        <p14:creationId xmlns:p14="http://schemas.microsoft.com/office/powerpoint/2010/main" val="3937182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7050" y="1205249"/>
            <a:ext cx="5412568" cy="5248275"/>
          </a:xfrm>
          <a:ln>
            <a:solidFill>
              <a:schemeClr val="tx1"/>
            </a:solidFill>
          </a:ln>
        </p:spPr>
      </p:pic>
    </p:spTree>
    <p:extLst>
      <p:ext uri="{BB962C8B-B14F-4D97-AF65-F5344CB8AC3E}">
        <p14:creationId xmlns:p14="http://schemas.microsoft.com/office/powerpoint/2010/main" val="18768830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lớp Student</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2755" y="1175022"/>
            <a:ext cx="4953691" cy="3696216"/>
          </a:xfrm>
          <a:ln>
            <a:solidFill>
              <a:schemeClr val="tx1"/>
            </a:solidFill>
          </a:ln>
        </p:spPr>
      </p:pic>
      <p:sp>
        <p:nvSpPr>
          <p:cNvPr id="7" name="TextBox 6"/>
          <p:cNvSpPr txBox="1"/>
          <p:nvPr/>
        </p:nvSpPr>
        <p:spPr>
          <a:xfrm>
            <a:off x="1062429" y="5160312"/>
            <a:ext cx="6792702" cy="646331"/>
          </a:xfrm>
          <a:prstGeom prst="rect">
            <a:avLst/>
          </a:prstGeom>
          <a:noFill/>
        </p:spPr>
        <p:txBody>
          <a:bodyPr wrap="square" rtlCol="0">
            <a:spAutoFit/>
          </a:bodyPr>
          <a:lstStyle/>
          <a:p>
            <a:pPr algn="ctr"/>
            <a:r>
              <a:rPr lang="en-US" i="1" smtClean="0"/>
              <a:t>Khi gán điểm cho sinh viên với điểm là 20 thông qua phương thức setDiem sẽ giới hạn được dữ liệu không phù hợp</a:t>
            </a:r>
            <a:endParaRPr lang="en-US" i="1"/>
          </a:p>
        </p:txBody>
      </p:sp>
    </p:spTree>
    <p:extLst>
      <p:ext uri="{BB962C8B-B14F-4D97-AF65-F5344CB8AC3E}">
        <p14:creationId xmlns:p14="http://schemas.microsoft.com/office/powerpoint/2010/main" val="1105828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Nạp chồng phương thức</a:t>
            </a:r>
            <a:endParaRPr lang="en-US"/>
          </a:p>
        </p:txBody>
      </p:sp>
      <p:sp>
        <p:nvSpPr>
          <p:cNvPr id="3" name="Content Placeholder 2"/>
          <p:cNvSpPr>
            <a:spLocks noGrp="1"/>
          </p:cNvSpPr>
          <p:nvPr>
            <p:ph idx="1"/>
          </p:nvPr>
        </p:nvSpPr>
        <p:spPr/>
        <p:txBody>
          <a:bodyPr/>
          <a:lstStyle/>
          <a:p>
            <a:r>
              <a:rPr lang="en-US" smtClean="0"/>
              <a:t>Trong một lớp có thể có nhiều phương thức trùng tên nhưng khác nhau về kiểu trả về, số lượng tham số, kiểu tham số.</a:t>
            </a:r>
          </a:p>
          <a:p>
            <a:r>
              <a:rPr lang="en-US" smtClean="0"/>
              <a:t>Ví dụ: </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6209" y="3075100"/>
            <a:ext cx="4511582" cy="2302910"/>
          </a:xfrm>
          <a:prstGeom prst="rect">
            <a:avLst/>
          </a:prstGeom>
          <a:ln>
            <a:solidFill>
              <a:schemeClr val="tx1"/>
            </a:solidFill>
          </a:ln>
        </p:spPr>
      </p:pic>
    </p:spTree>
    <p:extLst>
      <p:ext uri="{BB962C8B-B14F-4D97-AF65-F5344CB8AC3E}">
        <p14:creationId xmlns:p14="http://schemas.microsoft.com/office/powerpoint/2010/main" val="12963276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Con trỏ this</a:t>
            </a:r>
            <a:endParaRPr lang="en-US"/>
          </a:p>
        </p:txBody>
      </p:sp>
      <p:sp>
        <p:nvSpPr>
          <p:cNvPr id="3" name="Content Placeholder 2"/>
          <p:cNvSpPr>
            <a:spLocks noGrp="1"/>
          </p:cNvSpPr>
          <p:nvPr>
            <p:ph idx="1"/>
          </p:nvPr>
        </p:nvSpPr>
        <p:spPr/>
        <p:txBody>
          <a:bodyPr/>
          <a:lstStyle/>
          <a:p>
            <a:r>
              <a:rPr lang="en-US" smtClean="0">
                <a:solidFill>
                  <a:schemeClr val="tx1"/>
                </a:solidFill>
                <a:latin typeface="Consolas" panose="020B0609020204030204" pitchFamily="49" charset="0"/>
              </a:rPr>
              <a:t>this</a:t>
            </a:r>
            <a:r>
              <a:rPr lang="en-US" smtClean="0">
                <a:solidFill>
                  <a:schemeClr val="tx1"/>
                </a:solidFill>
              </a:rPr>
              <a:t> </a:t>
            </a:r>
            <a:r>
              <a:rPr lang="en-US" smtClean="0"/>
              <a:t>được sử dụng để đại diện cho đối tượng hiện tại.</a:t>
            </a:r>
          </a:p>
          <a:p>
            <a:r>
              <a:rPr lang="en-US">
                <a:solidFill>
                  <a:schemeClr val="tx1"/>
                </a:solidFill>
                <a:latin typeface="Consolas" panose="020B0609020204030204" pitchFamily="49" charset="0"/>
              </a:rPr>
              <a:t>this </a:t>
            </a:r>
            <a:r>
              <a:rPr lang="en-US" smtClean="0"/>
              <a:t>được sử dụng trong lớp để tham chiếu đến các thành viên của lớp ( bao gồm thuộc tính và phương thức)</a:t>
            </a:r>
          </a:p>
          <a:p>
            <a:r>
              <a:rPr lang="en-US" smtClean="0"/>
              <a:t>Thường sử dụng </a:t>
            </a:r>
            <a:r>
              <a:rPr lang="en-US">
                <a:solidFill>
                  <a:schemeClr val="tx1"/>
                </a:solidFill>
                <a:latin typeface="Consolas" panose="020B0609020204030204" pitchFamily="49" charset="0"/>
              </a:rPr>
              <a:t>this.field</a:t>
            </a:r>
            <a:r>
              <a:rPr lang="en-US" smtClean="0"/>
              <a:t> để phân biệt </a:t>
            </a:r>
            <a:r>
              <a:rPr lang="en-US">
                <a:solidFill>
                  <a:schemeClr val="tx1"/>
                </a:solidFill>
                <a:latin typeface="Consolas" panose="020B0609020204030204" pitchFamily="49" charset="0"/>
              </a:rPr>
              <a:t>field</a:t>
            </a:r>
            <a:r>
              <a:rPr lang="en-US" smtClean="0"/>
              <a:t> với các biến cục bộ hoặc tham số của phương thức.</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8219" y="4307695"/>
            <a:ext cx="3195708" cy="1831514"/>
          </a:xfrm>
          <a:prstGeom prst="rect">
            <a:avLst/>
          </a:prstGeom>
          <a:ln>
            <a:solidFill>
              <a:schemeClr val="tx1"/>
            </a:solidFill>
          </a:ln>
        </p:spPr>
      </p:pic>
    </p:spTree>
    <p:extLst>
      <p:ext uri="{BB962C8B-B14F-4D97-AF65-F5344CB8AC3E}">
        <p14:creationId xmlns:p14="http://schemas.microsoft.com/office/powerpoint/2010/main" val="2086453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Lớp và đối tượng</a:t>
            </a:r>
            <a:endParaRPr lang="en-US" sz="2400" b="1" dirty="0"/>
          </a:p>
          <a:p>
            <a:pPr marL="385763" indent="-385763">
              <a:buFont typeface="+mj-lt"/>
              <a:buAutoNum type="arabicPeriod"/>
            </a:pPr>
            <a:r>
              <a:rPr lang="en-US" sz="2400" b="1">
                <a:solidFill>
                  <a:srgbClr val="FF0000"/>
                </a:solidFill>
              </a:rPr>
              <a:t>Phương thức khởi tạo</a:t>
            </a:r>
          </a:p>
          <a:p>
            <a:pPr marL="385763" indent="-385763">
              <a:buFont typeface="+mj-lt"/>
              <a:buAutoNum type="arabicPeriod"/>
            </a:pPr>
            <a:r>
              <a:rPr lang="en-US" sz="2400" b="1" smtClean="0"/>
              <a:t>Mở rộng lớp</a:t>
            </a:r>
            <a:endParaRPr lang="en-US" sz="2400" b="1"/>
          </a:p>
          <a:p>
            <a:pPr marL="385763" indent="-385763">
              <a:buFont typeface="+mj-lt"/>
              <a:buAutoNum type="arabicPeriod"/>
            </a:pPr>
            <a:r>
              <a:rPr lang="en-US" sz="2400" b="1" smtClean="0"/>
              <a:t>Gói (packet)</a:t>
            </a:r>
          </a:p>
          <a:p>
            <a:pPr marL="385763" indent="-385763">
              <a:buFont typeface="+mj-lt"/>
              <a:buAutoNum type="arabicPeriod"/>
            </a:pPr>
            <a:r>
              <a:rPr lang="en-US" sz="2400" b="1"/>
              <a:t>Các gói có sẵn trong Java</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28</a:t>
            </a:fld>
            <a:endParaRPr lang="en-US"/>
          </a:p>
        </p:txBody>
      </p:sp>
    </p:spTree>
    <p:extLst>
      <p:ext uri="{BB962C8B-B14F-4D97-AF65-F5344CB8AC3E}">
        <p14:creationId xmlns:p14="http://schemas.microsoft.com/office/powerpoint/2010/main" val="40650045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Phương thức khởi tạo</a:t>
            </a:r>
            <a:endParaRPr lang="en-US"/>
          </a:p>
        </p:txBody>
      </p:sp>
      <p:sp>
        <p:nvSpPr>
          <p:cNvPr id="3" name="Content Placeholder 2"/>
          <p:cNvSpPr>
            <a:spLocks noGrp="1"/>
          </p:cNvSpPr>
          <p:nvPr>
            <p:ph idx="1"/>
          </p:nvPr>
        </p:nvSpPr>
        <p:spPr/>
        <p:txBody>
          <a:bodyPr/>
          <a:lstStyle/>
          <a:p>
            <a:r>
              <a:rPr lang="en-US" smtClean="0"/>
              <a:t>Phương thức khởi tạo (hàm tạo) là phương thức đặc biệt dùng để khởi tạo đối tượng ngay khi khai báo</a:t>
            </a:r>
          </a:p>
          <a:p>
            <a:r>
              <a:rPr lang="en-US" smtClean="0"/>
              <a:t>Đặc điểm của hàm tạo</a:t>
            </a:r>
          </a:p>
          <a:p>
            <a:pPr lvl="1"/>
            <a:r>
              <a:rPr lang="en-US" smtClean="0"/>
              <a:t>Tên trùng tên lớp</a:t>
            </a:r>
          </a:p>
          <a:p>
            <a:pPr lvl="1"/>
            <a:r>
              <a:rPr lang="en-US" smtClean="0"/>
              <a:t>Không trả về giá trị</a:t>
            </a:r>
          </a:p>
          <a:p>
            <a:r>
              <a:rPr lang="en-US" smtClean="0"/>
              <a:t>Ví dụ:</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8833" y="2616201"/>
            <a:ext cx="4239816" cy="3369732"/>
          </a:xfrm>
          <a:prstGeom prst="rect">
            <a:avLst/>
          </a:prstGeom>
          <a:ln>
            <a:solidFill>
              <a:schemeClr val="tx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025" y="4401940"/>
            <a:ext cx="3647983" cy="1583993"/>
          </a:xfrm>
          <a:prstGeom prst="rect">
            <a:avLst/>
          </a:prstGeom>
          <a:ln>
            <a:solidFill>
              <a:schemeClr val="tx1"/>
            </a:solidFill>
          </a:ln>
        </p:spPr>
      </p:pic>
      <p:sp>
        <p:nvSpPr>
          <p:cNvPr id="6" name="TextBox 5"/>
          <p:cNvSpPr txBox="1"/>
          <p:nvPr/>
        </p:nvSpPr>
        <p:spPr>
          <a:xfrm>
            <a:off x="1955800" y="6107670"/>
            <a:ext cx="5232400" cy="369332"/>
          </a:xfrm>
          <a:prstGeom prst="rect">
            <a:avLst/>
          </a:prstGeom>
          <a:noFill/>
        </p:spPr>
        <p:txBody>
          <a:bodyPr wrap="square" rtlCol="0">
            <a:spAutoFit/>
          </a:bodyPr>
          <a:lstStyle/>
          <a:p>
            <a:r>
              <a:rPr lang="en-US" smtClean="0"/>
              <a:t>Đối tượng em1 được khởi tạo giá trị ngay khai báo</a:t>
            </a:r>
            <a:endParaRPr lang="en-US"/>
          </a:p>
        </p:txBody>
      </p:sp>
      <p:sp>
        <p:nvSpPr>
          <p:cNvPr id="7" name="Line Callout 1 (No Border) 6"/>
          <p:cNvSpPr/>
          <p:nvPr/>
        </p:nvSpPr>
        <p:spPr bwMode="auto">
          <a:xfrm>
            <a:off x="7255932" y="2438400"/>
            <a:ext cx="1430867" cy="601134"/>
          </a:xfrm>
          <a:prstGeom prst="callout1">
            <a:avLst>
              <a:gd name="adj1" fmla="val 18750"/>
              <a:gd name="adj2" fmla="val -8333"/>
              <a:gd name="adj3" fmla="val 223520"/>
              <a:gd name="adj4" fmla="val -7033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Hàm</a:t>
            </a:r>
            <a:r>
              <a:rPr kumimoji="0" lang="en-US" sz="1800" b="0" i="0" u="none" strike="noStrike" cap="none" normalizeH="0" smtClean="0">
                <a:ln>
                  <a:noFill/>
                </a:ln>
                <a:solidFill>
                  <a:schemeClr val="tx1"/>
                </a:solidFill>
                <a:effectLst/>
                <a:latin typeface="Arial" charset="0"/>
              </a:rPr>
              <a:t> tạo</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485404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hàm tạo</a:t>
            </a:r>
            <a:endParaRPr lang="en-US"/>
          </a:p>
        </p:txBody>
      </p:sp>
      <p:sp>
        <p:nvSpPr>
          <p:cNvPr id="3" name="Content Placeholder 2"/>
          <p:cNvSpPr>
            <a:spLocks noGrp="1"/>
          </p:cNvSpPr>
          <p:nvPr>
            <p:ph idx="1"/>
          </p:nvPr>
        </p:nvSpPr>
        <p:spPr/>
        <p:txBody>
          <a:bodyPr/>
          <a:lstStyle/>
          <a:p>
            <a:r>
              <a:rPr lang="en-US" smtClean="0"/>
              <a:t>Một lớp có thể định nghĩa nhiều hàm tạo</a:t>
            </a:r>
          </a:p>
          <a:p>
            <a:r>
              <a:rPr lang="en-US" smtClean="0"/>
              <a:t>Các hàm tạo khác nhau về tham số</a:t>
            </a:r>
          </a:p>
          <a:p>
            <a:r>
              <a:rPr lang="en-US" smtClean="0"/>
              <a:t>Nếu không xây dựng hàm tạo, Java sẽ tự sinh hàm tạo mặc định không tham số, không có nội dung</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0332" y="3248221"/>
            <a:ext cx="5833533" cy="2715210"/>
          </a:xfrm>
          <a:prstGeom prst="rect">
            <a:avLst/>
          </a:prstGeom>
        </p:spPr>
      </p:pic>
    </p:spTree>
    <p:extLst>
      <p:ext uri="{BB962C8B-B14F-4D97-AF65-F5344CB8AC3E}">
        <p14:creationId xmlns:p14="http://schemas.microsoft.com/office/powerpoint/2010/main" val="2466074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Lớp và đối tượng</a:t>
            </a:r>
            <a:endParaRPr lang="en-US" sz="2400" b="1" dirty="0"/>
          </a:p>
          <a:p>
            <a:pPr marL="385763" indent="-385763">
              <a:buFont typeface="+mj-lt"/>
              <a:buAutoNum type="arabicPeriod"/>
            </a:pPr>
            <a:r>
              <a:rPr lang="en-US" sz="2400" b="1"/>
              <a:t>Phương thức khởi tạo</a:t>
            </a:r>
          </a:p>
          <a:p>
            <a:pPr marL="385763" indent="-385763">
              <a:buFont typeface="+mj-lt"/>
              <a:buAutoNum type="arabicPeriod"/>
            </a:pPr>
            <a:r>
              <a:rPr lang="en-US" sz="2400" b="1" smtClean="0">
                <a:solidFill>
                  <a:srgbClr val="FF0000"/>
                </a:solidFill>
              </a:rPr>
              <a:t>Mở rộng lớp</a:t>
            </a:r>
            <a:endParaRPr lang="en-US" sz="2400" b="1">
              <a:solidFill>
                <a:srgbClr val="FF0000"/>
              </a:solidFill>
            </a:endParaRPr>
          </a:p>
          <a:p>
            <a:pPr marL="385763" indent="-385763">
              <a:buFont typeface="+mj-lt"/>
              <a:buAutoNum type="arabicPeriod"/>
            </a:pPr>
            <a:r>
              <a:rPr lang="en-US" sz="2400" b="1" smtClean="0"/>
              <a:t>Gói (packet)</a:t>
            </a:r>
          </a:p>
          <a:p>
            <a:pPr marL="385763" indent="-385763">
              <a:buFont typeface="+mj-lt"/>
              <a:buAutoNum type="arabicPeriod"/>
            </a:pPr>
            <a:r>
              <a:rPr lang="en-US" sz="2400" b="1"/>
              <a:t>Các gói có sẵn trong Java</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31</a:t>
            </a:fld>
            <a:endParaRPr lang="en-US"/>
          </a:p>
        </p:txBody>
      </p:sp>
    </p:spTree>
    <p:extLst>
      <p:ext uri="{BB962C8B-B14F-4D97-AF65-F5344CB8AC3E}">
        <p14:creationId xmlns:p14="http://schemas.microsoft.com/office/powerpoint/2010/main" val="30885715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lớp lồng nhau (</a:t>
            </a:r>
            <a:r>
              <a:rPr lang="en-US"/>
              <a:t>inner class)</a:t>
            </a:r>
          </a:p>
        </p:txBody>
      </p:sp>
      <p:sp>
        <p:nvSpPr>
          <p:cNvPr id="3" name="Content Placeholder 2"/>
          <p:cNvSpPr>
            <a:spLocks noGrp="1"/>
          </p:cNvSpPr>
          <p:nvPr>
            <p:ph idx="1"/>
          </p:nvPr>
        </p:nvSpPr>
        <p:spPr/>
        <p:txBody>
          <a:bodyPr/>
          <a:lstStyle/>
          <a:p>
            <a:r>
              <a:rPr lang="vi-VN"/>
              <a:t>Một lớp có thể </a:t>
            </a:r>
            <a:r>
              <a:rPr lang="en-US" smtClean="0"/>
              <a:t>được </a:t>
            </a:r>
            <a:r>
              <a:rPr lang="vi-VN" smtClean="0"/>
              <a:t>chứa </a:t>
            </a:r>
            <a:r>
              <a:rPr lang="vi-VN"/>
              <a:t>trong/thành viên của một lớp </a:t>
            </a:r>
            <a:r>
              <a:rPr lang="vi-VN" smtClean="0"/>
              <a:t>khác</a:t>
            </a:r>
            <a:endParaRPr lang="en-US"/>
          </a:p>
          <a:p>
            <a:r>
              <a:rPr lang="vi-VN" smtClean="0"/>
              <a:t>Lớp </a:t>
            </a:r>
            <a:r>
              <a:rPr lang="vi-VN"/>
              <a:t>trong, với tư cách thành viên của lớp chứa, có thể </a:t>
            </a:r>
            <a:r>
              <a:rPr lang="vi-VN" smtClean="0"/>
              <a:t>truy</a:t>
            </a:r>
            <a:r>
              <a:rPr lang="en-US" smtClean="0"/>
              <a:t> </a:t>
            </a:r>
            <a:r>
              <a:rPr lang="vi-VN" smtClean="0"/>
              <a:t>cập </a:t>
            </a:r>
            <a:r>
              <a:rPr lang="vi-VN"/>
              <a:t>mọi thành phần khác của lớp chứa, </a:t>
            </a:r>
            <a:r>
              <a:rPr lang="en-US" smtClean="0"/>
              <a:t>được </a:t>
            </a:r>
            <a:r>
              <a:rPr lang="vi-VN" smtClean="0"/>
              <a:t>che </a:t>
            </a:r>
            <a:r>
              <a:rPr lang="vi-VN"/>
              <a:t>bởi lớp chứa </a:t>
            </a:r>
            <a:endParaRPr lang="en-US" smtClean="0"/>
          </a:p>
          <a:p>
            <a:r>
              <a:rPr lang="en-US" smtClean="0"/>
              <a:t>Cú pháp:</a:t>
            </a:r>
          </a:p>
          <a:p>
            <a:pPr marL="800100" lvl="2" indent="0" algn="l" eaLnBrk="0" hangingPunct="0">
              <a:spcBef>
                <a:spcPct val="0"/>
              </a:spcBef>
              <a:buClrTx/>
              <a:buNone/>
            </a:pPr>
            <a:r>
              <a:rPr lang="en-US" altLang="en-US" sz="1800" b="1">
                <a:solidFill>
                  <a:srgbClr val="7F0055"/>
                </a:solidFill>
                <a:latin typeface="Consolas" panose="020B0609020204030204" pitchFamily="49" charset="0"/>
              </a:rPr>
              <a:t>class</a:t>
            </a:r>
            <a:r>
              <a:rPr lang="en-US" altLang="en-US" sz="3200">
                <a:solidFill>
                  <a:srgbClr val="555555"/>
                </a:solidFill>
                <a:latin typeface="Consolas" panose="020B0609020204030204" pitchFamily="49" charset="0"/>
              </a:rPr>
              <a:t> </a:t>
            </a:r>
            <a:r>
              <a:rPr lang="en-US" altLang="en-US" sz="1800">
                <a:solidFill>
                  <a:srgbClr val="000000"/>
                </a:solidFill>
                <a:latin typeface="Consolas" panose="020B0609020204030204" pitchFamily="49" charset="0"/>
              </a:rPr>
              <a:t>Java_Outer_class {</a:t>
            </a:r>
            <a:endParaRPr lang="en-US" altLang="en-US" sz="300">
              <a:solidFill>
                <a:schemeClr val="tx1"/>
              </a:solidFill>
              <a:latin typeface="Consolas" panose="020B0609020204030204" pitchFamily="49" charset="0"/>
            </a:endParaRPr>
          </a:p>
          <a:p>
            <a:pPr marL="800100" lvl="2" indent="0" algn="l" eaLnBrk="0" hangingPunct="0">
              <a:spcBef>
                <a:spcPct val="0"/>
              </a:spcBef>
              <a:buClrTx/>
              <a:buNone/>
            </a:pPr>
            <a:r>
              <a:rPr lang="en-US" altLang="en-US" sz="1800">
                <a:solidFill>
                  <a:srgbClr val="DDDDDD"/>
                </a:solidFill>
                <a:latin typeface="Consolas" panose="020B0609020204030204" pitchFamily="49" charset="0"/>
              </a:rPr>
              <a:t>    </a:t>
            </a:r>
            <a:r>
              <a:rPr lang="en-US" altLang="en-US" sz="1800">
                <a:solidFill>
                  <a:srgbClr val="3F5FBF"/>
                </a:solidFill>
                <a:latin typeface="Consolas" panose="020B0609020204030204" pitchFamily="49" charset="0"/>
              </a:rPr>
              <a:t>// code</a:t>
            </a:r>
            <a:endParaRPr lang="en-US" altLang="en-US" sz="300">
              <a:solidFill>
                <a:schemeClr val="tx1"/>
              </a:solidFill>
              <a:latin typeface="Consolas" panose="020B0609020204030204" pitchFamily="49" charset="0"/>
            </a:endParaRPr>
          </a:p>
          <a:p>
            <a:pPr marL="800100" lvl="2" indent="0" algn="l" eaLnBrk="0" hangingPunct="0">
              <a:spcBef>
                <a:spcPct val="0"/>
              </a:spcBef>
              <a:buClrTx/>
              <a:buNone/>
            </a:pPr>
            <a:r>
              <a:rPr lang="en-US" altLang="en-US" sz="1800">
                <a:solidFill>
                  <a:srgbClr val="DDDDDD"/>
                </a:solidFill>
                <a:latin typeface="Consolas" panose="020B0609020204030204" pitchFamily="49" charset="0"/>
              </a:rPr>
              <a:t>    </a:t>
            </a:r>
            <a:r>
              <a:rPr lang="en-US" altLang="en-US" sz="1800" b="1">
                <a:solidFill>
                  <a:srgbClr val="7F0055"/>
                </a:solidFill>
                <a:latin typeface="Consolas" panose="020B0609020204030204" pitchFamily="49" charset="0"/>
              </a:rPr>
              <a:t>class</a:t>
            </a:r>
            <a:r>
              <a:rPr lang="en-US" altLang="en-US" sz="3200">
                <a:solidFill>
                  <a:srgbClr val="555555"/>
                </a:solidFill>
                <a:latin typeface="Consolas" panose="020B0609020204030204" pitchFamily="49" charset="0"/>
              </a:rPr>
              <a:t> </a:t>
            </a:r>
            <a:r>
              <a:rPr lang="en-US" altLang="en-US" sz="1800">
                <a:solidFill>
                  <a:srgbClr val="000000"/>
                </a:solidFill>
                <a:latin typeface="Consolas" panose="020B0609020204030204" pitchFamily="49" charset="0"/>
              </a:rPr>
              <a:t>Java_Inner_class {</a:t>
            </a:r>
            <a:endParaRPr lang="en-US" altLang="en-US" sz="300">
              <a:solidFill>
                <a:schemeClr val="tx1"/>
              </a:solidFill>
              <a:latin typeface="Consolas" panose="020B0609020204030204" pitchFamily="49" charset="0"/>
            </a:endParaRPr>
          </a:p>
          <a:p>
            <a:pPr marL="800100" lvl="2" indent="0" algn="l" eaLnBrk="0" hangingPunct="0">
              <a:spcBef>
                <a:spcPct val="0"/>
              </a:spcBef>
              <a:buClrTx/>
              <a:buNone/>
            </a:pPr>
            <a:r>
              <a:rPr lang="en-US" altLang="en-US" sz="1800">
                <a:solidFill>
                  <a:srgbClr val="DDDDDD"/>
                </a:solidFill>
                <a:latin typeface="Consolas" panose="020B0609020204030204" pitchFamily="49" charset="0"/>
              </a:rPr>
              <a:t>        </a:t>
            </a:r>
            <a:r>
              <a:rPr lang="en-US" altLang="en-US" sz="1800">
                <a:solidFill>
                  <a:srgbClr val="3F5FBF"/>
                </a:solidFill>
                <a:latin typeface="Consolas" panose="020B0609020204030204" pitchFamily="49" charset="0"/>
              </a:rPr>
              <a:t>// code</a:t>
            </a:r>
            <a:endParaRPr lang="en-US" altLang="en-US" sz="300">
              <a:solidFill>
                <a:schemeClr val="tx1"/>
              </a:solidFill>
              <a:latin typeface="Consolas" panose="020B0609020204030204" pitchFamily="49" charset="0"/>
            </a:endParaRPr>
          </a:p>
          <a:p>
            <a:pPr marL="800100" lvl="2" indent="0" algn="l" eaLnBrk="0" hangingPunct="0">
              <a:spcBef>
                <a:spcPct val="0"/>
              </a:spcBef>
              <a:buClrTx/>
              <a:buNone/>
            </a:pPr>
            <a:r>
              <a:rPr lang="en-US" altLang="en-US" sz="1800">
                <a:solidFill>
                  <a:srgbClr val="DDDDDD"/>
                </a:solidFill>
                <a:latin typeface="Consolas" panose="020B0609020204030204" pitchFamily="49" charset="0"/>
              </a:rPr>
              <a:t>    </a:t>
            </a:r>
            <a:r>
              <a:rPr lang="en-US" altLang="en-US" sz="1800">
                <a:solidFill>
                  <a:srgbClr val="000000"/>
                </a:solidFill>
                <a:latin typeface="Consolas" panose="020B0609020204030204" pitchFamily="49" charset="0"/>
              </a:rPr>
              <a:t>}</a:t>
            </a:r>
            <a:endParaRPr lang="en-US" altLang="en-US" sz="300">
              <a:solidFill>
                <a:schemeClr val="tx1"/>
              </a:solidFill>
              <a:latin typeface="Consolas" panose="020B0609020204030204" pitchFamily="49" charset="0"/>
            </a:endParaRPr>
          </a:p>
          <a:p>
            <a:pPr marL="800100" lvl="2" indent="0" algn="l" eaLnBrk="0" hangingPunct="0">
              <a:spcBef>
                <a:spcPct val="0"/>
              </a:spcBef>
              <a:buClrTx/>
              <a:buNone/>
            </a:pPr>
            <a:r>
              <a:rPr lang="en-US" altLang="en-US" sz="1800">
                <a:solidFill>
                  <a:srgbClr val="000000"/>
                </a:solidFill>
                <a:latin typeface="Consolas" panose="020B0609020204030204" pitchFamily="49" charset="0"/>
              </a:rPr>
              <a:t>}</a:t>
            </a:r>
            <a:endParaRPr lang="en-US" altLang="en-US" sz="4400">
              <a:solidFill>
                <a:schemeClr val="tx1"/>
              </a:solidFill>
              <a:latin typeface="Consolas" panose="020B0609020204030204" pitchFamily="49" charset="0"/>
            </a:endParaRPr>
          </a:p>
          <a:p>
            <a:endParaRPr lang="en-US" smtClean="0"/>
          </a:p>
          <a:p>
            <a:pPr marL="0" indent="0">
              <a:buNone/>
            </a:pPr>
            <a:endParaRPr lang="en-US"/>
          </a:p>
        </p:txBody>
      </p:sp>
    </p:spTree>
    <p:extLst>
      <p:ext uri="{BB962C8B-B14F-4D97-AF65-F5344CB8AC3E}">
        <p14:creationId xmlns:p14="http://schemas.microsoft.com/office/powerpoint/2010/main" val="35135267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kiểu của lớp lồng nhau trong </a:t>
            </a:r>
            <a:r>
              <a:rPr lang="en-US" smtClean="0"/>
              <a:t>java</a:t>
            </a:r>
            <a:endParaRPr lang="en-US"/>
          </a:p>
        </p:txBody>
      </p:sp>
      <p:sp>
        <p:nvSpPr>
          <p:cNvPr id="3" name="Content Placeholder 2"/>
          <p:cNvSpPr>
            <a:spLocks noGrp="1"/>
          </p:cNvSpPr>
          <p:nvPr>
            <p:ph idx="1"/>
          </p:nvPr>
        </p:nvSpPr>
        <p:spPr/>
        <p:txBody>
          <a:bodyPr/>
          <a:lstStyle/>
          <a:p>
            <a:r>
              <a:rPr lang="vi-VN"/>
              <a:t>Lớp lồng nhau non-static (inner class):</a:t>
            </a:r>
          </a:p>
          <a:p>
            <a:pPr lvl="1"/>
            <a:r>
              <a:rPr lang="vi-VN"/>
              <a:t>Member Inner Class: Một lớp được tạo ra bên trong một lớp và bên ngoài phương thức.</a:t>
            </a:r>
          </a:p>
          <a:p>
            <a:pPr lvl="1"/>
            <a:r>
              <a:rPr lang="vi-VN"/>
              <a:t>Annomynous Inner Class: Một lớp được tạo ra để implements interface hoặc extends class. Tên của nó được quyết định bởi trình biên dịch java.</a:t>
            </a:r>
          </a:p>
          <a:p>
            <a:pPr lvl="1"/>
            <a:r>
              <a:rPr lang="vi-VN"/>
              <a:t>Local Inner Class: Một lớp được tạo ra bên trong một phương thức.</a:t>
            </a:r>
          </a:p>
          <a:p>
            <a:pPr lvl="1"/>
            <a:endParaRPr lang="en-US"/>
          </a:p>
        </p:txBody>
      </p:sp>
    </p:spTree>
    <p:extLst>
      <p:ext uri="{BB962C8B-B14F-4D97-AF65-F5344CB8AC3E}">
        <p14:creationId xmlns:p14="http://schemas.microsoft.com/office/powerpoint/2010/main" val="2836765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kiểu của lớp lồng nhau trong </a:t>
            </a:r>
            <a:r>
              <a:rPr lang="en-US" smtClean="0"/>
              <a:t>java</a:t>
            </a:r>
            <a:endParaRPr lang="en-US"/>
          </a:p>
        </p:txBody>
      </p:sp>
      <p:sp>
        <p:nvSpPr>
          <p:cNvPr id="3" name="Content Placeholder 2"/>
          <p:cNvSpPr>
            <a:spLocks noGrp="1"/>
          </p:cNvSpPr>
          <p:nvPr>
            <p:ph idx="1"/>
          </p:nvPr>
        </p:nvSpPr>
        <p:spPr/>
        <p:txBody>
          <a:bodyPr/>
          <a:lstStyle/>
          <a:p>
            <a:r>
              <a:rPr lang="vi-VN"/>
              <a:t>Lớp lồng nhau Static:</a:t>
            </a:r>
          </a:p>
          <a:p>
            <a:pPr lvl="1"/>
            <a:r>
              <a:rPr lang="vi-VN"/>
              <a:t>Member Inner Class: Một lớp được tạo ra bên trong một lớp và bên ngoài phương thức.</a:t>
            </a:r>
          </a:p>
          <a:p>
            <a:pPr lvl="1"/>
            <a:r>
              <a:rPr lang="vi-VN"/>
              <a:t>Anonymous Inner Class: Một lớp được tạo ra để implements interface hoặc extends class. Tên của nó được quyết định bởi trình biên dịch java.</a:t>
            </a:r>
          </a:p>
          <a:p>
            <a:pPr lvl="1"/>
            <a:r>
              <a:rPr lang="vi-VN"/>
              <a:t>Local Inner Class: Một lớp được tạo ra bên trong một phương thức.</a:t>
            </a:r>
          </a:p>
          <a:p>
            <a:pPr lvl="1"/>
            <a:r>
              <a:rPr lang="vi-VN"/>
              <a:t>Static Nested Class: Một lớp static được tạo ra bên trong một lớp.</a:t>
            </a:r>
          </a:p>
          <a:p>
            <a:pPr lvl="1"/>
            <a:r>
              <a:rPr lang="vi-VN"/>
              <a:t>Nested Interface: Một interface được tạo ra bên trong một lớp hoặc một interface.</a:t>
            </a:r>
          </a:p>
          <a:p>
            <a:pPr lvl="1"/>
            <a:endParaRPr lang="en-US"/>
          </a:p>
        </p:txBody>
      </p:sp>
    </p:spTree>
    <p:extLst>
      <p:ext uri="{BB962C8B-B14F-4D97-AF65-F5344CB8AC3E}">
        <p14:creationId xmlns:p14="http://schemas.microsoft.com/office/powerpoint/2010/main" val="1794131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Member inner class trong </a:t>
            </a:r>
            <a:r>
              <a:rPr lang="en-US" smtClean="0"/>
              <a:t>java</a:t>
            </a:r>
            <a:endParaRPr lang="en-US"/>
          </a:p>
        </p:txBody>
      </p:sp>
      <p:sp>
        <p:nvSpPr>
          <p:cNvPr id="3" name="Content Placeholder 2"/>
          <p:cNvSpPr>
            <a:spLocks noGrp="1"/>
          </p:cNvSpPr>
          <p:nvPr>
            <p:ph idx="1"/>
          </p:nvPr>
        </p:nvSpPr>
        <p:spPr/>
        <p:txBody>
          <a:bodyPr/>
          <a:lstStyle/>
          <a:p>
            <a:r>
              <a:rPr lang="vi-VN"/>
              <a:t>Một lớp non-static được tạo ra bên trong một lớp nhưng ngoài một phương thức được gọi là thành viên bên trong lớp hay member inner class trong java</a:t>
            </a:r>
            <a:r>
              <a:rPr lang="vi-VN" smtClean="0"/>
              <a:t>.</a:t>
            </a:r>
            <a:endParaRPr lang="en-US" smtClean="0"/>
          </a:p>
          <a:p>
            <a:r>
              <a:rPr lang="en-US"/>
              <a:t>Cú pháp: </a:t>
            </a:r>
            <a:endParaRPr lang="en-US" smtClean="0"/>
          </a:p>
          <a:p>
            <a:pPr marL="400050" lvl="1" indent="0">
              <a:buNone/>
            </a:pPr>
            <a:r>
              <a:rPr lang="en-US" smtClean="0">
                <a:solidFill>
                  <a:schemeClr val="tx1"/>
                </a:solidFill>
                <a:latin typeface="Consolas" panose="020B0609020204030204" pitchFamily="49" charset="0"/>
              </a:rPr>
              <a:t>class Outer {</a:t>
            </a:r>
          </a:p>
          <a:p>
            <a:pPr marL="400050" lvl="1" indent="0">
              <a:buNone/>
            </a:pPr>
            <a:r>
              <a:rPr lang="en-US" smtClean="0">
                <a:solidFill>
                  <a:schemeClr val="tx1"/>
                </a:solidFill>
                <a:latin typeface="Consolas" panose="020B0609020204030204" pitchFamily="49" charset="0"/>
              </a:rPr>
              <a:t>    // code</a:t>
            </a:r>
          </a:p>
          <a:p>
            <a:pPr marL="400050" lvl="1" indent="0">
              <a:buNone/>
            </a:pPr>
            <a:r>
              <a:rPr lang="en-US" smtClean="0">
                <a:solidFill>
                  <a:schemeClr val="tx1"/>
                </a:solidFill>
                <a:latin typeface="Consolas" panose="020B0609020204030204" pitchFamily="49" charset="0"/>
              </a:rPr>
              <a:t>    class Inner {</a:t>
            </a:r>
          </a:p>
          <a:p>
            <a:pPr marL="400050" lvl="1" indent="0">
              <a:buNone/>
            </a:pPr>
            <a:r>
              <a:rPr lang="en-US" smtClean="0">
                <a:solidFill>
                  <a:schemeClr val="tx1"/>
                </a:solidFill>
                <a:latin typeface="Consolas" panose="020B0609020204030204" pitchFamily="49" charset="0"/>
              </a:rPr>
              <a:t>        // code</a:t>
            </a:r>
          </a:p>
          <a:p>
            <a:pPr marL="400050" lvl="1" indent="0">
              <a:buNone/>
            </a:pPr>
            <a:r>
              <a:rPr lang="en-US" smtClean="0">
                <a:solidFill>
                  <a:schemeClr val="tx1"/>
                </a:solidFill>
                <a:latin typeface="Consolas" panose="020B0609020204030204" pitchFamily="49" charset="0"/>
              </a:rPr>
              <a:t>    }</a:t>
            </a:r>
          </a:p>
          <a:p>
            <a:pPr marL="400050" lvl="1" indent="0">
              <a:buNone/>
            </a:pPr>
            <a:r>
              <a:rPr lang="en-US" smtClean="0">
                <a:solidFill>
                  <a:schemeClr val="tx1"/>
                </a:solidFill>
                <a:latin typeface="Consolas" panose="020B0609020204030204" pitchFamily="49" charset="0"/>
              </a:rPr>
              <a:t>}</a:t>
            </a:r>
          </a:p>
          <a:p>
            <a:endParaRPr lang="en-US"/>
          </a:p>
        </p:txBody>
      </p:sp>
    </p:spTree>
    <p:extLst>
      <p:ext uri="{BB962C8B-B14F-4D97-AF65-F5344CB8AC3E}">
        <p14:creationId xmlns:p14="http://schemas.microsoft.com/office/powerpoint/2010/main" val="37357979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6208" y="1460937"/>
            <a:ext cx="8111764" cy="4760479"/>
          </a:xfrm>
          <a:ln>
            <a:solidFill>
              <a:schemeClr val="accent1"/>
            </a:solidFill>
          </a:ln>
        </p:spPr>
      </p:pic>
    </p:spTree>
    <p:extLst>
      <p:ext uri="{BB962C8B-B14F-4D97-AF65-F5344CB8AC3E}">
        <p14:creationId xmlns:p14="http://schemas.microsoft.com/office/powerpoint/2010/main" val="15722385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Giải thích  hoạt động</a:t>
            </a:r>
            <a:endParaRPr lang="en-US"/>
          </a:p>
        </p:txBody>
      </p:sp>
      <p:sp>
        <p:nvSpPr>
          <p:cNvPr id="3" name="Content Placeholder 2"/>
          <p:cNvSpPr>
            <a:spLocks noGrp="1"/>
          </p:cNvSpPr>
          <p:nvPr>
            <p:ph idx="1"/>
          </p:nvPr>
        </p:nvSpPr>
        <p:spPr/>
        <p:txBody>
          <a:bodyPr/>
          <a:lstStyle/>
          <a:p>
            <a:r>
              <a:rPr lang="vi-VN" b="1"/>
              <a:t>Hoạt động nội bộ của member inner class trong </a:t>
            </a:r>
            <a:r>
              <a:rPr lang="vi-VN" b="1" smtClean="0"/>
              <a:t>java</a:t>
            </a:r>
            <a:r>
              <a:rPr lang="en-US" b="1" smtClean="0"/>
              <a:t>: </a:t>
            </a:r>
            <a:r>
              <a:rPr lang="vi-VN" sz="2200" smtClean="0"/>
              <a:t>Trình </a:t>
            </a:r>
            <a:r>
              <a:rPr lang="vi-VN" sz="2200"/>
              <a:t>biên dịch java tạo ra hai file .class trong trường hợp của inner class. Tên của file của lớp bên trong là “Outer$Inner”. Nếu bạn muốn tạo ra thể hiện của lớp bên trong, bạn phải tạo ra thể hiện của lớp bên ngoài. Trong trường hợp này, thể hiện của lớp bên trong được tạo ra bên trong thể hiện của lớp bên ngoài.</a:t>
            </a:r>
          </a:p>
          <a:p>
            <a:r>
              <a:rPr lang="vi-VN" b="1"/>
              <a:t>Code nội bộ được tạo ra bởi trình biên </a:t>
            </a:r>
            <a:r>
              <a:rPr lang="vi-VN" b="1" smtClean="0"/>
              <a:t>dịch</a:t>
            </a:r>
            <a:r>
              <a:rPr lang="en-US" b="1" smtClean="0"/>
              <a:t>: </a:t>
            </a:r>
            <a:r>
              <a:rPr lang="vi-VN" sz="2200" smtClean="0"/>
              <a:t>Trình biên dịch java tạo ra một file .class tên là MemberOuterExample$Inner trong trường hợp này. Các member inner class có tham chiếu của lớp bên ngoài MemberOuterExample đó là lý do tại sao nó có thể truy cập tất cả các thành viên dữ liệu của lớp MemberOuterExample bao gồm cả private.</a:t>
            </a:r>
            <a:endParaRPr lang="vi-VN" sz="2200"/>
          </a:p>
          <a:p>
            <a:endParaRPr lang="en-US"/>
          </a:p>
        </p:txBody>
      </p:sp>
    </p:spTree>
    <p:extLst>
      <p:ext uri="{BB962C8B-B14F-4D97-AF65-F5344CB8AC3E}">
        <p14:creationId xmlns:p14="http://schemas.microsoft.com/office/powerpoint/2010/main" val="2160536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4910" y="1328367"/>
            <a:ext cx="7367752" cy="5099917"/>
          </a:xfrm>
          <a:ln>
            <a:solidFill>
              <a:schemeClr val="accent1"/>
            </a:solidFill>
          </a:ln>
        </p:spPr>
      </p:pic>
    </p:spTree>
    <p:extLst>
      <p:ext uri="{BB962C8B-B14F-4D97-AF65-F5344CB8AC3E}">
        <p14:creationId xmlns:p14="http://schemas.microsoft.com/office/powerpoint/2010/main" val="954586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Anonymous inner class trong </a:t>
            </a:r>
            <a:r>
              <a:rPr lang="en-US" smtClean="0"/>
              <a:t>java</a:t>
            </a:r>
            <a:endParaRPr lang="en-US"/>
          </a:p>
        </p:txBody>
      </p:sp>
      <p:sp>
        <p:nvSpPr>
          <p:cNvPr id="3" name="Content Placeholder 2"/>
          <p:cNvSpPr>
            <a:spLocks noGrp="1"/>
          </p:cNvSpPr>
          <p:nvPr>
            <p:ph idx="1"/>
          </p:nvPr>
        </p:nvSpPr>
        <p:spPr/>
        <p:txBody>
          <a:bodyPr/>
          <a:lstStyle/>
          <a:p>
            <a:r>
              <a:rPr lang="vi-VN"/>
              <a:t>Một lớp mà không có tên được gọi là </a:t>
            </a:r>
            <a:r>
              <a:rPr lang="vi-VN" b="1"/>
              <a:t>lớp vô danh (anonymous inner class)</a:t>
            </a:r>
            <a:r>
              <a:rPr lang="vi-VN"/>
              <a:t>. Nó nên được sử dụng nếu bạn phải ghi đè phương thức của lớp hoặc interface. Anonymous inner class có thể được tạo ra bằng hai cách:</a:t>
            </a:r>
          </a:p>
          <a:p>
            <a:pPr lvl="1"/>
            <a:r>
              <a:rPr lang="vi-VN"/>
              <a:t>Class: có thể là abstract class hoặc class cụ thể.</a:t>
            </a:r>
          </a:p>
          <a:p>
            <a:pPr lvl="1"/>
            <a:r>
              <a:rPr lang="vi-VN"/>
              <a:t>Interface</a:t>
            </a:r>
          </a:p>
          <a:p>
            <a:endParaRPr lang="en-US"/>
          </a:p>
        </p:txBody>
      </p:sp>
    </p:spTree>
    <p:extLst>
      <p:ext uri="{BB962C8B-B14F-4D97-AF65-F5344CB8AC3E}">
        <p14:creationId xmlns:p14="http://schemas.microsoft.com/office/powerpoint/2010/main" val="21684569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2599" y="1471449"/>
            <a:ext cx="7597650" cy="4238221"/>
          </a:xfrm>
          <a:ln>
            <a:solidFill>
              <a:schemeClr val="accent1"/>
            </a:solidFill>
          </a:ln>
        </p:spPr>
      </p:pic>
    </p:spTree>
    <p:extLst>
      <p:ext uri="{BB962C8B-B14F-4D97-AF65-F5344CB8AC3E}">
        <p14:creationId xmlns:p14="http://schemas.microsoft.com/office/powerpoint/2010/main" val="6912181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Giải thích hoạt động</a:t>
            </a:r>
            <a:endParaRPr lang="en-US"/>
          </a:p>
        </p:txBody>
      </p:sp>
      <p:sp>
        <p:nvSpPr>
          <p:cNvPr id="3" name="Content Placeholder 2"/>
          <p:cNvSpPr>
            <a:spLocks noGrp="1"/>
          </p:cNvSpPr>
          <p:nvPr>
            <p:ph idx="1"/>
          </p:nvPr>
        </p:nvSpPr>
        <p:spPr/>
        <p:txBody>
          <a:bodyPr/>
          <a:lstStyle/>
          <a:p>
            <a:r>
              <a:rPr lang="en-US" b="1"/>
              <a:t>Hoạt động nội bộ của đoạn code trên</a:t>
            </a:r>
            <a:r>
              <a:rPr lang="en-US" b="1" smtClean="0"/>
              <a:t>:</a:t>
            </a:r>
          </a:p>
          <a:p>
            <a:pPr lvl="1"/>
            <a:r>
              <a:rPr lang="vi-VN"/>
              <a:t>Một lớp được tạo ra nhưng tên của nó được quyết định bởi trình biên dịch mà extends lớp Person và cung cấp việc cài đặt phương thức eat().</a:t>
            </a:r>
          </a:p>
          <a:p>
            <a:pPr lvl="1"/>
            <a:r>
              <a:rPr lang="vi-VN"/>
              <a:t>Một đối tượng của lớp Anonymous được tạo ra mà được gọi bằng biến tham chiếu p của kiểu Person</a:t>
            </a:r>
            <a:r>
              <a:rPr lang="vi-VN" smtClean="0"/>
              <a:t>.</a:t>
            </a:r>
            <a:endParaRPr lang="en-US" smtClean="0"/>
          </a:p>
          <a:p>
            <a:r>
              <a:rPr lang="vi-VN" b="1"/>
              <a:t>Lớp nội bộ được tạo ra bởi trình biên dịch:</a:t>
            </a:r>
          </a:p>
          <a:p>
            <a:pPr marL="0" indent="0">
              <a:buNone/>
            </a:pPr>
            <a:endParaRPr lang="vi-VN"/>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4712" y="4322565"/>
            <a:ext cx="6516009" cy="2038635"/>
          </a:xfrm>
          <a:prstGeom prst="rect">
            <a:avLst/>
          </a:prstGeom>
        </p:spPr>
      </p:pic>
    </p:spTree>
    <p:extLst>
      <p:ext uri="{BB962C8B-B14F-4D97-AF65-F5344CB8AC3E}">
        <p14:creationId xmlns:p14="http://schemas.microsoft.com/office/powerpoint/2010/main" val="1971761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smtClean="0"/>
              <a:t>Ví dụ </a:t>
            </a:r>
            <a:r>
              <a:rPr lang="en-US" sz="2800"/>
              <a:t>về anonymous inner class với </a:t>
            </a:r>
            <a:r>
              <a:rPr lang="en-US" sz="2800" smtClean="0"/>
              <a:t>interface</a:t>
            </a:r>
            <a:endParaRPr lang="en-US" sz="280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1640" y="1264878"/>
            <a:ext cx="8115769" cy="4557853"/>
          </a:xfrm>
          <a:ln>
            <a:solidFill>
              <a:schemeClr val="accent1"/>
            </a:solidFill>
          </a:ln>
        </p:spPr>
      </p:pic>
    </p:spTree>
    <p:extLst>
      <p:ext uri="{BB962C8B-B14F-4D97-AF65-F5344CB8AC3E}">
        <p14:creationId xmlns:p14="http://schemas.microsoft.com/office/powerpoint/2010/main" val="2480933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Local inner class trong </a:t>
            </a:r>
            <a:r>
              <a:rPr lang="en-US" smtClean="0"/>
              <a:t>java</a:t>
            </a:r>
            <a:endParaRPr lang="en-US"/>
          </a:p>
        </p:txBody>
      </p:sp>
      <p:sp>
        <p:nvSpPr>
          <p:cNvPr id="3" name="Content Placeholder 2"/>
          <p:cNvSpPr>
            <a:spLocks noGrp="1"/>
          </p:cNvSpPr>
          <p:nvPr>
            <p:ph idx="1"/>
          </p:nvPr>
        </p:nvSpPr>
        <p:spPr/>
        <p:txBody>
          <a:bodyPr/>
          <a:lstStyle/>
          <a:p>
            <a:r>
              <a:rPr lang="vi-VN"/>
              <a:t>Một lớp được tạo ra bên trong một phương thức được gọi là </a:t>
            </a:r>
            <a:r>
              <a:rPr lang="vi-VN" b="1"/>
              <a:t>local inner class</a:t>
            </a:r>
            <a:r>
              <a:rPr lang="vi-VN"/>
              <a:t>. Nếu bạn muốn gọi các phương thức của lớp được khai báo bên trong một phương thức, bạn phải tạo ra thể hiện của lớp này bên trong phương thức chứa nó.</a:t>
            </a:r>
            <a:endParaRPr lang="en-US"/>
          </a:p>
        </p:txBody>
      </p:sp>
    </p:spTree>
    <p:extLst>
      <p:ext uri="{BB962C8B-B14F-4D97-AF65-F5344CB8AC3E}">
        <p14:creationId xmlns:p14="http://schemas.microsoft.com/office/powerpoint/2010/main" val="20134752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0013" y="1484644"/>
            <a:ext cx="7409793" cy="4954285"/>
          </a:xfrm>
          <a:prstGeom prst="rect">
            <a:avLst/>
          </a:prstGeom>
          <a:ln>
            <a:solidFill>
              <a:schemeClr val="accent1"/>
            </a:solidFill>
          </a:ln>
        </p:spPr>
      </p:pic>
    </p:spTree>
    <p:extLst>
      <p:ext uri="{BB962C8B-B14F-4D97-AF65-F5344CB8AC3E}">
        <p14:creationId xmlns:p14="http://schemas.microsoft.com/office/powerpoint/2010/main" val="1556939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Giải thích hoạt động</a:t>
            </a:r>
            <a:endParaRPr lang="en-US"/>
          </a:p>
        </p:txBody>
      </p:sp>
      <p:sp>
        <p:nvSpPr>
          <p:cNvPr id="3" name="Content Placeholder 2"/>
          <p:cNvSpPr>
            <a:spLocks noGrp="1"/>
          </p:cNvSpPr>
          <p:nvPr>
            <p:ph idx="1"/>
          </p:nvPr>
        </p:nvSpPr>
        <p:spPr/>
        <p:txBody>
          <a:bodyPr/>
          <a:lstStyle/>
          <a:p>
            <a:r>
              <a:rPr lang="vi-VN" b="1"/>
              <a:t>Lớp nội được tạo ra bởi trình biên dịch:</a:t>
            </a:r>
            <a:endParaRPr lang="vi-VN"/>
          </a:p>
          <a:p>
            <a:pPr lvl="1"/>
            <a:r>
              <a:rPr lang="vi-VN"/>
              <a:t>Trong trường hợp này, trình biên dịch sẽ tạo ra một lớp có tên LocalInner1$1Local.class có tham chiếu của lớp bên ngoài (LocalInner1).</a:t>
            </a:r>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2404" y="2900789"/>
            <a:ext cx="6468378" cy="3305636"/>
          </a:xfrm>
          <a:prstGeom prst="rect">
            <a:avLst/>
          </a:prstGeom>
          <a:ln>
            <a:solidFill>
              <a:schemeClr val="accent1"/>
            </a:solidFill>
          </a:ln>
        </p:spPr>
      </p:pic>
    </p:spTree>
    <p:extLst>
      <p:ext uri="{BB962C8B-B14F-4D97-AF65-F5344CB8AC3E}">
        <p14:creationId xmlns:p14="http://schemas.microsoft.com/office/powerpoint/2010/main" val="18647695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Quy tắc sử dụng local inner class</a:t>
            </a:r>
            <a:endParaRPr lang="en-US"/>
          </a:p>
        </p:txBody>
      </p:sp>
      <p:sp>
        <p:nvSpPr>
          <p:cNvPr id="3" name="Content Placeholder 2"/>
          <p:cNvSpPr>
            <a:spLocks noGrp="1"/>
          </p:cNvSpPr>
          <p:nvPr>
            <p:ph idx="1"/>
          </p:nvPr>
        </p:nvSpPr>
        <p:spPr/>
        <p:txBody>
          <a:bodyPr/>
          <a:lstStyle/>
          <a:p>
            <a:r>
              <a:rPr lang="vi-VN"/>
              <a:t>Local Inner class không thể được gọi từ một phương thức bên ngoài.</a:t>
            </a:r>
          </a:p>
          <a:p>
            <a:r>
              <a:rPr lang="vi-VN"/>
              <a:t>Local Inner class không thể truy cập biến local non-final từ JDK 1.7 trở vể trước. Kể từ JDK 1.8, có thể truy cập vào các biến local non-final trong lớp local inner class.</a:t>
            </a:r>
          </a:p>
          <a:p>
            <a:endParaRPr lang="en-US"/>
          </a:p>
        </p:txBody>
      </p:sp>
    </p:spTree>
    <p:extLst>
      <p:ext uri="{BB962C8B-B14F-4D97-AF65-F5344CB8AC3E}">
        <p14:creationId xmlns:p14="http://schemas.microsoft.com/office/powerpoint/2010/main" val="29452661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Ví dụ</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4315" y="1485812"/>
            <a:ext cx="8026165" cy="4505085"/>
          </a:xfrm>
          <a:ln>
            <a:solidFill>
              <a:schemeClr val="accent1"/>
            </a:solidFill>
          </a:ln>
        </p:spPr>
      </p:pic>
    </p:spTree>
    <p:extLst>
      <p:ext uri="{BB962C8B-B14F-4D97-AF65-F5344CB8AC3E}">
        <p14:creationId xmlns:p14="http://schemas.microsoft.com/office/powerpoint/2010/main" val="30670337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Giải thích hoạt động</a:t>
            </a:r>
            <a:endParaRPr lang="en-US"/>
          </a:p>
        </p:txBody>
      </p:sp>
      <p:sp>
        <p:nvSpPr>
          <p:cNvPr id="3" name="Content Placeholder 2"/>
          <p:cNvSpPr>
            <a:spLocks noGrp="1"/>
          </p:cNvSpPr>
          <p:nvPr>
            <p:ph idx="1"/>
          </p:nvPr>
        </p:nvSpPr>
        <p:spPr/>
        <p:txBody>
          <a:bodyPr/>
          <a:lstStyle/>
          <a:p>
            <a:r>
              <a:rPr lang="vi-VN" sz="2200"/>
              <a:t>Trong ví dụ này, chúng ta cần tạo ra thể hiện lớp static lồng nhau, bởi vì nó có phương thức instance msg(). Nhưng không cần phải tạo ra đối tượng lớp ngoài (Outer class) vì lớp lồng bên trong là static, các phương thức hoặc các lớp có thể được truy cập mà không cần tạo đối tượng.</a:t>
            </a:r>
          </a:p>
          <a:p>
            <a:r>
              <a:rPr lang="vi-VN" sz="2200" b="1"/>
              <a:t>Lớp nội bộ được trình biên dịch tạo ra</a:t>
            </a:r>
            <a:endParaRPr lang="vi-VN" sz="2200"/>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4445" y="3852864"/>
            <a:ext cx="6468378" cy="2362530"/>
          </a:xfrm>
          <a:prstGeom prst="rect">
            <a:avLst/>
          </a:prstGeom>
          <a:ln>
            <a:solidFill>
              <a:schemeClr val="accent1"/>
            </a:solidFill>
          </a:ln>
        </p:spPr>
      </p:pic>
    </p:spTree>
    <p:extLst>
      <p:ext uri="{BB962C8B-B14F-4D97-AF65-F5344CB8AC3E}">
        <p14:creationId xmlns:p14="http://schemas.microsoft.com/office/powerpoint/2010/main" val="32673326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Lớp và đối tượng</a:t>
            </a:r>
            <a:endParaRPr lang="en-US" sz="2400" b="1" dirty="0"/>
          </a:p>
          <a:p>
            <a:pPr marL="385763" indent="-385763">
              <a:buFont typeface="+mj-lt"/>
              <a:buAutoNum type="arabicPeriod"/>
            </a:pPr>
            <a:r>
              <a:rPr lang="en-US" sz="2400" b="1"/>
              <a:t>Phương thức khởi tạo</a:t>
            </a:r>
          </a:p>
          <a:p>
            <a:pPr marL="385763" indent="-385763">
              <a:buFont typeface="+mj-lt"/>
              <a:buAutoNum type="arabicPeriod"/>
            </a:pPr>
            <a:r>
              <a:rPr lang="en-US" sz="2400" b="1" smtClean="0"/>
              <a:t>Mở rộng lớp</a:t>
            </a:r>
            <a:endParaRPr lang="en-US" sz="2400" b="1"/>
          </a:p>
          <a:p>
            <a:pPr marL="385763" indent="-385763">
              <a:buFont typeface="+mj-lt"/>
              <a:buAutoNum type="arabicPeriod"/>
            </a:pPr>
            <a:r>
              <a:rPr lang="en-US" sz="2400" b="1" smtClean="0">
                <a:solidFill>
                  <a:srgbClr val="C00000"/>
                </a:solidFill>
              </a:rPr>
              <a:t>Gói (packet)</a:t>
            </a:r>
          </a:p>
          <a:p>
            <a:pPr marL="385763" indent="-385763">
              <a:buFont typeface="+mj-lt"/>
              <a:buAutoNum type="arabicPeriod"/>
            </a:pPr>
            <a:r>
              <a:rPr lang="en-US" sz="2400" b="1" smtClean="0"/>
              <a:t>Các </a:t>
            </a:r>
            <a:r>
              <a:rPr lang="en-US" sz="2400" b="1"/>
              <a:t>gói có sẵn trong Java</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49</a:t>
            </a:fld>
            <a:endParaRPr lang="en-US"/>
          </a:p>
        </p:txBody>
      </p:sp>
    </p:spTree>
    <p:extLst>
      <p:ext uri="{BB962C8B-B14F-4D97-AF65-F5344CB8AC3E}">
        <p14:creationId xmlns:p14="http://schemas.microsoft.com/office/powerpoint/2010/main" val="24995241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a:t>
            </a:r>
            <a:r>
              <a:rPr lang="en-US" smtClean="0"/>
              <a:t>. Gói (Package)</a:t>
            </a:r>
            <a:endParaRPr lang="en-US"/>
          </a:p>
        </p:txBody>
      </p:sp>
      <p:sp>
        <p:nvSpPr>
          <p:cNvPr id="3" name="Content Placeholder 2"/>
          <p:cNvSpPr>
            <a:spLocks noGrp="1"/>
          </p:cNvSpPr>
          <p:nvPr>
            <p:ph idx="1"/>
          </p:nvPr>
        </p:nvSpPr>
        <p:spPr/>
        <p:txBody>
          <a:bodyPr/>
          <a:lstStyle/>
          <a:p>
            <a:r>
              <a:rPr lang="en-US" smtClean="0"/>
              <a:t>Package được sử dụng để chia các lớp và các giao diện thành từng gói khác nhau.</a:t>
            </a:r>
          </a:p>
          <a:p>
            <a:r>
              <a:rPr lang="en-US" smtClean="0"/>
              <a:t>Sử dung Package tương tự như quản lý file trên ổ đĩa trong đó các class như các file và các Package như các folder</a:t>
            </a:r>
          </a:p>
          <a:p>
            <a:r>
              <a:rPr lang="en-US" smtClean="0"/>
              <a:t>Trong java có rất nhiều gói được phân theo chức năng riêng</a:t>
            </a:r>
          </a:p>
          <a:p>
            <a:pPr lvl="1"/>
            <a:r>
              <a:rPr lang="en-US" smtClean="0"/>
              <a:t>java.util: chứa các lớp tiện ích</a:t>
            </a:r>
          </a:p>
          <a:p>
            <a:pPr lvl="1"/>
            <a:r>
              <a:rPr lang="en-US" smtClean="0"/>
              <a:t>java.io: chứa các lớp vào ra</a:t>
            </a:r>
          </a:p>
          <a:p>
            <a:pPr lvl="1"/>
            <a:r>
              <a:rPr lang="en-US"/>
              <a:t>j</a:t>
            </a:r>
            <a:r>
              <a:rPr lang="en-US" smtClean="0"/>
              <a:t>ava.lang: chứa các lớp thường dùng</a:t>
            </a:r>
          </a:p>
        </p:txBody>
      </p:sp>
    </p:spTree>
    <p:extLst>
      <p:ext uri="{BB962C8B-B14F-4D97-AF65-F5344CB8AC3E}">
        <p14:creationId xmlns:p14="http://schemas.microsoft.com/office/powerpoint/2010/main" val="10349357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Lợi thế sử dụng gói trọng java</a:t>
            </a:r>
            <a:endParaRPr lang="en-US"/>
          </a:p>
        </p:txBody>
      </p:sp>
      <p:sp>
        <p:nvSpPr>
          <p:cNvPr id="3" name="Content Placeholder 2"/>
          <p:cNvSpPr>
            <a:spLocks noGrp="1"/>
          </p:cNvSpPr>
          <p:nvPr>
            <p:ph idx="1"/>
          </p:nvPr>
        </p:nvSpPr>
        <p:spPr/>
        <p:txBody>
          <a:bodyPr/>
          <a:lstStyle/>
          <a:p>
            <a:r>
              <a:rPr lang="en-US" smtClean="0"/>
              <a:t>Các gọi được sử dụng để phân loại lớp và giao diện giúp dễ bảo trì</a:t>
            </a:r>
          </a:p>
          <a:p>
            <a:r>
              <a:rPr lang="en-US" smtClean="0"/>
              <a:t>Cung cấp bảo vệ truy cập</a:t>
            </a:r>
          </a:p>
          <a:p>
            <a:r>
              <a:rPr lang="en-US" smtClean="0"/>
              <a:t>Khắc phục đặt trùng tên</a:t>
            </a:r>
            <a:endParaRPr lang="en-US"/>
          </a:p>
        </p:txBody>
      </p:sp>
      <p:pic>
        <p:nvPicPr>
          <p:cNvPr id="4" name="Picture 3"/>
          <p:cNvPicPr>
            <a:picLocks noChangeAspect="1"/>
          </p:cNvPicPr>
          <p:nvPr/>
        </p:nvPicPr>
        <p:blipFill>
          <a:blip r:embed="rId3"/>
          <a:stretch>
            <a:fillRect/>
          </a:stretch>
        </p:blipFill>
        <p:spPr>
          <a:xfrm>
            <a:off x="2200182" y="3100916"/>
            <a:ext cx="4813739" cy="2904267"/>
          </a:xfrm>
          <a:prstGeom prst="rect">
            <a:avLst/>
          </a:prstGeom>
        </p:spPr>
      </p:pic>
      <p:sp>
        <p:nvSpPr>
          <p:cNvPr id="5" name="Rectangle 4"/>
          <p:cNvSpPr/>
          <p:nvPr/>
        </p:nvSpPr>
        <p:spPr>
          <a:xfrm>
            <a:off x="5983907" y="6574412"/>
            <a:ext cx="3078022" cy="276999"/>
          </a:xfrm>
          <a:prstGeom prst="rect">
            <a:avLst/>
          </a:prstGeom>
        </p:spPr>
        <p:txBody>
          <a:bodyPr wrap="none">
            <a:spAutoFit/>
          </a:bodyPr>
          <a:lstStyle/>
          <a:p>
            <a:r>
              <a:rPr lang="en-US" sz="1200" i="1"/>
              <a:t>https://viettuts.vn/java/package-trong-java</a:t>
            </a:r>
          </a:p>
        </p:txBody>
      </p:sp>
    </p:spTree>
    <p:extLst>
      <p:ext uri="{BB962C8B-B14F-4D97-AF65-F5344CB8AC3E}">
        <p14:creationId xmlns:p14="http://schemas.microsoft.com/office/powerpoint/2010/main" val="20517960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Sử dụng gói</a:t>
            </a:r>
            <a:endParaRPr lang="en-US"/>
          </a:p>
        </p:txBody>
      </p:sp>
      <p:sp>
        <p:nvSpPr>
          <p:cNvPr id="3" name="Content Placeholder 2"/>
          <p:cNvSpPr>
            <a:spLocks noGrp="1"/>
          </p:cNvSpPr>
          <p:nvPr>
            <p:ph idx="1"/>
          </p:nvPr>
        </p:nvSpPr>
        <p:spPr/>
        <p:txBody>
          <a:bodyPr/>
          <a:lstStyle/>
          <a:p>
            <a:r>
              <a:rPr lang="en-US" smtClean="0"/>
              <a:t>Khi muốn sử dụng các lớp trong gói nào đó ta sử dụng từ khóa  import</a:t>
            </a:r>
          </a:p>
          <a:p>
            <a:pPr lvl="1"/>
            <a:r>
              <a:rPr lang="en-US" smtClean="0"/>
              <a:t>Ví dụ cần sử dụng các lớp của gói util ta khai báo như sau:</a:t>
            </a:r>
          </a:p>
          <a:p>
            <a:pPr marL="914400" lvl="2" indent="0">
              <a:buNone/>
            </a:pPr>
            <a:r>
              <a:rPr lang="en-US" smtClean="0">
                <a:solidFill>
                  <a:schemeClr val="tx1"/>
                </a:solidFill>
                <a:latin typeface="Consolas" panose="020B0609020204030204" pitchFamily="49" charset="0"/>
              </a:rPr>
              <a:t>import java.util.*;</a:t>
            </a:r>
          </a:p>
          <a:p>
            <a:pPr lvl="1"/>
            <a:r>
              <a:rPr lang="en-US" smtClean="0"/>
              <a:t>Hoặc chỉ sử dụng lớp Scanner của gói util ta khai báo như sau:</a:t>
            </a:r>
          </a:p>
          <a:p>
            <a:pPr marL="914400" lvl="2" indent="0">
              <a:buNone/>
            </a:pPr>
            <a:r>
              <a:rPr lang="en-US">
                <a:solidFill>
                  <a:schemeClr val="tx1"/>
                </a:solidFill>
                <a:latin typeface="Consolas" panose="020B0609020204030204" pitchFamily="49" charset="0"/>
              </a:rPr>
              <a:t>import java.util.Scanner;</a:t>
            </a:r>
          </a:p>
          <a:p>
            <a:pPr marL="571500" indent="-457200" algn="l"/>
            <a:r>
              <a:rPr lang="en-US" smtClean="0"/>
              <a:t>Các lớp trong gói java.lang là các lớp thường dùng được ngầm định sử dụng.</a:t>
            </a:r>
            <a:endParaRPr lang="en-US"/>
          </a:p>
        </p:txBody>
      </p:sp>
    </p:spTree>
    <p:extLst>
      <p:ext uri="{BB962C8B-B14F-4D97-AF65-F5344CB8AC3E}">
        <p14:creationId xmlns:p14="http://schemas.microsoft.com/office/powerpoint/2010/main" val="22472563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Tạo gói mới trong java</a:t>
            </a:r>
            <a:endParaRPr lang="en-US"/>
          </a:p>
        </p:txBody>
      </p:sp>
      <p:sp>
        <p:nvSpPr>
          <p:cNvPr id="3" name="Content Placeholder 2"/>
          <p:cNvSpPr>
            <a:spLocks noGrp="1"/>
          </p:cNvSpPr>
          <p:nvPr>
            <p:ph idx="1"/>
          </p:nvPr>
        </p:nvSpPr>
        <p:spPr/>
        <p:txBody>
          <a:bodyPr/>
          <a:lstStyle/>
          <a:p>
            <a:r>
              <a:rPr lang="en-US" smtClean="0"/>
              <a:t>Vào Project, kích phải chuột vào mục Source Packages/ New/Package</a:t>
            </a:r>
          </a:p>
          <a:p>
            <a:r>
              <a:rPr lang="en-US" smtClean="0"/>
              <a:t>Nhập tên gói mới và chọn finish</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5337" y="2826640"/>
            <a:ext cx="4641947" cy="3229460"/>
          </a:xfrm>
          <a:prstGeom prst="rect">
            <a:avLst/>
          </a:prstGeom>
          <a:ln>
            <a:solidFill>
              <a:schemeClr val="tx1"/>
            </a:solidFill>
          </a:ln>
        </p:spPr>
      </p:pic>
    </p:spTree>
    <p:extLst>
      <p:ext uri="{BB962C8B-B14F-4D97-AF65-F5344CB8AC3E}">
        <p14:creationId xmlns:p14="http://schemas.microsoft.com/office/powerpoint/2010/main" val="41649399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t="15666" b="15201"/>
          <a:stretch/>
        </p:blipFill>
        <p:spPr>
          <a:xfrm>
            <a:off x="667407" y="1839310"/>
            <a:ext cx="8019393" cy="3489435"/>
          </a:xfrm>
          <a:prstGeom prst="rect">
            <a:avLst/>
          </a:prstGeom>
          <a:ln>
            <a:solidFill>
              <a:schemeClr val="accent1"/>
            </a:solidFill>
          </a:ln>
        </p:spPr>
      </p:pic>
      <p:sp>
        <p:nvSpPr>
          <p:cNvPr id="2" name="Title 1"/>
          <p:cNvSpPr>
            <a:spLocks noGrp="1"/>
          </p:cNvSpPr>
          <p:nvPr>
            <p:ph type="title"/>
          </p:nvPr>
        </p:nvSpPr>
        <p:spPr/>
        <p:txBody>
          <a:bodyPr/>
          <a:lstStyle/>
          <a:p>
            <a:endParaRPr lang="en-US"/>
          </a:p>
        </p:txBody>
      </p:sp>
      <p:sp>
        <p:nvSpPr>
          <p:cNvPr id="4" name="AutoShape 2" descr="Eclipse IDE tự động thêm tên package vào đầu đoạn code"/>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US" smtClean="0"/>
              <a:t>Ví dụ nếu bạn tạo package demo thì sẽ được như sau:</a:t>
            </a:r>
            <a:endParaRPr lang="en-US"/>
          </a:p>
        </p:txBody>
      </p:sp>
      <p:sp>
        <p:nvSpPr>
          <p:cNvPr id="5" name="Rectangle 4"/>
          <p:cNvSpPr/>
          <p:nvPr/>
        </p:nvSpPr>
        <p:spPr>
          <a:xfrm>
            <a:off x="5983907" y="6574412"/>
            <a:ext cx="3078022" cy="276999"/>
          </a:xfrm>
          <a:prstGeom prst="rect">
            <a:avLst/>
          </a:prstGeom>
        </p:spPr>
        <p:txBody>
          <a:bodyPr wrap="none">
            <a:spAutoFit/>
          </a:bodyPr>
          <a:lstStyle/>
          <a:p>
            <a:r>
              <a:rPr lang="en-US" sz="1200" i="1"/>
              <a:t>https://viettuts.vn/java/package-trong-java</a:t>
            </a:r>
          </a:p>
        </p:txBody>
      </p:sp>
    </p:spTree>
    <p:extLst>
      <p:ext uri="{BB962C8B-B14F-4D97-AF65-F5344CB8AC3E}">
        <p14:creationId xmlns:p14="http://schemas.microsoft.com/office/powerpoint/2010/main" val="10155186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 cập các gói từ các gói khác trong java</a:t>
            </a:r>
            <a:endParaRPr lang="en-US"/>
          </a:p>
        </p:txBody>
      </p:sp>
      <p:sp>
        <p:nvSpPr>
          <p:cNvPr id="3" name="Content Placeholder 2"/>
          <p:cNvSpPr>
            <a:spLocks noGrp="1"/>
          </p:cNvSpPr>
          <p:nvPr>
            <p:ph idx="1"/>
          </p:nvPr>
        </p:nvSpPr>
        <p:spPr/>
        <p:txBody>
          <a:bodyPr/>
          <a:lstStyle/>
          <a:p>
            <a:r>
              <a:rPr lang="en-US" smtClean="0"/>
              <a:t>Có 3 cách để truy cập:</a:t>
            </a:r>
          </a:p>
          <a:p>
            <a:pPr lvl="1"/>
            <a:r>
              <a:rPr lang="en-US" smtClean="0"/>
              <a:t>Khai </a:t>
            </a:r>
            <a:r>
              <a:rPr lang="en-US"/>
              <a:t>báo import package.*;</a:t>
            </a:r>
          </a:p>
          <a:p>
            <a:pPr lvl="1"/>
            <a:r>
              <a:rPr lang="en-US"/>
              <a:t>Khai báo import package.classname;</a:t>
            </a:r>
          </a:p>
          <a:p>
            <a:pPr lvl="1"/>
            <a:r>
              <a:rPr lang="en-US"/>
              <a:t>Sử dụng tên đầy đủ.</a:t>
            </a:r>
          </a:p>
          <a:p>
            <a:endParaRPr lang="en-US"/>
          </a:p>
        </p:txBody>
      </p:sp>
    </p:spTree>
    <p:extLst>
      <p:ext uri="{BB962C8B-B14F-4D97-AF65-F5344CB8AC3E}">
        <p14:creationId xmlns:p14="http://schemas.microsoft.com/office/powerpoint/2010/main" val="7427082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packagename</a:t>
            </a:r>
            <a:r>
              <a:rPr lang="en-US" smtClean="0"/>
              <a:t>.*</a:t>
            </a:r>
            <a:endParaRPr lang="en-US"/>
          </a:p>
        </p:txBody>
      </p:sp>
      <p:sp>
        <p:nvSpPr>
          <p:cNvPr id="3" name="Content Placeholder 2"/>
          <p:cNvSpPr>
            <a:spLocks noGrp="1"/>
          </p:cNvSpPr>
          <p:nvPr>
            <p:ph idx="1"/>
          </p:nvPr>
        </p:nvSpPr>
        <p:spPr/>
        <p:txBody>
          <a:bodyPr/>
          <a:lstStyle/>
          <a:p>
            <a:r>
              <a:rPr lang="vi-VN"/>
              <a:t>Nếu bạn sử dụng packagename.*. Thì tất cả các lớp và các interface của các gói này sẽ có thể truy cập, nhưng gói con của gói này thì không được truy cập.</a:t>
            </a:r>
          </a:p>
          <a:p>
            <a:r>
              <a:rPr lang="vi-VN"/>
              <a:t>Từ khóa import được sử dụng để truy cập các lớp và interface của gói khác từ gói hiện tại.</a:t>
            </a:r>
          </a:p>
          <a:p>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6454" y="3419613"/>
            <a:ext cx="5487737" cy="3192351"/>
          </a:xfrm>
          <a:prstGeom prst="rect">
            <a:avLst/>
          </a:prstGeom>
          <a:ln>
            <a:solidFill>
              <a:schemeClr val="accent1"/>
            </a:solidFill>
          </a:ln>
        </p:spPr>
      </p:pic>
    </p:spTree>
    <p:extLst>
      <p:ext uri="{BB962C8B-B14F-4D97-AF65-F5344CB8AC3E}">
        <p14:creationId xmlns:p14="http://schemas.microsoft.com/office/powerpoint/2010/main" val="7935684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a:t>
            </a:r>
            <a:r>
              <a:rPr lang="en-US" smtClean="0"/>
              <a:t>packagename.classname</a:t>
            </a:r>
            <a:endParaRPr lang="en-US"/>
          </a:p>
        </p:txBody>
      </p:sp>
      <p:sp>
        <p:nvSpPr>
          <p:cNvPr id="3" name="Content Placeholder 2"/>
          <p:cNvSpPr>
            <a:spLocks noGrp="1"/>
          </p:cNvSpPr>
          <p:nvPr>
            <p:ph idx="1"/>
          </p:nvPr>
        </p:nvSpPr>
        <p:spPr/>
        <p:txBody>
          <a:bodyPr/>
          <a:lstStyle/>
          <a:p>
            <a:r>
              <a:rPr lang="vi-VN"/>
              <a:t>Nếu bạn khai báo import package.classname thì chỉ được truy cập tới lớp đã được khai báo của package này.</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152" y="2161575"/>
            <a:ext cx="7487695" cy="4315427"/>
          </a:xfrm>
          <a:prstGeom prst="rect">
            <a:avLst/>
          </a:prstGeom>
          <a:ln>
            <a:solidFill>
              <a:schemeClr val="accent1"/>
            </a:solidFill>
          </a:ln>
        </p:spPr>
      </p:pic>
    </p:spTree>
    <p:extLst>
      <p:ext uri="{BB962C8B-B14F-4D97-AF65-F5344CB8AC3E}">
        <p14:creationId xmlns:p14="http://schemas.microsoft.com/office/powerpoint/2010/main" val="63797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tên đầy </a:t>
            </a:r>
            <a:r>
              <a:rPr lang="en-US" smtClean="0"/>
              <a:t>đủ</a:t>
            </a:r>
            <a:endParaRPr lang="en-US"/>
          </a:p>
        </p:txBody>
      </p:sp>
      <p:sp>
        <p:nvSpPr>
          <p:cNvPr id="3" name="Content Placeholder 2"/>
          <p:cNvSpPr>
            <a:spLocks noGrp="1"/>
          </p:cNvSpPr>
          <p:nvPr>
            <p:ph idx="1"/>
          </p:nvPr>
        </p:nvSpPr>
        <p:spPr/>
        <p:txBody>
          <a:bodyPr/>
          <a:lstStyle/>
          <a:p>
            <a:r>
              <a:rPr lang="vi-VN"/>
              <a:t>Nếu bạn sử dụng tên đầy đủ thì chỉ được truy cập tới lớp đã được khai báo của package này. Bạn không cần phải sử dụng đến từ khóa import. Nhưng bạn cần phải sử dụng tên đầy đủ mỗi khi bạn truy cập vào các lớp hoặc interface.</a:t>
            </a:r>
          </a:p>
          <a:p>
            <a:r>
              <a:rPr lang="vi-VN"/>
              <a:t>Cách này thường được sử dụng khi 2 package có tên lớp giống nhau. Ví dụ, 2 package java.util và java.sql chứa lớp có tên giống nhau là lớp Date</a:t>
            </a:r>
          </a:p>
          <a:p>
            <a:endParaRPr lang="en-US"/>
          </a:p>
        </p:txBody>
      </p:sp>
    </p:spTree>
    <p:extLst>
      <p:ext uri="{BB962C8B-B14F-4D97-AF65-F5344CB8AC3E}">
        <p14:creationId xmlns:p14="http://schemas.microsoft.com/office/powerpoint/2010/main" val="37244040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6998" y="1688103"/>
            <a:ext cx="7478169" cy="4077269"/>
          </a:xfrm>
          <a:ln>
            <a:solidFill>
              <a:schemeClr val="accent1"/>
            </a:solidFill>
          </a:ln>
        </p:spPr>
      </p:pic>
    </p:spTree>
    <p:extLst>
      <p:ext uri="{BB962C8B-B14F-4D97-AF65-F5344CB8AC3E}">
        <p14:creationId xmlns:p14="http://schemas.microsoft.com/office/powerpoint/2010/main" val="41693564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Packet con</a:t>
            </a:r>
            <a:endParaRPr lang="en-US"/>
          </a:p>
        </p:txBody>
      </p:sp>
      <p:sp>
        <p:nvSpPr>
          <p:cNvPr id="3" name="Content Placeholder 2"/>
          <p:cNvSpPr>
            <a:spLocks noGrp="1"/>
          </p:cNvSpPr>
          <p:nvPr>
            <p:ph idx="1"/>
          </p:nvPr>
        </p:nvSpPr>
        <p:spPr/>
        <p:txBody>
          <a:bodyPr/>
          <a:lstStyle/>
          <a:p>
            <a:r>
              <a:rPr lang="vi-VN"/>
              <a:t>Package bên trong một package khác được gọi là </a:t>
            </a:r>
            <a:r>
              <a:rPr lang="vi-VN" b="1"/>
              <a:t>subpackage</a:t>
            </a:r>
            <a:r>
              <a:rPr lang="vi-VN"/>
              <a:t> hay package con trong java</a:t>
            </a:r>
            <a:r>
              <a:rPr lang="vi-VN" smtClean="0"/>
              <a:t>.</a:t>
            </a:r>
            <a:endParaRPr lang="en-US" smtClean="0"/>
          </a:p>
          <a:p>
            <a:r>
              <a:rPr lang="vi-VN"/>
              <a:t>Ví dụ, Sun Microsystem đã định nghĩa một gói có tên </a:t>
            </a:r>
            <a:r>
              <a:rPr lang="vi-VN" b="1"/>
              <a:t>java</a:t>
            </a:r>
            <a:r>
              <a:rPr lang="vi-VN"/>
              <a:t> chứa nhiều lớp như System, String, Reader, Writer, Socket, ... Các lớp này đại diện cho một nhóm cụ thể ví dụ như các lớp Reader và Writer cho các hoạt động Input/Output, Socket và ServerSocket các lớp xử lý mạng, ... Vì vậy, Sun đã phân loại lại gói java thành các gói phụ như lang, net, io, ... Và đặt các lớp liên quan đến Input/Output trong gói io, các lớp Server và ServerSocket trong các gói net.</a:t>
            </a:r>
            <a:endParaRPr lang="en-US"/>
          </a:p>
        </p:txBody>
      </p:sp>
    </p:spTree>
    <p:extLst>
      <p:ext uri="{BB962C8B-B14F-4D97-AF65-F5344CB8AC3E}">
        <p14:creationId xmlns:p14="http://schemas.microsoft.com/office/powerpoint/2010/main" val="33381356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err="1"/>
              <a:t>Giới</a:t>
            </a:r>
            <a:r>
              <a:rPr lang="en-US" sz="2400" b="1"/>
              <a:t> thiệu</a:t>
            </a:r>
          </a:p>
          <a:p>
            <a:pPr marL="385763" indent="-385763">
              <a:buFont typeface="+mj-lt"/>
              <a:buAutoNum type="arabicPeriod"/>
            </a:pPr>
            <a:r>
              <a:rPr lang="en-US" sz="2400" b="1"/>
              <a:t>Lớp và đối tượng</a:t>
            </a:r>
            <a:endParaRPr lang="en-US" sz="2400" b="1" dirty="0"/>
          </a:p>
          <a:p>
            <a:pPr marL="385763" indent="-385763">
              <a:buFont typeface="+mj-lt"/>
              <a:buAutoNum type="arabicPeriod"/>
            </a:pPr>
            <a:r>
              <a:rPr lang="en-US" sz="2400" b="1"/>
              <a:t>Phương thức khởi tạo</a:t>
            </a:r>
          </a:p>
          <a:p>
            <a:pPr marL="385763" indent="-385763">
              <a:buFont typeface="+mj-lt"/>
              <a:buAutoNum type="arabicPeriod"/>
            </a:pPr>
            <a:r>
              <a:rPr lang="en-US" sz="2400" b="1"/>
              <a:t>Các lớp lồng nhau</a:t>
            </a:r>
          </a:p>
          <a:p>
            <a:pPr marL="385763" indent="-385763">
              <a:buFont typeface="+mj-lt"/>
              <a:buAutoNum type="arabicPeriod"/>
            </a:pPr>
            <a:r>
              <a:rPr lang="en-US" sz="2400" b="1" smtClean="0"/>
              <a:t>Gói </a:t>
            </a:r>
            <a:r>
              <a:rPr lang="en-US" sz="2400" b="1"/>
              <a:t>(packet</a:t>
            </a:r>
            <a:r>
              <a:rPr lang="en-US" sz="2400" b="1" smtClean="0"/>
              <a:t>)</a:t>
            </a:r>
          </a:p>
          <a:p>
            <a:pPr marL="385763" indent="-385763">
              <a:buFont typeface="+mj-lt"/>
              <a:buAutoNum type="arabicPeriod"/>
            </a:pPr>
            <a:r>
              <a:rPr lang="en-US" sz="2400" b="1" smtClean="0">
                <a:solidFill>
                  <a:srgbClr val="FF0000"/>
                </a:solidFill>
              </a:rPr>
              <a:t>Các </a:t>
            </a:r>
            <a:r>
              <a:rPr lang="en-US" sz="2400" b="1">
                <a:solidFill>
                  <a:srgbClr val="FF0000"/>
                </a:solidFill>
              </a:rPr>
              <a:t>gói có sẵn trong Java</a:t>
            </a:r>
          </a:p>
          <a:p>
            <a:pPr marL="385763" indent="-385763">
              <a:buFont typeface="+mj-lt"/>
              <a:buAutoNum type="arabicPeriod"/>
            </a:pPr>
            <a:r>
              <a:rPr lang="en-US" sz="2400" b="1" smtClean="0"/>
              <a:t>Q </a:t>
            </a:r>
            <a:r>
              <a:rPr lang="en-US" sz="2400" b="1" dirty="0"/>
              <a:t>&amp; A</a:t>
            </a:r>
          </a:p>
        </p:txBody>
      </p:sp>
      <p:sp>
        <p:nvSpPr>
          <p:cNvPr id="4" name="Slide Number Placeholder 3"/>
          <p:cNvSpPr>
            <a:spLocks noGrp="1"/>
          </p:cNvSpPr>
          <p:nvPr>
            <p:ph type="sldNum" sz="quarter" idx="12"/>
          </p:nvPr>
        </p:nvSpPr>
        <p:spPr/>
        <p:txBody>
          <a:bodyPr/>
          <a:lstStyle/>
          <a:p>
            <a:fld id="{D55F1051-63A8-40BE-A0A8-9F6D9BC932E4}" type="slidenum">
              <a:rPr lang="en-US" smtClean="0"/>
              <a:t>61</a:t>
            </a:fld>
            <a:endParaRPr lang="en-US"/>
          </a:p>
        </p:txBody>
      </p:sp>
    </p:spTree>
    <p:extLst>
      <p:ext uri="{BB962C8B-B14F-4D97-AF65-F5344CB8AC3E}">
        <p14:creationId xmlns:p14="http://schemas.microsoft.com/office/powerpoint/2010/main" val="29118277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Các gói cáo sẵn trong java</a:t>
            </a:r>
            <a:endParaRPr 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15661454"/>
              </p:ext>
            </p:extLst>
          </p:nvPr>
        </p:nvGraphicFramePr>
        <p:xfrm>
          <a:off x="572814" y="1785773"/>
          <a:ext cx="8229600" cy="3535680"/>
        </p:xfrm>
        <a:graphic>
          <a:graphicData uri="http://schemas.openxmlformats.org/drawingml/2006/table">
            <a:tbl>
              <a:tblPr firstRow="1" bandRow="1">
                <a:tableStyleId>{5C22544A-7EE6-4342-B048-85BDC9FD1C3A}</a:tableStyleId>
              </a:tblPr>
              <a:tblGrid>
                <a:gridCol w="1749972"/>
                <a:gridCol w="6479628"/>
              </a:tblGrid>
              <a:tr h="370840">
                <a:tc>
                  <a:txBody>
                    <a:bodyPr/>
                    <a:lstStyle/>
                    <a:p>
                      <a:r>
                        <a:rPr lang="en-US">
                          <a:effectLst/>
                        </a:rPr>
                        <a:t>Gói</a:t>
                      </a:r>
                    </a:p>
                  </a:txBody>
                  <a:tcPr marL="76200" marR="76200" marT="76200" marB="76200" anchor="ctr"/>
                </a:tc>
                <a:tc>
                  <a:txBody>
                    <a:bodyPr/>
                    <a:lstStyle/>
                    <a:p>
                      <a:r>
                        <a:rPr lang="en-US">
                          <a:effectLst/>
                        </a:rPr>
                        <a:t>Mô tả</a:t>
                      </a:r>
                    </a:p>
                  </a:txBody>
                  <a:tcPr marL="76200" marR="76200" marT="76200" marB="76200" anchor="ctr"/>
                </a:tc>
              </a:tr>
              <a:tr h="370840">
                <a:tc>
                  <a:txBody>
                    <a:bodyPr/>
                    <a:lstStyle/>
                    <a:p>
                      <a:r>
                        <a:rPr lang="en-US">
                          <a:effectLst/>
                        </a:rPr>
                        <a:t>java.lang</a:t>
                      </a:r>
                    </a:p>
                  </a:txBody>
                  <a:tcPr marL="76200" marR="76200" marT="76200" marB="76200" anchor="ctr"/>
                </a:tc>
                <a:tc>
                  <a:txBody>
                    <a:bodyPr/>
                    <a:lstStyle/>
                    <a:p>
                      <a:r>
                        <a:rPr lang="vi-VN">
                          <a:effectLst/>
                        </a:rPr>
                        <a:t>Không cần phải khai báo nhập. Gói này luôn được nhập cho bạn.</a:t>
                      </a:r>
                    </a:p>
                  </a:txBody>
                  <a:tcPr marL="76200" marR="76200" marT="76200" marB="76200" anchor="ctr"/>
                </a:tc>
              </a:tr>
              <a:tr h="370840">
                <a:tc>
                  <a:txBody>
                    <a:bodyPr/>
                    <a:lstStyle/>
                    <a:p>
                      <a:r>
                        <a:rPr lang="en-US">
                          <a:effectLst/>
                        </a:rPr>
                        <a:t>java.io</a:t>
                      </a:r>
                    </a:p>
                  </a:txBody>
                  <a:tcPr marL="76200" marR="76200" marT="76200" marB="76200" anchor="ctr"/>
                </a:tc>
                <a:tc>
                  <a:txBody>
                    <a:bodyPr/>
                    <a:lstStyle/>
                    <a:p>
                      <a:r>
                        <a:rPr lang="en-US">
                          <a:effectLst/>
                        </a:rPr>
                        <a:t>Bao gồm các lớp để trợ giúp cho bạn tất cả các thao tác vào ra.</a:t>
                      </a:r>
                    </a:p>
                  </a:txBody>
                  <a:tcPr marL="76200" marR="76200" marT="76200" marB="76200" anchor="ctr"/>
                </a:tc>
              </a:tr>
              <a:tr h="370840">
                <a:tc>
                  <a:txBody>
                    <a:bodyPr/>
                    <a:lstStyle/>
                    <a:p>
                      <a:r>
                        <a:rPr lang="en-US">
                          <a:effectLst/>
                        </a:rPr>
                        <a:t>java.applet</a:t>
                      </a:r>
                    </a:p>
                  </a:txBody>
                  <a:tcPr marL="76200" marR="76200" marT="76200" marB="76200" anchor="ctr"/>
                </a:tc>
                <a:tc>
                  <a:txBody>
                    <a:bodyPr/>
                    <a:lstStyle/>
                    <a:p>
                      <a:r>
                        <a:rPr lang="en-US">
                          <a:effectLst/>
                        </a:rPr>
                        <a:t>Bao gồm các lớp để bạn cần thực thi một applet trong trình duyệt.</a:t>
                      </a:r>
                    </a:p>
                  </a:txBody>
                  <a:tcPr marL="76200" marR="76200" marT="76200" marB="76200" anchor="ctr"/>
                </a:tc>
              </a:tr>
              <a:tr h="370840">
                <a:tc>
                  <a:txBody>
                    <a:bodyPr/>
                    <a:lstStyle/>
                    <a:p>
                      <a:r>
                        <a:rPr lang="en-US">
                          <a:effectLst/>
                        </a:rPr>
                        <a:t>java.awt</a:t>
                      </a:r>
                    </a:p>
                  </a:txBody>
                  <a:tcPr marL="76200" marR="76200" marT="76200" marB="76200" anchor="ctr"/>
                </a:tc>
                <a:tc>
                  <a:txBody>
                    <a:bodyPr/>
                    <a:lstStyle/>
                    <a:p>
                      <a:r>
                        <a:rPr lang="en-US">
                          <a:effectLst/>
                        </a:rPr>
                        <a:t>Các thành phần để xây dựng giao diện đồ hoạ (GUI).</a:t>
                      </a:r>
                    </a:p>
                  </a:txBody>
                  <a:tcPr marL="76200" marR="76200" marT="76200" marB="76200" anchor="ctr"/>
                </a:tc>
              </a:tr>
              <a:tr h="370840">
                <a:tc>
                  <a:txBody>
                    <a:bodyPr/>
                    <a:lstStyle/>
                    <a:p>
                      <a:r>
                        <a:rPr lang="en-US">
                          <a:effectLst/>
                        </a:rPr>
                        <a:t>java.util</a:t>
                      </a:r>
                    </a:p>
                  </a:txBody>
                  <a:tcPr marL="76200" marR="76200" marT="76200" marB="76200" anchor="ctr"/>
                </a:tc>
                <a:tc>
                  <a:txBody>
                    <a:bodyPr/>
                    <a:lstStyle/>
                    <a:p>
                      <a:r>
                        <a:rPr lang="vi-VN">
                          <a:effectLst/>
                        </a:rPr>
                        <a:t>Cung cấp nhiều lớp và nhiều giao diện tiện ích khác nhau, như là các cấu trúc dữ liệu, lịch, ngày tháng, v.v..</a:t>
                      </a:r>
                    </a:p>
                  </a:txBody>
                  <a:tcPr marL="76200" marR="76200" marT="76200" marB="76200" anchor="ctr"/>
                </a:tc>
              </a:tr>
              <a:tr h="370840">
                <a:tc>
                  <a:txBody>
                    <a:bodyPr/>
                    <a:lstStyle/>
                    <a:p>
                      <a:r>
                        <a:rPr lang="en-US">
                          <a:effectLst/>
                        </a:rPr>
                        <a:t>java.net</a:t>
                      </a:r>
                    </a:p>
                  </a:txBody>
                  <a:tcPr marL="76200" marR="76200" marT="76200" marB="76200" anchor="ctr"/>
                </a:tc>
                <a:tc>
                  <a:txBody>
                    <a:bodyPr/>
                    <a:lstStyle/>
                    <a:p>
                      <a:r>
                        <a:rPr lang="en-US">
                          <a:effectLst/>
                        </a:rPr>
                        <a:t>Cung cấp các lớp và các giao diện cho việc lập trình mạng TCP/IP.</a:t>
                      </a:r>
                    </a:p>
                  </a:txBody>
                  <a:tcPr marL="76200" marR="76200" marT="76200" marB="76200" anchor="ctr"/>
                </a:tc>
              </a:tr>
            </a:tbl>
          </a:graphicData>
        </a:graphic>
      </p:graphicFrame>
    </p:spTree>
    <p:extLst>
      <p:ext uri="{BB962C8B-B14F-4D97-AF65-F5344CB8AC3E}">
        <p14:creationId xmlns:p14="http://schemas.microsoft.com/office/powerpoint/2010/main" val="14222204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Gói Java.lang</a:t>
            </a:r>
            <a:endParaRPr lang="en-US"/>
          </a:p>
        </p:txBody>
      </p:sp>
      <p:sp>
        <p:nvSpPr>
          <p:cNvPr id="3" name="Content Placeholder 2"/>
          <p:cNvSpPr>
            <a:spLocks noGrp="1"/>
          </p:cNvSpPr>
          <p:nvPr>
            <p:ph idx="1"/>
          </p:nvPr>
        </p:nvSpPr>
        <p:spPr/>
        <p:txBody>
          <a:bodyPr/>
          <a:lstStyle/>
          <a:p>
            <a:r>
              <a:rPr lang="en-US" b="1" smtClean="0"/>
              <a:t>Java.lang </a:t>
            </a:r>
            <a:r>
              <a:rPr lang="en-US" smtClean="0"/>
              <a:t>cung cấp các lớp cơ bản để tạo chương trình java, bao gồm các lớp gốc mà tạo ra các lớp phân cấp, các ngoại lệ, cơ bản, các kiểu gắn liền với định nghĩa ngôn ngữ, phân luồng, các hàm toán học, các hàm bảo mật…</a:t>
            </a:r>
          </a:p>
          <a:p>
            <a:r>
              <a:rPr lang="en-US" smtClean="0"/>
              <a:t>Các lớp quan trọng trọng đó bao gồm:</a:t>
            </a:r>
          </a:p>
          <a:p>
            <a:pPr lvl="1"/>
            <a:r>
              <a:rPr lang="en-US" smtClean="0"/>
              <a:t>Object: là gốc của hệ thống phân cấp lớp</a:t>
            </a:r>
          </a:p>
          <a:p>
            <a:pPr lvl="1"/>
            <a:r>
              <a:rPr lang="en-US" smtClean="0"/>
              <a:t>Class: các thể hiện của lớp này là các lớp tại thời điểm chạy</a:t>
            </a:r>
          </a:p>
          <a:p>
            <a:pPr lvl="1"/>
            <a:r>
              <a:rPr lang="en-US" smtClean="0"/>
              <a:t>Enum: Lớp cơ sở cho các lớp liệt kê</a:t>
            </a:r>
          </a:p>
          <a:p>
            <a:pPr lvl="1"/>
            <a:r>
              <a:rPr lang="en-US" smtClean="0"/>
              <a:t>Throwable: lớp cơ sở của hệ thống phân cấp lớp ngoại lệ</a:t>
            </a:r>
          </a:p>
        </p:txBody>
      </p:sp>
    </p:spTree>
    <p:extLst>
      <p:ext uri="{BB962C8B-B14F-4D97-AF65-F5344CB8AC3E}">
        <p14:creationId xmlns:p14="http://schemas.microsoft.com/office/powerpoint/2010/main" val="40903984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Gói Java.lang (tiếp)</a:t>
            </a:r>
            <a:endParaRPr lang="en-US"/>
          </a:p>
        </p:txBody>
      </p:sp>
      <p:sp>
        <p:nvSpPr>
          <p:cNvPr id="3" name="Content Placeholder 2"/>
          <p:cNvSpPr>
            <a:spLocks noGrp="1"/>
          </p:cNvSpPr>
          <p:nvPr>
            <p:ph idx="1"/>
          </p:nvPr>
        </p:nvSpPr>
        <p:spPr/>
        <p:txBody>
          <a:bodyPr/>
          <a:lstStyle/>
          <a:p>
            <a:r>
              <a:rPr lang="en-US" smtClean="0"/>
              <a:t>Các lớp quan trọng trọng đó bao gồm:</a:t>
            </a:r>
          </a:p>
          <a:p>
            <a:pPr lvl="1"/>
            <a:r>
              <a:rPr lang="en-US" smtClean="0"/>
              <a:t>Error, Exception và RuntimeException: lớp cơ sở cho mỗi ngoại lệ. </a:t>
            </a:r>
          </a:p>
          <a:p>
            <a:pPr lvl="1"/>
            <a:r>
              <a:rPr lang="en-US" smtClean="0"/>
              <a:t>Thread: Lớp cho phép thao tác với các luồng</a:t>
            </a:r>
          </a:p>
          <a:p>
            <a:pPr lvl="1"/>
            <a:r>
              <a:rPr lang="en-US" smtClean="0"/>
              <a:t>String: là lớp tạo và thao tác các chuỗi, ký tự</a:t>
            </a:r>
          </a:p>
          <a:p>
            <a:pPr lvl="1"/>
            <a:r>
              <a:rPr lang="en-US" smtClean="0"/>
              <a:t>StringBuffer và StringBulider: các lớp được sử dụng để thực hiện thao tác với chuỗi.</a:t>
            </a:r>
          </a:p>
          <a:p>
            <a:pPr lvl="1"/>
            <a:r>
              <a:rPr lang="en-US" smtClean="0"/>
              <a:t>Compareable: Giao diện cho phép so sánh chung và sắp thứ tự các đối tượng.</a:t>
            </a:r>
          </a:p>
          <a:p>
            <a:pPr lvl="1"/>
            <a:r>
              <a:rPr lang="en-US" smtClean="0"/>
              <a:t>Iterable: Giao diện cho phép lặp lại bằng cách sử dụng vòng lặp for nâng cao.</a:t>
            </a:r>
          </a:p>
        </p:txBody>
      </p:sp>
    </p:spTree>
    <p:extLst>
      <p:ext uri="{BB962C8B-B14F-4D97-AF65-F5344CB8AC3E}">
        <p14:creationId xmlns:p14="http://schemas.microsoft.com/office/powerpoint/2010/main" val="32475514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Gói Java.lang (tiếp)</a:t>
            </a:r>
            <a:endParaRPr lang="en-US"/>
          </a:p>
        </p:txBody>
      </p:sp>
      <p:sp>
        <p:nvSpPr>
          <p:cNvPr id="3" name="Content Placeholder 2"/>
          <p:cNvSpPr>
            <a:spLocks noGrp="1"/>
          </p:cNvSpPr>
          <p:nvPr>
            <p:ph idx="1"/>
          </p:nvPr>
        </p:nvSpPr>
        <p:spPr/>
        <p:txBody>
          <a:bodyPr/>
          <a:lstStyle/>
          <a:p>
            <a:r>
              <a:rPr lang="en-US" smtClean="0"/>
              <a:t>Các lớp quan trọng trọng đó bao gồm:</a:t>
            </a:r>
          </a:p>
          <a:p>
            <a:pPr lvl="1"/>
            <a:r>
              <a:rPr lang="en-US" smtClean="0"/>
              <a:t>Process, ClassLoader, Runtime, System và SecurityManager: các lớp này cung cấp hoạt động hệ thống quản lý việc tạo các quy trình bên ngoài, tải động các lớp, tạo ra các yêu cầu về môi trường  chẳng hạn như thời gian trong ngày và thực thi chính xśch bảo mật.</a:t>
            </a:r>
          </a:p>
          <a:p>
            <a:pPr lvl="1"/>
            <a:r>
              <a:rPr lang="en-US" smtClean="0"/>
              <a:t>Math: đây là lớp cung cấp các hàm toán học cơ bản như bình phương, sin, cos…</a:t>
            </a:r>
          </a:p>
          <a:p>
            <a:pPr lvl="1"/>
            <a:endParaRPr lang="en-US" smtClean="0"/>
          </a:p>
        </p:txBody>
      </p:sp>
    </p:spTree>
    <p:extLst>
      <p:ext uri="{BB962C8B-B14F-4D97-AF65-F5344CB8AC3E}">
        <p14:creationId xmlns:p14="http://schemas.microsoft.com/office/powerpoint/2010/main" val="214800294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Gói Java.util </a:t>
            </a:r>
            <a:endParaRPr lang="en-US"/>
          </a:p>
        </p:txBody>
      </p:sp>
      <p:sp>
        <p:nvSpPr>
          <p:cNvPr id="3" name="Content Placeholder 2"/>
          <p:cNvSpPr>
            <a:spLocks noGrp="1"/>
          </p:cNvSpPr>
          <p:nvPr>
            <p:ph idx="1"/>
          </p:nvPr>
        </p:nvSpPr>
        <p:spPr/>
        <p:txBody>
          <a:bodyPr/>
          <a:lstStyle/>
          <a:p>
            <a:r>
              <a:rPr lang="en-US" smtClean="0"/>
              <a:t>Gọi Java.util chứa các lớp hữu ích để làm việc với nhóm các đối tượng. Gói này cũng chứa các định nghĩa về các lớp ngày, giờ, lịch, từ điển. Đặc biệt nó cũng chứa các lớp và giao diện để  quản lý tập hợp dữ lieeujt trong bộ nhớ.</a:t>
            </a:r>
          </a:p>
          <a:p>
            <a:r>
              <a:rPr lang="en-US" smtClean="0"/>
              <a:t>Các lớp trong gói:</a:t>
            </a:r>
          </a:p>
          <a:p>
            <a:pPr marL="0" indent="0">
              <a:buNone/>
            </a:pP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4092" y="3926364"/>
            <a:ext cx="1873963" cy="2353698"/>
          </a:xfrm>
          <a:prstGeom prst="rect">
            <a:avLst/>
          </a:prstGeom>
        </p:spPr>
      </p:pic>
      <p:sp>
        <p:nvSpPr>
          <p:cNvPr id="5" name="TextBox 4"/>
          <p:cNvSpPr txBox="1"/>
          <p:nvPr/>
        </p:nvSpPr>
        <p:spPr>
          <a:xfrm>
            <a:off x="4895611" y="3360092"/>
            <a:ext cx="2670924" cy="369332"/>
          </a:xfrm>
          <a:prstGeom prst="rect">
            <a:avLst/>
          </a:prstGeom>
          <a:noFill/>
        </p:spPr>
        <p:txBody>
          <a:bodyPr wrap="none" rtlCol="0">
            <a:spAutoFit/>
          </a:bodyPr>
          <a:lstStyle/>
          <a:p>
            <a:r>
              <a:rPr lang="en-US" i="1" smtClean="0"/>
              <a:t>Các lớp trong gói java.util</a:t>
            </a:r>
            <a:endParaRPr lang="en-US" i="1"/>
          </a:p>
        </p:txBody>
      </p:sp>
      <p:sp>
        <p:nvSpPr>
          <p:cNvPr id="6" name="Rectangle 5"/>
          <p:cNvSpPr/>
          <p:nvPr/>
        </p:nvSpPr>
        <p:spPr>
          <a:xfrm>
            <a:off x="6695563" y="6534154"/>
            <a:ext cx="2515112" cy="461665"/>
          </a:xfrm>
          <a:prstGeom prst="rect">
            <a:avLst/>
          </a:prstGeom>
        </p:spPr>
        <p:txBody>
          <a:bodyPr wrap="none">
            <a:spAutoFit/>
          </a:bodyPr>
          <a:lstStyle/>
          <a:p>
            <a:r>
              <a:rPr lang="en-US" sz="1200" i="1"/>
              <a:t>Fundamentals of Java, Aptech, 2013</a:t>
            </a:r>
          </a:p>
          <a:p>
            <a:endParaRPr lang="en-US" sz="1200" i="1"/>
          </a:p>
        </p:txBody>
      </p:sp>
    </p:spTree>
    <p:extLst>
      <p:ext uri="{BB962C8B-B14F-4D97-AF65-F5344CB8AC3E}">
        <p14:creationId xmlns:p14="http://schemas.microsoft.com/office/powerpoint/2010/main" val="26471615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Gói Java.util </a:t>
            </a:r>
            <a:r>
              <a:rPr lang="en-US" smtClean="0"/>
              <a:t>(tiếp)</a:t>
            </a:r>
            <a:endParaRPr lang="en-US"/>
          </a:p>
        </p:txBody>
      </p:sp>
      <p:sp>
        <p:nvSpPr>
          <p:cNvPr id="3" name="Content Placeholder 2"/>
          <p:cNvSpPr>
            <a:spLocks noGrp="1"/>
          </p:cNvSpPr>
          <p:nvPr>
            <p:ph idx="1"/>
          </p:nvPr>
        </p:nvSpPr>
        <p:spPr/>
        <p:txBody>
          <a:bodyPr/>
          <a:lstStyle/>
          <a:p>
            <a:r>
              <a:rPr lang="en-US" smtClean="0"/>
              <a:t>Lớp Date: đại diện cho ngày và giờ và cung cấp các phương thức để thao tác với ngày và giờ. Ngày được hiển thị dưới dạng chi tiết kể từ mili  giây: January 1, 1970, 00:00:00 GMT.</a:t>
            </a:r>
          </a:p>
          <a:p>
            <a:pPr lvl="1"/>
            <a:r>
              <a:rPr lang="en-US" smtClean="0"/>
              <a:t>Các hàm tạo: Date(), Date(long dt)</a:t>
            </a:r>
          </a:p>
          <a:p>
            <a:r>
              <a:rPr lang="en-US" smtClean="0"/>
              <a:t>Lớp Calendar: dựa trên một đối tượng Date, lớp Calendar có thể trích rút thông tin dưới dạng số nguyên như Năm, Tháng, ngày. Đây là lớp trừu tượng nên không thể khởi tạo như lớp ngày. </a:t>
            </a:r>
          </a:p>
          <a:p>
            <a:pPr lvl="1"/>
            <a:endParaRPr lang="en-US"/>
          </a:p>
        </p:txBody>
      </p:sp>
    </p:spTree>
    <p:extLst>
      <p:ext uri="{BB962C8B-B14F-4D97-AF65-F5344CB8AC3E}">
        <p14:creationId xmlns:p14="http://schemas.microsoft.com/office/powerpoint/2010/main" val="10801076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Gói Java.util </a:t>
            </a:r>
            <a:r>
              <a:rPr lang="en-US" smtClean="0"/>
              <a:t>(tiếp)</a:t>
            </a:r>
            <a:endParaRPr lang="en-US"/>
          </a:p>
        </p:txBody>
      </p:sp>
      <p:sp>
        <p:nvSpPr>
          <p:cNvPr id="3" name="Content Placeholder 2"/>
          <p:cNvSpPr>
            <a:spLocks noGrp="1"/>
          </p:cNvSpPr>
          <p:nvPr>
            <p:ph idx="1"/>
          </p:nvPr>
        </p:nvSpPr>
        <p:spPr/>
        <p:txBody>
          <a:bodyPr/>
          <a:lstStyle/>
          <a:p>
            <a:r>
              <a:rPr lang="en-US" smtClean="0"/>
              <a:t>Lớp Date: đại diện cho ngày và giờ và cung cấp các phương thức để thao tác với ngày và giờ. Ngày được hiển thị dưới dạng chi tiết kể từ mili  giây: January 1, 1970, 00:00:00 GMT.</a:t>
            </a:r>
          </a:p>
          <a:p>
            <a:pPr lvl="1"/>
            <a:r>
              <a:rPr lang="en-US" smtClean="0"/>
              <a:t>Các hàm tạo: Date(), Date(long dt)</a:t>
            </a:r>
          </a:p>
          <a:p>
            <a:r>
              <a:rPr lang="en-US" smtClean="0"/>
              <a:t>Lớp Calendar: dựa trên một đối tượng Date, lớp Calendar có thể trích rút thông tin dưới dạng số nguyên như Năm, Tháng, ngày. Đây là lớp trừu tượng nên không thể khởi tạo như lớp ngày. </a:t>
            </a:r>
          </a:p>
          <a:p>
            <a:pPr lvl="1"/>
            <a:endParaRPr lang="en-US"/>
          </a:p>
        </p:txBody>
      </p:sp>
    </p:spTree>
    <p:extLst>
      <p:ext uri="{BB962C8B-B14F-4D97-AF65-F5344CB8AC3E}">
        <p14:creationId xmlns:p14="http://schemas.microsoft.com/office/powerpoint/2010/main" val="31563239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Đọc thêm</a:t>
            </a:r>
            <a:endParaRPr lang="en-US"/>
          </a:p>
        </p:txBody>
      </p:sp>
      <p:sp>
        <p:nvSpPr>
          <p:cNvPr id="3" name="Content Placeholder 2"/>
          <p:cNvSpPr>
            <a:spLocks noGrp="1"/>
          </p:cNvSpPr>
          <p:nvPr>
            <p:ph idx="1"/>
          </p:nvPr>
        </p:nvSpPr>
        <p:spPr/>
        <p:txBody>
          <a:bodyPr/>
          <a:lstStyle/>
          <a:p>
            <a:r>
              <a:rPr lang="en-US" smtClean="0"/>
              <a:t>Bạn học cần tìm hiểu thêm về</a:t>
            </a:r>
          </a:p>
          <a:p>
            <a:pPr lvl="1"/>
            <a:r>
              <a:rPr lang="en-US"/>
              <a:t>Lớp ArrayList trong java: </a:t>
            </a:r>
            <a:r>
              <a:rPr lang="en-US">
                <a:hlinkClick r:id="rId2"/>
              </a:rPr>
              <a:t>https://</a:t>
            </a:r>
            <a:r>
              <a:rPr lang="en-US" smtClean="0">
                <a:hlinkClick r:id="rId2"/>
              </a:rPr>
              <a:t>viettuts.vn/java-collection/arraylist-trong-java</a:t>
            </a:r>
            <a:endParaRPr lang="en-US" smtClean="0"/>
          </a:p>
          <a:p>
            <a:pPr lvl="1"/>
            <a:r>
              <a:rPr lang="en-US"/>
              <a:t>Lớp String trong java: </a:t>
            </a:r>
            <a:r>
              <a:rPr lang="en-US">
                <a:hlinkClick r:id="rId3"/>
              </a:rPr>
              <a:t>https://</a:t>
            </a:r>
            <a:r>
              <a:rPr lang="en-US" smtClean="0">
                <a:hlinkClick r:id="rId3"/>
              </a:rPr>
              <a:t>viettuts.vn/java-string</a:t>
            </a:r>
            <a:endParaRPr lang="en-US" smtClean="0"/>
          </a:p>
          <a:p>
            <a:pPr marL="457200" lvl="1" indent="0">
              <a:buNone/>
            </a:pPr>
            <a:endParaRPr lang="en-US"/>
          </a:p>
        </p:txBody>
      </p:sp>
    </p:spTree>
    <p:extLst>
      <p:ext uri="{BB962C8B-B14F-4D97-AF65-F5344CB8AC3E}">
        <p14:creationId xmlns:p14="http://schemas.microsoft.com/office/powerpoint/2010/main" val="4229399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70</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mtClean="0"/>
              <a:t>Fundamentals of Java, Aptech, 2013</a:t>
            </a:r>
          </a:p>
          <a:p>
            <a:r>
              <a:rPr lang="en-US" smtClean="0"/>
              <a:t>Fundamentals of Java Programming, Misunorio Ogihara, Springer, 2018</a:t>
            </a:r>
          </a:p>
          <a:p>
            <a:r>
              <a:rPr lang="en-US" smtClean="0"/>
              <a:t>Bài giảng Java - FPT</a:t>
            </a:r>
          </a:p>
          <a:p>
            <a:r>
              <a:rPr lang="en-US">
                <a:hlinkClick r:id="rId2"/>
              </a:rPr>
              <a:t>https://openplanning.net</a:t>
            </a:r>
            <a:r>
              <a:rPr lang="en-US" smtClean="0">
                <a:hlinkClick r:id="rId2"/>
              </a:rPr>
              <a:t>/</a:t>
            </a:r>
            <a:endParaRPr lang="en-US" smtClean="0"/>
          </a:p>
          <a:p>
            <a:r>
              <a:rPr lang="en-US">
                <a:hlinkClick r:id="rId3"/>
              </a:rPr>
              <a:t>http://</a:t>
            </a:r>
            <a:r>
              <a:rPr lang="en-US" smtClean="0">
                <a:hlinkClick r:id="rId3"/>
              </a:rPr>
              <a:t>www.btechsmartclass.com/java/java-inheritance-basics.html</a:t>
            </a:r>
            <a:endParaRPr lang="en-US" smtClean="0"/>
          </a:p>
          <a:p>
            <a:r>
              <a:rPr lang="en-US"/>
              <a:t>https://viettuts.vn/java/package-trong-java</a:t>
            </a:r>
          </a:p>
          <a:p>
            <a:endParaRPr lang="en-US"/>
          </a:p>
          <a:p>
            <a:endParaRPr lang="en-US"/>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3354</TotalTime>
  <Words>3509</Words>
  <Application>Microsoft Office PowerPoint</Application>
  <PresentationFormat>On-screen Show (4:3)</PresentationFormat>
  <Paragraphs>385</Paragraphs>
  <Slides>71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71</vt:i4>
      </vt:variant>
    </vt:vector>
  </HeadingPairs>
  <TitlesOfParts>
    <vt:vector size="78" baseType="lpstr">
      <vt:lpstr>Arial</vt:lpstr>
      <vt:lpstr>Calibri</vt:lpstr>
      <vt:lpstr>Cambria</vt:lpstr>
      <vt:lpstr>Consolas</vt:lpstr>
      <vt:lpstr>Tahoma</vt:lpstr>
      <vt:lpstr>Wingdings</vt:lpstr>
      <vt:lpstr>Theme1</vt:lpstr>
      <vt:lpstr>CHƯƠNG 2 LẬP TRÌNH HƯỚNG ĐỐI TƯỢNG VỚI JAVA</vt:lpstr>
      <vt:lpstr>Nội dung</vt:lpstr>
      <vt:lpstr>1. Giới thiệu</vt:lpstr>
      <vt:lpstr>1. Giới thiệu (tiếp)</vt:lpstr>
      <vt:lpstr>1. Giới thiệu (tiếp)</vt:lpstr>
      <vt:lpstr>Đóng gói</vt:lpstr>
      <vt:lpstr>Kế thừa</vt:lpstr>
      <vt:lpstr>Trừu tượng </vt:lpstr>
      <vt:lpstr>Đa hình</vt:lpstr>
      <vt:lpstr>Nội dung</vt:lpstr>
      <vt:lpstr>2. Lớp và đối tượng</vt:lpstr>
      <vt:lpstr>2.1. Đối tượng</vt:lpstr>
      <vt:lpstr>2.2. Lớp đối tượng</vt:lpstr>
      <vt:lpstr>Thuộc tính và phương thức</vt:lpstr>
      <vt:lpstr>Đinh nghĩa lớp trong java</vt:lpstr>
      <vt:lpstr>Ví dụ tạo Class</vt:lpstr>
      <vt:lpstr>Tạo class Employee</vt:lpstr>
      <vt:lpstr>Sử dụng lớp để tạo đối tượng</vt:lpstr>
      <vt:lpstr>Bộ nhớ đối tượng</vt:lpstr>
      <vt:lpstr>Gọi đến thành viên lớp thông qua đối tượng</vt:lpstr>
      <vt:lpstr>Phạm vi truy cập</vt:lpstr>
      <vt:lpstr>Phạm vi truy cập</vt:lpstr>
      <vt:lpstr>Sử dụng tính che dấu trong lập trình</vt:lpstr>
      <vt:lpstr>Ví dụ</vt:lpstr>
      <vt:lpstr>Sử dụng lớp Student</vt:lpstr>
      <vt:lpstr>Nạp chồng phương thức</vt:lpstr>
      <vt:lpstr>Con trỏ this</vt:lpstr>
      <vt:lpstr>Nội dung</vt:lpstr>
      <vt:lpstr>3. Phương thức khởi tạo</vt:lpstr>
      <vt:lpstr>Các hàm tạo</vt:lpstr>
      <vt:lpstr>Nội dung</vt:lpstr>
      <vt:lpstr>Các lớp lồng nhau (inner class)</vt:lpstr>
      <vt:lpstr>Các kiểu của lớp lồng nhau trong java</vt:lpstr>
      <vt:lpstr>Các kiểu của lớp lồng nhau trong java</vt:lpstr>
      <vt:lpstr>Member inner class trong java</vt:lpstr>
      <vt:lpstr>Ví dụ</vt:lpstr>
      <vt:lpstr>Giải thích  hoạt động</vt:lpstr>
      <vt:lpstr>PowerPoint Presentation</vt:lpstr>
      <vt:lpstr>Anonymous inner class trong java</vt:lpstr>
      <vt:lpstr>Ví dụ:</vt:lpstr>
      <vt:lpstr>Giải thích hoạt động</vt:lpstr>
      <vt:lpstr>Ví dụ về anonymous inner class với interface</vt:lpstr>
      <vt:lpstr>Local inner class trong java</vt:lpstr>
      <vt:lpstr>Ví dụ</vt:lpstr>
      <vt:lpstr>Giải thích hoạt động</vt:lpstr>
      <vt:lpstr>Quy tắc sử dụng local inner class</vt:lpstr>
      <vt:lpstr>Ví dụ</vt:lpstr>
      <vt:lpstr>Giải thích hoạt động</vt:lpstr>
      <vt:lpstr>Nội dung</vt:lpstr>
      <vt:lpstr>5. Gói (Package)</vt:lpstr>
      <vt:lpstr>Lợi thế sử dụng gói trọng java</vt:lpstr>
      <vt:lpstr>Sử dụng gói</vt:lpstr>
      <vt:lpstr>Tạo gói mới trong java</vt:lpstr>
      <vt:lpstr>PowerPoint Presentation</vt:lpstr>
      <vt:lpstr>Truy cập các gói từ các gói khác trong java</vt:lpstr>
      <vt:lpstr>Sử dụng packagename.*</vt:lpstr>
      <vt:lpstr>Sử dụng packagename.classname</vt:lpstr>
      <vt:lpstr>Sử dụng tên đầy đủ</vt:lpstr>
      <vt:lpstr>PowerPoint Presentation</vt:lpstr>
      <vt:lpstr>Packet con</vt:lpstr>
      <vt:lpstr>Nội dung</vt:lpstr>
      <vt:lpstr>Các gói cáo sẵn trong java</vt:lpstr>
      <vt:lpstr>Gói Java.lang</vt:lpstr>
      <vt:lpstr>Gói Java.lang (tiếp)</vt:lpstr>
      <vt:lpstr>Gói Java.lang (tiếp)</vt:lpstr>
      <vt:lpstr>Gói Java.util </vt:lpstr>
      <vt:lpstr>Gói Java.util (tiếp)</vt:lpstr>
      <vt:lpstr>Gói Java.util (tiếp)</vt:lpstr>
      <vt:lpstr>Đọc thêm</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235</cp:revision>
  <dcterms:created xsi:type="dcterms:W3CDTF">2020-06-02T08:04:28Z</dcterms:created>
  <dcterms:modified xsi:type="dcterms:W3CDTF">2022-04-18T08:25:21Z</dcterms:modified>
</cp:coreProperties>
</file>