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260" r:id="rId2"/>
    <p:sldId id="379" r:id="rId3"/>
    <p:sldId id="380" r:id="rId4"/>
    <p:sldId id="381" r:id="rId5"/>
    <p:sldId id="382" r:id="rId6"/>
    <p:sldId id="383" r:id="rId7"/>
    <p:sldId id="384" r:id="rId8"/>
    <p:sldId id="385" r:id="rId9"/>
    <p:sldId id="386" r:id="rId10"/>
    <p:sldId id="388" r:id="rId11"/>
    <p:sldId id="387" r:id="rId12"/>
    <p:sldId id="389" r:id="rId13"/>
    <p:sldId id="403" r:id="rId14"/>
    <p:sldId id="404" r:id="rId15"/>
    <p:sldId id="417" r:id="rId16"/>
    <p:sldId id="390" r:id="rId17"/>
    <p:sldId id="391" r:id="rId18"/>
    <p:sldId id="392" r:id="rId19"/>
    <p:sldId id="393" r:id="rId20"/>
    <p:sldId id="394" r:id="rId21"/>
    <p:sldId id="419" r:id="rId22"/>
    <p:sldId id="396" r:id="rId23"/>
    <p:sldId id="397" r:id="rId24"/>
    <p:sldId id="398" r:id="rId25"/>
    <p:sldId id="400" r:id="rId26"/>
    <p:sldId id="399" r:id="rId27"/>
    <p:sldId id="402" r:id="rId28"/>
    <p:sldId id="401" r:id="rId29"/>
    <p:sldId id="406" r:id="rId30"/>
    <p:sldId id="407" r:id="rId31"/>
    <p:sldId id="408" r:id="rId32"/>
    <p:sldId id="409" r:id="rId33"/>
    <p:sldId id="405" r:id="rId34"/>
    <p:sldId id="420" r:id="rId35"/>
    <p:sldId id="395" r:id="rId36"/>
    <p:sldId id="410" r:id="rId37"/>
    <p:sldId id="411" r:id="rId38"/>
    <p:sldId id="412" r:id="rId39"/>
    <p:sldId id="413" r:id="rId40"/>
    <p:sldId id="414" r:id="rId41"/>
    <p:sldId id="415" r:id="rId42"/>
    <p:sldId id="416" r:id="rId43"/>
    <p:sldId id="421" r:id="rId44"/>
    <p:sldId id="282" r:id="rId45"/>
    <p:sldId id="307"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a:t>
            </a:fld>
            <a:endParaRPr lang="en-GB"/>
          </a:p>
        </p:txBody>
      </p:sp>
    </p:spTree>
    <p:extLst>
      <p:ext uri="{BB962C8B-B14F-4D97-AF65-F5344CB8AC3E}">
        <p14:creationId xmlns:p14="http://schemas.microsoft.com/office/powerpoint/2010/main" val="850587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41</a:t>
            </a:fld>
            <a:endParaRPr lang="en-GB"/>
          </a:p>
        </p:txBody>
      </p:sp>
    </p:spTree>
    <p:extLst>
      <p:ext uri="{BB962C8B-B14F-4D97-AF65-F5344CB8AC3E}">
        <p14:creationId xmlns:p14="http://schemas.microsoft.com/office/powerpoint/2010/main" val="39858285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 Id="rId4" Type="http://schemas.openxmlformats.org/officeDocument/2006/relationships/image" Target="../media/image17.tm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openplanning.net/10269/java-multithreading" TargetMode="External"/><Relationship Id="rId2" Type="http://schemas.openxmlformats.org/officeDocument/2006/relationships/hyperlink" Target="https://gpcoder.com/2430-xu-ly-ngoai-le-trong-java-exception-handling"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a:t>
            </a:r>
            <a:r>
              <a:rPr lang="en-US" smtClean="0"/>
              <a:t>2</a:t>
            </a:r>
            <a:r>
              <a:rPr lang="en-US"/>
              <a:t/>
            </a:r>
            <a:br>
              <a:rPr lang="en-US"/>
            </a:br>
            <a:r>
              <a:rPr lang="en-US" smtClean="0"/>
              <a:t>LẬP TRÌNH HƯỚNG ĐỐI TƯỢNG VỚI JAVA (tiếp)</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Kế thừa</a:t>
            </a:r>
          </a:p>
          <a:p>
            <a:pPr marL="385763" indent="-385763">
              <a:buFont typeface="+mj-lt"/>
              <a:buAutoNum type="arabicPeriod"/>
            </a:pPr>
            <a:r>
              <a:rPr lang="en-US" sz="2400" b="1" smtClean="0"/>
              <a:t>Lớp trừu tượng</a:t>
            </a:r>
          </a:p>
          <a:p>
            <a:pPr marL="385763" indent="-385763">
              <a:buFont typeface="+mj-lt"/>
              <a:buAutoNum type="arabicPeriod"/>
            </a:pPr>
            <a:r>
              <a:rPr lang="en-US" sz="2400" b="1" smtClean="0"/>
              <a:t>Giao diện</a:t>
            </a:r>
          </a:p>
          <a:p>
            <a:pPr marL="385763" indent="-385763">
              <a:buFont typeface="+mj-lt"/>
              <a:buAutoNum type="arabicPeriod"/>
            </a:pPr>
            <a:r>
              <a:rPr lang="en-US" sz="2400" b="1" smtClean="0"/>
              <a:t>Đa hình</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74475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Kế thừa</a:t>
            </a:r>
            <a:endParaRPr lang="en-US"/>
          </a:p>
        </p:txBody>
      </p:sp>
      <p:sp>
        <p:nvSpPr>
          <p:cNvPr id="3" name="Content Placeholder 2"/>
          <p:cNvSpPr>
            <a:spLocks noGrp="1"/>
          </p:cNvSpPr>
          <p:nvPr>
            <p:ph idx="1"/>
          </p:nvPr>
        </p:nvSpPr>
        <p:spPr/>
        <p:txBody>
          <a:bodyPr/>
          <a:lstStyle/>
          <a:p>
            <a:r>
              <a:rPr lang="en-US" sz="2000" smtClean="0"/>
              <a:t>Các đối tượng trong tự nhiên luôn kế thừa một hay một vài đối tượng nào đó. </a:t>
            </a:r>
          </a:p>
          <a:p>
            <a:r>
              <a:rPr lang="en-US" sz="2000" smtClean="0"/>
              <a:t>Các lớp trong java luôn tồn tại trong một hệ thống thứ bậc phân cấp gọi là kế thừa.</a:t>
            </a:r>
          </a:p>
          <a:p>
            <a:r>
              <a:rPr lang="en-US" sz="2000" smtClean="0"/>
              <a:t>Lớp bậc trên gọi là lớp cha ( super class) lớp bậc dưới gọi là lớp con (sub class)</a:t>
            </a:r>
          </a:p>
          <a:p>
            <a:r>
              <a:rPr lang="en-US" sz="2000" smtClean="0"/>
              <a:t>Trong java một lớp chỉ có một lớp cha duy nhất (đơn kế thừa)</a:t>
            </a:r>
            <a:endParaRPr lang="en-US" sz="2000"/>
          </a:p>
        </p:txBody>
      </p:sp>
      <p:pic>
        <p:nvPicPr>
          <p:cNvPr id="10" name="Picture 9"/>
          <p:cNvPicPr>
            <a:picLocks noChangeAspect="1"/>
          </p:cNvPicPr>
          <p:nvPr/>
        </p:nvPicPr>
        <p:blipFill>
          <a:blip r:embed="rId3"/>
          <a:stretch>
            <a:fillRect/>
          </a:stretch>
        </p:blipFill>
        <p:spPr>
          <a:xfrm>
            <a:off x="1122101" y="3563005"/>
            <a:ext cx="3109297" cy="2208307"/>
          </a:xfrm>
          <a:prstGeom prst="rect">
            <a:avLst/>
          </a:prstGeom>
        </p:spPr>
      </p:pic>
      <p:pic>
        <p:nvPicPr>
          <p:cNvPr id="11" name="Picture 10"/>
          <p:cNvPicPr>
            <a:picLocks noChangeAspect="1"/>
          </p:cNvPicPr>
          <p:nvPr/>
        </p:nvPicPr>
        <p:blipFill>
          <a:blip r:embed="rId4"/>
          <a:stretch>
            <a:fillRect/>
          </a:stretch>
        </p:blipFill>
        <p:spPr>
          <a:xfrm>
            <a:off x="4856765" y="4179176"/>
            <a:ext cx="3676650" cy="1295400"/>
          </a:xfrm>
          <a:prstGeom prst="rect">
            <a:avLst/>
          </a:prstGeom>
        </p:spPr>
      </p:pic>
      <p:sp>
        <p:nvSpPr>
          <p:cNvPr id="5" name="Rectangle 4"/>
          <p:cNvSpPr/>
          <p:nvPr/>
        </p:nvSpPr>
        <p:spPr>
          <a:xfrm>
            <a:off x="4346635" y="6407925"/>
            <a:ext cx="4797365" cy="461665"/>
          </a:xfrm>
          <a:prstGeom prst="rect">
            <a:avLst/>
          </a:prstGeom>
        </p:spPr>
        <p:txBody>
          <a:bodyPr wrap="square">
            <a:spAutoFit/>
          </a:bodyPr>
          <a:lstStyle/>
          <a:p>
            <a:pPr algn="ctr"/>
            <a:r>
              <a:rPr lang="en-US" sz="1200" i="1" smtClean="0"/>
              <a:t>(1) https</a:t>
            </a:r>
            <a:r>
              <a:rPr lang="en-US" sz="1200" i="1"/>
              <a:t>://www.amensah.com/inheritance/</a:t>
            </a:r>
          </a:p>
          <a:p>
            <a:pPr algn="ctr"/>
            <a:r>
              <a:rPr lang="en-US" sz="1200" i="1" smtClean="0"/>
              <a:t>(2) https</a:t>
            </a:r>
            <a:r>
              <a:rPr lang="en-US" sz="1200" i="1"/>
              <a:t>://web-engineering.info</a:t>
            </a:r>
            <a:r>
              <a:rPr lang="en-US" sz="1200" i="1" smtClean="0"/>
              <a:t>/ tech/JavaJpaJsf/book/ch17s04.html</a:t>
            </a:r>
            <a:endParaRPr lang="en-US" sz="1200" i="1"/>
          </a:p>
        </p:txBody>
      </p:sp>
      <p:sp>
        <p:nvSpPr>
          <p:cNvPr id="4" name="TextBox 3"/>
          <p:cNvSpPr txBox="1"/>
          <p:nvPr/>
        </p:nvSpPr>
        <p:spPr>
          <a:xfrm>
            <a:off x="2432131" y="5823046"/>
            <a:ext cx="489236" cy="369332"/>
          </a:xfrm>
          <a:prstGeom prst="rect">
            <a:avLst/>
          </a:prstGeom>
          <a:noFill/>
        </p:spPr>
        <p:txBody>
          <a:bodyPr wrap="none" rtlCol="0">
            <a:spAutoFit/>
          </a:bodyPr>
          <a:lstStyle/>
          <a:p>
            <a:r>
              <a:rPr lang="en-US" smtClean="0"/>
              <a:t>(1)</a:t>
            </a:r>
            <a:endParaRPr lang="en-US"/>
          </a:p>
        </p:txBody>
      </p:sp>
      <p:sp>
        <p:nvSpPr>
          <p:cNvPr id="8" name="TextBox 7"/>
          <p:cNvSpPr txBox="1"/>
          <p:nvPr/>
        </p:nvSpPr>
        <p:spPr>
          <a:xfrm>
            <a:off x="6214481" y="5588079"/>
            <a:ext cx="489236" cy="369332"/>
          </a:xfrm>
          <a:prstGeom prst="rect">
            <a:avLst/>
          </a:prstGeom>
          <a:noFill/>
        </p:spPr>
        <p:txBody>
          <a:bodyPr wrap="none" rtlCol="0">
            <a:spAutoFit/>
          </a:bodyPr>
          <a:lstStyle/>
          <a:p>
            <a:r>
              <a:rPr lang="en-US" smtClean="0"/>
              <a:t>(2)</a:t>
            </a:r>
            <a:endParaRPr lang="en-US"/>
          </a:p>
        </p:txBody>
      </p:sp>
    </p:spTree>
    <p:extLst>
      <p:ext uri="{BB962C8B-B14F-4D97-AF65-F5344CB8AC3E}">
        <p14:creationId xmlns:p14="http://schemas.microsoft.com/office/powerpoint/2010/main" val="4281453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Tính kế thừa</a:t>
            </a:r>
            <a:endParaRPr lang="en-US"/>
          </a:p>
        </p:txBody>
      </p:sp>
      <p:sp>
        <p:nvSpPr>
          <p:cNvPr id="3" name="Content Placeholder 2"/>
          <p:cNvSpPr>
            <a:spLocks noGrp="1"/>
          </p:cNvSpPr>
          <p:nvPr>
            <p:ph idx="1"/>
          </p:nvPr>
        </p:nvSpPr>
        <p:spPr/>
        <p:txBody>
          <a:bodyPr/>
          <a:lstStyle/>
          <a:p>
            <a:r>
              <a:rPr lang="en-US" smtClean="0"/>
              <a:t>Mục đích kế thừa là tái sử dụng </a:t>
            </a:r>
          </a:p>
          <a:p>
            <a:r>
              <a:rPr lang="en-US" smtClean="0"/>
              <a:t>Lớp con được phép sở hữu các thành phần của lớp cha</a:t>
            </a:r>
          </a:p>
          <a:p>
            <a:pPr lvl="1"/>
            <a:r>
              <a:rPr lang="en-US" smtClean="0"/>
              <a:t>Lớp con được phép sở hữu các thành phần thuộc phạm vi public và protected thuộc lớp cha</a:t>
            </a:r>
          </a:p>
          <a:p>
            <a:pPr lvl="1"/>
            <a:r>
              <a:rPr lang="en-US" smtClean="0"/>
              <a:t>Lớp con cũng được phép sở hữu các tài sản mặc định (default) của lớp cha nếu lớp con và lớp cha cùng gói.</a:t>
            </a:r>
          </a:p>
          <a:p>
            <a:r>
              <a:rPr lang="en-US" smtClean="0"/>
              <a:t>Lớp con không thể:</a:t>
            </a:r>
          </a:p>
          <a:p>
            <a:pPr lvl="1"/>
            <a:r>
              <a:rPr lang="en-US" smtClean="0"/>
              <a:t>Truy cập thành viên private của lớp cha</a:t>
            </a:r>
          </a:p>
          <a:p>
            <a:pPr lvl="1"/>
            <a:r>
              <a:rPr lang="en-US" smtClean="0"/>
              <a:t>Kế thừa các hàm tạo của lớp cha</a:t>
            </a:r>
          </a:p>
          <a:p>
            <a:pPr lvl="1"/>
            <a:endParaRPr lang="en-US"/>
          </a:p>
        </p:txBody>
      </p:sp>
    </p:spTree>
    <p:extLst>
      <p:ext uri="{BB962C8B-B14F-4D97-AF65-F5344CB8AC3E}">
        <p14:creationId xmlns:p14="http://schemas.microsoft.com/office/powerpoint/2010/main" val="4276157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Xác định lớp có thể kế thừa</a:t>
            </a:r>
            <a:endParaRPr lang="en-US"/>
          </a:p>
        </p:txBody>
      </p:sp>
      <p:sp>
        <p:nvSpPr>
          <p:cNvPr id="3" name="Content Placeholder 2"/>
          <p:cNvSpPr>
            <a:spLocks noGrp="1"/>
          </p:cNvSpPr>
          <p:nvPr>
            <p:ph idx="1"/>
          </p:nvPr>
        </p:nvSpPr>
        <p:spPr/>
        <p:txBody>
          <a:bodyPr/>
          <a:lstStyle/>
          <a:p>
            <a:r>
              <a:rPr lang="en-US" smtClean="0"/>
              <a:t>Trong thực tế luôn luôn tìm được một đối tượng là trường hợp đặc biệt của đối tượng nào đó, ngược lại cũng tìm được một đối tượng là trường hợp tổng quát của lớp nào đó.</a:t>
            </a:r>
          </a:p>
          <a:p>
            <a:pPr marL="0" indent="0">
              <a:buNone/>
            </a:pPr>
            <a:endParaRPr lang="en-US"/>
          </a:p>
        </p:txBody>
      </p:sp>
      <p:sp>
        <p:nvSpPr>
          <p:cNvPr id="4" name="Flowchart: Connector 3"/>
          <p:cNvSpPr/>
          <p:nvPr/>
        </p:nvSpPr>
        <p:spPr bwMode="auto">
          <a:xfrm>
            <a:off x="1430847" y="3330311"/>
            <a:ext cx="1198179" cy="1019504"/>
          </a:xfrm>
          <a:prstGeom prst="flowChartConnecto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 name="TextBox 4"/>
          <p:cNvSpPr txBox="1"/>
          <p:nvPr/>
        </p:nvSpPr>
        <p:spPr>
          <a:xfrm>
            <a:off x="1428927" y="3602449"/>
            <a:ext cx="1198179" cy="646331"/>
          </a:xfrm>
          <a:prstGeom prst="rect">
            <a:avLst/>
          </a:prstGeom>
          <a:noFill/>
        </p:spPr>
        <p:txBody>
          <a:bodyPr wrap="square" rtlCol="0">
            <a:spAutoFit/>
          </a:bodyPr>
          <a:lstStyle/>
          <a:p>
            <a:pPr algn="ctr"/>
            <a:r>
              <a:rPr lang="en-US" smtClean="0"/>
              <a:t>Đối tượng A</a:t>
            </a:r>
            <a:endParaRPr lang="en-US"/>
          </a:p>
        </p:txBody>
      </p:sp>
      <p:sp>
        <p:nvSpPr>
          <p:cNvPr id="6" name="Flowchart: Connector 5"/>
          <p:cNvSpPr/>
          <p:nvPr/>
        </p:nvSpPr>
        <p:spPr bwMode="auto">
          <a:xfrm>
            <a:off x="1322384" y="4981904"/>
            <a:ext cx="1198179" cy="1019504"/>
          </a:xfrm>
          <a:prstGeom prst="flowChartConnector">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7" name="TextBox 6"/>
          <p:cNvSpPr txBox="1"/>
          <p:nvPr/>
        </p:nvSpPr>
        <p:spPr>
          <a:xfrm>
            <a:off x="1259321" y="5237260"/>
            <a:ext cx="1324304" cy="646331"/>
          </a:xfrm>
          <a:prstGeom prst="rect">
            <a:avLst/>
          </a:prstGeom>
          <a:noFill/>
        </p:spPr>
        <p:txBody>
          <a:bodyPr wrap="square" rtlCol="0">
            <a:spAutoFit/>
          </a:bodyPr>
          <a:lstStyle/>
          <a:p>
            <a:pPr algn="ctr"/>
            <a:r>
              <a:rPr lang="en-US" smtClean="0"/>
              <a:t>Đối tượng B</a:t>
            </a:r>
            <a:endParaRPr lang="en-US"/>
          </a:p>
        </p:txBody>
      </p:sp>
      <p:sp>
        <p:nvSpPr>
          <p:cNvPr id="8" name="TextBox 7"/>
          <p:cNvSpPr txBox="1"/>
          <p:nvPr/>
        </p:nvSpPr>
        <p:spPr>
          <a:xfrm>
            <a:off x="1186708" y="4353204"/>
            <a:ext cx="1872762" cy="646331"/>
          </a:xfrm>
          <a:prstGeom prst="rect">
            <a:avLst/>
          </a:prstGeom>
          <a:noFill/>
        </p:spPr>
        <p:txBody>
          <a:bodyPr wrap="square" rtlCol="0">
            <a:spAutoFit/>
          </a:bodyPr>
          <a:lstStyle/>
          <a:p>
            <a:pPr algn="ctr"/>
            <a:r>
              <a:rPr lang="en-US" smtClean="0"/>
              <a:t>Là trường hợp tổng quát của</a:t>
            </a:r>
            <a:endParaRPr lang="en-US"/>
          </a:p>
        </p:txBody>
      </p:sp>
      <p:sp>
        <p:nvSpPr>
          <p:cNvPr id="9" name="Flowchart: Connector 8"/>
          <p:cNvSpPr/>
          <p:nvPr/>
        </p:nvSpPr>
        <p:spPr bwMode="auto">
          <a:xfrm>
            <a:off x="4261946" y="3415863"/>
            <a:ext cx="1198179" cy="1019504"/>
          </a:xfrm>
          <a:prstGeom prst="flowChartConnector">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4466897" y="3740949"/>
            <a:ext cx="788276" cy="369332"/>
          </a:xfrm>
          <a:prstGeom prst="rect">
            <a:avLst/>
          </a:prstGeom>
          <a:noFill/>
        </p:spPr>
        <p:txBody>
          <a:bodyPr wrap="square" rtlCol="0">
            <a:spAutoFit/>
          </a:bodyPr>
          <a:lstStyle/>
          <a:p>
            <a:r>
              <a:rPr lang="en-US" smtClean="0"/>
              <a:t>Lớp B</a:t>
            </a:r>
            <a:endParaRPr lang="en-US"/>
          </a:p>
        </p:txBody>
      </p:sp>
      <p:sp>
        <p:nvSpPr>
          <p:cNvPr id="11" name="Flowchart: Connector 10"/>
          <p:cNvSpPr/>
          <p:nvPr/>
        </p:nvSpPr>
        <p:spPr bwMode="auto">
          <a:xfrm>
            <a:off x="4261945" y="4947972"/>
            <a:ext cx="1198179" cy="1019504"/>
          </a:xfrm>
          <a:prstGeom prst="flowChartConnecto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2" name="TextBox 11"/>
          <p:cNvSpPr txBox="1"/>
          <p:nvPr/>
        </p:nvSpPr>
        <p:spPr>
          <a:xfrm>
            <a:off x="4466897" y="5272478"/>
            <a:ext cx="788276" cy="369332"/>
          </a:xfrm>
          <a:prstGeom prst="rect">
            <a:avLst/>
          </a:prstGeom>
          <a:noFill/>
        </p:spPr>
        <p:txBody>
          <a:bodyPr wrap="square" rtlCol="0">
            <a:spAutoFit/>
          </a:bodyPr>
          <a:lstStyle/>
          <a:p>
            <a:r>
              <a:rPr lang="en-US" smtClean="0"/>
              <a:t>Lớp A</a:t>
            </a:r>
            <a:endParaRPr lang="en-US"/>
          </a:p>
        </p:txBody>
      </p:sp>
      <p:sp>
        <p:nvSpPr>
          <p:cNvPr id="13" name="TextBox 12"/>
          <p:cNvSpPr txBox="1"/>
          <p:nvPr/>
        </p:nvSpPr>
        <p:spPr>
          <a:xfrm>
            <a:off x="3924654" y="4437287"/>
            <a:ext cx="1872762" cy="369332"/>
          </a:xfrm>
          <a:prstGeom prst="rect">
            <a:avLst/>
          </a:prstGeom>
          <a:noFill/>
        </p:spPr>
        <p:txBody>
          <a:bodyPr wrap="square" rtlCol="0">
            <a:spAutoFit/>
          </a:bodyPr>
          <a:lstStyle/>
          <a:p>
            <a:pPr algn="ctr"/>
            <a:r>
              <a:rPr lang="en-US" smtClean="0"/>
              <a:t>Kế thừa</a:t>
            </a:r>
            <a:endParaRPr lang="en-US"/>
          </a:p>
        </p:txBody>
      </p:sp>
      <p:sp>
        <p:nvSpPr>
          <p:cNvPr id="14" name="Rectangle 13"/>
          <p:cNvSpPr/>
          <p:nvPr/>
        </p:nvSpPr>
        <p:spPr bwMode="auto">
          <a:xfrm>
            <a:off x="788276" y="3043902"/>
            <a:ext cx="2596055" cy="3146691"/>
          </a:xfrm>
          <a:prstGeom prst="rect">
            <a:avLst/>
          </a:prstGeom>
          <a:noFill/>
          <a:ln w="9525" cap="flat" cmpd="sng" algn="ctr">
            <a:solidFill>
              <a:schemeClr val="tx1"/>
            </a:solidFill>
            <a:prstDash val="dash"/>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5" name="Rectangle 14"/>
          <p:cNvSpPr/>
          <p:nvPr/>
        </p:nvSpPr>
        <p:spPr bwMode="auto">
          <a:xfrm>
            <a:off x="3715407" y="3053313"/>
            <a:ext cx="2596055" cy="3137280"/>
          </a:xfrm>
          <a:prstGeom prst="rect">
            <a:avLst/>
          </a:prstGeom>
          <a:noFill/>
          <a:ln w="9525" cap="flat" cmpd="sng" algn="ctr">
            <a:solidFill>
              <a:schemeClr val="tx1"/>
            </a:solidFill>
            <a:prstDash val="dash"/>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6" name="TextBox 15"/>
          <p:cNvSpPr txBox="1"/>
          <p:nvPr/>
        </p:nvSpPr>
        <p:spPr>
          <a:xfrm>
            <a:off x="1385556" y="2991352"/>
            <a:ext cx="1341877" cy="369332"/>
          </a:xfrm>
          <a:prstGeom prst="rect">
            <a:avLst/>
          </a:prstGeom>
          <a:noFill/>
        </p:spPr>
        <p:txBody>
          <a:bodyPr wrap="square" rtlCol="0">
            <a:spAutoFit/>
          </a:bodyPr>
          <a:lstStyle/>
          <a:p>
            <a:pPr algn="ctr"/>
            <a:r>
              <a:rPr lang="en-US" smtClean="0"/>
              <a:t>Thực tế</a:t>
            </a:r>
            <a:endParaRPr lang="en-US"/>
          </a:p>
        </p:txBody>
      </p:sp>
      <p:sp>
        <p:nvSpPr>
          <p:cNvPr id="17" name="TextBox 16"/>
          <p:cNvSpPr txBox="1"/>
          <p:nvPr/>
        </p:nvSpPr>
        <p:spPr>
          <a:xfrm>
            <a:off x="4286893" y="3053313"/>
            <a:ext cx="1341877" cy="369332"/>
          </a:xfrm>
          <a:prstGeom prst="rect">
            <a:avLst/>
          </a:prstGeom>
          <a:noFill/>
        </p:spPr>
        <p:txBody>
          <a:bodyPr wrap="square" rtlCol="0">
            <a:spAutoFit/>
          </a:bodyPr>
          <a:lstStyle/>
          <a:p>
            <a:pPr algn="ctr"/>
            <a:r>
              <a:rPr lang="en-US" smtClean="0"/>
              <a:t>Trong Java</a:t>
            </a:r>
            <a:endParaRPr lang="en-US"/>
          </a:p>
        </p:txBody>
      </p:sp>
      <p:sp>
        <p:nvSpPr>
          <p:cNvPr id="18" name="Flowchart: Connector 17"/>
          <p:cNvSpPr/>
          <p:nvPr/>
        </p:nvSpPr>
        <p:spPr bwMode="auto">
          <a:xfrm>
            <a:off x="6965733" y="3415863"/>
            <a:ext cx="1198179" cy="1019504"/>
          </a:xfrm>
          <a:prstGeom prst="flowChartConnector">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9" name="TextBox 18"/>
          <p:cNvSpPr txBox="1"/>
          <p:nvPr/>
        </p:nvSpPr>
        <p:spPr>
          <a:xfrm>
            <a:off x="7051961" y="3740949"/>
            <a:ext cx="1330519" cy="369332"/>
          </a:xfrm>
          <a:prstGeom prst="rect">
            <a:avLst/>
          </a:prstGeom>
          <a:noFill/>
        </p:spPr>
        <p:txBody>
          <a:bodyPr wrap="square" rtlCol="0">
            <a:spAutoFit/>
          </a:bodyPr>
          <a:lstStyle/>
          <a:p>
            <a:r>
              <a:rPr lang="en-US" smtClean="0"/>
              <a:t>Sinh viên</a:t>
            </a:r>
            <a:endParaRPr lang="en-US"/>
          </a:p>
        </p:txBody>
      </p:sp>
      <p:sp>
        <p:nvSpPr>
          <p:cNvPr id="20" name="Flowchart: Connector 19"/>
          <p:cNvSpPr/>
          <p:nvPr/>
        </p:nvSpPr>
        <p:spPr bwMode="auto">
          <a:xfrm>
            <a:off x="6965732" y="4947972"/>
            <a:ext cx="1198179" cy="1019504"/>
          </a:xfrm>
          <a:prstGeom prst="flowChartConnecto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ts val="18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1" name="TextBox 20"/>
          <p:cNvSpPr txBox="1"/>
          <p:nvPr/>
        </p:nvSpPr>
        <p:spPr>
          <a:xfrm>
            <a:off x="7231598" y="5265076"/>
            <a:ext cx="1100959" cy="369332"/>
          </a:xfrm>
          <a:prstGeom prst="rect">
            <a:avLst/>
          </a:prstGeom>
          <a:noFill/>
        </p:spPr>
        <p:txBody>
          <a:bodyPr wrap="square" rtlCol="0">
            <a:spAutoFit/>
          </a:bodyPr>
          <a:lstStyle/>
          <a:p>
            <a:r>
              <a:rPr lang="en-US" smtClean="0"/>
              <a:t>Người</a:t>
            </a:r>
            <a:endParaRPr lang="en-US"/>
          </a:p>
        </p:txBody>
      </p:sp>
      <p:sp>
        <p:nvSpPr>
          <p:cNvPr id="22" name="TextBox 21"/>
          <p:cNvSpPr txBox="1"/>
          <p:nvPr/>
        </p:nvSpPr>
        <p:spPr>
          <a:xfrm>
            <a:off x="6628441" y="4437287"/>
            <a:ext cx="1872762" cy="369332"/>
          </a:xfrm>
          <a:prstGeom prst="rect">
            <a:avLst/>
          </a:prstGeom>
          <a:noFill/>
        </p:spPr>
        <p:txBody>
          <a:bodyPr wrap="square" rtlCol="0">
            <a:spAutoFit/>
          </a:bodyPr>
          <a:lstStyle/>
          <a:p>
            <a:pPr algn="ctr"/>
            <a:r>
              <a:rPr lang="en-US" smtClean="0"/>
              <a:t>Kế thừa</a:t>
            </a:r>
            <a:endParaRPr lang="en-US"/>
          </a:p>
        </p:txBody>
      </p:sp>
      <p:sp>
        <p:nvSpPr>
          <p:cNvPr id="23" name="Rectangle 22"/>
          <p:cNvSpPr/>
          <p:nvPr/>
        </p:nvSpPr>
        <p:spPr bwMode="auto">
          <a:xfrm>
            <a:off x="6419194" y="3053313"/>
            <a:ext cx="2596055" cy="3137280"/>
          </a:xfrm>
          <a:prstGeom prst="rect">
            <a:avLst/>
          </a:prstGeom>
          <a:noFill/>
          <a:ln w="9525" cap="flat" cmpd="sng" algn="ctr">
            <a:solidFill>
              <a:schemeClr val="tx1"/>
            </a:solidFill>
            <a:prstDash val="dash"/>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4" name="TextBox 23"/>
          <p:cNvSpPr txBox="1"/>
          <p:nvPr/>
        </p:nvSpPr>
        <p:spPr>
          <a:xfrm>
            <a:off x="6990680" y="3053313"/>
            <a:ext cx="1341877" cy="369332"/>
          </a:xfrm>
          <a:prstGeom prst="rect">
            <a:avLst/>
          </a:prstGeom>
          <a:noFill/>
        </p:spPr>
        <p:txBody>
          <a:bodyPr wrap="square" rtlCol="0">
            <a:spAutoFit/>
          </a:bodyPr>
          <a:lstStyle/>
          <a:p>
            <a:pPr algn="ctr"/>
            <a:r>
              <a:rPr lang="en-US" smtClean="0"/>
              <a:t>Ví dụ</a:t>
            </a:r>
            <a:endParaRPr lang="en-US"/>
          </a:p>
        </p:txBody>
      </p:sp>
    </p:spTree>
    <p:extLst>
      <p:ext uri="{BB962C8B-B14F-4D97-AF65-F5344CB8AC3E}">
        <p14:creationId xmlns:p14="http://schemas.microsoft.com/office/powerpoint/2010/main" val="3955780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Khai báo kế thừa</a:t>
            </a:r>
            <a:endParaRPr lang="en-US"/>
          </a:p>
        </p:txBody>
      </p:sp>
      <p:sp>
        <p:nvSpPr>
          <p:cNvPr id="3" name="Content Placeholder 2"/>
          <p:cNvSpPr>
            <a:spLocks noGrp="1"/>
          </p:cNvSpPr>
          <p:nvPr>
            <p:ph idx="1"/>
          </p:nvPr>
        </p:nvSpPr>
        <p:spPr/>
        <p:txBody>
          <a:bodyPr/>
          <a:lstStyle/>
          <a:p>
            <a:pPr marL="0" indent="0">
              <a:buNone/>
            </a:pPr>
            <a:r>
              <a:rPr lang="en-US" sz="2400">
                <a:solidFill>
                  <a:schemeClr val="tx1"/>
                </a:solidFill>
                <a:latin typeface="Consolas" panose="020B0609020204030204" pitchFamily="49" charset="0"/>
              </a:rPr>
              <a:t>p</a:t>
            </a:r>
            <a:r>
              <a:rPr lang="en-US" sz="2400" smtClean="0">
                <a:solidFill>
                  <a:schemeClr val="tx1"/>
                </a:solidFill>
                <a:latin typeface="Consolas" panose="020B0609020204030204" pitchFamily="49" charset="0"/>
              </a:rPr>
              <a:t>ublic class tên_lớp_con extends tên_lớp_cha {</a:t>
            </a:r>
          </a:p>
          <a:p>
            <a:pPr marL="0" indent="0">
              <a:buNone/>
            </a:pPr>
            <a:r>
              <a:rPr lang="en-US" sz="2400" smtClean="0">
                <a:solidFill>
                  <a:schemeClr val="tx1"/>
                </a:solidFill>
                <a:latin typeface="Consolas" panose="020B0609020204030204" pitchFamily="49" charset="0"/>
              </a:rPr>
              <a:t>//Nội dung lớp con</a:t>
            </a:r>
          </a:p>
          <a:p>
            <a:pPr marL="0" indent="0">
              <a:buNone/>
            </a:pPr>
            <a:r>
              <a:rPr lang="en-US" sz="2400" smtClean="0">
                <a:solidFill>
                  <a:schemeClr val="tx1"/>
                </a:solidFill>
                <a:latin typeface="Consolas" panose="020B0609020204030204" pitchFamily="49" charset="0"/>
              </a:rPr>
              <a:t>}</a:t>
            </a:r>
          </a:p>
          <a:p>
            <a:pPr marL="0" indent="0">
              <a:buNone/>
            </a:pPr>
            <a:r>
              <a:rPr lang="en-US" smtClean="0">
                <a:solidFill>
                  <a:srgbClr val="002060"/>
                </a:solidFill>
              </a:rPr>
              <a:t>Ví dụ:</a:t>
            </a:r>
            <a:endParaRPr lang="en-US">
              <a:solidFill>
                <a:srgbClr val="002060"/>
              </a:solidFill>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14" y="3852864"/>
            <a:ext cx="8316486" cy="2800741"/>
          </a:xfrm>
          <a:prstGeom prst="rect">
            <a:avLst/>
          </a:prstGeom>
          <a:ln>
            <a:solidFill>
              <a:schemeClr val="tx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435" y="1844793"/>
            <a:ext cx="3141164" cy="1733437"/>
          </a:xfrm>
          <a:prstGeom prst="rect">
            <a:avLst/>
          </a:prstGeom>
          <a:ln>
            <a:solidFill>
              <a:schemeClr val="tx1"/>
            </a:solidFill>
          </a:ln>
        </p:spPr>
      </p:pic>
    </p:spTree>
    <p:extLst>
      <p:ext uri="{BB962C8B-B14F-4D97-AF65-F5344CB8AC3E}">
        <p14:creationId xmlns:p14="http://schemas.microsoft.com/office/powerpoint/2010/main" val="3352470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các thành phần kế thừa</a:t>
            </a:r>
            <a:endParaRPr lang="en-US"/>
          </a:p>
        </p:txBody>
      </p:sp>
      <p:sp>
        <p:nvSpPr>
          <p:cNvPr id="3" name="Content Placeholder 2"/>
          <p:cNvSpPr>
            <a:spLocks noGrp="1"/>
          </p:cNvSpPr>
          <p:nvPr>
            <p:ph idx="1"/>
          </p:nvPr>
        </p:nvSpPr>
        <p:spPr/>
        <p:txBody>
          <a:bodyPr/>
          <a:lstStyle/>
          <a:p>
            <a:r>
              <a:rPr lang="en-US" smtClean="0"/>
              <a:t>Truy cập đến các thành viên kế thừa từ lớp cha bằng cách sử dụng từ khóa super</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2993" y="2233384"/>
            <a:ext cx="3682426" cy="4087013"/>
          </a:xfrm>
          <a:prstGeom prst="rect">
            <a:avLst/>
          </a:prstGeom>
        </p:spPr>
      </p:pic>
    </p:spTree>
    <p:extLst>
      <p:ext uri="{BB962C8B-B14F-4D97-AF65-F5344CB8AC3E}">
        <p14:creationId xmlns:p14="http://schemas.microsoft.com/office/powerpoint/2010/main" val="947007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9" name="Content Placeholder 8"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1629" y="1368772"/>
            <a:ext cx="6211167" cy="5220429"/>
          </a:xfrm>
          <a:prstGeom prst="rect">
            <a:avLst/>
          </a:prstGeom>
          <a:ln>
            <a:solidFill>
              <a:schemeClr val="tx1"/>
            </a:solidFill>
          </a:ln>
        </p:spPr>
      </p:pic>
      <p:sp>
        <p:nvSpPr>
          <p:cNvPr id="10" name="TextBox 9"/>
          <p:cNvSpPr txBox="1"/>
          <p:nvPr/>
        </p:nvSpPr>
        <p:spPr>
          <a:xfrm>
            <a:off x="210207" y="1818290"/>
            <a:ext cx="1502979" cy="923330"/>
          </a:xfrm>
          <a:prstGeom prst="rect">
            <a:avLst/>
          </a:prstGeom>
          <a:noFill/>
        </p:spPr>
        <p:txBody>
          <a:bodyPr wrap="square" rtlCol="0">
            <a:spAutoFit/>
          </a:bodyPr>
          <a:lstStyle/>
          <a:p>
            <a:r>
              <a:rPr lang="en-US" smtClean="0"/>
              <a:t>Lớp nhân viên là lớp cha</a:t>
            </a:r>
            <a:endParaRPr lang="en-US"/>
          </a:p>
        </p:txBody>
      </p:sp>
    </p:spTree>
    <p:extLst>
      <p:ext uri="{BB962C8B-B14F-4D97-AF65-F5344CB8AC3E}">
        <p14:creationId xmlns:p14="http://schemas.microsoft.com/office/powerpoint/2010/main" val="3398626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6897" y="2072534"/>
            <a:ext cx="8229600" cy="2635747"/>
          </a:xfrm>
          <a:ln>
            <a:solidFill>
              <a:schemeClr val="tx1"/>
            </a:solidFill>
          </a:ln>
        </p:spPr>
      </p:pic>
      <p:sp>
        <p:nvSpPr>
          <p:cNvPr id="3" name="TextBox 2"/>
          <p:cNvSpPr txBox="1"/>
          <p:nvPr/>
        </p:nvSpPr>
        <p:spPr>
          <a:xfrm>
            <a:off x="1460938" y="1271752"/>
            <a:ext cx="6684579" cy="646331"/>
          </a:xfrm>
          <a:prstGeom prst="rect">
            <a:avLst/>
          </a:prstGeom>
          <a:noFill/>
        </p:spPr>
        <p:txBody>
          <a:bodyPr wrap="square" rtlCol="0">
            <a:spAutoFit/>
          </a:bodyPr>
          <a:lstStyle/>
          <a:p>
            <a:pPr algn="ctr"/>
            <a:r>
              <a:rPr lang="en-US" smtClean="0"/>
              <a:t>Lớp trưởng phòng là lớp con, gọi đến hàm tạo và phương thức xuất của lớp cha</a:t>
            </a:r>
            <a:endParaRPr lang="en-US"/>
          </a:p>
        </p:txBody>
      </p:sp>
    </p:spTree>
    <p:extLst>
      <p:ext uri="{BB962C8B-B14F-4D97-AF65-F5344CB8AC3E}">
        <p14:creationId xmlns:p14="http://schemas.microsoft.com/office/powerpoint/2010/main" val="3495635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Ghi đè phương thức trong kế thừa</a:t>
            </a:r>
            <a:endParaRPr lang="en-US"/>
          </a:p>
        </p:txBody>
      </p:sp>
      <p:sp>
        <p:nvSpPr>
          <p:cNvPr id="3" name="Content Placeholder 2"/>
          <p:cNvSpPr>
            <a:spLocks noGrp="1"/>
          </p:cNvSpPr>
          <p:nvPr>
            <p:ph idx="1"/>
          </p:nvPr>
        </p:nvSpPr>
        <p:spPr/>
        <p:txBody>
          <a:bodyPr/>
          <a:lstStyle/>
          <a:p>
            <a:r>
              <a:rPr lang="en-US" sz="2400" smtClean="0"/>
              <a:t>Java cho phép phương thức lớp con có thể giống như phương thức lớp cha</a:t>
            </a:r>
          </a:p>
          <a:p>
            <a:r>
              <a:rPr lang="en-US" sz="2400" smtClean="0"/>
              <a:t>Cơ chế này gọi là ghi đè.</a:t>
            </a:r>
          </a:p>
          <a:p>
            <a:r>
              <a:rPr lang="en-US" sz="2400" smtClean="0"/>
              <a:t>Ghi đè phương thức cho phép một lớp có thể kế thừa hành vi của lớp cha và sau đó, chỉnh sửa hành vi đó nếu cần thiết.</a:t>
            </a:r>
          </a:p>
          <a:p>
            <a:endParaRPr lang="en-US" sz="2400"/>
          </a:p>
          <a:p>
            <a:endParaRPr lang="en-US" sz="2400" smtClean="0"/>
          </a:p>
          <a:p>
            <a:endParaRPr lang="en-US" sz="2400"/>
          </a:p>
          <a:p>
            <a:endParaRPr lang="en-US" sz="2400" smtClean="0"/>
          </a:p>
          <a:p>
            <a:r>
              <a:rPr lang="en-US" sz="2400" smtClean="0"/>
              <a:t>Lớp Parent và Child đều có phương thức method() – cùng cú pháp. Do đó khi đối tượng lớp con  gọi đến phương thức method() thì phương thức method() lớp con sẽ được gọi vì thế gọi là ghi đè.</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3230448"/>
            <a:ext cx="6827452" cy="1562269"/>
          </a:xfrm>
          <a:prstGeom prst="rect">
            <a:avLst/>
          </a:prstGeom>
        </p:spPr>
      </p:pic>
    </p:spTree>
    <p:extLst>
      <p:ext uri="{BB962C8B-B14F-4D97-AF65-F5344CB8AC3E}">
        <p14:creationId xmlns:p14="http://schemas.microsoft.com/office/powerpoint/2010/main" val="4247196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Ghi đè phương thức trong kế thừa</a:t>
            </a:r>
            <a:endParaRPr lang="en-US"/>
          </a:p>
        </p:txBody>
      </p:sp>
      <p:sp>
        <p:nvSpPr>
          <p:cNvPr id="3" name="Content Placeholder 2"/>
          <p:cNvSpPr>
            <a:spLocks noGrp="1"/>
          </p:cNvSpPr>
          <p:nvPr>
            <p:ph idx="1"/>
          </p:nvPr>
        </p:nvSpPr>
        <p:spPr/>
        <p:txBody>
          <a:bodyPr/>
          <a:lstStyle/>
          <a:p>
            <a:r>
              <a:rPr lang="en-US" smtClean="0"/>
              <a:t>Trong ví dụ trên phương thức output của lớp con Manager ghi đè phương thức output của lớp con Employee</a:t>
            </a:r>
            <a:endParaRPr lang="en-US"/>
          </a:p>
        </p:txBody>
      </p:sp>
      <p:pic>
        <p:nvPicPr>
          <p:cNvPr id="4" name="Content Placeholder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41283" y="2682134"/>
            <a:ext cx="8229600" cy="2635747"/>
          </a:xfrm>
          <a:prstGeom prst="rect">
            <a:avLst/>
          </a:prstGeom>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3394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sp>
        <p:nvSpPr>
          <p:cNvPr id="3" name="Content Placeholder 2"/>
          <p:cNvSpPr>
            <a:spLocks noGrp="1"/>
          </p:cNvSpPr>
          <p:nvPr>
            <p:ph idx="1"/>
          </p:nvPr>
        </p:nvSpPr>
        <p:spPr/>
        <p:txBody>
          <a:bodyPr/>
          <a:lstStyle/>
          <a:p>
            <a:r>
              <a:rPr lang="en-US"/>
              <a:t>Xây dựng lớp lao công (</a:t>
            </a:r>
            <a:r>
              <a:rPr lang="en-US" smtClean="0"/>
              <a:t>janitors) kế thừa lớp nhân viên (Employee).</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099" y="1771418"/>
            <a:ext cx="7887801" cy="3315163"/>
          </a:xfrm>
          <a:prstGeom prst="rect">
            <a:avLst/>
          </a:prstGeom>
          <a:ln>
            <a:solidFill>
              <a:schemeClr val="tx1"/>
            </a:solidFill>
          </a:ln>
        </p:spPr>
      </p:pic>
    </p:spTree>
    <p:extLst>
      <p:ext uri="{BB962C8B-B14F-4D97-AF65-F5344CB8AC3E}">
        <p14:creationId xmlns:p14="http://schemas.microsoft.com/office/powerpoint/2010/main" val="4254276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Chuyển kiểu sử dụng trong kế thừa</a:t>
            </a:r>
            <a:endParaRPr lang="en-US"/>
          </a:p>
        </p:txBody>
      </p:sp>
      <p:sp>
        <p:nvSpPr>
          <p:cNvPr id="3" name="Content Placeholder 2"/>
          <p:cNvSpPr>
            <a:spLocks noGrp="1"/>
          </p:cNvSpPr>
          <p:nvPr>
            <p:ph idx="1"/>
          </p:nvPr>
        </p:nvSpPr>
        <p:spPr/>
        <p:txBody>
          <a:bodyPr/>
          <a:lstStyle/>
          <a:p>
            <a:r>
              <a:rPr lang="en-US" smtClean="0"/>
              <a:t>Có thể sử dụng đối tượng lớp cha để tham chiếu đến một đối tượng lớp con (chuyển kiểu ngầm định)</a:t>
            </a:r>
          </a:p>
          <a:p>
            <a:pPr marL="457200" lvl="1" indent="0">
              <a:buNone/>
            </a:pPr>
            <a:r>
              <a:rPr lang="en-US" smtClean="0">
                <a:solidFill>
                  <a:schemeClr val="tx1"/>
                </a:solidFill>
                <a:latin typeface="Consolas" panose="020B0609020204030204" pitchFamily="49" charset="0"/>
              </a:rPr>
              <a:t>Employee em=new Manager();</a:t>
            </a:r>
          </a:p>
          <a:p>
            <a:pPr marL="457200" lvl="1" indent="0">
              <a:buNone/>
            </a:pPr>
            <a:r>
              <a:rPr lang="en-US" smtClean="0">
                <a:solidFill>
                  <a:schemeClr val="tx1"/>
                </a:solidFill>
                <a:latin typeface="Consolas" panose="020B0609020204030204" pitchFamily="49" charset="0"/>
              </a:rPr>
              <a:t>Manager ma=new Manager();</a:t>
            </a:r>
          </a:p>
          <a:p>
            <a:r>
              <a:rPr lang="en-US"/>
              <a:t>Điều ngược lại là không hoàn toàn được phép, tức là đối tượng lớp con không thể tham chiếu đến đối tượng lớp cha</a:t>
            </a:r>
          </a:p>
        </p:txBody>
      </p:sp>
    </p:spTree>
    <p:extLst>
      <p:ext uri="{BB962C8B-B14F-4D97-AF65-F5344CB8AC3E}">
        <p14:creationId xmlns:p14="http://schemas.microsoft.com/office/powerpoint/2010/main" val="3017086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final-Ngăn việc kế thừa và chồng</a:t>
            </a:r>
            <a:endParaRPr lang="en-US"/>
          </a:p>
        </p:txBody>
      </p:sp>
      <p:sp>
        <p:nvSpPr>
          <p:cNvPr id="3" name="Content Placeholder 2"/>
          <p:cNvSpPr>
            <a:spLocks noGrp="1"/>
          </p:cNvSpPr>
          <p:nvPr>
            <p:ph idx="1"/>
          </p:nvPr>
        </p:nvSpPr>
        <p:spPr/>
        <p:txBody>
          <a:bodyPr/>
          <a:lstStyle/>
          <a:p>
            <a:r>
              <a:rPr lang="en-US" sz="2400" smtClean="0"/>
              <a:t>Để chỉ định một phương thức không thể bị chồng ở lớp con ta sử dụng từ khóa final trước khai báo lớp</a:t>
            </a:r>
          </a:p>
          <a:p>
            <a:pPr lvl="1"/>
            <a:r>
              <a:rPr lang="en-US" sz="2000" smtClean="0"/>
              <a:t>Quá trình này có thể rất cần thiết khi phương thức nào đó không nên thay đổi hoạt động để đảm bảo tính nhất quán.</a:t>
            </a:r>
          </a:p>
          <a:p>
            <a:r>
              <a:rPr lang="en-US" sz="2400" smtClean="0"/>
              <a:t>Để chỉ định một lớp không thể kế thừa, sử dụng từ khóa final trước định nghĩa lớp</a:t>
            </a:r>
          </a:p>
          <a:p>
            <a:pPr lvl="1"/>
            <a:r>
              <a:rPr lang="en-US" sz="2000" smtClean="0"/>
              <a:t>Cần để tạo các lớp bất biến giống lớp String</a:t>
            </a:r>
          </a:p>
          <a:p>
            <a:r>
              <a:rPr lang="en-US" sz="2400" smtClean="0"/>
              <a:t>Ví dụ:</a:t>
            </a:r>
          </a:p>
          <a:p>
            <a:pPr marL="457200" lvl="1" indent="0">
              <a:buNone/>
            </a:pPr>
            <a:r>
              <a:rPr lang="en-US" sz="1800">
                <a:solidFill>
                  <a:schemeClr val="tx1"/>
                </a:solidFill>
                <a:latin typeface="Consolas" panose="020B0609020204030204" pitchFamily="49" charset="0"/>
              </a:rPr>
              <a:t>c</a:t>
            </a:r>
            <a:r>
              <a:rPr lang="en-US" sz="1800" smtClean="0">
                <a:solidFill>
                  <a:schemeClr val="tx1"/>
                </a:solidFill>
                <a:latin typeface="Consolas" panose="020B0609020204030204" pitchFamily="49" charset="0"/>
              </a:rPr>
              <a:t>lass ChessAlgorithm{</a:t>
            </a:r>
          </a:p>
          <a:p>
            <a:pPr marL="457200" lvl="1" indent="0">
              <a:buNone/>
            </a:pPr>
            <a:r>
              <a:rPr lang="en-US" sz="1800" smtClean="0">
                <a:solidFill>
                  <a:schemeClr val="tx1"/>
                </a:solidFill>
                <a:latin typeface="Consolas" panose="020B0609020204030204" pitchFamily="49" charset="0"/>
              </a:rPr>
              <a:t>	enum ChessPlayer{WHITE,BLACK}</a:t>
            </a:r>
          </a:p>
          <a:p>
            <a:pPr marL="457200" lvl="1" indent="0">
              <a:buNone/>
            </a:pPr>
            <a:r>
              <a:rPr lang="en-US" sz="1800">
                <a:solidFill>
                  <a:schemeClr val="tx1"/>
                </a:solidFill>
                <a:latin typeface="Consolas" panose="020B0609020204030204" pitchFamily="49" charset="0"/>
              </a:rPr>
              <a:t>	</a:t>
            </a:r>
            <a:r>
              <a:rPr lang="en-US" sz="1800" smtClean="0">
                <a:solidFill>
                  <a:schemeClr val="tx1"/>
                </a:solidFill>
                <a:latin typeface="Consolas" panose="020B0609020204030204" pitchFamily="49" charset="0"/>
              </a:rPr>
              <a:t>final ChessPlayer getFirstPlayer()</a:t>
            </a:r>
          </a:p>
          <a:p>
            <a:pPr marL="457200" lvl="1" indent="0">
              <a:buNone/>
            </a:pPr>
            <a:r>
              <a:rPr lang="en-US" sz="2000" smtClean="0">
                <a:solidFill>
                  <a:schemeClr val="tx1"/>
                </a:solidFill>
                <a:latin typeface="Consolas" panose="020B0609020204030204" pitchFamily="49" charset="0"/>
              </a:rPr>
              <a:t>	{ return ChessPlayer.WHITE;}</a:t>
            </a:r>
          </a:p>
          <a:p>
            <a:pPr marL="457200" lvl="1" indent="0">
              <a:buNone/>
            </a:pPr>
            <a:r>
              <a:rPr lang="en-US" sz="1800" smtClean="0">
                <a:solidFill>
                  <a:schemeClr val="tx1"/>
                </a:solidFill>
                <a:latin typeface="Consolas" panose="020B0609020204030204" pitchFamily="49" charset="0"/>
              </a:rPr>
              <a:t>}</a:t>
            </a:r>
          </a:p>
          <a:p>
            <a:endParaRPr lang="en-US" sz="2400"/>
          </a:p>
        </p:txBody>
      </p:sp>
    </p:spTree>
    <p:extLst>
      <p:ext uri="{BB962C8B-B14F-4D97-AF65-F5344CB8AC3E}">
        <p14:creationId xmlns:p14="http://schemas.microsoft.com/office/powerpoint/2010/main" val="1663939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Kế thừa</a:t>
            </a:r>
          </a:p>
          <a:p>
            <a:pPr marL="385763" indent="-385763">
              <a:buFont typeface="+mj-lt"/>
              <a:buAutoNum type="arabicPeriod"/>
            </a:pPr>
            <a:r>
              <a:rPr lang="en-US" sz="2400" b="1" smtClean="0">
                <a:solidFill>
                  <a:srgbClr val="FF0000"/>
                </a:solidFill>
              </a:rPr>
              <a:t>Lớp trừu tượng</a:t>
            </a:r>
          </a:p>
          <a:p>
            <a:pPr marL="385763" indent="-385763">
              <a:buFont typeface="+mj-lt"/>
              <a:buAutoNum type="arabicPeriod"/>
            </a:pPr>
            <a:r>
              <a:rPr lang="en-US" sz="2400" b="1"/>
              <a:t>Giao diện</a:t>
            </a:r>
          </a:p>
          <a:p>
            <a:pPr marL="385763" indent="-385763">
              <a:buFont typeface="+mj-lt"/>
              <a:buAutoNum type="arabicPeriod"/>
            </a:pPr>
            <a:r>
              <a:rPr lang="en-US" sz="2400" b="1" smtClean="0"/>
              <a:t>Đa hình</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15</a:t>
            </a:fld>
            <a:endParaRPr lang="en-US"/>
          </a:p>
        </p:txBody>
      </p:sp>
    </p:spTree>
    <p:extLst>
      <p:ext uri="{BB962C8B-B14F-4D97-AF65-F5344CB8AC3E}">
        <p14:creationId xmlns:p14="http://schemas.microsoft.com/office/powerpoint/2010/main" val="651133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a:t>
            </a:r>
            <a:r>
              <a:rPr lang="en-US" smtClean="0"/>
              <a:t>. Lớp trừu tượng (abstract class)</a:t>
            </a:r>
            <a:endParaRPr lang="en-US"/>
          </a:p>
        </p:txBody>
      </p:sp>
      <p:sp>
        <p:nvSpPr>
          <p:cNvPr id="3" name="Content Placeholder 2"/>
          <p:cNvSpPr>
            <a:spLocks noGrp="1"/>
          </p:cNvSpPr>
          <p:nvPr>
            <p:ph idx="1"/>
          </p:nvPr>
        </p:nvSpPr>
        <p:spPr/>
        <p:txBody>
          <a:bodyPr/>
          <a:lstStyle/>
          <a:p>
            <a:r>
              <a:rPr lang="en-US" smtClean="0"/>
              <a:t>Khái niệm:</a:t>
            </a:r>
          </a:p>
          <a:p>
            <a:pPr lvl="1"/>
            <a:r>
              <a:rPr lang="en-US" smtClean="0"/>
              <a:t>Lớp trừu tượng là lớp có các thành phần chưa được xác định rõ ràng.</a:t>
            </a:r>
          </a:p>
          <a:p>
            <a:pPr lvl="1"/>
            <a:r>
              <a:rPr lang="en-US" smtClean="0"/>
              <a:t>Lớp trừu tượng không có đối tượng </a:t>
            </a:r>
          </a:p>
          <a:p>
            <a:pPr lvl="1"/>
            <a:r>
              <a:rPr lang="en-US" smtClean="0"/>
              <a:t>Lớp trừu tượng được khai báo với từ khóa abstract</a:t>
            </a:r>
          </a:p>
          <a:p>
            <a:pPr lvl="1"/>
            <a:r>
              <a:rPr lang="en-US" smtClean="0"/>
              <a:t>Lớp trừu tượng có thể khai báo 0 hoặc nhiều phương thức trừu tượng bên trong</a:t>
            </a:r>
          </a:p>
          <a:p>
            <a:r>
              <a:rPr lang="en-US" smtClean="0"/>
              <a:t>Ví dụ:</a:t>
            </a:r>
          </a:p>
          <a:p>
            <a:pPr lvl="1"/>
            <a:r>
              <a:rPr lang="en-US" smtClean="0"/>
              <a:t>Lớp hình là lưu trừu tượng vì nếu là hình thì có diện tích và chu vi nhưng sẽ không xác định được cách tính chỉ khi xác định nó là hình cụ thể nào như chữ nhật, tam giác, hình tròn…</a:t>
            </a:r>
          </a:p>
          <a:p>
            <a:endParaRPr lang="en-US"/>
          </a:p>
        </p:txBody>
      </p:sp>
    </p:spTree>
    <p:extLst>
      <p:ext uri="{BB962C8B-B14F-4D97-AF65-F5344CB8AC3E}">
        <p14:creationId xmlns:p14="http://schemas.microsoft.com/office/powerpoint/2010/main" val="1929785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lớp trừu tượng</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7761" y="1155153"/>
            <a:ext cx="7238983" cy="4637275"/>
          </a:xfrm>
        </p:spPr>
      </p:pic>
      <p:sp>
        <p:nvSpPr>
          <p:cNvPr id="3" name="Rectangle 2"/>
          <p:cNvSpPr/>
          <p:nvPr/>
        </p:nvSpPr>
        <p:spPr>
          <a:xfrm>
            <a:off x="7596350" y="6582229"/>
            <a:ext cx="1560787" cy="276999"/>
          </a:xfrm>
          <a:prstGeom prst="rect">
            <a:avLst/>
          </a:prstGeom>
        </p:spPr>
        <p:txBody>
          <a:bodyPr wrap="square">
            <a:spAutoFit/>
          </a:bodyPr>
          <a:lstStyle/>
          <a:p>
            <a:r>
              <a:rPr lang="en-US" sz="1200" i="1" smtClean="0"/>
              <a:t>Bài giảng Java -FPT</a:t>
            </a:r>
            <a:endParaRPr lang="en-US" sz="1200" i="1"/>
          </a:p>
        </p:txBody>
      </p:sp>
    </p:spTree>
    <p:extLst>
      <p:ext uri="{BB962C8B-B14F-4D97-AF65-F5344CB8AC3E}">
        <p14:creationId xmlns:p14="http://schemas.microsoft.com/office/powerpoint/2010/main" val="2805852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Định nghĩa lớp trừu tượng</a:t>
            </a:r>
            <a:endParaRPr lang="en-US"/>
          </a:p>
        </p:txBody>
      </p:sp>
      <p:sp>
        <p:nvSpPr>
          <p:cNvPr id="3" name="Content Placeholder 2"/>
          <p:cNvSpPr>
            <a:spLocks noGrp="1"/>
          </p:cNvSpPr>
          <p:nvPr>
            <p:ph idx="1"/>
          </p:nvPr>
        </p:nvSpPr>
        <p:spPr/>
        <p:txBody>
          <a:bodyPr/>
          <a:lstStyle/>
          <a:p>
            <a:r>
              <a:rPr lang="en-US" smtClean="0"/>
              <a:t>Cú pháp</a:t>
            </a:r>
          </a:p>
          <a:p>
            <a:pPr marL="57150" indent="0">
              <a:buNone/>
            </a:pPr>
            <a:r>
              <a:rPr lang="en-US" sz="2000" smtClean="0">
                <a:solidFill>
                  <a:srgbClr val="002060"/>
                </a:solidFill>
                <a:latin typeface="Consolas" panose="020B0609020204030204" pitchFamily="49" charset="0"/>
              </a:rPr>
              <a:t>abstract class Tên_lớp{</a:t>
            </a:r>
          </a:p>
          <a:p>
            <a:pPr marL="57150" indent="0">
              <a:buNone/>
            </a:pPr>
            <a:r>
              <a:rPr lang="en-US" sz="2000" smtClean="0">
                <a:solidFill>
                  <a:srgbClr val="002060"/>
                </a:solidFill>
                <a:latin typeface="Consolas" panose="020B0609020204030204" pitchFamily="49" charset="0"/>
              </a:rPr>
              <a:t>   //thành phần của lớp</a:t>
            </a:r>
          </a:p>
          <a:p>
            <a:pPr marL="57150" indent="0">
              <a:buNone/>
            </a:pPr>
            <a:r>
              <a:rPr lang="en-US" sz="2000" smtClean="0">
                <a:solidFill>
                  <a:srgbClr val="002060"/>
                </a:solidFill>
                <a:latin typeface="Consolas" panose="020B0609020204030204" pitchFamily="49" charset="0"/>
              </a:rPr>
              <a:t>   [abstract kiểu_dữ_liệu Tên_phương_thức([tham_số]);]</a:t>
            </a:r>
          </a:p>
          <a:p>
            <a:pPr marL="57150" indent="0">
              <a:buNone/>
            </a:pPr>
            <a:r>
              <a:rPr lang="en-US" sz="2000" smtClean="0">
                <a:solidFill>
                  <a:srgbClr val="002060"/>
                </a:solidFill>
                <a:latin typeface="Consolas" panose="020B0609020204030204" pitchFamily="49" charset="0"/>
              </a:rPr>
              <a:t>}</a:t>
            </a:r>
            <a:endParaRPr lang="en-US" sz="2000">
              <a:solidFill>
                <a:srgbClr val="0033CC"/>
              </a:solidFill>
            </a:endParaRPr>
          </a:p>
          <a:p>
            <a:r>
              <a:rPr lang="en-US"/>
              <a:t>Phương thức trừu tượng là phương thức không có phần thân</a:t>
            </a:r>
          </a:p>
          <a:p>
            <a:r>
              <a:rPr lang="en-US"/>
              <a:t>Lớp chứa phương thức trừu tượng thì phải là lớp trừu tượng.</a:t>
            </a:r>
          </a:p>
          <a:p>
            <a:r>
              <a:rPr lang="en-US"/>
              <a:t>Trong lớp trừu tượng vẫn có thể định nghĩa các phương thức cụ thể và khai báo các trường.</a:t>
            </a:r>
          </a:p>
        </p:txBody>
      </p:sp>
    </p:spTree>
    <p:extLst>
      <p:ext uri="{BB962C8B-B14F-4D97-AF65-F5344CB8AC3E}">
        <p14:creationId xmlns:p14="http://schemas.microsoft.com/office/powerpoint/2010/main" val="460373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7792" y="2778598"/>
            <a:ext cx="6255574" cy="1359384"/>
          </a:xfrm>
          <a:ln>
            <a:solidFill>
              <a:schemeClr val="tx1"/>
            </a:solidFill>
          </a:ln>
        </p:spPr>
      </p:pic>
      <p:sp>
        <p:nvSpPr>
          <p:cNvPr id="5" name="Line Callout 1 (No Border) 4"/>
          <p:cNvSpPr/>
          <p:nvPr/>
        </p:nvSpPr>
        <p:spPr bwMode="auto">
          <a:xfrm>
            <a:off x="6180083" y="1471448"/>
            <a:ext cx="1681655" cy="704193"/>
          </a:xfrm>
          <a:prstGeom prst="callout1">
            <a:avLst>
              <a:gd name="adj1" fmla="val 18750"/>
              <a:gd name="adj2" fmla="val -8333"/>
              <a:gd name="adj3" fmla="val 205037"/>
              <a:gd name="adj4" fmla="val -23270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báo</a:t>
            </a:r>
            <a:r>
              <a:rPr kumimoji="0" lang="en-US" sz="1800" b="0" i="0" u="none" strike="noStrike" cap="none" normalizeH="0" smtClean="0">
                <a:ln>
                  <a:noFill/>
                </a:ln>
                <a:solidFill>
                  <a:schemeClr val="tx1"/>
                </a:solidFill>
                <a:effectLst/>
                <a:latin typeface="Arial" charset="0"/>
              </a:rPr>
              <a:t> lớp trừu tượng</a:t>
            </a:r>
            <a:endParaRPr kumimoji="0" lang="en-US" sz="1800" b="0" i="0" u="none" strike="noStrike" cap="none" normalizeH="0" baseline="0" smtClean="0">
              <a:ln>
                <a:noFill/>
              </a:ln>
              <a:solidFill>
                <a:schemeClr val="tx1"/>
              </a:solidFill>
              <a:effectLst/>
              <a:latin typeface="Arial" charset="0"/>
            </a:endParaRPr>
          </a:p>
        </p:txBody>
      </p:sp>
      <p:sp>
        <p:nvSpPr>
          <p:cNvPr id="6" name="Line Callout 1 (No Border) 5"/>
          <p:cNvSpPr/>
          <p:nvPr/>
        </p:nvSpPr>
        <p:spPr bwMode="auto">
          <a:xfrm>
            <a:off x="6180081" y="4796466"/>
            <a:ext cx="2784405" cy="805548"/>
          </a:xfrm>
          <a:prstGeom prst="callout1">
            <a:avLst>
              <a:gd name="adj1" fmla="val 18750"/>
              <a:gd name="adj2" fmla="val -8333"/>
              <a:gd name="adj3" fmla="val -131742"/>
              <a:gd name="adj4" fmla="val -4957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Các</a:t>
            </a:r>
            <a:r>
              <a:rPr kumimoji="0" lang="en-US" sz="1800" b="0" i="0" u="none" strike="noStrike" cap="none" normalizeH="0" smtClean="0">
                <a:ln>
                  <a:noFill/>
                </a:ln>
                <a:solidFill>
                  <a:schemeClr val="tx1"/>
                </a:solidFill>
                <a:effectLst/>
                <a:latin typeface="Arial" charset="0"/>
              </a:rPr>
              <a:t> phương thức trừu tượng không có nội dung</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4114850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Kế thừa lớp trừu tượng</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68278" y="3037488"/>
            <a:ext cx="4010045" cy="2596055"/>
          </a:xfrm>
          <a:ln>
            <a:solidFill>
              <a:schemeClr val="tx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542" y="3037488"/>
            <a:ext cx="3450139" cy="2585545"/>
          </a:xfrm>
          <a:prstGeom prst="rect">
            <a:avLst/>
          </a:prstGeom>
          <a:ln>
            <a:solidFill>
              <a:schemeClr val="tx1"/>
            </a:solidFill>
          </a:ln>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8767" y="1414220"/>
            <a:ext cx="4534533" cy="962159"/>
          </a:xfrm>
          <a:prstGeom prst="rect">
            <a:avLst/>
          </a:prstGeom>
          <a:ln>
            <a:solidFill>
              <a:schemeClr val="tx1"/>
            </a:solidFill>
          </a:ln>
        </p:spPr>
      </p:pic>
      <p:cxnSp>
        <p:nvCxnSpPr>
          <p:cNvPr id="10" name="Straight Connector 9"/>
          <p:cNvCxnSpPr>
            <a:stCxn id="5" idx="0"/>
          </p:cNvCxnSpPr>
          <p:nvPr/>
        </p:nvCxnSpPr>
        <p:spPr bwMode="auto">
          <a:xfrm flipH="1" flipV="1">
            <a:off x="2291611" y="2774731"/>
            <a:ext cx="1" cy="262757"/>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p:nvPr/>
        </p:nvCxnSpPr>
        <p:spPr bwMode="auto">
          <a:xfrm flipV="1">
            <a:off x="2291611" y="2743200"/>
            <a:ext cx="4381689" cy="2102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a:endCxn id="4" idx="0"/>
          </p:cNvCxnSpPr>
          <p:nvPr/>
        </p:nvCxnSpPr>
        <p:spPr bwMode="auto">
          <a:xfrm>
            <a:off x="6673300" y="2774731"/>
            <a:ext cx="1" cy="262757"/>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a:endCxn id="6" idx="2"/>
          </p:cNvCxnSpPr>
          <p:nvPr/>
        </p:nvCxnSpPr>
        <p:spPr bwMode="auto">
          <a:xfrm flipV="1">
            <a:off x="4406033" y="2376379"/>
            <a:ext cx="1" cy="38784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5257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Kế thừa</a:t>
            </a:r>
          </a:p>
          <a:p>
            <a:pPr marL="385763" indent="-385763">
              <a:buFont typeface="+mj-lt"/>
              <a:buAutoNum type="arabicPeriod"/>
            </a:pPr>
            <a:r>
              <a:rPr lang="en-US" sz="2400" b="1"/>
              <a:t>Lớp trừu tượng</a:t>
            </a:r>
          </a:p>
          <a:p>
            <a:pPr marL="385763" indent="-385763">
              <a:buFont typeface="+mj-lt"/>
              <a:buAutoNum type="arabicPeriod"/>
            </a:pPr>
            <a:r>
              <a:rPr lang="en-US" sz="2400" b="1">
                <a:solidFill>
                  <a:srgbClr val="FF0000"/>
                </a:solidFill>
              </a:rPr>
              <a:t>Giao diện</a:t>
            </a:r>
          </a:p>
          <a:p>
            <a:pPr marL="385763" indent="-385763">
              <a:buFont typeface="+mj-lt"/>
              <a:buAutoNum type="arabicPeriod"/>
            </a:pPr>
            <a:r>
              <a:rPr lang="en-US" sz="2400" b="1" smtClean="0"/>
              <a:t>Đa hình</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21</a:t>
            </a:fld>
            <a:endParaRPr lang="en-US"/>
          </a:p>
        </p:txBody>
      </p:sp>
    </p:spTree>
    <p:extLst>
      <p:ext uri="{BB962C8B-B14F-4D97-AF65-F5344CB8AC3E}">
        <p14:creationId xmlns:p14="http://schemas.microsoft.com/office/powerpoint/2010/main" val="40240618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Giao diện (interface)</a:t>
            </a:r>
            <a:endParaRPr lang="en-US"/>
          </a:p>
        </p:txBody>
      </p:sp>
      <p:sp>
        <p:nvSpPr>
          <p:cNvPr id="3" name="Content Placeholder 2"/>
          <p:cNvSpPr>
            <a:spLocks noGrp="1"/>
          </p:cNvSpPr>
          <p:nvPr>
            <p:ph idx="1"/>
          </p:nvPr>
        </p:nvSpPr>
        <p:spPr/>
        <p:txBody>
          <a:bodyPr/>
          <a:lstStyle/>
          <a:p>
            <a:r>
              <a:rPr lang="en-US" smtClean="0"/>
              <a:t>Khái niệm: Giao diện là phương tiện để giao tiếp</a:t>
            </a:r>
          </a:p>
          <a:p>
            <a:r>
              <a:rPr lang="en-US" smtClean="0"/>
              <a:t>Tại sao cần giao diện?</a:t>
            </a:r>
          </a:p>
          <a:p>
            <a:pPr lvl="1"/>
            <a:r>
              <a:rPr lang="en-US" smtClean="0"/>
              <a:t>Các nhóm phát triển một số mô đun, không phải quan tâm đến mã bên trong của mô đun do nhóm khác phát triển, chỉ cần các nhóm thống nhất về mặt giao diện.</a:t>
            </a:r>
          </a:p>
          <a:p>
            <a:pPr lvl="1"/>
            <a:r>
              <a:rPr lang="en-US" smtClean="0"/>
              <a:t>Phát triển các mô đun xử lý chuyên nghiệp và bán cho các nhà phát triển phần mềm, ví dụ thư viện đồ họa</a:t>
            </a:r>
            <a:endParaRPr lang="en-US"/>
          </a:p>
        </p:txBody>
      </p:sp>
    </p:spTree>
    <p:extLst>
      <p:ext uri="{BB962C8B-B14F-4D97-AF65-F5344CB8AC3E}">
        <p14:creationId xmlns:p14="http://schemas.microsoft.com/office/powerpoint/2010/main" val="876186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Định nghĩa giao diện</a:t>
            </a:r>
            <a:endParaRPr lang="en-US"/>
          </a:p>
        </p:txBody>
      </p:sp>
      <p:sp>
        <p:nvSpPr>
          <p:cNvPr id="3" name="Content Placeholder 2"/>
          <p:cNvSpPr>
            <a:spLocks noGrp="1"/>
          </p:cNvSpPr>
          <p:nvPr>
            <p:ph idx="1"/>
          </p:nvPr>
        </p:nvSpPr>
        <p:spPr/>
        <p:txBody>
          <a:bodyPr/>
          <a:lstStyle/>
          <a:p>
            <a:r>
              <a:rPr lang="en-US" smtClean="0"/>
              <a:t>Định nghĩa tương tự như lớp, nhưng chỉ bao gồm các hằng số và các khai báo phương thức, không có thân phương thức.</a:t>
            </a:r>
          </a:p>
          <a:p>
            <a:r>
              <a:rPr lang="en-US" smtClean="0"/>
              <a:t>Interface không có thể hiện cụ thể</a:t>
            </a:r>
          </a:p>
          <a:p>
            <a:r>
              <a:rPr lang="en-US" smtClean="0"/>
              <a:t>Giao diện luôn có thành phần thuộc phạm vi public</a:t>
            </a:r>
          </a:p>
          <a:p>
            <a:r>
              <a:rPr lang="en-US" smtClean="0"/>
              <a:t>Cú pháp khai báo interface</a:t>
            </a:r>
          </a:p>
          <a:p>
            <a:pPr marL="457200" lvl="1" indent="0">
              <a:buNone/>
            </a:pPr>
            <a:r>
              <a:rPr lang="en-US" smtClean="0">
                <a:solidFill>
                  <a:srgbClr val="002060"/>
                </a:solidFill>
                <a:latin typeface="Consolas" panose="020B0609020204030204" pitchFamily="49" charset="0"/>
              </a:rPr>
              <a:t>Interface Tên_interface{</a:t>
            </a:r>
          </a:p>
          <a:p>
            <a:pPr marL="914400" lvl="2" indent="0">
              <a:buNone/>
            </a:pPr>
            <a:r>
              <a:rPr lang="en-US" smtClean="0">
                <a:solidFill>
                  <a:srgbClr val="002060"/>
                </a:solidFill>
                <a:latin typeface="Consolas" panose="020B0609020204030204" pitchFamily="49" charset="0"/>
              </a:rPr>
              <a:t>//khai báo hằng</a:t>
            </a:r>
          </a:p>
          <a:p>
            <a:pPr marL="914400" lvl="2" indent="0">
              <a:buNone/>
            </a:pPr>
            <a:r>
              <a:rPr lang="en-US" smtClean="0">
                <a:solidFill>
                  <a:srgbClr val="002060"/>
                </a:solidFill>
                <a:latin typeface="Consolas" panose="020B0609020204030204" pitchFamily="49" charset="0"/>
              </a:rPr>
              <a:t>//khai báo các phương thức không có thân</a:t>
            </a:r>
          </a:p>
          <a:p>
            <a:pPr marL="457200" lvl="1" indent="0">
              <a:buNone/>
            </a:pPr>
            <a:r>
              <a:rPr lang="en-US" smtClean="0">
                <a:solidFill>
                  <a:srgbClr val="002060"/>
                </a:solidFill>
                <a:latin typeface="Consolas" panose="020B0609020204030204" pitchFamily="49" charset="0"/>
              </a:rPr>
              <a:t>}</a:t>
            </a:r>
            <a:endParaRPr lang="en-US">
              <a:solidFill>
                <a:srgbClr val="002060"/>
              </a:solidFill>
              <a:latin typeface="Consolas" panose="020B0609020204030204" pitchFamily="49" charset="0"/>
            </a:endParaRPr>
          </a:p>
        </p:txBody>
      </p:sp>
    </p:spTree>
    <p:extLst>
      <p:ext uri="{BB962C8B-B14F-4D97-AF65-F5344CB8AC3E}">
        <p14:creationId xmlns:p14="http://schemas.microsoft.com/office/powerpoint/2010/main" val="1159425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8221" y="2224785"/>
            <a:ext cx="8229600" cy="880817"/>
          </a:xfrm>
          <a:ln>
            <a:solidFill>
              <a:schemeClr val="tx1"/>
            </a:solidFill>
          </a:ln>
        </p:spPr>
      </p:pic>
      <p:sp>
        <p:nvSpPr>
          <p:cNvPr id="5" name="Line Callout 1 (No Border) 4"/>
          <p:cNvSpPr/>
          <p:nvPr/>
        </p:nvSpPr>
        <p:spPr bwMode="auto">
          <a:xfrm>
            <a:off x="4288221" y="1292772"/>
            <a:ext cx="3373820" cy="588580"/>
          </a:xfrm>
          <a:prstGeom prst="callout1">
            <a:avLst>
              <a:gd name="adj1" fmla="val 18750"/>
              <a:gd name="adj2" fmla="val -8333"/>
              <a:gd name="adj3" fmla="val 175000"/>
              <a:gd name="adj4" fmla="val -3947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Định nghĩa giao diện có tên OperateCar</a:t>
            </a:r>
            <a:endParaRPr kumimoji="0" lang="en-US" sz="1800" b="0" i="0" u="none" strike="noStrike" cap="none" normalizeH="0" baseline="0" smtClean="0">
              <a:ln>
                <a:noFill/>
              </a:ln>
              <a:solidFill>
                <a:schemeClr val="tx1"/>
              </a:solidFill>
              <a:effectLst/>
              <a:latin typeface="Arial" charset="0"/>
            </a:endParaRPr>
          </a:p>
        </p:txBody>
      </p:sp>
      <p:sp>
        <p:nvSpPr>
          <p:cNvPr id="6" name="Line Callout 1 (No Border) 5"/>
          <p:cNvSpPr/>
          <p:nvPr/>
        </p:nvSpPr>
        <p:spPr bwMode="auto">
          <a:xfrm>
            <a:off x="4035973" y="3605048"/>
            <a:ext cx="3373820" cy="588580"/>
          </a:xfrm>
          <a:prstGeom prst="callout1">
            <a:avLst>
              <a:gd name="adj1" fmla="val 18750"/>
              <a:gd name="adj2" fmla="val -8333"/>
              <a:gd name="adj3" fmla="val -137500"/>
              <a:gd name="adj4" fmla="val -2203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Định nghĩa hai phương thức turn, singalTurn</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60178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Thực thi giao diện</a:t>
            </a:r>
            <a:endParaRPr lang="en-US"/>
          </a:p>
        </p:txBody>
      </p:sp>
      <p:sp>
        <p:nvSpPr>
          <p:cNvPr id="3" name="Content Placeholder 2"/>
          <p:cNvSpPr>
            <a:spLocks noGrp="1"/>
          </p:cNvSpPr>
          <p:nvPr>
            <p:ph idx="1"/>
          </p:nvPr>
        </p:nvSpPr>
        <p:spPr/>
        <p:txBody>
          <a:bodyPr/>
          <a:lstStyle/>
          <a:p>
            <a:r>
              <a:rPr lang="en-US" smtClean="0"/>
              <a:t>Các lớp có thể thực thi các giao diện </a:t>
            </a:r>
          </a:p>
          <a:p>
            <a:r>
              <a:rPr lang="en-US" smtClean="0"/>
              <a:t>Khi các lớp thực thi giao diện bắt buộc phải cài đặt nội dung cho các phương thức có trong giao diện</a:t>
            </a:r>
          </a:p>
          <a:p>
            <a:r>
              <a:rPr lang="en-US" smtClean="0"/>
              <a:t>Điều này giúp các quản lý nhóm có thể quản lý được những chức năng bắt buộc phải được thực hiện, được cài đặt.</a:t>
            </a:r>
            <a:endParaRPr lang="en-US"/>
          </a:p>
        </p:txBody>
      </p:sp>
    </p:spTree>
    <p:extLst>
      <p:ext uri="{BB962C8B-B14F-4D97-AF65-F5344CB8AC3E}">
        <p14:creationId xmlns:p14="http://schemas.microsoft.com/office/powerpoint/2010/main" val="38286147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Thực thi giao diện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1283" y="3631567"/>
            <a:ext cx="8229600" cy="2208329"/>
          </a:xfrm>
          <a:ln>
            <a:solidFill>
              <a:schemeClr val="tx1"/>
            </a:solidFill>
          </a:ln>
        </p:spPr>
      </p:pic>
      <p:pic>
        <p:nvPicPr>
          <p:cNvPr id="5" name="Content Placeholder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41283" y="1604674"/>
            <a:ext cx="8229600" cy="880817"/>
          </a:xfrm>
          <a:prstGeom prst="rect">
            <a:avLst/>
          </a:prstGeom>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Line Callout 1 (No Border) 5"/>
          <p:cNvSpPr/>
          <p:nvPr/>
        </p:nvSpPr>
        <p:spPr bwMode="auto">
          <a:xfrm>
            <a:off x="4939861" y="2690648"/>
            <a:ext cx="3831021" cy="609600"/>
          </a:xfrm>
          <a:prstGeom prst="callout1">
            <a:avLst>
              <a:gd name="adj1" fmla="val 18750"/>
              <a:gd name="adj2" fmla="val -8333"/>
              <a:gd name="adj3" fmla="val 165948"/>
              <a:gd name="adj4" fmla="val -3090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báo</a:t>
            </a:r>
            <a:r>
              <a:rPr kumimoji="0" lang="en-US" sz="1800" b="0" i="0" u="none" strike="noStrike" cap="none" normalizeH="0" smtClean="0">
                <a:ln>
                  <a:noFill/>
                </a:ln>
                <a:solidFill>
                  <a:schemeClr val="tx1"/>
                </a:solidFill>
                <a:effectLst/>
                <a:latin typeface="Arial" charset="0"/>
              </a:rPr>
              <a:t> lớp OperateBMW760i  thực thi giao diện OperateCar</a:t>
            </a:r>
            <a:endParaRPr kumimoji="0" lang="en-US" sz="1800" b="0" i="0" u="none" strike="noStrike" cap="none" normalizeH="0" baseline="0" smtClean="0">
              <a:ln>
                <a:noFill/>
              </a:ln>
              <a:solidFill>
                <a:schemeClr val="tx1"/>
              </a:solidFill>
              <a:effectLst/>
              <a:latin typeface="Arial" charset="0"/>
            </a:endParaRPr>
          </a:p>
        </p:txBody>
      </p:sp>
      <p:sp>
        <p:nvSpPr>
          <p:cNvPr id="7" name="Line Callout 1 (No Border) 6"/>
          <p:cNvSpPr/>
          <p:nvPr/>
        </p:nvSpPr>
        <p:spPr bwMode="auto">
          <a:xfrm>
            <a:off x="4939860" y="6001407"/>
            <a:ext cx="3831021" cy="609600"/>
          </a:xfrm>
          <a:prstGeom prst="callout1">
            <a:avLst>
              <a:gd name="adj1" fmla="val 18750"/>
              <a:gd name="adj2" fmla="val -8333"/>
              <a:gd name="adj3" fmla="val -89224"/>
              <a:gd name="adj4" fmla="val -3199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Xây dựng nội dung hai phương thức của giao diện thực thi</a:t>
            </a:r>
            <a:endParaRPr kumimoji="0" lang="en-US" sz="1800" b="0" i="0" u="none" strike="noStrike" cap="none" normalizeH="0" baseline="0" smtClean="0">
              <a:ln>
                <a:noFill/>
              </a:ln>
              <a:solidFill>
                <a:schemeClr val="tx1"/>
              </a:solidFill>
              <a:effectLst/>
              <a:latin typeface="Arial" charset="0"/>
            </a:endParaRPr>
          </a:p>
        </p:txBody>
      </p:sp>
      <p:sp>
        <p:nvSpPr>
          <p:cNvPr id="8" name="Line Callout 1 (No Border) 7"/>
          <p:cNvSpPr/>
          <p:nvPr/>
        </p:nvSpPr>
        <p:spPr bwMode="auto">
          <a:xfrm>
            <a:off x="541283" y="6001407"/>
            <a:ext cx="3831021" cy="609600"/>
          </a:xfrm>
          <a:prstGeom prst="callout1">
            <a:avLst>
              <a:gd name="adj1" fmla="val 1509"/>
              <a:gd name="adj2" fmla="val 34465"/>
              <a:gd name="adj3" fmla="val -66810"/>
              <a:gd name="adj4" fmla="val 2314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Có thể xây dựng thêm các phương thức riêng của lớp</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3270306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giao diện</a:t>
            </a:r>
            <a:endParaRPr lang="en-US"/>
          </a:p>
        </p:txBody>
      </p:sp>
      <p:sp>
        <p:nvSpPr>
          <p:cNvPr id="3" name="Content Placeholder 2"/>
          <p:cNvSpPr>
            <a:spLocks noGrp="1"/>
          </p:cNvSpPr>
          <p:nvPr>
            <p:ph idx="1"/>
          </p:nvPr>
        </p:nvSpPr>
        <p:spPr/>
        <p:txBody>
          <a:bodyPr/>
          <a:lstStyle/>
          <a:p>
            <a:r>
              <a:rPr lang="en-US" smtClean="0"/>
              <a:t>Giao diện được sử dụng như một kiểu</a:t>
            </a:r>
          </a:p>
          <a:p>
            <a:r>
              <a:rPr lang="en-US" smtClean="0"/>
              <a:t>Các đối tượng gán cho biến giao diện phải thuộc lớp cài đặt giao diện</a:t>
            </a:r>
          </a:p>
          <a:p>
            <a:r>
              <a:rPr lang="en-US" smtClean="0"/>
              <a:t>Ví dụ:</a:t>
            </a:r>
          </a:p>
          <a:p>
            <a:pPr marL="457200" lvl="1" indent="0">
              <a:buNone/>
            </a:pPr>
            <a:r>
              <a:rPr lang="en-US">
                <a:solidFill>
                  <a:schemeClr val="tx1"/>
                </a:solidFill>
                <a:latin typeface="Consolas" panose="020B0609020204030204" pitchFamily="49" charset="0"/>
              </a:rPr>
              <a:t>p</a:t>
            </a:r>
            <a:r>
              <a:rPr lang="en-US" smtClean="0">
                <a:solidFill>
                  <a:schemeClr val="tx1"/>
                </a:solidFill>
                <a:latin typeface="Consolas" panose="020B0609020204030204" pitchFamily="49" charset="0"/>
              </a:rPr>
              <a:t>ublic interface I{}</a:t>
            </a:r>
          </a:p>
          <a:p>
            <a:pPr marL="457200" lvl="1" indent="0">
              <a:buNone/>
            </a:pPr>
            <a:r>
              <a:rPr lang="en-US">
                <a:solidFill>
                  <a:schemeClr val="tx1"/>
                </a:solidFill>
                <a:latin typeface="Consolas" panose="020B0609020204030204" pitchFamily="49" charset="0"/>
              </a:rPr>
              <a:t>p</a:t>
            </a:r>
            <a:r>
              <a:rPr lang="en-US" smtClean="0">
                <a:solidFill>
                  <a:schemeClr val="tx1"/>
                </a:solidFill>
                <a:latin typeface="Consolas" panose="020B0609020204030204" pitchFamily="49" charset="0"/>
              </a:rPr>
              <a:t>ublic class A implements I{}</a:t>
            </a:r>
          </a:p>
          <a:p>
            <a:pPr marL="457200" lvl="1" indent="0">
              <a:buNone/>
            </a:pPr>
            <a:r>
              <a:rPr lang="en-US">
                <a:solidFill>
                  <a:schemeClr val="tx1"/>
                </a:solidFill>
                <a:latin typeface="Consolas" panose="020B0609020204030204" pitchFamily="49" charset="0"/>
              </a:rPr>
              <a:t>p</a:t>
            </a:r>
            <a:r>
              <a:rPr lang="en-US" smtClean="0">
                <a:solidFill>
                  <a:schemeClr val="tx1"/>
                </a:solidFill>
                <a:latin typeface="Consolas" panose="020B0609020204030204" pitchFamily="49" charset="0"/>
              </a:rPr>
              <a:t>ublic class B{}</a:t>
            </a:r>
          </a:p>
          <a:p>
            <a:pPr marL="457200" lvl="1" indent="0">
              <a:buNone/>
            </a:pPr>
            <a:r>
              <a:rPr lang="en-US" smtClean="0">
                <a:solidFill>
                  <a:schemeClr val="tx1"/>
                </a:solidFill>
                <a:latin typeface="Consolas" panose="020B0609020204030204" pitchFamily="49" charset="0"/>
              </a:rPr>
              <a:t>A a=new A();</a:t>
            </a:r>
          </a:p>
          <a:p>
            <a:pPr marL="457200" lvl="1" indent="0">
              <a:buNone/>
            </a:pPr>
            <a:r>
              <a:rPr lang="en-US" smtClean="0">
                <a:solidFill>
                  <a:schemeClr val="tx1"/>
                </a:solidFill>
                <a:latin typeface="Consolas" panose="020B0609020204030204" pitchFamily="49" charset="0"/>
              </a:rPr>
              <a:t>B b=new B();</a:t>
            </a:r>
          </a:p>
          <a:p>
            <a:pPr marL="457200" lvl="1" indent="0">
              <a:buNone/>
            </a:pPr>
            <a:r>
              <a:rPr lang="en-US" smtClean="0">
                <a:solidFill>
                  <a:schemeClr val="tx1"/>
                </a:solidFill>
                <a:latin typeface="Consolas" panose="020B0609020204030204" pitchFamily="49" charset="0"/>
              </a:rPr>
              <a:t>I i=(I) a;//đúng</a:t>
            </a:r>
          </a:p>
          <a:p>
            <a:pPr marL="457200" lvl="1" indent="0">
              <a:buNone/>
            </a:pPr>
            <a:r>
              <a:rPr lang="en-US" smtClean="0">
                <a:solidFill>
                  <a:schemeClr val="tx1"/>
                </a:solidFill>
                <a:latin typeface="Consolas" panose="020B0609020204030204" pitchFamily="49" charset="0"/>
              </a:rPr>
              <a:t>I i2= (I)b;//sai</a:t>
            </a:r>
            <a:endParaRPr lang="en-US">
              <a:solidFill>
                <a:schemeClr val="tx1"/>
              </a:solidFill>
              <a:latin typeface="Consolas" panose="020B0609020204030204" pitchFamily="49" charset="0"/>
            </a:endParaRPr>
          </a:p>
        </p:txBody>
      </p:sp>
    </p:spTree>
    <p:extLst>
      <p:ext uri="{BB962C8B-B14F-4D97-AF65-F5344CB8AC3E}">
        <p14:creationId xmlns:p14="http://schemas.microsoft.com/office/powerpoint/2010/main" val="2637788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642103" cy="653444"/>
          </a:xfrm>
        </p:spPr>
        <p:txBody>
          <a:bodyPr/>
          <a:lstStyle/>
          <a:p>
            <a:r>
              <a:rPr lang="en-US" smtClean="0"/>
              <a:t>Giao diện lồng nhau</a:t>
            </a:r>
            <a:endParaRPr lang="en-US"/>
          </a:p>
        </p:txBody>
      </p:sp>
      <p:sp>
        <p:nvSpPr>
          <p:cNvPr id="3" name="Content Placeholder 2"/>
          <p:cNvSpPr>
            <a:spLocks noGrp="1"/>
          </p:cNvSpPr>
          <p:nvPr>
            <p:ph idx="1"/>
          </p:nvPr>
        </p:nvSpPr>
        <p:spPr/>
        <p:txBody>
          <a:bodyPr/>
          <a:lstStyle/>
          <a:p>
            <a:r>
              <a:rPr lang="en-US" smtClean="0"/>
              <a:t>Một giao diện có thể mở rộng nhiều giao diện khác</a:t>
            </a:r>
          </a:p>
          <a:p>
            <a:r>
              <a:rPr lang="en-US" smtClean="0"/>
              <a:t>Cú pháp:</a:t>
            </a:r>
          </a:p>
          <a:p>
            <a:pPr marL="457200" lvl="1" indent="0">
              <a:buNone/>
            </a:pPr>
            <a:r>
              <a:rPr lang="en-US">
                <a:solidFill>
                  <a:schemeClr val="tx1"/>
                </a:solidFill>
                <a:latin typeface="Consolas" panose="020B0609020204030204" pitchFamily="49" charset="0"/>
              </a:rPr>
              <a:t>interface interface_name {</a:t>
            </a:r>
          </a:p>
          <a:p>
            <a:pPr marL="457200" lvl="1" indent="0">
              <a:buNone/>
            </a:pPr>
            <a:r>
              <a:rPr lang="en-US">
                <a:solidFill>
                  <a:schemeClr val="tx1"/>
                </a:solidFill>
                <a:latin typeface="Consolas" panose="020B0609020204030204" pitchFamily="49" charset="0"/>
              </a:rPr>
              <a:t>    // code</a:t>
            </a:r>
          </a:p>
          <a:p>
            <a:pPr marL="457200" lvl="1" indent="0">
              <a:buNone/>
            </a:pPr>
            <a:r>
              <a:rPr lang="en-US">
                <a:solidFill>
                  <a:schemeClr val="tx1"/>
                </a:solidFill>
                <a:latin typeface="Consolas" panose="020B0609020204030204" pitchFamily="49" charset="0"/>
              </a:rPr>
              <a:t>    interface nested_interface_name {</a:t>
            </a:r>
          </a:p>
          <a:p>
            <a:pPr marL="457200" lvl="1" indent="0">
              <a:buNone/>
            </a:pPr>
            <a:r>
              <a:rPr lang="en-US">
                <a:solidFill>
                  <a:schemeClr val="tx1"/>
                </a:solidFill>
                <a:latin typeface="Consolas" panose="020B0609020204030204" pitchFamily="49" charset="0"/>
              </a:rPr>
              <a:t>        // code</a:t>
            </a:r>
          </a:p>
          <a:p>
            <a:pPr marL="457200" lvl="1" indent="0">
              <a:buNone/>
            </a:pPr>
            <a:r>
              <a:rPr lang="en-US">
                <a:solidFill>
                  <a:schemeClr val="tx1"/>
                </a:solidFill>
                <a:latin typeface="Consolas" panose="020B0609020204030204" pitchFamily="49" charset="0"/>
              </a:rPr>
              <a:t>    }</a:t>
            </a:r>
          </a:p>
          <a:p>
            <a:pPr marL="457200" lvl="1" indent="0">
              <a:buNone/>
            </a:pPr>
            <a:r>
              <a:rPr lang="en-US">
                <a:solidFill>
                  <a:schemeClr val="tx1"/>
                </a:solidFill>
                <a:latin typeface="Consolas" panose="020B0609020204030204" pitchFamily="49" charset="0"/>
              </a:rPr>
              <a:t>}</a:t>
            </a:r>
          </a:p>
        </p:txBody>
      </p:sp>
    </p:spTree>
    <p:extLst>
      <p:ext uri="{BB962C8B-B14F-4D97-AF65-F5344CB8AC3E}">
        <p14:creationId xmlns:p14="http://schemas.microsoft.com/office/powerpoint/2010/main" val="229899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2219" y="1334813"/>
            <a:ext cx="7756263" cy="4363612"/>
          </a:xfrm>
        </p:spPr>
      </p:pic>
    </p:spTree>
    <p:extLst>
      <p:ext uri="{BB962C8B-B14F-4D97-AF65-F5344CB8AC3E}">
        <p14:creationId xmlns:p14="http://schemas.microsoft.com/office/powerpoint/2010/main" val="104449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Giải thích hoạt động</a:t>
            </a:r>
            <a:endParaRPr lang="en-US"/>
          </a:p>
        </p:txBody>
      </p:sp>
      <p:sp>
        <p:nvSpPr>
          <p:cNvPr id="3" name="Content Placeholder 2"/>
          <p:cNvSpPr>
            <a:spLocks noGrp="1"/>
          </p:cNvSpPr>
          <p:nvPr>
            <p:ph idx="1"/>
          </p:nvPr>
        </p:nvSpPr>
        <p:spPr/>
        <p:txBody>
          <a:bodyPr/>
          <a:lstStyle/>
          <a:p>
            <a:r>
              <a:rPr lang="vi-VN" sz="2200"/>
              <a:t>Như bạn thấy trong ví dụ trên, chúng ta truy cập interface Message bằng interface Showable bên ngoài của nó vì nó không thể được truy cập trực tiếp. Trong khuôn khổ collection, hệ thống sun microsystem đã cung cấp một nested interface là Entry. Entry là subinterface của Map, nghĩa là được truy cập bởi Map.Entry.</a:t>
            </a:r>
            <a:endParaRPr lang="en-US" sz="22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583" y="3600615"/>
            <a:ext cx="6966219" cy="1360267"/>
          </a:xfrm>
          <a:prstGeom prst="rect">
            <a:avLst/>
          </a:prstGeom>
        </p:spPr>
      </p:pic>
    </p:spTree>
    <p:extLst>
      <p:ext uri="{BB962C8B-B14F-4D97-AF65-F5344CB8AC3E}">
        <p14:creationId xmlns:p14="http://schemas.microsoft.com/office/powerpoint/2010/main" val="101366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diện lồng lớp</a:t>
            </a:r>
            <a:endParaRPr lang="en-US"/>
          </a:p>
        </p:txBody>
      </p:sp>
      <p:sp>
        <p:nvSpPr>
          <p:cNvPr id="3" name="Content Placeholder 2"/>
          <p:cNvSpPr>
            <a:spLocks noGrp="1"/>
          </p:cNvSpPr>
          <p:nvPr>
            <p:ph idx="1"/>
          </p:nvPr>
        </p:nvSpPr>
        <p:spPr/>
        <p:txBody>
          <a:bodyPr/>
          <a:lstStyle/>
          <a:p>
            <a:r>
              <a:rPr lang="en-US" smtClean="0"/>
              <a:t>Cú pháp:</a:t>
            </a:r>
          </a:p>
          <a:p>
            <a:pPr marL="0" indent="0">
              <a:buNone/>
            </a:pPr>
            <a:r>
              <a:rPr lang="en-US" sz="2400">
                <a:solidFill>
                  <a:schemeClr val="tx1"/>
                </a:solidFill>
                <a:latin typeface="Consolas" panose="020B0609020204030204" pitchFamily="49" charset="0"/>
              </a:rPr>
              <a:t>class class_name {</a:t>
            </a:r>
          </a:p>
          <a:p>
            <a:pPr marL="0" indent="0">
              <a:buNone/>
            </a:pPr>
            <a:r>
              <a:rPr lang="en-US" sz="2400">
                <a:solidFill>
                  <a:schemeClr val="tx1"/>
                </a:solidFill>
                <a:latin typeface="Consolas" panose="020B0609020204030204" pitchFamily="49" charset="0"/>
              </a:rPr>
              <a:t>    // code</a:t>
            </a:r>
          </a:p>
          <a:p>
            <a:pPr marL="0" indent="0">
              <a:buNone/>
            </a:pPr>
            <a:r>
              <a:rPr lang="en-US" sz="2400">
                <a:solidFill>
                  <a:schemeClr val="tx1"/>
                </a:solidFill>
                <a:latin typeface="Consolas" panose="020B0609020204030204" pitchFamily="49" charset="0"/>
              </a:rPr>
              <a:t>    interface nested_interface_name {</a:t>
            </a:r>
          </a:p>
          <a:p>
            <a:pPr marL="0" indent="0">
              <a:buNone/>
            </a:pPr>
            <a:r>
              <a:rPr lang="en-US" sz="2400">
                <a:solidFill>
                  <a:schemeClr val="tx1"/>
                </a:solidFill>
                <a:latin typeface="Consolas" panose="020B0609020204030204" pitchFamily="49" charset="0"/>
              </a:rPr>
              <a:t>        // code</a:t>
            </a:r>
          </a:p>
          <a:p>
            <a:pPr marL="0" indent="0">
              <a:buNone/>
            </a:pPr>
            <a:r>
              <a:rPr lang="en-US" sz="2400">
                <a:solidFill>
                  <a:schemeClr val="tx1"/>
                </a:solidFill>
                <a:latin typeface="Consolas" panose="020B0609020204030204" pitchFamily="49" charset="0"/>
              </a:rPr>
              <a:t>    }</a:t>
            </a:r>
          </a:p>
          <a:p>
            <a:pPr marL="0" indent="0">
              <a:buNone/>
            </a:pPr>
            <a:r>
              <a:rPr lang="en-US" sz="2400">
                <a:solidFill>
                  <a:schemeClr val="tx1"/>
                </a:solidFill>
                <a:latin typeface="Consolas" panose="020B0609020204030204" pitchFamily="49" charset="0"/>
              </a:rPr>
              <a:t>}</a:t>
            </a:r>
          </a:p>
        </p:txBody>
      </p:sp>
    </p:spTree>
    <p:extLst>
      <p:ext uri="{BB962C8B-B14F-4D97-AF65-F5344CB8AC3E}">
        <p14:creationId xmlns:p14="http://schemas.microsoft.com/office/powerpoint/2010/main" val="1874916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2384" y="1568867"/>
            <a:ext cx="6525536" cy="4210638"/>
          </a:xfrm>
          <a:ln>
            <a:solidFill>
              <a:srgbClr val="FF0000"/>
            </a:solidFill>
          </a:ln>
        </p:spPr>
      </p:pic>
    </p:spTree>
    <p:extLst>
      <p:ext uri="{BB962C8B-B14F-4D97-AF65-F5344CB8AC3E}">
        <p14:creationId xmlns:p14="http://schemas.microsoft.com/office/powerpoint/2010/main" val="1448986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Kế thừa nhiều interface</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9076" y="2005154"/>
            <a:ext cx="7459116" cy="2686425"/>
          </a:xfrm>
          <a:prstGeom prst="rect">
            <a:avLst/>
          </a:prstGeom>
          <a:noFill/>
          <a:ln>
            <a:noFill/>
          </a:ln>
        </p:spPr>
      </p:pic>
    </p:spTree>
    <p:extLst>
      <p:ext uri="{BB962C8B-B14F-4D97-AF65-F5344CB8AC3E}">
        <p14:creationId xmlns:p14="http://schemas.microsoft.com/office/powerpoint/2010/main" val="40403354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Kế thừa</a:t>
            </a:r>
          </a:p>
          <a:p>
            <a:pPr marL="385763" indent="-385763">
              <a:buFont typeface="+mj-lt"/>
              <a:buAutoNum type="arabicPeriod"/>
            </a:pPr>
            <a:r>
              <a:rPr lang="en-US" sz="2400" b="1"/>
              <a:t>Lớp trừu tượng</a:t>
            </a:r>
          </a:p>
          <a:p>
            <a:pPr marL="385763" indent="-385763">
              <a:buFont typeface="+mj-lt"/>
              <a:buAutoNum type="arabicPeriod"/>
            </a:pPr>
            <a:r>
              <a:rPr lang="en-US" sz="2400" b="1"/>
              <a:t>Giao diện</a:t>
            </a:r>
          </a:p>
          <a:p>
            <a:pPr marL="385763" indent="-385763">
              <a:buFont typeface="+mj-lt"/>
              <a:buAutoNum type="arabicPeriod"/>
            </a:pPr>
            <a:r>
              <a:rPr lang="en-US" sz="2400" b="1" smtClean="0">
                <a:solidFill>
                  <a:srgbClr val="FF0000"/>
                </a:solidFill>
              </a:rPr>
              <a:t>Đa hình</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34</a:t>
            </a:fld>
            <a:endParaRPr lang="en-US"/>
          </a:p>
        </p:txBody>
      </p:sp>
    </p:spTree>
    <p:extLst>
      <p:ext uri="{BB962C8B-B14F-4D97-AF65-F5344CB8AC3E}">
        <p14:creationId xmlns:p14="http://schemas.microsoft.com/office/powerpoint/2010/main" val="3193949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Đa hình (Polymorphism)</a:t>
            </a:r>
            <a:endParaRPr lang="en-US"/>
          </a:p>
        </p:txBody>
      </p:sp>
      <p:sp>
        <p:nvSpPr>
          <p:cNvPr id="3" name="Content Placeholder 2"/>
          <p:cNvSpPr>
            <a:spLocks noGrp="1"/>
          </p:cNvSpPr>
          <p:nvPr>
            <p:ph idx="1"/>
          </p:nvPr>
        </p:nvSpPr>
        <p:spPr/>
        <p:txBody>
          <a:bodyPr/>
          <a:lstStyle/>
          <a:p>
            <a:r>
              <a:rPr lang="en-US" smtClean="0"/>
              <a:t>Đa hình là nhiều kiểu khác nhau của một đối tượng</a:t>
            </a:r>
          </a:p>
          <a:p>
            <a:r>
              <a:rPr lang="en-US" smtClean="0"/>
              <a:t>Sự nạp chồng của phương thức và quá trình chuyển đổi kiểu ngầm định là cơ sở của đa hình.</a:t>
            </a:r>
          </a:p>
          <a:p>
            <a:r>
              <a:rPr lang="en-US" smtClean="0"/>
              <a:t>Ví dụ:</a:t>
            </a:r>
          </a:p>
          <a:p>
            <a:pPr marL="457200" lvl="1" indent="0">
              <a:buNone/>
            </a:pPr>
            <a:r>
              <a:rPr lang="en-US" smtClean="0">
                <a:solidFill>
                  <a:schemeClr val="tx1"/>
                </a:solidFill>
                <a:latin typeface="Consolas" panose="020B0609020204030204" pitchFamily="49" charset="0"/>
              </a:rPr>
              <a:t>Bicycle b1,b2,b3;</a:t>
            </a:r>
          </a:p>
          <a:p>
            <a:pPr marL="457200" lvl="1" indent="0">
              <a:buNone/>
            </a:pPr>
            <a:r>
              <a:rPr lang="en-US" smtClean="0">
                <a:solidFill>
                  <a:schemeClr val="tx1"/>
                </a:solidFill>
                <a:latin typeface="Consolas" panose="020B0609020204030204" pitchFamily="49" charset="0"/>
              </a:rPr>
              <a:t>b1=new Bicycle(20,10,1);</a:t>
            </a:r>
          </a:p>
          <a:p>
            <a:pPr marL="457200" lvl="1" indent="0">
              <a:buNone/>
            </a:pPr>
            <a:r>
              <a:rPr lang="en-US" smtClean="0">
                <a:solidFill>
                  <a:schemeClr val="tx1"/>
                </a:solidFill>
                <a:latin typeface="Consolas" panose="020B0609020204030204" pitchFamily="49" charset="0"/>
              </a:rPr>
              <a:t>b2=new MountainBike(20,10,5, “Dual”);</a:t>
            </a:r>
          </a:p>
          <a:p>
            <a:pPr marL="457200" lvl="1" indent="0">
              <a:buNone/>
            </a:pPr>
            <a:r>
              <a:rPr lang="en-US" smtClean="0">
                <a:solidFill>
                  <a:schemeClr val="tx1"/>
                </a:solidFill>
                <a:latin typeface="Consolas" panose="020B0609020204030204" pitchFamily="49" charset="0"/>
              </a:rPr>
              <a:t>b3=new RoadBike(40,20,8,23);</a:t>
            </a:r>
          </a:p>
          <a:p>
            <a:pPr marL="457200" lvl="1" indent="0">
              <a:buNone/>
            </a:pPr>
            <a:r>
              <a:rPr lang="en-US" smtClean="0">
                <a:solidFill>
                  <a:schemeClr val="tx1"/>
                </a:solidFill>
                <a:latin typeface="Consolas" panose="020B0609020204030204" pitchFamily="49" charset="0"/>
              </a:rPr>
              <a:t>b1.printDescription();</a:t>
            </a:r>
          </a:p>
          <a:p>
            <a:pPr marL="457200" lvl="1" indent="0">
              <a:buNone/>
            </a:pPr>
            <a:r>
              <a:rPr lang="en-US">
                <a:solidFill>
                  <a:schemeClr val="tx1"/>
                </a:solidFill>
                <a:latin typeface="Consolas" panose="020B0609020204030204" pitchFamily="49" charset="0"/>
              </a:rPr>
              <a:t>b</a:t>
            </a:r>
            <a:r>
              <a:rPr lang="en-US" smtClean="0">
                <a:solidFill>
                  <a:schemeClr val="tx1"/>
                </a:solidFill>
                <a:latin typeface="Consolas" panose="020B0609020204030204" pitchFamily="49" charset="0"/>
              </a:rPr>
              <a:t>2.printDescription();</a:t>
            </a:r>
          </a:p>
          <a:p>
            <a:pPr marL="457200" lvl="1" indent="0">
              <a:buNone/>
            </a:pPr>
            <a:r>
              <a:rPr lang="en-US" smtClean="0">
                <a:solidFill>
                  <a:schemeClr val="tx1"/>
                </a:solidFill>
                <a:latin typeface="Consolas" panose="020B0609020204030204" pitchFamily="49" charset="0"/>
              </a:rPr>
              <a:t>b3.printDescription();</a:t>
            </a:r>
            <a:endParaRPr lang="en-US">
              <a:solidFill>
                <a:schemeClr val="tx1"/>
              </a:solidFill>
              <a:latin typeface="Consolas" panose="020B0609020204030204" pitchFamily="49" charset="0"/>
            </a:endParaRPr>
          </a:p>
        </p:txBody>
      </p:sp>
      <p:sp>
        <p:nvSpPr>
          <p:cNvPr id="4" name="Line Callout 1 (No Border) 3"/>
          <p:cNvSpPr/>
          <p:nvPr/>
        </p:nvSpPr>
        <p:spPr bwMode="auto">
          <a:xfrm>
            <a:off x="6159062" y="2942897"/>
            <a:ext cx="2984938" cy="1177158"/>
          </a:xfrm>
          <a:prstGeom prst="callout1">
            <a:avLst>
              <a:gd name="adj1" fmla="val 48214"/>
              <a:gd name="adj2" fmla="val -5656"/>
              <a:gd name="adj3" fmla="val 65053"/>
              <a:gd name="adj4" fmla="val -7423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b1,b2,b3 cùng</a:t>
            </a:r>
            <a:r>
              <a:rPr kumimoji="0" lang="en-US" sz="1800" b="0" i="0" u="none" strike="noStrike" cap="none" normalizeH="0" smtClean="0">
                <a:ln>
                  <a:noFill/>
                </a:ln>
                <a:solidFill>
                  <a:schemeClr val="tx1"/>
                </a:solidFill>
                <a:effectLst/>
                <a:latin typeface="Arial" charset="0"/>
              </a:rPr>
              <a:t> kiểu Bicycle</a:t>
            </a:r>
          </a:p>
          <a:p>
            <a:pPr marL="0" marR="0" indent="0" algn="ctr" defTabSz="914400" rtl="0" eaLnBrk="1" fontAlgn="base" latinLnBrk="0" hangingPunct="1">
              <a:lnSpc>
                <a:spcPct val="100000"/>
              </a:lnSpc>
              <a:spcBef>
                <a:spcPct val="0"/>
              </a:spcBef>
              <a:spcAft>
                <a:spcPct val="0"/>
              </a:spcAft>
              <a:buClrTx/>
              <a:buSzTx/>
              <a:buFontTx/>
              <a:buNone/>
              <a:tabLst/>
            </a:pPr>
            <a:r>
              <a:rPr lang="en-US" baseline="0" smtClean="0">
                <a:latin typeface="Arial" charset="0"/>
              </a:rPr>
              <a:t>Nhưng</a:t>
            </a:r>
            <a:r>
              <a:rPr lang="en-US" smtClean="0">
                <a:latin typeface="Arial" charset="0"/>
              </a:rPr>
              <a:t> kết của ba câu lệnh in ra mô tả là khác nhau</a:t>
            </a:r>
            <a:endParaRPr kumimoji="0" lang="en-US" sz="1800" b="0" i="0" u="none" strike="noStrike" cap="none" normalizeH="0" baseline="0" smtClean="0">
              <a:ln>
                <a:noFill/>
              </a:ln>
              <a:solidFill>
                <a:schemeClr val="tx1"/>
              </a:solidFill>
              <a:effectLst/>
              <a:latin typeface="Arial" charset="0"/>
            </a:endParaRPr>
          </a:p>
        </p:txBody>
      </p:sp>
      <p:cxnSp>
        <p:nvCxnSpPr>
          <p:cNvPr id="6" name="Straight Connector 5"/>
          <p:cNvCxnSpPr/>
          <p:nvPr/>
        </p:nvCxnSpPr>
        <p:spPr bwMode="auto">
          <a:xfrm flipH="1">
            <a:off x="5044966" y="3531476"/>
            <a:ext cx="945931" cy="23122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Right Brace 6"/>
          <p:cNvSpPr/>
          <p:nvPr/>
        </p:nvSpPr>
        <p:spPr bwMode="auto">
          <a:xfrm>
            <a:off x="4824248" y="5295899"/>
            <a:ext cx="220718" cy="1095705"/>
          </a:xfrm>
          <a:prstGeom prst="rightBrace">
            <a:avLst/>
          </a:prstGeom>
          <a:no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1171706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kiểu đa hình</a:t>
            </a:r>
            <a:endParaRPr lang="en-US"/>
          </a:p>
        </p:txBody>
      </p:sp>
      <p:sp>
        <p:nvSpPr>
          <p:cNvPr id="3" name="Content Placeholder 2"/>
          <p:cNvSpPr>
            <a:spLocks noGrp="1"/>
          </p:cNvSpPr>
          <p:nvPr>
            <p:ph idx="1"/>
          </p:nvPr>
        </p:nvSpPr>
        <p:spPr/>
        <p:txBody>
          <a:bodyPr/>
          <a:lstStyle/>
          <a:p>
            <a:r>
              <a:rPr lang="vi-VN"/>
              <a:t>Có hai kiểu của đa hình trong java, đó là đa hình lúc biên dịch (compile) và đa hình lúc thực thi (runtime). Chúng ta có thể thực hiện đa hình trong java bằng cách nạp chồng phương thức và ghi đè phương thức.</a:t>
            </a:r>
          </a:p>
          <a:p>
            <a:r>
              <a:rPr lang="vi-VN"/>
              <a:t>Nếu bạn nạp chồng phương thức static trong java, đó là một ví dụ về đa hình lúc biên dịch. Trong bài này, chúng ta tập trung vào đa hình lúc runtime trong java.</a:t>
            </a:r>
          </a:p>
          <a:p>
            <a:endParaRPr lang="en-US"/>
          </a:p>
        </p:txBody>
      </p:sp>
    </p:spTree>
    <p:extLst>
      <p:ext uri="{BB962C8B-B14F-4D97-AF65-F5344CB8AC3E}">
        <p14:creationId xmlns:p14="http://schemas.microsoft.com/office/powerpoint/2010/main" val="8718754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a:t>Đa hình lúc runtime trong </a:t>
            </a:r>
            <a:r>
              <a:rPr lang="en-US" b="0" smtClean="0"/>
              <a:t>java</a:t>
            </a:r>
            <a:endParaRPr lang="en-US"/>
          </a:p>
        </p:txBody>
      </p:sp>
      <p:sp>
        <p:nvSpPr>
          <p:cNvPr id="3" name="Content Placeholder 2"/>
          <p:cNvSpPr>
            <a:spLocks noGrp="1"/>
          </p:cNvSpPr>
          <p:nvPr>
            <p:ph idx="1"/>
          </p:nvPr>
        </p:nvSpPr>
        <p:spPr/>
        <p:txBody>
          <a:bodyPr/>
          <a:lstStyle/>
          <a:p>
            <a:r>
              <a:rPr lang="vi-VN" b="1"/>
              <a:t>Đa hình lúc runtime </a:t>
            </a:r>
            <a:r>
              <a:rPr lang="vi-VN"/>
              <a:t>là quá trình gọi phương thức đã được ghi đè trong thời gian thực thi chương trình. Trong quá trình này, một phương thức được ghi đè được gọi thông qua biến tham chiếu của một lớp cha.</a:t>
            </a:r>
          </a:p>
          <a:p>
            <a:r>
              <a:rPr lang="vi-VN"/>
              <a:t>Trước khi tìm hiểu về đa hình tại runtime, chúng ta cùng tìm hiểu về Upcasting.</a:t>
            </a:r>
          </a:p>
          <a:p>
            <a:pPr marL="0" indent="0">
              <a:buNone/>
            </a:pPr>
            <a:endParaRPr lang="en-US"/>
          </a:p>
        </p:txBody>
      </p:sp>
    </p:spTree>
    <p:extLst>
      <p:ext uri="{BB962C8B-B14F-4D97-AF65-F5344CB8AC3E}">
        <p14:creationId xmlns:p14="http://schemas.microsoft.com/office/powerpoint/2010/main" val="38754522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a:t>Upcasting là </a:t>
            </a:r>
            <a:r>
              <a:rPr lang="en-US" b="0" smtClean="0"/>
              <a:t>gì</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0341" y="1891862"/>
            <a:ext cx="7411484" cy="2207171"/>
          </a:xfrm>
          <a:ln>
            <a:solidFill>
              <a:srgbClr val="FF0000"/>
            </a:solidFill>
          </a:ln>
        </p:spPr>
      </p:pic>
    </p:spTree>
    <p:extLst>
      <p:ext uri="{BB962C8B-B14F-4D97-AF65-F5344CB8AC3E}">
        <p14:creationId xmlns:p14="http://schemas.microsoft.com/office/powerpoint/2010/main" val="26982495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1</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5104" y="1166151"/>
            <a:ext cx="7401958" cy="4096322"/>
          </a:xfrm>
          <a:ln>
            <a:solidFill>
              <a:srgbClr val="FF0000"/>
            </a:solidFill>
          </a:ln>
        </p:spPr>
      </p:pic>
      <p:sp>
        <p:nvSpPr>
          <p:cNvPr id="5" name="Rectangle 4"/>
          <p:cNvSpPr/>
          <p:nvPr/>
        </p:nvSpPr>
        <p:spPr>
          <a:xfrm>
            <a:off x="671826" y="5380672"/>
            <a:ext cx="8292661" cy="1477328"/>
          </a:xfrm>
          <a:prstGeom prst="rect">
            <a:avLst/>
          </a:prstGeom>
        </p:spPr>
        <p:txBody>
          <a:bodyPr wrap="square">
            <a:spAutoFit/>
          </a:bodyPr>
          <a:lstStyle/>
          <a:p>
            <a:pPr algn="just"/>
            <a:r>
              <a:rPr lang="vi-VN" i="1"/>
              <a:t>Lớp Splendar kế thừa lớp Bike và ghi đè phương thức run() của nó. Chúng ta gọi phương thức run bởi biến tham chiếu của lớp cha. Khi nó tham chiếu tới đối tượng của lớp con và phương thức lớp con ghi đè phương thức của lớp cha, phương thức lớp con được gọi lúc runtime</a:t>
            </a:r>
            <a:r>
              <a:rPr lang="vi-VN" i="1" smtClean="0"/>
              <a:t>.</a:t>
            </a:r>
            <a:r>
              <a:rPr lang="en-US" i="1" smtClean="0"/>
              <a:t> </a:t>
            </a:r>
            <a:r>
              <a:rPr lang="vi-VN" i="1" smtClean="0"/>
              <a:t>Khi </a:t>
            </a:r>
            <a:r>
              <a:rPr lang="vi-VN" i="1"/>
              <a:t>việc gọi phương thức được quyết định bởi JVM chứ không phải Compiler, vì thế đó là đa hình lúc runtime.</a:t>
            </a:r>
            <a:endParaRPr lang="en-US" i="1"/>
          </a:p>
        </p:txBody>
      </p:sp>
    </p:spTree>
    <p:extLst>
      <p:ext uri="{BB962C8B-B14F-4D97-AF65-F5344CB8AC3E}">
        <p14:creationId xmlns:p14="http://schemas.microsoft.com/office/powerpoint/2010/main" val="1227701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2</a:t>
            </a:r>
            <a:endParaRPr lang="en-US"/>
          </a:p>
        </p:txBody>
      </p:sp>
      <p:sp>
        <p:nvSpPr>
          <p:cNvPr id="3" name="Content Placeholder 2"/>
          <p:cNvSpPr>
            <a:spLocks noGrp="1"/>
          </p:cNvSpPr>
          <p:nvPr>
            <p:ph idx="1"/>
          </p:nvPr>
        </p:nvSpPr>
        <p:spPr/>
        <p:txBody>
          <a:bodyPr/>
          <a:lstStyle/>
          <a:p>
            <a:r>
              <a:rPr lang="vi-VN"/>
              <a:t>Giả sử Bank là một lớp cung cấp chức năng xem thông tin tỷ lệ lãi suất. Nhưng mỗi ngân hàng có một lãi xuất khác nhau, ví dụ các ngân hàng SBI, ICICI và AXIS có tỷ lệ lãi suất lần lượt là 8%, 7% và 9%.</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3056204"/>
            <a:ext cx="6658904" cy="2448267"/>
          </a:xfrm>
          <a:prstGeom prst="rect">
            <a:avLst/>
          </a:prstGeom>
          <a:ln>
            <a:solidFill>
              <a:schemeClr val="accent1"/>
            </a:solidFill>
          </a:ln>
        </p:spPr>
      </p:pic>
      <p:sp>
        <p:nvSpPr>
          <p:cNvPr id="5" name="Rectangle 4"/>
          <p:cNvSpPr/>
          <p:nvPr/>
        </p:nvSpPr>
        <p:spPr>
          <a:xfrm>
            <a:off x="5695288" y="6443165"/>
            <a:ext cx="3448712" cy="276999"/>
          </a:xfrm>
          <a:prstGeom prst="rect">
            <a:avLst/>
          </a:prstGeom>
        </p:spPr>
        <p:txBody>
          <a:bodyPr wrap="square">
            <a:spAutoFit/>
          </a:bodyPr>
          <a:lstStyle/>
          <a:p>
            <a:r>
              <a:rPr lang="en-US" sz="1200" i="1"/>
              <a:t>https://viettuts.vn/java/tinh-da-hinh-trong-java</a:t>
            </a:r>
          </a:p>
        </p:txBody>
      </p:sp>
    </p:spTree>
    <p:extLst>
      <p:ext uri="{BB962C8B-B14F-4D97-AF65-F5344CB8AC3E}">
        <p14:creationId xmlns:p14="http://schemas.microsoft.com/office/powerpoint/2010/main" val="33067138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24831" y="1228725"/>
            <a:ext cx="6358005" cy="5248275"/>
          </a:xfrm>
          <a:ln>
            <a:solidFill>
              <a:srgbClr val="FF0000"/>
            </a:solidFill>
          </a:ln>
        </p:spPr>
      </p:pic>
      <p:sp>
        <p:nvSpPr>
          <p:cNvPr id="5" name="Rectangle 1"/>
          <p:cNvSpPr>
            <a:spLocks noChangeArrowheads="1"/>
          </p:cNvSpPr>
          <p:nvPr/>
        </p:nvSpPr>
        <p:spPr bwMode="auto">
          <a:xfrm>
            <a:off x="1067176" y="6533142"/>
            <a:ext cx="7341100" cy="344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79350" rIns="91440" bIns="7935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333333"/>
                </a:solidFill>
                <a:effectLst/>
                <a:latin typeface="Courier New" panose="02070309020205020404" pitchFamily="49" charset="0"/>
                <a:cs typeface="Courier New" panose="02070309020205020404" pitchFamily="49" charset="0"/>
              </a:rPr>
              <a:t>SBI Rate of Interest: 8 ICICI Rate of Interest: 7 AXIS Rate of Interest: 9</a:t>
            </a:r>
            <a:r>
              <a:rPr kumimoji="0" lang="en-US" altLang="en-US" sz="6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02885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3</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96966" y="1228725"/>
            <a:ext cx="6150067" cy="5248275"/>
          </a:xfrm>
          <a:ln>
            <a:solidFill>
              <a:srgbClr val="FF0000"/>
            </a:solidFill>
          </a:ln>
        </p:spPr>
      </p:pic>
      <p:sp>
        <p:nvSpPr>
          <p:cNvPr id="5" name="Rectangle 1"/>
          <p:cNvSpPr>
            <a:spLocks noChangeArrowheads="1"/>
          </p:cNvSpPr>
          <p:nvPr/>
        </p:nvSpPr>
        <p:spPr bwMode="auto">
          <a:xfrm>
            <a:off x="1496966" y="64770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333333"/>
                </a:solidFill>
                <a:effectLst/>
                <a:latin typeface="Courier New" panose="02070309020205020404" pitchFamily="49" charset="0"/>
                <a:cs typeface="Courier New" panose="02070309020205020404" pitchFamily="49" charset="0"/>
              </a:rPr>
              <a:t>drawing rectangle... drawing circle... drawing triangle...</a:t>
            </a:r>
            <a:r>
              <a:rPr kumimoji="0" lang="en-US" altLang="en-US" sz="6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16775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Đọc và tìm hiểu</a:t>
            </a:r>
            <a:endParaRPr lang="en-US"/>
          </a:p>
        </p:txBody>
      </p:sp>
      <p:sp>
        <p:nvSpPr>
          <p:cNvPr id="3" name="Content Placeholder 2"/>
          <p:cNvSpPr>
            <a:spLocks noGrp="1"/>
          </p:cNvSpPr>
          <p:nvPr>
            <p:ph idx="1"/>
          </p:nvPr>
        </p:nvSpPr>
        <p:spPr/>
        <p:txBody>
          <a:bodyPr/>
          <a:lstStyle/>
          <a:p>
            <a:r>
              <a:rPr lang="en-US" smtClean="0"/>
              <a:t>Sinh viên cần tìm hiểu thêm:</a:t>
            </a:r>
          </a:p>
          <a:p>
            <a:pPr lvl="1"/>
            <a:r>
              <a:rPr lang="en-US"/>
              <a:t>Xử lý ngoại lệ trong java: </a:t>
            </a:r>
            <a:r>
              <a:rPr lang="en-US">
                <a:hlinkClick r:id="rId2"/>
              </a:rPr>
              <a:t>https://</a:t>
            </a:r>
            <a:r>
              <a:rPr lang="en-US" smtClean="0">
                <a:hlinkClick r:id="rId2"/>
              </a:rPr>
              <a:t>gpcoder.com/2430-xu-ly-ngoai-le-trong-java-exception-handling</a:t>
            </a:r>
            <a:endParaRPr lang="en-US" smtClean="0"/>
          </a:p>
          <a:p>
            <a:pPr lvl="1"/>
            <a:r>
              <a:rPr lang="en-US"/>
              <a:t>Luồng và đa luồng</a:t>
            </a:r>
            <a:r>
              <a:rPr lang="en-US" smtClean="0"/>
              <a:t>:  </a:t>
            </a:r>
            <a:r>
              <a:rPr lang="en-US">
                <a:hlinkClick r:id="rId3"/>
              </a:rPr>
              <a:t>https://</a:t>
            </a:r>
            <a:r>
              <a:rPr lang="en-US" smtClean="0">
                <a:hlinkClick r:id="rId3"/>
              </a:rPr>
              <a:t>openplanning.net/10269/java-multithreading</a:t>
            </a:r>
            <a:endParaRPr lang="en-US" smtClean="0"/>
          </a:p>
          <a:p>
            <a:pPr lvl="1"/>
            <a:endParaRPr lang="en-US"/>
          </a:p>
        </p:txBody>
      </p:sp>
    </p:spTree>
    <p:extLst>
      <p:ext uri="{BB962C8B-B14F-4D97-AF65-F5344CB8AC3E}">
        <p14:creationId xmlns:p14="http://schemas.microsoft.com/office/powerpoint/2010/main" val="80512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44</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mtClean="0"/>
              <a:t>Fundamentals of Java, Aptech, 2013</a:t>
            </a:r>
          </a:p>
          <a:p>
            <a:r>
              <a:rPr lang="en-US" smtClean="0"/>
              <a:t>Fundamentals of Java Programming, Misunorio Ogihara, Springer, 2018</a:t>
            </a:r>
          </a:p>
          <a:p>
            <a:r>
              <a:rPr lang="en-US" smtClean="0"/>
              <a:t>Bài giảng Java - FPT</a:t>
            </a:r>
          </a:p>
          <a:p>
            <a:r>
              <a:rPr lang="en-US">
                <a:hlinkClick r:id="rId2"/>
              </a:rPr>
              <a:t>https://openplanning.net</a:t>
            </a:r>
            <a:r>
              <a:rPr lang="en-US" smtClean="0">
                <a:hlinkClick r:id="rId2"/>
              </a:rPr>
              <a:t>/</a:t>
            </a:r>
            <a:endParaRPr lang="en-US" smtClean="0"/>
          </a:p>
          <a:p>
            <a:r>
              <a:rPr lang="en-US">
                <a:hlinkClick r:id="rId3"/>
              </a:rPr>
              <a:t>http://</a:t>
            </a:r>
            <a:r>
              <a:rPr lang="en-US" smtClean="0">
                <a:hlinkClick r:id="rId3"/>
              </a:rPr>
              <a:t>www.btechsmartclass.com/java/java-inheritance-basics.html</a:t>
            </a:r>
            <a:endParaRPr lang="en-US" smtClean="0"/>
          </a:p>
          <a:p>
            <a:r>
              <a:rPr lang="en-US"/>
              <a:t>https://viettuts.vn/java/tinh-da-hinh-trong-java</a:t>
            </a:r>
          </a:p>
          <a:p>
            <a:endParaRPr lang="en-US"/>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4065</TotalTime>
  <Words>1815</Words>
  <Application>Microsoft Office PowerPoint</Application>
  <PresentationFormat>On-screen Show (4:3)</PresentationFormat>
  <Paragraphs>224</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Cambria</vt:lpstr>
      <vt:lpstr>Consolas</vt:lpstr>
      <vt:lpstr>Courier New</vt:lpstr>
      <vt:lpstr>Tahoma</vt:lpstr>
      <vt:lpstr>Wingdings</vt:lpstr>
      <vt:lpstr>Theme1</vt:lpstr>
      <vt:lpstr>CHƯƠNG 2 LẬP TRÌNH HƯỚNG ĐỐI TƯỢNG VỚI JAVA (tiếp)</vt:lpstr>
      <vt:lpstr>Nội dung</vt:lpstr>
      <vt:lpstr>1. Kế thừa</vt:lpstr>
      <vt:lpstr>Tính kế thừa</vt:lpstr>
      <vt:lpstr>Xác định lớp có thể kế thừa</vt:lpstr>
      <vt:lpstr>Khai báo kế thừa</vt:lpstr>
      <vt:lpstr>Sử dụng các thành phần kế thừa</vt:lpstr>
      <vt:lpstr>Ví dụ</vt:lpstr>
      <vt:lpstr>Ví dụ</vt:lpstr>
      <vt:lpstr>Ghi đè phương thức trong kế thừa</vt:lpstr>
      <vt:lpstr>Ghi đè phương thức trong kế thừa</vt:lpstr>
      <vt:lpstr>VÍ DỤ</vt:lpstr>
      <vt:lpstr>Chuyển kiểu sử dụng trong kế thừa</vt:lpstr>
      <vt:lpstr>final-Ngăn việc kế thừa và chồng</vt:lpstr>
      <vt:lpstr>Nội dung</vt:lpstr>
      <vt:lpstr>2. Lớp trừu tượng (abstract class)</vt:lpstr>
      <vt:lpstr>Ví dụ lớp trừu tượng</vt:lpstr>
      <vt:lpstr>Định nghĩa lớp trừu tượng</vt:lpstr>
      <vt:lpstr>Ví dụ </vt:lpstr>
      <vt:lpstr>Kế thừa lớp trừu tượng</vt:lpstr>
      <vt:lpstr>Nội dung</vt:lpstr>
      <vt:lpstr>3. Giao diện (interface)</vt:lpstr>
      <vt:lpstr>Định nghĩa giao diện</vt:lpstr>
      <vt:lpstr>Ví dụ</vt:lpstr>
      <vt:lpstr>Thực thi giao diện</vt:lpstr>
      <vt:lpstr>Thực thi giao diện </vt:lpstr>
      <vt:lpstr>Sử dụng giao diện</vt:lpstr>
      <vt:lpstr>Giao diện lồng nhau</vt:lpstr>
      <vt:lpstr>Ví dụ</vt:lpstr>
      <vt:lpstr>Giải thích hoạt động</vt:lpstr>
      <vt:lpstr>Giao diện lồng lớp</vt:lpstr>
      <vt:lpstr>Ví dụ</vt:lpstr>
      <vt:lpstr>Kế thừa nhiều interface</vt:lpstr>
      <vt:lpstr>Nội dung</vt:lpstr>
      <vt:lpstr>4. Đa hình (Polymorphism)</vt:lpstr>
      <vt:lpstr>Các kiểu đa hình</vt:lpstr>
      <vt:lpstr>Đa hình lúc runtime trong java</vt:lpstr>
      <vt:lpstr>Upcasting là gì</vt:lpstr>
      <vt:lpstr>Ví dụ 1</vt:lpstr>
      <vt:lpstr>Ví dụ 2</vt:lpstr>
      <vt:lpstr>PowerPoint Presentation</vt:lpstr>
      <vt:lpstr>Ví dụ 3</vt:lpstr>
      <vt:lpstr>Đọc và tìm hiểu</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255</cp:revision>
  <dcterms:created xsi:type="dcterms:W3CDTF">2020-06-02T08:04:28Z</dcterms:created>
  <dcterms:modified xsi:type="dcterms:W3CDTF">2022-04-18T08:28:24Z</dcterms:modified>
</cp:coreProperties>
</file>