
<file path=[Content_Types].xml><?xml version="1.0" encoding="utf-8"?>
<Types xmlns="http://schemas.openxmlformats.org/package/2006/content-types">
  <Default Extension="png" ContentType="image/png"/>
  <Default Extension="tm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2"/>
  </p:notesMasterIdLst>
  <p:sldIdLst>
    <p:sldId id="260" r:id="rId2"/>
    <p:sldId id="379" r:id="rId3"/>
    <p:sldId id="423" r:id="rId4"/>
    <p:sldId id="424" r:id="rId5"/>
    <p:sldId id="425" r:id="rId6"/>
    <p:sldId id="426" r:id="rId7"/>
    <p:sldId id="427" r:id="rId8"/>
    <p:sldId id="428" r:id="rId9"/>
    <p:sldId id="429" r:id="rId10"/>
    <p:sldId id="430" r:id="rId11"/>
    <p:sldId id="431" r:id="rId12"/>
    <p:sldId id="432" r:id="rId13"/>
    <p:sldId id="433" r:id="rId14"/>
    <p:sldId id="434" r:id="rId15"/>
    <p:sldId id="435" r:id="rId16"/>
    <p:sldId id="436" r:id="rId17"/>
    <p:sldId id="437" r:id="rId18"/>
    <p:sldId id="439" r:id="rId19"/>
    <p:sldId id="440" r:id="rId20"/>
    <p:sldId id="438" r:id="rId21"/>
    <p:sldId id="441" r:id="rId22"/>
    <p:sldId id="442" r:id="rId23"/>
    <p:sldId id="443" r:id="rId24"/>
    <p:sldId id="444" r:id="rId25"/>
    <p:sldId id="445" r:id="rId26"/>
    <p:sldId id="446" r:id="rId27"/>
    <p:sldId id="447" r:id="rId28"/>
    <p:sldId id="448" r:id="rId29"/>
    <p:sldId id="449" r:id="rId30"/>
    <p:sldId id="450" r:id="rId31"/>
    <p:sldId id="451" r:id="rId32"/>
    <p:sldId id="452" r:id="rId33"/>
    <p:sldId id="453" r:id="rId34"/>
    <p:sldId id="454" r:id="rId35"/>
    <p:sldId id="455" r:id="rId36"/>
    <p:sldId id="456" r:id="rId37"/>
    <p:sldId id="457" r:id="rId38"/>
    <p:sldId id="458" r:id="rId39"/>
    <p:sldId id="459" r:id="rId40"/>
    <p:sldId id="460" r:id="rId41"/>
    <p:sldId id="461" r:id="rId42"/>
    <p:sldId id="462" r:id="rId43"/>
    <p:sldId id="463" r:id="rId44"/>
    <p:sldId id="464" r:id="rId45"/>
    <p:sldId id="465" r:id="rId46"/>
    <p:sldId id="466" r:id="rId47"/>
    <p:sldId id="467" r:id="rId48"/>
    <p:sldId id="468" r:id="rId49"/>
    <p:sldId id="469" r:id="rId50"/>
    <p:sldId id="470" r:id="rId51"/>
    <p:sldId id="471" r:id="rId52"/>
    <p:sldId id="472" r:id="rId53"/>
    <p:sldId id="473" r:id="rId54"/>
    <p:sldId id="474" r:id="rId55"/>
    <p:sldId id="475" r:id="rId56"/>
    <p:sldId id="476" r:id="rId57"/>
    <p:sldId id="477" r:id="rId58"/>
    <p:sldId id="421" r:id="rId59"/>
    <p:sldId id="282" r:id="rId60"/>
    <p:sldId id="307"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account" initials="Ma" lastIdx="1" clrIdx="0">
    <p:extLst>
      <p:ext uri="{19B8F6BF-5375-455C-9EA6-DF929625EA0E}">
        <p15:presenceInfo xmlns:p15="http://schemas.microsoft.com/office/powerpoint/2012/main" userId="5ef6744a2e7e81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2C952"/>
    <a:srgbClr val="F29D64"/>
    <a:srgbClr val="25306E"/>
    <a:srgbClr val="2D6633"/>
    <a:srgbClr val="099ED9"/>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1128" autoAdjust="0"/>
  </p:normalViewPr>
  <p:slideViewPr>
    <p:cSldViewPr snapToGrid="0">
      <p:cViewPr varScale="1">
        <p:scale>
          <a:sx n="91" d="100"/>
          <a:sy n="91" d="100"/>
        </p:scale>
        <p:origin x="2082" y="78"/>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26D3AC-0F27-4ED1-A1F8-89FA0732B42A}" type="datetimeFigureOut">
              <a:rPr lang="en-GB" smtClean="0"/>
              <a:t>18/04/2022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095F42-A089-4824-B5E2-D5F665D256F5}" type="slidenum">
              <a:rPr lang="en-GB" smtClean="0"/>
              <a:t>‹#›</a:t>
            </a:fld>
            <a:endParaRPr lang="en-GB"/>
          </a:p>
        </p:txBody>
      </p:sp>
    </p:spTree>
    <p:extLst>
      <p:ext uri="{BB962C8B-B14F-4D97-AF65-F5344CB8AC3E}">
        <p14:creationId xmlns:p14="http://schemas.microsoft.com/office/powerpoint/2010/main" val="242966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a:t>
            </a:fld>
            <a:endParaRPr lang="en-GB"/>
          </a:p>
        </p:txBody>
      </p:sp>
    </p:spTree>
    <p:extLst>
      <p:ext uri="{BB962C8B-B14F-4D97-AF65-F5344CB8AC3E}">
        <p14:creationId xmlns:p14="http://schemas.microsoft.com/office/powerpoint/2010/main" val="1817416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0A095F42-A089-4824-B5E2-D5F665D256F5}" type="slidenum">
              <a:rPr lang="en-GB" smtClean="0"/>
              <a:t>12</a:t>
            </a:fld>
            <a:endParaRPr lang="en-GB"/>
          </a:p>
        </p:txBody>
      </p:sp>
    </p:spTree>
    <p:extLst>
      <p:ext uri="{BB962C8B-B14F-4D97-AF65-F5344CB8AC3E}">
        <p14:creationId xmlns:p14="http://schemas.microsoft.com/office/powerpoint/2010/main" val="28623293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hasCustomPrompt="1"/>
          </p:nvPr>
        </p:nvSpPr>
        <p:spPr bwMode="gray">
          <a:xfrm>
            <a:off x="1149350" y="4428728"/>
            <a:ext cx="7239074" cy="728464"/>
          </a:xfrm>
        </p:spPr>
        <p:txBody>
          <a:bodyPr/>
          <a:lstStyle>
            <a:lvl1pPr marL="0" indent="0" algn="ctr">
              <a:buFont typeface="Wingdings" pitchFamily="2" charset="2"/>
              <a:buNone/>
              <a:defRPr sz="2200" b="1" baseline="0">
                <a:solidFill>
                  <a:schemeClr val="tx1"/>
                </a:solidFill>
              </a:defRPr>
            </a:lvl1pPr>
          </a:lstStyle>
          <a:p>
            <a:pPr lvl="0"/>
            <a:r>
              <a:rPr lang="en-US" noProof="0" smtClean="0"/>
              <a:t>Giảng viên: Triệu Thu Hương</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sp>
        <p:nvSpPr>
          <p:cNvPr id="3" name="TextBox 2"/>
          <p:cNvSpPr txBox="1"/>
          <p:nvPr/>
        </p:nvSpPr>
        <p:spPr>
          <a:xfrm>
            <a:off x="2339752" y="478413"/>
            <a:ext cx="4968552" cy="369332"/>
          </a:xfrm>
          <a:prstGeom prst="rect">
            <a:avLst/>
          </a:prstGeom>
          <a:noFill/>
        </p:spPr>
        <p:txBody>
          <a:bodyPr wrap="square" rtlCol="0">
            <a:spAutoFit/>
          </a:bodyPr>
          <a:lstStyle/>
          <a:p>
            <a:pPr algn="ctr"/>
            <a:r>
              <a:rPr lang="en-US" b="1" baseline="0" smtClean="0">
                <a:solidFill>
                  <a:srgbClr val="0033CC"/>
                </a:solidFill>
                <a:latin typeface="Cambria" pitchFamily="18" charset="0"/>
              </a:rPr>
              <a:t>PYTHON </a:t>
            </a:r>
            <a:r>
              <a:rPr lang="en-US" b="1" smtClean="0">
                <a:solidFill>
                  <a:srgbClr val="0033CC"/>
                </a:solidFill>
                <a:latin typeface="Cambria" pitchFamily="18" charset="0"/>
              </a:rPr>
              <a:t>PROGRAMMING</a:t>
            </a:r>
            <a:r>
              <a:rPr lang="en-US" b="1" baseline="0" smtClean="0">
                <a:solidFill>
                  <a:srgbClr val="0033CC"/>
                </a:solidFill>
                <a:latin typeface="Cambria" pitchFamily="18" charset="0"/>
              </a:rPr>
              <a:t> </a:t>
            </a:r>
            <a:endParaRPr lang="vi-VN" b="1">
              <a:solidFill>
                <a:srgbClr val="0033CC"/>
              </a:solidFill>
              <a:latin typeface="Cambria"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6376" y="59094"/>
            <a:ext cx="1127935" cy="1137658"/>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Tree>
    <p:extLst>
      <p:ext uri="{BB962C8B-B14F-4D97-AF65-F5344CB8AC3E}">
        <p14:creationId xmlns:p14="http://schemas.microsoft.com/office/powerpoint/2010/main" val="82395450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lvl1pPr>
              <a:defRPr>
                <a:latin typeface="+mj-lt"/>
              </a:defRPr>
            </a:lvl1pPr>
            <a:lvl2pPr>
              <a:defRPr sz="2400">
                <a:solidFill>
                  <a:srgbClr val="003399"/>
                </a:solidFill>
                <a:latin typeface="+mj-lt"/>
              </a:defRPr>
            </a:lvl2pPr>
            <a:lvl3pPr>
              <a:defRPr sz="2200">
                <a:solidFill>
                  <a:srgbClr val="800000"/>
                </a:solidFill>
                <a:latin typeface="+mj-lt"/>
              </a:defRPr>
            </a:lvl3pPr>
            <a:lvl4pPr>
              <a:defRPr>
                <a:latin typeface="+mj-lt"/>
              </a:defRPr>
            </a:lvl4pPr>
            <a:lvl5pPr>
              <a:defRPr>
                <a:latin typeface="+mj-lt"/>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Footer Placeholder 3"/>
          <p:cNvSpPr>
            <a:spLocks noGrp="1"/>
          </p:cNvSpPr>
          <p:nvPr>
            <p:ph type="ftr" sz="quarter" idx="10"/>
          </p:nvPr>
        </p:nvSpPr>
        <p:spPr>
          <a:xfrm>
            <a:off x="2123728" y="6537327"/>
            <a:ext cx="5400600" cy="320675"/>
          </a:xfrm>
          <a:prstGeom prst="rect">
            <a:avLst/>
          </a:prstGeom>
        </p:spPr>
        <p:txBody>
          <a:bodyPr/>
          <a:lstStyle>
            <a:lvl1pPr algn="ctr">
              <a:defRPr sz="1200" b="0">
                <a:latin typeface="+mj-lt"/>
              </a:defRPr>
            </a:lvl1pPr>
          </a:lstStyle>
          <a:p>
            <a:endParaRPr lang="en-GB"/>
          </a:p>
        </p:txBody>
      </p:sp>
      <p:sp>
        <p:nvSpPr>
          <p:cNvPr id="5" name="Slide Number Placeholder 4"/>
          <p:cNvSpPr>
            <a:spLocks noGrp="1"/>
          </p:cNvSpPr>
          <p:nvPr>
            <p:ph type="sldNum" sz="quarter" idx="11"/>
          </p:nvPr>
        </p:nvSpPr>
        <p:spPr>
          <a:xfrm>
            <a:off x="7564670" y="6529663"/>
            <a:ext cx="1125488" cy="288032"/>
          </a:xfrm>
          <a:prstGeom prst="rect">
            <a:avLst/>
          </a:prstGeom>
        </p:spPr>
        <p:txBody>
          <a:bodyPr/>
          <a:lstStyle>
            <a:lvl1pPr>
              <a:defRPr sz="1200" b="0">
                <a:latin typeface="+mj-lt"/>
              </a:defRPr>
            </a:lvl1pPr>
          </a:lstStyle>
          <a:p>
            <a:fld id="{B6B660BE-11E5-49C5-9092-33DADC997675}" type="slidenum">
              <a:rPr lang="en-GB" smtClean="0"/>
              <a:t>‹#›</a:t>
            </a:fld>
            <a:endParaRPr lang="en-GB"/>
          </a:p>
        </p:txBody>
      </p:sp>
      <p:sp>
        <p:nvSpPr>
          <p:cNvPr id="6" name="Date Placeholder 5"/>
          <p:cNvSpPr>
            <a:spLocks noGrp="1"/>
          </p:cNvSpPr>
          <p:nvPr>
            <p:ph type="dt" sz="half" idx="12"/>
          </p:nvPr>
        </p:nvSpPr>
        <p:spPr>
          <a:xfrm>
            <a:off x="467544" y="6540783"/>
            <a:ext cx="1656184" cy="317219"/>
          </a:xfrm>
          <a:prstGeom prst="rect">
            <a:avLst/>
          </a:prstGeom>
        </p:spPr>
        <p:txBody>
          <a:bodyPr/>
          <a:lstStyle>
            <a:lvl1pPr algn="l">
              <a:defRPr sz="1200" b="0">
                <a:latin typeface="+mj-lt"/>
              </a:defRPr>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182188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403648" y="476672"/>
            <a:ext cx="7391400" cy="487363"/>
          </a:xfrm>
        </p:spPr>
        <p:txBody>
          <a:bodyPr/>
          <a:lstStyle/>
          <a:p>
            <a:r>
              <a:rPr lang="en-US" smtClean="0"/>
              <a:t>Click to edit Master title style</a:t>
            </a:r>
            <a:endParaRPr lang="vi-VN"/>
          </a:p>
        </p:txBody>
      </p:sp>
      <p:sp>
        <p:nvSpPr>
          <p:cNvPr id="3" name="Table Placeholder 2"/>
          <p:cNvSpPr>
            <a:spLocks noGrp="1"/>
          </p:cNvSpPr>
          <p:nvPr>
            <p:ph type="tbl" idx="1"/>
          </p:nvPr>
        </p:nvSpPr>
        <p:spPr>
          <a:xfrm>
            <a:off x="457200" y="1228727"/>
            <a:ext cx="8229600" cy="5248275"/>
          </a:xfrm>
        </p:spPr>
        <p:txBody>
          <a:bodyPr/>
          <a:lstStyle/>
          <a:p>
            <a:r>
              <a:rPr lang="en-US" smtClean="0"/>
              <a:t>Click icon to add table</a:t>
            </a:r>
            <a:endParaRPr lang="vi-VN"/>
          </a:p>
        </p:txBody>
      </p:sp>
      <p:sp>
        <p:nvSpPr>
          <p:cNvPr id="7"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8"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9"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448912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bwMode="gray">
          <a:xfrm>
            <a:off x="1149350" y="2132858"/>
            <a:ext cx="7239074" cy="1583531"/>
          </a:xfrm>
        </p:spPr>
        <p:txBody>
          <a:bodyPr/>
          <a:lstStyle>
            <a:lvl1pPr algn="ctr">
              <a:defRPr sz="4400" i="0">
                <a:solidFill>
                  <a:srgbClr val="003399"/>
                </a:solidFill>
                <a:effectLst>
                  <a:outerShdw blurRad="38100" dist="38100" dir="2700000" algn="tl">
                    <a:srgbClr val="000000">
                      <a:alpha val="43137"/>
                    </a:srgbClr>
                  </a:outerShdw>
                </a:effectLst>
                <a:latin typeface="Cambria" pitchFamily="18" charset="0"/>
              </a:defRPr>
            </a:lvl1pPr>
          </a:lstStyle>
          <a:p>
            <a:pPr lvl="0"/>
            <a:r>
              <a:rPr lang="en-US" noProof="0" smtClean="0"/>
              <a:t>Click to edit Master title style</a:t>
            </a:r>
            <a:endParaRPr lang="en-US" noProof="0"/>
          </a:p>
        </p:txBody>
      </p:sp>
      <p:sp>
        <p:nvSpPr>
          <p:cNvPr id="3075" name="Rectangle 3"/>
          <p:cNvSpPr>
            <a:spLocks noGrp="1" noChangeArrowheads="1"/>
          </p:cNvSpPr>
          <p:nvPr>
            <p:ph type="subTitle" idx="1"/>
          </p:nvPr>
        </p:nvSpPr>
        <p:spPr bwMode="gray">
          <a:xfrm>
            <a:off x="1149350" y="4428728"/>
            <a:ext cx="7239074" cy="728464"/>
          </a:xfrm>
        </p:spPr>
        <p:txBody>
          <a:bodyPr/>
          <a:lstStyle>
            <a:lvl1pPr marL="0" indent="0" algn="ctr">
              <a:buFont typeface="Wingdings" pitchFamily="2" charset="2"/>
              <a:buNone/>
              <a:defRPr sz="2200" b="1">
                <a:solidFill>
                  <a:schemeClr val="tx1"/>
                </a:solidFill>
              </a:defRPr>
            </a:lvl1pPr>
          </a:lstStyle>
          <a:p>
            <a:pPr lvl="0"/>
            <a:r>
              <a:rPr lang="en-US" noProof="0" smtClean="0"/>
              <a:t>Click to edit Master subtitle style</a:t>
            </a:r>
            <a:endParaRPr lang="en-US" noProof="0"/>
          </a:p>
        </p:txBody>
      </p:sp>
      <p:sp>
        <p:nvSpPr>
          <p:cNvPr id="20" name="Rectangle 15"/>
          <p:cNvSpPr>
            <a:spLocks noChangeArrowheads="1"/>
          </p:cNvSpPr>
          <p:nvPr/>
        </p:nvSpPr>
        <p:spPr bwMode="gray">
          <a:xfrm>
            <a:off x="1144423" y="4149080"/>
            <a:ext cx="3619537" cy="45719"/>
          </a:xfrm>
          <a:prstGeom prst="rect">
            <a:avLst/>
          </a:prstGeom>
          <a:solidFill>
            <a:srgbClr val="FF6600"/>
          </a:solidFill>
          <a:ln>
            <a:noFill/>
          </a:ln>
        </p:spPr>
        <p:txBody>
          <a:bodyPr/>
          <a:lstStyle/>
          <a:p>
            <a:endParaRPr lang="vi-VN"/>
          </a:p>
        </p:txBody>
      </p:sp>
      <p:sp>
        <p:nvSpPr>
          <p:cNvPr id="23" name="Rectangle 15"/>
          <p:cNvSpPr>
            <a:spLocks noChangeArrowheads="1"/>
          </p:cNvSpPr>
          <p:nvPr/>
        </p:nvSpPr>
        <p:spPr bwMode="gray">
          <a:xfrm>
            <a:off x="1149350" y="4103362"/>
            <a:ext cx="7239074" cy="45719"/>
          </a:xfrm>
          <a:prstGeom prst="rect">
            <a:avLst/>
          </a:prstGeom>
          <a:solidFill>
            <a:srgbClr val="FF6600"/>
          </a:solidFill>
          <a:ln>
            <a:noFill/>
          </a:ln>
        </p:spPr>
        <p:txBody>
          <a:bodyPr/>
          <a:lstStyle/>
          <a:p>
            <a:endParaRPr lang="vi-VN">
              <a:solidFill>
                <a:srgbClr val="FF33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28" y="61287"/>
            <a:ext cx="1356120" cy="1207473"/>
          </a:xfrm>
          <a:prstGeom prst="rect">
            <a:avLst/>
          </a:prstGeom>
        </p:spPr>
      </p:pic>
      <p:sp>
        <p:nvSpPr>
          <p:cNvPr id="9" name="Footer Placeholder 3"/>
          <p:cNvSpPr>
            <a:spLocks noGrp="1"/>
          </p:cNvSpPr>
          <p:nvPr>
            <p:ph type="ftr" sz="quarter" idx="10"/>
          </p:nvPr>
        </p:nvSpPr>
        <p:spPr>
          <a:xfrm>
            <a:off x="2123728" y="6537327"/>
            <a:ext cx="5400600" cy="320675"/>
          </a:xfrm>
          <a:prstGeom prst="rect">
            <a:avLst/>
          </a:prstGeom>
        </p:spPr>
        <p:txBody>
          <a:bodyPr/>
          <a:lstStyle>
            <a:lvl1pPr algn="ctr">
              <a:defRPr sz="1200" b="0"/>
            </a:lvl1pPr>
          </a:lstStyle>
          <a:p>
            <a:endParaRPr lang="en-GB"/>
          </a:p>
        </p:txBody>
      </p:sp>
      <p:sp>
        <p:nvSpPr>
          <p:cNvPr id="10" name="Slide Number Placeholder 4"/>
          <p:cNvSpPr>
            <a:spLocks noGrp="1"/>
          </p:cNvSpPr>
          <p:nvPr>
            <p:ph type="sldNum" sz="quarter" idx="11"/>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1" name="Date Placeholder 5"/>
          <p:cNvSpPr>
            <a:spLocks noGrp="1"/>
          </p:cNvSpPr>
          <p:nvPr>
            <p:ph type="dt" sz="half" idx="1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spTree>
    <p:extLst>
      <p:ext uri="{BB962C8B-B14F-4D97-AF65-F5344CB8AC3E}">
        <p14:creationId xmlns:p14="http://schemas.microsoft.com/office/powerpoint/2010/main" val="20061757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39" name="Rectangle 15"/>
          <p:cNvSpPr>
            <a:spLocks noChangeArrowheads="1"/>
          </p:cNvSpPr>
          <p:nvPr/>
        </p:nvSpPr>
        <p:spPr bwMode="gray">
          <a:xfrm>
            <a:off x="1259632" y="404664"/>
            <a:ext cx="7884368" cy="620363"/>
          </a:xfrm>
          <a:prstGeom prst="rect">
            <a:avLst/>
          </a:prstGeom>
          <a:solidFill>
            <a:srgbClr val="FF6600"/>
          </a:solidFill>
          <a:ln>
            <a:noFill/>
          </a:ln>
        </p:spPr>
        <p:txBody>
          <a:bodyPr/>
          <a:lstStyle/>
          <a:p>
            <a:endParaRPr lang="vi-VN"/>
          </a:p>
        </p:txBody>
      </p:sp>
      <p:sp>
        <p:nvSpPr>
          <p:cNvPr id="1027" name="Rectangle 3"/>
          <p:cNvSpPr>
            <a:spLocks noGrp="1" noChangeArrowheads="1"/>
          </p:cNvSpPr>
          <p:nvPr>
            <p:ph type="body" idx="1"/>
          </p:nvPr>
        </p:nvSpPr>
        <p:spPr bwMode="auto">
          <a:xfrm>
            <a:off x="457200" y="1228727"/>
            <a:ext cx="8229600"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26" name="Rectangle 2"/>
          <p:cNvSpPr>
            <a:spLocks noGrp="1" noChangeArrowheads="1"/>
          </p:cNvSpPr>
          <p:nvPr>
            <p:ph type="title"/>
          </p:nvPr>
        </p:nvSpPr>
        <p:spPr bwMode="white">
          <a:xfrm>
            <a:off x="1322384" y="471163"/>
            <a:ext cx="7642103"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US"/>
          </a:p>
        </p:txBody>
      </p:sp>
      <p:sp>
        <p:nvSpPr>
          <p:cNvPr id="13" name="Footer Placeholder 3"/>
          <p:cNvSpPr>
            <a:spLocks noGrp="1"/>
          </p:cNvSpPr>
          <p:nvPr>
            <p:ph type="ftr" sz="quarter" idx="3"/>
          </p:nvPr>
        </p:nvSpPr>
        <p:spPr>
          <a:xfrm>
            <a:off x="2123728" y="6537327"/>
            <a:ext cx="5400600" cy="320675"/>
          </a:xfrm>
          <a:prstGeom prst="rect">
            <a:avLst/>
          </a:prstGeom>
        </p:spPr>
        <p:txBody>
          <a:bodyPr/>
          <a:lstStyle>
            <a:lvl1pPr algn="ctr">
              <a:defRPr sz="1200" b="0"/>
            </a:lvl1pPr>
          </a:lstStyle>
          <a:p>
            <a:endParaRPr lang="en-GB"/>
          </a:p>
        </p:txBody>
      </p:sp>
      <p:sp>
        <p:nvSpPr>
          <p:cNvPr id="14" name="Slide Number Placeholder 4"/>
          <p:cNvSpPr>
            <a:spLocks noGrp="1"/>
          </p:cNvSpPr>
          <p:nvPr>
            <p:ph type="sldNum" sz="quarter" idx="4"/>
          </p:nvPr>
        </p:nvSpPr>
        <p:spPr>
          <a:xfrm>
            <a:off x="7564670" y="6529663"/>
            <a:ext cx="1125488" cy="288032"/>
          </a:xfrm>
          <a:prstGeom prst="rect">
            <a:avLst/>
          </a:prstGeom>
        </p:spPr>
        <p:txBody>
          <a:bodyPr/>
          <a:lstStyle>
            <a:lvl1pPr algn="r">
              <a:defRPr sz="1200" b="0"/>
            </a:lvl1pPr>
          </a:lstStyle>
          <a:p>
            <a:fld id="{B6B660BE-11E5-49C5-9092-33DADC997675}" type="slidenum">
              <a:rPr lang="en-GB" smtClean="0"/>
              <a:t>‹#›</a:t>
            </a:fld>
            <a:endParaRPr lang="en-GB"/>
          </a:p>
        </p:txBody>
      </p:sp>
      <p:sp>
        <p:nvSpPr>
          <p:cNvPr id="15" name="Date Placeholder 5"/>
          <p:cNvSpPr>
            <a:spLocks noGrp="1"/>
          </p:cNvSpPr>
          <p:nvPr>
            <p:ph type="dt" sz="half" idx="2"/>
          </p:nvPr>
        </p:nvSpPr>
        <p:spPr>
          <a:xfrm>
            <a:off x="467544" y="6540783"/>
            <a:ext cx="1656184" cy="317219"/>
          </a:xfrm>
          <a:prstGeom prst="rect">
            <a:avLst/>
          </a:prstGeom>
        </p:spPr>
        <p:txBody>
          <a:bodyPr/>
          <a:lstStyle>
            <a:lvl1pPr algn="l">
              <a:defRPr sz="1200" b="0"/>
            </a:lvl1pPr>
          </a:lstStyle>
          <a:p>
            <a:fld id="{F39926C8-B9C3-4B6B-9F3F-A80FC91DE0D5}" type="datetimeFigureOut">
              <a:rPr lang="en-GB" smtClean="0"/>
              <a:t>18/04/2022</a:t>
            </a:fld>
            <a:endParaRPr lang="en-GB"/>
          </a:p>
        </p:txBody>
      </p:sp>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1322385" cy="1177436"/>
          </a:xfrm>
          <a:prstGeom prst="rect">
            <a:avLst/>
          </a:prstGeom>
        </p:spPr>
      </p:pic>
    </p:spTree>
    <p:extLst>
      <p:ext uri="{BB962C8B-B14F-4D97-AF65-F5344CB8AC3E}">
        <p14:creationId xmlns:p14="http://schemas.microsoft.com/office/powerpoint/2010/main" val="10577861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xStyles>
    <p:titleStyle>
      <a:lvl1pPr algn="l" rtl="0" eaLnBrk="1" fontAlgn="base" hangingPunct="1">
        <a:spcBef>
          <a:spcPct val="0"/>
        </a:spcBef>
        <a:spcAft>
          <a:spcPct val="0"/>
        </a:spcAft>
        <a:defRPr sz="3000" b="1">
          <a:solidFill>
            <a:schemeClr val="bg1"/>
          </a:solidFill>
          <a:latin typeface="+mj-lt"/>
          <a:ea typeface="+mj-ea"/>
          <a:cs typeface="+mj-cs"/>
        </a:defRPr>
      </a:lvl1pPr>
      <a:lvl2pPr algn="l" rtl="0" eaLnBrk="1" fontAlgn="base" hangingPunct="1">
        <a:spcBef>
          <a:spcPct val="0"/>
        </a:spcBef>
        <a:spcAft>
          <a:spcPct val="0"/>
        </a:spcAft>
        <a:defRPr sz="2800" b="1">
          <a:solidFill>
            <a:schemeClr val="bg1"/>
          </a:solidFill>
          <a:latin typeface="Arial" charset="0"/>
        </a:defRPr>
      </a:lvl2pPr>
      <a:lvl3pPr algn="l" rtl="0" eaLnBrk="1" fontAlgn="base" hangingPunct="1">
        <a:spcBef>
          <a:spcPct val="0"/>
        </a:spcBef>
        <a:spcAft>
          <a:spcPct val="0"/>
        </a:spcAft>
        <a:defRPr sz="2800" b="1">
          <a:solidFill>
            <a:schemeClr val="bg1"/>
          </a:solidFill>
          <a:latin typeface="Arial" charset="0"/>
        </a:defRPr>
      </a:lvl3pPr>
      <a:lvl4pPr algn="l" rtl="0" eaLnBrk="1" fontAlgn="base" hangingPunct="1">
        <a:spcBef>
          <a:spcPct val="0"/>
        </a:spcBef>
        <a:spcAft>
          <a:spcPct val="0"/>
        </a:spcAft>
        <a:defRPr sz="2800" b="1">
          <a:solidFill>
            <a:schemeClr val="bg1"/>
          </a:solidFill>
          <a:latin typeface="Arial" charset="0"/>
        </a:defRPr>
      </a:lvl4pPr>
      <a:lvl5pPr algn="l" rtl="0" eaLnBrk="1" fontAlgn="base" hangingPunct="1">
        <a:spcBef>
          <a:spcPct val="0"/>
        </a:spcBef>
        <a:spcAft>
          <a:spcPct val="0"/>
        </a:spcAft>
        <a:defRPr sz="2800" b="1">
          <a:solidFill>
            <a:schemeClr val="bg1"/>
          </a:solidFill>
          <a:latin typeface="Arial" charset="0"/>
        </a:defRPr>
      </a:lvl5pPr>
      <a:lvl6pPr marL="457200" algn="l" rtl="0" eaLnBrk="1" fontAlgn="base" hangingPunct="1">
        <a:spcBef>
          <a:spcPct val="0"/>
        </a:spcBef>
        <a:spcAft>
          <a:spcPct val="0"/>
        </a:spcAft>
        <a:defRPr sz="2800" b="1">
          <a:solidFill>
            <a:schemeClr val="bg1"/>
          </a:solidFill>
          <a:latin typeface="Arial" charset="0"/>
        </a:defRPr>
      </a:lvl6pPr>
      <a:lvl7pPr marL="914400" algn="l" rtl="0" eaLnBrk="1" fontAlgn="base" hangingPunct="1">
        <a:spcBef>
          <a:spcPct val="0"/>
        </a:spcBef>
        <a:spcAft>
          <a:spcPct val="0"/>
        </a:spcAft>
        <a:defRPr sz="2800" b="1">
          <a:solidFill>
            <a:schemeClr val="bg1"/>
          </a:solidFill>
          <a:latin typeface="Arial" charset="0"/>
        </a:defRPr>
      </a:lvl7pPr>
      <a:lvl8pPr marL="1371600" algn="l" rtl="0" eaLnBrk="1" fontAlgn="base" hangingPunct="1">
        <a:spcBef>
          <a:spcPct val="0"/>
        </a:spcBef>
        <a:spcAft>
          <a:spcPct val="0"/>
        </a:spcAft>
        <a:defRPr sz="2800" b="1">
          <a:solidFill>
            <a:schemeClr val="bg1"/>
          </a:solidFill>
          <a:latin typeface="Arial" charset="0"/>
        </a:defRPr>
      </a:lvl8pPr>
      <a:lvl9pPr marL="1828800" algn="l" rtl="0" eaLnBrk="1" fontAlgn="base" hangingPunct="1">
        <a:spcBef>
          <a:spcPct val="0"/>
        </a:spcBef>
        <a:spcAft>
          <a:spcPct val="0"/>
        </a:spcAft>
        <a:defRPr sz="2800" b="1">
          <a:solidFill>
            <a:schemeClr val="bg1"/>
          </a:solidFill>
          <a:latin typeface="Arial" charset="0"/>
        </a:defRPr>
      </a:lvl9pPr>
    </p:titleStyle>
    <p:bodyStyle>
      <a:lvl1pPr marL="342900" indent="-342900" algn="just" rtl="0" eaLnBrk="1" fontAlgn="base" hangingPunct="1">
        <a:spcBef>
          <a:spcPct val="20000"/>
        </a:spcBef>
        <a:spcAft>
          <a:spcPct val="0"/>
        </a:spcAft>
        <a:buClr>
          <a:schemeClr val="hlink"/>
        </a:buClr>
        <a:buFont typeface="Wingdings" pitchFamily="2" charset="2"/>
        <a:buChar char="v"/>
        <a:defRPr sz="2600">
          <a:solidFill>
            <a:srgbClr val="0033CC"/>
          </a:solidFill>
          <a:latin typeface="Arial" panose="020B0604020202020204" pitchFamily="34" charset="0"/>
          <a:ea typeface="Tahoma" panose="020B0604030504040204" pitchFamily="34" charset="0"/>
          <a:cs typeface="Arial" panose="020B0604020202020204" pitchFamily="34" charset="0"/>
        </a:defRPr>
      </a:lvl1pPr>
      <a:lvl2pPr marL="742950" indent="-285750" algn="just" rtl="0" eaLnBrk="1" fontAlgn="base" hangingPunct="1">
        <a:spcBef>
          <a:spcPct val="20000"/>
        </a:spcBef>
        <a:spcAft>
          <a:spcPct val="0"/>
        </a:spcAft>
        <a:buClr>
          <a:schemeClr val="accent1"/>
        </a:buClr>
        <a:buFont typeface="Wingdings" pitchFamily="2" charset="2"/>
        <a:buChar char="§"/>
        <a:defRPr sz="2400">
          <a:solidFill>
            <a:schemeClr val="accent4">
              <a:lumMod val="75000"/>
            </a:schemeClr>
          </a:solidFill>
          <a:latin typeface="Arial" panose="020B0604020202020204" pitchFamily="34" charset="0"/>
          <a:ea typeface="Tahoma" panose="020B0604030504040204" pitchFamily="34" charset="0"/>
          <a:cs typeface="Arial" panose="020B0604020202020204" pitchFamily="34" charset="0"/>
        </a:defRPr>
      </a:lvl2pPr>
      <a:lvl3pPr marL="1143000" indent="-228600" algn="just" rtl="0" eaLnBrk="1" fontAlgn="base" hangingPunct="1">
        <a:spcBef>
          <a:spcPct val="20000"/>
        </a:spcBef>
        <a:spcAft>
          <a:spcPct val="0"/>
        </a:spcAft>
        <a:buClr>
          <a:schemeClr val="tx1"/>
        </a:buClr>
        <a:buChar char="•"/>
        <a:defRPr sz="2000">
          <a:solidFill>
            <a:srgbClr val="003399"/>
          </a:solidFill>
          <a:latin typeface="Arial" panose="020B0604020202020204" pitchFamily="34" charset="0"/>
          <a:ea typeface="Tahoma" panose="020B0604030504040204" pitchFamily="34" charset="0"/>
          <a:cs typeface="Arial" panose="020B0604020202020204" pitchFamily="34" charset="0"/>
        </a:defRPr>
      </a:lvl3pPr>
      <a:lvl4pPr marL="1600200" indent="-228600" algn="just" rtl="0" eaLnBrk="1" fontAlgn="base" hangingPunct="1">
        <a:spcBef>
          <a:spcPct val="20000"/>
        </a:spcBef>
        <a:spcAft>
          <a:spcPct val="0"/>
        </a:spcAft>
        <a:buChar char="–"/>
        <a:defRPr sz="2000">
          <a:solidFill>
            <a:srgbClr val="FF3300"/>
          </a:solidFill>
          <a:latin typeface="Arial" panose="020B0604020202020204" pitchFamily="34" charset="0"/>
          <a:ea typeface="Tahoma" panose="020B0604030504040204" pitchFamily="34" charset="0"/>
          <a:cs typeface="Arial" panose="020B0604020202020204" pitchFamily="34" charset="0"/>
        </a:defRPr>
      </a:lvl4pPr>
      <a:lvl5pPr marL="2057400" indent="-228600" algn="just" rtl="0" eaLnBrk="1" fontAlgn="base" hangingPunct="1">
        <a:spcBef>
          <a:spcPct val="20000"/>
        </a:spcBef>
        <a:spcAft>
          <a:spcPct val="0"/>
        </a:spcAft>
        <a:buChar char="»"/>
        <a:defRPr sz="2000">
          <a:solidFill>
            <a:srgbClr val="FF9900"/>
          </a:solidFill>
          <a:latin typeface="Arial" panose="020B0604020202020204" pitchFamily="34" charset="0"/>
          <a:ea typeface="Tahoma" panose="020B0604030504040204" pitchFamily="34" charset="0"/>
          <a:cs typeface="Arial" panose="020B0604020202020204" pitchFamily="34" charset="0"/>
        </a:defRPr>
      </a:lvl5pPr>
      <a:lvl6pPr marL="2514600" indent="-228600" algn="l" rtl="0" eaLnBrk="1" fontAlgn="base" hangingPunct="1">
        <a:spcBef>
          <a:spcPct val="20000"/>
        </a:spcBef>
        <a:spcAft>
          <a:spcPct val="0"/>
        </a:spcAft>
        <a:buChar char="»"/>
        <a:defRPr sz="2000">
          <a:solidFill>
            <a:schemeClr val="tx1"/>
          </a:solidFill>
          <a:latin typeface="+mj-lt"/>
        </a:defRPr>
      </a:lvl6pPr>
      <a:lvl7pPr marL="2971800" indent="-228600" algn="l" rtl="0" eaLnBrk="1" fontAlgn="base" hangingPunct="1">
        <a:spcBef>
          <a:spcPct val="20000"/>
        </a:spcBef>
        <a:spcAft>
          <a:spcPct val="0"/>
        </a:spcAft>
        <a:buChar char="»"/>
        <a:defRPr sz="2000">
          <a:solidFill>
            <a:schemeClr val="tx1"/>
          </a:solidFill>
          <a:latin typeface="+mj-lt"/>
        </a:defRPr>
      </a:lvl7pPr>
      <a:lvl8pPr marL="3429000" indent="-228600" algn="l" rtl="0" eaLnBrk="1" fontAlgn="base" hangingPunct="1">
        <a:spcBef>
          <a:spcPct val="20000"/>
        </a:spcBef>
        <a:spcAft>
          <a:spcPct val="0"/>
        </a:spcAft>
        <a:buChar char="»"/>
        <a:defRPr sz="2000">
          <a:solidFill>
            <a:schemeClr val="tx1"/>
          </a:solidFill>
          <a:latin typeface="+mj-lt"/>
        </a:defRPr>
      </a:lvl8pPr>
      <a:lvl9pPr marL="3886200" indent="-228600" algn="l" rtl="0" eaLnBrk="1" fontAlgn="base" hangingPunct="1">
        <a:spcBef>
          <a:spcPct val="20000"/>
        </a:spcBef>
        <a:spcAft>
          <a:spcPct val="0"/>
        </a:spcAft>
        <a:buChar char="»"/>
        <a:defRPr sz="2000">
          <a:solidFill>
            <a:schemeClr val="tx1"/>
          </a:solidFill>
          <a:latin typeface="+mj-lt"/>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7.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tmp"/><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tmp"/><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tmp"/><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1.tmp"/><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5.tmp"/><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6.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openplanning.net/10269/java-multithreading" TargetMode="External"/><Relationship Id="rId2" Type="http://schemas.openxmlformats.org/officeDocument/2006/relationships/hyperlink" Target="https://gpcoder.com/2430-xu-ly-ngoai-le-trong-java-exception-handling" TargetMode="Externa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btechsmartclass.com/java/java-inheritance-basics.html" TargetMode="External"/><Relationship Id="rId2" Type="http://schemas.openxmlformats.org/officeDocument/2006/relationships/hyperlink" Target="https://openplanning.net/" TargetMode="External"/><Relationship Id="rId1" Type="http://schemas.openxmlformats.org/officeDocument/2006/relationships/slideLayout" Target="../slideLayouts/slideLayout2.xml"/><Relationship Id="rId4" Type="http://schemas.openxmlformats.org/officeDocument/2006/relationships/hyperlink" Target="https://viettuts.vn/java/tinh-da-hinh-trong-jav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a:t>CHƯƠNG </a:t>
            </a:r>
            <a:r>
              <a:rPr lang="en-US" smtClean="0"/>
              <a:t>2</a:t>
            </a:r>
            <a:r>
              <a:rPr lang="en-US"/>
              <a:t/>
            </a:r>
            <a:br>
              <a:rPr lang="en-US"/>
            </a:br>
            <a:r>
              <a:rPr lang="en-US" smtClean="0"/>
              <a:t>BÀI TẬP LẬP TRÌNH HƯỚNG ĐỐI TƯỢNG</a:t>
            </a:r>
            <a:endParaRPr lang="en-GB"/>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731456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smtClean="0">
                <a:solidFill>
                  <a:srgbClr val="FF0000"/>
                </a:solidFill>
              </a:rPr>
              <a:t>Nhóm bài tập cơ bản</a:t>
            </a:r>
          </a:p>
          <a:p>
            <a:pPr marL="385763" indent="-385763">
              <a:buFont typeface="+mj-lt"/>
              <a:buAutoNum type="arabicPeriod"/>
            </a:pPr>
            <a:r>
              <a:rPr lang="en-US" sz="2400" b="1" smtClean="0"/>
              <a:t>Nhóm bài tập về lớp và đối tượng</a:t>
            </a:r>
          </a:p>
          <a:p>
            <a:pPr marL="385763" indent="-385763">
              <a:buFont typeface="+mj-lt"/>
              <a:buAutoNum type="arabicPeriod"/>
            </a:pPr>
            <a:r>
              <a:rPr lang="en-US" sz="2400" b="1" smtClean="0"/>
              <a:t>Nhóm bài tập về kế thừa</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a:t>
            </a:fld>
            <a:endParaRPr lang="en-US"/>
          </a:p>
        </p:txBody>
      </p:sp>
    </p:spTree>
    <p:extLst>
      <p:ext uri="{BB962C8B-B14F-4D97-AF65-F5344CB8AC3E}">
        <p14:creationId xmlns:p14="http://schemas.microsoft.com/office/powerpoint/2010/main" val="11744751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1</a:t>
            </a:r>
            <a:endParaRPr lang="en-US"/>
          </a:p>
        </p:txBody>
      </p:sp>
      <p:sp>
        <p:nvSpPr>
          <p:cNvPr id="3" name="Content Placeholder 2"/>
          <p:cNvSpPr>
            <a:spLocks noGrp="1"/>
          </p:cNvSpPr>
          <p:nvPr>
            <p:ph idx="1"/>
          </p:nvPr>
        </p:nvSpPr>
        <p:spPr/>
        <p:txBody>
          <a:bodyPr/>
          <a:lstStyle/>
          <a:p>
            <a:r>
              <a:rPr lang="en-US" smtClean="0"/>
              <a:t>Viết chương trình nhập vào họ tên và điểm của sinh viên từ bàn phím, sau đó xuất ra màn hình với định dạng: &lt;&lt;họ tên&gt;&gt;&lt;&lt;điểm&gt;&gt; điểm</a:t>
            </a:r>
          </a:p>
          <a:p>
            <a:r>
              <a:rPr lang="en-US" smtClean="0"/>
              <a:t>Hướng dẫn</a:t>
            </a:r>
          </a:p>
          <a:p>
            <a:pPr lvl="1"/>
            <a:r>
              <a:rPr lang="en-US" smtClean="0"/>
              <a:t>Khởi động Netbean</a:t>
            </a:r>
          </a:p>
          <a:p>
            <a:pPr lvl="1"/>
            <a:r>
              <a:rPr lang="en-US" smtClean="0"/>
              <a:t>Tạo một dự án</a:t>
            </a:r>
          </a:p>
          <a:p>
            <a:pPr lvl="1"/>
            <a:r>
              <a:rPr lang="en-US" smtClean="0"/>
              <a:t>Tạo lớp chứa phương thức public static void main(String[] args) {….}</a:t>
            </a:r>
          </a:p>
          <a:p>
            <a:pPr lvl="1"/>
            <a:r>
              <a:rPr lang="en-US" smtClean="0"/>
              <a:t>Viết mã lệnh cho hàm main</a:t>
            </a:r>
          </a:p>
          <a:p>
            <a:pPr lvl="2"/>
            <a:r>
              <a:rPr lang="en-US" smtClean="0"/>
              <a:t>Sử dụng lớp Scanner để nhập dữ liệu</a:t>
            </a:r>
          </a:p>
          <a:p>
            <a:pPr lvl="2"/>
            <a:r>
              <a:rPr lang="en-US" smtClean="0"/>
              <a:t>Sử dụng System.out.println để in kết quả ra màn hình</a:t>
            </a:r>
            <a:endParaRPr lang="en-US"/>
          </a:p>
        </p:txBody>
      </p:sp>
    </p:spTree>
    <p:extLst>
      <p:ext uri="{BB962C8B-B14F-4D97-AF65-F5344CB8AC3E}">
        <p14:creationId xmlns:p14="http://schemas.microsoft.com/office/powerpoint/2010/main" val="1123301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5815" y="1176173"/>
            <a:ext cx="7184617" cy="5248275"/>
          </a:xfrm>
          <a:ln>
            <a:solidFill>
              <a:schemeClr val="accent1"/>
            </a:solidFill>
          </a:ln>
        </p:spPr>
      </p:pic>
    </p:spTree>
    <p:extLst>
      <p:ext uri="{BB962C8B-B14F-4D97-AF65-F5344CB8AC3E}">
        <p14:creationId xmlns:p14="http://schemas.microsoft.com/office/powerpoint/2010/main" val="1854835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2</a:t>
            </a:r>
            <a:endParaRPr lang="en-US"/>
          </a:p>
        </p:txBody>
      </p:sp>
      <p:sp>
        <p:nvSpPr>
          <p:cNvPr id="3" name="Content Placeholder 2"/>
          <p:cNvSpPr>
            <a:spLocks noGrp="1"/>
          </p:cNvSpPr>
          <p:nvPr>
            <p:ph idx="1"/>
          </p:nvPr>
        </p:nvSpPr>
        <p:spPr/>
        <p:txBody>
          <a:bodyPr/>
          <a:lstStyle/>
          <a:p>
            <a:r>
              <a:rPr lang="en-US" smtClean="0"/>
              <a:t>Viết chương trình nhập từ bàn phím 2 cạnh hình chữ nhật. Tính và xuất chu vi, diện tích và cạnh nhỏ của hình chữ nhật.</a:t>
            </a:r>
          </a:p>
          <a:p>
            <a:r>
              <a:rPr lang="en-US" smtClean="0"/>
              <a:t>Hướng dẫn:</a:t>
            </a:r>
          </a:p>
          <a:p>
            <a:pPr lvl="1"/>
            <a:r>
              <a:rPr lang="en-US" smtClean="0"/>
              <a:t>Chu vi=(dai+rong)*2</a:t>
            </a:r>
          </a:p>
          <a:p>
            <a:pPr lvl="1"/>
            <a:r>
              <a:rPr lang="en-US" smtClean="0"/>
              <a:t>Diện tích=dai*rong</a:t>
            </a:r>
          </a:p>
          <a:p>
            <a:pPr lvl="1"/>
            <a:r>
              <a:rPr lang="en-US" smtClean="0"/>
              <a:t>Canh nhỏ=Math.min(dai, rong)</a:t>
            </a:r>
            <a:endParaRPr lang="en-US"/>
          </a:p>
        </p:txBody>
      </p:sp>
    </p:spTree>
    <p:extLst>
      <p:ext uri="{BB962C8B-B14F-4D97-AF65-F5344CB8AC3E}">
        <p14:creationId xmlns:p14="http://schemas.microsoft.com/office/powerpoint/2010/main" val="2554019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8515" y="1228725"/>
            <a:ext cx="7406969" cy="5248275"/>
          </a:xfrm>
          <a:ln>
            <a:solidFill>
              <a:schemeClr val="accent1"/>
            </a:solidFill>
          </a:ln>
        </p:spPr>
      </p:pic>
    </p:spTree>
    <p:extLst>
      <p:ext uri="{BB962C8B-B14F-4D97-AF65-F5344CB8AC3E}">
        <p14:creationId xmlns:p14="http://schemas.microsoft.com/office/powerpoint/2010/main" val="2594548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3</a:t>
            </a:r>
            <a:endParaRPr lang="en-US"/>
          </a:p>
        </p:txBody>
      </p:sp>
      <p:sp>
        <p:nvSpPr>
          <p:cNvPr id="3" name="Content Placeholder 2"/>
          <p:cNvSpPr>
            <a:spLocks noGrp="1"/>
          </p:cNvSpPr>
          <p:nvPr>
            <p:ph idx="1"/>
          </p:nvPr>
        </p:nvSpPr>
        <p:spPr/>
        <p:txBody>
          <a:bodyPr/>
          <a:lstStyle/>
          <a:p>
            <a:r>
              <a:rPr lang="en-US" smtClean="0"/>
              <a:t>Giải phương trình bậc nhất a*x+b=0 trong đó các hệ số a và b nhập từ bàn phím.</a:t>
            </a:r>
          </a:p>
          <a:p>
            <a:r>
              <a:rPr lang="en-US" smtClean="0"/>
              <a:t>Hướng dẫn</a:t>
            </a:r>
          </a:p>
          <a:p>
            <a:pPr lvl="1"/>
            <a:r>
              <a:rPr lang="en-US" smtClean="0"/>
              <a:t>Nhập vào hai số thực: a và b</a:t>
            </a:r>
          </a:p>
          <a:p>
            <a:pPr lvl="1"/>
            <a:r>
              <a:rPr lang="en-US" smtClean="0"/>
              <a:t>Sử dụng lệnh if để xét trường hợp</a:t>
            </a:r>
          </a:p>
          <a:p>
            <a:pPr lvl="2"/>
            <a:r>
              <a:rPr lang="en-US" smtClean="0"/>
              <a:t>a=0</a:t>
            </a:r>
          </a:p>
          <a:p>
            <a:pPr lvl="2"/>
            <a:r>
              <a:rPr lang="en-US" smtClean="0"/>
              <a:t>b=0</a:t>
            </a:r>
            <a:endParaRPr lang="en-US"/>
          </a:p>
        </p:txBody>
      </p:sp>
    </p:spTree>
    <p:extLst>
      <p:ext uri="{BB962C8B-B14F-4D97-AF65-F5344CB8AC3E}">
        <p14:creationId xmlns:p14="http://schemas.microsoft.com/office/powerpoint/2010/main" val="31872406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 </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03514" y="1228725"/>
            <a:ext cx="6936971" cy="5248275"/>
          </a:xfrm>
          <a:ln>
            <a:solidFill>
              <a:schemeClr val="accent1"/>
            </a:solidFill>
          </a:ln>
        </p:spPr>
      </p:pic>
    </p:spTree>
    <p:extLst>
      <p:ext uri="{BB962C8B-B14F-4D97-AF65-F5344CB8AC3E}">
        <p14:creationId xmlns:p14="http://schemas.microsoft.com/office/powerpoint/2010/main" val="811603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4</a:t>
            </a:r>
            <a:endParaRPr lang="en-US"/>
          </a:p>
        </p:txBody>
      </p:sp>
      <p:sp>
        <p:nvSpPr>
          <p:cNvPr id="3" name="Content Placeholder 2"/>
          <p:cNvSpPr>
            <a:spLocks noGrp="1"/>
          </p:cNvSpPr>
          <p:nvPr>
            <p:ph idx="1"/>
          </p:nvPr>
        </p:nvSpPr>
        <p:spPr/>
        <p:txBody>
          <a:bodyPr/>
          <a:lstStyle/>
          <a:p>
            <a:r>
              <a:rPr lang="en-US" smtClean="0"/>
              <a:t>Viết chương trình tổ chức menu gồm 3 chức năng để gọi 3 bài trên và một chức năng để thoát khỏi ứng dụng</a:t>
            </a:r>
          </a:p>
          <a:p>
            <a:r>
              <a:rPr lang="en-US" smtClean="0"/>
              <a:t>Hướng dẫn</a:t>
            </a:r>
          </a:p>
          <a:p>
            <a:pPr lvl="1"/>
            <a:r>
              <a:rPr lang="en-US" smtClean="0"/>
              <a:t>Tạo menu() xuất ra màn hình thực đơn sau:</a:t>
            </a:r>
          </a:p>
          <a:p>
            <a:pPr lvl="2"/>
            <a:r>
              <a:rPr lang="en-US" smtClean="0"/>
              <a:t>+----------------------------------------+</a:t>
            </a:r>
          </a:p>
          <a:p>
            <a:pPr lvl="2"/>
            <a:r>
              <a:rPr lang="en-US" smtClean="0"/>
              <a:t>1. Nhập vào họ tên và điểm</a:t>
            </a:r>
          </a:p>
          <a:p>
            <a:pPr lvl="2"/>
            <a:r>
              <a:rPr lang="en-US" smtClean="0"/>
              <a:t>2. Tính diện tích, chu vi hình chữ nhật</a:t>
            </a:r>
          </a:p>
          <a:p>
            <a:pPr lvl="2"/>
            <a:r>
              <a:rPr lang="en-US" smtClean="0"/>
              <a:t>3. Giải phương trình bậc nhất</a:t>
            </a:r>
          </a:p>
          <a:p>
            <a:pPr lvl="2"/>
            <a:r>
              <a:rPr lang="en-US" smtClean="0"/>
              <a:t>4. Thoát</a:t>
            </a:r>
          </a:p>
          <a:p>
            <a:pPr lvl="2"/>
            <a:r>
              <a:rPr lang="en-US" smtClean="0"/>
              <a:t>+----------------------------------------+</a:t>
            </a:r>
          </a:p>
          <a:p>
            <a:pPr marL="914400" lvl="2" indent="0">
              <a:buNone/>
            </a:pPr>
            <a:r>
              <a:rPr lang="en-US" smtClean="0"/>
              <a:t>Chọn chức năng: _</a:t>
            </a:r>
            <a:endParaRPr lang="en-US"/>
          </a:p>
        </p:txBody>
      </p:sp>
    </p:spTree>
    <p:extLst>
      <p:ext uri="{BB962C8B-B14F-4D97-AF65-F5344CB8AC3E}">
        <p14:creationId xmlns:p14="http://schemas.microsoft.com/office/powerpoint/2010/main" val="950481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65458" y="1228725"/>
            <a:ext cx="7876145" cy="5248275"/>
          </a:xfrm>
          <a:ln>
            <a:solidFill>
              <a:schemeClr val="accent1"/>
            </a:solidFill>
          </a:ln>
        </p:spPr>
      </p:pic>
    </p:spTree>
    <p:extLst>
      <p:ext uri="{BB962C8B-B14F-4D97-AF65-F5344CB8AC3E}">
        <p14:creationId xmlns:p14="http://schemas.microsoft.com/office/powerpoint/2010/main" val="4197407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5</a:t>
            </a:r>
            <a:endParaRPr lang="en-US"/>
          </a:p>
        </p:txBody>
      </p:sp>
      <p:sp>
        <p:nvSpPr>
          <p:cNvPr id="3" name="Content Placeholder 2"/>
          <p:cNvSpPr>
            <a:spLocks noGrp="1"/>
          </p:cNvSpPr>
          <p:nvPr>
            <p:ph idx="1"/>
          </p:nvPr>
        </p:nvSpPr>
        <p:spPr/>
        <p:txBody>
          <a:bodyPr/>
          <a:lstStyle/>
          <a:p>
            <a:r>
              <a:rPr lang="en-US" smtClean="0"/>
              <a:t>Cho hai số nguyên a và b với a</a:t>
            </a:r>
            <a:r>
              <a:rPr lang="en-US" smtClean="0">
                <a:sym typeface="Symbol" panose="05050102010706020507" pitchFamily="18" charset="2"/>
              </a:rPr>
              <a:t>b. Hãy đưa ra các số nguyên nằm trên đoạn [a, b] chia hết cho 2 hoặc chia cho 3 dư 1</a:t>
            </a:r>
          </a:p>
          <a:p>
            <a:r>
              <a:rPr lang="en-US" smtClean="0">
                <a:sym typeface="Symbol" panose="05050102010706020507" pitchFamily="18" charset="2"/>
              </a:rPr>
              <a:t>Hướng dẫn:</a:t>
            </a:r>
          </a:p>
          <a:p>
            <a:pPr lvl="1"/>
            <a:r>
              <a:rPr lang="en-US" smtClean="0">
                <a:sym typeface="Symbol" panose="05050102010706020507" pitchFamily="18" charset="2"/>
              </a:rPr>
              <a:t>Nhập vào từ bàn phím số nguyên a và b, mỗi số trên một dòng</a:t>
            </a:r>
          </a:p>
          <a:p>
            <a:pPr lvl="1"/>
            <a:r>
              <a:rPr lang="en-US" smtClean="0">
                <a:sym typeface="Symbol" panose="05050102010706020507" pitchFamily="18" charset="2"/>
              </a:rPr>
              <a:t>Đưa ra màn hình các số tìm được theo trình tự tăng dần của giá trị, các số cách nhau một dấu cách.</a:t>
            </a:r>
          </a:p>
          <a:p>
            <a:pPr lvl="1"/>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363593026"/>
              </p:ext>
            </p:extLst>
          </p:nvPr>
        </p:nvGraphicFramePr>
        <p:xfrm>
          <a:off x="1776248" y="4890293"/>
          <a:ext cx="2081048" cy="1010920"/>
        </p:xfrm>
        <a:graphic>
          <a:graphicData uri="http://schemas.openxmlformats.org/drawingml/2006/table">
            <a:tbl>
              <a:tblPr firstRow="1" bandRow="1">
                <a:tableStyleId>{2D5ABB26-0587-4C30-8999-92F81FD0307C}</a:tableStyleId>
              </a:tblPr>
              <a:tblGrid>
                <a:gridCol w="2081048"/>
              </a:tblGrid>
              <a:tr h="370840">
                <a:tc>
                  <a:txBody>
                    <a:bodyPr/>
                    <a:lstStyle/>
                    <a:p>
                      <a:r>
                        <a:rPr lang="en-US" smtClean="0"/>
                        <a:t>Input</a:t>
                      </a:r>
                      <a:endParaRPr lang="en-US"/>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r>
              <a:tr h="370840">
                <a:tc>
                  <a:txBody>
                    <a:bodyPr/>
                    <a:lstStyle/>
                    <a:p>
                      <a:r>
                        <a:rPr lang="en-US" smtClean="0"/>
                        <a:t>a=3</a:t>
                      </a:r>
                    </a:p>
                    <a:p>
                      <a:r>
                        <a:rPr lang="en-US" smtClean="0"/>
                        <a:t>b=15</a:t>
                      </a:r>
                      <a:endParaRPr lang="en-US"/>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accent3">
                        <a:lumMod val="60000"/>
                        <a:lumOff val="40000"/>
                      </a:schemeClr>
                    </a:solidFill>
                  </a:tcP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609043334"/>
              </p:ext>
            </p:extLst>
          </p:nvPr>
        </p:nvGraphicFramePr>
        <p:xfrm>
          <a:off x="5143435" y="5024913"/>
          <a:ext cx="2937641" cy="741680"/>
        </p:xfrm>
        <a:graphic>
          <a:graphicData uri="http://schemas.openxmlformats.org/drawingml/2006/table">
            <a:tbl>
              <a:tblPr firstRow="1" bandRow="1">
                <a:tableStyleId>{2D5ABB26-0587-4C30-8999-92F81FD0307C}</a:tableStyleId>
              </a:tblPr>
              <a:tblGrid>
                <a:gridCol w="2937641"/>
              </a:tblGrid>
              <a:tr h="370840">
                <a:tc>
                  <a:txBody>
                    <a:bodyPr/>
                    <a:lstStyle/>
                    <a:p>
                      <a:r>
                        <a:rPr lang="en-US" smtClean="0"/>
                        <a:t>Output</a:t>
                      </a:r>
                      <a:endParaRPr lang="en-US"/>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r>
              <a:tr h="370840">
                <a:tc>
                  <a:txBody>
                    <a:bodyPr/>
                    <a:lstStyle/>
                    <a:p>
                      <a:r>
                        <a:rPr lang="en-US" smtClean="0"/>
                        <a:t>Ket</a:t>
                      </a:r>
                      <a:r>
                        <a:rPr lang="en-US" baseline="0" smtClean="0"/>
                        <a:t> qua: 6 7 8 10 12 13 14</a:t>
                      </a:r>
                      <a:endParaRPr lang="en-US"/>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accent3">
                        <a:lumMod val="60000"/>
                        <a:lumOff val="40000"/>
                      </a:schemeClr>
                    </a:solidFill>
                  </a:tcPr>
                </a:tc>
              </a:tr>
            </a:tbl>
          </a:graphicData>
        </a:graphic>
      </p:graphicFrame>
    </p:spTree>
    <p:extLst>
      <p:ext uri="{BB962C8B-B14F-4D97-AF65-F5344CB8AC3E}">
        <p14:creationId xmlns:p14="http://schemas.microsoft.com/office/powerpoint/2010/main" val="2039009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22384" y="1466559"/>
            <a:ext cx="6487430" cy="4163006"/>
          </a:xfrm>
          <a:ln>
            <a:solidFill>
              <a:schemeClr val="accent1"/>
            </a:solidFill>
          </a:ln>
        </p:spPr>
      </p:pic>
    </p:spTree>
    <p:extLst>
      <p:ext uri="{BB962C8B-B14F-4D97-AF65-F5344CB8AC3E}">
        <p14:creationId xmlns:p14="http://schemas.microsoft.com/office/powerpoint/2010/main" val="29960705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6</a:t>
            </a:r>
            <a:endParaRPr lang="en-US"/>
          </a:p>
        </p:txBody>
      </p:sp>
      <p:sp>
        <p:nvSpPr>
          <p:cNvPr id="3" name="Content Placeholder 2"/>
          <p:cNvSpPr>
            <a:spLocks noGrp="1"/>
          </p:cNvSpPr>
          <p:nvPr>
            <p:ph idx="1"/>
          </p:nvPr>
        </p:nvSpPr>
        <p:spPr/>
        <p:txBody>
          <a:bodyPr/>
          <a:lstStyle/>
          <a:p>
            <a:r>
              <a:rPr lang="en-US" smtClean="0"/>
              <a:t>Nhập vào từ bàn phím 2 số nguyên a, b với </a:t>
            </a:r>
            <a:r>
              <a:rPr lang="en-US"/>
              <a:t>a</a:t>
            </a:r>
            <a:r>
              <a:rPr lang="en-US">
                <a:sym typeface="Symbol" panose="05050102010706020507" pitchFamily="18" charset="2"/>
              </a:rPr>
              <a:t></a:t>
            </a:r>
            <a:r>
              <a:rPr lang="en-US" smtClean="0">
                <a:sym typeface="Symbol" panose="05050102010706020507" pitchFamily="18" charset="2"/>
              </a:rPr>
              <a:t>b. Hãy đưa ra tổng lập phương của các số nguyên nằm trong đoạn [a, b]</a:t>
            </a:r>
          </a:p>
          <a:p>
            <a:r>
              <a:rPr lang="en-US" smtClean="0">
                <a:sym typeface="Symbol" panose="05050102010706020507" pitchFamily="18" charset="2"/>
              </a:rPr>
              <a:t>Hướng dẫn</a:t>
            </a:r>
          </a:p>
          <a:p>
            <a:pPr marL="457200" lvl="1" indent="0">
              <a:buNone/>
            </a:pPr>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37928841"/>
              </p:ext>
            </p:extLst>
          </p:nvPr>
        </p:nvGraphicFramePr>
        <p:xfrm>
          <a:off x="1629104" y="3246820"/>
          <a:ext cx="2081048" cy="1010920"/>
        </p:xfrm>
        <a:graphic>
          <a:graphicData uri="http://schemas.openxmlformats.org/drawingml/2006/table">
            <a:tbl>
              <a:tblPr firstRow="1" bandRow="1">
                <a:tableStyleId>{2D5ABB26-0587-4C30-8999-92F81FD0307C}</a:tableStyleId>
              </a:tblPr>
              <a:tblGrid>
                <a:gridCol w="2081048"/>
              </a:tblGrid>
              <a:tr h="370840">
                <a:tc>
                  <a:txBody>
                    <a:bodyPr/>
                    <a:lstStyle/>
                    <a:p>
                      <a:r>
                        <a:rPr lang="en-US" smtClean="0"/>
                        <a:t>Input</a:t>
                      </a:r>
                      <a:endParaRPr lang="en-US"/>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r>
              <a:tr h="370840">
                <a:tc>
                  <a:txBody>
                    <a:bodyPr/>
                    <a:lstStyle/>
                    <a:p>
                      <a:r>
                        <a:rPr lang="en-US" smtClean="0"/>
                        <a:t>a=3</a:t>
                      </a:r>
                    </a:p>
                    <a:p>
                      <a:r>
                        <a:rPr lang="en-US" smtClean="0"/>
                        <a:t>b=5</a:t>
                      </a:r>
                      <a:endParaRPr lang="en-US"/>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accent3">
                        <a:lumMod val="60000"/>
                        <a:lumOff val="40000"/>
                      </a:schemeClr>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81744821"/>
              </p:ext>
            </p:extLst>
          </p:nvPr>
        </p:nvGraphicFramePr>
        <p:xfrm>
          <a:off x="4882056" y="3246820"/>
          <a:ext cx="2081048" cy="741680"/>
        </p:xfrm>
        <a:graphic>
          <a:graphicData uri="http://schemas.openxmlformats.org/drawingml/2006/table">
            <a:tbl>
              <a:tblPr firstRow="1" bandRow="1">
                <a:tableStyleId>{2D5ABB26-0587-4C30-8999-92F81FD0307C}</a:tableStyleId>
              </a:tblPr>
              <a:tblGrid>
                <a:gridCol w="2081048"/>
              </a:tblGrid>
              <a:tr h="370840">
                <a:tc>
                  <a:txBody>
                    <a:bodyPr/>
                    <a:lstStyle/>
                    <a:p>
                      <a:r>
                        <a:rPr lang="en-US" smtClean="0"/>
                        <a:t>Output</a:t>
                      </a:r>
                      <a:endParaRPr lang="en-US"/>
                    </a:p>
                  </a:txBody>
                  <a:tcPr>
                    <a:lnL>
                      <a:noFill/>
                    </a:lnL>
                    <a:lnR>
                      <a:noFill/>
                    </a:lnR>
                    <a:lnT>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r>
              <a:tr h="370840">
                <a:tc>
                  <a:txBody>
                    <a:bodyPr/>
                    <a:lstStyle/>
                    <a:p>
                      <a:r>
                        <a:rPr lang="en-US" smtClean="0"/>
                        <a:t>Ket</a:t>
                      </a:r>
                      <a:r>
                        <a:rPr lang="en-US" baseline="0" smtClean="0"/>
                        <a:t> qua: 216</a:t>
                      </a:r>
                      <a:endParaRPr lang="en-US"/>
                    </a:p>
                  </a:txBody>
                  <a:tcPr>
                    <a:lnL>
                      <a:noFill/>
                    </a:lnL>
                    <a:lnR>
                      <a:noFill/>
                    </a:lnR>
                    <a:lnT w="12700" cap="flat" cmpd="sng" algn="ctr">
                      <a:solidFill>
                        <a:schemeClr val="tx1"/>
                      </a:solidFill>
                      <a:prstDash val="solid"/>
                      <a:round/>
                      <a:headEnd type="none" w="med" len="med"/>
                      <a:tailEnd type="none" w="med" len="med"/>
                    </a:lnT>
                    <a:lnB>
                      <a:noFill/>
                    </a:lnB>
                    <a:lnTlToBr w="12700" cmpd="sng">
                      <a:noFill/>
                      <a:prstDash val="solid"/>
                    </a:lnTlToBr>
                    <a:lnBlToTr w="12700" cmpd="sng">
                      <a:noFill/>
                      <a:prstDash val="solid"/>
                    </a:lnBlToTr>
                    <a:solidFill>
                      <a:schemeClr val="accent3">
                        <a:lumMod val="60000"/>
                        <a:lumOff val="40000"/>
                      </a:schemeClr>
                    </a:solidFill>
                  </a:tcPr>
                </a:tc>
              </a:tr>
            </a:tbl>
          </a:graphicData>
        </a:graphic>
      </p:graphicFrame>
    </p:spTree>
    <p:extLst>
      <p:ext uri="{BB962C8B-B14F-4D97-AF65-F5344CB8AC3E}">
        <p14:creationId xmlns:p14="http://schemas.microsoft.com/office/powerpoint/2010/main" val="2514670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61494" y="1490333"/>
            <a:ext cx="7421011" cy="4725059"/>
          </a:xfrm>
          <a:ln>
            <a:solidFill>
              <a:schemeClr val="accent1"/>
            </a:solidFill>
          </a:ln>
        </p:spPr>
      </p:pic>
    </p:spTree>
    <p:extLst>
      <p:ext uri="{BB962C8B-B14F-4D97-AF65-F5344CB8AC3E}">
        <p14:creationId xmlns:p14="http://schemas.microsoft.com/office/powerpoint/2010/main" val="23372703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7</a:t>
            </a:r>
            <a:endParaRPr lang="en-US"/>
          </a:p>
        </p:txBody>
      </p:sp>
      <p:sp>
        <p:nvSpPr>
          <p:cNvPr id="3" name="Content Placeholder 2"/>
          <p:cNvSpPr>
            <a:spLocks noGrp="1"/>
          </p:cNvSpPr>
          <p:nvPr>
            <p:ph idx="1"/>
          </p:nvPr>
        </p:nvSpPr>
        <p:spPr/>
        <p:txBody>
          <a:bodyPr/>
          <a:lstStyle/>
          <a:p>
            <a:r>
              <a:rPr lang="en-US" smtClean="0"/>
              <a:t>Viết chương trình nhập mảng số nguyên từ bàn phím.</a:t>
            </a:r>
          </a:p>
          <a:p>
            <a:pPr lvl="1"/>
            <a:r>
              <a:rPr lang="en-US" smtClean="0"/>
              <a:t>Sắp xếp và xuất mảng vừa nhập ra màn hình</a:t>
            </a:r>
          </a:p>
          <a:p>
            <a:pPr lvl="1"/>
            <a:r>
              <a:rPr lang="en-US" smtClean="0"/>
              <a:t>Xuất phần tử có giá trị nhỏ nhất ra màn hình</a:t>
            </a:r>
          </a:p>
          <a:p>
            <a:pPr lvl="1"/>
            <a:r>
              <a:rPr lang="en-US" smtClean="0"/>
              <a:t>Tính và xuất ra màn hình trung bình cộng các phần tử chia hết cho 3</a:t>
            </a:r>
          </a:p>
          <a:p>
            <a:r>
              <a:rPr lang="en-US" smtClean="0"/>
              <a:t>Hướng dẫn</a:t>
            </a:r>
          </a:p>
          <a:p>
            <a:pPr lvl="1"/>
            <a:r>
              <a:rPr lang="en-US" smtClean="0"/>
              <a:t>Sử dụng hàm Arrays.sort(mang) để sắp xếp</a:t>
            </a:r>
          </a:p>
          <a:p>
            <a:pPr lvl="1"/>
            <a:r>
              <a:rPr lang="en-US" smtClean="0"/>
              <a:t>Sử dụng thư viện Math để tìm giá trị nhỏ nhất</a:t>
            </a:r>
          </a:p>
          <a:p>
            <a:pPr lvl="1"/>
            <a:r>
              <a:rPr lang="en-US" smtClean="0"/>
              <a:t>Duyệt mảng để xét phần tử chia hết cho 3 cộng lại và xuất ra màn hình.</a:t>
            </a:r>
            <a:endParaRPr lang="en-US"/>
          </a:p>
        </p:txBody>
      </p:sp>
    </p:spTree>
    <p:extLst>
      <p:ext uri="{BB962C8B-B14F-4D97-AF65-F5344CB8AC3E}">
        <p14:creationId xmlns:p14="http://schemas.microsoft.com/office/powerpoint/2010/main" val="428365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82922" y="1228725"/>
            <a:ext cx="7578155" cy="5248275"/>
          </a:xfrm>
          <a:ln>
            <a:solidFill>
              <a:schemeClr val="accent1"/>
            </a:solidFill>
          </a:ln>
        </p:spPr>
      </p:pic>
    </p:spTree>
    <p:extLst>
      <p:ext uri="{BB962C8B-B14F-4D97-AF65-F5344CB8AC3E}">
        <p14:creationId xmlns:p14="http://schemas.microsoft.com/office/powerpoint/2010/main" val="199207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32700" y="1228725"/>
            <a:ext cx="6078599" cy="5248275"/>
          </a:xfrm>
          <a:ln>
            <a:solidFill>
              <a:schemeClr val="accent1"/>
            </a:solidFill>
          </a:ln>
        </p:spPr>
      </p:pic>
    </p:spTree>
    <p:extLst>
      <p:ext uri="{BB962C8B-B14F-4D97-AF65-F5344CB8AC3E}">
        <p14:creationId xmlns:p14="http://schemas.microsoft.com/office/powerpoint/2010/main" val="113776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tập tự luyện tập</a:t>
            </a:r>
            <a:endParaRPr lang="en-US"/>
          </a:p>
        </p:txBody>
      </p:sp>
      <p:sp>
        <p:nvSpPr>
          <p:cNvPr id="3" name="Content Placeholder 2"/>
          <p:cNvSpPr>
            <a:spLocks noGrp="1"/>
          </p:cNvSpPr>
          <p:nvPr>
            <p:ph idx="1"/>
          </p:nvPr>
        </p:nvSpPr>
        <p:spPr/>
        <p:txBody>
          <a:bodyPr/>
          <a:lstStyle/>
          <a:p>
            <a:r>
              <a:rPr lang="en-US" smtClean="0"/>
              <a:t>Viết chương trình nhập 2 mảng họ tên và điểm của sinh viên</a:t>
            </a:r>
          </a:p>
          <a:p>
            <a:pPr lvl="1"/>
            <a:r>
              <a:rPr lang="en-US" smtClean="0"/>
              <a:t>Xuất 2 mảng đã nhập, mỗi sinh viên có thêm học lực</a:t>
            </a:r>
          </a:p>
          <a:p>
            <a:pPr lvl="2"/>
            <a:r>
              <a:rPr lang="en-US" smtClean="0"/>
              <a:t>Yếu: điểm&lt;5</a:t>
            </a:r>
          </a:p>
          <a:p>
            <a:pPr lvl="2"/>
            <a:r>
              <a:rPr lang="en-US" smtClean="0"/>
              <a:t>Trung bình: 5</a:t>
            </a:r>
            <a:r>
              <a:rPr lang="en-US" smtClean="0">
                <a:sym typeface="Symbol" panose="05050102010706020507" pitchFamily="18" charset="2"/>
              </a:rPr>
              <a:t> </a:t>
            </a:r>
            <a:r>
              <a:rPr lang="en-US" smtClean="0"/>
              <a:t>điểm</a:t>
            </a:r>
            <a:r>
              <a:rPr lang="en-US">
                <a:sym typeface="Symbol" panose="05050102010706020507" pitchFamily="18" charset="2"/>
              </a:rPr>
              <a:t> </a:t>
            </a:r>
            <a:r>
              <a:rPr lang="en-US" smtClean="0">
                <a:sym typeface="Symbol" panose="05050102010706020507" pitchFamily="18" charset="2"/>
              </a:rPr>
              <a:t>&lt;6.5</a:t>
            </a:r>
          </a:p>
          <a:p>
            <a:pPr lvl="2"/>
            <a:r>
              <a:rPr lang="en-US" smtClean="0"/>
              <a:t>Khá: 6.5</a:t>
            </a:r>
            <a:r>
              <a:rPr lang="en-US" smtClean="0">
                <a:sym typeface="Symbol" panose="05050102010706020507" pitchFamily="18" charset="2"/>
              </a:rPr>
              <a:t> </a:t>
            </a:r>
            <a:r>
              <a:rPr lang="en-US"/>
              <a:t>điểm</a:t>
            </a:r>
            <a:r>
              <a:rPr lang="en-US">
                <a:sym typeface="Symbol" panose="05050102010706020507" pitchFamily="18" charset="2"/>
              </a:rPr>
              <a:t> </a:t>
            </a:r>
            <a:r>
              <a:rPr lang="en-US" smtClean="0">
                <a:sym typeface="Symbol" panose="05050102010706020507" pitchFamily="18" charset="2"/>
              </a:rPr>
              <a:t>&lt;7.5</a:t>
            </a:r>
          </a:p>
          <a:p>
            <a:pPr lvl="2"/>
            <a:r>
              <a:rPr lang="en-US" smtClean="0">
                <a:sym typeface="Symbol" panose="05050102010706020507" pitchFamily="18" charset="2"/>
              </a:rPr>
              <a:t>Giỏi: 7.5</a:t>
            </a:r>
            <a:r>
              <a:rPr lang="en-US">
                <a:sym typeface="Symbol" panose="05050102010706020507" pitchFamily="18" charset="2"/>
              </a:rPr>
              <a:t> </a:t>
            </a:r>
            <a:r>
              <a:rPr lang="en-US"/>
              <a:t>điểm</a:t>
            </a:r>
            <a:r>
              <a:rPr lang="en-US">
                <a:sym typeface="Symbol" panose="05050102010706020507" pitchFamily="18" charset="2"/>
              </a:rPr>
              <a:t> </a:t>
            </a:r>
            <a:r>
              <a:rPr lang="en-US" smtClean="0">
                <a:sym typeface="Symbol" panose="05050102010706020507" pitchFamily="18" charset="2"/>
              </a:rPr>
              <a:t>&lt;9</a:t>
            </a:r>
          </a:p>
          <a:p>
            <a:pPr lvl="2"/>
            <a:r>
              <a:rPr lang="en-US" smtClean="0">
                <a:sym typeface="Symbol" panose="05050102010706020507" pitchFamily="18" charset="2"/>
              </a:rPr>
              <a:t>Xuất sắc: </a:t>
            </a:r>
            <a:r>
              <a:rPr lang="en-US" smtClean="0"/>
              <a:t>điểm</a:t>
            </a:r>
            <a:r>
              <a:rPr lang="en-US" smtClean="0">
                <a:sym typeface="Symbol" panose="05050102010706020507" pitchFamily="18" charset="2"/>
              </a:rPr>
              <a:t>9</a:t>
            </a:r>
          </a:p>
          <a:p>
            <a:pPr lvl="1"/>
            <a:r>
              <a:rPr lang="en-US" smtClean="0">
                <a:sym typeface="Symbol" panose="05050102010706020507" pitchFamily="18" charset="2"/>
              </a:rPr>
              <a:t>Sắp xếp danh sách sinh viễn đã nhập tăng dần theo điểm</a:t>
            </a:r>
            <a:endParaRPr lang="en-US">
              <a:sym typeface="Symbol" panose="05050102010706020507" pitchFamily="18" charset="2"/>
            </a:endParaRPr>
          </a:p>
          <a:p>
            <a:pPr lvl="2"/>
            <a:endParaRPr lang="en-US"/>
          </a:p>
          <a:p>
            <a:pPr lvl="2"/>
            <a:endParaRPr lang="en-US"/>
          </a:p>
        </p:txBody>
      </p:sp>
    </p:spTree>
    <p:extLst>
      <p:ext uri="{BB962C8B-B14F-4D97-AF65-F5344CB8AC3E}">
        <p14:creationId xmlns:p14="http://schemas.microsoft.com/office/powerpoint/2010/main" val="3386520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Hướng dẫn</a:t>
            </a:r>
            <a:endParaRPr lang="en-US"/>
          </a:p>
        </p:txBody>
      </p:sp>
      <p:sp>
        <p:nvSpPr>
          <p:cNvPr id="3" name="Content Placeholder 2"/>
          <p:cNvSpPr>
            <a:spLocks noGrp="1"/>
          </p:cNvSpPr>
          <p:nvPr>
            <p:ph idx="1"/>
          </p:nvPr>
        </p:nvSpPr>
        <p:spPr/>
        <p:txBody>
          <a:bodyPr/>
          <a:lstStyle/>
          <a:p>
            <a:r>
              <a:rPr lang="en-US" smtClean="0"/>
              <a:t>Sử dụng lệnh if để xét học lực của sinh viên sau đó xuất thông tin từng xinh viên theo dạng:</a:t>
            </a:r>
          </a:p>
          <a:p>
            <a:pPr lvl="1"/>
            <a:r>
              <a:rPr lang="en-US" smtClean="0"/>
              <a:t>Họ tên:</a:t>
            </a:r>
          </a:p>
          <a:p>
            <a:pPr lvl="1"/>
            <a:r>
              <a:rPr lang="en-US" smtClean="0"/>
              <a:t>Điểm</a:t>
            </a:r>
          </a:p>
          <a:p>
            <a:pPr lvl="1"/>
            <a:r>
              <a:rPr lang="en-US" smtClean="0"/>
              <a:t>Học lực</a:t>
            </a:r>
          </a:p>
          <a:p>
            <a:r>
              <a:rPr lang="en-US" smtClean="0"/>
              <a:t>Xây dựng thuật toán để sắp xếp chứ không sử dụng được hàm Sort có sẵn.</a:t>
            </a:r>
            <a:endParaRPr lang="en-US"/>
          </a:p>
        </p:txBody>
      </p:sp>
    </p:spTree>
    <p:extLst>
      <p:ext uri="{BB962C8B-B14F-4D97-AF65-F5344CB8AC3E}">
        <p14:creationId xmlns:p14="http://schemas.microsoft.com/office/powerpoint/2010/main" val="16254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Nhóm bài tập cơ bản</a:t>
            </a:r>
          </a:p>
          <a:p>
            <a:pPr marL="385763" indent="-385763">
              <a:buFont typeface="+mj-lt"/>
              <a:buAutoNum type="arabicPeriod"/>
            </a:pPr>
            <a:r>
              <a:rPr lang="en-US" sz="2400" b="1" smtClean="0">
                <a:solidFill>
                  <a:srgbClr val="FF0000"/>
                </a:solidFill>
              </a:rPr>
              <a:t>Nhóm bài tập về lớp và đối tượng</a:t>
            </a:r>
          </a:p>
          <a:p>
            <a:pPr marL="385763" indent="-385763">
              <a:buFont typeface="+mj-lt"/>
              <a:buAutoNum type="arabicPeriod"/>
            </a:pPr>
            <a:r>
              <a:rPr lang="en-US" sz="2400" b="1" smtClean="0"/>
              <a:t>Nhóm bài tập về kế thừa</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20</a:t>
            </a:fld>
            <a:endParaRPr lang="en-US"/>
          </a:p>
        </p:txBody>
      </p:sp>
    </p:spTree>
    <p:extLst>
      <p:ext uri="{BB962C8B-B14F-4D97-AF65-F5344CB8AC3E}">
        <p14:creationId xmlns:p14="http://schemas.microsoft.com/office/powerpoint/2010/main" val="3732312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1</a:t>
            </a:r>
            <a:endParaRPr lang="en-US"/>
          </a:p>
        </p:txBody>
      </p:sp>
      <p:sp>
        <p:nvSpPr>
          <p:cNvPr id="3" name="Content Placeholder 2"/>
          <p:cNvSpPr>
            <a:spLocks noGrp="1"/>
          </p:cNvSpPr>
          <p:nvPr>
            <p:ph idx="1"/>
          </p:nvPr>
        </p:nvSpPr>
        <p:spPr/>
        <p:txBody>
          <a:bodyPr/>
          <a:lstStyle/>
          <a:p>
            <a:r>
              <a:rPr lang="en-US" smtClean="0"/>
              <a:t>Tạo lớp Sanpham gồm 3 thuộc tính: tên, giá, giảm giá. Lớp gồm 2 phương thức là tính thuế nhập khẩu (10% giá sản phẩm) và xuất thoongt in ra màn hình. Thông tin cần xuất ra gồm:</a:t>
            </a:r>
          </a:p>
          <a:p>
            <a:pPr lvl="1"/>
            <a:r>
              <a:rPr lang="en-US" smtClean="0"/>
              <a:t>Tên sản phẩm</a:t>
            </a:r>
          </a:p>
          <a:p>
            <a:pPr lvl="1"/>
            <a:r>
              <a:rPr lang="en-US" smtClean="0"/>
              <a:t>Đơn giá</a:t>
            </a:r>
          </a:p>
          <a:p>
            <a:pPr lvl="1"/>
            <a:r>
              <a:rPr lang="en-US" smtClean="0"/>
              <a:t>Giảm giá</a:t>
            </a:r>
          </a:p>
          <a:p>
            <a:pPr lvl="1"/>
            <a:r>
              <a:rPr lang="en-US" smtClean="0"/>
              <a:t>Thuế nhập khẩu</a:t>
            </a:r>
          </a:p>
          <a:p>
            <a:r>
              <a:rPr lang="en-US" smtClean="0"/>
              <a:t>Hướng dẫn</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71345" y="3426371"/>
            <a:ext cx="4286405" cy="2706837"/>
          </a:xfrm>
          <a:prstGeom prst="rect">
            <a:avLst/>
          </a:prstGeom>
        </p:spPr>
      </p:pic>
    </p:spTree>
    <p:extLst>
      <p:ext uri="{BB962C8B-B14F-4D97-AF65-F5344CB8AC3E}">
        <p14:creationId xmlns:p14="http://schemas.microsoft.com/office/powerpoint/2010/main" val="22023975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4152" y="1228725"/>
            <a:ext cx="6915695" cy="5248275"/>
          </a:xfrm>
          <a:ln>
            <a:solidFill>
              <a:schemeClr val="accent1"/>
            </a:solidFill>
          </a:ln>
        </p:spPr>
      </p:pic>
    </p:spTree>
    <p:extLst>
      <p:ext uri="{BB962C8B-B14F-4D97-AF65-F5344CB8AC3E}">
        <p14:creationId xmlns:p14="http://schemas.microsoft.com/office/powerpoint/2010/main" val="2826849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6406" y="1775381"/>
            <a:ext cx="6030167" cy="3019846"/>
          </a:xfrm>
          <a:ln>
            <a:solidFill>
              <a:schemeClr val="accent1"/>
            </a:solidFill>
          </a:ln>
        </p:spPr>
      </p:pic>
    </p:spTree>
    <p:extLst>
      <p:ext uri="{BB962C8B-B14F-4D97-AF65-F5344CB8AC3E}">
        <p14:creationId xmlns:p14="http://schemas.microsoft.com/office/powerpoint/2010/main" val="1388344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2</a:t>
            </a:r>
            <a:endParaRPr lang="en-US"/>
          </a:p>
        </p:txBody>
      </p:sp>
      <p:sp>
        <p:nvSpPr>
          <p:cNvPr id="3" name="Content Placeholder 2"/>
          <p:cNvSpPr>
            <a:spLocks noGrp="1"/>
          </p:cNvSpPr>
          <p:nvPr>
            <p:ph idx="1"/>
          </p:nvPr>
        </p:nvSpPr>
        <p:spPr/>
        <p:txBody>
          <a:bodyPr/>
          <a:lstStyle/>
          <a:p>
            <a:r>
              <a:rPr lang="en-US" smtClean="0"/>
              <a:t>Viết lớp Nhanvien gồm các thuộc tính</a:t>
            </a:r>
          </a:p>
          <a:p>
            <a:pPr lvl="1"/>
            <a:r>
              <a:rPr lang="en-US" smtClean="0"/>
              <a:t>Tên, tuổi, địa chỉ, tiền lương, tổng số giờ làm việc</a:t>
            </a:r>
          </a:p>
          <a:p>
            <a:pPr lvl="1"/>
            <a:r>
              <a:rPr lang="en-US" smtClean="0"/>
              <a:t>Xây dựng hàm tạo không tham số, hàm tạo đầy đủ tham số</a:t>
            </a:r>
          </a:p>
          <a:p>
            <a:pPr lvl="1"/>
            <a:r>
              <a:rPr lang="en-US" smtClean="0"/>
              <a:t>Xây dựng hàm get/set</a:t>
            </a:r>
          </a:p>
          <a:p>
            <a:pPr lvl="1"/>
            <a:r>
              <a:rPr lang="en-US" smtClean="0"/>
              <a:t>Xây dựng các phương thức inputInfo() và printInfo()</a:t>
            </a:r>
          </a:p>
          <a:p>
            <a:pPr lvl="1"/>
            <a:r>
              <a:rPr lang="en-US" smtClean="0"/>
              <a:t>Xây dựng phương thức tinhThuong() như sau:</a:t>
            </a:r>
          </a:p>
          <a:p>
            <a:pPr lvl="2"/>
            <a:r>
              <a:rPr lang="en-US" smtClean="0"/>
              <a:t>Nếu tổng số giờ làm việc của nhân viên&gt;=200 thì thưởng =luong*20%</a:t>
            </a:r>
          </a:p>
          <a:p>
            <a:pPr lvl="2"/>
            <a:r>
              <a:rPr lang="en-US" smtClean="0"/>
              <a:t>Nếu tổng số giờ làm việc của nhân viên&lt;200 và &gt;=100 thì thưởng =luong*10%</a:t>
            </a:r>
          </a:p>
          <a:p>
            <a:pPr lvl="2"/>
            <a:r>
              <a:rPr lang="en-US" smtClean="0"/>
              <a:t>Nếu tổng số giờ làm việc của nhân viên&lt;100 thì thưởng là 0</a:t>
            </a:r>
            <a:endParaRPr lang="en-US"/>
          </a:p>
        </p:txBody>
      </p:sp>
    </p:spTree>
    <p:extLst>
      <p:ext uri="{BB962C8B-B14F-4D97-AF65-F5344CB8AC3E}">
        <p14:creationId xmlns:p14="http://schemas.microsoft.com/office/powerpoint/2010/main" val="1026242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2303" y="1601088"/>
            <a:ext cx="8229600" cy="4314363"/>
          </a:xfrm>
          <a:ln>
            <a:solidFill>
              <a:schemeClr val="accent1"/>
            </a:solidFill>
          </a:ln>
        </p:spPr>
      </p:pic>
      <p:sp>
        <p:nvSpPr>
          <p:cNvPr id="3" name="TextBox 2"/>
          <p:cNvSpPr txBox="1"/>
          <p:nvPr/>
        </p:nvSpPr>
        <p:spPr>
          <a:xfrm>
            <a:off x="2081048" y="6188681"/>
            <a:ext cx="4908331" cy="369332"/>
          </a:xfrm>
          <a:prstGeom prst="rect">
            <a:avLst/>
          </a:prstGeom>
          <a:noFill/>
        </p:spPr>
        <p:txBody>
          <a:bodyPr wrap="square" rtlCol="0">
            <a:spAutoFit/>
          </a:bodyPr>
          <a:lstStyle/>
          <a:p>
            <a:r>
              <a:rPr lang="en-US" i="1" smtClean="0"/>
              <a:t>Khai báo lớp nhân viên với thuộc tính và hàm tạo</a:t>
            </a:r>
            <a:endParaRPr lang="en-US" i="1"/>
          </a:p>
        </p:txBody>
      </p:sp>
    </p:spTree>
    <p:extLst>
      <p:ext uri="{BB962C8B-B14F-4D97-AF65-F5344CB8AC3E}">
        <p14:creationId xmlns:p14="http://schemas.microsoft.com/office/powerpoint/2010/main" val="29322544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55931" y="1703577"/>
            <a:ext cx="7316221" cy="3562847"/>
          </a:xfrm>
          <a:ln>
            <a:solidFill>
              <a:schemeClr val="accent1"/>
            </a:solidFill>
          </a:ln>
        </p:spPr>
      </p:pic>
      <p:sp>
        <p:nvSpPr>
          <p:cNvPr id="3" name="TextBox 2"/>
          <p:cNvSpPr txBox="1"/>
          <p:nvPr/>
        </p:nvSpPr>
        <p:spPr>
          <a:xfrm>
            <a:off x="2417379" y="5475890"/>
            <a:ext cx="3972911" cy="369332"/>
          </a:xfrm>
          <a:prstGeom prst="rect">
            <a:avLst/>
          </a:prstGeom>
          <a:noFill/>
        </p:spPr>
        <p:txBody>
          <a:bodyPr wrap="square" rtlCol="0">
            <a:spAutoFit/>
          </a:bodyPr>
          <a:lstStyle/>
          <a:p>
            <a:r>
              <a:rPr lang="en-US" i="1" smtClean="0"/>
              <a:t>Phương thức nhập dữ liệu</a:t>
            </a:r>
            <a:endParaRPr lang="en-US" i="1"/>
          </a:p>
        </p:txBody>
      </p:sp>
    </p:spTree>
    <p:extLst>
      <p:ext uri="{BB962C8B-B14F-4D97-AF65-F5344CB8AC3E}">
        <p14:creationId xmlns:p14="http://schemas.microsoft.com/office/powerpoint/2010/main" val="20229441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4704" y="1452270"/>
            <a:ext cx="7344800" cy="4191585"/>
          </a:xfrm>
          <a:ln>
            <a:solidFill>
              <a:schemeClr val="accent1"/>
            </a:solidFill>
          </a:ln>
        </p:spPr>
      </p:pic>
      <p:sp>
        <p:nvSpPr>
          <p:cNvPr id="3" name="TextBox 2"/>
          <p:cNvSpPr txBox="1"/>
          <p:nvPr/>
        </p:nvSpPr>
        <p:spPr>
          <a:xfrm>
            <a:off x="2659118" y="5768267"/>
            <a:ext cx="4487917" cy="369332"/>
          </a:xfrm>
          <a:prstGeom prst="rect">
            <a:avLst/>
          </a:prstGeom>
          <a:noFill/>
        </p:spPr>
        <p:txBody>
          <a:bodyPr wrap="square" rtlCol="0">
            <a:spAutoFit/>
          </a:bodyPr>
          <a:lstStyle/>
          <a:p>
            <a:r>
              <a:rPr lang="en-US" i="1" smtClean="0"/>
              <a:t>Phương thức hiển thị dữ liệu và tính thưởng</a:t>
            </a:r>
            <a:endParaRPr lang="en-US" i="1"/>
          </a:p>
        </p:txBody>
      </p:sp>
    </p:spTree>
    <p:extLst>
      <p:ext uri="{BB962C8B-B14F-4D97-AF65-F5344CB8AC3E}">
        <p14:creationId xmlns:p14="http://schemas.microsoft.com/office/powerpoint/2010/main" val="154413310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8060" y="1729047"/>
            <a:ext cx="5858693" cy="3343742"/>
          </a:xfrm>
          <a:ln>
            <a:solidFill>
              <a:schemeClr val="accent1"/>
            </a:solidFill>
          </a:ln>
        </p:spPr>
      </p:pic>
      <p:sp>
        <p:nvSpPr>
          <p:cNvPr id="3" name="TextBox 2"/>
          <p:cNvSpPr txBox="1"/>
          <p:nvPr/>
        </p:nvSpPr>
        <p:spPr>
          <a:xfrm>
            <a:off x="1322385" y="5402317"/>
            <a:ext cx="6084368" cy="369332"/>
          </a:xfrm>
          <a:prstGeom prst="rect">
            <a:avLst/>
          </a:prstGeom>
          <a:noFill/>
        </p:spPr>
        <p:txBody>
          <a:bodyPr wrap="square" rtlCol="0">
            <a:spAutoFit/>
          </a:bodyPr>
          <a:lstStyle/>
          <a:p>
            <a:r>
              <a:rPr lang="en-US" i="1" smtClean="0"/>
              <a:t>Khai báo nv1 thuộc lớp nhanVien, nhập dữ liệu và hiển thị</a:t>
            </a:r>
            <a:endParaRPr lang="en-US" i="1"/>
          </a:p>
        </p:txBody>
      </p:sp>
    </p:spTree>
    <p:extLst>
      <p:ext uri="{BB962C8B-B14F-4D97-AF65-F5344CB8AC3E}">
        <p14:creationId xmlns:p14="http://schemas.microsoft.com/office/powerpoint/2010/main" val="1917580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3</a:t>
            </a:r>
            <a:endParaRPr lang="en-US"/>
          </a:p>
        </p:txBody>
      </p:sp>
      <p:sp>
        <p:nvSpPr>
          <p:cNvPr id="3" name="Content Placeholder 2"/>
          <p:cNvSpPr>
            <a:spLocks noGrp="1"/>
          </p:cNvSpPr>
          <p:nvPr>
            <p:ph idx="1"/>
          </p:nvPr>
        </p:nvSpPr>
        <p:spPr/>
        <p:txBody>
          <a:bodyPr/>
          <a:lstStyle/>
          <a:p>
            <a:r>
              <a:rPr lang="en-US" smtClean="0"/>
              <a:t>Tạo lớp Student, lưu trữ các thông tin của một sinh viên:</a:t>
            </a:r>
          </a:p>
          <a:p>
            <a:pPr lvl="1"/>
            <a:r>
              <a:rPr lang="en-US" smtClean="0"/>
              <a:t>Mã sinh viên: chứa 8 ký tự</a:t>
            </a:r>
          </a:p>
          <a:p>
            <a:pPr lvl="1"/>
            <a:r>
              <a:rPr lang="en-US" smtClean="0"/>
              <a:t>Điểm trung bình: từ 0.0-10.0</a:t>
            </a:r>
          </a:p>
          <a:p>
            <a:pPr lvl="1"/>
            <a:r>
              <a:rPr lang="en-US" smtClean="0"/>
              <a:t>Tuổi: phải lớn hơn hoặc bằng 18</a:t>
            </a:r>
          </a:p>
          <a:p>
            <a:pPr lvl="1"/>
            <a:r>
              <a:rPr lang="en-US" smtClean="0"/>
              <a:t>Lớp: phải bắt đầu bằng kí tự ‘A’ hoặc kí tự ‘C’</a:t>
            </a:r>
          </a:p>
          <a:p>
            <a:pPr lvl="1"/>
            <a:r>
              <a:rPr lang="en-US" smtClean="0"/>
              <a:t>Xây dựng phương thức inputInfo(), phương thức printInfo()</a:t>
            </a:r>
          </a:p>
          <a:p>
            <a:pPr lvl="1"/>
            <a:r>
              <a:rPr lang="en-US" smtClean="0"/>
              <a:t>Viết phương thức xét học bổng:</a:t>
            </a:r>
          </a:p>
          <a:p>
            <a:pPr lvl="2"/>
            <a:r>
              <a:rPr lang="en-US" smtClean="0"/>
              <a:t>Nếu lớp bắt đầu là kí tự ‘A’ và điểm trung bình là 8.5 hoặc lớp bắt đầu là kí tự ‘B’ và điểm trung bình là 8.0 sẽ được học bổng</a:t>
            </a:r>
            <a:endParaRPr lang="en-US"/>
          </a:p>
        </p:txBody>
      </p:sp>
    </p:spTree>
    <p:extLst>
      <p:ext uri="{BB962C8B-B14F-4D97-AF65-F5344CB8AC3E}">
        <p14:creationId xmlns:p14="http://schemas.microsoft.com/office/powerpoint/2010/main" val="13084753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4. </a:t>
            </a:r>
            <a:endParaRPr lang="en-US"/>
          </a:p>
        </p:txBody>
      </p:sp>
      <p:sp>
        <p:nvSpPr>
          <p:cNvPr id="3" name="Content Placeholder 2"/>
          <p:cNvSpPr>
            <a:spLocks noGrp="1"/>
          </p:cNvSpPr>
          <p:nvPr>
            <p:ph idx="1"/>
          </p:nvPr>
        </p:nvSpPr>
        <p:spPr/>
        <p:txBody>
          <a:bodyPr/>
          <a:lstStyle/>
          <a:p>
            <a:r>
              <a:rPr lang="en-US" sz="2400" smtClean="0"/>
              <a:t>Xây dựng lớp Điểm trong hệ toạn độ xOy</a:t>
            </a:r>
          </a:p>
          <a:p>
            <a:pPr lvl="1"/>
            <a:r>
              <a:rPr lang="en-US" sz="2000" smtClean="0"/>
              <a:t>Thuộc tính gồm hoành độ, tung độ</a:t>
            </a:r>
          </a:p>
          <a:p>
            <a:pPr lvl="1"/>
            <a:r>
              <a:rPr lang="en-US" sz="2000" smtClean="0"/>
              <a:t>Hàm tạo không tham số và có tham số</a:t>
            </a:r>
          </a:p>
          <a:p>
            <a:pPr lvl="1"/>
            <a:r>
              <a:rPr lang="en-US" sz="2000" smtClean="0"/>
              <a:t>Xây dựng phương thức nhập, xuất thông tin</a:t>
            </a:r>
          </a:p>
          <a:p>
            <a:pPr lvl="1"/>
            <a:r>
              <a:rPr lang="en-US" sz="2000" smtClean="0"/>
              <a:t>Xây dựng phương thức tính khoảng cách hai điểm</a:t>
            </a:r>
          </a:p>
          <a:p>
            <a:pPr lvl="1"/>
            <a:r>
              <a:rPr lang="en-US" sz="2000" smtClean="0"/>
              <a:t>Xây dựng phương thức dịch chuyển điểm</a:t>
            </a:r>
          </a:p>
          <a:p>
            <a:r>
              <a:rPr lang="en-US" sz="2400" smtClean="0"/>
              <a:t>Xây dựng lớp Tam giác tạo bởi 3 Điểm</a:t>
            </a:r>
          </a:p>
          <a:p>
            <a:pPr lvl="1"/>
            <a:r>
              <a:rPr lang="en-US" sz="2000" smtClean="0"/>
              <a:t>Thuộc tính gồm Điểm A, B, C</a:t>
            </a:r>
          </a:p>
          <a:p>
            <a:pPr lvl="1"/>
            <a:r>
              <a:rPr lang="en-US" sz="2000" smtClean="0"/>
              <a:t>Hàm tạo không tham số và có tham số</a:t>
            </a:r>
          </a:p>
          <a:p>
            <a:pPr lvl="1"/>
            <a:r>
              <a:rPr lang="en-US" sz="2000" smtClean="0"/>
              <a:t>Xây dựng phương thức nhập, xuất thông tin</a:t>
            </a:r>
          </a:p>
          <a:p>
            <a:pPr lvl="1"/>
            <a:r>
              <a:rPr lang="en-US" sz="2000" smtClean="0"/>
              <a:t>Xây dựng phương thức tính diện tích và chu vi tam giác</a:t>
            </a:r>
          </a:p>
          <a:p>
            <a:pPr lvl="1"/>
            <a:r>
              <a:rPr lang="en-US" sz="2000" smtClean="0"/>
              <a:t>Xây dựng phương thức xét loại tam giác( đều, vuông, cân, thường)</a:t>
            </a:r>
            <a:endParaRPr lang="en-US" sz="2000"/>
          </a:p>
        </p:txBody>
      </p:sp>
    </p:spTree>
    <p:extLst>
      <p:ext uri="{BB962C8B-B14F-4D97-AF65-F5344CB8AC3E}">
        <p14:creationId xmlns:p14="http://schemas.microsoft.com/office/powerpoint/2010/main" val="1956773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5</a:t>
            </a:r>
            <a:endParaRPr lang="en-US"/>
          </a:p>
        </p:txBody>
      </p:sp>
      <p:sp>
        <p:nvSpPr>
          <p:cNvPr id="3" name="Content Placeholder 2"/>
          <p:cNvSpPr>
            <a:spLocks noGrp="1"/>
          </p:cNvSpPr>
          <p:nvPr>
            <p:ph idx="1"/>
          </p:nvPr>
        </p:nvSpPr>
        <p:spPr/>
        <p:txBody>
          <a:bodyPr/>
          <a:lstStyle/>
          <a:p>
            <a:r>
              <a:rPr lang="en-US" smtClean="0"/>
              <a:t>Xây dựng lớp số phức với:</a:t>
            </a:r>
          </a:p>
          <a:p>
            <a:pPr lvl="1"/>
            <a:r>
              <a:rPr lang="en-US" smtClean="0"/>
              <a:t>Thuộc tính gồm phần thực và phần ảo</a:t>
            </a:r>
          </a:p>
          <a:p>
            <a:pPr lvl="1"/>
            <a:r>
              <a:rPr lang="en-US" smtClean="0"/>
              <a:t>Xây dựng hàm tạo có tham số và không tham số</a:t>
            </a:r>
          </a:p>
          <a:p>
            <a:pPr lvl="1"/>
            <a:r>
              <a:rPr lang="en-US" smtClean="0"/>
              <a:t>Xây dựng phương thức nhập, xuất thông tin</a:t>
            </a:r>
          </a:p>
          <a:p>
            <a:pPr lvl="1"/>
            <a:r>
              <a:rPr lang="en-US" smtClean="0"/>
              <a:t>Xây dựng các phương thức cộng, trừ, nhân, chia hai số phức</a:t>
            </a:r>
            <a:endParaRPr lang="en-US"/>
          </a:p>
        </p:txBody>
      </p:sp>
    </p:spTree>
    <p:extLst>
      <p:ext uri="{BB962C8B-B14F-4D97-AF65-F5344CB8AC3E}">
        <p14:creationId xmlns:p14="http://schemas.microsoft.com/office/powerpoint/2010/main" val="1003370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6</a:t>
            </a:r>
            <a:endParaRPr lang="en-US"/>
          </a:p>
        </p:txBody>
      </p:sp>
      <p:sp>
        <p:nvSpPr>
          <p:cNvPr id="3" name="Content Placeholder 2"/>
          <p:cNvSpPr>
            <a:spLocks noGrp="1"/>
          </p:cNvSpPr>
          <p:nvPr>
            <p:ph idx="1"/>
          </p:nvPr>
        </p:nvSpPr>
        <p:spPr/>
        <p:txBody>
          <a:bodyPr/>
          <a:lstStyle/>
          <a:p>
            <a:r>
              <a:rPr lang="en-US" smtClean="0"/>
              <a:t>Xây dựng lớp BankAccount theo mô tả dưới đây.</a:t>
            </a: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207" y="1976548"/>
            <a:ext cx="4553585" cy="3115110"/>
          </a:xfrm>
          <a:prstGeom prst="rect">
            <a:avLst/>
          </a:prstGeom>
        </p:spPr>
      </p:pic>
      <p:sp>
        <p:nvSpPr>
          <p:cNvPr id="5" name="TextBox 4"/>
          <p:cNvSpPr txBox="1"/>
          <p:nvPr/>
        </p:nvSpPr>
        <p:spPr>
          <a:xfrm>
            <a:off x="5454868" y="2375536"/>
            <a:ext cx="2916621" cy="1477328"/>
          </a:xfrm>
          <a:prstGeom prst="rect">
            <a:avLst/>
          </a:prstGeom>
          <a:noFill/>
        </p:spPr>
        <p:txBody>
          <a:bodyPr wrap="square" rtlCol="0">
            <a:spAutoFit/>
          </a:bodyPr>
          <a:lstStyle/>
          <a:p>
            <a:r>
              <a:rPr lang="en-US" smtClean="0"/>
              <a:t>- accountNumber: Số tài khoản Ngân hàng</a:t>
            </a:r>
          </a:p>
          <a:p>
            <a:r>
              <a:rPr lang="en-US" smtClean="0"/>
              <a:t>- accountName: Tên chủ tài khoản</a:t>
            </a:r>
          </a:p>
          <a:p>
            <a:r>
              <a:rPr lang="en-US" smtClean="0"/>
              <a:t>- balance: số dư tài khoản</a:t>
            </a:r>
            <a:endParaRPr lang="en-US"/>
          </a:p>
        </p:txBody>
      </p:sp>
    </p:spTree>
    <p:extLst>
      <p:ext uri="{BB962C8B-B14F-4D97-AF65-F5344CB8AC3E}">
        <p14:creationId xmlns:p14="http://schemas.microsoft.com/office/powerpoint/2010/main" val="1073077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6</a:t>
            </a:r>
            <a:endParaRPr lang="en-US"/>
          </a:p>
        </p:txBody>
      </p:sp>
      <p:sp>
        <p:nvSpPr>
          <p:cNvPr id="3" name="Content Placeholder 2"/>
          <p:cNvSpPr>
            <a:spLocks noGrp="1"/>
          </p:cNvSpPr>
          <p:nvPr>
            <p:ph idx="1"/>
          </p:nvPr>
        </p:nvSpPr>
        <p:spPr/>
        <p:txBody>
          <a:bodyPr/>
          <a:lstStyle/>
          <a:p>
            <a:r>
              <a:rPr lang="en-US" smtClean="0"/>
              <a:t>Xây dựng lớp Bank theo mô tả dưới đây.</a:t>
            </a:r>
            <a:endParaRPr lang="en-US"/>
          </a:p>
        </p:txBody>
      </p:sp>
      <p:sp>
        <p:nvSpPr>
          <p:cNvPr id="5" name="TextBox 4"/>
          <p:cNvSpPr txBox="1"/>
          <p:nvPr/>
        </p:nvSpPr>
        <p:spPr>
          <a:xfrm>
            <a:off x="5264055" y="2217881"/>
            <a:ext cx="3605049" cy="3970318"/>
          </a:xfrm>
          <a:prstGeom prst="rect">
            <a:avLst/>
          </a:prstGeom>
          <a:noFill/>
        </p:spPr>
        <p:txBody>
          <a:bodyPr wrap="square" rtlCol="0">
            <a:spAutoFit/>
          </a:bodyPr>
          <a:lstStyle/>
          <a:p>
            <a:r>
              <a:rPr lang="en-US" smtClean="0"/>
              <a:t>Search(String): trả về vị trí của tài khoản có số tài khoản được tìm kiếm.</a:t>
            </a:r>
          </a:p>
          <a:p>
            <a:r>
              <a:rPr lang="en-US" smtClean="0"/>
              <a:t>getTotal(): trả về số lượng tài khoản trong ngân hàng</a:t>
            </a:r>
          </a:p>
          <a:p>
            <a:r>
              <a:rPr lang="en-US" smtClean="0"/>
              <a:t>getItem(String): trả về tài khoản ngân hàng có số tài khoản được truyền vào.</a:t>
            </a:r>
          </a:p>
          <a:p>
            <a:r>
              <a:rPr lang="en-US" smtClean="0"/>
              <a:t>addAccount(String,String) nhận vào Số tài khoản và tên chủ tài khoản, nếu tồn tại số tài khoản rồi thì sẽ trả về false, ngược lại sẽ thêm tài khoản mới với thông tin truyền vào và trả lại kết quả true</a:t>
            </a:r>
            <a:endParaRPr lang="en-US"/>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469" y="1991508"/>
            <a:ext cx="4915586" cy="2896004"/>
          </a:xfrm>
          <a:prstGeom prst="rect">
            <a:avLst/>
          </a:prstGeom>
        </p:spPr>
      </p:pic>
      <p:sp>
        <p:nvSpPr>
          <p:cNvPr id="7" name="TextBox 6"/>
          <p:cNvSpPr txBox="1"/>
          <p:nvPr/>
        </p:nvSpPr>
        <p:spPr>
          <a:xfrm>
            <a:off x="723587" y="4887512"/>
            <a:ext cx="4358164" cy="1754326"/>
          </a:xfrm>
          <a:prstGeom prst="rect">
            <a:avLst/>
          </a:prstGeom>
          <a:noFill/>
        </p:spPr>
        <p:txBody>
          <a:bodyPr wrap="square" rtlCol="0">
            <a:spAutoFit/>
          </a:bodyPr>
          <a:lstStyle/>
          <a:p>
            <a:r>
              <a:rPr lang="en-US" smtClean="0"/>
              <a:t>depositMoney(String, double): nạp tiền vào tài khoản, nếu tồn tại tài khoản trả về true, ngược lại trả về false</a:t>
            </a:r>
          </a:p>
          <a:p>
            <a:r>
              <a:rPr lang="en-US" smtClean="0"/>
              <a:t>withdrawMoney(String, double): rút tiền từ tài khoản</a:t>
            </a:r>
          </a:p>
          <a:p>
            <a:r>
              <a:rPr lang="en-US" smtClean="0"/>
              <a:t>removeAccoutn(String): loại bỏ tài khoản</a:t>
            </a:r>
          </a:p>
        </p:txBody>
      </p:sp>
    </p:spTree>
    <p:extLst>
      <p:ext uri="{BB962C8B-B14F-4D97-AF65-F5344CB8AC3E}">
        <p14:creationId xmlns:p14="http://schemas.microsoft.com/office/powerpoint/2010/main" val="32626765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65777" y="1302297"/>
            <a:ext cx="5202237" cy="5248275"/>
          </a:xfrm>
          <a:ln>
            <a:solidFill>
              <a:schemeClr val="accent1"/>
            </a:solidFill>
          </a:ln>
        </p:spPr>
      </p:pic>
    </p:spTree>
    <p:extLst>
      <p:ext uri="{BB962C8B-B14F-4D97-AF65-F5344CB8AC3E}">
        <p14:creationId xmlns:p14="http://schemas.microsoft.com/office/powerpoint/2010/main" val="34122909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02939" y="1228725"/>
            <a:ext cx="6338122" cy="5248275"/>
          </a:xfrm>
          <a:ln>
            <a:solidFill>
              <a:schemeClr val="accent1"/>
            </a:solidFill>
          </a:ln>
        </p:spPr>
      </p:pic>
    </p:spTree>
    <p:extLst>
      <p:ext uri="{BB962C8B-B14F-4D97-AF65-F5344CB8AC3E}">
        <p14:creationId xmlns:p14="http://schemas.microsoft.com/office/powerpoint/2010/main" val="42168284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66703" y="1228725"/>
            <a:ext cx="6610593" cy="5248275"/>
          </a:xfrm>
          <a:ln>
            <a:solidFill>
              <a:schemeClr val="accent1"/>
            </a:solidFill>
          </a:ln>
        </p:spPr>
      </p:pic>
    </p:spTree>
    <p:extLst>
      <p:ext uri="{BB962C8B-B14F-4D97-AF65-F5344CB8AC3E}">
        <p14:creationId xmlns:p14="http://schemas.microsoft.com/office/powerpoint/2010/main" val="3856857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36756" y="1228725"/>
            <a:ext cx="6670487" cy="5248275"/>
          </a:xfrm>
          <a:ln>
            <a:solidFill>
              <a:schemeClr val="accent1"/>
            </a:solidFill>
          </a:ln>
        </p:spPr>
      </p:pic>
    </p:spTree>
    <p:extLst>
      <p:ext uri="{BB962C8B-B14F-4D97-AF65-F5344CB8AC3E}">
        <p14:creationId xmlns:p14="http://schemas.microsoft.com/office/powerpoint/2010/main" val="6124503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503607"/>
            <a:ext cx="8229600" cy="4698510"/>
          </a:xfrm>
          <a:ln>
            <a:solidFill>
              <a:schemeClr val="accent1"/>
            </a:solidFill>
          </a:ln>
        </p:spPr>
      </p:pic>
    </p:spTree>
    <p:extLst>
      <p:ext uri="{BB962C8B-B14F-4D97-AF65-F5344CB8AC3E}">
        <p14:creationId xmlns:p14="http://schemas.microsoft.com/office/powerpoint/2010/main" val="15348318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416468"/>
            <a:ext cx="8229600" cy="4872788"/>
          </a:xfrm>
          <a:ln>
            <a:solidFill>
              <a:schemeClr val="accent1"/>
            </a:solidFill>
          </a:ln>
        </p:spPr>
      </p:pic>
    </p:spTree>
    <p:extLst>
      <p:ext uri="{BB962C8B-B14F-4D97-AF65-F5344CB8AC3E}">
        <p14:creationId xmlns:p14="http://schemas.microsoft.com/office/powerpoint/2010/main" val="47658639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Kết quả</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980119" y="1321853"/>
            <a:ext cx="3162741" cy="4515480"/>
          </a:xfrm>
        </p:spPr>
      </p:pic>
    </p:spTree>
    <p:extLst>
      <p:ext uri="{BB962C8B-B14F-4D97-AF65-F5344CB8AC3E}">
        <p14:creationId xmlns:p14="http://schemas.microsoft.com/office/powerpoint/2010/main" val="13466452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t>Nội</a:t>
            </a:r>
            <a:r>
              <a:rPr lang="en-US" b="1" dirty="0"/>
              <a:t> dung</a:t>
            </a:r>
          </a:p>
        </p:txBody>
      </p:sp>
      <p:sp>
        <p:nvSpPr>
          <p:cNvPr id="3" name="Content Placeholder 2"/>
          <p:cNvSpPr>
            <a:spLocks noGrp="1"/>
          </p:cNvSpPr>
          <p:nvPr>
            <p:ph idx="1"/>
          </p:nvPr>
        </p:nvSpPr>
        <p:spPr/>
        <p:txBody>
          <a:bodyPr>
            <a:normAutofit/>
          </a:bodyPr>
          <a:lstStyle/>
          <a:p>
            <a:pPr marL="385763" indent="-385763">
              <a:buFont typeface="+mj-lt"/>
              <a:buAutoNum type="arabicPeriod"/>
            </a:pPr>
            <a:r>
              <a:rPr lang="en-US" sz="2400" b="1"/>
              <a:t>Nhóm bài tập cơ bản</a:t>
            </a:r>
          </a:p>
          <a:p>
            <a:pPr marL="385763" indent="-385763">
              <a:buFont typeface="+mj-lt"/>
              <a:buAutoNum type="arabicPeriod"/>
            </a:pPr>
            <a:r>
              <a:rPr lang="en-US" sz="2400" b="1"/>
              <a:t>Nhóm bài tập về lớp và đối tượng</a:t>
            </a:r>
          </a:p>
          <a:p>
            <a:pPr marL="385763" indent="-385763">
              <a:buFont typeface="+mj-lt"/>
              <a:buAutoNum type="arabicPeriod"/>
            </a:pPr>
            <a:r>
              <a:rPr lang="en-US" sz="2400" b="1" smtClean="0">
                <a:solidFill>
                  <a:srgbClr val="FF0000"/>
                </a:solidFill>
              </a:rPr>
              <a:t>Nhóm bài tập về kế thừa</a:t>
            </a:r>
          </a:p>
          <a:p>
            <a:pPr marL="385763" indent="-385763">
              <a:buFont typeface="+mj-lt"/>
              <a:buAutoNum type="arabicPeriod"/>
            </a:pPr>
            <a:r>
              <a:rPr lang="en-US" sz="2400" b="1" smtClean="0"/>
              <a:t>Q &amp; A</a:t>
            </a:r>
            <a:endParaRPr lang="en-US" sz="2400" b="1" dirty="0"/>
          </a:p>
        </p:txBody>
      </p:sp>
      <p:sp>
        <p:nvSpPr>
          <p:cNvPr id="4" name="Slide Number Placeholder 3"/>
          <p:cNvSpPr>
            <a:spLocks noGrp="1"/>
          </p:cNvSpPr>
          <p:nvPr>
            <p:ph type="sldNum" sz="quarter" idx="12"/>
          </p:nvPr>
        </p:nvSpPr>
        <p:spPr/>
        <p:txBody>
          <a:bodyPr/>
          <a:lstStyle/>
          <a:p>
            <a:fld id="{D55F1051-63A8-40BE-A0A8-9F6D9BC932E4}" type="slidenum">
              <a:rPr lang="en-US" smtClean="0"/>
              <a:t>41</a:t>
            </a:fld>
            <a:endParaRPr lang="en-US"/>
          </a:p>
        </p:txBody>
      </p:sp>
    </p:spTree>
    <p:extLst>
      <p:ext uri="{BB962C8B-B14F-4D97-AF65-F5344CB8AC3E}">
        <p14:creationId xmlns:p14="http://schemas.microsoft.com/office/powerpoint/2010/main" val="182476886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1</a:t>
            </a:r>
            <a:endParaRPr lang="en-US"/>
          </a:p>
        </p:txBody>
      </p:sp>
      <p:sp>
        <p:nvSpPr>
          <p:cNvPr id="3" name="Content Placeholder 2"/>
          <p:cNvSpPr>
            <a:spLocks noGrp="1"/>
          </p:cNvSpPr>
          <p:nvPr>
            <p:ph idx="1"/>
          </p:nvPr>
        </p:nvSpPr>
        <p:spPr/>
        <p:txBody>
          <a:bodyPr/>
          <a:lstStyle/>
          <a:p>
            <a:r>
              <a:rPr lang="en-US" smtClean="0"/>
              <a:t>Xây dựng lớp ChuNhat gồm 2 thuộc tính là rong va dai với phương thức getChuvi() và getDientich() để tính chu vi và diện tích. Phương thức xuat sẽ xuất ra màn hình chiều rộng, chiều dài, diện tích và chu vi.</a:t>
            </a:r>
          </a:p>
          <a:p>
            <a:r>
              <a:rPr lang="en-US" smtClean="0"/>
              <a:t>Xây dựng lớp Vuong kế thừa từ lớp ChuNhat và ghi đè phương thức xuat() để xuất thông tin cạnh, diện tích và chu vi. </a:t>
            </a:r>
          </a:p>
          <a:p>
            <a:r>
              <a:rPr lang="en-US" smtClean="0"/>
              <a:t>Viết chương trình nhập 2 hình chữ nhật và 1 hình vuông sau đó xuất thông tin ra màn hình.</a:t>
            </a:r>
            <a:endParaRPr lang="en-US"/>
          </a:p>
        </p:txBody>
      </p:sp>
    </p:spTree>
    <p:extLst>
      <p:ext uri="{BB962C8B-B14F-4D97-AF65-F5344CB8AC3E}">
        <p14:creationId xmlns:p14="http://schemas.microsoft.com/office/powerpoint/2010/main" val="17914789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Hướng dẫn</a:t>
            </a:r>
            <a:endParaRPr lang="en-US"/>
          </a:p>
        </p:txBody>
      </p:sp>
      <p:sp>
        <p:nvSpPr>
          <p:cNvPr id="3" name="Content Placeholder 2"/>
          <p:cNvSpPr>
            <a:spLocks noGrp="1"/>
          </p:cNvSpPr>
          <p:nvPr>
            <p:ph idx="1"/>
          </p:nvPr>
        </p:nvSpPr>
        <p:spPr/>
        <p:txBody>
          <a:bodyPr/>
          <a:lstStyle/>
          <a:p>
            <a:r>
              <a:rPr lang="en-US" smtClean="0"/>
              <a:t>Xây dựng các lớp theo cấu trúc kế thừa như sau:</a:t>
            </a:r>
          </a:p>
          <a:p>
            <a:pPr marL="0" indent="0">
              <a:buNone/>
            </a:pPr>
            <a:endParaRPr lang="en-US"/>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53710" y="1787466"/>
            <a:ext cx="4034230" cy="4689536"/>
          </a:xfrm>
          <a:prstGeom prst="rect">
            <a:avLst/>
          </a:prstGeom>
        </p:spPr>
      </p:pic>
    </p:spTree>
    <p:extLst>
      <p:ext uri="{BB962C8B-B14F-4D97-AF65-F5344CB8AC3E}">
        <p14:creationId xmlns:p14="http://schemas.microsoft.com/office/powerpoint/2010/main" val="8226518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Hướng dẫn</a:t>
            </a:r>
            <a:endParaRPr lang="en-US"/>
          </a:p>
        </p:txBody>
      </p:sp>
      <p:sp>
        <p:nvSpPr>
          <p:cNvPr id="3" name="Content Placeholder 2"/>
          <p:cNvSpPr>
            <a:spLocks noGrp="1"/>
          </p:cNvSpPr>
          <p:nvPr>
            <p:ph idx="1"/>
          </p:nvPr>
        </p:nvSpPr>
        <p:spPr/>
        <p:txBody>
          <a:bodyPr/>
          <a:lstStyle/>
          <a:p>
            <a:r>
              <a:rPr lang="en-US" smtClean="0"/>
              <a:t>Hàm tạo của lớp Vuong gọi lại hàm tạo của lớp ChuNhat và truyền cạnh của hình vuông cho 2 tham số chiều dài và chiều rộng</a:t>
            </a:r>
          </a:p>
          <a:p>
            <a:r>
              <a:rPr lang="en-US" smtClean="0"/>
              <a:t>Ghi đè phương thức xuất để xuất thông tin hình vuông</a:t>
            </a:r>
          </a:p>
          <a:p>
            <a:r>
              <a:rPr lang="en-US" smtClean="0"/>
              <a:t>Tạo lớp chứa phương thức main() và nhập chiều dài, chiều rộng của hình vuông và cạnh hình vuông. Sau đó sử dụng lớp ChuNhat và Vuong để tạo các đối tượng gọi phương thức xuat() để xem thông tin:</a:t>
            </a:r>
          </a:p>
          <a:p>
            <a:pPr marL="0" indent="0">
              <a:buNone/>
            </a:pPr>
            <a:r>
              <a:rPr lang="en-US"/>
              <a:t>	</a:t>
            </a:r>
            <a:r>
              <a:rPr lang="en-US" smtClean="0"/>
              <a:t>ChuNhat cn=new ChuNhat(dai,rong)</a:t>
            </a:r>
          </a:p>
          <a:p>
            <a:pPr marL="0" indent="0">
              <a:buNone/>
            </a:pPr>
            <a:r>
              <a:rPr lang="en-US"/>
              <a:t>	</a:t>
            </a:r>
            <a:r>
              <a:rPr lang="en-US" smtClean="0"/>
              <a:t>ChuNhat vu=new Vuong(canh)</a:t>
            </a:r>
          </a:p>
          <a:p>
            <a:pPr marL="0" indent="0">
              <a:buNone/>
            </a:pPr>
            <a:r>
              <a:rPr lang="en-US" smtClean="0"/>
              <a:t>	cn.xuat();</a:t>
            </a:r>
          </a:p>
          <a:p>
            <a:pPr marL="0" indent="0">
              <a:buNone/>
            </a:pPr>
            <a:r>
              <a:rPr lang="en-US" smtClean="0"/>
              <a:t>	vu.xuat();</a:t>
            </a:r>
            <a:endParaRPr lang="en-US"/>
          </a:p>
        </p:txBody>
      </p:sp>
    </p:spTree>
    <p:extLst>
      <p:ext uri="{BB962C8B-B14F-4D97-AF65-F5344CB8AC3E}">
        <p14:creationId xmlns:p14="http://schemas.microsoft.com/office/powerpoint/2010/main" val="17153900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746242"/>
            <a:ext cx="8229600" cy="4213240"/>
          </a:xfrm>
          <a:ln>
            <a:solidFill>
              <a:schemeClr val="accent1"/>
            </a:solidFill>
          </a:ln>
        </p:spPr>
      </p:pic>
    </p:spTree>
    <p:extLst>
      <p:ext uri="{BB962C8B-B14F-4D97-AF65-F5344CB8AC3E}">
        <p14:creationId xmlns:p14="http://schemas.microsoft.com/office/powerpoint/2010/main" val="19473629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636346"/>
            <a:ext cx="8229600" cy="2433032"/>
          </a:xfrm>
          <a:ln>
            <a:solidFill>
              <a:schemeClr val="accent1"/>
            </a:solidFill>
          </a:ln>
        </p:spPr>
      </p:pic>
    </p:spTree>
    <p:extLst>
      <p:ext uri="{BB962C8B-B14F-4D97-AF65-F5344CB8AC3E}">
        <p14:creationId xmlns:p14="http://schemas.microsoft.com/office/powerpoint/2010/main" val="381978437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67485" y="1228725"/>
            <a:ext cx="6409030" cy="5248275"/>
          </a:xfrm>
          <a:ln>
            <a:solidFill>
              <a:schemeClr val="accent1"/>
            </a:solidFill>
          </a:ln>
        </p:spPr>
      </p:pic>
    </p:spTree>
    <p:extLst>
      <p:ext uri="{BB962C8B-B14F-4D97-AF65-F5344CB8AC3E}">
        <p14:creationId xmlns:p14="http://schemas.microsoft.com/office/powerpoint/2010/main" val="240268377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2</a:t>
            </a:r>
            <a:endParaRPr lang="en-US"/>
          </a:p>
        </p:txBody>
      </p:sp>
      <p:sp>
        <p:nvSpPr>
          <p:cNvPr id="3" name="Content Placeholder 2"/>
          <p:cNvSpPr>
            <a:spLocks noGrp="1"/>
          </p:cNvSpPr>
          <p:nvPr>
            <p:ph idx="1"/>
          </p:nvPr>
        </p:nvSpPr>
        <p:spPr/>
        <p:txBody>
          <a:bodyPr/>
          <a:lstStyle/>
          <a:p>
            <a:r>
              <a:rPr lang="en-US" sz="2400" smtClean="0"/>
              <a:t>Tạo lớp SinhvienPoly gồm 2 thuộc tính họ tên và ngành cùng với phương thức trừu tượng là getDiem(). Thêm phương thức getHocLuc() để xếp loại học lực. Lớp cũng bao gồm một phương thức xuat() để xuất họ tên, điểm và học lực ra màn hình.</a:t>
            </a:r>
          </a:p>
          <a:p>
            <a:r>
              <a:rPr lang="en-US" sz="2400" smtClean="0"/>
              <a:t>Tạo lớp SinhvienIt và SinhvienBiz kế thừa SinhvienPoly.</a:t>
            </a:r>
          </a:p>
          <a:p>
            <a:pPr lvl="1"/>
            <a:r>
              <a:rPr lang="en-US" sz="2000" smtClean="0"/>
              <a:t>SinhvienIt gồm các thuộc tính điểm java, html, css. Ghi đè phương thúc getDiem() cho sinh viên It theo công thức (2*java+html+css)/4</a:t>
            </a:r>
          </a:p>
          <a:p>
            <a:pPr lvl="1"/>
            <a:r>
              <a:rPr lang="en-US" sz="2000" smtClean="0"/>
              <a:t>SinhvienBiz gồm các thuộc tính marketing, sales. Ghi đè phương thức getDiem theo công thức sau (2*marketing+sales)/3</a:t>
            </a:r>
          </a:p>
        </p:txBody>
      </p:sp>
    </p:spTree>
    <p:extLst>
      <p:ext uri="{BB962C8B-B14F-4D97-AF65-F5344CB8AC3E}">
        <p14:creationId xmlns:p14="http://schemas.microsoft.com/office/powerpoint/2010/main" val="10870020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Hướng dẫn</a:t>
            </a:r>
            <a:endParaRPr lang="en-US"/>
          </a:p>
        </p:txBody>
      </p:sp>
      <p:sp>
        <p:nvSpPr>
          <p:cNvPr id="3" name="Content Placeholder 2"/>
          <p:cNvSpPr>
            <a:spLocks noGrp="1"/>
          </p:cNvSpPr>
          <p:nvPr>
            <p:ph idx="1"/>
          </p:nvPr>
        </p:nvSpPr>
        <p:spPr/>
        <p:txBody>
          <a:bodyPr/>
          <a:lstStyle/>
          <a:p>
            <a:r>
              <a:rPr lang="en-US" sz="2000" smtClean="0"/>
              <a:t>Xây dựng lớp SinhVienPoly theo cấu trúc sau:</a:t>
            </a:r>
          </a:p>
          <a:p>
            <a:endParaRPr lang="en-US" sz="2000"/>
          </a:p>
          <a:p>
            <a:endParaRPr lang="en-US" sz="2000" smtClean="0"/>
          </a:p>
          <a:p>
            <a:endParaRPr lang="en-US" sz="2000"/>
          </a:p>
          <a:p>
            <a:endParaRPr lang="en-US" sz="2000" smtClean="0"/>
          </a:p>
          <a:p>
            <a:endParaRPr lang="en-US" sz="2000"/>
          </a:p>
          <a:p>
            <a:endParaRPr lang="en-US" sz="2000" smtClean="0"/>
          </a:p>
          <a:p>
            <a:r>
              <a:rPr lang="en-US" sz="2000" smtClean="0"/>
              <a:t>Vì chưa biết sinh viên này học những môn nào nên chưa tính được điểm ghì vậy phương thức getDiem() là phương thức trừu tượng</a:t>
            </a:r>
          </a:p>
          <a:p>
            <a:r>
              <a:rPr lang="en-US" sz="2000" smtClean="0"/>
              <a:t>Lớp SinhvienPoly tương ứng là lớp trừu tượng</a:t>
            </a:r>
          </a:p>
          <a:p>
            <a:r>
              <a:rPr lang="en-US" sz="2000" smtClean="0"/>
              <a:t>Phương thức getHocLuc () được viết bình thường sử dụng phương thức getDiem() để lấy điểm của sinh viên mặc dù hiện tại vẫn chưa biết điểm tính thế nào.</a:t>
            </a:r>
            <a:endParaRPr lang="en-US" sz="200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05655" y="1684917"/>
            <a:ext cx="2891346" cy="2021884"/>
          </a:xfrm>
          <a:prstGeom prst="rect">
            <a:avLst/>
          </a:prstGeom>
        </p:spPr>
      </p:pic>
    </p:spTree>
    <p:extLst>
      <p:ext uri="{BB962C8B-B14F-4D97-AF65-F5344CB8AC3E}">
        <p14:creationId xmlns:p14="http://schemas.microsoft.com/office/powerpoint/2010/main" val="8234671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Hướng dẫn</a:t>
            </a:r>
            <a:endParaRPr lang="en-US"/>
          </a:p>
        </p:txBody>
      </p:sp>
      <p:sp>
        <p:nvSpPr>
          <p:cNvPr id="3" name="Content Placeholder 2"/>
          <p:cNvSpPr>
            <a:spLocks noGrp="1"/>
          </p:cNvSpPr>
          <p:nvPr>
            <p:ph idx="1"/>
          </p:nvPr>
        </p:nvSpPr>
        <p:spPr/>
        <p:txBody>
          <a:bodyPr/>
          <a:lstStyle/>
          <a:p>
            <a:r>
              <a:rPr lang="en-US" smtClean="0"/>
              <a:t>Tổ chức lớp kế thừa như sau:</a:t>
            </a:r>
            <a:endParaRPr lang="en-US"/>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22384" y="1886979"/>
            <a:ext cx="5763912" cy="3494318"/>
          </a:xfrm>
          <a:prstGeom prst="rect">
            <a:avLst/>
          </a:prstGeom>
        </p:spPr>
      </p:pic>
    </p:spTree>
    <p:extLst>
      <p:ext uri="{BB962C8B-B14F-4D97-AF65-F5344CB8AC3E}">
        <p14:creationId xmlns:p14="http://schemas.microsoft.com/office/powerpoint/2010/main" val="23478188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8664" y="1228725"/>
            <a:ext cx="8166671" cy="5248275"/>
          </a:xfrm>
          <a:ln>
            <a:solidFill>
              <a:schemeClr val="accent1"/>
            </a:solidFill>
          </a:ln>
        </p:spPr>
      </p:pic>
    </p:spTree>
    <p:extLst>
      <p:ext uri="{BB962C8B-B14F-4D97-AF65-F5344CB8AC3E}">
        <p14:creationId xmlns:p14="http://schemas.microsoft.com/office/powerpoint/2010/main" val="39373299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9242" y="1634758"/>
            <a:ext cx="8229600" cy="3385173"/>
          </a:xfrm>
          <a:ln>
            <a:solidFill>
              <a:schemeClr val="accent1"/>
            </a:solidFill>
          </a:ln>
        </p:spPr>
      </p:pic>
    </p:spTree>
    <p:extLst>
      <p:ext uri="{BB962C8B-B14F-4D97-AF65-F5344CB8AC3E}">
        <p14:creationId xmlns:p14="http://schemas.microsoft.com/office/powerpoint/2010/main" val="96828082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Code mẫu</a:t>
            </a:r>
            <a:endParaRPr lang="en-US"/>
          </a:p>
        </p:txBody>
      </p:sp>
      <p:pic>
        <p:nvPicPr>
          <p:cNvPr id="5" name="Content Placeholder 4"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2305243"/>
            <a:ext cx="8229600" cy="3095239"/>
          </a:xfrm>
          <a:ln>
            <a:solidFill>
              <a:schemeClr val="accent1"/>
            </a:solidFill>
          </a:ln>
        </p:spPr>
      </p:pic>
    </p:spTree>
    <p:extLst>
      <p:ext uri="{BB962C8B-B14F-4D97-AF65-F5344CB8AC3E}">
        <p14:creationId xmlns:p14="http://schemas.microsoft.com/office/powerpoint/2010/main" val="123490137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3</a:t>
            </a:r>
            <a:endParaRPr lang="en-US"/>
          </a:p>
        </p:txBody>
      </p:sp>
      <p:sp>
        <p:nvSpPr>
          <p:cNvPr id="3" name="Content Placeholder 2"/>
          <p:cNvSpPr>
            <a:spLocks noGrp="1"/>
          </p:cNvSpPr>
          <p:nvPr>
            <p:ph idx="1"/>
          </p:nvPr>
        </p:nvSpPr>
        <p:spPr/>
        <p:txBody>
          <a:bodyPr/>
          <a:lstStyle/>
          <a:p>
            <a:r>
              <a:rPr lang="en-US" sz="2400" smtClean="0"/>
              <a:t>Tạo lớp Person chứa các thông tin sau:</a:t>
            </a:r>
          </a:p>
          <a:p>
            <a:pPr lvl="1"/>
            <a:r>
              <a:rPr lang="en-US" sz="2000" smtClean="0"/>
              <a:t>Tên, Giới tính, ngày sinh, địa chỉ</a:t>
            </a:r>
          </a:p>
          <a:p>
            <a:pPr lvl="1"/>
            <a:r>
              <a:rPr lang="en-US" sz="2000" smtClean="0"/>
              <a:t>Xây dựng các phương thức set, get, hàm tạo không tham số, hàm tạo có tham số đầy đủ.</a:t>
            </a:r>
          </a:p>
          <a:p>
            <a:pPr lvl="1"/>
            <a:r>
              <a:rPr lang="en-US" sz="2000" smtClean="0"/>
              <a:t>Viết phương thức InputInfo() để nhập dữ liệu từ bàn phím</a:t>
            </a:r>
          </a:p>
          <a:p>
            <a:pPr lvl="1"/>
            <a:r>
              <a:rPr lang="en-US" sz="2000" smtClean="0"/>
              <a:t>Viết phương thức showInfo() để hiển thị các thông tin Person</a:t>
            </a:r>
          </a:p>
          <a:p>
            <a:r>
              <a:rPr lang="en-US" sz="2400" smtClean="0"/>
              <a:t>Tạo lớp Student kế thừa lớp Person, lưu trữ thông tin sau:</a:t>
            </a:r>
          </a:p>
          <a:p>
            <a:pPr lvl="1"/>
            <a:r>
              <a:rPr lang="en-US" sz="2000" smtClean="0"/>
              <a:t>Mã sinh viên, điểm trung bình từ 0-10, email phải chứa kí tự @ và không tồn tại khoảng trắng</a:t>
            </a:r>
          </a:p>
          <a:p>
            <a:pPr lvl="1"/>
            <a:r>
              <a:rPr lang="en-US" sz="2000" smtClean="0"/>
              <a:t>Ghi đè phương thức InputInfo() và showInfo()</a:t>
            </a:r>
          </a:p>
          <a:p>
            <a:pPr lvl="1"/>
            <a:r>
              <a:rPr lang="en-US" sz="2000" smtClean="0"/>
              <a:t>Viết phương thức kiểm tra sinh viên có được học bổng không (điểm tb&gt;8 sẽ được học bổng)</a:t>
            </a:r>
            <a:endParaRPr lang="en-US" sz="2000"/>
          </a:p>
        </p:txBody>
      </p:sp>
    </p:spTree>
    <p:extLst>
      <p:ext uri="{BB962C8B-B14F-4D97-AF65-F5344CB8AC3E}">
        <p14:creationId xmlns:p14="http://schemas.microsoft.com/office/powerpoint/2010/main" val="21678438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3</a:t>
            </a:r>
            <a:endParaRPr lang="en-US"/>
          </a:p>
        </p:txBody>
      </p:sp>
      <p:sp>
        <p:nvSpPr>
          <p:cNvPr id="3" name="Content Placeholder 2"/>
          <p:cNvSpPr>
            <a:spLocks noGrp="1"/>
          </p:cNvSpPr>
          <p:nvPr>
            <p:ph idx="1"/>
          </p:nvPr>
        </p:nvSpPr>
        <p:spPr/>
        <p:txBody>
          <a:bodyPr/>
          <a:lstStyle/>
          <a:p>
            <a:r>
              <a:rPr lang="en-US" sz="2400" smtClean="0"/>
              <a:t>Tạo lớp Person, lưu trữ thông tin giảng viên:</a:t>
            </a:r>
          </a:p>
          <a:p>
            <a:pPr lvl="1"/>
            <a:r>
              <a:rPr lang="en-US" sz="1800" smtClean="0"/>
              <a:t>Lớp dạy ( phải bắt đầu bằng 1 trong các chữ cái : G, H, I, K, L, M)</a:t>
            </a:r>
          </a:p>
          <a:p>
            <a:pPr lvl="1"/>
            <a:r>
              <a:rPr lang="en-US" sz="1800" smtClean="0"/>
              <a:t>Lương một giờ dạy</a:t>
            </a:r>
          </a:p>
          <a:p>
            <a:pPr lvl="1"/>
            <a:r>
              <a:rPr lang="en-US" sz="1800" smtClean="0"/>
              <a:t>Số giờ dạy trong tháng</a:t>
            </a:r>
          </a:p>
          <a:p>
            <a:pPr lvl="1"/>
            <a:r>
              <a:rPr lang="en-US" sz="1800" smtClean="0"/>
              <a:t>Ghi đè phương thức InputInfo() và showInfo()</a:t>
            </a:r>
          </a:p>
          <a:p>
            <a:pPr lvl="1"/>
            <a:r>
              <a:rPr lang="en-US" sz="1800" smtClean="0"/>
              <a:t>Viết phương thức tính lương thực trả về lương thực theo công thức sau:</a:t>
            </a:r>
          </a:p>
          <a:p>
            <a:pPr lvl="2"/>
            <a:r>
              <a:rPr lang="en-US" sz="1600" smtClean="0"/>
              <a:t>Nếu lớp dạy là lớp buổi sáng thì chiều ( Giờ G, H, I, K) thì: </a:t>
            </a:r>
          </a:p>
          <a:p>
            <a:pPr marL="914400" lvl="2" indent="0">
              <a:buNone/>
            </a:pPr>
            <a:r>
              <a:rPr lang="en-US" sz="1600" smtClean="0"/>
              <a:t>Lương thực nhận= lương một giờ dạy * số giờ dạy trong tháng</a:t>
            </a:r>
          </a:p>
          <a:p>
            <a:pPr lvl="2"/>
            <a:r>
              <a:rPr lang="en-US" sz="1600" smtClean="0"/>
              <a:t>Nếu lớp là lớp buổi tối (giờ L, giờ M) thì:</a:t>
            </a:r>
          </a:p>
          <a:p>
            <a:pPr marL="914400" lvl="2" indent="0">
              <a:buNone/>
            </a:pPr>
            <a:r>
              <a:rPr lang="en-US" sz="1600" smtClean="0"/>
              <a:t>Lương thực nhận=lương một giờ dạy * số giờ dạy trong tháng+200000đ;</a:t>
            </a:r>
            <a:endParaRPr lang="en-US" sz="1400" smtClean="0"/>
          </a:p>
          <a:p>
            <a:pPr marL="914400" lvl="2" indent="0">
              <a:buNone/>
            </a:pPr>
            <a:endParaRPr lang="en-US" sz="1600"/>
          </a:p>
        </p:txBody>
      </p:sp>
    </p:spTree>
    <p:extLst>
      <p:ext uri="{BB962C8B-B14F-4D97-AF65-F5344CB8AC3E}">
        <p14:creationId xmlns:p14="http://schemas.microsoft.com/office/powerpoint/2010/main" val="10304774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4</a:t>
            </a:r>
            <a:endParaRPr lang="en-US"/>
          </a:p>
        </p:txBody>
      </p:sp>
      <p:sp>
        <p:nvSpPr>
          <p:cNvPr id="3" name="Content Placeholder 2"/>
          <p:cNvSpPr>
            <a:spLocks noGrp="1"/>
          </p:cNvSpPr>
          <p:nvPr>
            <p:ph idx="1"/>
          </p:nvPr>
        </p:nvSpPr>
        <p:spPr/>
        <p:txBody>
          <a:bodyPr/>
          <a:lstStyle/>
          <a:p>
            <a:r>
              <a:rPr lang="en-US" sz="2400" smtClean="0"/>
              <a:t>Tạo lớp có tên là Animal gồm các thuộc tính và phương thức:</a:t>
            </a:r>
          </a:p>
          <a:p>
            <a:pPr lvl="1"/>
            <a:r>
              <a:rPr lang="en-US" sz="2000" smtClean="0"/>
              <a:t>Tên, tuổi, mô tả</a:t>
            </a:r>
          </a:p>
          <a:p>
            <a:pPr lvl="1"/>
            <a:r>
              <a:rPr lang="en-US" sz="2000" smtClean="0"/>
              <a:t>Phương thức xemThongtin(), tiengKeu()</a:t>
            </a:r>
          </a:p>
          <a:p>
            <a:pPr lvl="1"/>
            <a:r>
              <a:rPr lang="en-US" sz="2000" smtClean="0"/>
              <a:t>Hàm tạo: không tham số, 1 tham số (ten), 2 tham số (ten, tuoi), 3 tham số (ten, tuoi, moTa)</a:t>
            </a:r>
          </a:p>
          <a:p>
            <a:r>
              <a:rPr lang="en-US" sz="2400" smtClean="0"/>
              <a:t>Tạo các lớp Tiger, Dog, Cat theo yêu cầu:</a:t>
            </a:r>
          </a:p>
          <a:p>
            <a:pPr lvl="1"/>
            <a:r>
              <a:rPr lang="en-US" sz="2000" smtClean="0"/>
              <a:t>Kế thừa lớp Animal</a:t>
            </a:r>
          </a:p>
          <a:p>
            <a:pPr lvl="1"/>
            <a:r>
              <a:rPr lang="en-US" sz="2000" smtClean="0"/>
              <a:t>Ghi đè phương thức tiengKeu()</a:t>
            </a:r>
          </a:p>
          <a:p>
            <a:pPr lvl="1"/>
            <a:r>
              <a:rPr lang="en-US" sz="2000" smtClean="0"/>
              <a:t>Thực thi các hàm tạo</a:t>
            </a:r>
          </a:p>
          <a:p>
            <a:r>
              <a:rPr lang="en-US" sz="2400" smtClean="0"/>
              <a:t>Tạo lớp Chuong gồm</a:t>
            </a:r>
          </a:p>
          <a:p>
            <a:pPr lvl="1"/>
            <a:r>
              <a:rPr lang="en-US" sz="2000" smtClean="0"/>
              <a:t>maChuong, AnimalList (kiểu ArrayList)</a:t>
            </a:r>
          </a:p>
          <a:p>
            <a:pPr lvl="1"/>
            <a:r>
              <a:rPr lang="en-US" sz="2000" smtClean="0"/>
              <a:t>Phương thức themconVat(Animal a), xoaConvat(String ten)</a:t>
            </a:r>
            <a:endParaRPr lang="en-US" sz="2000"/>
          </a:p>
        </p:txBody>
      </p:sp>
    </p:spTree>
    <p:extLst>
      <p:ext uri="{BB962C8B-B14F-4D97-AF65-F5344CB8AC3E}">
        <p14:creationId xmlns:p14="http://schemas.microsoft.com/office/powerpoint/2010/main" val="25141088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Bài 4</a:t>
            </a:r>
            <a:endParaRPr lang="en-US"/>
          </a:p>
        </p:txBody>
      </p:sp>
      <p:sp>
        <p:nvSpPr>
          <p:cNvPr id="3" name="Content Placeholder 2"/>
          <p:cNvSpPr>
            <a:spLocks noGrp="1"/>
          </p:cNvSpPr>
          <p:nvPr>
            <p:ph idx="1"/>
          </p:nvPr>
        </p:nvSpPr>
        <p:spPr/>
        <p:txBody>
          <a:bodyPr/>
          <a:lstStyle/>
          <a:p>
            <a:r>
              <a:rPr lang="en-US" sz="2400" smtClean="0"/>
              <a:t>Tạo lớp Zoo gồm:</a:t>
            </a:r>
          </a:p>
          <a:p>
            <a:pPr lvl="1"/>
            <a:r>
              <a:rPr lang="en-US" sz="1800" smtClean="0"/>
              <a:t>ArrayList DanhSachChuong</a:t>
            </a:r>
          </a:p>
          <a:p>
            <a:pPr lvl="1"/>
            <a:r>
              <a:rPr lang="en-US" sz="1800" smtClean="0"/>
              <a:t>Các phương thức themChuong(Chuong c), xoaChuong (int maChuong)</a:t>
            </a:r>
          </a:p>
          <a:p>
            <a:r>
              <a:rPr lang="en-US" sz="2000" smtClean="0"/>
              <a:t>Tạo lớp TestZoo chứa phương thức main() để quản lý sở thú với Menu như sau:</a:t>
            </a:r>
          </a:p>
          <a:p>
            <a:pPr lvl="1"/>
            <a:r>
              <a:rPr lang="en-US" sz="1800" smtClean="0"/>
              <a:t>1. Thêm chuồng</a:t>
            </a:r>
          </a:p>
          <a:p>
            <a:pPr lvl="1"/>
            <a:r>
              <a:rPr lang="en-US" sz="1800" smtClean="0"/>
              <a:t>2. Xóa chuồng</a:t>
            </a:r>
          </a:p>
          <a:p>
            <a:pPr lvl="1"/>
            <a:r>
              <a:rPr lang="en-US" sz="1800" smtClean="0"/>
              <a:t>3. Thêm con vật</a:t>
            </a:r>
          </a:p>
          <a:p>
            <a:pPr lvl="1"/>
            <a:r>
              <a:rPr lang="en-US" sz="1800" smtClean="0"/>
              <a:t>4. Xóa con vạt</a:t>
            </a:r>
          </a:p>
          <a:p>
            <a:pPr lvl="1"/>
            <a:r>
              <a:rPr lang="en-US" sz="1800" smtClean="0"/>
              <a:t>5. Xem tất cả con vật</a:t>
            </a:r>
          </a:p>
          <a:p>
            <a:pPr lvl="1"/>
            <a:r>
              <a:rPr lang="en-US" sz="1800" smtClean="0"/>
              <a:t>6. Thoát</a:t>
            </a:r>
            <a:endParaRPr lang="en-US" sz="1800"/>
          </a:p>
        </p:txBody>
      </p:sp>
    </p:spTree>
    <p:extLst>
      <p:ext uri="{BB962C8B-B14F-4D97-AF65-F5344CB8AC3E}">
        <p14:creationId xmlns:p14="http://schemas.microsoft.com/office/powerpoint/2010/main" val="67549106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Đọc và tìm hiểu</a:t>
            </a:r>
            <a:endParaRPr lang="en-US"/>
          </a:p>
        </p:txBody>
      </p:sp>
      <p:sp>
        <p:nvSpPr>
          <p:cNvPr id="3" name="Content Placeholder 2"/>
          <p:cNvSpPr>
            <a:spLocks noGrp="1"/>
          </p:cNvSpPr>
          <p:nvPr>
            <p:ph idx="1"/>
          </p:nvPr>
        </p:nvSpPr>
        <p:spPr/>
        <p:txBody>
          <a:bodyPr/>
          <a:lstStyle/>
          <a:p>
            <a:r>
              <a:rPr lang="en-US" smtClean="0"/>
              <a:t>Sinh viên cần tìm hiểu thêm:</a:t>
            </a:r>
          </a:p>
          <a:p>
            <a:pPr lvl="1"/>
            <a:r>
              <a:rPr lang="en-US"/>
              <a:t>Xử lý ngoại lệ trong java: </a:t>
            </a:r>
            <a:r>
              <a:rPr lang="en-US">
                <a:hlinkClick r:id="rId2"/>
              </a:rPr>
              <a:t>https://</a:t>
            </a:r>
            <a:r>
              <a:rPr lang="en-US" smtClean="0">
                <a:hlinkClick r:id="rId2"/>
              </a:rPr>
              <a:t>gpcoder.com/2430-xu-ly-ngoai-le-trong-java-exception-handling</a:t>
            </a:r>
            <a:endParaRPr lang="en-US" smtClean="0"/>
          </a:p>
          <a:p>
            <a:pPr lvl="1"/>
            <a:r>
              <a:rPr lang="en-US"/>
              <a:t>Luồng và đa luồng</a:t>
            </a:r>
            <a:r>
              <a:rPr lang="en-US" smtClean="0"/>
              <a:t>:  </a:t>
            </a:r>
            <a:r>
              <a:rPr lang="en-US">
                <a:hlinkClick r:id="rId3"/>
              </a:rPr>
              <a:t>https://</a:t>
            </a:r>
            <a:r>
              <a:rPr lang="en-US" smtClean="0">
                <a:hlinkClick r:id="rId3"/>
              </a:rPr>
              <a:t>openplanning.net/10269/java-multithreading</a:t>
            </a:r>
            <a:endParaRPr lang="en-US" smtClean="0"/>
          </a:p>
          <a:p>
            <a:pPr lvl="1"/>
            <a:endParaRPr lang="en-US"/>
          </a:p>
        </p:txBody>
      </p:sp>
    </p:spTree>
    <p:extLst>
      <p:ext uri="{BB962C8B-B14F-4D97-AF65-F5344CB8AC3E}">
        <p14:creationId xmlns:p14="http://schemas.microsoft.com/office/powerpoint/2010/main" val="8051221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55F1051-63A8-40BE-A0A8-9F6D9BC932E4}" type="slidenum">
              <a:rPr lang="en-US" smtClean="0"/>
              <a:t>59</a:t>
            </a:fld>
            <a:endParaRPr lang="en-US"/>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99" y="1645408"/>
            <a:ext cx="8556179" cy="3422471"/>
          </a:xfrm>
        </p:spPr>
      </p:pic>
    </p:spTree>
    <p:extLst>
      <p:ext uri="{BB962C8B-B14F-4D97-AF65-F5344CB8AC3E}">
        <p14:creationId xmlns:p14="http://schemas.microsoft.com/office/powerpoint/2010/main" val="1734164788"/>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Tài liệu tham khảo</a:t>
            </a:r>
            <a:endParaRPr lang="en-US"/>
          </a:p>
        </p:txBody>
      </p:sp>
      <p:sp>
        <p:nvSpPr>
          <p:cNvPr id="3" name="Content Placeholder 2"/>
          <p:cNvSpPr>
            <a:spLocks noGrp="1"/>
          </p:cNvSpPr>
          <p:nvPr>
            <p:ph idx="1"/>
          </p:nvPr>
        </p:nvSpPr>
        <p:spPr/>
        <p:txBody>
          <a:bodyPr/>
          <a:lstStyle/>
          <a:p>
            <a:r>
              <a:rPr lang="en-US" smtClean="0"/>
              <a:t>Fundamentals of Java, Aptech, 2013</a:t>
            </a:r>
          </a:p>
          <a:p>
            <a:r>
              <a:rPr lang="en-US" smtClean="0"/>
              <a:t>Fundamentals of Java Programming, Misunorio Ogihara, Springer, 2018</a:t>
            </a:r>
          </a:p>
          <a:p>
            <a:r>
              <a:rPr lang="en-US" smtClean="0"/>
              <a:t>Bài giảng Java - FPT</a:t>
            </a:r>
          </a:p>
          <a:p>
            <a:r>
              <a:rPr lang="en-US">
                <a:hlinkClick r:id="rId2"/>
              </a:rPr>
              <a:t>https://openplanning.net</a:t>
            </a:r>
            <a:r>
              <a:rPr lang="en-US" smtClean="0">
                <a:hlinkClick r:id="rId2"/>
              </a:rPr>
              <a:t>/</a:t>
            </a:r>
            <a:endParaRPr lang="en-US" smtClean="0"/>
          </a:p>
          <a:p>
            <a:r>
              <a:rPr lang="en-US">
                <a:hlinkClick r:id="rId3"/>
              </a:rPr>
              <a:t>http://</a:t>
            </a:r>
            <a:r>
              <a:rPr lang="en-US" smtClean="0">
                <a:hlinkClick r:id="rId3"/>
              </a:rPr>
              <a:t>www.btechsmartclass.com/java/java-inheritance-basics.html</a:t>
            </a:r>
            <a:endParaRPr lang="en-US" smtClean="0"/>
          </a:p>
          <a:p>
            <a:r>
              <a:rPr lang="en-US">
                <a:hlinkClick r:id="rId4"/>
              </a:rPr>
              <a:t>https://</a:t>
            </a:r>
            <a:r>
              <a:rPr lang="en-US" smtClean="0">
                <a:hlinkClick r:id="rId4"/>
              </a:rPr>
              <a:t>viettuts.vn/java/tinh-da-hinh-trong-java</a:t>
            </a:r>
            <a:endParaRPr lang="en-US" smtClean="0"/>
          </a:p>
          <a:p>
            <a:r>
              <a:rPr lang="en-US"/>
              <a:t>https://v1study.com/</a:t>
            </a:r>
          </a:p>
          <a:p>
            <a:endParaRPr lang="en-US"/>
          </a:p>
        </p:txBody>
      </p:sp>
    </p:spTree>
    <p:extLst>
      <p:ext uri="{BB962C8B-B14F-4D97-AF65-F5344CB8AC3E}">
        <p14:creationId xmlns:p14="http://schemas.microsoft.com/office/powerpoint/2010/main" val="1874808227"/>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Custom 1">
      <a:dk1>
        <a:sysClr val="windowText" lastClr="000000"/>
      </a:dk1>
      <a:lt1>
        <a:sysClr val="window" lastClr="FFFFFF"/>
      </a:lt1>
      <a:dk2>
        <a:srgbClr val="3E3D2D"/>
      </a:dk2>
      <a:lt2>
        <a:srgbClr val="FFFFFF"/>
      </a:lt2>
      <a:accent1>
        <a:srgbClr val="FF6600"/>
      </a:accent1>
      <a:accent2>
        <a:srgbClr val="71685A"/>
      </a:accent2>
      <a:accent3>
        <a:srgbClr val="FF6700"/>
      </a:accent3>
      <a:accent4>
        <a:srgbClr val="BF4D00"/>
      </a:accent4>
      <a:accent5>
        <a:srgbClr val="956B43"/>
      </a:accent5>
      <a:accent6>
        <a:srgbClr val="FEA022"/>
      </a:accent6>
      <a:hlink>
        <a:srgbClr val="E68200"/>
      </a:hlink>
      <a:folHlink>
        <a:srgbClr val="FFA365"/>
      </a:folHlink>
    </a:clrScheme>
    <a:fontScheme name="Custom 1">
      <a:majorFont>
        <a:latin typeface="Cambria"/>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sample 1">
        <a:dk1>
          <a:srgbClr val="000000"/>
        </a:dk1>
        <a:lt1>
          <a:srgbClr val="FFFFFF"/>
        </a:lt1>
        <a:dk2>
          <a:srgbClr val="000798"/>
        </a:dk2>
        <a:lt2>
          <a:srgbClr val="B2B2B2"/>
        </a:lt2>
        <a:accent1>
          <a:srgbClr val="1B33E7"/>
        </a:accent1>
        <a:accent2>
          <a:srgbClr val="6699FF"/>
        </a:accent2>
        <a:accent3>
          <a:srgbClr val="FFFFFF"/>
        </a:accent3>
        <a:accent4>
          <a:srgbClr val="000000"/>
        </a:accent4>
        <a:accent5>
          <a:srgbClr val="ABADF1"/>
        </a:accent5>
        <a:accent6>
          <a:srgbClr val="5C8AE7"/>
        </a:accent6>
        <a:hlink>
          <a:srgbClr val="99CCFF"/>
        </a:hlink>
        <a:folHlink>
          <a:srgbClr val="3366CC"/>
        </a:folHlink>
      </a:clrScheme>
      <a:clrMap bg1="lt1" tx1="dk1" bg2="lt2" tx2="dk2" accent1="accent1" accent2="accent2" accent3="accent3" accent4="accent4" accent5="accent5" accent6="accent6" hlink="hlink" folHlink="folHlink"/>
    </a:extraClrScheme>
    <a:extraClrScheme>
      <a:clrScheme name="sample 2">
        <a:dk1>
          <a:srgbClr val="000000"/>
        </a:dk1>
        <a:lt1>
          <a:srgbClr val="FFFFFF"/>
        </a:lt1>
        <a:dk2>
          <a:srgbClr val="094332"/>
        </a:dk2>
        <a:lt2>
          <a:srgbClr val="B2B2B2"/>
        </a:lt2>
        <a:accent1>
          <a:srgbClr val="0D6531"/>
        </a:accent1>
        <a:accent2>
          <a:srgbClr val="39AF6E"/>
        </a:accent2>
        <a:accent3>
          <a:srgbClr val="FFFFFF"/>
        </a:accent3>
        <a:accent4>
          <a:srgbClr val="000000"/>
        </a:accent4>
        <a:accent5>
          <a:srgbClr val="AAB8AD"/>
        </a:accent5>
        <a:accent6>
          <a:srgbClr val="339E63"/>
        </a:accent6>
        <a:hlink>
          <a:srgbClr val="93E1A0"/>
        </a:hlink>
        <a:folHlink>
          <a:srgbClr val="1D834B"/>
        </a:folHlink>
      </a:clrScheme>
      <a:clrMap bg1="lt1" tx1="dk1" bg2="lt2" tx2="dk2" accent1="accent1" accent2="accent2" accent3="accent3" accent4="accent4" accent5="accent5" accent6="accent6" hlink="hlink" folHlink="folHlink"/>
    </a:extraClrScheme>
    <a:extraClrScheme>
      <a:clrScheme name="sample 3">
        <a:dk1>
          <a:srgbClr val="000000"/>
        </a:dk1>
        <a:lt1>
          <a:srgbClr val="FFFFFF"/>
        </a:lt1>
        <a:dk2>
          <a:srgbClr val="275CA3"/>
        </a:dk2>
        <a:lt2>
          <a:srgbClr val="C0C0C0"/>
        </a:lt2>
        <a:accent1>
          <a:srgbClr val="529EBC"/>
        </a:accent1>
        <a:accent2>
          <a:srgbClr val="55BEE3"/>
        </a:accent2>
        <a:accent3>
          <a:srgbClr val="FFFFFF"/>
        </a:accent3>
        <a:accent4>
          <a:srgbClr val="000000"/>
        </a:accent4>
        <a:accent5>
          <a:srgbClr val="B3CCDA"/>
        </a:accent5>
        <a:accent6>
          <a:srgbClr val="4CACCE"/>
        </a:accent6>
        <a:hlink>
          <a:srgbClr val="9FD4F1"/>
        </a:hlink>
        <a:folHlink>
          <a:srgbClr val="0099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Theme1" id="{1C174CB8-4ECC-412D-A934-188137497CE9}" vid="{29585AFE-8B2E-46BA-A8FC-6BBDA0C7EFC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4410</TotalTime>
  <Words>2289</Words>
  <Application>Microsoft Office PowerPoint</Application>
  <PresentationFormat>On-screen Show (4:3)</PresentationFormat>
  <Paragraphs>271</Paragraphs>
  <Slides>60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60</vt:i4>
      </vt:variant>
    </vt:vector>
  </HeadingPairs>
  <TitlesOfParts>
    <vt:vector size="67" baseType="lpstr">
      <vt:lpstr>Arial</vt:lpstr>
      <vt:lpstr>Calibri</vt:lpstr>
      <vt:lpstr>Cambria</vt:lpstr>
      <vt:lpstr>Symbol</vt:lpstr>
      <vt:lpstr>Tahoma</vt:lpstr>
      <vt:lpstr>Wingdings</vt:lpstr>
      <vt:lpstr>Theme1</vt:lpstr>
      <vt:lpstr>CHƯƠNG 2 BÀI TẬP LẬP TRÌNH HƯỚNG ĐỐI TƯỢNG</vt:lpstr>
      <vt:lpstr>Nội dung</vt:lpstr>
      <vt:lpstr>Bài 1</vt:lpstr>
      <vt:lpstr>Code mâu</vt:lpstr>
      <vt:lpstr>Bài 2</vt:lpstr>
      <vt:lpstr>Code mẫu</vt:lpstr>
      <vt:lpstr>Bài 3</vt:lpstr>
      <vt:lpstr>Code mẫu </vt:lpstr>
      <vt:lpstr>Bài 4</vt:lpstr>
      <vt:lpstr>Code mẫu</vt:lpstr>
      <vt:lpstr>Bài 5</vt:lpstr>
      <vt:lpstr>Code mẫu</vt:lpstr>
      <vt:lpstr>Bài 6</vt:lpstr>
      <vt:lpstr>Code mẫu</vt:lpstr>
      <vt:lpstr>Bài 7</vt:lpstr>
      <vt:lpstr>Code mẫu</vt:lpstr>
      <vt:lpstr>Code mẫu</vt:lpstr>
      <vt:lpstr>Bài tập tự luyện tập</vt:lpstr>
      <vt:lpstr>Hướng dẫn</vt:lpstr>
      <vt:lpstr>Nội dung</vt:lpstr>
      <vt:lpstr>Bài 1</vt:lpstr>
      <vt:lpstr>Code mẫu</vt:lpstr>
      <vt:lpstr>Code mẫu</vt:lpstr>
      <vt:lpstr>Bài 2</vt:lpstr>
      <vt:lpstr>Code mẫu</vt:lpstr>
      <vt:lpstr>Code mẫu</vt:lpstr>
      <vt:lpstr>Code mẫu</vt:lpstr>
      <vt:lpstr>PowerPoint Presentation</vt:lpstr>
      <vt:lpstr>Bài 3</vt:lpstr>
      <vt:lpstr>Bài 4. </vt:lpstr>
      <vt:lpstr>Bài 5</vt:lpstr>
      <vt:lpstr>Bài 6</vt:lpstr>
      <vt:lpstr>Bài 6</vt:lpstr>
      <vt:lpstr>Code mẫu</vt:lpstr>
      <vt:lpstr>Code mẫu</vt:lpstr>
      <vt:lpstr>Code mẫu</vt:lpstr>
      <vt:lpstr>PowerPoint Presentation</vt:lpstr>
      <vt:lpstr>Code mẫu</vt:lpstr>
      <vt:lpstr>PowerPoint Presentation</vt:lpstr>
      <vt:lpstr>Kết quả</vt:lpstr>
      <vt:lpstr>Nội dung</vt:lpstr>
      <vt:lpstr>Bài 1</vt:lpstr>
      <vt:lpstr>Hướng dẫn</vt:lpstr>
      <vt:lpstr>Hướng dẫn</vt:lpstr>
      <vt:lpstr>Code mẫu</vt:lpstr>
      <vt:lpstr>Code mẫu</vt:lpstr>
      <vt:lpstr>PowerPoint Presentation</vt:lpstr>
      <vt:lpstr>Bài 2</vt:lpstr>
      <vt:lpstr>Hướng dẫn</vt:lpstr>
      <vt:lpstr>Hướng dẫn</vt:lpstr>
      <vt:lpstr>Code mẫu</vt:lpstr>
      <vt:lpstr>Code mẫu</vt:lpstr>
      <vt:lpstr>Code mẫu</vt:lpstr>
      <vt:lpstr>Bài 3</vt:lpstr>
      <vt:lpstr>Bài 3</vt:lpstr>
      <vt:lpstr>Bài 4</vt:lpstr>
      <vt:lpstr>Bài 4</vt:lpstr>
      <vt:lpstr>Đọc và tìm hiểu</vt:lpstr>
      <vt:lpstr>PowerPoint Presentation</vt:lpstr>
      <vt:lpstr>Tài liệu tham khảo</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TỔNG QUAN VỀ TRÍ TUỆ NHÂN TẠO</dc:title>
  <dc:creator>AnPhuongDiep</dc:creator>
  <cp:lastModifiedBy>Admin</cp:lastModifiedBy>
  <cp:revision>276</cp:revision>
  <dcterms:created xsi:type="dcterms:W3CDTF">2020-06-02T08:04:28Z</dcterms:created>
  <dcterms:modified xsi:type="dcterms:W3CDTF">2022-04-18T08:31:30Z</dcterms:modified>
</cp:coreProperties>
</file>