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5"/>
  </p:notesMasterIdLst>
  <p:sldIdLst>
    <p:sldId id="260" r:id="rId2"/>
    <p:sldId id="442" r:id="rId3"/>
    <p:sldId id="380" r:id="rId4"/>
    <p:sldId id="381" r:id="rId5"/>
    <p:sldId id="397" r:id="rId6"/>
    <p:sldId id="398" r:id="rId7"/>
    <p:sldId id="399" r:id="rId8"/>
    <p:sldId id="400" r:id="rId9"/>
    <p:sldId id="401" r:id="rId10"/>
    <p:sldId id="402" r:id="rId11"/>
    <p:sldId id="443" r:id="rId12"/>
    <p:sldId id="383" r:id="rId13"/>
    <p:sldId id="384" r:id="rId14"/>
    <p:sldId id="386" r:id="rId15"/>
    <p:sldId id="387" r:id="rId16"/>
    <p:sldId id="385" r:id="rId17"/>
    <p:sldId id="388" r:id="rId18"/>
    <p:sldId id="389" r:id="rId19"/>
    <p:sldId id="390" r:id="rId20"/>
    <p:sldId id="391" r:id="rId21"/>
    <p:sldId id="396" r:id="rId22"/>
    <p:sldId id="444" r:id="rId23"/>
    <p:sldId id="403" r:id="rId24"/>
    <p:sldId id="404" r:id="rId25"/>
    <p:sldId id="405" r:id="rId26"/>
    <p:sldId id="406" r:id="rId27"/>
    <p:sldId id="408" r:id="rId28"/>
    <p:sldId id="409" r:id="rId29"/>
    <p:sldId id="410" r:id="rId30"/>
    <p:sldId id="411" r:id="rId31"/>
    <p:sldId id="412" r:id="rId32"/>
    <p:sldId id="413" r:id="rId33"/>
    <p:sldId id="414" r:id="rId34"/>
    <p:sldId id="415" r:id="rId35"/>
    <p:sldId id="416" r:id="rId36"/>
    <p:sldId id="417" r:id="rId37"/>
    <p:sldId id="418" r:id="rId38"/>
    <p:sldId id="419" r:id="rId39"/>
    <p:sldId id="420" r:id="rId40"/>
    <p:sldId id="421" r:id="rId41"/>
    <p:sldId id="422" r:id="rId42"/>
    <p:sldId id="423" r:id="rId43"/>
    <p:sldId id="424" r:id="rId44"/>
    <p:sldId id="425" r:id="rId45"/>
    <p:sldId id="426" r:id="rId46"/>
    <p:sldId id="427" r:id="rId47"/>
    <p:sldId id="428" r:id="rId48"/>
    <p:sldId id="429" r:id="rId49"/>
    <p:sldId id="430" r:id="rId50"/>
    <p:sldId id="431" r:id="rId51"/>
    <p:sldId id="432" r:id="rId52"/>
    <p:sldId id="433" r:id="rId53"/>
    <p:sldId id="435" r:id="rId54"/>
    <p:sldId id="437" r:id="rId55"/>
    <p:sldId id="438" r:id="rId56"/>
    <p:sldId id="439" r:id="rId57"/>
    <p:sldId id="436" r:id="rId58"/>
    <p:sldId id="440" r:id="rId59"/>
    <p:sldId id="441" r:id="rId60"/>
    <p:sldId id="434" r:id="rId61"/>
    <p:sldId id="394" r:id="rId62"/>
    <p:sldId id="445" r:id="rId63"/>
    <p:sldId id="453" r:id="rId64"/>
    <p:sldId id="446" r:id="rId65"/>
    <p:sldId id="447" r:id="rId66"/>
    <p:sldId id="448" r:id="rId67"/>
    <p:sldId id="449" r:id="rId68"/>
    <p:sldId id="450" r:id="rId69"/>
    <p:sldId id="451" r:id="rId70"/>
    <p:sldId id="452" r:id="rId71"/>
    <p:sldId id="454" r:id="rId72"/>
    <p:sldId id="282" r:id="rId73"/>
    <p:sldId id="307" r:id="rId7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C952"/>
    <a:srgbClr val="F29D64"/>
    <a:srgbClr val="25306E"/>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1128" autoAdjust="0"/>
  </p:normalViewPr>
  <p:slideViewPr>
    <p:cSldViewPr snapToGrid="0">
      <p:cViewPr varScale="1">
        <p:scale>
          <a:sx n="91" d="100"/>
          <a:sy n="91" d="100"/>
        </p:scale>
        <p:origin x="2082"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commentAuthors" Target="commentAuthor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18/04/2022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juejung.github.io/jdocs/Comp/html/index.html"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hlinkClick r:id="rId3"/>
              </a:rPr>
              <a:t>https://juejung.github.io/jdocs/Comp/html/index.html</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20</a:t>
            </a:fld>
            <a:endParaRPr lang="en-GB"/>
          </a:p>
        </p:txBody>
      </p:sp>
    </p:spTree>
    <p:extLst>
      <p:ext uri="{BB962C8B-B14F-4D97-AF65-F5344CB8AC3E}">
        <p14:creationId xmlns:p14="http://schemas.microsoft.com/office/powerpoint/2010/main" val="2255535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https://vietnix.vn/oracle-la-gi/#:~:text=Oracle%20l%C3%A0%20m%E1%BB%99t%20trong%20nh%E1%BB%AFng,Grid%20Computing%20v%C3%A0%20Data%20Warehousing.</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67</a:t>
            </a:fld>
            <a:endParaRPr lang="en-GB"/>
          </a:p>
        </p:txBody>
      </p:sp>
    </p:spTree>
    <p:extLst>
      <p:ext uri="{BB962C8B-B14F-4D97-AF65-F5344CB8AC3E}">
        <p14:creationId xmlns:p14="http://schemas.microsoft.com/office/powerpoint/2010/main" val="2935036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68</a:t>
            </a:fld>
            <a:endParaRPr lang="en-GB"/>
          </a:p>
        </p:txBody>
      </p:sp>
    </p:spTree>
    <p:extLst>
      <p:ext uri="{BB962C8B-B14F-4D97-AF65-F5344CB8AC3E}">
        <p14:creationId xmlns:p14="http://schemas.microsoft.com/office/powerpoint/2010/main" val="364931739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PYTHON </a:t>
            </a:r>
            <a:r>
              <a:rPr lang="en-US" b="1" smtClean="0">
                <a:solidFill>
                  <a:srgbClr val="0033CC"/>
                </a:solidFill>
                <a:latin typeface="Cambria" pitchFamily="18" charset="0"/>
              </a:rPr>
              <a:t>PROGRAMMING</a:t>
            </a:r>
            <a:r>
              <a:rPr lang="en-US" b="1" baseline="0" smtClean="0">
                <a:solidFill>
                  <a:srgbClr val="0033CC"/>
                </a:solidFill>
                <a:latin typeface="Cambria" pitchFamily="18" charset="0"/>
              </a:rPr>
              <a:t> </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hyperlink" Target="https://v1study.com/" TargetMode="Externa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s://openplanning.net/" TargetMode="External"/><Relationship Id="rId2" Type="http://schemas.openxmlformats.org/officeDocument/2006/relationships/hyperlink" Target="https://v1study.com/" TargetMode="External"/><Relationship Id="rId1" Type="http://schemas.openxmlformats.org/officeDocument/2006/relationships/slideLayout" Target="../slideLayouts/slideLayout2.xml"/><Relationship Id="rId5" Type="http://schemas.openxmlformats.org/officeDocument/2006/relationships/hyperlink" Target="http://dbahire.com/tong-quan-ve-he-quan-tri-co-so-du-lieu-mysql" TargetMode="External"/><Relationship Id="rId4" Type="http://schemas.openxmlformats.org/officeDocument/2006/relationships/hyperlink" Target="https://iviettech.vn/blog/thiet-ke-co-so-du-lieu/10569-co-so-du-lieu-la-gi-co-so-du-lieu-quan-he-la-gi.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a:t>CHƯƠNG </a:t>
            </a:r>
            <a:r>
              <a:rPr lang="en-US" smtClean="0"/>
              <a:t>3</a:t>
            </a:r>
            <a:br>
              <a:rPr lang="en-US" smtClean="0"/>
            </a:br>
            <a:r>
              <a:rPr lang="en-US" smtClean="0"/>
              <a:t>GIỚI THIỆU VỀ CƠ SỞ DỮ LIỆU</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solidFill>
                  <a:srgbClr val="FF0000"/>
                </a:solidFill>
              </a:rPr>
              <a:t>Giới thiệu</a:t>
            </a:r>
          </a:p>
          <a:p>
            <a:pPr marL="385763" indent="-385763">
              <a:buFont typeface="+mj-lt"/>
              <a:buAutoNum type="arabicPeriod"/>
            </a:pPr>
            <a:r>
              <a:rPr lang="en-US" sz="2400" b="1"/>
              <a:t>Cơ sở dữ liệu quan hệ</a:t>
            </a:r>
          </a:p>
          <a:p>
            <a:pPr marL="385763" indent="-385763">
              <a:buFont typeface="+mj-lt"/>
              <a:buAutoNum type="arabicPeriod"/>
            </a:pPr>
            <a:r>
              <a:rPr lang="en-US" sz="2400" b="1" smtClean="0"/>
              <a:t>Làm việc với CSDL trong hệ quản trị CSDL SQL SERVER</a:t>
            </a:r>
          </a:p>
          <a:p>
            <a:pPr marL="385763" indent="-385763">
              <a:buFont typeface="+mj-lt"/>
              <a:buAutoNum type="arabicPeriod"/>
            </a:pPr>
            <a:r>
              <a:rPr lang="en-US" sz="2400" b="1" smtClean="0"/>
              <a:t>Các hệ quản trị cơ sở dữ liệu khác</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8248372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Giới thiệu</a:t>
            </a:r>
            <a:endParaRPr lang="en-US"/>
          </a:p>
        </p:txBody>
      </p:sp>
      <p:sp>
        <p:nvSpPr>
          <p:cNvPr id="3" name="Content Placeholder 2"/>
          <p:cNvSpPr>
            <a:spLocks noGrp="1"/>
          </p:cNvSpPr>
          <p:nvPr>
            <p:ph idx="1"/>
          </p:nvPr>
        </p:nvSpPr>
        <p:spPr/>
        <p:txBody>
          <a:bodyPr/>
          <a:lstStyle/>
          <a:p>
            <a:r>
              <a:rPr lang="en-US" sz="2000" smtClean="0"/>
              <a:t>Các ứng dụng tổ chức hay doanh nghiệp được  xác định dựa trên nhu cầu thu thập, xử lý, chuyển đổi và báo cáo trên khối lượng thông tin lớn. Và, tất nhiên, thông tin đó cần phải lưu trữ ở đâu đó.</a:t>
            </a:r>
          </a:p>
          <a:p>
            <a:r>
              <a:rPr lang="en-US" sz="2000" smtClean="0"/>
              <a:t>Việc lưu trữ, truy xuất dữ liệu là một hoạt động kinh doanh trị giá hàng tỷ đo la, được chứng minh một phần bởi sự tăng trưởng của thị trường CSDL cũng như sự xuất hiện của dịch vụ lưu trữ dữ liệu đhám manh. </a:t>
            </a:r>
          </a:p>
          <a:p>
            <a:r>
              <a:rPr lang="en-US" sz="2000" smtClean="0"/>
              <a:t>Java được đánh giá là một nền tảng đã đạt được thành công trong việc làm việc với các hệ thống cơ sở dữ liệu. Tuy nhiên Java cũng như các ngôn ngữ lập trình nền tảng khác cũng gặp phải ván đề trở ngại về ngôn ngữ khi truy cập dữ liệu từ các hệ thống cơ sở dữ liệu.</a:t>
            </a:r>
          </a:p>
          <a:p>
            <a:r>
              <a:rPr lang="en-US" sz="2000" smtClean="0"/>
              <a:t>Vậy nhưng cùng với sự phát triển của các phiên bản Java, việc truy xuất tới các CSDL cũng trở nên dễ dàng hơn</a:t>
            </a:r>
            <a:endParaRPr lang="en-US" sz="2000"/>
          </a:p>
        </p:txBody>
      </p:sp>
    </p:spTree>
    <p:extLst>
      <p:ext uri="{BB962C8B-B14F-4D97-AF65-F5344CB8AC3E}">
        <p14:creationId xmlns:p14="http://schemas.microsoft.com/office/powerpoint/2010/main" val="4053209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Giới thiệu (tiếp)</a:t>
            </a:r>
            <a:endParaRPr lang="en-US"/>
          </a:p>
        </p:txBody>
      </p:sp>
      <p:sp>
        <p:nvSpPr>
          <p:cNvPr id="3" name="Content Placeholder 2"/>
          <p:cNvSpPr>
            <a:spLocks noGrp="1"/>
          </p:cNvSpPr>
          <p:nvPr>
            <p:ph idx="1"/>
          </p:nvPr>
        </p:nvSpPr>
        <p:spPr/>
        <p:txBody>
          <a:bodyPr/>
          <a:lstStyle/>
          <a:p>
            <a:r>
              <a:rPr lang="en-US" sz="2400"/>
              <a:t>Các tổ chức thường duy trì một khối lượng lớn dữ liệu, mà được tạo ra như là kết quả của các hoạt động hàng ngày.</a:t>
            </a:r>
          </a:p>
          <a:p>
            <a:r>
              <a:rPr lang="en-US" sz="2400"/>
              <a:t>Một cơ sở dữ liệu</a:t>
            </a:r>
          </a:p>
          <a:p>
            <a:pPr lvl="1"/>
            <a:r>
              <a:rPr lang="en-US" sz="2200"/>
              <a:t>Là một dạng tổ chức của dữ liệu</a:t>
            </a:r>
          </a:p>
          <a:p>
            <a:pPr lvl="1"/>
            <a:r>
              <a:rPr lang="en-US" sz="2200"/>
              <a:t>Có thể bao gồm một hay nhiều dữ liệu liên quan đến nhau gọi là bản ghi</a:t>
            </a:r>
          </a:p>
          <a:p>
            <a:pPr lvl="1"/>
            <a:r>
              <a:rPr lang="en-US" sz="2200"/>
              <a:t>Là một tập hợp để có thể trả lời các câu hỏi khác nhau.</a:t>
            </a:r>
          </a:p>
          <a:p>
            <a:r>
              <a:rPr lang="en-US" sz="2400"/>
              <a:t>Ví dụ</a:t>
            </a:r>
          </a:p>
          <a:p>
            <a:pPr lvl="1"/>
            <a:r>
              <a:rPr lang="en-US" sz="2200"/>
              <a:t>Số điện thoại và địa chỉ của 5 điểm gần nhất</a:t>
            </a:r>
          </a:p>
          <a:p>
            <a:pPr marL="0" indent="0">
              <a:buNone/>
            </a:pPr>
            <a:endParaRPr lang="en-US"/>
          </a:p>
        </p:txBody>
      </p:sp>
    </p:spTree>
    <p:extLst>
      <p:ext uri="{BB962C8B-B14F-4D97-AF65-F5344CB8AC3E}">
        <p14:creationId xmlns:p14="http://schemas.microsoft.com/office/powerpoint/2010/main" val="2508561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Dữ liệu và Cơ cở dữ liệu (CSDL)</a:t>
            </a:r>
            <a:endParaRPr lang="en-US"/>
          </a:p>
        </p:txBody>
      </p:sp>
      <p:sp>
        <p:nvSpPr>
          <p:cNvPr id="3" name="Content Placeholder 2"/>
          <p:cNvSpPr>
            <a:spLocks noGrp="1"/>
          </p:cNvSpPr>
          <p:nvPr>
            <p:ph idx="1"/>
          </p:nvPr>
        </p:nvSpPr>
        <p:spPr/>
        <p:txBody>
          <a:bodyPr/>
          <a:lstStyle/>
          <a:p>
            <a:r>
              <a:rPr lang="en-US" sz="2400"/>
              <a:t>Khi dữ liệu này được tập chung và phân tích, nó mang lại thông tin. Diễn dịch thông minh về dữ liệu mang thông tin.</a:t>
            </a:r>
          </a:p>
          <a:p>
            <a:r>
              <a:rPr lang="en-US" sz="2400"/>
              <a:t>Giúp đoán trước thông tin và lập kế hoạch sự kiện</a:t>
            </a:r>
          </a:p>
          <a:p>
            <a:r>
              <a:rPr lang="en-US" sz="2400"/>
              <a:t>Một cơ sở dữ liệu là một tập hợp dữ liệu được tổ chức như là những khái niệm có thể dễ dàng truy cập, quản lý và chỉnh sửa.</a:t>
            </a:r>
          </a:p>
          <a:p>
            <a:pPr marL="0" indent="0">
              <a:buNone/>
            </a:pPr>
            <a:endParaRPr lang="en-US"/>
          </a:p>
        </p:txBody>
      </p:sp>
    </p:spTree>
    <p:extLst>
      <p:ext uri="{BB962C8B-B14F-4D97-AF65-F5344CB8AC3E}">
        <p14:creationId xmlns:p14="http://schemas.microsoft.com/office/powerpoint/2010/main" val="2131308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Quản lý dữ liệu</a:t>
            </a:r>
            <a:endParaRPr lang="en-US"/>
          </a:p>
        </p:txBody>
      </p:sp>
      <p:sp>
        <p:nvSpPr>
          <p:cNvPr id="3" name="Content Placeholder 2"/>
          <p:cNvSpPr>
            <a:spLocks noGrp="1"/>
          </p:cNvSpPr>
          <p:nvPr>
            <p:ph idx="1"/>
          </p:nvPr>
        </p:nvSpPr>
        <p:spPr/>
        <p:txBody>
          <a:bodyPr/>
          <a:lstStyle/>
          <a:p>
            <a:r>
              <a:rPr lang="en-US" sz="2400"/>
              <a:t>Ý tưởng quản lý dữ liệu với một núi thông tin lớn, đặt ra:</a:t>
            </a:r>
          </a:p>
          <a:p>
            <a:pPr lvl="1"/>
            <a:r>
              <a:rPr lang="en-US" sz="2200"/>
              <a:t>Lưu trữ thông tin</a:t>
            </a:r>
          </a:p>
          <a:p>
            <a:pPr lvl="1"/>
            <a:r>
              <a:rPr lang="en-US" sz="2200"/>
              <a:t>Cung cấp cơ chế thao tác với thông tin</a:t>
            </a:r>
          </a:p>
          <a:p>
            <a:pPr lvl="1"/>
            <a:r>
              <a:rPr lang="en-US" sz="2200"/>
              <a:t>Cung cấp sự an toàn trong lưu trữ thông tin</a:t>
            </a:r>
          </a:p>
          <a:p>
            <a:r>
              <a:rPr lang="en-US" sz="2400"/>
              <a:t>Có hai hướng tiếp cận khách nhau cho quản lý dữ liệu:</a:t>
            </a:r>
          </a:p>
          <a:p>
            <a:pPr lvl="1"/>
            <a:r>
              <a:rPr lang="en-US" sz="2200"/>
              <a:t>Hệ thống dựa trên tệp</a:t>
            </a:r>
          </a:p>
          <a:p>
            <a:pPr lvl="1"/>
            <a:r>
              <a:rPr lang="en-US" sz="2200"/>
              <a:t>Hệ thống cơ sở dữ liệu</a:t>
            </a:r>
          </a:p>
          <a:p>
            <a:endParaRPr lang="en-US"/>
          </a:p>
        </p:txBody>
      </p:sp>
    </p:spTree>
    <p:extLst>
      <p:ext uri="{BB962C8B-B14F-4D97-AF65-F5344CB8AC3E}">
        <p14:creationId xmlns:p14="http://schemas.microsoft.com/office/powerpoint/2010/main" val="917437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Hệ thống dựa trên Tệp</a:t>
            </a:r>
            <a:endParaRPr lang="en-US"/>
          </a:p>
        </p:txBody>
      </p:sp>
      <p:sp>
        <p:nvSpPr>
          <p:cNvPr id="3" name="Content Placeholder 2"/>
          <p:cNvSpPr>
            <a:spLocks noGrp="1"/>
          </p:cNvSpPr>
          <p:nvPr>
            <p:ph idx="1"/>
          </p:nvPr>
        </p:nvSpPr>
        <p:spPr/>
        <p:txBody>
          <a:bodyPr>
            <a:normAutofit/>
          </a:bodyPr>
          <a:lstStyle/>
          <a:p>
            <a:r>
              <a:rPr lang="en-US" sz="2400"/>
              <a:t>Trong một hệ thống file-based, dữ liệu được lưu trữ trong các tệp và một tập các tệp như thế được lưu trữ trên máy tính.</a:t>
            </a:r>
          </a:p>
          <a:p>
            <a:r>
              <a:rPr lang="en-US" sz="2400"/>
              <a:t>Dữ liệu lưu trữ dưới dạng tệp được gọi là bảng bởi vì trong nó giống bảng được sử dụng trong lưu trữ truyền thống.</a:t>
            </a:r>
          </a:p>
          <a:p>
            <a:r>
              <a:rPr lang="en-US" sz="2400"/>
              <a:t>Dòng trong bảng được gọi là bản ghi và cột trong bảng được gọi là trường. </a:t>
            </a:r>
          </a:p>
        </p:txBody>
      </p:sp>
    </p:spTree>
    <p:extLst>
      <p:ext uri="{BB962C8B-B14F-4D97-AF65-F5344CB8AC3E}">
        <p14:creationId xmlns:p14="http://schemas.microsoft.com/office/powerpoint/2010/main" val="2906035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Nhược điểm của lưu trữ trên file</a:t>
            </a:r>
            <a:endParaRPr lang="en-US"/>
          </a:p>
        </p:txBody>
      </p:sp>
      <p:sp>
        <p:nvSpPr>
          <p:cNvPr id="3" name="Content Placeholder 2"/>
          <p:cNvSpPr>
            <a:spLocks noGrp="1"/>
          </p:cNvSpPr>
          <p:nvPr>
            <p:ph idx="1"/>
          </p:nvPr>
        </p:nvSpPr>
        <p:spPr/>
        <p:txBody>
          <a:bodyPr>
            <a:normAutofit/>
          </a:bodyPr>
          <a:lstStyle/>
          <a:p>
            <a:r>
              <a:rPr lang="en-US" sz="2400"/>
              <a:t>D</a:t>
            </a:r>
            <a:r>
              <a:rPr lang="vi-VN" sz="2400"/>
              <a:t>ư thừa dữ liệu và không thống nhất</a:t>
            </a:r>
          </a:p>
          <a:p>
            <a:r>
              <a:rPr lang="vi-VN" sz="2400"/>
              <a:t>Truy vấn không được hiển thị</a:t>
            </a:r>
          </a:p>
          <a:p>
            <a:r>
              <a:rPr lang="vi-VN" sz="2400"/>
              <a:t>Cách ly dữ liệu</a:t>
            </a:r>
          </a:p>
          <a:p>
            <a:r>
              <a:rPr lang="vi-VN" sz="2400"/>
              <a:t>Bất thường truy cập đồng thời</a:t>
            </a:r>
          </a:p>
          <a:p>
            <a:r>
              <a:rPr lang="vi-VN" sz="2400"/>
              <a:t>Sự cố bảo mật</a:t>
            </a:r>
          </a:p>
          <a:p>
            <a:r>
              <a:rPr lang="vi-VN" sz="2400"/>
              <a:t>Các vấn đề về tính toàn vẹn</a:t>
            </a:r>
            <a:endParaRPr lang="en-US" sz="2400"/>
          </a:p>
        </p:txBody>
      </p:sp>
    </p:spTree>
    <p:extLst>
      <p:ext uri="{BB962C8B-B14F-4D97-AF65-F5344CB8AC3E}">
        <p14:creationId xmlns:p14="http://schemas.microsoft.com/office/powerpoint/2010/main" val="2814572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Hệ cơ sở dữ liệu</a:t>
            </a:r>
            <a:endParaRPr lang="en-US"/>
          </a:p>
        </p:txBody>
      </p:sp>
      <p:sp>
        <p:nvSpPr>
          <p:cNvPr id="3" name="Content Placeholder 2"/>
          <p:cNvSpPr>
            <a:spLocks noGrp="1"/>
          </p:cNvSpPr>
          <p:nvPr>
            <p:ph idx="1"/>
          </p:nvPr>
        </p:nvSpPr>
        <p:spPr/>
        <p:txBody>
          <a:bodyPr>
            <a:normAutofit/>
          </a:bodyPr>
          <a:lstStyle/>
          <a:p>
            <a:r>
              <a:rPr lang="en-US" sz="2400"/>
              <a:t>Hệ cơ sở dữ liệu được đề xuất vào cuối thập niên 60  để giải quyết các vấn đề chung trong các ứng dụng xử lý khối lương lớn dữ liệu, cũng là chuyên sâu về dữ liệu/</a:t>
            </a:r>
          </a:p>
          <a:p>
            <a:r>
              <a:rPr lang="en-US" sz="2400"/>
              <a:t>Tại thời điểm bất kỳ, dữ liệu có thể được lấy ra từ CSDL, được thêm vào và tìm kiếm dựa trên một số tiêu chí trong CSDL này.</a:t>
            </a:r>
          </a:p>
          <a:p>
            <a:r>
              <a:rPr lang="en-US" sz="2400"/>
              <a:t>Cơ sở dữ liệu được sử dụng để lưu trữ một cách hiệu quả và có tổ chức. Cơ sở dữ liệu cho phép quản lý dữ liệu nhanh chóng và dễ dàng.</a:t>
            </a:r>
          </a:p>
          <a:p>
            <a:r>
              <a:rPr lang="en-US" sz="2400"/>
              <a:t>Dữ liệu được lưu trữ trong biểu mẫu này không phải và vĩnh viễn. Các bản ghi trong các tệp thủ công chỉ có thể được duy trì trong vài tháng hoặc vài năm.</a:t>
            </a:r>
          </a:p>
          <a:p>
            <a:endParaRPr lang="en-US" sz="2400"/>
          </a:p>
        </p:txBody>
      </p:sp>
    </p:spTree>
    <p:extLst>
      <p:ext uri="{BB962C8B-B14F-4D97-AF65-F5344CB8AC3E}">
        <p14:creationId xmlns:p14="http://schemas.microsoft.com/office/powerpoint/2010/main" val="4175070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Ưu điểm của hệ cơ sở dữ liệu</a:t>
            </a:r>
            <a:endParaRPr lang="en-US"/>
          </a:p>
        </p:txBody>
      </p:sp>
      <p:sp>
        <p:nvSpPr>
          <p:cNvPr id="3" name="Content Placeholder 2"/>
          <p:cNvSpPr>
            <a:spLocks noGrp="1"/>
          </p:cNvSpPr>
          <p:nvPr>
            <p:ph idx="1"/>
          </p:nvPr>
        </p:nvSpPr>
        <p:spPr/>
        <p:txBody>
          <a:bodyPr>
            <a:normAutofit/>
          </a:bodyPr>
          <a:lstStyle/>
          <a:p>
            <a:r>
              <a:rPr lang="en-US" sz="1800"/>
              <a:t>Một khối lượng dư thừa dữ liệu trong lưu trữ dữ liệu được giảm xuống</a:t>
            </a:r>
          </a:p>
          <a:p>
            <a:r>
              <a:rPr lang="vi-VN" sz="1800"/>
              <a:t>Không có nhiều mâu thuẫn trong dữ liệu</a:t>
            </a:r>
          </a:p>
          <a:p>
            <a:r>
              <a:rPr lang="vi-VN" sz="1800"/>
              <a:t>Dữ liệu được lưu trữ có thể được chia sẻ</a:t>
            </a:r>
          </a:p>
          <a:p>
            <a:r>
              <a:rPr lang="vi-VN" sz="1800"/>
              <a:t>Tiêu chuẩn có thể được thiết lập và theo sau</a:t>
            </a:r>
          </a:p>
          <a:p>
            <a:r>
              <a:rPr lang="vi-VN" sz="1800"/>
              <a:t>Tính toàn vẹn dữ liệu có thể được duy trì</a:t>
            </a:r>
          </a:p>
          <a:p>
            <a:r>
              <a:rPr lang="vi-VN" sz="1800"/>
              <a:t>Bảo mật dữ liệu có thể được triển khai</a:t>
            </a:r>
            <a:endParaRPr lang="en-US" sz="1800"/>
          </a:p>
          <a:p>
            <a:endParaRPr lang="en-US" sz="1800"/>
          </a:p>
        </p:txBody>
      </p:sp>
    </p:spTree>
    <p:extLst>
      <p:ext uri="{BB962C8B-B14F-4D97-AF65-F5344CB8AC3E}">
        <p14:creationId xmlns:p14="http://schemas.microsoft.com/office/powerpoint/2010/main" val="1289763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Giới thiệu</a:t>
            </a:r>
          </a:p>
          <a:p>
            <a:pPr marL="385763" indent="-385763">
              <a:buFont typeface="+mj-lt"/>
              <a:buAutoNum type="arabicPeriod"/>
            </a:pPr>
            <a:r>
              <a:rPr lang="en-US" sz="2400" b="1">
                <a:solidFill>
                  <a:srgbClr val="FF0000"/>
                </a:solidFill>
              </a:rPr>
              <a:t>Cơ sở dữ liệu quan hệ</a:t>
            </a:r>
          </a:p>
          <a:p>
            <a:pPr marL="385763" indent="-385763">
              <a:buFont typeface="+mj-lt"/>
              <a:buAutoNum type="arabicPeriod"/>
            </a:pPr>
            <a:r>
              <a:rPr lang="en-US" sz="2400" b="1" smtClean="0"/>
              <a:t>Làm việc với CSDL trong hệ quản trị CSDL SQL SERVER</a:t>
            </a:r>
          </a:p>
          <a:p>
            <a:pPr marL="385763" indent="-385763">
              <a:buFont typeface="+mj-lt"/>
              <a:buAutoNum type="arabicPeriod"/>
            </a:pPr>
            <a:r>
              <a:rPr lang="en-US" sz="2400" b="1" smtClean="0"/>
              <a:t>Các hệ quản trị cơ sở dữ liệu khác</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11</a:t>
            </a:fld>
            <a:endParaRPr lang="en-US"/>
          </a:p>
        </p:txBody>
      </p:sp>
    </p:spTree>
    <p:extLst>
      <p:ext uri="{BB962C8B-B14F-4D97-AF65-F5344CB8AC3E}">
        <p14:creationId xmlns:p14="http://schemas.microsoft.com/office/powerpoint/2010/main" val="12539698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2.1. Giới thiệu</a:t>
            </a:r>
            <a:endParaRPr lang="en-US"/>
          </a:p>
        </p:txBody>
      </p:sp>
      <p:sp>
        <p:nvSpPr>
          <p:cNvPr id="3" name="Content Placeholder 2"/>
          <p:cNvSpPr>
            <a:spLocks noGrp="1"/>
          </p:cNvSpPr>
          <p:nvPr>
            <p:ph idx="1"/>
          </p:nvPr>
        </p:nvSpPr>
        <p:spPr/>
        <p:txBody>
          <a:bodyPr/>
          <a:lstStyle/>
          <a:p>
            <a:r>
              <a:rPr lang="en-US" sz="2400" smtClean="0"/>
              <a:t>Nhiều cách lưu trữ đã xuất hiện và biến mất trong nhiều năm và không có khái niệm nào có khả năng duy trì lâu như cơ sở dữ liệu quan hệ. </a:t>
            </a:r>
          </a:p>
          <a:p>
            <a:r>
              <a:rPr lang="en-US" sz="2400" smtClean="0"/>
              <a:t>Ngay cả trong thời địa, đám may, khi Dữ liệu lớn hay NoSQL được coi là điểm sáng, thì các dịch vụ CSDL quan hệ vẫn cho phép các ứng dụng doanh nghiệp ngày nay chạy trên đám mây.</a:t>
            </a:r>
          </a:p>
          <a:p>
            <a:r>
              <a:rPr lang="en-US" sz="2400" smtClean="0"/>
              <a:t>CSDL quan hệ là điểm khởi đầu cho mọi ứng dụng của doanh nghiệp và có tuổi thọ tiếp tục kéo dài khi ứng dụng đã nhạt dần. </a:t>
            </a:r>
          </a:p>
          <a:p>
            <a:r>
              <a:rPr lang="en-US" sz="2400" smtClean="0"/>
              <a:t>Hiểu được dữ liệu quan hệ là chìa khóa để các doanh nghiệp thành công. Các doanh nghiệp cần đầu tư phát triển các ứng dụng để hoạt động tốt với các hệ thống cơ sở dữ liệu.</a:t>
            </a:r>
            <a:endParaRPr lang="en-US" sz="2400"/>
          </a:p>
        </p:txBody>
      </p:sp>
    </p:spTree>
    <p:extLst>
      <p:ext uri="{BB962C8B-B14F-4D97-AF65-F5344CB8AC3E}">
        <p14:creationId xmlns:p14="http://schemas.microsoft.com/office/powerpoint/2010/main" val="40879961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 CSDL quan hệ</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66468" y="1796872"/>
            <a:ext cx="7116168" cy="3334215"/>
          </a:xfrm>
        </p:spPr>
      </p:pic>
      <p:sp>
        <p:nvSpPr>
          <p:cNvPr id="3" name="Rectangle 2"/>
          <p:cNvSpPr/>
          <p:nvPr/>
        </p:nvSpPr>
        <p:spPr>
          <a:xfrm>
            <a:off x="4624552" y="6437614"/>
            <a:ext cx="4572000" cy="276999"/>
          </a:xfrm>
          <a:prstGeom prst="rect">
            <a:avLst/>
          </a:prstGeom>
        </p:spPr>
        <p:txBody>
          <a:bodyPr>
            <a:spAutoFit/>
          </a:bodyPr>
          <a:lstStyle/>
          <a:p>
            <a:r>
              <a:rPr lang="en-US" sz="1200" i="1"/>
              <a:t>https://link.springer.com/chapter/10.1007/978-1-4842-3420-4_1</a:t>
            </a:r>
          </a:p>
        </p:txBody>
      </p:sp>
    </p:spTree>
    <p:extLst>
      <p:ext uri="{BB962C8B-B14F-4D97-AF65-F5344CB8AC3E}">
        <p14:creationId xmlns:p14="http://schemas.microsoft.com/office/powerpoint/2010/main" val="4166262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2.2. Khái niệm</a:t>
            </a:r>
            <a:endParaRPr lang="en-US"/>
          </a:p>
        </p:txBody>
      </p:sp>
      <p:sp>
        <p:nvSpPr>
          <p:cNvPr id="3" name="Content Placeholder 2"/>
          <p:cNvSpPr>
            <a:spLocks noGrp="1"/>
          </p:cNvSpPr>
          <p:nvPr>
            <p:ph idx="1"/>
          </p:nvPr>
        </p:nvSpPr>
        <p:spPr/>
        <p:txBody>
          <a:bodyPr/>
          <a:lstStyle/>
          <a:p>
            <a:r>
              <a:rPr lang="en-US" smtClean="0"/>
              <a:t>Cơ sở dữ liệu</a:t>
            </a:r>
          </a:p>
          <a:p>
            <a:pPr lvl="1"/>
            <a:r>
              <a:rPr lang="en-US" smtClean="0"/>
              <a:t>Cách thức tổ chức dữ liệu hiệu quả để đảm bảo việc nhập và khai thác dữ liệu nhanh và chính xác</a:t>
            </a:r>
          </a:p>
          <a:p>
            <a:r>
              <a:rPr lang="en-US" smtClean="0"/>
              <a:t>Cơ sở dữ liệu quan hệ</a:t>
            </a:r>
          </a:p>
          <a:p>
            <a:pPr lvl="1"/>
            <a:r>
              <a:rPr lang="en-US" smtClean="0"/>
              <a:t>Là cơ sở dữ liệu được tổ chức thành các quan hệ (bảng) có mối liên kết với nhau để đảm bảo sự dư thừa, toàn vẹn dữ liệu đồng thời vẫn đảm bảo hiệu quả trong lưu trữ và truy xuất dữ liệu</a:t>
            </a:r>
          </a:p>
          <a:p>
            <a:pPr lvl="1"/>
            <a:r>
              <a:rPr lang="en-US" smtClean="0"/>
              <a:t>Cơ sở dữ liệu quan hệ ra đời từ sớm (1969) cho đến nay vẫn được sử dụng rộng rãi trong các hệ thống phần mềm từ kế toán, ngân hàng, doanh nghiệp…</a:t>
            </a:r>
            <a:endParaRPr lang="en-US"/>
          </a:p>
        </p:txBody>
      </p:sp>
    </p:spTree>
    <p:extLst>
      <p:ext uri="{BB962C8B-B14F-4D97-AF65-F5344CB8AC3E}">
        <p14:creationId xmlns:p14="http://schemas.microsoft.com/office/powerpoint/2010/main" val="2534783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2.3. Thành phần của CSDL quan hệ</a:t>
            </a:r>
            <a:endParaRPr lang="en-US"/>
          </a:p>
        </p:txBody>
      </p:sp>
      <p:sp>
        <p:nvSpPr>
          <p:cNvPr id="3" name="Content Placeholder 2"/>
          <p:cNvSpPr>
            <a:spLocks noGrp="1"/>
          </p:cNvSpPr>
          <p:nvPr>
            <p:ph idx="1"/>
          </p:nvPr>
        </p:nvSpPr>
        <p:spPr/>
        <p:txBody>
          <a:bodyPr/>
          <a:lstStyle/>
          <a:p>
            <a:r>
              <a:rPr lang="en-US" sz="2400" smtClean="0"/>
              <a:t>Quan hệ (bảng) là thành phần chính trong CSDL quan hệ</a:t>
            </a:r>
            <a:endParaRPr lang="en-US" sz="2400"/>
          </a:p>
        </p:txBody>
      </p:sp>
      <p:pic>
        <p:nvPicPr>
          <p:cNvPr id="4" name="Picture 3"/>
          <p:cNvPicPr>
            <a:picLocks noChangeAspect="1"/>
          </p:cNvPicPr>
          <p:nvPr/>
        </p:nvPicPr>
        <p:blipFill>
          <a:blip r:embed="rId2"/>
          <a:stretch>
            <a:fillRect/>
          </a:stretch>
        </p:blipFill>
        <p:spPr>
          <a:xfrm>
            <a:off x="1322384" y="1774446"/>
            <a:ext cx="7242800" cy="2252334"/>
          </a:xfrm>
          <a:prstGeom prst="rect">
            <a:avLst/>
          </a:prstGeom>
        </p:spPr>
      </p:pic>
      <p:sp>
        <p:nvSpPr>
          <p:cNvPr id="5" name="Rectangle 4"/>
          <p:cNvSpPr/>
          <p:nvPr/>
        </p:nvSpPr>
        <p:spPr>
          <a:xfrm>
            <a:off x="714703" y="4026780"/>
            <a:ext cx="8061436" cy="2585323"/>
          </a:xfrm>
          <a:prstGeom prst="rect">
            <a:avLst/>
          </a:prstGeom>
        </p:spPr>
        <p:txBody>
          <a:bodyPr wrap="square">
            <a:spAutoFit/>
          </a:bodyPr>
          <a:lstStyle/>
          <a:p>
            <a:pPr marL="285750" indent="-285750" algn="just">
              <a:buFont typeface="Arial" panose="020B0604020202020204" pitchFamily="34" charset="0"/>
              <a:buChar char="•"/>
            </a:pPr>
            <a:r>
              <a:rPr lang="vi-VN">
                <a:solidFill>
                  <a:srgbClr val="0070C0"/>
                </a:solidFill>
              </a:rPr>
              <a:t>Cột/Trường (Field): các trường thể hiện thuộc tính của bảng dữ liệu ví dụ tên, địa chỉ…</a:t>
            </a:r>
          </a:p>
          <a:p>
            <a:pPr marL="285750" indent="-285750" algn="just">
              <a:buFont typeface="Arial" panose="020B0604020202020204" pitchFamily="34" charset="0"/>
              <a:buChar char="•"/>
            </a:pPr>
            <a:r>
              <a:rPr lang="vi-VN">
                <a:solidFill>
                  <a:srgbClr val="0070C0"/>
                </a:solidFill>
              </a:rPr>
              <a:t>Dòng(row): là một dòng dữ liệu gồm các dữ liệu có liên quan với nhau hay còn gọi là </a:t>
            </a:r>
            <a:r>
              <a:rPr lang="vi-VN" smtClean="0">
                <a:solidFill>
                  <a:srgbClr val="0070C0"/>
                </a:solidFill>
              </a:rPr>
              <a:t>bản </a:t>
            </a:r>
            <a:r>
              <a:rPr lang="vi-VN">
                <a:solidFill>
                  <a:srgbClr val="0070C0"/>
                </a:solidFill>
              </a:rPr>
              <a:t>ghi (record).</a:t>
            </a:r>
          </a:p>
          <a:p>
            <a:pPr marL="285750" indent="-285750" algn="just">
              <a:buFont typeface="Arial" panose="020B0604020202020204" pitchFamily="34" charset="0"/>
              <a:buChar char="•"/>
            </a:pPr>
            <a:r>
              <a:rPr lang="vi-VN">
                <a:solidFill>
                  <a:srgbClr val="0070C0"/>
                </a:solidFill>
              </a:rPr>
              <a:t>Ô (cell): Giao giữa dòng và cột và là nơi chứa dữ liệu.</a:t>
            </a:r>
          </a:p>
          <a:p>
            <a:pPr marL="285750" indent="-285750" algn="just">
              <a:buFont typeface="Arial" panose="020B0604020202020204" pitchFamily="34" charset="0"/>
              <a:buChar char="•"/>
            </a:pPr>
            <a:r>
              <a:rPr lang="vi-VN">
                <a:solidFill>
                  <a:srgbClr val="0070C0"/>
                </a:solidFill>
              </a:rPr>
              <a:t>Khóa chính(Primary Key): là một trường hoặc nhiều trường gộp lại được sử dụng để định nghĩa bảng ghi. Khóa chính có 02 thuộc tính là không được trùng và không được rỗng. Ví dụ: giá trị 1 của trường CustomerID đó sẽ suy ra được tất cả dữ liệu của dòng đầu tiên. </a:t>
            </a:r>
            <a:endParaRPr lang="en-US">
              <a:solidFill>
                <a:srgbClr val="0070C0"/>
              </a:solidFill>
            </a:endParaRPr>
          </a:p>
        </p:txBody>
      </p:sp>
      <p:sp>
        <p:nvSpPr>
          <p:cNvPr id="6" name="Rectangle 5"/>
          <p:cNvSpPr/>
          <p:nvPr/>
        </p:nvSpPr>
        <p:spPr>
          <a:xfrm>
            <a:off x="5854262" y="6532183"/>
            <a:ext cx="3405352" cy="276999"/>
          </a:xfrm>
          <a:prstGeom prst="rect">
            <a:avLst/>
          </a:prstGeom>
        </p:spPr>
        <p:txBody>
          <a:bodyPr wrap="square">
            <a:spAutoFit/>
          </a:bodyPr>
          <a:lstStyle/>
          <a:p>
            <a:r>
              <a:rPr lang="en-US" sz="1200" i="1"/>
              <a:t>https://iviettech.vn/blog/thiet-ke-co-so-du-lieu/</a:t>
            </a:r>
          </a:p>
        </p:txBody>
      </p:sp>
    </p:spTree>
    <p:extLst>
      <p:ext uri="{BB962C8B-B14F-4D97-AF65-F5344CB8AC3E}">
        <p14:creationId xmlns:p14="http://schemas.microsoft.com/office/powerpoint/2010/main" val="7490594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2.3. Thành phần của CSDL quan </a:t>
            </a:r>
            <a:r>
              <a:rPr lang="en-US" smtClean="0"/>
              <a:t>hệ (tiếp)</a:t>
            </a:r>
            <a:endParaRPr lang="en-US"/>
          </a:p>
        </p:txBody>
      </p:sp>
      <p:sp>
        <p:nvSpPr>
          <p:cNvPr id="3" name="Content Placeholder 2"/>
          <p:cNvSpPr>
            <a:spLocks noGrp="1"/>
          </p:cNvSpPr>
          <p:nvPr>
            <p:ph idx="1"/>
          </p:nvPr>
        </p:nvSpPr>
        <p:spPr/>
        <p:txBody>
          <a:bodyPr/>
          <a:lstStyle/>
          <a:p>
            <a:r>
              <a:rPr lang="en-US" smtClean="0"/>
              <a:t>Mối quan hệ (relationship)</a:t>
            </a:r>
            <a:endParaRPr lang="en-US"/>
          </a:p>
        </p:txBody>
      </p:sp>
      <p:pic>
        <p:nvPicPr>
          <p:cNvPr id="4" name="Picture 3"/>
          <p:cNvPicPr>
            <a:picLocks noChangeAspect="1"/>
          </p:cNvPicPr>
          <p:nvPr/>
        </p:nvPicPr>
        <p:blipFill>
          <a:blip r:embed="rId2"/>
          <a:stretch>
            <a:fillRect/>
          </a:stretch>
        </p:blipFill>
        <p:spPr>
          <a:xfrm>
            <a:off x="1235129" y="1850642"/>
            <a:ext cx="6505575" cy="3724275"/>
          </a:xfrm>
          <a:prstGeom prst="rect">
            <a:avLst/>
          </a:prstGeom>
        </p:spPr>
      </p:pic>
      <p:sp>
        <p:nvSpPr>
          <p:cNvPr id="5" name="Rectangle 4"/>
          <p:cNvSpPr/>
          <p:nvPr/>
        </p:nvSpPr>
        <p:spPr>
          <a:xfrm>
            <a:off x="5738648" y="6477002"/>
            <a:ext cx="3405352" cy="276999"/>
          </a:xfrm>
          <a:prstGeom prst="rect">
            <a:avLst/>
          </a:prstGeom>
        </p:spPr>
        <p:txBody>
          <a:bodyPr wrap="square">
            <a:spAutoFit/>
          </a:bodyPr>
          <a:lstStyle/>
          <a:p>
            <a:r>
              <a:rPr lang="en-US" sz="1200" i="1"/>
              <a:t>https://iviettech.vn/blog/thiet-ke-co-so-du-lieu/</a:t>
            </a:r>
          </a:p>
        </p:txBody>
      </p:sp>
    </p:spTree>
    <p:extLst>
      <p:ext uri="{BB962C8B-B14F-4D97-AF65-F5344CB8AC3E}">
        <p14:creationId xmlns:p14="http://schemas.microsoft.com/office/powerpoint/2010/main" val="2375988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200" smtClean="0"/>
              <a:t>Trong đó: </a:t>
            </a:r>
          </a:p>
          <a:p>
            <a:pPr lvl="1"/>
            <a:r>
              <a:rPr lang="vi-VN" sz="2000" b="1"/>
              <a:t>Khóa ngoại (Foreign Key)</a:t>
            </a:r>
            <a:r>
              <a:rPr lang="vi-VN" sz="2000"/>
              <a:t>: là trường ở bảng này (bảng Invoice) </a:t>
            </a:r>
            <a:r>
              <a:rPr lang="vi-VN" sz="2000" smtClean="0"/>
              <a:t>tương </a:t>
            </a:r>
            <a:r>
              <a:rPr lang="vi-VN" sz="2000"/>
              <a:t>ứng làm khóa chính ở bảng kia (bảng Customer) để tạo ra mối quan hệ giữa hai bảng.</a:t>
            </a:r>
          </a:p>
          <a:p>
            <a:pPr lvl="1"/>
            <a:r>
              <a:rPr lang="vi-VN" sz="2000" b="1"/>
              <a:t>Mối quan hệ (Relationship): </a:t>
            </a:r>
            <a:r>
              <a:rPr lang="vi-VN" sz="2000"/>
              <a:t>tạo ra mối liên kết giữa hai bảng nhằm xác định mối liên quan giữa các trường dữ liệu của hai bảng. Ví dụ: nếu bạn muốn biết khách hàng có mã khách hàng số 1 mua những đơn hàng nào thì bạn phải dựa vào mối quan hệ trên. Trong cơ sở dữ liệu quan hệ mối quan hệ thể hiện ở 03 dạng sau:</a:t>
            </a:r>
          </a:p>
          <a:p>
            <a:pPr lvl="1"/>
            <a:endParaRPr lang="en-US" sz="1800"/>
          </a:p>
        </p:txBody>
      </p:sp>
      <p:pic>
        <p:nvPicPr>
          <p:cNvPr id="4" name="Picture 3"/>
          <p:cNvPicPr>
            <a:picLocks noChangeAspect="1"/>
          </p:cNvPicPr>
          <p:nvPr/>
        </p:nvPicPr>
        <p:blipFill>
          <a:blip r:embed="rId2"/>
          <a:stretch>
            <a:fillRect/>
          </a:stretch>
        </p:blipFill>
        <p:spPr>
          <a:xfrm>
            <a:off x="2448911" y="4537823"/>
            <a:ext cx="4825397" cy="1267828"/>
          </a:xfrm>
          <a:prstGeom prst="rect">
            <a:avLst/>
          </a:prstGeom>
        </p:spPr>
      </p:pic>
      <p:sp>
        <p:nvSpPr>
          <p:cNvPr id="5" name="Rectangle 4"/>
          <p:cNvSpPr/>
          <p:nvPr/>
        </p:nvSpPr>
        <p:spPr>
          <a:xfrm>
            <a:off x="5738648" y="6477002"/>
            <a:ext cx="3405352" cy="276999"/>
          </a:xfrm>
          <a:prstGeom prst="rect">
            <a:avLst/>
          </a:prstGeom>
        </p:spPr>
        <p:txBody>
          <a:bodyPr wrap="square">
            <a:spAutoFit/>
          </a:bodyPr>
          <a:lstStyle/>
          <a:p>
            <a:r>
              <a:rPr lang="en-US" sz="1200" i="1"/>
              <a:t>https://iviettech.vn/blog/thiet-ke-co-so-du-lieu/</a:t>
            </a:r>
          </a:p>
        </p:txBody>
      </p:sp>
    </p:spTree>
    <p:extLst>
      <p:ext uri="{BB962C8B-B14F-4D97-AF65-F5344CB8AC3E}">
        <p14:creationId xmlns:p14="http://schemas.microsoft.com/office/powerpoint/2010/main" val="31401355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2.4. Lược đồ thực thể quan hệ (ERD)</a:t>
            </a:r>
            <a:endParaRPr lang="en-US"/>
          </a:p>
        </p:txBody>
      </p:sp>
      <p:sp>
        <p:nvSpPr>
          <p:cNvPr id="3" name="Content Placeholder 2"/>
          <p:cNvSpPr>
            <a:spLocks noGrp="1"/>
          </p:cNvSpPr>
          <p:nvPr>
            <p:ph idx="1"/>
          </p:nvPr>
        </p:nvSpPr>
        <p:spPr/>
        <p:txBody>
          <a:bodyPr/>
          <a:lstStyle/>
          <a:p>
            <a:r>
              <a:rPr lang="vi-VN"/>
              <a:t>ERD sẽ giúp bạn hiểu nhanh hơn về cấu trúc của Cơ sở dữ liệu, từ đó giúp bạn dễ dàng thao tác hơn với chúng.</a:t>
            </a:r>
            <a:endParaRPr lang="en-US"/>
          </a:p>
        </p:txBody>
      </p:sp>
      <p:pic>
        <p:nvPicPr>
          <p:cNvPr id="4" name="Picture 3"/>
          <p:cNvPicPr>
            <a:picLocks noChangeAspect="1"/>
          </p:cNvPicPr>
          <p:nvPr/>
        </p:nvPicPr>
        <p:blipFill>
          <a:blip r:embed="rId2"/>
          <a:stretch>
            <a:fillRect/>
          </a:stretch>
        </p:blipFill>
        <p:spPr>
          <a:xfrm>
            <a:off x="2375338" y="2243848"/>
            <a:ext cx="4651320" cy="3610414"/>
          </a:xfrm>
          <a:prstGeom prst="rect">
            <a:avLst/>
          </a:prstGeom>
        </p:spPr>
      </p:pic>
      <p:sp>
        <p:nvSpPr>
          <p:cNvPr id="5" name="Rectangle 4"/>
          <p:cNvSpPr/>
          <p:nvPr/>
        </p:nvSpPr>
        <p:spPr>
          <a:xfrm>
            <a:off x="1406004" y="5980966"/>
            <a:ext cx="6589987" cy="369332"/>
          </a:xfrm>
          <a:prstGeom prst="rect">
            <a:avLst/>
          </a:prstGeom>
        </p:spPr>
        <p:txBody>
          <a:bodyPr wrap="square">
            <a:spAutoFit/>
          </a:bodyPr>
          <a:lstStyle/>
          <a:p>
            <a:pPr algn="ctr"/>
            <a:r>
              <a:rPr lang="vi-VN" i="1"/>
              <a:t>Lược đồ quan hệ (ERD) của cơ sở dữ liệu quản lý đơn hàng</a:t>
            </a:r>
            <a:endParaRPr lang="en-US" i="1"/>
          </a:p>
        </p:txBody>
      </p:sp>
      <p:sp>
        <p:nvSpPr>
          <p:cNvPr id="6" name="Rectangle 5"/>
          <p:cNvSpPr/>
          <p:nvPr/>
        </p:nvSpPr>
        <p:spPr>
          <a:xfrm>
            <a:off x="5854262" y="6532183"/>
            <a:ext cx="3405352" cy="276999"/>
          </a:xfrm>
          <a:prstGeom prst="rect">
            <a:avLst/>
          </a:prstGeom>
        </p:spPr>
        <p:txBody>
          <a:bodyPr wrap="square">
            <a:spAutoFit/>
          </a:bodyPr>
          <a:lstStyle/>
          <a:p>
            <a:r>
              <a:rPr lang="en-US" sz="1200" i="1"/>
              <a:t>https://iviettech.vn/blog/thiet-ke-co-so-du-lieu/</a:t>
            </a:r>
          </a:p>
        </p:txBody>
      </p:sp>
    </p:spTree>
    <p:extLst>
      <p:ext uri="{BB962C8B-B14F-4D97-AF65-F5344CB8AC3E}">
        <p14:creationId xmlns:p14="http://schemas.microsoft.com/office/powerpoint/2010/main" val="13010419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 Hệ quản trị CSDL quan hệ</a:t>
            </a:r>
            <a:endParaRPr lang="en-US"/>
          </a:p>
        </p:txBody>
      </p:sp>
      <p:sp>
        <p:nvSpPr>
          <p:cNvPr id="3" name="Content Placeholder 2"/>
          <p:cNvSpPr>
            <a:spLocks noGrp="1"/>
          </p:cNvSpPr>
          <p:nvPr>
            <p:ph idx="1"/>
          </p:nvPr>
        </p:nvSpPr>
        <p:spPr/>
        <p:txBody>
          <a:bodyPr/>
          <a:lstStyle/>
          <a:p>
            <a:r>
              <a:rPr lang="en-US" sz="2000" smtClean="0"/>
              <a:t>Hệ quản trị CSDL là các phần mềm dùng để quản lý và vận hành CSDL. Có rất nhiều hệ quản trị CSDL khác nhau như: MySQL, DB4O, PostgreeSQL…</a:t>
            </a:r>
          </a:p>
          <a:p>
            <a:r>
              <a:rPr lang="en-US" sz="2000" smtClean="0"/>
              <a:t>Hệ quản trị CSDL quan hệ là phần mềm dùng để quản lý và vận hành các cơ sở dữ liệu quan hệ. Có rất nhiều CSDL quan hệ khác nhau như MySQL, SQL Server, Oracle, DB2…</a:t>
            </a:r>
          </a:p>
          <a:p>
            <a:r>
              <a:rPr lang="en-US" sz="2000" smtClean="0"/>
              <a:t>So sánh một số CSDL quan hệ phổ biến:</a:t>
            </a:r>
          </a:p>
          <a:p>
            <a:pPr marL="0" indent="0">
              <a:buNone/>
            </a:pP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2280" y="3663591"/>
            <a:ext cx="5379439" cy="2697797"/>
          </a:xfrm>
          <a:prstGeom prst="rect">
            <a:avLst/>
          </a:prstGeom>
          <a:ln>
            <a:solidFill>
              <a:schemeClr val="accent1"/>
            </a:solidFill>
          </a:ln>
        </p:spPr>
      </p:pic>
      <p:sp>
        <p:nvSpPr>
          <p:cNvPr id="5" name="Rectangle 4"/>
          <p:cNvSpPr/>
          <p:nvPr/>
        </p:nvSpPr>
        <p:spPr>
          <a:xfrm>
            <a:off x="5854262" y="6532183"/>
            <a:ext cx="3405352" cy="276999"/>
          </a:xfrm>
          <a:prstGeom prst="rect">
            <a:avLst/>
          </a:prstGeom>
        </p:spPr>
        <p:txBody>
          <a:bodyPr wrap="square">
            <a:spAutoFit/>
          </a:bodyPr>
          <a:lstStyle/>
          <a:p>
            <a:r>
              <a:rPr lang="en-US" sz="1200" i="1"/>
              <a:t>https://iviettech.vn/blog/thiet-ke-co-so-du-lieu/</a:t>
            </a:r>
          </a:p>
        </p:txBody>
      </p:sp>
    </p:spTree>
    <p:extLst>
      <p:ext uri="{BB962C8B-B14F-4D97-AF65-F5344CB8AC3E}">
        <p14:creationId xmlns:p14="http://schemas.microsoft.com/office/powerpoint/2010/main" val="2227380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2.6. Hệ quản trị CSDL SQL Server</a:t>
            </a:r>
            <a:endParaRPr lang="en-US"/>
          </a:p>
        </p:txBody>
      </p:sp>
      <p:sp>
        <p:nvSpPr>
          <p:cNvPr id="3" name="Content Placeholder 2"/>
          <p:cNvSpPr>
            <a:spLocks noGrp="1"/>
          </p:cNvSpPr>
          <p:nvPr>
            <p:ph idx="1"/>
          </p:nvPr>
        </p:nvSpPr>
        <p:spPr/>
        <p:txBody>
          <a:bodyPr/>
          <a:lstStyle/>
          <a:p>
            <a:r>
              <a:rPr lang="en-US" sz="2400" smtClean="0"/>
              <a:t>Là hệ quản trị CSDL quanheej</a:t>
            </a:r>
          </a:p>
          <a:p>
            <a:pPr>
              <a:lnSpc>
                <a:spcPts val="3100"/>
              </a:lnSpc>
              <a:buFont typeface="Arial" pitchFamily="34" charset="0"/>
              <a:buChar char="•"/>
            </a:pPr>
            <a:r>
              <a:rPr lang="vi-VN" sz="2400"/>
              <a:t>Có tính sẵn sàng cao và khả năng khôi phục khi gặp lỗi</a:t>
            </a:r>
          </a:p>
          <a:p>
            <a:pPr>
              <a:lnSpc>
                <a:spcPts val="3100"/>
              </a:lnSpc>
              <a:buFont typeface="Arial" pitchFamily="34" charset="0"/>
              <a:buChar char="•"/>
            </a:pPr>
            <a:r>
              <a:rPr lang="vi-VN" sz="2400"/>
              <a:t>Thuận lợi cho khả năng mở rộng của doanh nghiệp: khả n</a:t>
            </a:r>
            <a:r>
              <a:rPr lang="en-US" sz="2400"/>
              <a:t>ă</a:t>
            </a:r>
            <a:r>
              <a:rPr lang="vi-VN" sz="2400"/>
              <a:t>ng tính toán, mạng truyền thông và lưu trữ</a:t>
            </a:r>
            <a:r>
              <a:rPr lang="en-US" sz="2400"/>
              <a:t>.</a:t>
            </a:r>
            <a:endParaRPr lang="vi-VN" sz="2400"/>
          </a:p>
          <a:p>
            <a:pPr>
              <a:lnSpc>
                <a:spcPts val="3100"/>
              </a:lnSpc>
              <a:buFont typeface="Arial" pitchFamily="34" charset="0"/>
              <a:buChar char="•"/>
            </a:pPr>
            <a:r>
              <a:rPr lang="vi-VN" sz="2400"/>
              <a:t>Đảm bảo an ninh hơn nhờ tuân thủ</a:t>
            </a:r>
            <a:r>
              <a:rPr lang="en-US" sz="2400"/>
              <a:t> chặt chẽ</a:t>
            </a:r>
            <a:r>
              <a:rPr lang="vi-VN" sz="2400"/>
              <a:t> an ninh</a:t>
            </a:r>
            <a:r>
              <a:rPr lang="en-US" sz="2400"/>
              <a:t> mạng</a:t>
            </a:r>
            <a:r>
              <a:rPr lang="vi-VN" sz="2400"/>
              <a:t>.</a:t>
            </a:r>
          </a:p>
          <a:p>
            <a:pPr>
              <a:lnSpc>
                <a:spcPts val="3100"/>
              </a:lnSpc>
              <a:buFont typeface="Arial" pitchFamily="34" charset="0"/>
              <a:buChar char="•"/>
            </a:pPr>
            <a:r>
              <a:rPr lang="vi-VN" sz="2400"/>
              <a:t>Nền tảng dữ liệu phù hợp trên cơ sở điện toán đám mây</a:t>
            </a:r>
          </a:p>
          <a:p>
            <a:pPr>
              <a:lnSpc>
                <a:spcPts val="3100"/>
              </a:lnSpc>
              <a:buFont typeface="Arial" pitchFamily="34" charset="0"/>
              <a:buChar char="•"/>
            </a:pPr>
            <a:r>
              <a:rPr lang="vi-VN" sz="2400"/>
              <a:t>Khả năng xử lý nhanh hơn cho tất cả người dùng khi sử dụng các các công cụ quen thuộc như Excel và truy cập dữ liệu qua các thiết bị di động</a:t>
            </a:r>
            <a:r>
              <a:rPr lang="en-US" sz="2400"/>
              <a:t>.</a:t>
            </a:r>
            <a:endParaRPr lang="vi-VN" sz="2400"/>
          </a:p>
          <a:p>
            <a:pPr>
              <a:lnSpc>
                <a:spcPts val="3100"/>
              </a:lnSpc>
              <a:buFont typeface="Arial" pitchFamily="34" charset="0"/>
              <a:buChar char="•"/>
            </a:pPr>
            <a:r>
              <a:rPr lang="vi-VN" sz="2400"/>
              <a:t>Khả năng mở rộng dữ liệu</a:t>
            </a:r>
            <a:r>
              <a:rPr lang="en-US" sz="2400"/>
              <a:t>.</a:t>
            </a:r>
            <a:endParaRPr lang="vi-VN" sz="2400"/>
          </a:p>
          <a:p>
            <a:pPr>
              <a:lnSpc>
                <a:spcPts val="3100"/>
              </a:lnSpc>
              <a:buFont typeface="Arial" pitchFamily="34" charset="0"/>
              <a:buChar char="•"/>
            </a:pPr>
            <a:r>
              <a:rPr lang="vi-VN" sz="2400"/>
              <a:t>Chất lượng dữ liệu và tích hợp các dịch vụ</a:t>
            </a:r>
            <a:r>
              <a:rPr lang="en-US" sz="2400"/>
              <a:t>.</a:t>
            </a:r>
            <a:endParaRPr lang="vi-VN" sz="2400"/>
          </a:p>
          <a:p>
            <a:pPr>
              <a:lnSpc>
                <a:spcPts val="3100"/>
              </a:lnSpc>
              <a:buFont typeface="Arial" pitchFamily="34" charset="0"/>
              <a:buChar char="•"/>
            </a:pPr>
            <a:r>
              <a:rPr lang="vi-VN" sz="2400"/>
              <a:t>Công cụ quản lý dễ sử dụng</a:t>
            </a:r>
            <a:r>
              <a:rPr lang="en-US" sz="2400"/>
              <a:t>.</a:t>
            </a:r>
          </a:p>
        </p:txBody>
      </p:sp>
    </p:spTree>
    <p:extLst>
      <p:ext uri="{BB962C8B-B14F-4D97-AF65-F5344CB8AC3E}">
        <p14:creationId xmlns:p14="http://schemas.microsoft.com/office/powerpoint/2010/main" val="39955718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Lịch sử các phiên bản SQL SERVER</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0005" y="1228725"/>
            <a:ext cx="5923989" cy="5248275"/>
          </a:xfrm>
          <a:ln>
            <a:solidFill>
              <a:schemeClr val="accent1"/>
            </a:solidFill>
          </a:ln>
        </p:spPr>
      </p:pic>
      <p:sp>
        <p:nvSpPr>
          <p:cNvPr id="3" name="Rectangle 2"/>
          <p:cNvSpPr/>
          <p:nvPr/>
        </p:nvSpPr>
        <p:spPr>
          <a:xfrm>
            <a:off x="4945117" y="6532179"/>
            <a:ext cx="4572000" cy="276999"/>
          </a:xfrm>
          <a:prstGeom prst="rect">
            <a:avLst/>
          </a:prstGeom>
        </p:spPr>
        <p:txBody>
          <a:bodyPr>
            <a:spAutoFit/>
          </a:bodyPr>
          <a:lstStyle/>
          <a:p>
            <a:r>
              <a:rPr lang="en-US" sz="1200" i="1"/>
              <a:t>https://vi.wikipedia.org/wiki/Microsoft_SQL_Server</a:t>
            </a:r>
          </a:p>
        </p:txBody>
      </p:sp>
    </p:spTree>
    <p:extLst>
      <p:ext uri="{BB962C8B-B14F-4D97-AF65-F5344CB8AC3E}">
        <p14:creationId xmlns:p14="http://schemas.microsoft.com/office/powerpoint/2010/main" val="13749601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Giới thiệu</a:t>
            </a:r>
          </a:p>
          <a:p>
            <a:pPr marL="385763" indent="-385763">
              <a:buFont typeface="+mj-lt"/>
              <a:buAutoNum type="arabicPeriod"/>
            </a:pPr>
            <a:r>
              <a:rPr lang="en-US" sz="2400" b="1"/>
              <a:t>Cơ sở dữ liệu quan hệ</a:t>
            </a:r>
          </a:p>
          <a:p>
            <a:pPr marL="385763" indent="-385763">
              <a:buFont typeface="+mj-lt"/>
              <a:buAutoNum type="arabicPeriod"/>
            </a:pPr>
            <a:r>
              <a:rPr lang="en-US" sz="2400" b="1">
                <a:solidFill>
                  <a:srgbClr val="FF0000"/>
                </a:solidFill>
              </a:rPr>
              <a:t>Làm việc với CSDL trong hệ quản trị CSDL SQL SERVER</a:t>
            </a:r>
          </a:p>
          <a:p>
            <a:pPr marL="385763" indent="-385763">
              <a:buFont typeface="+mj-lt"/>
              <a:buAutoNum type="arabicPeriod"/>
            </a:pPr>
            <a:r>
              <a:rPr lang="en-US" sz="2400" b="1" smtClean="0"/>
              <a:t>Các hệ quản trị cơ sở dữ liệu khác</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22</a:t>
            </a:fld>
            <a:endParaRPr lang="en-US"/>
          </a:p>
        </p:txBody>
      </p:sp>
    </p:spTree>
    <p:extLst>
      <p:ext uri="{BB962C8B-B14F-4D97-AF65-F5344CB8AC3E}">
        <p14:creationId xmlns:p14="http://schemas.microsoft.com/office/powerpoint/2010/main" val="33974400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3.1. Khởi động SQL SERVER</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89878" y="1401824"/>
            <a:ext cx="3953427" cy="3029373"/>
          </a:xfrm>
          <a:ln>
            <a:solidFill>
              <a:schemeClr val="accent1"/>
            </a:solidFill>
          </a:ln>
        </p:spPr>
      </p:pic>
      <p:sp>
        <p:nvSpPr>
          <p:cNvPr id="5" name="Line Callout 1 (Accent Bar) 4"/>
          <p:cNvSpPr/>
          <p:nvPr/>
        </p:nvSpPr>
        <p:spPr bwMode="auto">
          <a:xfrm>
            <a:off x="6726621" y="1713187"/>
            <a:ext cx="2312276" cy="735724"/>
          </a:xfrm>
          <a:prstGeom prst="accentCallout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Chọn</a:t>
            </a:r>
            <a:r>
              <a:rPr kumimoji="0" lang="en-US" sz="1800" b="0" i="0" u="none" strike="noStrike" cap="none" normalizeH="0" smtClean="0">
                <a:ln>
                  <a:noFill/>
                </a:ln>
                <a:solidFill>
                  <a:schemeClr val="tx1"/>
                </a:solidFill>
                <a:effectLst/>
                <a:latin typeface="Arial" charset="0"/>
              </a:rPr>
              <a:t> Server type: Database Engine</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7115504" y="2730606"/>
            <a:ext cx="1681655" cy="945931"/>
          </a:xfrm>
          <a:prstGeom prst="accentCallout1">
            <a:avLst>
              <a:gd name="adj1" fmla="val 18750"/>
              <a:gd name="adj2" fmla="val -8333"/>
              <a:gd name="adj3" fmla="val 1389"/>
              <a:gd name="adj4" fmla="val -5270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Instance Name</a:t>
            </a:r>
            <a:endParaRPr kumimoji="0" lang="en-US" sz="1800" b="0" i="0" u="none" strike="noStrike" cap="none" normalizeH="0" baseline="0" smtClean="0">
              <a:ln>
                <a:noFill/>
              </a:ln>
              <a:solidFill>
                <a:schemeClr val="tx1"/>
              </a:solidFill>
              <a:effectLst/>
              <a:latin typeface="Arial" charset="0"/>
            </a:endParaRPr>
          </a:p>
        </p:txBody>
      </p:sp>
      <p:sp>
        <p:nvSpPr>
          <p:cNvPr id="8" name="Line Callout 1 (Accent Bar) 7"/>
          <p:cNvSpPr/>
          <p:nvPr/>
        </p:nvSpPr>
        <p:spPr bwMode="auto">
          <a:xfrm>
            <a:off x="7115503" y="3958232"/>
            <a:ext cx="1681655" cy="945931"/>
          </a:xfrm>
          <a:prstGeom prst="accentCallout1">
            <a:avLst>
              <a:gd name="adj1" fmla="val 18750"/>
              <a:gd name="adj2" fmla="val -8333"/>
              <a:gd name="adj3" fmla="val -96389"/>
              <a:gd name="adj4" fmla="val -7145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Chế độ xác thực tài khoản</a:t>
            </a:r>
            <a:endParaRPr kumimoji="0" lang="en-US" sz="1800" b="0" i="0" u="none" strike="noStrike" cap="none" normalizeH="0" baseline="0" smtClean="0">
              <a:ln>
                <a:noFill/>
              </a:ln>
              <a:solidFill>
                <a:schemeClr val="tx1"/>
              </a:solidFill>
              <a:effectLst/>
              <a:latin typeface="Arial" charset="0"/>
            </a:endParaRPr>
          </a:p>
        </p:txBody>
      </p:sp>
      <p:sp>
        <p:nvSpPr>
          <p:cNvPr id="9" name="Line Callout 1 (Accent Bar) 8"/>
          <p:cNvSpPr/>
          <p:nvPr/>
        </p:nvSpPr>
        <p:spPr bwMode="auto">
          <a:xfrm>
            <a:off x="1849050" y="4817775"/>
            <a:ext cx="3469184" cy="945931"/>
          </a:xfrm>
          <a:prstGeom prst="accentCallout1">
            <a:avLst>
              <a:gd name="adj1" fmla="val 18750"/>
              <a:gd name="adj2" fmla="val -8333"/>
              <a:gd name="adj3" fmla="val -156389"/>
              <a:gd name="adj4" fmla="val 6706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Nhập username và password khi xác thực tài khoản của SQL SERVER</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4779454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3.2. Giao diện làm việc</a:t>
            </a:r>
            <a:endParaRPr lang="en-US"/>
          </a:p>
        </p:txBody>
      </p:sp>
      <p:pic>
        <p:nvPicPr>
          <p:cNvPr id="4" name="Content Placeholder 3" descr="SQLQuery2.sql - DESKTOP-IVJRO3G\SQLEXPRESS.test1 (DESKTOP-IVJRO3G\Admin (51))* - Microsoft SQL Server Management Studi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9242" y="1513833"/>
            <a:ext cx="8229600" cy="4488872"/>
          </a:xfrm>
          <a:ln>
            <a:solidFill>
              <a:schemeClr val="accent1"/>
            </a:solidFill>
          </a:ln>
        </p:spPr>
      </p:pic>
      <p:sp>
        <p:nvSpPr>
          <p:cNvPr id="5" name="Line Callout 1 (No Border) 4"/>
          <p:cNvSpPr/>
          <p:nvPr/>
        </p:nvSpPr>
        <p:spPr bwMode="auto">
          <a:xfrm>
            <a:off x="1322384" y="4666593"/>
            <a:ext cx="1757147" cy="809297"/>
          </a:xfrm>
          <a:prstGeom prst="callout1">
            <a:avLst>
              <a:gd name="adj1" fmla="val -2029"/>
              <a:gd name="adj2" fmla="val 30657"/>
              <a:gd name="adj3" fmla="val -58928"/>
              <a:gd name="adj4" fmla="val 11105"/>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Quản</a:t>
            </a:r>
            <a:r>
              <a:rPr kumimoji="0" lang="en-US" sz="1600" b="0" i="0" u="none" strike="noStrike" cap="none" normalizeH="0" smtClean="0">
                <a:ln>
                  <a:noFill/>
                </a:ln>
                <a:solidFill>
                  <a:schemeClr val="tx1"/>
                </a:solidFill>
                <a:effectLst/>
                <a:latin typeface="Arial" charset="0"/>
              </a:rPr>
              <a:t> lý các thành phần của HQTCSDL</a:t>
            </a:r>
            <a:endParaRPr kumimoji="0" lang="en-US" sz="1600" b="0" i="0" u="none" strike="noStrike" cap="none" normalizeH="0" baseline="0" smtClean="0">
              <a:ln>
                <a:noFill/>
              </a:ln>
              <a:solidFill>
                <a:schemeClr val="tx1"/>
              </a:solidFill>
              <a:effectLst/>
              <a:latin typeface="Arial" charset="0"/>
            </a:endParaRPr>
          </a:p>
        </p:txBody>
      </p:sp>
      <p:sp>
        <p:nvSpPr>
          <p:cNvPr id="6" name="Line Callout 1 (No Border) 5"/>
          <p:cNvSpPr/>
          <p:nvPr/>
        </p:nvSpPr>
        <p:spPr bwMode="auto">
          <a:xfrm>
            <a:off x="5715708" y="2948972"/>
            <a:ext cx="1757147" cy="361787"/>
          </a:xfrm>
          <a:prstGeom prst="callout1">
            <a:avLst>
              <a:gd name="adj1" fmla="val -2029"/>
              <a:gd name="adj2" fmla="val 30657"/>
              <a:gd name="adj3" fmla="val -58928"/>
              <a:gd name="adj4" fmla="val 11105"/>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Vùng</a:t>
            </a:r>
            <a:r>
              <a:rPr kumimoji="0" lang="en-US" sz="1600" b="0" i="0" u="none" strike="noStrike" cap="none" normalizeH="0" smtClean="0">
                <a:ln>
                  <a:noFill/>
                </a:ln>
                <a:solidFill>
                  <a:schemeClr val="tx1"/>
                </a:solidFill>
                <a:effectLst/>
                <a:latin typeface="Arial" charset="0"/>
              </a:rPr>
              <a:t> làm việc</a:t>
            </a:r>
            <a:endParaRPr kumimoji="0" lang="en-US" sz="1600" b="0" i="0" u="none" strike="noStrike" cap="none" normalizeH="0" baseline="0" smtClean="0">
              <a:ln>
                <a:noFill/>
              </a:ln>
              <a:solidFill>
                <a:schemeClr val="tx1"/>
              </a:solidFill>
              <a:effectLst/>
              <a:latin typeface="Arial" charset="0"/>
            </a:endParaRPr>
          </a:p>
        </p:txBody>
      </p:sp>
      <p:sp>
        <p:nvSpPr>
          <p:cNvPr id="7" name="Line Callout 1 (No Border) 6"/>
          <p:cNvSpPr/>
          <p:nvPr/>
        </p:nvSpPr>
        <p:spPr bwMode="auto">
          <a:xfrm>
            <a:off x="2951488" y="2280916"/>
            <a:ext cx="1757147" cy="441263"/>
          </a:xfrm>
          <a:prstGeom prst="callout1">
            <a:avLst>
              <a:gd name="adj1" fmla="val -2029"/>
              <a:gd name="adj2" fmla="val 30657"/>
              <a:gd name="adj3" fmla="val -97038"/>
              <a:gd name="adj4" fmla="val 10507"/>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Thanh công</a:t>
            </a:r>
            <a:r>
              <a:rPr kumimoji="0" lang="en-US" sz="1600" b="0" i="0" u="none" strike="noStrike" cap="none" normalizeH="0" smtClean="0">
                <a:ln>
                  <a:noFill/>
                </a:ln>
                <a:solidFill>
                  <a:schemeClr val="tx1"/>
                </a:solidFill>
                <a:effectLst/>
                <a:latin typeface="Arial" charset="0"/>
              </a:rPr>
              <a:t> cụ</a:t>
            </a:r>
            <a:endParaRPr kumimoji="0" lang="en-US" sz="1600" b="0" i="0" u="none" strike="noStrike" cap="none" normalizeH="0" baseline="0" smtClean="0">
              <a:ln>
                <a:noFill/>
              </a:ln>
              <a:solidFill>
                <a:schemeClr val="tx1"/>
              </a:solidFill>
              <a:effectLst/>
              <a:latin typeface="Arial" charset="0"/>
            </a:endParaRPr>
          </a:p>
        </p:txBody>
      </p:sp>
      <p:sp>
        <p:nvSpPr>
          <p:cNvPr id="8" name="Line Callout 1 (No Border) 7"/>
          <p:cNvSpPr/>
          <p:nvPr/>
        </p:nvSpPr>
        <p:spPr bwMode="auto">
          <a:xfrm>
            <a:off x="5263764" y="4788760"/>
            <a:ext cx="1757147" cy="413862"/>
          </a:xfrm>
          <a:prstGeom prst="callout1">
            <a:avLst>
              <a:gd name="adj1" fmla="val -2029"/>
              <a:gd name="adj2" fmla="val 30657"/>
              <a:gd name="adj3" fmla="val -58928"/>
              <a:gd name="adj4" fmla="val 11105"/>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Kết</a:t>
            </a:r>
            <a:r>
              <a:rPr kumimoji="0" lang="en-US" sz="1600" b="0" i="0" u="none" strike="noStrike" cap="none" normalizeH="0" smtClean="0">
                <a:ln>
                  <a:noFill/>
                </a:ln>
                <a:solidFill>
                  <a:schemeClr val="tx1"/>
                </a:solidFill>
                <a:effectLst/>
                <a:latin typeface="Arial" charset="0"/>
              </a:rPr>
              <a:t> quả đầu ra</a:t>
            </a:r>
            <a:endParaRPr kumimoji="0" lang="en-US" sz="16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2556527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3.3. Các thao tác trên CSDL</a:t>
            </a:r>
            <a:endParaRPr lang="en-US"/>
          </a:p>
        </p:txBody>
      </p:sp>
      <p:sp>
        <p:nvSpPr>
          <p:cNvPr id="3" name="Content Placeholder 2"/>
          <p:cNvSpPr>
            <a:spLocks noGrp="1"/>
          </p:cNvSpPr>
          <p:nvPr>
            <p:ph idx="1"/>
          </p:nvPr>
        </p:nvSpPr>
        <p:spPr/>
        <p:txBody>
          <a:bodyPr/>
          <a:lstStyle/>
          <a:p>
            <a:pPr marL="346075" indent="-346075"/>
            <a:r>
              <a:rPr lang="en-US" sz="2800"/>
              <a:t>a. Các thành phần của cơ sở dữ </a:t>
            </a:r>
            <a:r>
              <a:rPr lang="en-US" sz="2800" smtClean="0"/>
              <a:t>liệu</a:t>
            </a:r>
            <a:endParaRPr lang="en-GB" sz="3600" smtClean="0"/>
          </a:p>
          <a:p>
            <a:r>
              <a:rPr lang="en-US" sz="2800" smtClean="0"/>
              <a:t>b. </a:t>
            </a:r>
            <a:r>
              <a:rPr lang="en-US" sz="2800"/>
              <a:t>Tạo cơ sở dữ liệu</a:t>
            </a:r>
            <a:endParaRPr lang="en-GB" sz="2800"/>
          </a:p>
          <a:p>
            <a:r>
              <a:rPr lang="en-US" sz="2800" smtClean="0"/>
              <a:t>c. </a:t>
            </a:r>
            <a:r>
              <a:rPr lang="en-US" sz="2800"/>
              <a:t>Thiết lập thuộc tính cho cơ sở dữ liệu</a:t>
            </a:r>
            <a:endParaRPr lang="en-GB" sz="2800"/>
          </a:p>
          <a:p>
            <a:r>
              <a:rPr lang="en-US" sz="2800" smtClean="0"/>
              <a:t>d. </a:t>
            </a:r>
            <a:r>
              <a:rPr lang="en-US" sz="2800"/>
              <a:t>Xóa cơ sở dữ liệu</a:t>
            </a:r>
            <a:endParaRPr lang="en-GB" sz="2800"/>
          </a:p>
          <a:p>
            <a:endParaRPr lang="en-US"/>
          </a:p>
        </p:txBody>
      </p:sp>
    </p:spTree>
    <p:extLst>
      <p:ext uri="{BB962C8B-B14F-4D97-AF65-F5344CB8AC3E}">
        <p14:creationId xmlns:p14="http://schemas.microsoft.com/office/powerpoint/2010/main" val="4229298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smtClean="0"/>
              <a:t>a. Các thành phần cơ bản của 1 cơ sở dữ liệu</a:t>
            </a:r>
            <a:endParaRPr lang="en-GB"/>
          </a:p>
        </p:txBody>
      </p:sp>
      <p:pic>
        <p:nvPicPr>
          <p:cNvPr id="11265" name="Picture 1"/>
          <p:cNvPicPr>
            <a:picLocks noChangeAspect="1" noChangeArrowheads="1"/>
          </p:cNvPicPr>
          <p:nvPr/>
        </p:nvPicPr>
        <p:blipFill>
          <a:blip r:embed="rId2"/>
          <a:srcRect/>
          <a:stretch>
            <a:fillRect/>
          </a:stretch>
        </p:blipFill>
        <p:spPr bwMode="auto">
          <a:xfrm>
            <a:off x="428597" y="1428736"/>
            <a:ext cx="4071966" cy="2177207"/>
          </a:xfrm>
          <a:prstGeom prst="rect">
            <a:avLst/>
          </a:prstGeom>
          <a:noFill/>
          <a:ln w="9525">
            <a:solidFill>
              <a:schemeClr val="accent1"/>
            </a:solidFill>
            <a:miter lim="800000"/>
            <a:headEnd/>
            <a:tailEnd/>
          </a:ln>
          <a:effectLst/>
        </p:spPr>
      </p:pic>
      <p:sp>
        <p:nvSpPr>
          <p:cNvPr id="6" name="Bent-Up Arrow 5"/>
          <p:cNvSpPr/>
          <p:nvPr/>
        </p:nvSpPr>
        <p:spPr>
          <a:xfrm rot="10800000" flipH="1">
            <a:off x="4786314" y="2143116"/>
            <a:ext cx="1071570" cy="571504"/>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 name="Table 1"/>
          <p:cNvGraphicFramePr>
            <a:graphicFrameLocks noGrp="1"/>
          </p:cNvGraphicFramePr>
          <p:nvPr>
            <p:extLst>
              <p:ext uri="{D42A27DB-BD31-4B8C-83A1-F6EECF244321}">
                <p14:modId xmlns:p14="http://schemas.microsoft.com/office/powerpoint/2010/main" val="753998362"/>
              </p:ext>
            </p:extLst>
          </p:nvPr>
        </p:nvGraphicFramePr>
        <p:xfrm>
          <a:off x="4204138" y="2915920"/>
          <a:ext cx="4430014" cy="3672840"/>
        </p:xfrm>
        <a:graphic>
          <a:graphicData uri="http://schemas.openxmlformats.org/drawingml/2006/table">
            <a:tbl>
              <a:tblPr firstRow="1" bandRow="1">
                <a:tableStyleId>{5C22544A-7EE6-4342-B048-85BDC9FD1C3A}</a:tableStyleId>
              </a:tblPr>
              <a:tblGrid>
                <a:gridCol w="1597572"/>
                <a:gridCol w="2832442"/>
              </a:tblGrid>
              <a:tr h="370840">
                <a:tc>
                  <a:txBody>
                    <a:bodyPr/>
                    <a:lstStyle/>
                    <a:p>
                      <a:r>
                        <a:rPr lang="en-US" smtClean="0"/>
                        <a:t>Đối</a:t>
                      </a:r>
                      <a:r>
                        <a:rPr lang="en-US" baseline="0" smtClean="0"/>
                        <a:t> tượng</a:t>
                      </a:r>
                      <a:endParaRPr lang="en-US"/>
                    </a:p>
                  </a:txBody>
                  <a:tcPr/>
                </a:tc>
                <a:tc>
                  <a:txBody>
                    <a:bodyPr/>
                    <a:lstStyle/>
                    <a:p>
                      <a:r>
                        <a:rPr lang="en-US" smtClean="0"/>
                        <a:t>Mô</a:t>
                      </a:r>
                      <a:r>
                        <a:rPr lang="en-US" baseline="0" smtClean="0"/>
                        <a:t> tả</a:t>
                      </a:r>
                      <a:endParaRPr lang="en-US"/>
                    </a:p>
                  </a:txBody>
                  <a:tcPr/>
                </a:tc>
              </a:tr>
              <a:tr h="370840">
                <a:tc>
                  <a:txBody>
                    <a:bodyPr/>
                    <a:lstStyle/>
                    <a:p>
                      <a:r>
                        <a:rPr lang="en-US" smtClean="0"/>
                        <a:t>Table</a:t>
                      </a:r>
                      <a:endParaRPr lang="en-US"/>
                    </a:p>
                  </a:txBody>
                  <a:tcPr/>
                </a:tc>
                <a:tc>
                  <a:txBody>
                    <a:bodyPr/>
                    <a:lstStyle/>
                    <a:p>
                      <a:r>
                        <a:rPr lang="en-US" smtClean="0"/>
                        <a:t>Bảng</a:t>
                      </a:r>
                      <a:r>
                        <a:rPr lang="en-US" baseline="0" smtClean="0"/>
                        <a:t> , đổi tượng lưu trữ dữ liệu</a:t>
                      </a:r>
                      <a:endParaRPr lang="en-US"/>
                    </a:p>
                  </a:txBody>
                  <a:tcPr/>
                </a:tc>
              </a:tr>
              <a:tr h="370840">
                <a:tc>
                  <a:txBody>
                    <a:bodyPr/>
                    <a:lstStyle/>
                    <a:p>
                      <a:r>
                        <a:rPr lang="en-US" smtClean="0"/>
                        <a:t>View</a:t>
                      </a:r>
                      <a:endParaRPr lang="en-US"/>
                    </a:p>
                  </a:txBody>
                  <a:tcPr/>
                </a:tc>
                <a:tc>
                  <a:txBody>
                    <a:bodyPr/>
                    <a:lstStyle/>
                    <a:p>
                      <a:r>
                        <a:rPr lang="en-US" smtClean="0"/>
                        <a:t>Bảng</a:t>
                      </a:r>
                      <a:r>
                        <a:rPr lang="en-US" baseline="0" smtClean="0"/>
                        <a:t> ảo, khung nhìn</a:t>
                      </a:r>
                      <a:endParaRPr lang="en-US"/>
                    </a:p>
                  </a:txBody>
                  <a:tcPr/>
                </a:tc>
              </a:tr>
              <a:tr h="370840">
                <a:tc>
                  <a:txBody>
                    <a:bodyPr/>
                    <a:lstStyle/>
                    <a:p>
                      <a:r>
                        <a:rPr lang="en-US" smtClean="0"/>
                        <a:t>Stored</a:t>
                      </a:r>
                      <a:r>
                        <a:rPr lang="en-US" baseline="0" smtClean="0"/>
                        <a:t> Procedure</a:t>
                      </a:r>
                      <a:endParaRPr lang="en-US"/>
                    </a:p>
                  </a:txBody>
                  <a:tcPr/>
                </a:tc>
                <a:tc>
                  <a:txBody>
                    <a:bodyPr/>
                    <a:lstStyle/>
                    <a:p>
                      <a:r>
                        <a:rPr lang="en-US" smtClean="0"/>
                        <a:t>Thủ</a:t>
                      </a:r>
                      <a:r>
                        <a:rPr lang="en-US" baseline="0" smtClean="0"/>
                        <a:t> tục lưu trữ chứa các tập lệnh T-SQL</a:t>
                      </a:r>
                      <a:endParaRPr lang="en-US"/>
                    </a:p>
                  </a:txBody>
                  <a:tcPr/>
                </a:tc>
              </a:tr>
              <a:tr h="370840">
                <a:tc>
                  <a:txBody>
                    <a:bodyPr/>
                    <a:lstStyle/>
                    <a:p>
                      <a:r>
                        <a:rPr lang="en-US" smtClean="0"/>
                        <a:t>Function</a:t>
                      </a:r>
                      <a:endParaRPr lang="en-US"/>
                    </a:p>
                  </a:txBody>
                  <a:tcPr/>
                </a:tc>
                <a:tc>
                  <a:txBody>
                    <a:bodyPr/>
                    <a:lstStyle/>
                    <a:p>
                      <a:r>
                        <a:rPr lang="en-US" smtClean="0"/>
                        <a:t>Hàm</a:t>
                      </a:r>
                      <a:r>
                        <a:rPr lang="en-US" baseline="0" smtClean="0"/>
                        <a:t> định nghĩa các xử lý logic</a:t>
                      </a:r>
                      <a:endParaRPr lang="en-US"/>
                    </a:p>
                  </a:txBody>
                  <a:tcPr/>
                </a:tc>
              </a:tr>
              <a:tr h="370840">
                <a:tc>
                  <a:txBody>
                    <a:bodyPr/>
                    <a:lstStyle/>
                    <a:p>
                      <a:r>
                        <a:rPr lang="en-US" smtClean="0"/>
                        <a:t>Index</a:t>
                      </a:r>
                      <a:endParaRPr lang="en-US"/>
                    </a:p>
                  </a:txBody>
                  <a:tcPr/>
                </a:tc>
                <a:tc>
                  <a:txBody>
                    <a:bodyPr/>
                    <a:lstStyle/>
                    <a:p>
                      <a:r>
                        <a:rPr lang="en-US" smtClean="0"/>
                        <a:t>Đối</a:t>
                      </a:r>
                      <a:r>
                        <a:rPr lang="en-US" baseline="0" smtClean="0"/>
                        <a:t> tượng CSDL nhằm truy cập nhanh</a:t>
                      </a:r>
                      <a:endParaRPr lang="en-US"/>
                    </a:p>
                  </a:txBody>
                  <a:tcPr/>
                </a:tc>
              </a:tr>
              <a:tr h="370840">
                <a:tc>
                  <a:txBody>
                    <a:bodyPr/>
                    <a:lstStyle/>
                    <a:p>
                      <a:r>
                        <a:rPr lang="en-US" smtClean="0"/>
                        <a:t>…..</a:t>
                      </a:r>
                      <a:endParaRPr lang="en-US"/>
                    </a:p>
                  </a:txBody>
                  <a:tcPr/>
                </a:tc>
                <a:tc>
                  <a:txBody>
                    <a:bodyPr/>
                    <a:lstStyle/>
                    <a:p>
                      <a:r>
                        <a:rPr lang="en-US" smtClean="0"/>
                        <a:t>….</a:t>
                      </a:r>
                      <a:endParaRPr lang="en-US"/>
                    </a:p>
                  </a:txBody>
                  <a:tcPr/>
                </a:tc>
              </a:tr>
            </a:tbl>
          </a:graphicData>
        </a:graphic>
      </p:graphicFrame>
    </p:spTree>
    <p:extLst>
      <p:ext uri="{BB962C8B-B14F-4D97-AF65-F5344CB8AC3E}">
        <p14:creationId xmlns:p14="http://schemas.microsoft.com/office/powerpoint/2010/main" val="2467464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en-GB" smtClean="0"/>
              <a:t>Cách tạo cơ sở dữ liệu</a:t>
            </a:r>
          </a:p>
          <a:p>
            <a:pPr lvl="1"/>
            <a:r>
              <a:rPr lang="en-GB" smtClean="0"/>
              <a:t>Tạo bằng công cụ </a:t>
            </a:r>
          </a:p>
          <a:p>
            <a:pPr lvl="1"/>
            <a:r>
              <a:rPr lang="en-GB" smtClean="0"/>
              <a:t>Tạo bằng câu lệnh</a:t>
            </a:r>
          </a:p>
          <a:p>
            <a:pPr>
              <a:buNone/>
            </a:pPr>
            <a:r>
              <a:rPr lang="en-GB" smtClean="0"/>
              <a:t>→Phần này chúng ta sẽ đề cập đến CSDL bằng cách 1.</a:t>
            </a:r>
          </a:p>
          <a:p>
            <a:r>
              <a:rPr lang="en-GB" smtClean="0"/>
              <a:t>Các bước tạo CSDL</a:t>
            </a:r>
          </a:p>
          <a:p>
            <a:pPr lvl="1"/>
            <a:r>
              <a:rPr lang="en-US" smtClean="0"/>
              <a:t>Trong cửa sổ SQL Server Management Studio Express tại hộp Object Explorer thực hiện kích phải chuột vào đối tượng Database và chọn new Database</a:t>
            </a:r>
            <a:endParaRPr lang="en-GB" smtClean="0"/>
          </a:p>
          <a:p>
            <a:pPr lvl="1"/>
            <a:r>
              <a:rPr lang="en-GB" smtClean="0"/>
              <a:t>Hộp thoại xuất hiện</a:t>
            </a:r>
            <a:endParaRPr lang="en-GB"/>
          </a:p>
        </p:txBody>
      </p:sp>
      <p:sp>
        <p:nvSpPr>
          <p:cNvPr id="3" name="Title 2"/>
          <p:cNvSpPr>
            <a:spLocks noGrp="1"/>
          </p:cNvSpPr>
          <p:nvPr>
            <p:ph type="title"/>
          </p:nvPr>
        </p:nvSpPr>
        <p:spPr/>
        <p:txBody>
          <a:bodyPr>
            <a:normAutofit fontScale="90000"/>
          </a:bodyPr>
          <a:lstStyle/>
          <a:p>
            <a:r>
              <a:rPr lang="en-GB"/>
              <a:t>b</a:t>
            </a:r>
            <a:r>
              <a:rPr lang="en-GB" smtClean="0"/>
              <a:t>.  Tạo cơ sở dữ liệu </a:t>
            </a:r>
            <a:endParaRPr lang="en-GB"/>
          </a:p>
        </p:txBody>
      </p:sp>
      <p:pic>
        <p:nvPicPr>
          <p:cNvPr id="2049" name="Picture 28"/>
          <p:cNvPicPr>
            <a:picLocks noChangeAspect="1" noChangeArrowheads="1"/>
          </p:cNvPicPr>
          <p:nvPr/>
        </p:nvPicPr>
        <p:blipFill>
          <a:blip r:embed="rId2"/>
          <a:srcRect/>
          <a:stretch>
            <a:fillRect/>
          </a:stretch>
        </p:blipFill>
        <p:spPr bwMode="auto">
          <a:xfrm>
            <a:off x="5000628" y="4572008"/>
            <a:ext cx="3626812" cy="2143116"/>
          </a:xfrm>
          <a:prstGeom prst="rect">
            <a:avLst/>
          </a:prstGeom>
          <a:noFill/>
        </p:spPr>
      </p:pic>
    </p:spTree>
    <p:extLst>
      <p:ext uri="{BB962C8B-B14F-4D97-AF65-F5344CB8AC3E}">
        <p14:creationId xmlns:p14="http://schemas.microsoft.com/office/powerpoint/2010/main" val="35952399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a:t>b</a:t>
            </a:r>
            <a:r>
              <a:rPr lang="en-GB" smtClean="0"/>
              <a:t>.  Tạo cơ sở dữ liệu </a:t>
            </a:r>
            <a:endParaRPr lang="en-GB"/>
          </a:p>
        </p:txBody>
      </p:sp>
      <p:pic>
        <p:nvPicPr>
          <p:cNvPr id="5" name="Content Placeholder 4"/>
          <p:cNvPicPr>
            <a:picLocks noGrp="1"/>
          </p:cNvPicPr>
          <p:nvPr>
            <p:ph idx="1"/>
          </p:nvPr>
        </p:nvPicPr>
        <p:blipFill>
          <a:blip r:embed="rId2"/>
          <a:srcRect/>
          <a:stretch>
            <a:fillRect/>
          </a:stretch>
        </p:blipFill>
        <p:spPr bwMode="auto">
          <a:xfrm>
            <a:off x="500034" y="1357298"/>
            <a:ext cx="5044862" cy="4525962"/>
          </a:xfrm>
          <a:prstGeom prst="rect">
            <a:avLst/>
          </a:prstGeom>
          <a:noFill/>
          <a:ln w="9525">
            <a:solidFill>
              <a:schemeClr val="accent1"/>
            </a:solidFill>
            <a:miter lim="800000"/>
            <a:headEnd/>
            <a:tailEnd/>
          </a:ln>
        </p:spPr>
      </p:pic>
      <p:sp>
        <p:nvSpPr>
          <p:cNvPr id="8" name="Line Callout 1 (Accent Bar) 7"/>
          <p:cNvSpPr/>
          <p:nvPr/>
        </p:nvSpPr>
        <p:spPr>
          <a:xfrm>
            <a:off x="6143636" y="1357298"/>
            <a:ext cx="3000364" cy="4500594"/>
          </a:xfrm>
          <a:prstGeom prst="accentCallout1">
            <a:avLst>
              <a:gd name="adj1" fmla="val 18750"/>
              <a:gd name="adj2" fmla="val -8333"/>
              <a:gd name="adj3" fmla="val 56627"/>
              <a:gd name="adj4" fmla="val -19762"/>
            </a:avLst>
          </a:prstGeom>
          <a:no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Font typeface="Arial" pitchFamily="34" charset="0"/>
              <a:buChar char="•"/>
            </a:pPr>
            <a:r>
              <a:rPr lang="en-US" sz="2000" u="sng" smtClean="0">
                <a:solidFill>
                  <a:srgbClr val="A50021"/>
                </a:solidFill>
                <a:latin typeface="Times New Roman" pitchFamily="18" charset="0"/>
                <a:cs typeface="Times New Roman" pitchFamily="18" charset="0"/>
              </a:rPr>
              <a:t>Database name</a:t>
            </a:r>
            <a:r>
              <a:rPr lang="en-US" sz="2000" smtClean="0">
                <a:solidFill>
                  <a:srgbClr val="A50021"/>
                </a:solidFill>
                <a:latin typeface="Times New Roman" pitchFamily="18" charset="0"/>
                <a:cs typeface="Times New Roman" pitchFamily="18" charset="0"/>
              </a:rPr>
              <a:t>: </a:t>
            </a:r>
            <a:r>
              <a:rPr lang="en-US" sz="2000" smtClean="0">
                <a:solidFill>
                  <a:srgbClr val="000099"/>
                </a:solidFill>
                <a:latin typeface="Times New Roman" pitchFamily="18" charset="0"/>
                <a:cs typeface="Times New Roman" pitchFamily="18" charset="0"/>
              </a:rPr>
              <a:t>gõ tên CSDL cần tạo</a:t>
            </a:r>
            <a:endParaRPr lang="en-GB" sz="2000" smtClean="0">
              <a:solidFill>
                <a:srgbClr val="000099"/>
              </a:solidFill>
              <a:latin typeface="Times New Roman" pitchFamily="18" charset="0"/>
              <a:cs typeface="Times New Roman" pitchFamily="18" charset="0"/>
            </a:endParaRPr>
          </a:p>
          <a:p>
            <a:pPr algn="just">
              <a:buFont typeface="Arial" pitchFamily="34" charset="0"/>
              <a:buChar char="•"/>
            </a:pPr>
            <a:r>
              <a:rPr lang="en-US" sz="2000" u="sng" smtClean="0">
                <a:solidFill>
                  <a:srgbClr val="A50021"/>
                </a:solidFill>
                <a:latin typeface="Times New Roman" pitchFamily="18" charset="0"/>
                <a:cs typeface="Times New Roman" pitchFamily="18" charset="0"/>
              </a:rPr>
              <a:t>Initial Size</a:t>
            </a:r>
            <a:r>
              <a:rPr lang="en-US" sz="2000" smtClean="0">
                <a:solidFill>
                  <a:srgbClr val="A50021"/>
                </a:solidFill>
                <a:latin typeface="Times New Roman" pitchFamily="18" charset="0"/>
                <a:cs typeface="Times New Roman" pitchFamily="18" charset="0"/>
              </a:rPr>
              <a:t>: </a:t>
            </a:r>
            <a:r>
              <a:rPr lang="en-US" sz="2000" smtClean="0">
                <a:solidFill>
                  <a:srgbClr val="000099"/>
                </a:solidFill>
                <a:latin typeface="Times New Roman" pitchFamily="18" charset="0"/>
                <a:cs typeface="Times New Roman" pitchFamily="18" charset="0"/>
              </a:rPr>
              <a:t>kích thước khởi tạo của file</a:t>
            </a:r>
            <a:endParaRPr lang="en-GB" sz="2000" smtClean="0">
              <a:solidFill>
                <a:srgbClr val="000099"/>
              </a:solidFill>
              <a:latin typeface="Times New Roman" pitchFamily="18" charset="0"/>
              <a:cs typeface="Times New Roman" pitchFamily="18" charset="0"/>
            </a:endParaRPr>
          </a:p>
          <a:p>
            <a:pPr algn="just">
              <a:buFont typeface="Arial" pitchFamily="34" charset="0"/>
              <a:buChar char="•"/>
            </a:pPr>
            <a:r>
              <a:rPr lang="en-US" sz="2000" u="sng" smtClean="0">
                <a:solidFill>
                  <a:srgbClr val="A50021"/>
                </a:solidFill>
                <a:latin typeface="Times New Roman" pitchFamily="18" charset="0"/>
                <a:cs typeface="Times New Roman" pitchFamily="18" charset="0"/>
              </a:rPr>
              <a:t>Autogrowth</a:t>
            </a:r>
            <a:r>
              <a:rPr lang="en-US" sz="2000" smtClean="0">
                <a:solidFill>
                  <a:srgbClr val="A50021"/>
                </a:solidFill>
                <a:latin typeface="Times New Roman" pitchFamily="18" charset="0"/>
                <a:cs typeface="Times New Roman" pitchFamily="18" charset="0"/>
              </a:rPr>
              <a:t>: </a:t>
            </a:r>
            <a:r>
              <a:rPr lang="en-US" sz="2000" smtClean="0">
                <a:solidFill>
                  <a:srgbClr val="000099"/>
                </a:solidFill>
                <a:latin typeface="Times New Roman" pitchFamily="18" charset="0"/>
                <a:cs typeface="Times New Roman" pitchFamily="18" charset="0"/>
              </a:rPr>
              <a:t>kích thước tự động tăng trưởng.</a:t>
            </a:r>
            <a:endParaRPr lang="en-GB" sz="2000" smtClean="0">
              <a:solidFill>
                <a:srgbClr val="000099"/>
              </a:solidFill>
              <a:latin typeface="Times New Roman" pitchFamily="18" charset="0"/>
              <a:cs typeface="Times New Roman" pitchFamily="18" charset="0"/>
            </a:endParaRPr>
          </a:p>
          <a:p>
            <a:pPr algn="just">
              <a:buFont typeface="Arial" pitchFamily="34" charset="0"/>
              <a:buChar char="•"/>
            </a:pPr>
            <a:r>
              <a:rPr lang="en-US" sz="2000" u="sng" smtClean="0">
                <a:solidFill>
                  <a:srgbClr val="A50021"/>
                </a:solidFill>
                <a:latin typeface="Times New Roman" pitchFamily="18" charset="0"/>
                <a:cs typeface="Times New Roman" pitchFamily="18" charset="0"/>
              </a:rPr>
              <a:t>Path</a:t>
            </a:r>
            <a:r>
              <a:rPr lang="en-US" sz="2000" smtClean="0">
                <a:solidFill>
                  <a:srgbClr val="A50021"/>
                </a:solidFill>
                <a:latin typeface="Times New Roman" pitchFamily="18" charset="0"/>
                <a:cs typeface="Times New Roman" pitchFamily="18" charset="0"/>
              </a:rPr>
              <a:t>: </a:t>
            </a:r>
            <a:r>
              <a:rPr lang="en-US" sz="2000" smtClean="0">
                <a:solidFill>
                  <a:srgbClr val="000099"/>
                </a:solidFill>
                <a:latin typeface="Times New Roman" pitchFamily="18" charset="0"/>
                <a:cs typeface="Times New Roman" pitchFamily="18" charset="0"/>
              </a:rPr>
              <a:t>đường dẫn lưu file dữ liệu mặc định là: </a:t>
            </a:r>
            <a:r>
              <a:rPr lang="en-US" sz="2000" smtClean="0">
                <a:solidFill>
                  <a:srgbClr val="660066"/>
                </a:solidFill>
                <a:latin typeface="Times New Roman" pitchFamily="18" charset="0"/>
                <a:cs typeface="Times New Roman" pitchFamily="18" charset="0"/>
              </a:rPr>
              <a:t>C:\Program Files\Microsoft SQL Server\MSSQL.1\MSSQL\DATA</a:t>
            </a:r>
            <a:endParaRPr lang="en-GB" sz="2000" smtClean="0">
              <a:solidFill>
                <a:srgbClr val="660066"/>
              </a:solidFill>
              <a:latin typeface="Times New Roman" pitchFamily="18" charset="0"/>
              <a:cs typeface="Times New Roman" pitchFamily="18" charset="0"/>
            </a:endParaRPr>
          </a:p>
          <a:p>
            <a:pPr lvl="0" algn="just">
              <a:buFont typeface="Arial" pitchFamily="34" charset="0"/>
              <a:buChar char="•"/>
            </a:pPr>
            <a:r>
              <a:rPr lang="en-US" sz="2000" smtClean="0">
                <a:solidFill>
                  <a:srgbClr val="000099"/>
                </a:solidFill>
                <a:latin typeface="Times New Roman" pitchFamily="18" charset="0"/>
                <a:cs typeface="Times New Roman" pitchFamily="18" charset="0"/>
              </a:rPr>
              <a:t>Kích Add</a:t>
            </a:r>
            <a:endParaRPr lang="en-GB" sz="2000" smtClean="0">
              <a:solidFill>
                <a:srgbClr val="000099"/>
              </a:solidFill>
              <a:latin typeface="Times New Roman" pitchFamily="18" charset="0"/>
              <a:cs typeface="Times New Roman" pitchFamily="18" charset="0"/>
            </a:endParaRPr>
          </a:p>
          <a:p>
            <a:pPr lvl="0" algn="just">
              <a:buFont typeface="Arial" pitchFamily="34" charset="0"/>
              <a:buChar char="•"/>
            </a:pPr>
            <a:r>
              <a:rPr lang="en-US" sz="2000" smtClean="0">
                <a:solidFill>
                  <a:srgbClr val="000099"/>
                </a:solidFill>
                <a:latin typeface="Times New Roman" pitchFamily="18" charset="0"/>
                <a:cs typeface="Times New Roman" pitchFamily="18" charset="0"/>
              </a:rPr>
              <a:t>Kích OK</a:t>
            </a:r>
            <a:endParaRPr lang="en-GB" sz="2000" smtClean="0">
              <a:solidFill>
                <a:srgbClr val="000099"/>
              </a:solidFill>
              <a:latin typeface="Times New Roman" pitchFamily="18" charset="0"/>
              <a:cs typeface="Times New Roman" pitchFamily="18" charset="0"/>
            </a:endParaRPr>
          </a:p>
          <a:p>
            <a:pPr algn="just"/>
            <a:endParaRPr lang="en-GB" sz="2000">
              <a:latin typeface="Times New Roman" pitchFamily="18" charset="0"/>
              <a:cs typeface="Times New Roman" pitchFamily="18" charset="0"/>
            </a:endParaRPr>
          </a:p>
        </p:txBody>
      </p:sp>
    </p:spTree>
    <p:extLst>
      <p:ext uri="{BB962C8B-B14F-4D97-AF65-F5344CB8AC3E}">
        <p14:creationId xmlns:p14="http://schemas.microsoft.com/office/powerpoint/2010/main" val="16078265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mtClean="0"/>
              <a:t>Tạo cơ sở dữ liệu: Quản lý bán hàng</a:t>
            </a:r>
          </a:p>
          <a:p>
            <a:pPr lvl="1"/>
            <a:r>
              <a:rPr lang="en-GB" smtClean="0"/>
              <a:t>Tên cơ sở dữ liệu: Quản lý bán hàng</a:t>
            </a:r>
          </a:p>
          <a:p>
            <a:pPr lvl="1"/>
            <a:r>
              <a:rPr lang="en-GB" smtClean="0"/>
              <a:t>Thiết lập vị trí đặt file dữ liệu: D:\</a:t>
            </a:r>
          </a:p>
          <a:p>
            <a:pPr lvl="1"/>
            <a:r>
              <a:rPr lang="en-GB" smtClean="0"/>
              <a:t>Thiết lập kích thước khởi tạo: 3MB</a:t>
            </a:r>
          </a:p>
          <a:p>
            <a:pPr lvl="1"/>
            <a:r>
              <a:rPr lang="en-GB" smtClean="0"/>
              <a:t>Thiết lập kích thước tăng trưởng: 10MB</a:t>
            </a:r>
          </a:p>
          <a:p>
            <a:pPr lvl="1"/>
            <a:r>
              <a:rPr lang="en-GB" smtClean="0"/>
              <a:t>Thiết lập tên file trùng tên CSDL.</a:t>
            </a:r>
            <a:endParaRPr lang="en-GB"/>
          </a:p>
        </p:txBody>
      </p:sp>
      <p:sp>
        <p:nvSpPr>
          <p:cNvPr id="3" name="Title 2"/>
          <p:cNvSpPr>
            <a:spLocks noGrp="1"/>
          </p:cNvSpPr>
          <p:nvPr>
            <p:ph type="title"/>
          </p:nvPr>
        </p:nvSpPr>
        <p:spPr/>
        <p:txBody>
          <a:bodyPr/>
          <a:lstStyle/>
          <a:p>
            <a:r>
              <a:rPr lang="en-GB" smtClean="0"/>
              <a:t>Ví dụ tạo cơ sở dữ liệu</a:t>
            </a:r>
            <a:endParaRPr lang="en-GB"/>
          </a:p>
        </p:txBody>
      </p:sp>
    </p:spTree>
    <p:extLst>
      <p:ext uri="{BB962C8B-B14F-4D97-AF65-F5344CB8AC3E}">
        <p14:creationId xmlns:p14="http://schemas.microsoft.com/office/powerpoint/2010/main" val="9178401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019506"/>
          </a:xfrm>
        </p:spPr>
        <p:txBody>
          <a:bodyPr>
            <a:normAutofit lnSpcReduction="10000"/>
          </a:bodyPr>
          <a:lstStyle/>
          <a:p>
            <a:r>
              <a:rPr lang="en-US" smtClean="0"/>
              <a:t>Kích phải chuột tại CSDL muốn xem và sửa đổi thuộc tính chọn properties</a:t>
            </a:r>
          </a:p>
          <a:p>
            <a:endParaRPr lang="en-US" smtClean="0"/>
          </a:p>
          <a:p>
            <a:endParaRPr lang="en-US" smtClean="0"/>
          </a:p>
          <a:p>
            <a:endParaRPr lang="en-US" smtClean="0"/>
          </a:p>
          <a:p>
            <a:endParaRPr lang="en-US" smtClean="0"/>
          </a:p>
          <a:p>
            <a:endParaRPr lang="en-US" smtClean="0"/>
          </a:p>
          <a:p>
            <a:endParaRPr lang="en-US" smtClean="0"/>
          </a:p>
          <a:p>
            <a:endParaRPr lang="en-US" smtClean="0"/>
          </a:p>
          <a:p>
            <a:r>
              <a:rPr lang="en-US" smtClean="0"/>
              <a:t>Hộp thoại properties xuất hiện cho biết thông tin về CSDL</a:t>
            </a:r>
            <a:endParaRPr lang="en-GB" smtClean="0"/>
          </a:p>
          <a:p>
            <a:endParaRPr lang="en-GB" smtClean="0"/>
          </a:p>
          <a:p>
            <a:endParaRPr lang="en-GB"/>
          </a:p>
        </p:txBody>
      </p:sp>
      <p:sp>
        <p:nvSpPr>
          <p:cNvPr id="3" name="Title 2"/>
          <p:cNvSpPr>
            <a:spLocks noGrp="1"/>
          </p:cNvSpPr>
          <p:nvPr>
            <p:ph type="title"/>
          </p:nvPr>
        </p:nvSpPr>
        <p:spPr/>
        <p:txBody>
          <a:bodyPr>
            <a:normAutofit fontScale="90000"/>
          </a:bodyPr>
          <a:lstStyle/>
          <a:p>
            <a:r>
              <a:rPr lang="en-GB"/>
              <a:t>c</a:t>
            </a:r>
            <a:r>
              <a:rPr lang="en-GB" smtClean="0"/>
              <a:t>. Thiết lập thuộc tính cơ sở dữ liệu</a:t>
            </a:r>
            <a:endParaRPr lang="en-GB"/>
          </a:p>
        </p:txBody>
      </p:sp>
      <p:pic>
        <p:nvPicPr>
          <p:cNvPr id="4" name="Picture 3"/>
          <p:cNvPicPr/>
          <p:nvPr/>
        </p:nvPicPr>
        <p:blipFill>
          <a:blip r:embed="rId2"/>
          <a:srcRect/>
          <a:stretch>
            <a:fillRect/>
          </a:stretch>
        </p:blipFill>
        <p:spPr bwMode="auto">
          <a:xfrm>
            <a:off x="4357686" y="1928802"/>
            <a:ext cx="3500462" cy="3000396"/>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5019310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019506"/>
          </a:xfrm>
        </p:spPr>
        <p:txBody>
          <a:bodyPr>
            <a:normAutofit/>
          </a:bodyPr>
          <a:lstStyle/>
          <a:p>
            <a:endParaRPr lang="en-GB" smtClean="0"/>
          </a:p>
          <a:p>
            <a:endParaRPr lang="en-GB"/>
          </a:p>
        </p:txBody>
      </p:sp>
      <p:sp>
        <p:nvSpPr>
          <p:cNvPr id="3" name="Title 2"/>
          <p:cNvSpPr>
            <a:spLocks noGrp="1"/>
          </p:cNvSpPr>
          <p:nvPr>
            <p:ph type="title"/>
          </p:nvPr>
        </p:nvSpPr>
        <p:spPr/>
        <p:txBody>
          <a:bodyPr>
            <a:normAutofit fontScale="90000"/>
          </a:bodyPr>
          <a:lstStyle/>
          <a:p>
            <a:r>
              <a:rPr lang="en-GB"/>
              <a:t>c</a:t>
            </a:r>
            <a:r>
              <a:rPr lang="en-GB" smtClean="0"/>
              <a:t>. Thiết lập thuộc tính cơ sở dữ liệu</a:t>
            </a:r>
            <a:endParaRPr lang="en-GB"/>
          </a:p>
        </p:txBody>
      </p:sp>
      <p:pic>
        <p:nvPicPr>
          <p:cNvPr id="5" name="Picture 4"/>
          <p:cNvPicPr/>
          <p:nvPr/>
        </p:nvPicPr>
        <p:blipFill>
          <a:blip r:embed="rId2"/>
          <a:srcRect/>
          <a:stretch>
            <a:fillRect/>
          </a:stretch>
        </p:blipFill>
        <p:spPr bwMode="auto">
          <a:xfrm>
            <a:off x="285720" y="1142984"/>
            <a:ext cx="4714908" cy="4786346"/>
          </a:xfrm>
          <a:prstGeom prst="rect">
            <a:avLst/>
          </a:prstGeom>
          <a:noFill/>
          <a:ln w="9525">
            <a:solidFill>
              <a:schemeClr val="accent1"/>
            </a:solidFill>
            <a:miter lim="800000"/>
            <a:headEnd/>
            <a:tailEnd/>
          </a:ln>
        </p:spPr>
      </p:pic>
      <p:sp>
        <p:nvSpPr>
          <p:cNvPr id="6" name="Line Callout 1 (Accent Bar) 5"/>
          <p:cNvSpPr/>
          <p:nvPr/>
        </p:nvSpPr>
        <p:spPr>
          <a:xfrm>
            <a:off x="5500694" y="1214422"/>
            <a:ext cx="3643306" cy="4786346"/>
          </a:xfrm>
          <a:prstGeom prst="accentCallout1">
            <a:avLst>
              <a:gd name="adj1" fmla="val 18750"/>
              <a:gd name="adj2" fmla="val -8333"/>
              <a:gd name="adj3" fmla="val 51008"/>
              <a:gd name="adj4" fmla="val -14411"/>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US" u="sng" smtClean="0">
                <a:solidFill>
                  <a:srgbClr val="C00000"/>
                </a:solidFill>
              </a:rPr>
              <a:t>Name: </a:t>
            </a:r>
            <a:r>
              <a:rPr lang="en-US" smtClean="0">
                <a:solidFill>
                  <a:srgbClr val="000099"/>
                </a:solidFill>
              </a:rPr>
              <a:t>Tên cơ sở dữ liệu</a:t>
            </a:r>
            <a:endParaRPr lang="en-GB" smtClean="0">
              <a:solidFill>
                <a:srgbClr val="000099"/>
              </a:solidFill>
            </a:endParaRPr>
          </a:p>
          <a:p>
            <a:pPr>
              <a:buFont typeface="Arial" pitchFamily="34" charset="0"/>
              <a:buChar char="•"/>
            </a:pPr>
            <a:r>
              <a:rPr lang="en-US" u="sng" smtClean="0">
                <a:solidFill>
                  <a:srgbClr val="C00000"/>
                </a:solidFill>
              </a:rPr>
              <a:t>Owner: </a:t>
            </a:r>
            <a:r>
              <a:rPr lang="en-US" smtClean="0">
                <a:solidFill>
                  <a:srgbClr val="000099"/>
                </a:solidFill>
              </a:rPr>
              <a:t>Người làm chủ</a:t>
            </a:r>
            <a:endParaRPr lang="en-GB" smtClean="0">
              <a:solidFill>
                <a:srgbClr val="000099"/>
              </a:solidFill>
            </a:endParaRPr>
          </a:p>
          <a:p>
            <a:pPr>
              <a:buFont typeface="Arial" pitchFamily="34" charset="0"/>
              <a:buChar char="•"/>
            </a:pPr>
            <a:r>
              <a:rPr lang="en-US" u="sng" smtClean="0">
                <a:solidFill>
                  <a:srgbClr val="C00000"/>
                </a:solidFill>
              </a:rPr>
              <a:t>Data Create</a:t>
            </a:r>
            <a:r>
              <a:rPr lang="en-US" smtClean="0">
                <a:solidFill>
                  <a:srgbClr val="C00000"/>
                </a:solidFill>
              </a:rPr>
              <a:t>: </a:t>
            </a:r>
            <a:r>
              <a:rPr lang="en-US" smtClean="0">
                <a:solidFill>
                  <a:srgbClr val="000099"/>
                </a:solidFill>
              </a:rPr>
              <a:t>Ngày giờ tạo CSDL</a:t>
            </a:r>
            <a:endParaRPr lang="en-GB" smtClean="0">
              <a:solidFill>
                <a:srgbClr val="000099"/>
              </a:solidFill>
            </a:endParaRPr>
          </a:p>
          <a:p>
            <a:pPr>
              <a:buFont typeface="Arial" pitchFamily="34" charset="0"/>
              <a:buChar char="•"/>
            </a:pPr>
            <a:r>
              <a:rPr lang="en-US" u="sng" smtClean="0">
                <a:solidFill>
                  <a:srgbClr val="C00000"/>
                </a:solidFill>
              </a:rPr>
              <a:t>Size</a:t>
            </a:r>
            <a:r>
              <a:rPr lang="en-US" smtClean="0">
                <a:solidFill>
                  <a:srgbClr val="C00000"/>
                </a:solidFill>
              </a:rPr>
              <a:t>: </a:t>
            </a:r>
            <a:r>
              <a:rPr lang="en-US" smtClean="0">
                <a:solidFill>
                  <a:srgbClr val="000099"/>
                </a:solidFill>
              </a:rPr>
              <a:t>kích thước</a:t>
            </a:r>
            <a:endParaRPr lang="en-GB" smtClean="0">
              <a:solidFill>
                <a:srgbClr val="000099"/>
              </a:solidFill>
            </a:endParaRPr>
          </a:p>
          <a:p>
            <a:pPr>
              <a:buFont typeface="Arial" pitchFamily="34" charset="0"/>
              <a:buChar char="•"/>
            </a:pPr>
            <a:r>
              <a:rPr lang="en-US" u="sng" smtClean="0">
                <a:solidFill>
                  <a:srgbClr val="A50021"/>
                </a:solidFill>
              </a:rPr>
              <a:t>Space Available</a:t>
            </a:r>
            <a:r>
              <a:rPr lang="en-US" smtClean="0">
                <a:solidFill>
                  <a:srgbClr val="A50021"/>
                </a:solidFill>
              </a:rPr>
              <a:t>: </a:t>
            </a:r>
            <a:r>
              <a:rPr lang="en-US" smtClean="0">
                <a:solidFill>
                  <a:srgbClr val="000099"/>
                </a:solidFill>
              </a:rPr>
              <a:t>kích thước có sẵn</a:t>
            </a:r>
            <a:endParaRPr lang="en-GB" smtClean="0">
              <a:solidFill>
                <a:srgbClr val="000099"/>
              </a:solidFill>
            </a:endParaRPr>
          </a:p>
          <a:p>
            <a:pPr>
              <a:buFont typeface="Arial" pitchFamily="34" charset="0"/>
              <a:buChar char="•"/>
            </a:pPr>
            <a:r>
              <a:rPr lang="en-US" u="sng" smtClean="0">
                <a:solidFill>
                  <a:srgbClr val="A50021"/>
                </a:solidFill>
              </a:rPr>
              <a:t>Number of Usesrs</a:t>
            </a:r>
            <a:r>
              <a:rPr lang="en-US" smtClean="0">
                <a:solidFill>
                  <a:srgbClr val="000099"/>
                </a:solidFill>
              </a:rPr>
              <a:t>: số lượng người sử dụng CSDL</a:t>
            </a: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GB" smtClean="0">
              <a:solidFill>
                <a:srgbClr val="000099"/>
              </a:solidFill>
            </a:endParaRPr>
          </a:p>
          <a:p>
            <a:pPr algn="ctr"/>
            <a:endParaRPr lang="en-GB">
              <a:solidFill>
                <a:srgbClr val="000099"/>
              </a:solidFill>
            </a:endParaRPr>
          </a:p>
        </p:txBody>
      </p:sp>
    </p:spTree>
    <p:extLst>
      <p:ext uri="{BB962C8B-B14F-4D97-AF65-F5344CB8AC3E}">
        <p14:creationId xmlns:p14="http://schemas.microsoft.com/office/powerpoint/2010/main" val="22749767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019506"/>
          </a:xfrm>
        </p:spPr>
        <p:txBody>
          <a:bodyPr>
            <a:normAutofit/>
          </a:bodyPr>
          <a:lstStyle/>
          <a:p>
            <a:endParaRPr lang="en-GB" smtClean="0"/>
          </a:p>
          <a:p>
            <a:endParaRPr lang="en-GB"/>
          </a:p>
        </p:txBody>
      </p:sp>
      <p:sp>
        <p:nvSpPr>
          <p:cNvPr id="3" name="Title 2"/>
          <p:cNvSpPr>
            <a:spLocks noGrp="1"/>
          </p:cNvSpPr>
          <p:nvPr>
            <p:ph type="title"/>
          </p:nvPr>
        </p:nvSpPr>
        <p:spPr/>
        <p:txBody>
          <a:bodyPr>
            <a:normAutofit fontScale="90000"/>
          </a:bodyPr>
          <a:lstStyle/>
          <a:p>
            <a:r>
              <a:rPr lang="en-GB" smtClean="0"/>
              <a:t>c. Thiết lập thuộc tính cơ sở dữ liệu</a:t>
            </a:r>
            <a:endParaRPr lang="en-GB"/>
          </a:p>
        </p:txBody>
      </p:sp>
      <p:sp>
        <p:nvSpPr>
          <p:cNvPr id="6" name="Line Callout 1 (Accent Bar) 5"/>
          <p:cNvSpPr/>
          <p:nvPr/>
        </p:nvSpPr>
        <p:spPr>
          <a:xfrm>
            <a:off x="5500694" y="1214422"/>
            <a:ext cx="3643306" cy="4786346"/>
          </a:xfrm>
          <a:prstGeom prst="accentCallout1">
            <a:avLst>
              <a:gd name="adj1" fmla="val 18750"/>
              <a:gd name="adj2" fmla="val -8333"/>
              <a:gd name="adj3" fmla="val 51008"/>
              <a:gd name="adj4" fmla="val -14411"/>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u="sng" smtClean="0">
                <a:solidFill>
                  <a:srgbClr val="660066"/>
                </a:solidFill>
              </a:rPr>
              <a:t>Files: quản lý file cơ sở dữ liệu</a:t>
            </a:r>
          </a:p>
          <a:p>
            <a:pPr>
              <a:buFontTx/>
              <a:buChar char="-"/>
            </a:pPr>
            <a:r>
              <a:rPr lang="en-US" smtClean="0">
                <a:solidFill>
                  <a:srgbClr val="000099"/>
                </a:solidFill>
              </a:rPr>
              <a:t>Cho phép sửa đổi kích thước file cơ sở dữ liệu, kích thước tăng trưởng. Đường dẫn lưu file CSDL.</a:t>
            </a: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GB" smtClean="0">
              <a:solidFill>
                <a:srgbClr val="000099"/>
              </a:solidFill>
            </a:endParaRPr>
          </a:p>
          <a:p>
            <a:pPr algn="ctr"/>
            <a:endParaRPr lang="en-GB">
              <a:solidFill>
                <a:srgbClr val="000099"/>
              </a:solidFill>
            </a:endParaRPr>
          </a:p>
        </p:txBody>
      </p:sp>
      <p:pic>
        <p:nvPicPr>
          <p:cNvPr id="7" name="Picture 6"/>
          <p:cNvPicPr/>
          <p:nvPr/>
        </p:nvPicPr>
        <p:blipFill>
          <a:blip r:embed="rId2"/>
          <a:srcRect/>
          <a:stretch>
            <a:fillRect/>
          </a:stretch>
        </p:blipFill>
        <p:spPr bwMode="auto">
          <a:xfrm>
            <a:off x="214282" y="1214422"/>
            <a:ext cx="4786346" cy="5000660"/>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6527765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019506"/>
          </a:xfrm>
        </p:spPr>
        <p:txBody>
          <a:bodyPr>
            <a:normAutofit/>
          </a:bodyPr>
          <a:lstStyle/>
          <a:p>
            <a:endParaRPr lang="en-GB" smtClean="0"/>
          </a:p>
          <a:p>
            <a:endParaRPr lang="en-GB"/>
          </a:p>
        </p:txBody>
      </p:sp>
      <p:sp>
        <p:nvSpPr>
          <p:cNvPr id="3" name="Title 2"/>
          <p:cNvSpPr>
            <a:spLocks noGrp="1"/>
          </p:cNvSpPr>
          <p:nvPr>
            <p:ph type="title"/>
          </p:nvPr>
        </p:nvSpPr>
        <p:spPr/>
        <p:txBody>
          <a:bodyPr>
            <a:normAutofit fontScale="90000"/>
          </a:bodyPr>
          <a:lstStyle/>
          <a:p>
            <a:r>
              <a:rPr lang="en-GB"/>
              <a:t>c</a:t>
            </a:r>
            <a:r>
              <a:rPr lang="en-GB" smtClean="0"/>
              <a:t>. Thiết lập thuộc tính cơ sở dữ liệu</a:t>
            </a:r>
            <a:endParaRPr lang="en-GB"/>
          </a:p>
        </p:txBody>
      </p:sp>
      <p:sp>
        <p:nvSpPr>
          <p:cNvPr id="6" name="Line Callout 1 (Accent Bar) 5"/>
          <p:cNvSpPr/>
          <p:nvPr/>
        </p:nvSpPr>
        <p:spPr>
          <a:xfrm>
            <a:off x="5500694" y="1214422"/>
            <a:ext cx="3643306" cy="4786346"/>
          </a:xfrm>
          <a:prstGeom prst="accentCallout1">
            <a:avLst>
              <a:gd name="adj1" fmla="val 18750"/>
              <a:gd name="adj2" fmla="val -8333"/>
              <a:gd name="adj3" fmla="val 51008"/>
              <a:gd name="adj4" fmla="val -14411"/>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u="sng" smtClean="0">
                <a:solidFill>
                  <a:srgbClr val="660066"/>
                </a:solidFill>
              </a:rPr>
              <a:t>Permission:  Thiết lập phân quyền truy cập CSDL</a:t>
            </a: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US" smtClean="0">
              <a:solidFill>
                <a:srgbClr val="000099"/>
              </a:solidFill>
            </a:endParaRPr>
          </a:p>
          <a:p>
            <a:pPr>
              <a:buFontTx/>
              <a:buChar char="-"/>
            </a:pPr>
            <a:endParaRPr lang="en-GB" smtClean="0">
              <a:solidFill>
                <a:srgbClr val="000099"/>
              </a:solidFill>
            </a:endParaRPr>
          </a:p>
          <a:p>
            <a:pPr algn="ctr"/>
            <a:endParaRPr lang="en-GB">
              <a:solidFill>
                <a:srgbClr val="000099"/>
              </a:solidFill>
            </a:endParaRPr>
          </a:p>
        </p:txBody>
      </p:sp>
      <p:pic>
        <p:nvPicPr>
          <p:cNvPr id="8" name="Picture 7"/>
          <p:cNvPicPr/>
          <p:nvPr/>
        </p:nvPicPr>
        <p:blipFill>
          <a:blip r:embed="rId2"/>
          <a:srcRect/>
          <a:stretch>
            <a:fillRect/>
          </a:stretch>
        </p:blipFill>
        <p:spPr bwMode="auto">
          <a:xfrm>
            <a:off x="285720" y="1214422"/>
            <a:ext cx="4643470" cy="4857784"/>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6937362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mtClean="0"/>
              <a:t>Kích phải chuột vào CSDL cần xóa và chọn Delete</a:t>
            </a:r>
            <a:endParaRPr lang="en-GB" smtClean="0"/>
          </a:p>
          <a:p>
            <a:endParaRPr lang="en-GB" smtClean="0"/>
          </a:p>
          <a:p>
            <a:endParaRPr lang="en-GB"/>
          </a:p>
        </p:txBody>
      </p:sp>
      <p:sp>
        <p:nvSpPr>
          <p:cNvPr id="3" name="Title 2"/>
          <p:cNvSpPr>
            <a:spLocks noGrp="1"/>
          </p:cNvSpPr>
          <p:nvPr>
            <p:ph type="title"/>
          </p:nvPr>
        </p:nvSpPr>
        <p:spPr/>
        <p:txBody>
          <a:bodyPr>
            <a:normAutofit fontScale="90000"/>
          </a:bodyPr>
          <a:lstStyle/>
          <a:p>
            <a:r>
              <a:rPr lang="en-GB"/>
              <a:t>d</a:t>
            </a:r>
            <a:r>
              <a:rPr lang="en-GB" smtClean="0"/>
              <a:t>. Xóa cơ sở dữ liệu</a:t>
            </a:r>
            <a:endParaRPr lang="en-GB"/>
          </a:p>
        </p:txBody>
      </p:sp>
      <p:pic>
        <p:nvPicPr>
          <p:cNvPr id="7" name="Picture 6"/>
          <p:cNvPicPr/>
          <p:nvPr/>
        </p:nvPicPr>
        <p:blipFill>
          <a:blip r:embed="rId2"/>
          <a:srcRect/>
          <a:stretch>
            <a:fillRect/>
          </a:stretch>
        </p:blipFill>
        <p:spPr bwMode="auto">
          <a:xfrm>
            <a:off x="2184180" y="2000078"/>
            <a:ext cx="3095625" cy="2781300"/>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0910891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3.4. Thao tác trên bảng dữ liệu</a:t>
            </a:r>
            <a:endParaRPr lang="en-US"/>
          </a:p>
        </p:txBody>
      </p:sp>
      <p:sp>
        <p:nvSpPr>
          <p:cNvPr id="3" name="Content Placeholder 2"/>
          <p:cNvSpPr>
            <a:spLocks noGrp="1"/>
          </p:cNvSpPr>
          <p:nvPr>
            <p:ph idx="1"/>
          </p:nvPr>
        </p:nvSpPr>
        <p:spPr/>
        <p:txBody>
          <a:bodyPr/>
          <a:lstStyle/>
          <a:p>
            <a:pPr>
              <a:buNone/>
            </a:pPr>
            <a:r>
              <a:rPr lang="en-US" sz="2800"/>
              <a:t>a. Tạo bảng </a:t>
            </a:r>
            <a:endParaRPr lang="en-GB" sz="3600"/>
          </a:p>
          <a:p>
            <a:pPr>
              <a:buNone/>
            </a:pPr>
            <a:r>
              <a:rPr lang="en-US" sz="2800"/>
              <a:t>b. Nhập dữ liệu cho bảng</a:t>
            </a:r>
            <a:endParaRPr lang="en-GB" sz="2800"/>
          </a:p>
          <a:p>
            <a:pPr>
              <a:buNone/>
            </a:pPr>
            <a:r>
              <a:rPr lang="en-US" sz="2800"/>
              <a:t>c. Xem thuộc tính của bảng</a:t>
            </a:r>
            <a:endParaRPr lang="en-GB" sz="2800"/>
          </a:p>
          <a:p>
            <a:pPr>
              <a:buNone/>
            </a:pPr>
            <a:r>
              <a:rPr lang="en-US" sz="2800"/>
              <a:t>d. Chỉnh sửa bảng</a:t>
            </a:r>
            <a:endParaRPr lang="en-GB" sz="2800"/>
          </a:p>
          <a:p>
            <a:pPr>
              <a:buNone/>
            </a:pPr>
            <a:r>
              <a:rPr lang="en-US" sz="2800"/>
              <a:t>e. Tạo ràng buộc với bảng</a:t>
            </a:r>
            <a:endParaRPr lang="en-GB" sz="2800"/>
          </a:p>
          <a:p>
            <a:pPr>
              <a:buNone/>
            </a:pPr>
            <a:r>
              <a:rPr lang="en-US" sz="2800"/>
              <a:t>f. Xóa bảng</a:t>
            </a:r>
            <a:endParaRPr lang="en-GB" sz="2800"/>
          </a:p>
          <a:p>
            <a:endParaRPr lang="en-US"/>
          </a:p>
        </p:txBody>
      </p:sp>
    </p:spTree>
    <p:extLst>
      <p:ext uri="{BB962C8B-B14F-4D97-AF65-F5344CB8AC3E}">
        <p14:creationId xmlns:p14="http://schemas.microsoft.com/office/powerpoint/2010/main" val="15780722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mtClean="0"/>
              <a:t>Bảng là thành phần lưu trữ dữ liệu của một CSDL.</a:t>
            </a:r>
            <a:endParaRPr lang="en-GB" smtClean="0"/>
          </a:p>
          <a:p>
            <a:r>
              <a:rPr lang="en-GB" smtClean="0"/>
              <a:t>Các bước tạo bảng</a:t>
            </a:r>
          </a:p>
          <a:p>
            <a:pPr lvl="1"/>
            <a:r>
              <a:rPr lang="nl-NL" smtClean="0"/>
              <a:t>Mở CSDL cần tạo bảng (tại phần Object Explorer); Chọn tới mục Table và kích phải chuột chọn New Table</a:t>
            </a:r>
            <a:endParaRPr lang="en-GB" smtClean="0"/>
          </a:p>
          <a:p>
            <a:pPr lvl="1"/>
            <a:endParaRPr lang="en-GB"/>
          </a:p>
        </p:txBody>
      </p:sp>
      <p:sp>
        <p:nvSpPr>
          <p:cNvPr id="3" name="Title 2"/>
          <p:cNvSpPr>
            <a:spLocks noGrp="1"/>
          </p:cNvSpPr>
          <p:nvPr>
            <p:ph type="title"/>
          </p:nvPr>
        </p:nvSpPr>
        <p:spPr/>
        <p:txBody>
          <a:bodyPr/>
          <a:lstStyle/>
          <a:p>
            <a:r>
              <a:rPr lang="en-GB" smtClean="0"/>
              <a:t>a. Tạo bảng</a:t>
            </a:r>
            <a:endParaRPr lang="en-GB"/>
          </a:p>
        </p:txBody>
      </p:sp>
      <p:pic>
        <p:nvPicPr>
          <p:cNvPr id="5" name="Picture 4"/>
          <p:cNvPicPr>
            <a:picLocks noChangeAspect="1"/>
          </p:cNvPicPr>
          <p:nvPr/>
        </p:nvPicPr>
        <p:blipFill>
          <a:blip r:embed="rId2"/>
          <a:stretch>
            <a:fillRect/>
          </a:stretch>
        </p:blipFill>
        <p:spPr>
          <a:xfrm>
            <a:off x="1555530" y="3037874"/>
            <a:ext cx="6684579" cy="3709329"/>
          </a:xfrm>
          <a:prstGeom prst="rect">
            <a:avLst/>
          </a:prstGeom>
          <a:ln>
            <a:solidFill>
              <a:srgbClr val="FF0000"/>
            </a:solidFill>
          </a:ln>
        </p:spPr>
      </p:pic>
      <p:sp>
        <p:nvSpPr>
          <p:cNvPr id="6" name="Oval 5"/>
          <p:cNvSpPr/>
          <p:nvPr/>
        </p:nvSpPr>
        <p:spPr bwMode="auto">
          <a:xfrm>
            <a:off x="2133600" y="3852864"/>
            <a:ext cx="1303283" cy="361784"/>
          </a:xfrm>
          <a:prstGeom prst="ellipse">
            <a:avLst/>
          </a:prstGeom>
          <a:noFill/>
          <a:ln w="28575" cap="flat" cmpd="sng" algn="ctr">
            <a:solidFill>
              <a:schemeClr val="accent3"/>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9260409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1"/>
            <a:r>
              <a:rPr lang="en-US" smtClean="0"/>
              <a:t>Giao diện tạo cấu trúc bảng như sau:</a:t>
            </a:r>
            <a:endParaRPr lang="en-GB" smtClean="0"/>
          </a:p>
          <a:p>
            <a:pPr lvl="2"/>
            <a:endParaRPr lang="en-GB"/>
          </a:p>
        </p:txBody>
      </p:sp>
      <p:sp>
        <p:nvSpPr>
          <p:cNvPr id="3" name="Title 2"/>
          <p:cNvSpPr>
            <a:spLocks noGrp="1"/>
          </p:cNvSpPr>
          <p:nvPr>
            <p:ph type="title"/>
          </p:nvPr>
        </p:nvSpPr>
        <p:spPr/>
        <p:txBody>
          <a:bodyPr/>
          <a:lstStyle/>
          <a:p>
            <a:r>
              <a:rPr lang="en-GB" smtClean="0"/>
              <a:t>a. Tạo bảng</a:t>
            </a:r>
            <a:endParaRPr lang="en-GB"/>
          </a:p>
        </p:txBody>
      </p:sp>
      <p:pic>
        <p:nvPicPr>
          <p:cNvPr id="5" name="Picture 4"/>
          <p:cNvPicPr/>
          <p:nvPr/>
        </p:nvPicPr>
        <p:blipFill>
          <a:blip r:embed="rId2"/>
          <a:srcRect/>
          <a:stretch>
            <a:fillRect/>
          </a:stretch>
        </p:blipFill>
        <p:spPr bwMode="auto">
          <a:xfrm>
            <a:off x="428596" y="1928802"/>
            <a:ext cx="4429155" cy="3714776"/>
          </a:xfrm>
          <a:prstGeom prst="rect">
            <a:avLst/>
          </a:prstGeom>
          <a:noFill/>
          <a:ln w="9525">
            <a:solidFill>
              <a:schemeClr val="accent1"/>
            </a:solidFill>
            <a:miter lim="800000"/>
            <a:headEnd/>
            <a:tailEnd/>
          </a:ln>
        </p:spPr>
      </p:pic>
      <p:sp>
        <p:nvSpPr>
          <p:cNvPr id="6" name="Line Callout 1 (Accent Bar) 5"/>
          <p:cNvSpPr/>
          <p:nvPr/>
        </p:nvSpPr>
        <p:spPr>
          <a:xfrm>
            <a:off x="5500694" y="1928802"/>
            <a:ext cx="3643306" cy="4286280"/>
          </a:xfrm>
          <a:prstGeom prst="accentCallout1">
            <a:avLst>
              <a:gd name="adj1" fmla="val 18750"/>
              <a:gd name="adj2" fmla="val -8333"/>
              <a:gd name="adj3" fmla="val 47008"/>
              <a:gd name="adj4" fmla="val -17548"/>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Font typeface="Arial" pitchFamily="34" charset="0"/>
              <a:buChar char="•"/>
            </a:pPr>
            <a:r>
              <a:rPr lang="en-US" u="sng" smtClean="0">
                <a:solidFill>
                  <a:srgbClr val="A50021"/>
                </a:solidFill>
              </a:rPr>
              <a:t>Colum name</a:t>
            </a:r>
            <a:r>
              <a:rPr lang="en-US" smtClean="0">
                <a:solidFill>
                  <a:srgbClr val="000099"/>
                </a:solidFill>
              </a:rPr>
              <a:t>: gõ tên các trường cần tạo cho bảng</a:t>
            </a:r>
            <a:endParaRPr lang="en-GB" smtClean="0">
              <a:solidFill>
                <a:srgbClr val="000099"/>
              </a:solidFill>
            </a:endParaRPr>
          </a:p>
          <a:p>
            <a:pPr algn="just">
              <a:buFont typeface="Arial" pitchFamily="34" charset="0"/>
              <a:buChar char="•"/>
            </a:pPr>
            <a:r>
              <a:rPr lang="en-US" smtClean="0">
                <a:solidFill>
                  <a:srgbClr val="A50021"/>
                </a:solidFill>
              </a:rPr>
              <a:t>Data type</a:t>
            </a:r>
            <a:r>
              <a:rPr lang="en-US" smtClean="0">
                <a:solidFill>
                  <a:srgbClr val="000099"/>
                </a:solidFill>
              </a:rPr>
              <a:t>: chọn kiểu dữ liệu cho trường</a:t>
            </a:r>
            <a:endParaRPr lang="en-GB" smtClean="0">
              <a:solidFill>
                <a:srgbClr val="000099"/>
              </a:solidFill>
            </a:endParaRPr>
          </a:p>
          <a:p>
            <a:pPr algn="just">
              <a:buFont typeface="Arial" pitchFamily="34" charset="0"/>
              <a:buChar char="•"/>
            </a:pPr>
            <a:r>
              <a:rPr lang="en-US" u="sng" smtClean="0">
                <a:solidFill>
                  <a:srgbClr val="A50021"/>
                </a:solidFill>
              </a:rPr>
              <a:t>Allow Nulls</a:t>
            </a:r>
            <a:r>
              <a:rPr lang="en-US" smtClean="0">
                <a:solidFill>
                  <a:srgbClr val="000099"/>
                </a:solidFill>
              </a:rPr>
              <a:t>: cho phép bỏ trống hay không cho phép bỏ trống</a:t>
            </a:r>
            <a:endParaRPr lang="en-GB" smtClean="0">
              <a:solidFill>
                <a:srgbClr val="000099"/>
              </a:solidFill>
            </a:endParaRPr>
          </a:p>
          <a:p>
            <a:pPr algn="just">
              <a:buFont typeface="Arial" pitchFamily="34" charset="0"/>
              <a:buChar char="•"/>
            </a:pPr>
            <a:r>
              <a:rPr lang="en-US" u="sng" smtClean="0">
                <a:solidFill>
                  <a:srgbClr val="A50021"/>
                </a:solidFill>
              </a:rPr>
              <a:t>Column Properties</a:t>
            </a:r>
            <a:r>
              <a:rPr lang="en-US" smtClean="0">
                <a:solidFill>
                  <a:srgbClr val="000099"/>
                </a:solidFill>
              </a:rPr>
              <a:t>: thiết lập thuộc tính cho cột (trường), ngoài ra có thể thiết lập thuộc tính cho các trường tại hộp thoại properties.</a:t>
            </a:r>
            <a:endParaRPr lang="en-GB" smtClean="0">
              <a:solidFill>
                <a:srgbClr val="000099"/>
              </a:solidFill>
            </a:endParaRPr>
          </a:p>
          <a:p>
            <a:pPr algn="just">
              <a:buFontTx/>
              <a:buChar char="-"/>
            </a:pPr>
            <a:endParaRPr lang="en-GB" smtClean="0">
              <a:solidFill>
                <a:srgbClr val="000099"/>
              </a:solidFill>
            </a:endParaRPr>
          </a:p>
          <a:p>
            <a:pPr algn="just">
              <a:buFont typeface="Arial" pitchFamily="34" charset="0"/>
              <a:buChar char="•"/>
            </a:pPr>
            <a:endParaRPr lang="en-GB">
              <a:solidFill>
                <a:srgbClr val="000099"/>
              </a:solidFill>
            </a:endParaRPr>
          </a:p>
        </p:txBody>
      </p:sp>
    </p:spTree>
    <p:extLst>
      <p:ext uri="{BB962C8B-B14F-4D97-AF65-F5344CB8AC3E}">
        <p14:creationId xmlns:p14="http://schemas.microsoft.com/office/powerpoint/2010/main" val="8508799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smtClean="0"/>
              <a:t>Các kiểu dữ liệu trong SQL Server</a:t>
            </a:r>
            <a:endParaRPr lang="en-GB"/>
          </a:p>
        </p:txBody>
      </p:sp>
      <p:pic>
        <p:nvPicPr>
          <p:cNvPr id="4" name="Picture 3"/>
          <p:cNvPicPr/>
          <p:nvPr/>
        </p:nvPicPr>
        <p:blipFill>
          <a:blip r:embed="rId2"/>
          <a:srcRect/>
          <a:stretch>
            <a:fillRect/>
          </a:stretch>
        </p:blipFill>
        <p:spPr bwMode="auto">
          <a:xfrm>
            <a:off x="285720" y="1428736"/>
            <a:ext cx="4572032" cy="3286148"/>
          </a:xfrm>
          <a:prstGeom prst="rect">
            <a:avLst/>
          </a:prstGeom>
          <a:noFill/>
          <a:ln w="9525">
            <a:noFill/>
            <a:miter lim="800000"/>
            <a:headEnd/>
            <a:tailEnd/>
          </a:ln>
        </p:spPr>
      </p:pic>
      <p:pic>
        <p:nvPicPr>
          <p:cNvPr id="5" name="Picture 4"/>
          <p:cNvPicPr/>
          <p:nvPr/>
        </p:nvPicPr>
        <p:blipFill>
          <a:blip r:embed="rId3"/>
          <a:srcRect/>
          <a:stretch>
            <a:fillRect/>
          </a:stretch>
        </p:blipFill>
        <p:spPr bwMode="auto">
          <a:xfrm>
            <a:off x="4857752" y="1500174"/>
            <a:ext cx="4286248" cy="3214710"/>
          </a:xfrm>
          <a:prstGeom prst="rect">
            <a:avLst/>
          </a:prstGeom>
          <a:noFill/>
          <a:ln w="9525">
            <a:noFill/>
            <a:miter lim="800000"/>
            <a:headEnd/>
            <a:tailEnd/>
          </a:ln>
        </p:spPr>
      </p:pic>
      <p:cxnSp>
        <p:nvCxnSpPr>
          <p:cNvPr id="7" name="Straight Connector 6"/>
          <p:cNvCxnSpPr/>
          <p:nvPr/>
        </p:nvCxnSpPr>
        <p:spPr>
          <a:xfrm rot="5400000">
            <a:off x="3322629" y="2963859"/>
            <a:ext cx="3071834" cy="158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76317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mtClean="0"/>
              <a:t>Tạo bảng Nhân viên gồm các thông tin dữ liệu như sau: </a:t>
            </a:r>
            <a:endParaRPr lang="en-GB"/>
          </a:p>
        </p:txBody>
      </p:sp>
      <p:sp>
        <p:nvSpPr>
          <p:cNvPr id="3" name="Title 2"/>
          <p:cNvSpPr>
            <a:spLocks noGrp="1"/>
          </p:cNvSpPr>
          <p:nvPr>
            <p:ph type="title"/>
          </p:nvPr>
        </p:nvSpPr>
        <p:spPr/>
        <p:txBody>
          <a:bodyPr/>
          <a:lstStyle/>
          <a:p>
            <a:r>
              <a:rPr lang="en-GB" smtClean="0"/>
              <a:t>Ví dụ tạo bảng</a:t>
            </a:r>
            <a:endParaRPr lang="en-GB"/>
          </a:p>
        </p:txBody>
      </p:sp>
      <p:pic>
        <p:nvPicPr>
          <p:cNvPr id="1026" name="Picture 2"/>
          <p:cNvPicPr>
            <a:picLocks noChangeAspect="1" noChangeArrowheads="1"/>
          </p:cNvPicPr>
          <p:nvPr/>
        </p:nvPicPr>
        <p:blipFill>
          <a:blip r:embed="rId2"/>
          <a:srcRect/>
          <a:stretch>
            <a:fillRect/>
          </a:stretch>
        </p:blipFill>
        <p:spPr bwMode="auto">
          <a:xfrm>
            <a:off x="1571604" y="2143116"/>
            <a:ext cx="4587272" cy="3000396"/>
          </a:xfrm>
          <a:prstGeom prst="rect">
            <a:avLst/>
          </a:prstGeom>
          <a:noFill/>
          <a:ln w="9525">
            <a:solidFill>
              <a:schemeClr val="accent1"/>
            </a:solidFill>
            <a:miter lim="800000"/>
            <a:headEnd/>
            <a:tailEnd/>
          </a:ln>
          <a:effectLst/>
        </p:spPr>
      </p:pic>
    </p:spTree>
    <p:extLst>
      <p:ext uri="{BB962C8B-B14F-4D97-AF65-F5344CB8AC3E}">
        <p14:creationId xmlns:p14="http://schemas.microsoft.com/office/powerpoint/2010/main" val="29880539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nl-NL" smtClean="0"/>
              <a:t>Kích phải chuột vào bảng cần nhập dữ liệu và chọn Open Table đây là chế độ cho phep bạn nhập dữ liệu theo hàng</a:t>
            </a:r>
            <a:endParaRPr lang="en-GB" smtClean="0"/>
          </a:p>
          <a:p>
            <a:r>
              <a:rPr lang="nl-NL" smtClean="0"/>
              <a:t>Ví dụ tạo và nhập dữ liệu cho bảng MATHANG</a:t>
            </a:r>
            <a:endParaRPr lang="en-GB" smtClean="0"/>
          </a:p>
          <a:p>
            <a:endParaRPr lang="en-GB"/>
          </a:p>
        </p:txBody>
      </p:sp>
      <p:sp>
        <p:nvSpPr>
          <p:cNvPr id="3" name="Title 2"/>
          <p:cNvSpPr>
            <a:spLocks noGrp="1"/>
          </p:cNvSpPr>
          <p:nvPr>
            <p:ph type="title"/>
          </p:nvPr>
        </p:nvSpPr>
        <p:spPr/>
        <p:txBody>
          <a:bodyPr/>
          <a:lstStyle/>
          <a:p>
            <a:r>
              <a:rPr lang="en-GB" smtClean="0"/>
              <a:t>b. Nhập dữ liệu cho bảng</a:t>
            </a:r>
            <a:endParaRPr lang="en-GB"/>
          </a:p>
        </p:txBody>
      </p:sp>
      <p:pic>
        <p:nvPicPr>
          <p:cNvPr id="4" name="Picture 3"/>
          <p:cNvPicPr/>
          <p:nvPr/>
        </p:nvPicPr>
        <p:blipFill>
          <a:blip r:embed="rId2"/>
          <a:srcRect/>
          <a:stretch>
            <a:fillRect/>
          </a:stretch>
        </p:blipFill>
        <p:spPr bwMode="auto">
          <a:xfrm>
            <a:off x="3286116" y="3286124"/>
            <a:ext cx="5505450" cy="3257550"/>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6273258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mtClean="0"/>
              <a:t>b. Nhập dữ liệu cho bảng</a:t>
            </a:r>
            <a:endParaRPr lang="en-GB"/>
          </a:p>
        </p:txBody>
      </p:sp>
      <p:pic>
        <p:nvPicPr>
          <p:cNvPr id="5" name="Content Placeholder 4"/>
          <p:cNvPicPr>
            <a:picLocks noGrp="1"/>
          </p:cNvPicPr>
          <p:nvPr>
            <p:ph idx="1"/>
          </p:nvPr>
        </p:nvPicPr>
        <p:blipFill>
          <a:blip r:embed="rId2"/>
          <a:srcRect/>
          <a:stretch>
            <a:fillRect/>
          </a:stretch>
        </p:blipFill>
        <p:spPr bwMode="auto">
          <a:xfrm>
            <a:off x="785786" y="1785926"/>
            <a:ext cx="7929618" cy="4143404"/>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32421525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0034" y="1571612"/>
            <a:ext cx="8229600" cy="4525963"/>
          </a:xfrm>
        </p:spPr>
        <p:txBody>
          <a:bodyPr/>
          <a:lstStyle/>
          <a:p>
            <a:r>
              <a:rPr lang="nl-NL" smtClean="0"/>
              <a:t>Kích phải chuột vào bảng cần thực hiện thao tác</a:t>
            </a:r>
          </a:p>
          <a:p>
            <a:r>
              <a:rPr lang="nl-NL" smtClean="0"/>
              <a:t>Chọn Properties.</a:t>
            </a:r>
            <a:endParaRPr lang="en-GB" smtClean="0"/>
          </a:p>
          <a:p>
            <a:endParaRPr lang="en-GB"/>
          </a:p>
        </p:txBody>
      </p:sp>
      <p:sp>
        <p:nvSpPr>
          <p:cNvPr id="3" name="Title 2"/>
          <p:cNvSpPr>
            <a:spLocks noGrp="1"/>
          </p:cNvSpPr>
          <p:nvPr>
            <p:ph type="title"/>
          </p:nvPr>
        </p:nvSpPr>
        <p:spPr/>
        <p:txBody>
          <a:bodyPr/>
          <a:lstStyle/>
          <a:p>
            <a:r>
              <a:rPr lang="en-GB" smtClean="0"/>
              <a:t>c. Xem thuộc tính của bảng</a:t>
            </a:r>
            <a:endParaRPr lang="en-GB"/>
          </a:p>
        </p:txBody>
      </p:sp>
      <p:pic>
        <p:nvPicPr>
          <p:cNvPr id="4" name="Picture 3"/>
          <p:cNvPicPr/>
          <p:nvPr/>
        </p:nvPicPr>
        <p:blipFill>
          <a:blip r:embed="rId2"/>
          <a:srcRect/>
          <a:stretch>
            <a:fillRect/>
          </a:stretch>
        </p:blipFill>
        <p:spPr bwMode="auto">
          <a:xfrm>
            <a:off x="5715008" y="2143116"/>
            <a:ext cx="2428892" cy="3000396"/>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3819776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mtClean="0"/>
              <a:t>Kích phải chuột vào bảng cần sửa lại cấu trúc và chọn Design </a:t>
            </a:r>
          </a:p>
          <a:p>
            <a:r>
              <a:rPr lang="en-US" smtClean="0"/>
              <a:t>Giao diện sửa cấu trúc giống giao diện thiết kế bảng cho phép bạn sửa lại cấu trúc của bảng theo mong muốn.</a:t>
            </a:r>
            <a:endParaRPr lang="en-GB" smtClean="0"/>
          </a:p>
          <a:p>
            <a:endParaRPr lang="en-GB" smtClean="0"/>
          </a:p>
          <a:p>
            <a:endParaRPr lang="en-GB"/>
          </a:p>
        </p:txBody>
      </p:sp>
      <p:sp>
        <p:nvSpPr>
          <p:cNvPr id="3" name="Title 2"/>
          <p:cNvSpPr>
            <a:spLocks noGrp="1"/>
          </p:cNvSpPr>
          <p:nvPr>
            <p:ph type="title"/>
          </p:nvPr>
        </p:nvSpPr>
        <p:spPr/>
        <p:txBody>
          <a:bodyPr/>
          <a:lstStyle/>
          <a:p>
            <a:r>
              <a:rPr lang="en-GB" smtClean="0"/>
              <a:t>d. Chỉnh sửa cấu trúc bảng</a:t>
            </a:r>
            <a:endParaRPr lang="en-GB"/>
          </a:p>
        </p:txBody>
      </p:sp>
      <p:pic>
        <p:nvPicPr>
          <p:cNvPr id="4" name="Picture 3"/>
          <p:cNvPicPr/>
          <p:nvPr/>
        </p:nvPicPr>
        <p:blipFill>
          <a:blip r:embed="rId2"/>
          <a:srcRect/>
          <a:stretch>
            <a:fillRect/>
          </a:stretch>
        </p:blipFill>
        <p:spPr bwMode="auto">
          <a:xfrm>
            <a:off x="5500694" y="3286124"/>
            <a:ext cx="3143272" cy="3357586"/>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35583439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mtClean="0"/>
              <a:t>Ràng buộc (constrain)</a:t>
            </a:r>
          </a:p>
          <a:p>
            <a:r>
              <a:rPr lang="en-GB" smtClean="0"/>
              <a:t>Các loại ràng buộc</a:t>
            </a:r>
          </a:p>
          <a:p>
            <a:pPr lvl="1"/>
            <a:r>
              <a:rPr lang="en-GB" smtClean="0"/>
              <a:t>Ràng buộc kiểm tra dữ liệu.</a:t>
            </a:r>
          </a:p>
          <a:p>
            <a:pPr lvl="1"/>
            <a:r>
              <a:rPr lang="en-GB" smtClean="0"/>
              <a:t>Ràng buộc khoá chính.</a:t>
            </a:r>
          </a:p>
          <a:p>
            <a:pPr lvl="1"/>
            <a:r>
              <a:rPr lang="en-GB" smtClean="0"/>
              <a:t>Ràng buộc khóa ngoại.</a:t>
            </a:r>
          </a:p>
          <a:p>
            <a:pPr>
              <a:buNone/>
            </a:pPr>
            <a:endParaRPr lang="en-GB" smtClean="0"/>
          </a:p>
          <a:p>
            <a:pPr lvl="1"/>
            <a:endParaRPr lang="en-GB"/>
          </a:p>
        </p:txBody>
      </p:sp>
      <p:sp>
        <p:nvSpPr>
          <p:cNvPr id="3" name="Title 2"/>
          <p:cNvSpPr>
            <a:spLocks noGrp="1"/>
          </p:cNvSpPr>
          <p:nvPr>
            <p:ph type="title"/>
          </p:nvPr>
        </p:nvSpPr>
        <p:spPr/>
        <p:txBody>
          <a:bodyPr/>
          <a:lstStyle/>
          <a:p>
            <a:r>
              <a:rPr lang="en-GB" smtClean="0"/>
              <a:t>e. Tạo ràng buộc với bảng</a:t>
            </a:r>
            <a:endParaRPr lang="en-GB"/>
          </a:p>
        </p:txBody>
      </p:sp>
    </p:spTree>
    <p:extLst>
      <p:ext uri="{BB962C8B-B14F-4D97-AF65-F5344CB8AC3E}">
        <p14:creationId xmlns:p14="http://schemas.microsoft.com/office/powerpoint/2010/main" val="34126200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nl-NL" smtClean="0"/>
              <a:t>Trường dữ liệu của bảng có những điều kiện ràng buộc mang tính chất ràng buộc toàn vẹn dữ liệu như: Tuổi của nhân viên của công ty phải &gt;=18 và &lt;=60; hay điểm toán phải thuộc [0,10]…</a:t>
            </a:r>
          </a:p>
          <a:p>
            <a:r>
              <a:rPr lang="nl-NL" smtClean="0"/>
              <a:t>Những ràng buộc này sẽ giúp đảm bảo tính toàn vẹn của dữ liệu được nhập trong CSDL. </a:t>
            </a:r>
          </a:p>
          <a:p>
            <a:r>
              <a:rPr lang="en-GB" smtClean="0"/>
              <a:t>Các bước tạo ràng buộc:</a:t>
            </a:r>
          </a:p>
          <a:p>
            <a:pPr lvl="1"/>
            <a:r>
              <a:rPr lang="nl-NL" sz="2400" smtClean="0"/>
              <a:t>Bước 1: Mở bảng cần tạo ràng buộc kiểm tra dữ liệu tại chế độ Design</a:t>
            </a:r>
            <a:endParaRPr lang="en-GB" sz="2400" smtClean="0"/>
          </a:p>
          <a:p>
            <a:pPr lvl="1"/>
            <a:r>
              <a:rPr lang="en-US" sz="2400" smtClean="0"/>
              <a:t>Bước 2: Vào menu Table Designer và chọn Check Constraints…</a:t>
            </a:r>
            <a:endParaRPr lang="en-GB" sz="2400" smtClean="0"/>
          </a:p>
          <a:p>
            <a:pPr lvl="1"/>
            <a:endParaRPr lang="en-GB" smtClean="0"/>
          </a:p>
          <a:p>
            <a:pPr lvl="1"/>
            <a:endParaRPr lang="en-GB" smtClean="0"/>
          </a:p>
          <a:p>
            <a:pPr>
              <a:buNone/>
            </a:pPr>
            <a:endParaRPr lang="en-GB" smtClean="0"/>
          </a:p>
          <a:p>
            <a:pPr lvl="1"/>
            <a:endParaRPr lang="en-GB"/>
          </a:p>
        </p:txBody>
      </p:sp>
      <p:sp>
        <p:nvSpPr>
          <p:cNvPr id="3" name="Title 2"/>
          <p:cNvSpPr>
            <a:spLocks noGrp="1"/>
          </p:cNvSpPr>
          <p:nvPr>
            <p:ph type="title"/>
          </p:nvPr>
        </p:nvSpPr>
        <p:spPr/>
        <p:txBody>
          <a:bodyPr/>
          <a:lstStyle/>
          <a:p>
            <a:r>
              <a:rPr lang="en-GB" smtClean="0"/>
              <a:t>Ràng buộc kiểm tra dữ liệu</a:t>
            </a:r>
            <a:endParaRPr lang="en-GB"/>
          </a:p>
        </p:txBody>
      </p:sp>
    </p:spTree>
    <p:extLst>
      <p:ext uri="{BB962C8B-B14F-4D97-AF65-F5344CB8AC3E}">
        <p14:creationId xmlns:p14="http://schemas.microsoft.com/office/powerpoint/2010/main" val="16989359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p:cNvPicPr>
          <p:nvPr>
            <p:ph idx="1"/>
          </p:nvPr>
        </p:nvPicPr>
        <p:blipFill>
          <a:blip r:embed="rId2"/>
          <a:stretch>
            <a:fillRect/>
          </a:stretch>
        </p:blipFill>
        <p:spPr bwMode="auto">
          <a:xfrm>
            <a:off x="785786" y="1285860"/>
            <a:ext cx="1961905" cy="2228572"/>
          </a:xfrm>
          <a:prstGeom prst="rect">
            <a:avLst/>
          </a:prstGeom>
          <a:noFill/>
          <a:ln w="9525">
            <a:solidFill>
              <a:schemeClr val="accent1"/>
            </a:solidFill>
            <a:miter lim="800000"/>
            <a:headEnd/>
            <a:tailEnd/>
          </a:ln>
        </p:spPr>
      </p:pic>
      <p:sp>
        <p:nvSpPr>
          <p:cNvPr id="3" name="Title 2"/>
          <p:cNvSpPr>
            <a:spLocks noGrp="1"/>
          </p:cNvSpPr>
          <p:nvPr>
            <p:ph type="title"/>
          </p:nvPr>
        </p:nvSpPr>
        <p:spPr/>
        <p:txBody>
          <a:bodyPr/>
          <a:lstStyle/>
          <a:p>
            <a:r>
              <a:rPr lang="en-GB" smtClean="0"/>
              <a:t>Ràng buộc kiểm tra dữ liệu</a:t>
            </a:r>
            <a:endParaRPr lang="en-GB"/>
          </a:p>
        </p:txBody>
      </p:sp>
      <p:sp>
        <p:nvSpPr>
          <p:cNvPr id="40962" name="Rectangle 2"/>
          <p:cNvSpPr>
            <a:spLocks noChangeArrowheads="1"/>
          </p:cNvSpPr>
          <p:nvPr/>
        </p:nvSpPr>
        <p:spPr bwMode="auto">
          <a:xfrm>
            <a:off x="713232" y="3664209"/>
            <a:ext cx="7787858"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000">
                <a:solidFill>
                  <a:srgbClr val="0033CC"/>
                </a:solidFill>
                <a:latin typeface="+mj-lt"/>
                <a:ea typeface="Tahoma" panose="020B0604030504040204" pitchFamily="34" charset="0"/>
                <a:cs typeface="Arial" panose="020B0604020202020204" pitchFamily="34" charset="0"/>
              </a:rPr>
              <a:t>Bước 3: Nhấn vào nút Add để thêm ràng buộc</a:t>
            </a:r>
          </a:p>
          <a:p>
            <a:pPr algn="just" fontAlgn="base">
              <a:spcBef>
                <a:spcPct val="0"/>
              </a:spcBef>
              <a:spcAft>
                <a:spcPct val="0"/>
              </a:spcAft>
            </a:pPr>
            <a:r>
              <a:rPr lang="en-US" sz="2000">
                <a:solidFill>
                  <a:srgbClr val="0033CC"/>
                </a:solidFill>
                <a:latin typeface="+mj-lt"/>
                <a:ea typeface="Tahoma" panose="020B0604030504040204" pitchFamily="34" charset="0"/>
                <a:cs typeface="Arial" panose="020B0604020202020204" pitchFamily="34" charset="0"/>
              </a:rPr>
              <a:t>Bước 4: Nhấn chuột tại mục Expression để xây dựng biểu thức ràng buộc</a:t>
            </a:r>
            <a:endParaRPr lang="en-GB" sz="2000">
              <a:solidFill>
                <a:srgbClr val="0033CC"/>
              </a:solidFill>
              <a:latin typeface="+mj-lt"/>
              <a:ea typeface="Tahoma" panose="020B0604030504040204" pitchFamily="34" charset="0"/>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660066"/>
                </a:solidFill>
                <a:effectLst/>
                <a:latin typeface="Times New Roman" pitchFamily="18" charset="0"/>
                <a:ea typeface="Times New Roman" pitchFamily="18" charset="0"/>
                <a:cs typeface="Times New Roman" pitchFamily="18" charset="0"/>
              </a:rPr>
              <a:t> </a:t>
            </a:r>
            <a:endParaRPr kumimoji="0" lang="en-US" sz="3600" b="0" i="0" u="none" strike="noStrike" cap="none" normalizeH="0" baseline="0" smtClean="0">
              <a:ln>
                <a:noFill/>
              </a:ln>
              <a:solidFill>
                <a:srgbClr val="660066"/>
              </a:solidFill>
              <a:effectLst/>
              <a:latin typeface="Arial" pitchFamily="34" charset="0"/>
              <a:cs typeface="Arial" pitchFamily="34" charset="0"/>
            </a:endParaRPr>
          </a:p>
        </p:txBody>
      </p:sp>
      <p:pic>
        <p:nvPicPr>
          <p:cNvPr id="9" name="Picture 8"/>
          <p:cNvPicPr/>
          <p:nvPr/>
        </p:nvPicPr>
        <p:blipFill>
          <a:blip r:embed="rId3"/>
          <a:srcRect/>
          <a:stretch>
            <a:fillRect/>
          </a:stretch>
        </p:blipFill>
        <p:spPr bwMode="auto">
          <a:xfrm>
            <a:off x="3786182" y="1219201"/>
            <a:ext cx="3705225" cy="2352675"/>
          </a:xfrm>
          <a:prstGeom prst="rect">
            <a:avLst/>
          </a:prstGeom>
          <a:noFill/>
          <a:ln w="9525">
            <a:solidFill>
              <a:schemeClr val="accent1"/>
            </a:solidFill>
            <a:miter lim="800000"/>
            <a:headEnd/>
            <a:tailEnd/>
          </a:ln>
        </p:spPr>
      </p:pic>
      <p:pic>
        <p:nvPicPr>
          <p:cNvPr id="10" name="Picture 9"/>
          <p:cNvPicPr/>
          <p:nvPr/>
        </p:nvPicPr>
        <p:blipFill>
          <a:blip r:embed="rId4"/>
          <a:srcRect/>
          <a:stretch>
            <a:fillRect/>
          </a:stretch>
        </p:blipFill>
        <p:spPr bwMode="auto">
          <a:xfrm>
            <a:off x="4286248" y="4472011"/>
            <a:ext cx="4257675" cy="2314575"/>
          </a:xfrm>
          <a:prstGeom prst="rect">
            <a:avLst/>
          </a:prstGeom>
          <a:noFill/>
          <a:ln w="9525">
            <a:solidFill>
              <a:schemeClr val="accent1"/>
            </a:solidFill>
            <a:miter lim="800000"/>
            <a:headEnd/>
            <a:tailEnd/>
          </a:ln>
        </p:spPr>
      </p:pic>
      <p:sp>
        <p:nvSpPr>
          <p:cNvPr id="40963" name="Rectangle 3"/>
          <p:cNvSpPr>
            <a:spLocks noChangeArrowheads="1"/>
          </p:cNvSpPr>
          <p:nvPr/>
        </p:nvSpPr>
        <p:spPr bwMode="auto">
          <a:xfrm>
            <a:off x="714348" y="4857760"/>
            <a:ext cx="3429024"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smtClean="0">
                <a:ln>
                  <a:noFill/>
                </a:ln>
                <a:solidFill>
                  <a:srgbClr val="A50021"/>
                </a:solidFill>
                <a:effectLst/>
                <a:latin typeface="Times New Roman" pitchFamily="18" charset="0"/>
                <a:ea typeface="Times New Roman" pitchFamily="18" charset="0"/>
                <a:cs typeface="Times New Roman" pitchFamily="18" charset="0"/>
              </a:rPr>
              <a:t>Lưu ý</a:t>
            </a:r>
            <a:r>
              <a:rPr kumimoji="0" lang="en-US" sz="1600" b="0" i="0" u="none" strike="noStrike" cap="none" normalizeH="0" baseline="0" smtClean="0">
                <a:ln>
                  <a:noFill/>
                </a:ln>
                <a:solidFill>
                  <a:srgbClr val="A50021"/>
                </a:solidFill>
                <a:effectLst/>
                <a:latin typeface="Times New Roman" pitchFamily="18" charset="0"/>
                <a:ea typeface="Times New Roman" pitchFamily="18" charset="0"/>
                <a:cs typeface="Times New Roman" pitchFamily="18" charset="0"/>
              </a:rPr>
              <a:t>: muốn gỡ bỏ ràng buộc kiểm tra dữ liệu thì ta lại mở lại hộp thoại Management Check Constraint, chọn ràng buộc cần xóa bỏ và chọn Delete.</a:t>
            </a:r>
            <a:endParaRPr kumimoji="0" lang="en-US" sz="2400" b="0" i="0" u="none" strike="noStrike" cap="none" normalizeH="0" baseline="0" smtClean="0">
              <a:ln>
                <a:noFill/>
              </a:ln>
              <a:solidFill>
                <a:srgbClr val="A50021"/>
              </a:solidFill>
              <a:effectLst/>
              <a:latin typeface="Arial" pitchFamily="34" charset="0"/>
              <a:cs typeface="Arial" pitchFamily="34" charset="0"/>
            </a:endParaRPr>
          </a:p>
        </p:txBody>
      </p:sp>
    </p:spTree>
    <p:extLst>
      <p:ext uri="{BB962C8B-B14F-4D97-AF65-F5344CB8AC3E}">
        <p14:creationId xmlns:p14="http://schemas.microsoft.com/office/powerpoint/2010/main" val="37811252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mtClean="0"/>
              <a:t>Bất kỳ bảng nào trong CSDL cũng phải có khóa chính, khóa chính của một bảng có thể là 1 hay một vài trường trong bảng. Để tạo ràng buộc khóa chính cho bảng ta thực hiện như sau:</a:t>
            </a:r>
            <a:endParaRPr lang="en-GB" smtClean="0"/>
          </a:p>
          <a:p>
            <a:pPr lvl="1"/>
            <a:r>
              <a:rPr lang="en-US" smtClean="0"/>
              <a:t>Bước 1: Mở bảng cần tạo ràng buộc khóa chính ở chế độ Design</a:t>
            </a:r>
            <a:endParaRPr lang="en-GB" smtClean="0"/>
          </a:p>
          <a:p>
            <a:pPr lvl="1"/>
            <a:r>
              <a:rPr lang="en-US" smtClean="0"/>
              <a:t>Bước 2: Chọn 1 hoặc vài trường cần tạo khóa chính</a:t>
            </a:r>
            <a:endParaRPr lang="en-GB" smtClean="0"/>
          </a:p>
          <a:p>
            <a:pPr lvl="1"/>
            <a:r>
              <a:rPr lang="en-US" smtClean="0"/>
              <a:t>Bước 3: Vào menu Table Designer/ Set Primary key hoặc chọn biểu tượng Primary key trên thanh công cụ</a:t>
            </a:r>
            <a:endParaRPr lang="en-GB" smtClean="0"/>
          </a:p>
          <a:p>
            <a:r>
              <a:rPr lang="en-US" smtClean="0">
                <a:solidFill>
                  <a:srgbClr val="A50021"/>
                </a:solidFill>
              </a:rPr>
              <a:t>Lưu ý: để gỡ bỏ ràng buộc khóa chính này ta thực hiện lại toàn bộ quy trình tạo khóa chính một lần nữa.</a:t>
            </a:r>
            <a:endParaRPr lang="en-GB" smtClean="0">
              <a:solidFill>
                <a:srgbClr val="A50021"/>
              </a:solidFill>
            </a:endParaRPr>
          </a:p>
          <a:p>
            <a:endParaRPr lang="en-GB"/>
          </a:p>
        </p:txBody>
      </p:sp>
      <p:sp>
        <p:nvSpPr>
          <p:cNvPr id="3" name="Title 2"/>
          <p:cNvSpPr>
            <a:spLocks noGrp="1"/>
          </p:cNvSpPr>
          <p:nvPr>
            <p:ph type="title"/>
          </p:nvPr>
        </p:nvSpPr>
        <p:spPr/>
        <p:txBody>
          <a:bodyPr/>
          <a:lstStyle/>
          <a:p>
            <a:r>
              <a:rPr lang="en-GB" smtClean="0"/>
              <a:t>Ràng buộc khóa chính</a:t>
            </a:r>
            <a:endParaRPr lang="en-GB"/>
          </a:p>
        </p:txBody>
      </p:sp>
    </p:spTree>
    <p:extLst>
      <p:ext uri="{BB962C8B-B14F-4D97-AF65-F5344CB8AC3E}">
        <p14:creationId xmlns:p14="http://schemas.microsoft.com/office/powerpoint/2010/main" val="2559049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14942" y="1500174"/>
            <a:ext cx="3471858" cy="4507117"/>
          </a:xfrm>
        </p:spPr>
        <p:txBody>
          <a:bodyPr/>
          <a:lstStyle/>
          <a:p>
            <a:r>
              <a:rPr lang="en-GB" smtClean="0"/>
              <a:t>Tạo ràng buộc sao cho </a:t>
            </a:r>
            <a:r>
              <a:rPr lang="en-GB" smtClean="0">
                <a:solidFill>
                  <a:srgbClr val="A50021"/>
                </a:solidFill>
              </a:rPr>
              <a:t>ngày làm việc&lt;=ngày hiện tại</a:t>
            </a:r>
          </a:p>
          <a:p>
            <a:r>
              <a:rPr lang="en-GB" smtClean="0"/>
              <a:t>Tạo ràng buộc sao cho mỗi nhân viên làm việc trong công ty phải </a:t>
            </a:r>
            <a:r>
              <a:rPr lang="en-GB" smtClean="0">
                <a:solidFill>
                  <a:srgbClr val="A50021"/>
                </a:solidFill>
              </a:rPr>
              <a:t>đủ 18 tuổi và &lt;=60 tuổi</a:t>
            </a:r>
            <a:endParaRPr lang="en-GB">
              <a:solidFill>
                <a:srgbClr val="A50021"/>
              </a:solidFill>
            </a:endParaRPr>
          </a:p>
        </p:txBody>
      </p:sp>
      <p:sp>
        <p:nvSpPr>
          <p:cNvPr id="3" name="Title 2"/>
          <p:cNvSpPr>
            <a:spLocks noGrp="1"/>
          </p:cNvSpPr>
          <p:nvPr>
            <p:ph type="title"/>
          </p:nvPr>
        </p:nvSpPr>
        <p:spPr/>
        <p:txBody>
          <a:bodyPr>
            <a:normAutofit fontScale="90000"/>
          </a:bodyPr>
          <a:lstStyle/>
          <a:p>
            <a:r>
              <a:rPr lang="en-GB" smtClean="0"/>
              <a:t>Ví dụ tạo ràng buộc cho bảng</a:t>
            </a:r>
            <a:endParaRPr lang="en-GB"/>
          </a:p>
        </p:txBody>
      </p:sp>
      <p:pic>
        <p:nvPicPr>
          <p:cNvPr id="4" name="Picture 2"/>
          <p:cNvPicPr>
            <a:picLocks noChangeAspect="1" noChangeArrowheads="1"/>
          </p:cNvPicPr>
          <p:nvPr/>
        </p:nvPicPr>
        <p:blipFill>
          <a:blip r:embed="rId2"/>
          <a:srcRect/>
          <a:stretch>
            <a:fillRect/>
          </a:stretch>
        </p:blipFill>
        <p:spPr bwMode="auto">
          <a:xfrm>
            <a:off x="571472" y="1500174"/>
            <a:ext cx="4587272" cy="3000396"/>
          </a:xfrm>
          <a:prstGeom prst="rect">
            <a:avLst/>
          </a:prstGeom>
          <a:noFill/>
          <a:ln w="9525">
            <a:noFill/>
            <a:miter lim="800000"/>
            <a:headEnd/>
            <a:tailEnd/>
          </a:ln>
          <a:effectLst/>
        </p:spPr>
      </p:pic>
    </p:spTree>
    <p:extLst>
      <p:ext uri="{BB962C8B-B14F-4D97-AF65-F5344CB8AC3E}">
        <p14:creationId xmlns:p14="http://schemas.microsoft.com/office/powerpoint/2010/main" val="11024644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400" smtClean="0"/>
              <a:t>Các bảng trong cùng một cơ sở dữ liệu có mối quan hệ ràng buộc qua lại lẫn nhau. Để thiết lập mối quan hệ này gọi là ràng buộc khóa ngoại.</a:t>
            </a:r>
          </a:p>
          <a:p>
            <a:r>
              <a:rPr lang="en-US" sz="2400" smtClean="0"/>
              <a:t>Các bước tạo ràng buộc khóa ngoại:</a:t>
            </a:r>
          </a:p>
          <a:p>
            <a:pPr lvl="1"/>
            <a:r>
              <a:rPr lang="en-US" sz="2000" smtClean="0"/>
              <a:t>Bước 1: Mở bảng cần tạo khóa ngoại ở chế độ Design</a:t>
            </a:r>
          </a:p>
          <a:p>
            <a:pPr lvl="1">
              <a:buNone/>
            </a:pPr>
            <a:r>
              <a:rPr lang="en-US" sz="2000" smtClean="0"/>
              <a:t>Nếu mối quan hệ giữa hai bảng là 1:n thì ta mở bảng có quan hệ n.</a:t>
            </a:r>
            <a:endParaRPr lang="en-GB" sz="2000" smtClean="0"/>
          </a:p>
          <a:p>
            <a:pPr lvl="1"/>
            <a:r>
              <a:rPr lang="en-US" sz="2000" smtClean="0"/>
              <a:t>Bước 2: Vào menu Table Designer/RelationShip… hoặc chọn biểu tượng trên thanh công cụ</a:t>
            </a:r>
            <a:endParaRPr lang="en-GB" sz="2000" smtClean="0"/>
          </a:p>
          <a:p>
            <a:endParaRPr lang="en-GB" sz="2400"/>
          </a:p>
        </p:txBody>
      </p:sp>
      <p:sp>
        <p:nvSpPr>
          <p:cNvPr id="3" name="Title 2"/>
          <p:cNvSpPr>
            <a:spLocks noGrp="1"/>
          </p:cNvSpPr>
          <p:nvPr>
            <p:ph type="title"/>
          </p:nvPr>
        </p:nvSpPr>
        <p:spPr/>
        <p:txBody>
          <a:bodyPr/>
          <a:lstStyle/>
          <a:p>
            <a:r>
              <a:rPr lang="en-GB" smtClean="0"/>
              <a:t>Ràng buộc khóa ngoại</a:t>
            </a:r>
            <a:endParaRPr lang="en-GB"/>
          </a:p>
        </p:txBody>
      </p:sp>
    </p:spTree>
    <p:extLst>
      <p:ext uri="{BB962C8B-B14F-4D97-AF65-F5344CB8AC3E}">
        <p14:creationId xmlns:p14="http://schemas.microsoft.com/office/powerpoint/2010/main" val="39794182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mtClean="0"/>
              <a:t>Ràng buộc khóa ngoại</a:t>
            </a:r>
            <a:endParaRPr lang="en-GB"/>
          </a:p>
        </p:txBody>
      </p:sp>
      <p:pic>
        <p:nvPicPr>
          <p:cNvPr id="59394" name="Picture 2"/>
          <p:cNvPicPr>
            <a:picLocks noChangeAspect="1" noChangeArrowheads="1"/>
          </p:cNvPicPr>
          <p:nvPr/>
        </p:nvPicPr>
        <p:blipFill>
          <a:blip r:embed="rId2"/>
          <a:srcRect/>
          <a:stretch>
            <a:fillRect/>
          </a:stretch>
        </p:blipFill>
        <p:spPr bwMode="auto">
          <a:xfrm>
            <a:off x="428596" y="1785926"/>
            <a:ext cx="4214841" cy="3643338"/>
          </a:xfrm>
          <a:prstGeom prst="rect">
            <a:avLst/>
          </a:prstGeom>
          <a:noFill/>
          <a:ln w="9525">
            <a:solidFill>
              <a:schemeClr val="accent1"/>
            </a:solidFill>
            <a:miter lim="800000"/>
            <a:headEnd/>
            <a:tailEnd/>
          </a:ln>
          <a:effectLst/>
        </p:spPr>
      </p:pic>
      <p:sp>
        <p:nvSpPr>
          <p:cNvPr id="6" name="Line Callout 1 (Accent Bar) 5"/>
          <p:cNvSpPr/>
          <p:nvPr/>
        </p:nvSpPr>
        <p:spPr>
          <a:xfrm>
            <a:off x="5286380" y="1571612"/>
            <a:ext cx="3643306" cy="4286280"/>
          </a:xfrm>
          <a:prstGeom prst="accentCallout1">
            <a:avLst>
              <a:gd name="adj1" fmla="val 18750"/>
              <a:gd name="adj2" fmla="val -8333"/>
              <a:gd name="adj3" fmla="val 47008"/>
              <a:gd name="adj4" fmla="val -17548"/>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Font typeface="Arial" pitchFamily="34" charset="0"/>
              <a:buChar char="•"/>
            </a:pPr>
            <a:r>
              <a:rPr lang="en-GB" sz="2400" smtClean="0">
                <a:solidFill>
                  <a:srgbClr val="000099"/>
                </a:solidFill>
                <a:latin typeface="Times New Roman" pitchFamily="18" charset="0"/>
                <a:cs typeface="Times New Roman" pitchFamily="18" charset="0"/>
              </a:rPr>
              <a:t>Nhấn nút Add để thêm ràng buộc khóa ngoại cho bảng</a:t>
            </a:r>
          </a:p>
          <a:p>
            <a:pPr algn="just">
              <a:buFont typeface="Arial" pitchFamily="34" charset="0"/>
              <a:buChar char="•"/>
            </a:pPr>
            <a:r>
              <a:rPr lang="en-GB" sz="2400" smtClean="0">
                <a:solidFill>
                  <a:srgbClr val="000099"/>
                </a:solidFill>
                <a:latin typeface="Times New Roman" pitchFamily="18" charset="0"/>
                <a:cs typeface="Times New Roman" pitchFamily="18" charset="0"/>
              </a:rPr>
              <a:t>Nhấn vào nút ... Tại mục Tables and Columns Specifical để mở hộp thoại thiết lập trường làm khóa ngoại.</a:t>
            </a:r>
          </a:p>
          <a:p>
            <a:pPr algn="just">
              <a:buFontTx/>
              <a:buChar char="-"/>
            </a:pPr>
            <a:endParaRPr lang="en-GB" sz="2400" smtClean="0">
              <a:solidFill>
                <a:srgbClr val="000099"/>
              </a:solidFill>
              <a:latin typeface="Times New Roman" pitchFamily="18" charset="0"/>
              <a:cs typeface="Times New Roman" pitchFamily="18" charset="0"/>
            </a:endParaRPr>
          </a:p>
          <a:p>
            <a:pPr algn="just">
              <a:buFont typeface="Arial" pitchFamily="34" charset="0"/>
              <a:buChar char="•"/>
            </a:pPr>
            <a:endParaRPr lang="en-GB" sz="2400">
              <a:solidFill>
                <a:srgbClr val="000099"/>
              </a:solidFill>
              <a:latin typeface="Times New Roman" pitchFamily="18" charset="0"/>
              <a:cs typeface="Times New Roman" pitchFamily="18" charset="0"/>
            </a:endParaRPr>
          </a:p>
        </p:txBody>
      </p:sp>
    </p:spTree>
    <p:extLst>
      <p:ext uri="{BB962C8B-B14F-4D97-AF65-F5344CB8AC3E}">
        <p14:creationId xmlns:p14="http://schemas.microsoft.com/office/powerpoint/2010/main" val="23735212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mtClean="0"/>
              <a:t>Ràng buộc khóa ngoại</a:t>
            </a:r>
            <a:endParaRPr lang="en-GB"/>
          </a:p>
        </p:txBody>
      </p:sp>
      <p:sp>
        <p:nvSpPr>
          <p:cNvPr id="6" name="Line Callout 1 (Accent Bar) 5"/>
          <p:cNvSpPr/>
          <p:nvPr/>
        </p:nvSpPr>
        <p:spPr>
          <a:xfrm>
            <a:off x="5286380" y="1571612"/>
            <a:ext cx="3643306" cy="4286280"/>
          </a:xfrm>
          <a:prstGeom prst="accentCallout1">
            <a:avLst>
              <a:gd name="adj1" fmla="val 18750"/>
              <a:gd name="adj2" fmla="val -8333"/>
              <a:gd name="adj3" fmla="val 47008"/>
              <a:gd name="adj4" fmla="val -17548"/>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Font typeface="Arial" pitchFamily="34" charset="0"/>
              <a:buChar char="•"/>
            </a:pPr>
            <a:r>
              <a:rPr lang="en-GB" sz="2400" smtClean="0">
                <a:solidFill>
                  <a:srgbClr val="000099"/>
                </a:solidFill>
                <a:latin typeface="Times New Roman" pitchFamily="18" charset="0"/>
                <a:cs typeface="Times New Roman" pitchFamily="18" charset="0"/>
              </a:rPr>
              <a:t>Primary key table: chọn bảng cần tạo quan hệ tới. Nếu quan hệ 1-n thì tại đây chọn bảng có quan hệ 1.</a:t>
            </a:r>
          </a:p>
          <a:p>
            <a:pPr algn="just">
              <a:buFont typeface="Arial" pitchFamily="34" charset="0"/>
              <a:buChar char="•"/>
            </a:pPr>
            <a:r>
              <a:rPr lang="en-GB" sz="2400" smtClean="0">
                <a:solidFill>
                  <a:srgbClr val="000099"/>
                </a:solidFill>
                <a:latin typeface="Times New Roman" pitchFamily="18" charset="0"/>
                <a:cs typeface="Times New Roman" pitchFamily="18" charset="0"/>
              </a:rPr>
              <a:t>Foregin key table: chọn bảng có quan hệ n trong quan hệ 1-n và chọn trường làm khóa ngoại tại đây.</a:t>
            </a:r>
          </a:p>
          <a:p>
            <a:pPr algn="just">
              <a:buFont typeface="Arial" pitchFamily="34" charset="0"/>
              <a:buChar char="•"/>
            </a:pPr>
            <a:endParaRPr lang="en-GB" sz="2400" smtClean="0">
              <a:solidFill>
                <a:srgbClr val="000099"/>
              </a:solidFill>
              <a:latin typeface="Times New Roman" pitchFamily="18" charset="0"/>
              <a:cs typeface="Times New Roman" pitchFamily="18" charset="0"/>
            </a:endParaRPr>
          </a:p>
          <a:p>
            <a:pPr algn="just">
              <a:buFontTx/>
              <a:buChar char="-"/>
            </a:pPr>
            <a:endParaRPr lang="en-GB" sz="2400" smtClean="0">
              <a:solidFill>
                <a:srgbClr val="000099"/>
              </a:solidFill>
              <a:latin typeface="Times New Roman" pitchFamily="18" charset="0"/>
              <a:cs typeface="Times New Roman" pitchFamily="18" charset="0"/>
            </a:endParaRPr>
          </a:p>
          <a:p>
            <a:pPr algn="just">
              <a:buFont typeface="Arial" pitchFamily="34" charset="0"/>
              <a:buChar char="•"/>
            </a:pPr>
            <a:endParaRPr lang="en-GB" sz="2400">
              <a:solidFill>
                <a:srgbClr val="000099"/>
              </a:solidFill>
              <a:latin typeface="Times New Roman" pitchFamily="18" charset="0"/>
              <a:cs typeface="Times New Roman" pitchFamily="18" charset="0"/>
            </a:endParaRPr>
          </a:p>
        </p:txBody>
      </p:sp>
      <p:pic>
        <p:nvPicPr>
          <p:cNvPr id="60418" name="Picture 2"/>
          <p:cNvPicPr>
            <a:picLocks noChangeAspect="1" noChangeArrowheads="1"/>
          </p:cNvPicPr>
          <p:nvPr/>
        </p:nvPicPr>
        <p:blipFill>
          <a:blip r:embed="rId2"/>
          <a:srcRect/>
          <a:stretch>
            <a:fillRect/>
          </a:stretch>
        </p:blipFill>
        <p:spPr bwMode="auto">
          <a:xfrm>
            <a:off x="0" y="1357298"/>
            <a:ext cx="4500562" cy="3895725"/>
          </a:xfrm>
          <a:prstGeom prst="rect">
            <a:avLst/>
          </a:prstGeom>
          <a:noFill/>
          <a:ln w="9525">
            <a:solidFill>
              <a:schemeClr val="accent1"/>
            </a:solidFill>
            <a:miter lim="800000"/>
            <a:headEnd/>
            <a:tailEnd/>
          </a:ln>
          <a:effectLst/>
        </p:spPr>
      </p:pic>
    </p:spTree>
    <p:extLst>
      <p:ext uri="{BB962C8B-B14F-4D97-AF65-F5344CB8AC3E}">
        <p14:creationId xmlns:p14="http://schemas.microsoft.com/office/powerpoint/2010/main" val="39699827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mtClean="0"/>
              <a:t>f. Xóa bảng</a:t>
            </a:r>
            <a:endParaRPr lang="en-GB"/>
          </a:p>
        </p:txBody>
      </p:sp>
      <p:sp>
        <p:nvSpPr>
          <p:cNvPr id="4" name="Content Placeholder 1"/>
          <p:cNvSpPr txBox="1">
            <a:spLocks/>
          </p:cNvSpPr>
          <p:nvPr/>
        </p:nvSpPr>
        <p:spPr>
          <a:xfrm>
            <a:off x="428596" y="1428736"/>
            <a:ext cx="8229600" cy="4525963"/>
          </a:xfrm>
          <a:prstGeom prst="rect">
            <a:avLst/>
          </a:prstGeom>
        </p:spPr>
        <p:txBody>
          <a:bodyPr vert="horz">
            <a:normAutofit/>
          </a:bodyPr>
          <a:lstStyle/>
          <a:p>
            <a:pPr marL="365760" marR="0" lvl="0" indent="-256032" algn="just"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nl-NL" sz="2700" b="0" i="0" u="none" strike="noStrike" kern="1200" cap="none" spc="0" normalizeH="0" baseline="0" noProof="0" smtClean="0">
                <a:ln>
                  <a:noFill/>
                </a:ln>
                <a:solidFill>
                  <a:srgbClr val="000099"/>
                </a:solidFill>
                <a:effectLst/>
                <a:uLnTx/>
                <a:uFillTx/>
                <a:latin typeface="Times New Roman" pitchFamily="18" charset="0"/>
                <a:ea typeface="+mn-ea"/>
                <a:cs typeface="Times New Roman" pitchFamily="18" charset="0"/>
              </a:rPr>
              <a:t>Kích phải chuột vào bảng cần thực hiện thao tác</a:t>
            </a:r>
          </a:p>
          <a:p>
            <a:pPr marL="365760" marR="0" lvl="0" indent="-256032" algn="just"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nl-NL" sz="2700" b="0" i="0" u="none" strike="noStrike" kern="1200" cap="none" spc="0" normalizeH="0" baseline="0" noProof="0" smtClean="0">
                <a:ln>
                  <a:noFill/>
                </a:ln>
                <a:solidFill>
                  <a:srgbClr val="000099"/>
                </a:solidFill>
                <a:effectLst/>
                <a:uLnTx/>
                <a:uFillTx/>
                <a:latin typeface="Times New Roman" pitchFamily="18" charset="0"/>
                <a:ea typeface="+mn-ea"/>
                <a:cs typeface="Times New Roman" pitchFamily="18" charset="0"/>
              </a:rPr>
              <a:t>Chọn Delete.</a:t>
            </a:r>
            <a:endParaRPr kumimoji="0" lang="en-GB" sz="2700" b="0" i="0" u="none" strike="noStrike" kern="1200" cap="none" spc="0" normalizeH="0" baseline="0" noProof="0" smtClean="0">
              <a:ln>
                <a:noFill/>
              </a:ln>
              <a:solidFill>
                <a:srgbClr val="000099"/>
              </a:solidFill>
              <a:effectLst/>
              <a:uLnTx/>
              <a:uFillTx/>
              <a:latin typeface="Times New Roman" pitchFamily="18" charset="0"/>
              <a:ea typeface="+mn-ea"/>
              <a:cs typeface="Times New Roman" pitchFamily="18" charset="0"/>
            </a:endParaRPr>
          </a:p>
          <a:p>
            <a:pPr marL="365760" marR="0" lvl="0" indent="-256032" algn="just"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a:ln>
                <a:noFill/>
              </a:ln>
              <a:solidFill>
                <a:srgbClr val="000099"/>
              </a:solidFill>
              <a:effectLst/>
              <a:uLnTx/>
              <a:uFillTx/>
              <a:latin typeface="Times New Roman" pitchFamily="18" charset="0"/>
              <a:ea typeface="+mn-ea"/>
              <a:cs typeface="Times New Roman" pitchFamily="18" charset="0"/>
            </a:endParaRPr>
          </a:p>
        </p:txBody>
      </p:sp>
      <p:pic>
        <p:nvPicPr>
          <p:cNvPr id="5" name="Picture 4"/>
          <p:cNvPicPr/>
          <p:nvPr/>
        </p:nvPicPr>
        <p:blipFill>
          <a:blip r:embed="rId2"/>
          <a:srcRect/>
          <a:stretch>
            <a:fillRect/>
          </a:stretch>
        </p:blipFill>
        <p:spPr bwMode="auto">
          <a:xfrm>
            <a:off x="5715008" y="2143116"/>
            <a:ext cx="2428892" cy="3000396"/>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4828567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3.5. Khung nhìn- View </a:t>
            </a:r>
            <a:endParaRPr lang="en-US"/>
          </a:p>
        </p:txBody>
      </p:sp>
      <p:sp>
        <p:nvSpPr>
          <p:cNvPr id="3" name="Content Placeholder 2"/>
          <p:cNvSpPr>
            <a:spLocks noGrp="1"/>
          </p:cNvSpPr>
          <p:nvPr>
            <p:ph idx="1"/>
          </p:nvPr>
        </p:nvSpPr>
        <p:spPr/>
        <p:txBody>
          <a:bodyPr/>
          <a:lstStyle/>
          <a:p>
            <a:r>
              <a:rPr lang="en-US" smtClean="0"/>
              <a:t>Khung nhìn, bảng ảo được tạo nhằm cung cấp các thông tin cho người dung</a:t>
            </a:r>
          </a:p>
          <a:p>
            <a:r>
              <a:rPr lang="en-US" smtClean="0"/>
              <a:t>Tạo View: kích phải chuột tại thành phần view trong database và chọn New View</a:t>
            </a:r>
          </a:p>
          <a:p>
            <a:pPr marL="0" indent="0">
              <a:buNone/>
            </a:pPr>
            <a:endParaRPr lang="en-US"/>
          </a:p>
        </p:txBody>
      </p:sp>
      <p:pic>
        <p:nvPicPr>
          <p:cNvPr id="4" name="Picture 3"/>
          <p:cNvPicPr>
            <a:picLocks noChangeAspect="1"/>
          </p:cNvPicPr>
          <p:nvPr/>
        </p:nvPicPr>
        <p:blipFill>
          <a:blip r:embed="rId2"/>
          <a:stretch>
            <a:fillRect/>
          </a:stretch>
        </p:blipFill>
        <p:spPr>
          <a:xfrm>
            <a:off x="2004821" y="3212893"/>
            <a:ext cx="4819048" cy="2828571"/>
          </a:xfrm>
          <a:prstGeom prst="rect">
            <a:avLst/>
          </a:prstGeom>
          <a:ln>
            <a:solidFill>
              <a:schemeClr val="accent1"/>
            </a:solidFill>
          </a:ln>
        </p:spPr>
      </p:pic>
    </p:spTree>
    <p:extLst>
      <p:ext uri="{BB962C8B-B14F-4D97-AF65-F5344CB8AC3E}">
        <p14:creationId xmlns:p14="http://schemas.microsoft.com/office/powerpoint/2010/main" val="135901093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Hộp thoại Add Table xuất hiện:</a:t>
            </a:r>
          </a:p>
          <a:p>
            <a:pPr lvl="1"/>
            <a:r>
              <a:rPr lang="en-US" smtClean="0"/>
              <a:t>Chọn các bảng tham gia vào câu lệnh tạo truy vấn làm nguồn cho View</a:t>
            </a:r>
            <a:endParaRPr lang="en-US"/>
          </a:p>
        </p:txBody>
      </p:sp>
      <p:pic>
        <p:nvPicPr>
          <p:cNvPr id="5" name="Picture 4"/>
          <p:cNvPicPr>
            <a:picLocks noChangeAspect="1"/>
          </p:cNvPicPr>
          <p:nvPr/>
        </p:nvPicPr>
        <p:blipFill>
          <a:blip r:embed="rId2"/>
          <a:stretch>
            <a:fillRect/>
          </a:stretch>
        </p:blipFill>
        <p:spPr>
          <a:xfrm>
            <a:off x="2455267" y="2569012"/>
            <a:ext cx="4485714" cy="3485714"/>
          </a:xfrm>
          <a:prstGeom prst="rect">
            <a:avLst/>
          </a:prstGeom>
          <a:ln>
            <a:solidFill>
              <a:schemeClr val="accent1"/>
            </a:solidFill>
          </a:ln>
        </p:spPr>
      </p:pic>
    </p:spTree>
    <p:extLst>
      <p:ext uri="{BB962C8B-B14F-4D97-AF65-F5344CB8AC3E}">
        <p14:creationId xmlns:p14="http://schemas.microsoft.com/office/powerpoint/2010/main" val="22372442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Kích chọn vào các trường của bảng cần tạo trên View, thực hiện các thao tác sắp xếp, thống kê…khác</a:t>
            </a:r>
            <a:endParaRPr lang="en-US"/>
          </a:p>
        </p:txBody>
      </p:sp>
      <p:pic>
        <p:nvPicPr>
          <p:cNvPr id="4" name="Picture 3"/>
          <p:cNvPicPr>
            <a:picLocks noChangeAspect="1"/>
          </p:cNvPicPr>
          <p:nvPr/>
        </p:nvPicPr>
        <p:blipFill>
          <a:blip r:embed="rId2"/>
          <a:stretch>
            <a:fillRect/>
          </a:stretch>
        </p:blipFill>
        <p:spPr>
          <a:xfrm>
            <a:off x="872358" y="2170667"/>
            <a:ext cx="7399283" cy="4306335"/>
          </a:xfrm>
          <a:prstGeom prst="rect">
            <a:avLst/>
          </a:prstGeom>
          <a:ln>
            <a:solidFill>
              <a:schemeClr val="accent1"/>
            </a:solidFill>
          </a:ln>
        </p:spPr>
      </p:pic>
      <p:sp>
        <p:nvSpPr>
          <p:cNvPr id="5" name="Line Callout 1 (No Border) 4"/>
          <p:cNvSpPr/>
          <p:nvPr/>
        </p:nvSpPr>
        <p:spPr bwMode="auto">
          <a:xfrm>
            <a:off x="5717628" y="2942897"/>
            <a:ext cx="2312275" cy="693682"/>
          </a:xfrm>
          <a:prstGeom prst="callout1">
            <a:avLst>
              <a:gd name="adj1" fmla="val 18750"/>
              <a:gd name="adj2" fmla="val -8333"/>
              <a:gd name="adj3" fmla="val -34470"/>
              <a:gd name="adj4" fmla="val -112424"/>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Các</a:t>
            </a:r>
            <a:r>
              <a:rPr kumimoji="0" lang="en-US" sz="1800" b="0" i="0" u="none" strike="noStrike" cap="none" normalizeH="0" smtClean="0">
                <a:ln>
                  <a:noFill/>
                </a:ln>
                <a:solidFill>
                  <a:schemeClr val="tx1"/>
                </a:solidFill>
                <a:effectLst/>
                <a:latin typeface="Arial" charset="0"/>
              </a:rPr>
              <a:t> trường được chọn đưa lên view</a:t>
            </a:r>
            <a:endParaRPr kumimoji="0" lang="en-US" sz="1800" b="0" i="0" u="none" strike="noStrike" cap="none" normalizeH="0" baseline="0" smtClean="0">
              <a:ln>
                <a:noFill/>
              </a:ln>
              <a:solidFill>
                <a:schemeClr val="tx1"/>
              </a:solidFill>
              <a:effectLst/>
              <a:latin typeface="Arial" charset="0"/>
            </a:endParaRPr>
          </a:p>
        </p:txBody>
      </p:sp>
      <p:sp>
        <p:nvSpPr>
          <p:cNvPr id="6" name="Line Callout 1 (No Border) 5"/>
          <p:cNvSpPr/>
          <p:nvPr/>
        </p:nvSpPr>
        <p:spPr bwMode="auto">
          <a:xfrm>
            <a:off x="2990194" y="3289738"/>
            <a:ext cx="2312275" cy="693682"/>
          </a:xfrm>
          <a:prstGeom prst="callout1">
            <a:avLst>
              <a:gd name="adj1" fmla="val 18750"/>
              <a:gd name="adj2" fmla="val -8333"/>
              <a:gd name="adj3" fmla="val 185227"/>
              <a:gd name="adj4" fmla="val -4015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Danh sách</a:t>
            </a:r>
            <a:r>
              <a:rPr kumimoji="0" lang="en-US" sz="1800" b="0" i="0" u="none" strike="noStrike" cap="none" normalizeH="0" smtClean="0">
                <a:ln>
                  <a:noFill/>
                </a:ln>
                <a:solidFill>
                  <a:schemeClr val="tx1"/>
                </a:solidFill>
                <a:effectLst/>
                <a:latin typeface="Arial" charset="0"/>
              </a:rPr>
              <a:t> trường được chọn</a:t>
            </a:r>
            <a:endParaRPr kumimoji="0" lang="en-US" sz="1800" b="0" i="0" u="none" strike="noStrike" cap="none" normalizeH="0" baseline="0" smtClean="0">
              <a:ln>
                <a:noFill/>
              </a:ln>
              <a:solidFill>
                <a:schemeClr val="tx1"/>
              </a:solidFill>
              <a:effectLst/>
              <a:latin typeface="Arial" charset="0"/>
            </a:endParaRPr>
          </a:p>
        </p:txBody>
      </p:sp>
      <p:sp>
        <p:nvSpPr>
          <p:cNvPr id="7" name="Line Callout 1 (No Border) 6"/>
          <p:cNvSpPr/>
          <p:nvPr/>
        </p:nvSpPr>
        <p:spPr bwMode="auto">
          <a:xfrm>
            <a:off x="5143435" y="5423338"/>
            <a:ext cx="2312275" cy="693682"/>
          </a:xfrm>
          <a:prstGeom prst="callout1">
            <a:avLst>
              <a:gd name="adj1" fmla="val 18750"/>
              <a:gd name="adj2" fmla="val -8333"/>
              <a:gd name="adj3" fmla="val 50378"/>
              <a:gd name="adj4" fmla="val -64697"/>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Câu</a:t>
            </a:r>
            <a:r>
              <a:rPr kumimoji="0" lang="en-US" sz="1800" b="0" i="0" u="none" strike="noStrike" cap="none" normalizeH="0" smtClean="0">
                <a:ln>
                  <a:noFill/>
                </a:ln>
                <a:solidFill>
                  <a:schemeClr val="tx1"/>
                </a:solidFill>
                <a:effectLst/>
                <a:latin typeface="Arial" charset="0"/>
              </a:rPr>
              <a:t> lệnh tương ứng</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45976364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8" name="Content Placeholder 7"/>
          <p:cNvSpPr>
            <a:spLocks noGrp="1"/>
          </p:cNvSpPr>
          <p:nvPr>
            <p:ph idx="1"/>
          </p:nvPr>
        </p:nvSpPr>
        <p:spPr/>
        <p:txBody>
          <a:bodyPr/>
          <a:lstStyle/>
          <a:p>
            <a:r>
              <a:rPr lang="en-US" smtClean="0"/>
              <a:t>Nhấn save để lưu lại view và đặt tên cho View</a:t>
            </a:r>
          </a:p>
          <a:p>
            <a:endParaRPr lang="en-US"/>
          </a:p>
        </p:txBody>
      </p:sp>
      <p:pic>
        <p:nvPicPr>
          <p:cNvPr id="9" name="Picture 8"/>
          <p:cNvPicPr>
            <a:picLocks noChangeAspect="1"/>
          </p:cNvPicPr>
          <p:nvPr/>
        </p:nvPicPr>
        <p:blipFill>
          <a:blip r:embed="rId2"/>
          <a:stretch>
            <a:fillRect/>
          </a:stretch>
        </p:blipFill>
        <p:spPr>
          <a:xfrm>
            <a:off x="2786285" y="2729000"/>
            <a:ext cx="3571429" cy="1400000"/>
          </a:xfrm>
          <a:prstGeom prst="rect">
            <a:avLst/>
          </a:prstGeom>
          <a:ln>
            <a:solidFill>
              <a:schemeClr val="accent1"/>
            </a:solidFill>
          </a:ln>
        </p:spPr>
      </p:pic>
    </p:spTree>
    <p:extLst>
      <p:ext uri="{BB962C8B-B14F-4D97-AF65-F5344CB8AC3E}">
        <p14:creationId xmlns:p14="http://schemas.microsoft.com/office/powerpoint/2010/main" val="332732841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3.6. Thủ tục- Store procedure</a:t>
            </a:r>
            <a:endParaRPr lang="en-US"/>
          </a:p>
        </p:txBody>
      </p:sp>
      <p:sp>
        <p:nvSpPr>
          <p:cNvPr id="3" name="Content Placeholder 2"/>
          <p:cNvSpPr>
            <a:spLocks noGrp="1"/>
          </p:cNvSpPr>
          <p:nvPr>
            <p:ph idx="1"/>
          </p:nvPr>
        </p:nvSpPr>
        <p:spPr/>
        <p:txBody>
          <a:bodyPr/>
          <a:lstStyle/>
          <a:p>
            <a:r>
              <a:rPr lang="en-US" smtClean="0"/>
              <a:t>Để đảm bảo tính an toàn cho dữ liệu, đảm báo sự toàn vẹn và thuận tiện trong thao tác dữ liệu, các thủ tục được tạo ra.</a:t>
            </a:r>
          </a:p>
          <a:p>
            <a:r>
              <a:rPr lang="en-US" smtClean="0"/>
              <a:t>Để tạo thủ tục tương tự tạo view</a:t>
            </a:r>
          </a:p>
          <a:p>
            <a:pPr lvl="1"/>
            <a:r>
              <a:rPr lang="en-US" smtClean="0"/>
              <a:t>Truy cập mục Programmability</a:t>
            </a:r>
          </a:p>
          <a:p>
            <a:pPr lvl="1"/>
            <a:r>
              <a:rPr lang="en-US" smtClean="0"/>
              <a:t>Kích phải chuột vào mục Stored Procedures và chọn New Stored Procedure…</a:t>
            </a:r>
            <a:endParaRPr lang="en-US"/>
          </a:p>
        </p:txBody>
      </p:sp>
    </p:spTree>
    <p:extLst>
      <p:ext uri="{BB962C8B-B14F-4D97-AF65-F5344CB8AC3E}">
        <p14:creationId xmlns:p14="http://schemas.microsoft.com/office/powerpoint/2010/main" val="14532787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Sửa phần mã lệnh để tạo thủ tục</a:t>
            </a:r>
            <a:endParaRPr lang="en-US"/>
          </a:p>
        </p:txBody>
      </p:sp>
      <p:pic>
        <p:nvPicPr>
          <p:cNvPr id="4" name="Picture 3"/>
          <p:cNvPicPr>
            <a:picLocks noChangeAspect="1"/>
          </p:cNvPicPr>
          <p:nvPr/>
        </p:nvPicPr>
        <p:blipFill>
          <a:blip r:embed="rId2"/>
          <a:stretch>
            <a:fillRect/>
          </a:stretch>
        </p:blipFill>
        <p:spPr>
          <a:xfrm>
            <a:off x="543428" y="2462921"/>
            <a:ext cx="8057143" cy="3466667"/>
          </a:xfrm>
          <a:prstGeom prst="rect">
            <a:avLst/>
          </a:prstGeom>
          <a:ln>
            <a:solidFill>
              <a:schemeClr val="accent1"/>
            </a:solidFill>
          </a:ln>
        </p:spPr>
      </p:pic>
      <p:sp>
        <p:nvSpPr>
          <p:cNvPr id="5" name="Line Callout 2 (Accent Bar) 4"/>
          <p:cNvSpPr/>
          <p:nvPr/>
        </p:nvSpPr>
        <p:spPr bwMode="auto">
          <a:xfrm>
            <a:off x="5265683" y="1776248"/>
            <a:ext cx="2196662" cy="493986"/>
          </a:xfrm>
          <a:prstGeom prst="accentCallout2">
            <a:avLst>
              <a:gd name="adj1" fmla="val 18750"/>
              <a:gd name="adj2" fmla="val -8333"/>
              <a:gd name="adj3" fmla="val 18750"/>
              <a:gd name="adj4" fmla="val -16667"/>
              <a:gd name="adj5" fmla="val 310372"/>
              <a:gd name="adj6" fmla="val -44119"/>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Gõ</a:t>
            </a:r>
            <a:r>
              <a:rPr kumimoji="0" lang="en-US" sz="1800" b="0" i="0" u="none" strike="noStrike" cap="none" normalizeH="0" smtClean="0">
                <a:ln>
                  <a:noFill/>
                </a:ln>
                <a:solidFill>
                  <a:schemeClr val="tx1"/>
                </a:solidFill>
                <a:effectLst/>
                <a:latin typeface="Arial" charset="0"/>
              </a:rPr>
              <a:t> Tên thủ tục</a:t>
            </a:r>
            <a:endParaRPr kumimoji="0" lang="en-US" sz="1800" b="0" i="0" u="none" strike="noStrike" cap="none" normalizeH="0" baseline="0" smtClean="0">
              <a:ln>
                <a:noFill/>
              </a:ln>
              <a:solidFill>
                <a:schemeClr val="tx1"/>
              </a:solidFill>
              <a:effectLst/>
              <a:latin typeface="Arial" charset="0"/>
            </a:endParaRPr>
          </a:p>
        </p:txBody>
      </p:sp>
      <p:sp>
        <p:nvSpPr>
          <p:cNvPr id="6" name="Line Callout 2 (Accent Bar) 5"/>
          <p:cNvSpPr/>
          <p:nvPr/>
        </p:nvSpPr>
        <p:spPr bwMode="auto">
          <a:xfrm>
            <a:off x="6364014" y="2535178"/>
            <a:ext cx="2196662" cy="628435"/>
          </a:xfrm>
          <a:prstGeom prst="accentCallout2">
            <a:avLst>
              <a:gd name="adj1" fmla="val 18750"/>
              <a:gd name="adj2" fmla="val -8333"/>
              <a:gd name="adj3" fmla="val 18750"/>
              <a:gd name="adj4" fmla="val -16667"/>
              <a:gd name="adj5" fmla="val 170074"/>
              <a:gd name="adj6" fmla="val -4364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Thiết</a:t>
            </a:r>
            <a:r>
              <a:rPr kumimoji="0" lang="en-US" sz="1800" b="0" i="0" u="none" strike="noStrike" cap="none" normalizeH="0" smtClean="0">
                <a:ln>
                  <a:noFill/>
                </a:ln>
                <a:solidFill>
                  <a:schemeClr val="tx1"/>
                </a:solidFill>
                <a:effectLst/>
                <a:latin typeface="Arial" charset="0"/>
              </a:rPr>
              <a:t> lập, bổ sung các tham số</a:t>
            </a:r>
            <a:endParaRPr kumimoji="0" lang="en-US" sz="1800" b="0" i="0" u="none" strike="noStrike" cap="none" normalizeH="0" baseline="0" smtClean="0">
              <a:ln>
                <a:noFill/>
              </a:ln>
              <a:solidFill>
                <a:schemeClr val="tx1"/>
              </a:solidFill>
              <a:effectLst/>
              <a:latin typeface="Arial" charset="0"/>
            </a:endParaRPr>
          </a:p>
        </p:txBody>
      </p:sp>
      <p:sp>
        <p:nvSpPr>
          <p:cNvPr id="7" name="Line Callout 2 (Accent Bar) 6"/>
          <p:cNvSpPr/>
          <p:nvPr/>
        </p:nvSpPr>
        <p:spPr bwMode="auto">
          <a:xfrm>
            <a:off x="6164316" y="4193186"/>
            <a:ext cx="2243959" cy="1219642"/>
          </a:xfrm>
          <a:prstGeom prst="accentCallout2">
            <a:avLst>
              <a:gd name="adj1" fmla="val 18750"/>
              <a:gd name="adj2" fmla="val -8333"/>
              <a:gd name="adj3" fmla="val 18750"/>
              <a:gd name="adj4" fmla="val -16667"/>
              <a:gd name="adj5" fmla="val 55926"/>
              <a:gd name="adj6" fmla="val -6399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Các lệnh trong thân thủ tục- nhiệm vụ thực hiện của thủ tục</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5451852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smtClean="0"/>
              <a:t>Ví dụ Thủ tục Thêm thông tin vào bảng Student</a:t>
            </a:r>
            <a:endParaRPr lang="en-US" sz="2400"/>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9520" y="1380780"/>
            <a:ext cx="7944959" cy="4944165"/>
          </a:xfrm>
          <a:ln>
            <a:solidFill>
              <a:schemeClr val="accent1"/>
            </a:solidFill>
          </a:ln>
        </p:spPr>
      </p:pic>
    </p:spTree>
    <p:extLst>
      <p:ext uri="{BB962C8B-B14F-4D97-AF65-F5344CB8AC3E}">
        <p14:creationId xmlns:p14="http://schemas.microsoft.com/office/powerpoint/2010/main" val="87813608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3.7. Ánh xạ đối tượng quan hệ</a:t>
            </a:r>
            <a:endParaRPr lang="en-US"/>
          </a:p>
        </p:txBody>
      </p:sp>
      <p:sp>
        <p:nvSpPr>
          <p:cNvPr id="3" name="Content Placeholder 2"/>
          <p:cNvSpPr>
            <a:spLocks noGrp="1"/>
          </p:cNvSpPr>
          <p:nvPr>
            <p:ph idx="1"/>
          </p:nvPr>
        </p:nvSpPr>
        <p:spPr/>
        <p:txBody>
          <a:bodyPr/>
          <a:lstStyle/>
          <a:p>
            <a:r>
              <a:rPr lang="en-US" smtClean="0"/>
              <a:t>Trong java làm việc theo mô hình lớp đối tượng. Trong khi đó CSDL quan hệ làm việc theo mô hình bảng. Chúng trông khá giống nhau. Cần phải đơn giản để có thể chuyển đổi giữa chúng.</a:t>
            </a:r>
          </a:p>
          <a:p>
            <a:r>
              <a:rPr lang="en-US" smtClean="0"/>
              <a:t>Kỹ thuật thu hẹp khoảng cách giữa mô hình lớp đối tượng và mô hình CSDL quan hệ gọi là ánh xạ quan hệ- đối tượng. </a:t>
            </a:r>
            <a:endParaRPr lang="en-US"/>
          </a:p>
        </p:txBody>
      </p:sp>
    </p:spTree>
    <p:extLst>
      <p:ext uri="{BB962C8B-B14F-4D97-AF65-F5344CB8AC3E}">
        <p14:creationId xmlns:p14="http://schemas.microsoft.com/office/powerpoint/2010/main" val="42582437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Lược đồ ánh xạ</a:t>
            </a:r>
            <a:endParaRPr lang="en-US"/>
          </a:p>
        </p:txBody>
      </p:sp>
      <p:sp>
        <p:nvSpPr>
          <p:cNvPr id="3" name="Content Placeholder 2"/>
          <p:cNvSpPr>
            <a:spLocks noGrp="1"/>
          </p:cNvSpPr>
          <p:nvPr>
            <p:ph idx="1"/>
          </p:nvPr>
        </p:nvSpPr>
        <p:spPr/>
        <p:txBody>
          <a:bodyPr/>
          <a:lstStyle/>
          <a:p>
            <a:r>
              <a:rPr lang="en-US" smtClean="0"/>
              <a:t>Ánh xạ bảng-lớp</a:t>
            </a:r>
          </a:p>
          <a:p>
            <a:r>
              <a:rPr lang="en-US" smtClean="0"/>
              <a:t>Ánh xạ thuộc tính</a:t>
            </a:r>
          </a:p>
        </p:txBody>
      </p:sp>
      <p:graphicFrame>
        <p:nvGraphicFramePr>
          <p:cNvPr id="4" name="Table 3"/>
          <p:cNvGraphicFramePr>
            <a:graphicFrameLocks noGrp="1"/>
          </p:cNvGraphicFramePr>
          <p:nvPr>
            <p:extLst>
              <p:ext uri="{D42A27DB-BD31-4B8C-83A1-F6EECF244321}">
                <p14:modId xmlns:p14="http://schemas.microsoft.com/office/powerpoint/2010/main" val="3118701246"/>
              </p:ext>
            </p:extLst>
          </p:nvPr>
        </p:nvGraphicFramePr>
        <p:xfrm>
          <a:off x="1524000" y="2511096"/>
          <a:ext cx="6800193" cy="1752600"/>
        </p:xfrm>
        <a:graphic>
          <a:graphicData uri="http://schemas.openxmlformats.org/drawingml/2006/table">
            <a:tbl>
              <a:tblPr firstRow="1" bandRow="1">
                <a:tableStyleId>{3C2FFA5D-87B4-456A-9821-1D502468CF0F}</a:tableStyleId>
              </a:tblPr>
              <a:tblGrid>
                <a:gridCol w="2032000"/>
                <a:gridCol w="2032000"/>
                <a:gridCol w="2736193"/>
              </a:tblGrid>
              <a:tr h="370840">
                <a:tc>
                  <a:txBody>
                    <a:bodyPr/>
                    <a:lstStyle/>
                    <a:p>
                      <a:r>
                        <a:rPr lang="en-US" smtClean="0"/>
                        <a:t>Mô</a:t>
                      </a:r>
                      <a:r>
                        <a:rPr lang="en-US" baseline="0" smtClean="0"/>
                        <a:t> hình quan hệ</a:t>
                      </a:r>
                      <a:endParaRPr lang="en-US"/>
                    </a:p>
                  </a:txBody>
                  <a:tcPr/>
                </a:tc>
                <a:tc>
                  <a:txBody>
                    <a:bodyPr/>
                    <a:lstStyle/>
                    <a:p>
                      <a:endParaRPr lang="en-US"/>
                    </a:p>
                  </a:txBody>
                  <a:tcPr/>
                </a:tc>
                <a:tc>
                  <a:txBody>
                    <a:bodyPr/>
                    <a:lstStyle/>
                    <a:p>
                      <a:r>
                        <a:rPr lang="en-US" smtClean="0"/>
                        <a:t>Mô</a:t>
                      </a:r>
                      <a:r>
                        <a:rPr lang="en-US" baseline="0" smtClean="0"/>
                        <a:t> hình đối tượng</a:t>
                      </a:r>
                      <a:endParaRPr lang="en-US"/>
                    </a:p>
                  </a:txBody>
                  <a:tcPr/>
                </a:tc>
              </a:tr>
              <a:tr h="370840">
                <a:tc>
                  <a:txBody>
                    <a:bodyPr/>
                    <a:lstStyle/>
                    <a:p>
                      <a:r>
                        <a:rPr lang="en-US" smtClean="0"/>
                        <a:t>Tên</a:t>
                      </a:r>
                      <a:r>
                        <a:rPr lang="en-US" baseline="0" smtClean="0"/>
                        <a:t> bảng</a:t>
                      </a:r>
                      <a:endParaRPr lang="en-US"/>
                    </a:p>
                  </a:txBody>
                  <a:tcPr/>
                </a:tc>
                <a:tc>
                  <a:txBody>
                    <a:bodyPr/>
                    <a:lstStyle/>
                    <a:p>
                      <a:endParaRPr lang="en-US"/>
                    </a:p>
                  </a:txBody>
                  <a:tcPr/>
                </a:tc>
                <a:tc>
                  <a:txBody>
                    <a:bodyPr/>
                    <a:lstStyle/>
                    <a:p>
                      <a:r>
                        <a:rPr lang="en-US" smtClean="0"/>
                        <a:t>Tên</a:t>
                      </a:r>
                      <a:r>
                        <a:rPr lang="en-US" baseline="0" smtClean="0"/>
                        <a:t> lớp</a:t>
                      </a:r>
                      <a:endParaRPr lang="en-US"/>
                    </a:p>
                  </a:txBody>
                  <a:tcPr/>
                </a:tc>
              </a:tr>
              <a:tr h="370840">
                <a:tc>
                  <a:txBody>
                    <a:bodyPr/>
                    <a:lstStyle/>
                    <a:p>
                      <a:r>
                        <a:rPr lang="en-US" smtClean="0"/>
                        <a:t>Cột</a:t>
                      </a:r>
                      <a:r>
                        <a:rPr lang="en-US" baseline="0" smtClean="0"/>
                        <a:t> của bảng</a:t>
                      </a:r>
                    </a:p>
                  </a:txBody>
                  <a:tcPr/>
                </a:tc>
                <a:tc>
                  <a:txBody>
                    <a:bodyPr/>
                    <a:lstStyle/>
                    <a:p>
                      <a:endParaRPr lang="en-US"/>
                    </a:p>
                  </a:txBody>
                  <a:tcPr/>
                </a:tc>
                <a:tc>
                  <a:txBody>
                    <a:bodyPr/>
                    <a:lstStyle/>
                    <a:p>
                      <a:r>
                        <a:rPr lang="en-US" smtClean="0"/>
                        <a:t>Thuộc</a:t>
                      </a:r>
                      <a:r>
                        <a:rPr lang="en-US" baseline="0" smtClean="0"/>
                        <a:t> tính của lớp</a:t>
                      </a:r>
                      <a:endParaRPr lang="en-US"/>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smtClean="0"/>
                        <a:t>Mối quan hệ</a:t>
                      </a:r>
                      <a:endParaRPr lang="en-US"/>
                    </a:p>
                  </a:txBody>
                  <a:tcPr/>
                </a:tc>
                <a:tc>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smtClean="0"/>
                        <a:t>Thuộc tính của lớp</a:t>
                      </a:r>
                      <a:endParaRPr lang="en-US" smtClean="0"/>
                    </a:p>
                    <a:p>
                      <a:endParaRPr lang="en-US"/>
                    </a:p>
                  </a:txBody>
                  <a:tcPr/>
                </a:tc>
              </a:tr>
            </a:tbl>
          </a:graphicData>
        </a:graphic>
      </p:graphicFrame>
      <p:cxnSp>
        <p:nvCxnSpPr>
          <p:cNvPr id="6" name="Straight Arrow Connector 5"/>
          <p:cNvCxnSpPr/>
          <p:nvPr/>
        </p:nvCxnSpPr>
        <p:spPr bwMode="auto">
          <a:xfrm flipH="1" flipV="1">
            <a:off x="3804718" y="3852864"/>
            <a:ext cx="1534559" cy="15658"/>
          </a:xfrm>
          <a:prstGeom prst="straightConnector1">
            <a:avLst/>
          </a:prstGeom>
          <a:solidFill>
            <a:schemeClr val="accent1"/>
          </a:solidFill>
          <a:ln w="9525" cap="flat" cmpd="sng" algn="ctr">
            <a:solidFill>
              <a:schemeClr val="tx1"/>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Arrow Connector 10"/>
          <p:cNvCxnSpPr/>
          <p:nvPr/>
        </p:nvCxnSpPr>
        <p:spPr bwMode="auto">
          <a:xfrm flipH="1" flipV="1">
            <a:off x="3804718" y="3479201"/>
            <a:ext cx="1534559" cy="15658"/>
          </a:xfrm>
          <a:prstGeom prst="straightConnector1">
            <a:avLst/>
          </a:prstGeom>
          <a:solidFill>
            <a:schemeClr val="accent1"/>
          </a:solidFill>
          <a:ln w="9525" cap="flat" cmpd="sng" algn="ctr">
            <a:solidFill>
              <a:schemeClr val="tx1"/>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Arrow Connector 6"/>
          <p:cNvCxnSpPr/>
          <p:nvPr/>
        </p:nvCxnSpPr>
        <p:spPr bwMode="auto">
          <a:xfrm flipH="1" flipV="1">
            <a:off x="3804720" y="3105539"/>
            <a:ext cx="1534559" cy="15658"/>
          </a:xfrm>
          <a:prstGeom prst="straightConnector1">
            <a:avLst/>
          </a:prstGeom>
          <a:solidFill>
            <a:schemeClr val="accent1"/>
          </a:solidFill>
          <a:ln w="9525" cap="flat" cmpd="sng" algn="ctr">
            <a:solidFill>
              <a:schemeClr val="tx1"/>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53546606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Giới thiệu</a:t>
            </a:r>
          </a:p>
          <a:p>
            <a:pPr marL="385763" indent="-385763">
              <a:buFont typeface="+mj-lt"/>
              <a:buAutoNum type="arabicPeriod"/>
            </a:pPr>
            <a:r>
              <a:rPr lang="en-US" sz="2400" b="1"/>
              <a:t>Cơ sở dữ liệu quan hệ</a:t>
            </a:r>
          </a:p>
          <a:p>
            <a:pPr marL="385763" indent="-385763">
              <a:buFont typeface="+mj-lt"/>
              <a:buAutoNum type="arabicPeriod"/>
            </a:pPr>
            <a:r>
              <a:rPr lang="en-US" sz="2400" b="1"/>
              <a:t>Làm việc với CSDL trong hệ quản trị CSDL SQL SERVER</a:t>
            </a:r>
          </a:p>
          <a:p>
            <a:pPr marL="385763" indent="-385763">
              <a:buFont typeface="+mj-lt"/>
              <a:buAutoNum type="arabicPeriod"/>
            </a:pPr>
            <a:r>
              <a:rPr lang="en-US" sz="2400" b="1">
                <a:solidFill>
                  <a:srgbClr val="FF0000"/>
                </a:solidFill>
              </a:rPr>
              <a:t>Các </a:t>
            </a:r>
            <a:r>
              <a:rPr lang="en-US" sz="2400" b="1" smtClean="0">
                <a:solidFill>
                  <a:srgbClr val="FF0000"/>
                </a:solidFill>
              </a:rPr>
              <a:t>hệ quản trị cơ </a:t>
            </a:r>
            <a:r>
              <a:rPr lang="en-US" sz="2400" b="1">
                <a:solidFill>
                  <a:srgbClr val="FF0000"/>
                </a:solidFill>
              </a:rPr>
              <a:t>sở dữ liệu khác</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62</a:t>
            </a:fld>
            <a:endParaRPr lang="en-US"/>
          </a:p>
        </p:txBody>
      </p:sp>
    </p:spTree>
    <p:extLst>
      <p:ext uri="{BB962C8B-B14F-4D97-AF65-F5344CB8AC3E}">
        <p14:creationId xmlns:p14="http://schemas.microsoft.com/office/powerpoint/2010/main" val="216401246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 Các hệ quản trị CSDL khác</a:t>
            </a:r>
            <a:endParaRPr lang="en-US"/>
          </a:p>
        </p:txBody>
      </p:sp>
      <p:sp>
        <p:nvSpPr>
          <p:cNvPr id="3" name="Content Placeholder 2"/>
          <p:cNvSpPr>
            <a:spLocks noGrp="1"/>
          </p:cNvSpPr>
          <p:nvPr>
            <p:ph idx="1"/>
          </p:nvPr>
        </p:nvSpPr>
        <p:spPr/>
        <p:txBody>
          <a:bodyPr/>
          <a:lstStyle/>
          <a:p>
            <a:r>
              <a:rPr lang="en-US" smtClean="0"/>
              <a:t>Ngoài hệ quản trị CSDL SQL SERVER còn nhiều hệ quản trị CSDL khác có những tính năng chung tương tự nhau và những tính năng đặc trưng riêng rẽ</a:t>
            </a:r>
          </a:p>
          <a:p>
            <a:r>
              <a:rPr lang="en-US" smtClean="0"/>
              <a:t>Hệ quản trị CSDL Oracle, MySQL…</a:t>
            </a:r>
            <a:endParaRPr lang="en-US"/>
          </a:p>
        </p:txBody>
      </p:sp>
    </p:spTree>
    <p:extLst>
      <p:ext uri="{BB962C8B-B14F-4D97-AF65-F5344CB8AC3E}">
        <p14:creationId xmlns:p14="http://schemas.microsoft.com/office/powerpoint/2010/main" val="20564968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4.1. Cơ sở dữ liệu Oracle</a:t>
            </a:r>
            <a:endParaRPr lang="en-US"/>
          </a:p>
        </p:txBody>
      </p:sp>
      <p:sp>
        <p:nvSpPr>
          <p:cNvPr id="3" name="Content Placeholder 2"/>
          <p:cNvSpPr>
            <a:spLocks noGrp="1"/>
          </p:cNvSpPr>
          <p:nvPr>
            <p:ph idx="1"/>
          </p:nvPr>
        </p:nvSpPr>
        <p:spPr/>
        <p:txBody>
          <a:bodyPr/>
          <a:lstStyle/>
          <a:p>
            <a:r>
              <a:rPr lang="en-US" sz="2400" smtClean="0"/>
              <a:t>CSDL Oracle hay Oracle Database cũng là hệ quản trị CSDL quan hệ được sử dụng rất rộng rãi.</a:t>
            </a:r>
          </a:p>
          <a:p>
            <a:r>
              <a:rPr lang="vi-VN" sz="2400"/>
              <a:t>Oracle chủ yếu được thiết kế để tính toán Grid Computing và Data Warehousing. Đây là một trong những lựa chọn hàng đầu cho các doanh nghiệp về các giải pháp hiệu quả về chi phí cho các ứng dụng và quản lý database của họ. </a:t>
            </a:r>
            <a:endParaRPr lang="en-US" sz="2400" smtClean="0"/>
          </a:p>
          <a:p>
            <a:r>
              <a:rPr lang="vi-VN" sz="2400" smtClean="0"/>
              <a:t>Nó </a:t>
            </a:r>
            <a:r>
              <a:rPr lang="vi-VN" sz="2400"/>
              <a:t>hỗ trợ SQL như một ngôn ngữ truy vấn để tương tác với database.</a:t>
            </a:r>
            <a:endParaRPr lang="en-US" sz="2400" smtClean="0"/>
          </a:p>
          <a:p>
            <a:endParaRPr lang="en-US" sz="2400"/>
          </a:p>
        </p:txBody>
      </p:sp>
      <p:pic>
        <p:nvPicPr>
          <p:cNvPr id="4" name="Picture 3"/>
          <p:cNvPicPr>
            <a:picLocks noChangeAspect="1"/>
          </p:cNvPicPr>
          <p:nvPr/>
        </p:nvPicPr>
        <p:blipFill>
          <a:blip r:embed="rId2"/>
          <a:stretch>
            <a:fillRect/>
          </a:stretch>
        </p:blipFill>
        <p:spPr>
          <a:xfrm>
            <a:off x="3499945" y="4448229"/>
            <a:ext cx="2667164" cy="1871118"/>
          </a:xfrm>
          <a:prstGeom prst="rect">
            <a:avLst/>
          </a:prstGeom>
        </p:spPr>
      </p:pic>
      <p:sp>
        <p:nvSpPr>
          <p:cNvPr id="5" name="Rectangle 4"/>
          <p:cNvSpPr/>
          <p:nvPr/>
        </p:nvSpPr>
        <p:spPr>
          <a:xfrm>
            <a:off x="6500736" y="6470204"/>
            <a:ext cx="2463751" cy="276999"/>
          </a:xfrm>
          <a:prstGeom prst="rect">
            <a:avLst/>
          </a:prstGeom>
        </p:spPr>
        <p:txBody>
          <a:bodyPr wrap="none">
            <a:spAutoFit/>
          </a:bodyPr>
          <a:lstStyle/>
          <a:p>
            <a:r>
              <a:rPr lang="en-US" sz="1200" i="1"/>
              <a:t>https://hostingviet.vn/oracle-la-gi</a:t>
            </a:r>
          </a:p>
        </p:txBody>
      </p:sp>
    </p:spTree>
    <p:extLst>
      <p:ext uri="{BB962C8B-B14F-4D97-AF65-F5344CB8AC3E}">
        <p14:creationId xmlns:p14="http://schemas.microsoft.com/office/powerpoint/2010/main" val="74636304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Các phiên bản của Oracle</a:t>
            </a:r>
            <a:endParaRPr lang="en-US"/>
          </a:p>
        </p:txBody>
      </p:sp>
      <p:sp>
        <p:nvSpPr>
          <p:cNvPr id="3" name="Content Placeholder 2"/>
          <p:cNvSpPr>
            <a:spLocks noGrp="1"/>
          </p:cNvSpPr>
          <p:nvPr>
            <p:ph idx="1"/>
          </p:nvPr>
        </p:nvSpPr>
        <p:spPr/>
        <p:txBody>
          <a:bodyPr/>
          <a:lstStyle/>
          <a:p>
            <a:r>
              <a:rPr lang="vi-VN" sz="2000" b="1"/>
              <a:t>Phiên bản Standard One</a:t>
            </a:r>
            <a:r>
              <a:rPr lang="vi-VN" sz="2000"/>
              <a:t>: Nó phù hợp với các ứng dụng kinh doanh một server với các tính năng hạn chế.</a:t>
            </a:r>
          </a:p>
          <a:p>
            <a:r>
              <a:rPr lang="vi-VN" sz="2000" b="1"/>
              <a:t>Phiên bản Standard</a:t>
            </a:r>
            <a:r>
              <a:rPr lang="vi-VN" sz="2000"/>
              <a:t>: Nó cung cấp tất cả các tính năng được cung cấp trong </a:t>
            </a:r>
            <a:r>
              <a:rPr lang="vi-VN" sz="2000" b="1"/>
              <a:t>phiên bản Standard One</a:t>
            </a:r>
            <a:r>
              <a:rPr lang="vi-VN" sz="2000"/>
              <a:t>. Ngoài ra, phiên bản này hỗ trợ những máy lớn hơn và dịch vụ Oracle Real Application Cluster.</a:t>
            </a:r>
          </a:p>
          <a:p>
            <a:r>
              <a:rPr lang="vi-VN" sz="2000" b="1"/>
              <a:t>Phiên bản Enterprise</a:t>
            </a:r>
            <a:r>
              <a:rPr lang="vi-VN" sz="2000"/>
              <a:t>: Phiên bản này được đóng gói với các tính năng như bảo mật, hiệu suất, khả năng mở rộng và tính khả dụng, cần thiết cho các ứng dụng quan trọng có liên quan đến xử lý giao dịch online.</a:t>
            </a:r>
          </a:p>
          <a:p>
            <a:r>
              <a:rPr lang="vi-VN" sz="2000" b="1"/>
              <a:t>Phiên bản Express</a:t>
            </a:r>
            <a:r>
              <a:rPr lang="vi-VN" sz="2000"/>
              <a:t>: Đây là một phiên bản entry-level miễn phí tải xuống, cài đặt, quản lý, phát triển và triển khai.</a:t>
            </a:r>
          </a:p>
          <a:p>
            <a:r>
              <a:rPr lang="vi-VN" sz="2000" b="1"/>
              <a:t>Phiên bản Personal</a:t>
            </a:r>
            <a:r>
              <a:rPr lang="vi-VN" sz="2000"/>
              <a:t>: Nó đi kèm với các tính năng tương tự của </a:t>
            </a:r>
            <a:r>
              <a:rPr lang="vi-VN" sz="2000" b="1"/>
              <a:t>phiên bản Enterprise</a:t>
            </a:r>
            <a:r>
              <a:rPr lang="vi-VN" sz="2000"/>
              <a:t> ngoài trừ Oracle Real Application Cluster.</a:t>
            </a:r>
          </a:p>
          <a:p>
            <a:endParaRPr lang="en-US" sz="2000"/>
          </a:p>
        </p:txBody>
      </p:sp>
    </p:spTree>
    <p:extLst>
      <p:ext uri="{BB962C8B-B14F-4D97-AF65-F5344CB8AC3E}">
        <p14:creationId xmlns:p14="http://schemas.microsoft.com/office/powerpoint/2010/main" val="61840928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Ưu điểm</a:t>
            </a:r>
            <a:endParaRPr lang="en-US"/>
          </a:p>
        </p:txBody>
      </p:sp>
      <p:sp>
        <p:nvSpPr>
          <p:cNvPr id="3" name="Content Placeholder 2"/>
          <p:cNvSpPr>
            <a:spLocks noGrp="1"/>
          </p:cNvSpPr>
          <p:nvPr>
            <p:ph idx="1"/>
          </p:nvPr>
        </p:nvSpPr>
        <p:spPr/>
        <p:txBody>
          <a:bodyPr/>
          <a:lstStyle/>
          <a:p>
            <a:r>
              <a:rPr lang="vi-VN" sz="2000" b="1"/>
              <a:t>Hiệu suất:</a:t>
            </a:r>
            <a:r>
              <a:rPr lang="vi-VN" sz="2000"/>
              <a:t> Oracle có phương pháp luận và nguyên tắc để đạt được hiệu suất cao. Vietnix có thể triển khai điều chỉnh hiệu suất trong database của nó để truy xuất và thay đổi dữ liệu nhanh hơn. Nhằm cải thiện thời gian thực hiện truy vấn.</a:t>
            </a:r>
          </a:p>
          <a:p>
            <a:r>
              <a:rPr lang="vi-VN" sz="2000" b="1"/>
              <a:t>Cơ sở dữ liệu đa người dùng: </a:t>
            </a:r>
            <a:r>
              <a:rPr lang="vi-VN" sz="2000"/>
              <a:t>Database của nó hỗ trợ quản lý nhiều trường hợp database trên một </a:t>
            </a:r>
            <a:r>
              <a:rPr lang="vi-VN" sz="2000" smtClean="0"/>
              <a:t>server</a:t>
            </a:r>
            <a:r>
              <a:rPr lang="vi-VN" sz="2000"/>
              <a:t> duy nhất. Phương pháp Instance Caging được Oracle cung cấp để quản lý việc cấp phát CPU trên server đang chạy các cơ sở dữ liệu cá nhân. Instance Caging hoạt động với database resource manager để quản lý các dịch vụ qua nhiều phiên bản.</a:t>
            </a:r>
          </a:p>
          <a:p>
            <a:r>
              <a:rPr lang="vi-VN" sz="2000" b="1"/>
              <a:t>Các phiên bản: </a:t>
            </a:r>
            <a:r>
              <a:rPr lang="vi-VN" sz="2000"/>
              <a:t>Như chúng ta đã thảo luận ở trên, về các phiên bản khác nhau được cung cấp bởi Oracle. Nó mang lại lợi ích cho người dùng khi mua phiên bản theo yêu cầu ứng dụng của họ. Họ có thể cập nhật liên tục phiên bản nếu yêu cầu của họ thay đổi trong tương lai. Nếu bạn muốn tìm hiểu và thực hành một số Oracle, bạn có thể tải xuống và cài đặt database phiên bản Express hoàn toàn miễn phí.</a:t>
            </a:r>
          </a:p>
        </p:txBody>
      </p:sp>
    </p:spTree>
    <p:extLst>
      <p:ext uri="{BB962C8B-B14F-4D97-AF65-F5344CB8AC3E}">
        <p14:creationId xmlns:p14="http://schemas.microsoft.com/office/powerpoint/2010/main" val="258932528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Ưu điểm (tiếp)</a:t>
            </a:r>
            <a:endParaRPr lang="en-US"/>
          </a:p>
        </p:txBody>
      </p:sp>
      <p:sp>
        <p:nvSpPr>
          <p:cNvPr id="3" name="Content Placeholder 2"/>
          <p:cNvSpPr>
            <a:spLocks noGrp="1"/>
          </p:cNvSpPr>
          <p:nvPr>
            <p:ph idx="1"/>
          </p:nvPr>
        </p:nvSpPr>
        <p:spPr/>
        <p:txBody>
          <a:bodyPr/>
          <a:lstStyle/>
          <a:p>
            <a:r>
              <a:rPr lang="vi-VN" sz="2000" b="1"/>
              <a:t>Cluster: </a:t>
            </a:r>
            <a:r>
              <a:rPr lang="vi-VN" sz="2000"/>
              <a:t>Nó sử dụng Real Application Clusters để cung cấp một hệ thống dữ liệu sẵn. Database với RAC có những lợi ích so với các database server truyền thống như: scaling database qua nhiều trường hợp, cân bằng tải, dự phòng dữ liệu và tính khả dụng, linh hoạt để tăng khả năng xử lý.</a:t>
            </a:r>
          </a:p>
          <a:p>
            <a:r>
              <a:rPr lang="vi-VN" sz="2000" b="1"/>
              <a:t>Failure Recovery</a:t>
            </a:r>
            <a:r>
              <a:rPr lang="vi-VN" sz="2000"/>
              <a:t>: RMAN (Recovery Manager) là tính năng của Oracle DB có chức năng khôi phục hoặc phục hồi các file database trong downtime. Nó hỗ trợ backup online, lưu trữ. Người dùng cũng có thể sử dụng SQL*PLUS để recovery, được gọi là recovery do người dùng quản lý. Có một tiện ích có sẵn trong database để thêm các backup do người dùng quản lý.</a:t>
            </a:r>
          </a:p>
          <a:p>
            <a:r>
              <a:rPr lang="vi-VN" sz="2000" b="1"/>
              <a:t>PL/SQL</a:t>
            </a:r>
            <a:r>
              <a:rPr lang="vi-VN" sz="2000"/>
              <a:t>: Database hỗ trợ PL/SQL extension để lập trình liên tục.</a:t>
            </a:r>
          </a:p>
        </p:txBody>
      </p:sp>
    </p:spTree>
    <p:extLst>
      <p:ext uri="{BB962C8B-B14F-4D97-AF65-F5344CB8AC3E}">
        <p14:creationId xmlns:p14="http://schemas.microsoft.com/office/powerpoint/2010/main" val="141484564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4.2. Hệ quản trị CSDL MySQL</a:t>
            </a:r>
            <a:endParaRPr lang="en-US"/>
          </a:p>
        </p:txBody>
      </p:sp>
      <p:sp>
        <p:nvSpPr>
          <p:cNvPr id="3" name="Content Placeholder 2"/>
          <p:cNvSpPr>
            <a:spLocks noGrp="1"/>
          </p:cNvSpPr>
          <p:nvPr>
            <p:ph idx="1"/>
          </p:nvPr>
        </p:nvSpPr>
        <p:spPr/>
        <p:txBody>
          <a:bodyPr/>
          <a:lstStyle/>
          <a:p>
            <a:r>
              <a:rPr lang="vi-VN" b="1"/>
              <a:t>Hệ quản trị cơ sở dữ liệu MySQL </a:t>
            </a:r>
            <a:r>
              <a:rPr lang="vi-VN"/>
              <a:t>được hiểu như là chương trình dùng để quản lý hệ thống cơ sở dữ liệu, trong đó, cơ sở dữ liệu là một hệ thống lưu trữ thông tin được sắp xếp rõ ràng, phân lớp ngăn </a:t>
            </a:r>
            <a:r>
              <a:rPr lang="vi-VN" smtClean="0"/>
              <a:t>nắp</a:t>
            </a:r>
            <a:endParaRPr lang="en-US" smtClean="0"/>
          </a:p>
          <a:p>
            <a:r>
              <a:rPr lang="vi-VN"/>
              <a:t>MySQL là cơ sở dữ liệu tốc độ cao, ổn định hoạt động trên nhiều hệ điều hành, cung cấp một hệ thống lớn các hàm tiện ích rất mạnh. Đặc biệt, </a:t>
            </a:r>
            <a:r>
              <a:rPr lang="vi-VN" b="1"/>
              <a:t>hệ quản trị cơ sở dữ liệu MySQL </a:t>
            </a:r>
            <a:r>
              <a:rPr lang="vi-VN"/>
              <a:t>hoàn toàn miễn phí nên người dùng có thể thoải mái tải về từ trang chủ.</a:t>
            </a:r>
            <a:endParaRPr lang="en-US"/>
          </a:p>
        </p:txBody>
      </p:sp>
      <p:pic>
        <p:nvPicPr>
          <p:cNvPr id="4" name="Picture 3"/>
          <p:cNvPicPr>
            <a:picLocks noChangeAspect="1"/>
          </p:cNvPicPr>
          <p:nvPr/>
        </p:nvPicPr>
        <p:blipFill>
          <a:blip r:embed="rId3"/>
          <a:stretch>
            <a:fillRect/>
          </a:stretch>
        </p:blipFill>
        <p:spPr>
          <a:xfrm>
            <a:off x="5715000" y="4837878"/>
            <a:ext cx="2971800" cy="1533525"/>
          </a:xfrm>
          <a:prstGeom prst="rect">
            <a:avLst/>
          </a:prstGeom>
        </p:spPr>
      </p:pic>
      <p:sp>
        <p:nvSpPr>
          <p:cNvPr id="5" name="Rectangle 4"/>
          <p:cNvSpPr/>
          <p:nvPr/>
        </p:nvSpPr>
        <p:spPr>
          <a:xfrm>
            <a:off x="0" y="6608703"/>
            <a:ext cx="4572000" cy="276999"/>
          </a:xfrm>
          <a:prstGeom prst="rect">
            <a:avLst/>
          </a:prstGeom>
        </p:spPr>
        <p:txBody>
          <a:bodyPr>
            <a:spAutoFit/>
          </a:bodyPr>
          <a:lstStyle/>
          <a:p>
            <a:r>
              <a:rPr lang="en-US" sz="1200" i="1"/>
              <a:t>http://dbahire.com/tong-quan-ve-he-quan-tri-co-so-du-lieu-mysql</a:t>
            </a:r>
          </a:p>
        </p:txBody>
      </p:sp>
    </p:spTree>
    <p:extLst>
      <p:ext uri="{BB962C8B-B14F-4D97-AF65-F5344CB8AC3E}">
        <p14:creationId xmlns:p14="http://schemas.microsoft.com/office/powerpoint/2010/main" val="340658023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Đặc điểm</a:t>
            </a:r>
            <a:endParaRPr lang="en-US"/>
          </a:p>
        </p:txBody>
      </p:sp>
      <p:sp>
        <p:nvSpPr>
          <p:cNvPr id="3" name="Content Placeholder 2"/>
          <p:cNvSpPr>
            <a:spLocks noGrp="1"/>
          </p:cNvSpPr>
          <p:nvPr>
            <p:ph idx="1"/>
          </p:nvPr>
        </p:nvSpPr>
        <p:spPr/>
        <p:txBody>
          <a:bodyPr/>
          <a:lstStyle/>
          <a:p>
            <a:r>
              <a:rPr lang="vi-VN" sz="2000" b="1"/>
              <a:t>Hệ quản trị cơ sở dữ liệu MySQL </a:t>
            </a:r>
            <a:r>
              <a:rPr lang="vi-VN" sz="2000"/>
              <a:t>chính là một trong những phần mềm quản trị CSDL dạng server based, hệ gần giống với SQL server of Microsoft.</a:t>
            </a:r>
          </a:p>
          <a:p>
            <a:r>
              <a:rPr lang="vi-VN" sz="2000"/>
              <a:t>MySQL là phần mềm quản lý dữ liệu thông qua CSDL. Và mỗi một CSDL đều có bảng quan hệ chứa dữ liệu riêng biệt.</a:t>
            </a:r>
          </a:p>
          <a:p>
            <a:r>
              <a:rPr lang="vi-VN" sz="2000"/>
              <a:t>MySQL có cơ chế quản lý sử dụng riêng giúp cho mỗi người sử dụng đều có thể quản lý cùng lúc một hay nhiều CSDL khác nhau. Và mỗi người dùng đều có 1 username và password để truy nhập và truy xuất đến CSDL. Khi truy vấn đến CSDL của MySQL, bạn phải cung cấp tài khoản và mật khẩu có quyền sử dụng cơ sở dữ liệu đó.</a:t>
            </a:r>
          </a:p>
          <a:p>
            <a:endParaRPr lang="en-US" sz="2000"/>
          </a:p>
        </p:txBody>
      </p:sp>
    </p:spTree>
    <p:extLst>
      <p:ext uri="{BB962C8B-B14F-4D97-AF65-F5344CB8AC3E}">
        <p14:creationId xmlns:p14="http://schemas.microsoft.com/office/powerpoint/2010/main" val="286454041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Lợi ích</a:t>
            </a:r>
            <a:endParaRPr lang="en-US"/>
          </a:p>
        </p:txBody>
      </p:sp>
      <p:sp>
        <p:nvSpPr>
          <p:cNvPr id="3" name="Content Placeholder 2"/>
          <p:cNvSpPr>
            <a:spLocks noGrp="1"/>
          </p:cNvSpPr>
          <p:nvPr>
            <p:ph idx="1"/>
          </p:nvPr>
        </p:nvSpPr>
        <p:spPr/>
        <p:txBody>
          <a:bodyPr/>
          <a:lstStyle/>
          <a:p>
            <a:r>
              <a:rPr lang="en-US" smtClean="0"/>
              <a:t>Hiệu năng sử dụng cao</a:t>
            </a:r>
          </a:p>
          <a:p>
            <a:r>
              <a:rPr lang="en-US" smtClean="0"/>
              <a:t>Hỗ trợ giao dịch mạnh</a:t>
            </a:r>
          </a:p>
          <a:p>
            <a:r>
              <a:rPr lang="en-US" smtClean="0"/>
              <a:t>Tốc độ nhanh</a:t>
            </a:r>
          </a:p>
          <a:p>
            <a:r>
              <a:rPr lang="en-US" smtClean="0"/>
              <a:t>Dễ dàng sử dụng</a:t>
            </a:r>
          </a:p>
          <a:p>
            <a:r>
              <a:rPr lang="en-US" smtClean="0"/>
              <a:t>Kết nối bảo mật cao</a:t>
            </a:r>
          </a:p>
          <a:p>
            <a:r>
              <a:rPr lang="en-US" smtClean="0"/>
              <a:t>Linh động</a:t>
            </a:r>
          </a:p>
          <a:p>
            <a:r>
              <a:rPr lang="en-US" smtClean="0"/>
              <a:t>Mã nguồn mở</a:t>
            </a:r>
            <a:endParaRPr lang="en-US"/>
          </a:p>
        </p:txBody>
      </p:sp>
    </p:spTree>
    <p:extLst>
      <p:ext uri="{BB962C8B-B14F-4D97-AF65-F5344CB8AC3E}">
        <p14:creationId xmlns:p14="http://schemas.microsoft.com/office/powerpoint/2010/main" val="251778251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Đọc và tìm hiểu thêm</a:t>
            </a:r>
            <a:endParaRPr lang="en-US"/>
          </a:p>
        </p:txBody>
      </p:sp>
      <p:sp>
        <p:nvSpPr>
          <p:cNvPr id="3" name="Content Placeholder 2"/>
          <p:cNvSpPr>
            <a:spLocks noGrp="1"/>
          </p:cNvSpPr>
          <p:nvPr>
            <p:ph idx="1"/>
          </p:nvPr>
        </p:nvSpPr>
        <p:spPr/>
        <p:txBody>
          <a:bodyPr/>
          <a:lstStyle/>
          <a:p>
            <a:r>
              <a:rPr lang="en-US" smtClean="0"/>
              <a:t>Hệ quản trị CSDL SQL SERVER: </a:t>
            </a:r>
            <a:r>
              <a:rPr lang="en-US">
                <a:hlinkClick r:id="rId2"/>
              </a:rPr>
              <a:t>https://v1study.com/</a:t>
            </a:r>
          </a:p>
          <a:p>
            <a:r>
              <a:rPr lang="en-US" smtClean="0"/>
              <a:t> </a:t>
            </a:r>
            <a:endParaRPr lang="en-US"/>
          </a:p>
        </p:txBody>
      </p:sp>
    </p:spTree>
    <p:extLst>
      <p:ext uri="{BB962C8B-B14F-4D97-AF65-F5344CB8AC3E}">
        <p14:creationId xmlns:p14="http://schemas.microsoft.com/office/powerpoint/2010/main" val="202994107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72</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smtClean="0"/>
              <a:t>Data Management Using Microsoft SQL SERVER, Aptech, 2013</a:t>
            </a:r>
          </a:p>
          <a:p>
            <a:r>
              <a:rPr lang="en-US">
                <a:hlinkClick r:id="rId2"/>
              </a:rPr>
              <a:t>https://v1study.com</a:t>
            </a:r>
            <a:r>
              <a:rPr lang="en-US" smtClean="0">
                <a:hlinkClick r:id="rId2"/>
              </a:rPr>
              <a:t>/</a:t>
            </a:r>
          </a:p>
          <a:p>
            <a:r>
              <a:rPr lang="en-US" smtClean="0">
                <a:hlinkClick r:id="rId3"/>
              </a:rPr>
              <a:t>https://openplanning.net/</a:t>
            </a:r>
            <a:endParaRPr lang="en-US" smtClean="0"/>
          </a:p>
          <a:p>
            <a:r>
              <a:rPr lang="en-US" smtClean="0">
                <a:hlinkClick r:id="rId4"/>
              </a:rPr>
              <a:t>https://iviettech.vn/blog/thiet-ke-co-so-du-lieu/10569-co-so-du-lieu-la-gi-co-so-du-lieu-quan-he-la-gi.html</a:t>
            </a:r>
            <a:endParaRPr lang="en-US"/>
          </a:p>
          <a:p>
            <a:r>
              <a:rPr lang="en-US">
                <a:hlinkClick r:id="rId5"/>
              </a:rPr>
              <a:t>http://</a:t>
            </a:r>
            <a:r>
              <a:rPr lang="en-US" smtClean="0">
                <a:hlinkClick r:id="rId5"/>
              </a:rPr>
              <a:t>dbahire.com/tong-quan-ve-he-quan-tri-co-so-du-lieu-mysql</a:t>
            </a:r>
            <a:endParaRPr lang="en-US" smtClean="0"/>
          </a:p>
          <a:p>
            <a:pPr marL="0" indent="0">
              <a:buNone/>
            </a:pPr>
            <a:endParaRPr lang="en-US"/>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6240</TotalTime>
  <Words>3652</Words>
  <Application>Microsoft Office PowerPoint</Application>
  <PresentationFormat>On-screen Show (4:3)</PresentationFormat>
  <Paragraphs>378</Paragraphs>
  <Slides>73</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73</vt:i4>
      </vt:variant>
    </vt:vector>
  </HeadingPairs>
  <TitlesOfParts>
    <vt:vector size="81" baseType="lpstr">
      <vt:lpstr>Arial</vt:lpstr>
      <vt:lpstr>Calibri</vt:lpstr>
      <vt:lpstr>Cambria</vt:lpstr>
      <vt:lpstr>Tahoma</vt:lpstr>
      <vt:lpstr>Times New Roman</vt:lpstr>
      <vt:lpstr>Wingdings</vt:lpstr>
      <vt:lpstr>Wingdings 3</vt:lpstr>
      <vt:lpstr>Theme1</vt:lpstr>
      <vt:lpstr>CHƯƠNG 3 GIỚI THIỆU VỀ CƠ SỞ DỮ LIỆU</vt:lpstr>
      <vt:lpstr>Nội dung</vt:lpstr>
      <vt:lpstr>1. Giới thiệu</vt:lpstr>
      <vt:lpstr>Giới thiệu (tiếp)</vt:lpstr>
      <vt:lpstr>Dữ liệu và Cơ cở dữ liệu (CSDL)</vt:lpstr>
      <vt:lpstr>Quản lý dữ liệu</vt:lpstr>
      <vt:lpstr>Hệ thống dựa trên Tệp</vt:lpstr>
      <vt:lpstr>Nhược điểm của lưu trữ trên file</vt:lpstr>
      <vt:lpstr>Hệ cơ sở dữ liệu</vt:lpstr>
      <vt:lpstr>Ưu điểm của hệ cơ sở dữ liệu</vt:lpstr>
      <vt:lpstr>Nội dung</vt:lpstr>
      <vt:lpstr>2.1. Giới thiệu</vt:lpstr>
      <vt:lpstr>Ví dụ CSDL quan hệ</vt:lpstr>
      <vt:lpstr>2.2. Khái niệm</vt:lpstr>
      <vt:lpstr>2.3. Thành phần của CSDL quan hệ</vt:lpstr>
      <vt:lpstr>2.3. Thành phần của CSDL quan hệ (tiếp)</vt:lpstr>
      <vt:lpstr>PowerPoint Presentation</vt:lpstr>
      <vt:lpstr>2.4. Lược đồ thực thể quan hệ (ERD)</vt:lpstr>
      <vt:lpstr>2.5. Hệ quản trị CSDL quan hệ</vt:lpstr>
      <vt:lpstr>2.6. Hệ quản trị CSDL SQL Server</vt:lpstr>
      <vt:lpstr>Lịch sử các phiên bản SQL SERVER</vt:lpstr>
      <vt:lpstr>Nội dung</vt:lpstr>
      <vt:lpstr>3.1. Khởi động SQL SERVER</vt:lpstr>
      <vt:lpstr>3.2. Giao diện làm việc</vt:lpstr>
      <vt:lpstr>3.3. Các thao tác trên CSDL</vt:lpstr>
      <vt:lpstr>a. Các thành phần cơ bản của 1 cơ sở dữ liệu</vt:lpstr>
      <vt:lpstr>b.  Tạo cơ sở dữ liệu </vt:lpstr>
      <vt:lpstr>b.  Tạo cơ sở dữ liệu </vt:lpstr>
      <vt:lpstr>Ví dụ tạo cơ sở dữ liệu</vt:lpstr>
      <vt:lpstr>c. Thiết lập thuộc tính cơ sở dữ liệu</vt:lpstr>
      <vt:lpstr>c. Thiết lập thuộc tính cơ sở dữ liệu</vt:lpstr>
      <vt:lpstr>c. Thiết lập thuộc tính cơ sở dữ liệu</vt:lpstr>
      <vt:lpstr>c. Thiết lập thuộc tính cơ sở dữ liệu</vt:lpstr>
      <vt:lpstr>d. Xóa cơ sở dữ liệu</vt:lpstr>
      <vt:lpstr>3.4. Thao tác trên bảng dữ liệu</vt:lpstr>
      <vt:lpstr>a. Tạo bảng</vt:lpstr>
      <vt:lpstr>a. Tạo bảng</vt:lpstr>
      <vt:lpstr>Các kiểu dữ liệu trong SQL Server</vt:lpstr>
      <vt:lpstr>Ví dụ tạo bảng</vt:lpstr>
      <vt:lpstr>b. Nhập dữ liệu cho bảng</vt:lpstr>
      <vt:lpstr>b. Nhập dữ liệu cho bảng</vt:lpstr>
      <vt:lpstr>c. Xem thuộc tính của bảng</vt:lpstr>
      <vt:lpstr>d. Chỉnh sửa cấu trúc bảng</vt:lpstr>
      <vt:lpstr>e. Tạo ràng buộc với bảng</vt:lpstr>
      <vt:lpstr>Ràng buộc kiểm tra dữ liệu</vt:lpstr>
      <vt:lpstr>Ràng buộc kiểm tra dữ liệu</vt:lpstr>
      <vt:lpstr>Ràng buộc khóa chính</vt:lpstr>
      <vt:lpstr>Ví dụ tạo ràng buộc cho bảng</vt:lpstr>
      <vt:lpstr>Ràng buộc khóa ngoại</vt:lpstr>
      <vt:lpstr>Ràng buộc khóa ngoại</vt:lpstr>
      <vt:lpstr>Ràng buộc khóa ngoại</vt:lpstr>
      <vt:lpstr>f. Xóa bảng</vt:lpstr>
      <vt:lpstr>3.5. Khung nhìn- View </vt:lpstr>
      <vt:lpstr>PowerPoint Presentation</vt:lpstr>
      <vt:lpstr>PowerPoint Presentation</vt:lpstr>
      <vt:lpstr>PowerPoint Presentation</vt:lpstr>
      <vt:lpstr>3.6. Thủ tục- Store procedure</vt:lpstr>
      <vt:lpstr>PowerPoint Presentation</vt:lpstr>
      <vt:lpstr>Ví dụ Thủ tục Thêm thông tin vào bảng Student</vt:lpstr>
      <vt:lpstr>3.7. Ánh xạ đối tượng quan hệ</vt:lpstr>
      <vt:lpstr>Lược đồ ánh xạ</vt:lpstr>
      <vt:lpstr>Nội dung</vt:lpstr>
      <vt:lpstr>4. Các hệ quản trị CSDL khác</vt:lpstr>
      <vt:lpstr>4.1. Cơ sở dữ liệu Oracle</vt:lpstr>
      <vt:lpstr>Các phiên bản của Oracle</vt:lpstr>
      <vt:lpstr>Ưu điểm</vt:lpstr>
      <vt:lpstr>Ưu điểm (tiếp)</vt:lpstr>
      <vt:lpstr>4.2. Hệ quản trị CSDL MySQL</vt:lpstr>
      <vt:lpstr>Đặc điểm</vt:lpstr>
      <vt:lpstr>Lợi ích</vt:lpstr>
      <vt:lpstr>Đọc và tìm hiểu thêm</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293</cp:revision>
  <dcterms:created xsi:type="dcterms:W3CDTF">2020-06-02T08:04:28Z</dcterms:created>
  <dcterms:modified xsi:type="dcterms:W3CDTF">2022-04-18T08:40:15Z</dcterms:modified>
</cp:coreProperties>
</file>