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7"/>
  </p:notesMasterIdLst>
  <p:sldIdLst>
    <p:sldId id="260" r:id="rId2"/>
    <p:sldId id="379" r:id="rId3"/>
    <p:sldId id="380" r:id="rId4"/>
    <p:sldId id="381" r:id="rId5"/>
    <p:sldId id="382" r:id="rId6"/>
    <p:sldId id="383" r:id="rId7"/>
    <p:sldId id="384" r:id="rId8"/>
    <p:sldId id="385" r:id="rId9"/>
    <p:sldId id="386" r:id="rId10"/>
    <p:sldId id="387" r:id="rId11"/>
    <p:sldId id="388" r:id="rId12"/>
    <p:sldId id="389" r:id="rId13"/>
    <p:sldId id="390" r:id="rId14"/>
    <p:sldId id="391" r:id="rId15"/>
    <p:sldId id="392" r:id="rId16"/>
    <p:sldId id="393" r:id="rId17"/>
    <p:sldId id="394" r:id="rId18"/>
    <p:sldId id="395" r:id="rId19"/>
    <p:sldId id="396" r:id="rId20"/>
    <p:sldId id="397" r:id="rId21"/>
    <p:sldId id="398" r:id="rId22"/>
    <p:sldId id="399" r:id="rId23"/>
    <p:sldId id="400" r:id="rId24"/>
    <p:sldId id="401" r:id="rId25"/>
    <p:sldId id="402" r:id="rId26"/>
    <p:sldId id="403" r:id="rId27"/>
    <p:sldId id="404" r:id="rId28"/>
    <p:sldId id="405" r:id="rId29"/>
    <p:sldId id="406" r:id="rId30"/>
    <p:sldId id="407" r:id="rId31"/>
    <p:sldId id="408" r:id="rId32"/>
    <p:sldId id="409" r:id="rId33"/>
    <p:sldId id="410" r:id="rId34"/>
    <p:sldId id="282" r:id="rId35"/>
    <p:sldId id="307"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C952"/>
    <a:srgbClr val="F29D64"/>
    <a:srgbClr val="25306E"/>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1128" autoAdjust="0"/>
  </p:normalViewPr>
  <p:slideViewPr>
    <p:cSldViewPr snapToGrid="0">
      <p:cViewPr varScale="1">
        <p:scale>
          <a:sx n="91" d="100"/>
          <a:sy n="91" d="100"/>
        </p:scale>
        <p:origin x="2082"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F85867-6249-45D1-AD83-E41D640CDB34}"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US"/>
        </a:p>
      </dgm:t>
    </dgm:pt>
    <dgm:pt modelId="{01356428-DAD1-45DA-92E6-C6599C7A0B79}">
      <dgm:prSet phldrT="[Text]"/>
      <dgm:spPr/>
      <dgm:t>
        <a:bodyPr/>
        <a:lstStyle/>
        <a:p>
          <a:r>
            <a:rPr lang="en-US" smtClean="0"/>
            <a:t>Đăng ký trình điều khiển sử dụng lớp Driver Manager</a:t>
          </a:r>
          <a:endParaRPr lang="en-US"/>
        </a:p>
      </dgm:t>
    </dgm:pt>
    <dgm:pt modelId="{C18A2DDD-8E5C-4D72-B6AE-9441DCC32339}" type="parTrans" cxnId="{26AE422F-74AB-4567-90E1-C2F540FCB7F5}">
      <dgm:prSet/>
      <dgm:spPr/>
      <dgm:t>
        <a:bodyPr/>
        <a:lstStyle/>
        <a:p>
          <a:endParaRPr lang="en-US"/>
        </a:p>
      </dgm:t>
    </dgm:pt>
    <dgm:pt modelId="{ED3BD167-99AD-4DE8-A654-6A24564DDB4D}" type="sibTrans" cxnId="{26AE422F-74AB-4567-90E1-C2F540FCB7F5}">
      <dgm:prSet/>
      <dgm:spPr/>
      <dgm:t>
        <a:bodyPr/>
        <a:lstStyle/>
        <a:p>
          <a:endParaRPr lang="en-US"/>
        </a:p>
      </dgm:t>
    </dgm:pt>
    <dgm:pt modelId="{B2C6367D-62C2-42A8-A84A-3ED16EDD4BC4}">
      <dgm:prSet phldrT="[Text]"/>
      <dgm:spPr/>
      <dgm:t>
        <a:bodyPr/>
        <a:lstStyle/>
        <a:p>
          <a:r>
            <a:rPr lang="en-US" smtClean="0"/>
            <a:t>Khởi tạo một kết nối CSDL sử dụng đường dẫn tới CSDL</a:t>
          </a:r>
          <a:endParaRPr lang="en-US"/>
        </a:p>
      </dgm:t>
    </dgm:pt>
    <dgm:pt modelId="{BE7F9771-D2C3-4E8F-BEBA-DBA334799E43}" type="parTrans" cxnId="{AB2BB20B-FFE0-4400-A462-7F3C2789C346}">
      <dgm:prSet/>
      <dgm:spPr/>
      <dgm:t>
        <a:bodyPr/>
        <a:lstStyle/>
        <a:p>
          <a:endParaRPr lang="en-US"/>
        </a:p>
      </dgm:t>
    </dgm:pt>
    <dgm:pt modelId="{E6CD101A-D72C-440F-B4AD-C3D8642D88EF}" type="sibTrans" cxnId="{AB2BB20B-FFE0-4400-A462-7F3C2789C346}">
      <dgm:prSet/>
      <dgm:spPr/>
      <dgm:t>
        <a:bodyPr/>
        <a:lstStyle/>
        <a:p>
          <a:endParaRPr lang="en-US"/>
        </a:p>
      </dgm:t>
    </dgm:pt>
    <dgm:pt modelId="{F9F3243C-E7E0-4018-A4B1-A26B8382BEE9}">
      <dgm:prSet phldrT="[Text]"/>
      <dgm:spPr/>
      <dgm:t>
        <a:bodyPr/>
        <a:lstStyle/>
        <a:p>
          <a:r>
            <a:rPr lang="en-US" smtClean="0"/>
            <a:t>Tạo và thực thi một câu lệnh truy vấn</a:t>
          </a:r>
          <a:endParaRPr lang="en-US"/>
        </a:p>
      </dgm:t>
    </dgm:pt>
    <dgm:pt modelId="{C763C68C-83D0-4DB3-A661-2A9AEEFD0DB3}" type="parTrans" cxnId="{6760FF1F-366C-45DD-BD02-D6B56A56462B}">
      <dgm:prSet/>
      <dgm:spPr/>
      <dgm:t>
        <a:bodyPr/>
        <a:lstStyle/>
        <a:p>
          <a:endParaRPr lang="en-US"/>
        </a:p>
      </dgm:t>
    </dgm:pt>
    <dgm:pt modelId="{9E3C7156-9246-477A-8CD1-0B7D246D81E7}" type="sibTrans" cxnId="{6760FF1F-366C-45DD-BD02-D6B56A56462B}">
      <dgm:prSet/>
      <dgm:spPr/>
      <dgm:t>
        <a:bodyPr/>
        <a:lstStyle/>
        <a:p>
          <a:endParaRPr lang="en-US"/>
        </a:p>
      </dgm:t>
    </dgm:pt>
    <dgm:pt modelId="{411A4080-36DE-40BF-89F2-498186C1C73F}">
      <dgm:prSet phldrT="[Text]"/>
      <dgm:spPr/>
      <dgm:t>
        <a:bodyPr/>
        <a:lstStyle/>
        <a:p>
          <a:r>
            <a:rPr lang="en-US" smtClean="0"/>
            <a:t>Đóng kết nối đến cSDL</a:t>
          </a:r>
          <a:endParaRPr lang="en-US"/>
        </a:p>
      </dgm:t>
    </dgm:pt>
    <dgm:pt modelId="{92ACA665-86EA-4821-B814-1EBDD95FE7C3}" type="parTrans" cxnId="{22CBB327-556E-4B9C-9437-B86FAAE866EE}">
      <dgm:prSet/>
      <dgm:spPr/>
      <dgm:t>
        <a:bodyPr/>
        <a:lstStyle/>
        <a:p>
          <a:endParaRPr lang="en-US"/>
        </a:p>
      </dgm:t>
    </dgm:pt>
    <dgm:pt modelId="{E8D4704A-5928-42C2-8362-8ED018B478DC}" type="sibTrans" cxnId="{22CBB327-556E-4B9C-9437-B86FAAE866EE}">
      <dgm:prSet/>
      <dgm:spPr/>
      <dgm:t>
        <a:bodyPr/>
        <a:lstStyle/>
        <a:p>
          <a:endParaRPr lang="en-US"/>
        </a:p>
      </dgm:t>
    </dgm:pt>
    <dgm:pt modelId="{53A29E78-C72C-40AE-87B2-5695A812103D}">
      <dgm:prSet phldrT="[Text]"/>
      <dgm:spPr/>
      <dgm:t>
        <a:bodyPr/>
        <a:lstStyle/>
        <a:p>
          <a:r>
            <a:rPr lang="en-US" smtClean="0"/>
            <a:t>Xử lý kết quả sử dụng đối tượng ResultSet</a:t>
          </a:r>
          <a:endParaRPr lang="en-US"/>
        </a:p>
      </dgm:t>
    </dgm:pt>
    <dgm:pt modelId="{4D8434C5-FFD8-4E57-9E45-E22C1CACD0A6}" type="parTrans" cxnId="{EC4B9AA0-3FAE-4E03-87A0-AB7CC0B21548}">
      <dgm:prSet/>
      <dgm:spPr/>
      <dgm:t>
        <a:bodyPr/>
        <a:lstStyle/>
        <a:p>
          <a:endParaRPr lang="en-US"/>
        </a:p>
      </dgm:t>
    </dgm:pt>
    <dgm:pt modelId="{FF3589C5-EAC9-4468-9AE0-9B21A16A85E5}" type="sibTrans" cxnId="{EC4B9AA0-3FAE-4E03-87A0-AB7CC0B21548}">
      <dgm:prSet/>
      <dgm:spPr/>
      <dgm:t>
        <a:bodyPr/>
        <a:lstStyle/>
        <a:p>
          <a:endParaRPr lang="en-US"/>
        </a:p>
      </dgm:t>
    </dgm:pt>
    <dgm:pt modelId="{A61F5EA9-F1A7-4C44-85B2-E6214642324E}" type="pres">
      <dgm:prSet presAssocID="{53F85867-6249-45D1-AD83-E41D640CDB34}" presName="Name0" presStyleCnt="0">
        <dgm:presLayoutVars>
          <dgm:chMax val="7"/>
          <dgm:chPref val="7"/>
          <dgm:dir/>
        </dgm:presLayoutVars>
      </dgm:prSet>
      <dgm:spPr/>
      <dgm:t>
        <a:bodyPr/>
        <a:lstStyle/>
        <a:p>
          <a:endParaRPr lang="en-US"/>
        </a:p>
      </dgm:t>
    </dgm:pt>
    <dgm:pt modelId="{2A017ED4-CFD0-4EFF-BCA4-8CBA90211C2E}" type="pres">
      <dgm:prSet presAssocID="{53F85867-6249-45D1-AD83-E41D640CDB34}" presName="Name1" presStyleCnt="0"/>
      <dgm:spPr/>
    </dgm:pt>
    <dgm:pt modelId="{6C13CB80-E270-4750-94DF-B2A42C3E244D}" type="pres">
      <dgm:prSet presAssocID="{53F85867-6249-45D1-AD83-E41D640CDB34}" presName="cycle" presStyleCnt="0"/>
      <dgm:spPr/>
    </dgm:pt>
    <dgm:pt modelId="{9994A7DA-60F1-4BA8-A0FD-E0C037D5F6E9}" type="pres">
      <dgm:prSet presAssocID="{53F85867-6249-45D1-AD83-E41D640CDB34}" presName="srcNode" presStyleLbl="node1" presStyleIdx="0" presStyleCnt="5"/>
      <dgm:spPr/>
    </dgm:pt>
    <dgm:pt modelId="{3668AD09-C66F-4A3A-A52C-3F4177175EB3}" type="pres">
      <dgm:prSet presAssocID="{53F85867-6249-45D1-AD83-E41D640CDB34}" presName="conn" presStyleLbl="parChTrans1D2" presStyleIdx="0" presStyleCnt="1"/>
      <dgm:spPr/>
      <dgm:t>
        <a:bodyPr/>
        <a:lstStyle/>
        <a:p>
          <a:endParaRPr lang="en-US"/>
        </a:p>
      </dgm:t>
    </dgm:pt>
    <dgm:pt modelId="{61A29C29-D61F-4429-80FC-BD3DFD1B78F2}" type="pres">
      <dgm:prSet presAssocID="{53F85867-6249-45D1-AD83-E41D640CDB34}" presName="extraNode" presStyleLbl="node1" presStyleIdx="0" presStyleCnt="5"/>
      <dgm:spPr/>
    </dgm:pt>
    <dgm:pt modelId="{0685BB46-2323-46DD-8EE9-0AF2B8C0A2AE}" type="pres">
      <dgm:prSet presAssocID="{53F85867-6249-45D1-AD83-E41D640CDB34}" presName="dstNode" presStyleLbl="node1" presStyleIdx="0" presStyleCnt="5"/>
      <dgm:spPr/>
    </dgm:pt>
    <dgm:pt modelId="{3EA19285-DAB6-4AC0-83A0-3100B4480183}" type="pres">
      <dgm:prSet presAssocID="{01356428-DAD1-45DA-92E6-C6599C7A0B79}" presName="text_1" presStyleLbl="node1" presStyleIdx="0" presStyleCnt="5">
        <dgm:presLayoutVars>
          <dgm:bulletEnabled val="1"/>
        </dgm:presLayoutVars>
      </dgm:prSet>
      <dgm:spPr/>
      <dgm:t>
        <a:bodyPr/>
        <a:lstStyle/>
        <a:p>
          <a:endParaRPr lang="en-US"/>
        </a:p>
      </dgm:t>
    </dgm:pt>
    <dgm:pt modelId="{5BCA2BDA-3E7D-4057-9F83-6C13C1020747}" type="pres">
      <dgm:prSet presAssocID="{01356428-DAD1-45DA-92E6-C6599C7A0B79}" presName="accent_1" presStyleCnt="0"/>
      <dgm:spPr/>
    </dgm:pt>
    <dgm:pt modelId="{9BE89620-AFAC-462D-AE0A-BCEDA87066D3}" type="pres">
      <dgm:prSet presAssocID="{01356428-DAD1-45DA-92E6-C6599C7A0B79}" presName="accentRepeatNode" presStyleLbl="solidFgAcc1" presStyleIdx="0" presStyleCnt="5"/>
      <dgm:spPr/>
    </dgm:pt>
    <dgm:pt modelId="{9B8B2D59-FEB6-4404-915C-8EB4D60FCA5B}" type="pres">
      <dgm:prSet presAssocID="{B2C6367D-62C2-42A8-A84A-3ED16EDD4BC4}" presName="text_2" presStyleLbl="node1" presStyleIdx="1" presStyleCnt="5">
        <dgm:presLayoutVars>
          <dgm:bulletEnabled val="1"/>
        </dgm:presLayoutVars>
      </dgm:prSet>
      <dgm:spPr/>
      <dgm:t>
        <a:bodyPr/>
        <a:lstStyle/>
        <a:p>
          <a:endParaRPr lang="en-US"/>
        </a:p>
      </dgm:t>
    </dgm:pt>
    <dgm:pt modelId="{96DAFBAC-EA7D-4BBD-9180-48FDF2266E57}" type="pres">
      <dgm:prSet presAssocID="{B2C6367D-62C2-42A8-A84A-3ED16EDD4BC4}" presName="accent_2" presStyleCnt="0"/>
      <dgm:spPr/>
    </dgm:pt>
    <dgm:pt modelId="{6399175A-4CF1-495F-B9F1-942E692C87FC}" type="pres">
      <dgm:prSet presAssocID="{B2C6367D-62C2-42A8-A84A-3ED16EDD4BC4}" presName="accentRepeatNode" presStyleLbl="solidFgAcc1" presStyleIdx="1" presStyleCnt="5"/>
      <dgm:spPr/>
    </dgm:pt>
    <dgm:pt modelId="{3E5868B2-2808-4E44-8579-69CD6B0D2F6A}" type="pres">
      <dgm:prSet presAssocID="{F9F3243C-E7E0-4018-A4B1-A26B8382BEE9}" presName="text_3" presStyleLbl="node1" presStyleIdx="2" presStyleCnt="5">
        <dgm:presLayoutVars>
          <dgm:bulletEnabled val="1"/>
        </dgm:presLayoutVars>
      </dgm:prSet>
      <dgm:spPr/>
      <dgm:t>
        <a:bodyPr/>
        <a:lstStyle/>
        <a:p>
          <a:endParaRPr lang="en-US"/>
        </a:p>
      </dgm:t>
    </dgm:pt>
    <dgm:pt modelId="{D6EF1141-F54D-4BB3-8626-A3DEB6BDF9B4}" type="pres">
      <dgm:prSet presAssocID="{F9F3243C-E7E0-4018-A4B1-A26B8382BEE9}" presName="accent_3" presStyleCnt="0"/>
      <dgm:spPr/>
    </dgm:pt>
    <dgm:pt modelId="{CB25590A-4502-4D64-9FB3-B4D3F2AE67A8}" type="pres">
      <dgm:prSet presAssocID="{F9F3243C-E7E0-4018-A4B1-A26B8382BEE9}" presName="accentRepeatNode" presStyleLbl="solidFgAcc1" presStyleIdx="2" presStyleCnt="5"/>
      <dgm:spPr/>
    </dgm:pt>
    <dgm:pt modelId="{8D0FF6F6-9AA6-4190-BF88-374026311E29}" type="pres">
      <dgm:prSet presAssocID="{53A29E78-C72C-40AE-87B2-5695A812103D}" presName="text_4" presStyleLbl="node1" presStyleIdx="3" presStyleCnt="5">
        <dgm:presLayoutVars>
          <dgm:bulletEnabled val="1"/>
        </dgm:presLayoutVars>
      </dgm:prSet>
      <dgm:spPr/>
      <dgm:t>
        <a:bodyPr/>
        <a:lstStyle/>
        <a:p>
          <a:endParaRPr lang="en-US"/>
        </a:p>
      </dgm:t>
    </dgm:pt>
    <dgm:pt modelId="{31341547-42DD-4D09-8929-AF0414B7F1B2}" type="pres">
      <dgm:prSet presAssocID="{53A29E78-C72C-40AE-87B2-5695A812103D}" presName="accent_4" presStyleCnt="0"/>
      <dgm:spPr/>
    </dgm:pt>
    <dgm:pt modelId="{3789C374-3A45-4C2B-8F1A-49620E4666B8}" type="pres">
      <dgm:prSet presAssocID="{53A29E78-C72C-40AE-87B2-5695A812103D}" presName="accentRepeatNode" presStyleLbl="solidFgAcc1" presStyleIdx="3" presStyleCnt="5"/>
      <dgm:spPr/>
    </dgm:pt>
    <dgm:pt modelId="{17CB3BA4-4676-4BAF-AA89-0677328A2637}" type="pres">
      <dgm:prSet presAssocID="{411A4080-36DE-40BF-89F2-498186C1C73F}" presName="text_5" presStyleLbl="node1" presStyleIdx="4" presStyleCnt="5">
        <dgm:presLayoutVars>
          <dgm:bulletEnabled val="1"/>
        </dgm:presLayoutVars>
      </dgm:prSet>
      <dgm:spPr/>
      <dgm:t>
        <a:bodyPr/>
        <a:lstStyle/>
        <a:p>
          <a:endParaRPr lang="en-US"/>
        </a:p>
      </dgm:t>
    </dgm:pt>
    <dgm:pt modelId="{283E5380-2E8B-46EA-8CB7-C22607F60A92}" type="pres">
      <dgm:prSet presAssocID="{411A4080-36DE-40BF-89F2-498186C1C73F}" presName="accent_5" presStyleCnt="0"/>
      <dgm:spPr/>
    </dgm:pt>
    <dgm:pt modelId="{B7213479-F48C-4ACC-84F0-2C70C4526262}" type="pres">
      <dgm:prSet presAssocID="{411A4080-36DE-40BF-89F2-498186C1C73F}" presName="accentRepeatNode" presStyleLbl="solidFgAcc1" presStyleIdx="4" presStyleCnt="5"/>
      <dgm:spPr/>
    </dgm:pt>
  </dgm:ptLst>
  <dgm:cxnLst>
    <dgm:cxn modelId="{BBE8B576-FE98-4BC8-A707-A8443E84D7EA}" type="presOf" srcId="{53F85867-6249-45D1-AD83-E41D640CDB34}" destId="{A61F5EA9-F1A7-4C44-85B2-E6214642324E}" srcOrd="0" destOrd="0" presId="urn:microsoft.com/office/officeart/2008/layout/VerticalCurvedList"/>
    <dgm:cxn modelId="{22CBB327-556E-4B9C-9437-B86FAAE866EE}" srcId="{53F85867-6249-45D1-AD83-E41D640CDB34}" destId="{411A4080-36DE-40BF-89F2-498186C1C73F}" srcOrd="4" destOrd="0" parTransId="{92ACA665-86EA-4821-B814-1EBDD95FE7C3}" sibTransId="{E8D4704A-5928-42C2-8362-8ED018B478DC}"/>
    <dgm:cxn modelId="{26AE422F-74AB-4567-90E1-C2F540FCB7F5}" srcId="{53F85867-6249-45D1-AD83-E41D640CDB34}" destId="{01356428-DAD1-45DA-92E6-C6599C7A0B79}" srcOrd="0" destOrd="0" parTransId="{C18A2DDD-8E5C-4D72-B6AE-9441DCC32339}" sibTransId="{ED3BD167-99AD-4DE8-A654-6A24564DDB4D}"/>
    <dgm:cxn modelId="{20BCD5C3-BF9D-4FBD-AD19-3E8A422AF0BF}" type="presOf" srcId="{F9F3243C-E7E0-4018-A4B1-A26B8382BEE9}" destId="{3E5868B2-2808-4E44-8579-69CD6B0D2F6A}" srcOrd="0" destOrd="0" presId="urn:microsoft.com/office/officeart/2008/layout/VerticalCurvedList"/>
    <dgm:cxn modelId="{AB2BB20B-FFE0-4400-A462-7F3C2789C346}" srcId="{53F85867-6249-45D1-AD83-E41D640CDB34}" destId="{B2C6367D-62C2-42A8-A84A-3ED16EDD4BC4}" srcOrd="1" destOrd="0" parTransId="{BE7F9771-D2C3-4E8F-BEBA-DBA334799E43}" sibTransId="{E6CD101A-D72C-440F-B4AD-C3D8642D88EF}"/>
    <dgm:cxn modelId="{872972A2-57A8-4378-879C-761041289EB5}" type="presOf" srcId="{01356428-DAD1-45DA-92E6-C6599C7A0B79}" destId="{3EA19285-DAB6-4AC0-83A0-3100B4480183}" srcOrd="0" destOrd="0" presId="urn:microsoft.com/office/officeart/2008/layout/VerticalCurvedList"/>
    <dgm:cxn modelId="{DC14EABB-0E7B-4F3A-BEE0-CAB592BF8AF5}" type="presOf" srcId="{ED3BD167-99AD-4DE8-A654-6A24564DDB4D}" destId="{3668AD09-C66F-4A3A-A52C-3F4177175EB3}" srcOrd="0" destOrd="0" presId="urn:microsoft.com/office/officeart/2008/layout/VerticalCurvedList"/>
    <dgm:cxn modelId="{66974D55-3188-4FAA-889D-C3DAFEABAEE9}" type="presOf" srcId="{411A4080-36DE-40BF-89F2-498186C1C73F}" destId="{17CB3BA4-4676-4BAF-AA89-0677328A2637}" srcOrd="0" destOrd="0" presId="urn:microsoft.com/office/officeart/2008/layout/VerticalCurvedList"/>
    <dgm:cxn modelId="{74AD9756-3588-409D-B4C6-CBFE7E8A960F}" type="presOf" srcId="{53A29E78-C72C-40AE-87B2-5695A812103D}" destId="{8D0FF6F6-9AA6-4190-BF88-374026311E29}" srcOrd="0" destOrd="0" presId="urn:microsoft.com/office/officeart/2008/layout/VerticalCurvedList"/>
    <dgm:cxn modelId="{BA6F9EB7-6983-4871-A648-C8CA63855D8E}" type="presOf" srcId="{B2C6367D-62C2-42A8-A84A-3ED16EDD4BC4}" destId="{9B8B2D59-FEB6-4404-915C-8EB4D60FCA5B}" srcOrd="0" destOrd="0" presId="urn:microsoft.com/office/officeart/2008/layout/VerticalCurvedList"/>
    <dgm:cxn modelId="{6760FF1F-366C-45DD-BD02-D6B56A56462B}" srcId="{53F85867-6249-45D1-AD83-E41D640CDB34}" destId="{F9F3243C-E7E0-4018-A4B1-A26B8382BEE9}" srcOrd="2" destOrd="0" parTransId="{C763C68C-83D0-4DB3-A661-2A9AEEFD0DB3}" sibTransId="{9E3C7156-9246-477A-8CD1-0B7D246D81E7}"/>
    <dgm:cxn modelId="{EC4B9AA0-3FAE-4E03-87A0-AB7CC0B21548}" srcId="{53F85867-6249-45D1-AD83-E41D640CDB34}" destId="{53A29E78-C72C-40AE-87B2-5695A812103D}" srcOrd="3" destOrd="0" parTransId="{4D8434C5-FFD8-4E57-9E45-E22C1CACD0A6}" sibTransId="{FF3589C5-EAC9-4468-9AE0-9B21A16A85E5}"/>
    <dgm:cxn modelId="{0A69993A-8DB1-4867-B3A7-BD69B3B3F98E}" type="presParOf" srcId="{A61F5EA9-F1A7-4C44-85B2-E6214642324E}" destId="{2A017ED4-CFD0-4EFF-BCA4-8CBA90211C2E}" srcOrd="0" destOrd="0" presId="urn:microsoft.com/office/officeart/2008/layout/VerticalCurvedList"/>
    <dgm:cxn modelId="{B009522A-A2A7-4F39-81B2-21571AC40EAA}" type="presParOf" srcId="{2A017ED4-CFD0-4EFF-BCA4-8CBA90211C2E}" destId="{6C13CB80-E270-4750-94DF-B2A42C3E244D}" srcOrd="0" destOrd="0" presId="urn:microsoft.com/office/officeart/2008/layout/VerticalCurvedList"/>
    <dgm:cxn modelId="{86C43084-79E2-47A0-8026-3B49C8C14835}" type="presParOf" srcId="{6C13CB80-E270-4750-94DF-B2A42C3E244D}" destId="{9994A7DA-60F1-4BA8-A0FD-E0C037D5F6E9}" srcOrd="0" destOrd="0" presId="urn:microsoft.com/office/officeart/2008/layout/VerticalCurvedList"/>
    <dgm:cxn modelId="{44480CE5-D5DC-4F69-BBEE-A5E5E2B07A51}" type="presParOf" srcId="{6C13CB80-E270-4750-94DF-B2A42C3E244D}" destId="{3668AD09-C66F-4A3A-A52C-3F4177175EB3}" srcOrd="1" destOrd="0" presId="urn:microsoft.com/office/officeart/2008/layout/VerticalCurvedList"/>
    <dgm:cxn modelId="{357F412A-7C78-4A57-B9B0-C01BD85D3063}" type="presParOf" srcId="{6C13CB80-E270-4750-94DF-B2A42C3E244D}" destId="{61A29C29-D61F-4429-80FC-BD3DFD1B78F2}" srcOrd="2" destOrd="0" presId="urn:microsoft.com/office/officeart/2008/layout/VerticalCurvedList"/>
    <dgm:cxn modelId="{10F13EBF-3A79-43C9-9F9C-5D2D438E82EB}" type="presParOf" srcId="{6C13CB80-E270-4750-94DF-B2A42C3E244D}" destId="{0685BB46-2323-46DD-8EE9-0AF2B8C0A2AE}" srcOrd="3" destOrd="0" presId="urn:microsoft.com/office/officeart/2008/layout/VerticalCurvedList"/>
    <dgm:cxn modelId="{10316FEF-E259-4D0B-B3B3-51C4901E9152}" type="presParOf" srcId="{2A017ED4-CFD0-4EFF-BCA4-8CBA90211C2E}" destId="{3EA19285-DAB6-4AC0-83A0-3100B4480183}" srcOrd="1" destOrd="0" presId="urn:microsoft.com/office/officeart/2008/layout/VerticalCurvedList"/>
    <dgm:cxn modelId="{18951973-0D2D-4B79-B345-85FC3F09E366}" type="presParOf" srcId="{2A017ED4-CFD0-4EFF-BCA4-8CBA90211C2E}" destId="{5BCA2BDA-3E7D-4057-9F83-6C13C1020747}" srcOrd="2" destOrd="0" presId="urn:microsoft.com/office/officeart/2008/layout/VerticalCurvedList"/>
    <dgm:cxn modelId="{63970159-84AE-4774-A4EE-65BD43314CB2}" type="presParOf" srcId="{5BCA2BDA-3E7D-4057-9F83-6C13C1020747}" destId="{9BE89620-AFAC-462D-AE0A-BCEDA87066D3}" srcOrd="0" destOrd="0" presId="urn:microsoft.com/office/officeart/2008/layout/VerticalCurvedList"/>
    <dgm:cxn modelId="{F86D4EC3-7B52-41E7-9132-D3D5231EFEC8}" type="presParOf" srcId="{2A017ED4-CFD0-4EFF-BCA4-8CBA90211C2E}" destId="{9B8B2D59-FEB6-4404-915C-8EB4D60FCA5B}" srcOrd="3" destOrd="0" presId="urn:microsoft.com/office/officeart/2008/layout/VerticalCurvedList"/>
    <dgm:cxn modelId="{A0F36DA9-43F7-451E-B99F-60E2A9D56B4C}" type="presParOf" srcId="{2A017ED4-CFD0-4EFF-BCA4-8CBA90211C2E}" destId="{96DAFBAC-EA7D-4BBD-9180-48FDF2266E57}" srcOrd="4" destOrd="0" presId="urn:microsoft.com/office/officeart/2008/layout/VerticalCurvedList"/>
    <dgm:cxn modelId="{B819D0F1-18EC-4D00-AB5F-E753F361B748}" type="presParOf" srcId="{96DAFBAC-EA7D-4BBD-9180-48FDF2266E57}" destId="{6399175A-4CF1-495F-B9F1-942E692C87FC}" srcOrd="0" destOrd="0" presId="urn:microsoft.com/office/officeart/2008/layout/VerticalCurvedList"/>
    <dgm:cxn modelId="{7E6E924A-6D64-4FB1-ABA6-703ECE288DB3}" type="presParOf" srcId="{2A017ED4-CFD0-4EFF-BCA4-8CBA90211C2E}" destId="{3E5868B2-2808-4E44-8579-69CD6B0D2F6A}" srcOrd="5" destOrd="0" presId="urn:microsoft.com/office/officeart/2008/layout/VerticalCurvedList"/>
    <dgm:cxn modelId="{32E3C6C3-7764-456F-A5FA-170C02B0C001}" type="presParOf" srcId="{2A017ED4-CFD0-4EFF-BCA4-8CBA90211C2E}" destId="{D6EF1141-F54D-4BB3-8626-A3DEB6BDF9B4}" srcOrd="6" destOrd="0" presId="urn:microsoft.com/office/officeart/2008/layout/VerticalCurvedList"/>
    <dgm:cxn modelId="{AFEC7C0B-114B-4EED-AA6B-FED4CCEC1523}" type="presParOf" srcId="{D6EF1141-F54D-4BB3-8626-A3DEB6BDF9B4}" destId="{CB25590A-4502-4D64-9FB3-B4D3F2AE67A8}" srcOrd="0" destOrd="0" presId="urn:microsoft.com/office/officeart/2008/layout/VerticalCurvedList"/>
    <dgm:cxn modelId="{3B0136DC-C23C-4D3C-8594-E9B1B060D99E}" type="presParOf" srcId="{2A017ED4-CFD0-4EFF-BCA4-8CBA90211C2E}" destId="{8D0FF6F6-9AA6-4190-BF88-374026311E29}" srcOrd="7" destOrd="0" presId="urn:microsoft.com/office/officeart/2008/layout/VerticalCurvedList"/>
    <dgm:cxn modelId="{7F52DA22-C504-45BC-8AF8-9C5F5C5AC428}" type="presParOf" srcId="{2A017ED4-CFD0-4EFF-BCA4-8CBA90211C2E}" destId="{31341547-42DD-4D09-8929-AF0414B7F1B2}" srcOrd="8" destOrd="0" presId="urn:microsoft.com/office/officeart/2008/layout/VerticalCurvedList"/>
    <dgm:cxn modelId="{80B4E6A4-D50F-48CC-8D36-3342C2E58E9F}" type="presParOf" srcId="{31341547-42DD-4D09-8929-AF0414B7F1B2}" destId="{3789C374-3A45-4C2B-8F1A-49620E4666B8}" srcOrd="0" destOrd="0" presId="urn:microsoft.com/office/officeart/2008/layout/VerticalCurvedList"/>
    <dgm:cxn modelId="{79C58A94-0FFD-47C8-A399-80C103B2B3E7}" type="presParOf" srcId="{2A017ED4-CFD0-4EFF-BCA4-8CBA90211C2E}" destId="{17CB3BA4-4676-4BAF-AA89-0677328A2637}" srcOrd="9" destOrd="0" presId="urn:microsoft.com/office/officeart/2008/layout/VerticalCurvedList"/>
    <dgm:cxn modelId="{F497E0E2-F06C-494C-9FFA-E6D2689982D4}" type="presParOf" srcId="{2A017ED4-CFD0-4EFF-BCA4-8CBA90211C2E}" destId="{283E5380-2E8B-46EA-8CB7-C22607F60A92}" srcOrd="10" destOrd="0" presId="urn:microsoft.com/office/officeart/2008/layout/VerticalCurvedList"/>
    <dgm:cxn modelId="{3478F643-C95A-49DB-95BF-22F6106EC6D7}" type="presParOf" srcId="{283E5380-2E8B-46EA-8CB7-C22607F60A92}" destId="{B7213479-F48C-4ACC-84F0-2C70C452626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18/04/2022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13</a:t>
            </a:fld>
            <a:endParaRPr lang="en-GB"/>
          </a:p>
        </p:txBody>
      </p:sp>
    </p:spTree>
    <p:extLst>
      <p:ext uri="{BB962C8B-B14F-4D97-AF65-F5344CB8AC3E}">
        <p14:creationId xmlns:p14="http://schemas.microsoft.com/office/powerpoint/2010/main" val="1585787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 //String connectionUrl = "jdbc:sqlserver://localhost:1433;database=test1;user=sa;password=123;enabledTLSProtocols=TLSv1.2";</a:t>
            </a:r>
          </a:p>
          <a:p>
            <a:r>
              <a:rPr lang="en-US" smtClean="0"/>
              <a:t>        //Connection con = DriverManager.getConnection(connectionUrl); </a:t>
            </a:r>
          </a:p>
          <a:p>
            <a:r>
              <a:rPr lang="en-US" smtClean="0"/>
              <a:t>// crate statement</a:t>
            </a:r>
          </a:p>
          <a:p>
            <a:r>
              <a:rPr lang="en-US" smtClean="0"/>
              <a:t>            //Statement stmt = conn.createStatement();</a:t>
            </a:r>
          </a:p>
          <a:p>
            <a:r>
              <a:rPr lang="en-US" smtClean="0"/>
              <a:t>            // get data from table 'student'</a:t>
            </a:r>
          </a:p>
          <a:p>
            <a:r>
              <a:rPr lang="en-US" smtClean="0"/>
              <a:t>            //ResultSet rs = stmt.executeQuery("select * from student");</a:t>
            </a:r>
          </a:p>
          <a:p>
            <a:r>
              <a:rPr lang="en-US" smtClean="0"/>
              <a:t>            // show data</a:t>
            </a:r>
          </a:p>
          <a:p>
            <a:r>
              <a:rPr lang="en-US" smtClean="0"/>
              <a:t>            //while (rs.next()) {</a:t>
            </a:r>
          </a:p>
          <a:p>
            <a:r>
              <a:rPr lang="en-US" smtClean="0"/>
              <a:t>               // System.out.println(rs.getInt(1) + "  " + rs.getString(2) </a:t>
            </a:r>
          </a:p>
          <a:p>
            <a:r>
              <a:rPr lang="en-US" smtClean="0"/>
              <a:t>               //         + "  " + rs.getString(3));</a:t>
            </a:r>
          </a:p>
          <a:p>
            <a:r>
              <a:rPr lang="en-US" smtClean="0"/>
              <a:t>            //}</a:t>
            </a:r>
          </a:p>
          <a:p>
            <a:r>
              <a:rPr lang="en-US" smtClean="0"/>
              <a:t>            // close connection</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30</a:t>
            </a:fld>
            <a:endParaRPr lang="en-GB"/>
          </a:p>
        </p:txBody>
      </p:sp>
    </p:spTree>
    <p:extLst>
      <p:ext uri="{BB962C8B-B14F-4D97-AF65-F5344CB8AC3E}">
        <p14:creationId xmlns:p14="http://schemas.microsoft.com/office/powerpoint/2010/main" val="4147378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33</a:t>
            </a:fld>
            <a:endParaRPr lang="en-GB"/>
          </a:p>
        </p:txBody>
      </p:sp>
    </p:spTree>
    <p:extLst>
      <p:ext uri="{BB962C8B-B14F-4D97-AF65-F5344CB8AC3E}">
        <p14:creationId xmlns:p14="http://schemas.microsoft.com/office/powerpoint/2010/main" val="38584152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PYTHON </a:t>
            </a:r>
            <a:r>
              <a:rPr lang="en-US" b="1" smtClean="0">
                <a:solidFill>
                  <a:srgbClr val="0033CC"/>
                </a:solidFill>
                <a:latin typeface="Cambria" pitchFamily="18" charset="0"/>
              </a:rPr>
              <a:t>PROGRAMMING</a:t>
            </a:r>
            <a:r>
              <a:rPr lang="en-US" b="1" baseline="0" smtClean="0">
                <a:solidFill>
                  <a:srgbClr val="0033CC"/>
                </a:solidFill>
                <a:latin typeface="Cambria" pitchFamily="18" charset="0"/>
              </a:rPr>
              <a:t> </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iviettech.vn/blog/thiet-ke-co-so-du-lieu/"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iviettech.vn/blog/thiet-ke-co-so-du-lieu/"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iviettech.vn/blog/thiet-ke-co-so-du-lieu/"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hyperlink" Target="https://iviettech.vn/blog/thiet-ke-co-so-du-lieu/"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 Id="rId4" Type="http://schemas.openxmlformats.org/officeDocument/2006/relationships/hyperlink" Target="https://viettuts.vn/java/tinh-da-hinh-trong-jav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a:t>CHƯƠNG 4</a:t>
            </a:r>
            <a:r>
              <a:rPr lang="en-US" smtClean="0"/>
              <a:t/>
            </a:r>
            <a:br>
              <a:rPr lang="en-US" smtClean="0"/>
            </a:br>
            <a:r>
              <a:rPr lang="en-US"/>
              <a:t>JDBC API </a:t>
            </a:r>
            <a:r>
              <a:rPr lang="en-US" smtClean="0"/>
              <a:t>và JDBC </a:t>
            </a:r>
            <a:r>
              <a:rPr lang="en-US"/>
              <a:t>Drivers</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solidFill>
                  <a:srgbClr val="FF0000"/>
                </a:solidFill>
              </a:rPr>
              <a:t>Giới thiệu</a:t>
            </a:r>
          </a:p>
          <a:p>
            <a:pPr marL="385763" indent="-385763">
              <a:buFont typeface="+mj-lt"/>
              <a:buAutoNum type="arabicPeriod"/>
            </a:pPr>
            <a:r>
              <a:rPr lang="en-US" sz="2400" b="1" smtClean="0"/>
              <a:t>Cơ sở dữ liệu quan hệ</a:t>
            </a:r>
          </a:p>
          <a:p>
            <a:pPr marL="385763" indent="-385763">
              <a:buFont typeface="+mj-lt"/>
              <a:buAutoNum type="arabicPeriod"/>
            </a:pPr>
            <a:r>
              <a:rPr lang="en-US" sz="2400" b="1" smtClean="0"/>
              <a:t>Cơ sở dữ liệu khác</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11744751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Giới thiệu</a:t>
            </a:r>
            <a:endParaRPr lang="en-US"/>
          </a:p>
        </p:txBody>
      </p:sp>
      <p:sp>
        <p:nvSpPr>
          <p:cNvPr id="3" name="Content Placeholder 2"/>
          <p:cNvSpPr>
            <a:spLocks noGrp="1"/>
          </p:cNvSpPr>
          <p:nvPr>
            <p:ph idx="1"/>
          </p:nvPr>
        </p:nvSpPr>
        <p:spPr/>
        <p:txBody>
          <a:bodyPr/>
          <a:lstStyle/>
          <a:p>
            <a:r>
              <a:rPr lang="en-US" sz="2400" smtClean="0"/>
              <a:t>Trong tình huống người dùng lưu trữ một khối lượng lớn dữ liệu trong những định dạng khác nhau họ sẽ sử dụng CSDL. Và bây giờ để hiển thị, chỉnh sửa các dữ liệu, người dùng cần các giao diện người dùng (UI). </a:t>
            </a:r>
          </a:p>
          <a:p>
            <a:r>
              <a:rPr lang="en-US" sz="2400" smtClean="0"/>
              <a:t>Việc tạo ra giao diện giao tiếp với người dùng là khá đơn giản, nhưng vấn đề là việc chuyển giao dữ liệu từ những UI với CSDL.</a:t>
            </a:r>
          </a:p>
          <a:p>
            <a:r>
              <a:rPr lang="en-US" sz="2400" smtClean="0"/>
              <a:t>Để thực hiện điều này trong Java có thể sử dụng JDBC API cho phép thực hiện việc chuyển giao dữ liệu.</a:t>
            </a:r>
            <a:endParaRPr lang="en-US" sz="2400"/>
          </a:p>
        </p:txBody>
      </p:sp>
    </p:spTree>
    <p:extLst>
      <p:ext uri="{BB962C8B-B14F-4D97-AF65-F5344CB8AC3E}">
        <p14:creationId xmlns:p14="http://schemas.microsoft.com/office/powerpoint/2010/main" val="701098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1.1. Kết nối CSDL</a:t>
            </a:r>
            <a:endParaRPr lang="en-US"/>
          </a:p>
        </p:txBody>
      </p:sp>
      <p:sp>
        <p:nvSpPr>
          <p:cNvPr id="3" name="Content Placeholder 2"/>
          <p:cNvSpPr>
            <a:spLocks noGrp="1"/>
          </p:cNvSpPr>
          <p:nvPr>
            <p:ph idx="1"/>
          </p:nvPr>
        </p:nvSpPr>
        <p:spPr/>
        <p:txBody>
          <a:bodyPr/>
          <a:lstStyle/>
          <a:p>
            <a:r>
              <a:rPr lang="en-US" sz="2400" smtClean="0"/>
              <a:t>Các CSDL chứa dữ liệu ở dạng có tổ chức. </a:t>
            </a:r>
          </a:p>
          <a:p>
            <a:r>
              <a:rPr lang="en-US" sz="2400" smtClean="0"/>
              <a:t>Mô hình khách/chủ được sử dụng rộng rãi trong lập trình CSDL. </a:t>
            </a:r>
          </a:p>
          <a:p>
            <a:r>
              <a:rPr lang="en-US" sz="2400" smtClean="0"/>
              <a:t>Các thao tác chính liên quan đến ứng dụng CSDL là:</a:t>
            </a:r>
          </a:p>
          <a:p>
            <a:pPr lvl="1"/>
            <a:r>
              <a:rPr lang="en-US" sz="2000" smtClean="0"/>
              <a:t>Mở kết nối</a:t>
            </a:r>
          </a:p>
          <a:p>
            <a:pPr lvl="1"/>
            <a:r>
              <a:rPr lang="en-US" sz="2000" smtClean="0"/>
              <a:t>Thực thi truy vấn</a:t>
            </a:r>
          </a:p>
          <a:p>
            <a:pPr lvl="1"/>
            <a:r>
              <a:rPr lang="en-US" sz="2000" smtClean="0"/>
              <a:t>Truy xuất kết quả truy vấn</a:t>
            </a:r>
          </a:p>
          <a:p>
            <a:pPr lvl="1"/>
            <a:r>
              <a:rPr lang="en-US" sz="2000" smtClean="0"/>
              <a:t>Đóng kết nối</a:t>
            </a:r>
          </a:p>
          <a:p>
            <a:r>
              <a:rPr lang="en-US" sz="2400" smtClean="0"/>
              <a:t>Để kết nối đến CSDL có hai ứng dụng phổ biến là ODBC và JDBC</a:t>
            </a:r>
          </a:p>
          <a:p>
            <a:r>
              <a:rPr lang="en-US" sz="2400" smtClean="0"/>
              <a:t>Java sử dụng JDBC để kết nối đến CSDL, đây là một API chứa tập hợp các thư viện ứng dụng và trình điều khiển CSDL, mà thực thi độc lập với ngôn ngữ lập trình, hệ thống CSDL hay hệ điêu hành</a:t>
            </a:r>
            <a:endParaRPr lang="en-US" sz="2400"/>
          </a:p>
        </p:txBody>
      </p:sp>
    </p:spTree>
    <p:extLst>
      <p:ext uri="{BB962C8B-B14F-4D97-AF65-F5344CB8AC3E}">
        <p14:creationId xmlns:p14="http://schemas.microsoft.com/office/powerpoint/2010/main" val="64020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1.2. ODBC</a:t>
            </a:r>
            <a:endParaRPr lang="en-US"/>
          </a:p>
        </p:txBody>
      </p:sp>
      <p:sp>
        <p:nvSpPr>
          <p:cNvPr id="3" name="Content Placeholder 2"/>
          <p:cNvSpPr>
            <a:spLocks noGrp="1"/>
          </p:cNvSpPr>
          <p:nvPr>
            <p:ph idx="1"/>
          </p:nvPr>
        </p:nvSpPr>
        <p:spPr/>
        <p:txBody>
          <a:bodyPr/>
          <a:lstStyle/>
          <a:p>
            <a:r>
              <a:rPr lang="en-US" sz="2400" smtClean="0"/>
              <a:t>ODBC là một API cung cấp bởi Microsoft cho truy cập cơ sở dữ liệu. Nó sử dụng ngôn ngữ truy vấn có cấu trúc (SQL) như là một ngôn ngữ của CSDL. Nó cung cấp các hàm insert, modify, và delete dữ liệu và thu được thông tin từ cSDL. </a:t>
            </a:r>
            <a:endParaRPr lang="en-US" sz="240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9931" y="3382824"/>
            <a:ext cx="4393324" cy="1965795"/>
          </a:xfrm>
          <a:prstGeom prst="rect">
            <a:avLst/>
          </a:prstGeom>
        </p:spPr>
      </p:pic>
      <p:sp>
        <p:nvSpPr>
          <p:cNvPr id="5" name="TextBox 4"/>
          <p:cNvSpPr txBox="1"/>
          <p:nvPr/>
        </p:nvSpPr>
        <p:spPr>
          <a:xfrm>
            <a:off x="4014951" y="5543478"/>
            <a:ext cx="1545616" cy="369332"/>
          </a:xfrm>
          <a:prstGeom prst="rect">
            <a:avLst/>
          </a:prstGeom>
          <a:noFill/>
        </p:spPr>
        <p:txBody>
          <a:bodyPr wrap="none" rtlCol="0">
            <a:spAutoFit/>
          </a:bodyPr>
          <a:lstStyle/>
          <a:p>
            <a:r>
              <a:rPr lang="en-US" b="1" i="1" smtClean="0"/>
              <a:t>Kết nối ODBC</a:t>
            </a:r>
            <a:endParaRPr lang="en-US" b="1" i="1"/>
          </a:p>
        </p:txBody>
      </p:sp>
      <p:sp>
        <p:nvSpPr>
          <p:cNvPr id="6" name="Rectangle 5"/>
          <p:cNvSpPr/>
          <p:nvPr/>
        </p:nvSpPr>
        <p:spPr>
          <a:xfrm>
            <a:off x="6506314" y="6470204"/>
            <a:ext cx="2458173" cy="276999"/>
          </a:xfrm>
          <a:prstGeom prst="rect">
            <a:avLst/>
          </a:prstGeom>
        </p:spPr>
        <p:txBody>
          <a:bodyPr wrap="none">
            <a:spAutoFit/>
          </a:bodyPr>
          <a:lstStyle/>
          <a:p>
            <a:r>
              <a:rPr lang="en-US" sz="1200" i="1"/>
              <a:t>Fundamentals of Java, Aptech, 2013</a:t>
            </a:r>
          </a:p>
        </p:txBody>
      </p:sp>
    </p:spTree>
    <p:extLst>
      <p:ext uri="{BB962C8B-B14F-4D97-AF65-F5344CB8AC3E}">
        <p14:creationId xmlns:p14="http://schemas.microsoft.com/office/powerpoint/2010/main" val="1363597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000" smtClean="0"/>
              <a:t>Ứng dụng có thể là chương trình giao diện đồ họa được viết với Java, VC++, hay các phần mềm khác. Ứng dụng sử dụng ODBC để kết nối tới CSDL. Trình quản lý điều khiển là một phần của API ODBC được sử dụng để quản lý các trình điều khiển khác nhau trong hệ thống bao gồm cả tải lên.</a:t>
            </a:r>
          </a:p>
          <a:p>
            <a:r>
              <a:rPr lang="vi-VN" sz="2000"/>
              <a:t>Trong trường hợp ứng dụng sử dụng nhiều cơ sở dữ liệu, chức năng của trình quản lý trình điều khiển là đảm bảo rằng các lệnh gọi hàm được chuyển hướng đến đúng Hệ thống quản lý cơ sở dữ liệu (DBMS). Trình điều khiển là thành phần phần mềm thực tế biết về cơ sở dữ liệu. Trình điều khiển là phần mềm cụ thể như Microsoft Access Driver, Oracle Driver, v.v.</a:t>
            </a:r>
            <a:endParaRPr lang="en-US" sz="2000"/>
          </a:p>
        </p:txBody>
      </p:sp>
    </p:spTree>
    <p:extLst>
      <p:ext uri="{BB962C8B-B14F-4D97-AF65-F5344CB8AC3E}">
        <p14:creationId xmlns:p14="http://schemas.microsoft.com/office/powerpoint/2010/main" val="1595601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1.3. Khái niệm JDBC</a:t>
            </a:r>
            <a:endParaRPr lang="en-US"/>
          </a:p>
        </p:txBody>
      </p:sp>
      <p:sp>
        <p:nvSpPr>
          <p:cNvPr id="3" name="Content Placeholder 2"/>
          <p:cNvSpPr>
            <a:spLocks noGrp="1"/>
          </p:cNvSpPr>
          <p:nvPr>
            <p:ph idx="1"/>
          </p:nvPr>
        </p:nvSpPr>
        <p:spPr/>
        <p:txBody>
          <a:bodyPr/>
          <a:lstStyle/>
          <a:p>
            <a:r>
              <a:rPr lang="en-US" sz="2400" smtClean="0"/>
              <a:t>JDBC API được cung cấp bởi Sun Microsystems.</a:t>
            </a:r>
          </a:p>
          <a:p>
            <a:r>
              <a:rPr lang="en-US" sz="2400" smtClean="0"/>
              <a:t>JDBC API là một tập các lớp, các giao diện sử dụng cho việc truy cập dữ liệu dạng bảng. Những lớp và interface được viết bằng ngôn ngữ lập trịnh Java và cung cáp một chuẩn API cho lập trình viên CSDL. </a:t>
            </a:r>
          </a:p>
          <a:p>
            <a:r>
              <a:rPr lang="en-US" sz="2400" smtClean="0"/>
              <a:t>Ưu điểm của sử dụng JDBC API là một ưngs dụng có thể truy cập bất kỳ CSDL và chạy trên bất kỳ nền tảng có máy ảo Java. </a:t>
            </a:r>
            <a:endParaRPr lang="en-US" sz="240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884" y="4246180"/>
            <a:ext cx="2723149" cy="1305912"/>
          </a:xfrm>
          <a:prstGeom prst="rect">
            <a:avLst/>
          </a:prstGeom>
        </p:spPr>
      </p:pic>
      <p:sp>
        <p:nvSpPr>
          <p:cNvPr id="5" name="TextBox 4"/>
          <p:cNvSpPr txBox="1"/>
          <p:nvPr/>
        </p:nvSpPr>
        <p:spPr>
          <a:xfrm>
            <a:off x="3693967" y="5675993"/>
            <a:ext cx="2180982" cy="338554"/>
          </a:xfrm>
          <a:prstGeom prst="rect">
            <a:avLst/>
          </a:prstGeom>
          <a:noFill/>
        </p:spPr>
        <p:txBody>
          <a:bodyPr wrap="none" rtlCol="0">
            <a:spAutoFit/>
          </a:bodyPr>
          <a:lstStyle/>
          <a:p>
            <a:r>
              <a:rPr lang="en-US" sz="1600" b="1" i="1" smtClean="0"/>
              <a:t>JDBC cho kết nối CSDL</a:t>
            </a:r>
            <a:endParaRPr lang="en-US" sz="1600" b="1" i="1"/>
          </a:p>
        </p:txBody>
      </p:sp>
      <p:sp>
        <p:nvSpPr>
          <p:cNvPr id="6" name="Rectangle 5"/>
          <p:cNvSpPr/>
          <p:nvPr/>
        </p:nvSpPr>
        <p:spPr>
          <a:xfrm>
            <a:off x="6506314" y="6470204"/>
            <a:ext cx="2458173" cy="276999"/>
          </a:xfrm>
          <a:prstGeom prst="rect">
            <a:avLst/>
          </a:prstGeom>
        </p:spPr>
        <p:txBody>
          <a:bodyPr wrap="none">
            <a:spAutoFit/>
          </a:bodyPr>
          <a:lstStyle/>
          <a:p>
            <a:r>
              <a:rPr lang="en-US" sz="1200" i="1"/>
              <a:t>Fundamentals of Java, Aptech, 2013</a:t>
            </a:r>
          </a:p>
        </p:txBody>
      </p:sp>
    </p:spTree>
    <p:extLst>
      <p:ext uri="{BB962C8B-B14F-4D97-AF65-F5344CB8AC3E}">
        <p14:creationId xmlns:p14="http://schemas.microsoft.com/office/powerpoint/2010/main" val="1894998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1.4. Các thành phần của JDBC</a:t>
            </a:r>
            <a:endParaRPr lang="en-US"/>
          </a:p>
        </p:txBody>
      </p:sp>
      <p:sp>
        <p:nvSpPr>
          <p:cNvPr id="3" name="Content Placeholder 2"/>
          <p:cNvSpPr>
            <a:spLocks noGrp="1"/>
          </p:cNvSpPr>
          <p:nvPr>
            <p:ph idx="1"/>
          </p:nvPr>
        </p:nvSpPr>
        <p:spPr/>
        <p:txBody>
          <a:bodyPr/>
          <a:lstStyle/>
          <a:p>
            <a:r>
              <a:rPr lang="en-US" sz="2000" smtClean="0"/>
              <a:t>JDBC API: là thành phần của Java Platform. JDBC 4.0 và 4.1 API được kết hợp trong hai gói mà được đi kèm trong JSE và JEE. Hai gói là java.sql và javax.sql. JDBC API cho phép truy cập CSDL quan hệ từ ngôn ngữ lập trình Java, thực thi các câu lệnh SQL, trích rút kết quả và tạo ra sự thay đổi trên CSDL.</a:t>
            </a:r>
          </a:p>
          <a:p>
            <a:r>
              <a:rPr lang="en-US" sz="2000" smtClean="0"/>
              <a:t>JDBC Driver Manager: Một ứng dụng java có thể kết nối đến JDBC driver sử dụng một đối tượng của lớp DriverManager. Lớp Driver Manager là xương sống của kiến trúc JDBC. Tác vụ được thực thi bởi lớp Driver Manager trước tiênlà xác dịnh vị trí trình điều khiển cho một CSDL cụ thể và sau đó là quá trình khởi tạo cuộc gọi cho JDBC.</a:t>
            </a:r>
          </a:p>
          <a:p>
            <a:r>
              <a:rPr lang="en-US" sz="2000"/>
              <a:t>JDBC Test Suite: bộ kiểm tra trình điều khiển JDBC giúp xác định trình điều khiển JDBC sẽ chạy chương trình</a:t>
            </a:r>
          </a:p>
          <a:p>
            <a:r>
              <a:rPr lang="en-US" sz="2000"/>
              <a:t>JDBC-ODBC Bridge: Truy cập JDBC được cung cấp bằng cách sử dụng trình điều khiển ODBC</a:t>
            </a:r>
          </a:p>
          <a:p>
            <a:endParaRPr lang="en-US" sz="2000"/>
          </a:p>
        </p:txBody>
      </p:sp>
    </p:spTree>
    <p:extLst>
      <p:ext uri="{BB962C8B-B14F-4D97-AF65-F5344CB8AC3E}">
        <p14:creationId xmlns:p14="http://schemas.microsoft.com/office/powerpoint/2010/main" val="1002767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1.5. Kiến trúc JDBC</a:t>
            </a:r>
            <a:endParaRPr lang="en-US"/>
          </a:p>
        </p:txBody>
      </p:sp>
      <p:pic>
        <p:nvPicPr>
          <p:cNvPr id="4" name="Content Placeholder 3"/>
          <p:cNvPicPr>
            <a:picLocks noGrp="1" noChangeAspect="1"/>
          </p:cNvPicPr>
          <p:nvPr>
            <p:ph idx="1"/>
          </p:nvPr>
        </p:nvPicPr>
        <p:blipFill>
          <a:blip r:embed="rId2"/>
          <a:stretch>
            <a:fillRect/>
          </a:stretch>
        </p:blipFill>
        <p:spPr>
          <a:xfrm>
            <a:off x="734887" y="1238413"/>
            <a:ext cx="8229600" cy="4114800"/>
          </a:xfrm>
          <a:prstGeom prst="rect">
            <a:avLst/>
          </a:prstGeom>
        </p:spPr>
      </p:pic>
      <p:sp>
        <p:nvSpPr>
          <p:cNvPr id="5" name="Rectangle 4"/>
          <p:cNvSpPr/>
          <p:nvPr/>
        </p:nvSpPr>
        <p:spPr>
          <a:xfrm>
            <a:off x="6064469" y="6477002"/>
            <a:ext cx="3079531" cy="253916"/>
          </a:xfrm>
          <a:prstGeom prst="rect">
            <a:avLst/>
          </a:prstGeom>
        </p:spPr>
        <p:txBody>
          <a:bodyPr wrap="square">
            <a:spAutoFit/>
          </a:bodyPr>
          <a:lstStyle/>
          <a:p>
            <a:r>
              <a:rPr lang="en-US" sz="1050">
                <a:hlinkClick r:id="rId3"/>
              </a:rPr>
              <a:t>https://</a:t>
            </a:r>
            <a:r>
              <a:rPr lang="en-US" sz="1050" smtClean="0">
                <a:hlinkClick r:id="rId3"/>
              </a:rPr>
              <a:t>iviettech.vn/blog/thiet-ke-co-so-du-lieu/</a:t>
            </a:r>
            <a:endParaRPr lang="en-US" sz="1050"/>
          </a:p>
        </p:txBody>
      </p:sp>
    </p:spTree>
    <p:extLst>
      <p:ext uri="{BB962C8B-B14F-4D97-AF65-F5344CB8AC3E}">
        <p14:creationId xmlns:p14="http://schemas.microsoft.com/office/powerpoint/2010/main" val="2722097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1.6. Phân loại JDBC</a:t>
            </a:r>
            <a:endParaRPr lang="en-US"/>
          </a:p>
        </p:txBody>
      </p:sp>
      <p:sp>
        <p:nvSpPr>
          <p:cNvPr id="3" name="Content Placeholder 2"/>
          <p:cNvSpPr>
            <a:spLocks noGrp="1"/>
          </p:cNvSpPr>
          <p:nvPr>
            <p:ph idx="1"/>
          </p:nvPr>
        </p:nvSpPr>
        <p:spPr/>
        <p:txBody>
          <a:bodyPr/>
          <a:lstStyle/>
          <a:p>
            <a:r>
              <a:rPr lang="en-US" smtClean="0"/>
              <a:t>Loại 1: Sử dụng cầu nối ODBC, yêu cầu phải cấu hình trên hệ thống một DNS (Data Source Name) địa diện cho cơ sở muốn sử dụng</a:t>
            </a:r>
            <a:endParaRPr lang="en-US"/>
          </a:p>
        </p:txBody>
      </p:sp>
      <p:pic>
        <p:nvPicPr>
          <p:cNvPr id="1026" name="Picture 2" descr="https://giasutinhoc.vn/wp-content/uploads/2016/04/gioi-thieu-ve-jdbc-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8563" y="2815788"/>
            <a:ext cx="3324225" cy="280987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064469" y="6477002"/>
            <a:ext cx="3079531" cy="253916"/>
          </a:xfrm>
          <a:prstGeom prst="rect">
            <a:avLst/>
          </a:prstGeom>
        </p:spPr>
        <p:txBody>
          <a:bodyPr wrap="square">
            <a:spAutoFit/>
          </a:bodyPr>
          <a:lstStyle/>
          <a:p>
            <a:r>
              <a:rPr lang="en-US" sz="1050">
                <a:hlinkClick r:id="rId3"/>
              </a:rPr>
              <a:t>https://</a:t>
            </a:r>
            <a:r>
              <a:rPr lang="en-US" sz="1050" smtClean="0">
                <a:hlinkClick r:id="rId3"/>
              </a:rPr>
              <a:t>iviettech.vn/blog/thiet-ke-co-so-du-lieu/</a:t>
            </a:r>
            <a:endParaRPr lang="en-US" sz="1050"/>
          </a:p>
        </p:txBody>
      </p:sp>
    </p:spTree>
    <p:extLst>
      <p:ext uri="{BB962C8B-B14F-4D97-AF65-F5344CB8AC3E}">
        <p14:creationId xmlns:p14="http://schemas.microsoft.com/office/powerpoint/2010/main" val="209954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Loại 2: JDBC-Native API</a:t>
            </a:r>
            <a:endParaRPr lang="en-US"/>
          </a:p>
        </p:txBody>
      </p:sp>
      <p:pic>
        <p:nvPicPr>
          <p:cNvPr id="4" name="Picture 3"/>
          <p:cNvPicPr>
            <a:picLocks noChangeAspect="1"/>
          </p:cNvPicPr>
          <p:nvPr/>
        </p:nvPicPr>
        <p:blipFill>
          <a:blip r:embed="rId2"/>
          <a:stretch>
            <a:fillRect/>
          </a:stretch>
        </p:blipFill>
        <p:spPr>
          <a:xfrm>
            <a:off x="2123090" y="2024062"/>
            <a:ext cx="5129048" cy="4335442"/>
          </a:xfrm>
          <a:prstGeom prst="rect">
            <a:avLst/>
          </a:prstGeom>
        </p:spPr>
      </p:pic>
      <p:sp>
        <p:nvSpPr>
          <p:cNvPr id="5" name="Rectangle 4"/>
          <p:cNvSpPr/>
          <p:nvPr/>
        </p:nvSpPr>
        <p:spPr>
          <a:xfrm>
            <a:off x="5833241" y="6530299"/>
            <a:ext cx="4572000" cy="253916"/>
          </a:xfrm>
          <a:prstGeom prst="rect">
            <a:avLst/>
          </a:prstGeom>
        </p:spPr>
        <p:txBody>
          <a:bodyPr>
            <a:spAutoFit/>
          </a:bodyPr>
          <a:lstStyle/>
          <a:p>
            <a:r>
              <a:rPr lang="en-US" sz="1050">
                <a:hlinkClick r:id="rId3"/>
              </a:rPr>
              <a:t>https://iviettech.vn/blog/thiet-ke-co-so-du-lieu</a:t>
            </a:r>
            <a:r>
              <a:rPr lang="en-US" sz="1050" smtClean="0">
                <a:hlinkClick r:id="rId3"/>
              </a:rPr>
              <a:t>/</a:t>
            </a:r>
            <a:endParaRPr lang="en-US" sz="1050"/>
          </a:p>
        </p:txBody>
      </p:sp>
    </p:spTree>
    <p:extLst>
      <p:ext uri="{BB962C8B-B14F-4D97-AF65-F5344CB8AC3E}">
        <p14:creationId xmlns:p14="http://schemas.microsoft.com/office/powerpoint/2010/main" val="1841448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Loại 3: JDBC kết nối thông qua các ứng dụng trung gian</a:t>
            </a:r>
            <a:endParaRPr lang="en-US"/>
          </a:p>
        </p:txBody>
      </p:sp>
      <p:pic>
        <p:nvPicPr>
          <p:cNvPr id="4" name="Picture 3"/>
          <p:cNvPicPr>
            <a:picLocks noChangeAspect="1"/>
          </p:cNvPicPr>
          <p:nvPr/>
        </p:nvPicPr>
        <p:blipFill>
          <a:blip r:embed="rId2"/>
          <a:stretch>
            <a:fillRect/>
          </a:stretch>
        </p:blipFill>
        <p:spPr>
          <a:xfrm>
            <a:off x="1959364" y="1985962"/>
            <a:ext cx="4801415" cy="3637072"/>
          </a:xfrm>
          <a:prstGeom prst="rect">
            <a:avLst/>
          </a:prstGeom>
        </p:spPr>
      </p:pic>
      <p:sp>
        <p:nvSpPr>
          <p:cNvPr id="5" name="Rectangle 4"/>
          <p:cNvSpPr/>
          <p:nvPr/>
        </p:nvSpPr>
        <p:spPr>
          <a:xfrm>
            <a:off x="4897821" y="6523112"/>
            <a:ext cx="4572000" cy="253916"/>
          </a:xfrm>
          <a:prstGeom prst="rect">
            <a:avLst/>
          </a:prstGeom>
        </p:spPr>
        <p:txBody>
          <a:bodyPr>
            <a:spAutoFit/>
          </a:bodyPr>
          <a:lstStyle/>
          <a:p>
            <a:r>
              <a:rPr lang="en-US" sz="1050"/>
              <a:t>https://iviettech.vn/blog/thiet-ke-co-so-du-lieu</a:t>
            </a:r>
            <a:r>
              <a:rPr lang="en-US" sz="1050" smtClean="0"/>
              <a:t>/</a:t>
            </a:r>
            <a:endParaRPr lang="en-US" sz="1050"/>
          </a:p>
        </p:txBody>
      </p:sp>
    </p:spTree>
    <p:extLst>
      <p:ext uri="{BB962C8B-B14F-4D97-AF65-F5344CB8AC3E}">
        <p14:creationId xmlns:p14="http://schemas.microsoft.com/office/powerpoint/2010/main" val="3978784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a:t>Loại 4: JDBC kết nối trực tiếp với trình điều khiển cơ sở dữ liệu (100% Pure Java)</a:t>
            </a:r>
            <a:endParaRPr lang="en-US"/>
          </a:p>
        </p:txBody>
      </p:sp>
      <p:pic>
        <p:nvPicPr>
          <p:cNvPr id="4" name="Picture 3"/>
          <p:cNvPicPr>
            <a:picLocks noChangeAspect="1"/>
          </p:cNvPicPr>
          <p:nvPr/>
        </p:nvPicPr>
        <p:blipFill>
          <a:blip r:embed="rId3"/>
          <a:stretch>
            <a:fillRect/>
          </a:stretch>
        </p:blipFill>
        <p:spPr>
          <a:xfrm>
            <a:off x="2449896" y="2213249"/>
            <a:ext cx="4119070" cy="3773682"/>
          </a:xfrm>
          <a:prstGeom prst="rect">
            <a:avLst/>
          </a:prstGeom>
        </p:spPr>
      </p:pic>
      <p:sp>
        <p:nvSpPr>
          <p:cNvPr id="5" name="Rectangle 4"/>
          <p:cNvSpPr/>
          <p:nvPr/>
        </p:nvSpPr>
        <p:spPr>
          <a:xfrm>
            <a:off x="4572000" y="6316316"/>
            <a:ext cx="4572000" cy="430887"/>
          </a:xfrm>
          <a:prstGeom prst="rect">
            <a:avLst/>
          </a:prstGeom>
        </p:spPr>
        <p:txBody>
          <a:bodyPr>
            <a:spAutoFit/>
          </a:bodyPr>
          <a:lstStyle/>
          <a:p>
            <a:r>
              <a:rPr lang="en-US" sz="1050"/>
              <a:t>https://iviettech.vn/blog/thiet-ke-co-so-du-lieu/10569-co-so-du-lieu-la-gi-co-so-du-lieu-quan-he-la-gi.html</a:t>
            </a:r>
          </a:p>
        </p:txBody>
      </p:sp>
    </p:spTree>
    <p:extLst>
      <p:ext uri="{BB962C8B-B14F-4D97-AF65-F5344CB8AC3E}">
        <p14:creationId xmlns:p14="http://schemas.microsoft.com/office/powerpoint/2010/main" val="6482482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solidFill>
                  <a:srgbClr val="FF0000"/>
                </a:solidFill>
              </a:rPr>
              <a:t>Giới thiệu</a:t>
            </a:r>
          </a:p>
          <a:p>
            <a:pPr marL="385763" indent="-385763">
              <a:buFont typeface="+mj-lt"/>
              <a:buAutoNum type="arabicPeriod"/>
            </a:pPr>
            <a:r>
              <a:rPr lang="en-US" sz="2400" b="1" smtClean="0"/>
              <a:t>Phát triển một ứng dụng JDBC</a:t>
            </a:r>
          </a:p>
          <a:p>
            <a:pPr marL="385763" indent="-385763">
              <a:buFont typeface="+mj-lt"/>
              <a:buAutoNum type="arabicPeriod"/>
            </a:pPr>
            <a:r>
              <a:rPr lang="en-US" sz="2400" b="1" smtClean="0"/>
              <a:t>Cơ sở dữ liệu khác</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14</a:t>
            </a:fld>
            <a:endParaRPr lang="en-US"/>
          </a:p>
        </p:txBody>
      </p:sp>
    </p:spTree>
    <p:extLst>
      <p:ext uri="{BB962C8B-B14F-4D97-AF65-F5344CB8AC3E}">
        <p14:creationId xmlns:p14="http://schemas.microsoft.com/office/powerpoint/2010/main" val="7846247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 Phát triển ứng dụng JDBC</a:t>
            </a:r>
            <a:endParaRPr lang="en-US"/>
          </a:p>
        </p:txBody>
      </p:sp>
      <p:sp>
        <p:nvSpPr>
          <p:cNvPr id="3" name="Content Placeholder 2"/>
          <p:cNvSpPr>
            <a:spLocks noGrp="1"/>
          </p:cNvSpPr>
          <p:nvPr>
            <p:ph idx="1"/>
          </p:nvPr>
        </p:nvSpPr>
        <p:spPr/>
        <p:txBody>
          <a:bodyPr/>
          <a:lstStyle/>
          <a:p>
            <a:r>
              <a:rPr lang="en-US" smtClean="0"/>
              <a:t>Các bước để phát triển 1 ứng dụng JDBC</a:t>
            </a:r>
          </a:p>
          <a:p>
            <a:r>
              <a:rPr lang="en-US" smtClean="0"/>
              <a:t>Tải một trình điều khiển</a:t>
            </a:r>
          </a:p>
          <a:p>
            <a:r>
              <a:rPr lang="en-US" smtClean="0"/>
              <a:t>Khởi tạo kết nối</a:t>
            </a:r>
          </a:p>
          <a:p>
            <a:r>
              <a:rPr lang="en-US" smtClean="0"/>
              <a:t>Tạo và thực thi câu lệnh</a:t>
            </a:r>
          </a:p>
          <a:p>
            <a:r>
              <a:rPr lang="en-US" smtClean="0"/>
              <a:t>Xử lý kết quả</a:t>
            </a:r>
          </a:p>
          <a:p>
            <a:r>
              <a:rPr lang="en-US" smtClean="0"/>
              <a:t>Đóng kết nối</a:t>
            </a:r>
          </a:p>
          <a:p>
            <a:endParaRPr lang="en-US" smtClean="0"/>
          </a:p>
          <a:p>
            <a:pPr lvl="1"/>
            <a:endParaRPr lang="en-US"/>
          </a:p>
        </p:txBody>
      </p:sp>
    </p:spTree>
    <p:extLst>
      <p:ext uri="{BB962C8B-B14F-4D97-AF65-F5344CB8AC3E}">
        <p14:creationId xmlns:p14="http://schemas.microsoft.com/office/powerpoint/2010/main" val="2346615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2.1. Các bước để phát triển ứng dụng JDBC</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74420606"/>
              </p:ext>
            </p:extLst>
          </p:nvPr>
        </p:nvGraphicFramePr>
        <p:xfrm>
          <a:off x="457200" y="1228725"/>
          <a:ext cx="8229600" cy="52482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68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2.2. Tải một trình điều khiển</a:t>
            </a:r>
            <a:endParaRPr lang="en-US"/>
          </a:p>
        </p:txBody>
      </p:sp>
      <p:sp>
        <p:nvSpPr>
          <p:cNvPr id="3" name="Content Placeholder 2"/>
          <p:cNvSpPr>
            <a:spLocks noGrp="1"/>
          </p:cNvSpPr>
          <p:nvPr>
            <p:ph idx="1"/>
          </p:nvPr>
        </p:nvSpPr>
        <p:spPr/>
        <p:txBody>
          <a:bodyPr/>
          <a:lstStyle/>
          <a:p>
            <a:r>
              <a:rPr lang="en-US" smtClean="0"/>
              <a:t>Để tải mộ trình điều khiển sử dụng phương thức Classs.forName(). Khi trình điều khiển được tải thành công, kết nối đến CSDL được khởi tạo. </a:t>
            </a:r>
          </a:p>
          <a:p>
            <a:r>
              <a:rPr lang="en-US" smtClean="0"/>
              <a:t>Cú pháp:</a:t>
            </a:r>
          </a:p>
          <a:p>
            <a:pPr lvl="1"/>
            <a:r>
              <a:rPr lang="en-US" smtClean="0">
                <a:solidFill>
                  <a:schemeClr val="tx1"/>
                </a:solidFill>
                <a:latin typeface="Consolas" panose="020B0609020204030204" pitchFamily="49" charset="0"/>
              </a:rPr>
              <a:t>Class.forname(&lt;protocol&gt;)</a:t>
            </a:r>
          </a:p>
          <a:p>
            <a:pPr lvl="1"/>
            <a:r>
              <a:rPr lang="en-US">
                <a:solidFill>
                  <a:srgbClr val="0033CC"/>
                </a:solidFill>
              </a:rPr>
              <a:t>Trong đó:</a:t>
            </a:r>
          </a:p>
          <a:p>
            <a:pPr lvl="2"/>
            <a:r>
              <a:rPr lang="en-US" sz="2400">
                <a:solidFill>
                  <a:srgbClr val="0033CC"/>
                </a:solidFill>
              </a:rPr>
              <a:t>Protocol: là cụ thể của trình điều khiển được sử dụng</a:t>
            </a:r>
          </a:p>
          <a:p>
            <a:pPr lvl="2"/>
            <a:r>
              <a:rPr lang="en-US" sz="2400">
                <a:solidFill>
                  <a:srgbClr val="0033CC"/>
                </a:solidFill>
              </a:rPr>
              <a:t>Ví dụ</a:t>
            </a:r>
            <a:r>
              <a:rPr lang="en-US" sz="2400" smtClean="0">
                <a:solidFill>
                  <a:srgbClr val="0033CC"/>
                </a:solidFill>
              </a:rPr>
              <a:t>: </a:t>
            </a:r>
          </a:p>
          <a:p>
            <a:pPr marL="914400" lvl="2" indent="0">
              <a:buNone/>
            </a:pPr>
            <a:r>
              <a:rPr lang="en-US" smtClean="0">
                <a:solidFill>
                  <a:schemeClr val="tx1"/>
                </a:solidFill>
                <a:latin typeface="Consolas" panose="020B0609020204030204" pitchFamily="49" charset="0"/>
              </a:rPr>
              <a:t>Class.forName</a:t>
            </a:r>
            <a:r>
              <a:rPr lang="en-US">
                <a:solidFill>
                  <a:schemeClr val="tx1"/>
                </a:solidFill>
                <a:latin typeface="Consolas" panose="020B0609020204030204" pitchFamily="49" charset="0"/>
              </a:rPr>
              <a:t>(“jdbc.odbc.JdbcOdbcDriver”); </a:t>
            </a:r>
            <a:br>
              <a:rPr lang="en-US">
                <a:solidFill>
                  <a:schemeClr val="tx1"/>
                </a:solidFill>
                <a:latin typeface="Consolas" panose="020B0609020204030204" pitchFamily="49" charset="0"/>
              </a:rPr>
            </a:br>
            <a:endParaRPr lang="en-US">
              <a:solidFill>
                <a:schemeClr val="tx1"/>
              </a:solidFill>
              <a:latin typeface="Consolas" panose="020B0609020204030204" pitchFamily="49" charset="0"/>
            </a:endParaRPr>
          </a:p>
        </p:txBody>
      </p:sp>
    </p:spTree>
    <p:extLst>
      <p:ext uri="{BB962C8B-B14F-4D97-AF65-F5344CB8AC3E}">
        <p14:creationId xmlns:p14="http://schemas.microsoft.com/office/powerpoint/2010/main" val="40018390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2.3. Khởi tạo một kết nối</a:t>
            </a:r>
            <a:endParaRPr lang="en-US"/>
          </a:p>
        </p:txBody>
      </p:sp>
      <p:sp>
        <p:nvSpPr>
          <p:cNvPr id="3" name="Content Placeholder 2"/>
          <p:cNvSpPr>
            <a:spLocks noGrp="1"/>
          </p:cNvSpPr>
          <p:nvPr>
            <p:ph idx="1"/>
          </p:nvPr>
        </p:nvSpPr>
        <p:spPr/>
        <p:txBody>
          <a:bodyPr/>
          <a:lstStyle/>
          <a:p>
            <a:r>
              <a:rPr lang="en-US" sz="2400" smtClean="0"/>
              <a:t>Bước thứ hai trong khởi tạo kết nối đến CSDL là kết nối được tải đến CSDL. </a:t>
            </a:r>
          </a:p>
          <a:p>
            <a:r>
              <a:rPr lang="en-US" sz="2400" smtClean="0"/>
              <a:t>Kết nối này được thực hiện bằng việc sử dụng phương thức DriverManager.getConnection(), mà kiểm tra toàn bộ các trình điều khiển có sẵn cho tạo kết nối. Nó cũng kiểm tra trình điều khiển mà nhận thấy trên URL, gửi bởi máy khách. </a:t>
            </a:r>
          </a:p>
          <a:p>
            <a:r>
              <a:rPr lang="en-US" sz="2400" smtClean="0"/>
              <a:t>Khởi tạo một kết nối được lưu trữ bằng việc sử dụng các thành phần dưới đây:</a:t>
            </a:r>
          </a:p>
          <a:p>
            <a:pPr lvl="1"/>
            <a:r>
              <a:rPr lang="en-US" sz="2000" smtClean="0"/>
              <a:t>Connection URL: thông tin trên kết nối URL mà sẽ được yêu cầu cho kết nối đến một CSDL cụ thể</a:t>
            </a:r>
          </a:p>
          <a:p>
            <a:pPr lvl="2"/>
            <a:r>
              <a:rPr lang="en-US" sz="2000" smtClean="0"/>
              <a:t>Cú pháp: protocol:&lt;subprotocol&gt;:&lt;subname&gt;</a:t>
            </a:r>
          </a:p>
          <a:p>
            <a:pPr lvl="2"/>
            <a:r>
              <a:rPr lang="en-US" sz="2000" smtClean="0"/>
              <a:t>Ví dụ: jdbc:odbc: demo</a:t>
            </a:r>
            <a:endParaRPr lang="en-US" sz="2000"/>
          </a:p>
        </p:txBody>
      </p:sp>
    </p:spTree>
    <p:extLst>
      <p:ext uri="{BB962C8B-B14F-4D97-AF65-F5344CB8AC3E}">
        <p14:creationId xmlns:p14="http://schemas.microsoft.com/office/powerpoint/2010/main" val="30525926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2.3. Khởi tạo một kết nối</a:t>
            </a:r>
            <a:endParaRPr lang="en-US"/>
          </a:p>
        </p:txBody>
      </p:sp>
      <p:sp>
        <p:nvSpPr>
          <p:cNvPr id="3" name="Content Placeholder 2"/>
          <p:cNvSpPr>
            <a:spLocks noGrp="1"/>
          </p:cNvSpPr>
          <p:nvPr>
            <p:ph idx="1"/>
          </p:nvPr>
        </p:nvSpPr>
        <p:spPr/>
        <p:txBody>
          <a:bodyPr/>
          <a:lstStyle/>
          <a:p>
            <a:pPr lvl="1"/>
            <a:r>
              <a:rPr lang="en-US" sz="2000" smtClean="0"/>
              <a:t>DriverManager.getConnection()</a:t>
            </a:r>
          </a:p>
          <a:p>
            <a:pPr lvl="2"/>
            <a:r>
              <a:rPr lang="en-US" sz="1800" smtClean="0"/>
              <a:t>Cú pháp:</a:t>
            </a:r>
          </a:p>
          <a:p>
            <a:pPr marL="914400" lvl="2" indent="0">
              <a:buNone/>
            </a:pPr>
            <a:r>
              <a:rPr lang="en-US" sz="1800" smtClean="0"/>
              <a:t> </a:t>
            </a:r>
            <a:r>
              <a:rPr lang="en-US" sz="1800" smtClean="0">
                <a:solidFill>
                  <a:schemeClr val="tx1"/>
                </a:solidFill>
                <a:latin typeface="Consolas" panose="020B0609020204030204" pitchFamily="49" charset="0"/>
              </a:rPr>
              <a:t>Conneciton cn=DriverManager.getConnection(&lt;connection url&gt;), &lt;username&gt;,&lt;password&gt;);</a:t>
            </a:r>
          </a:p>
          <a:p>
            <a:pPr lvl="2"/>
            <a:r>
              <a:rPr lang="en-US" sz="2000" smtClean="0"/>
              <a:t>Ví dụ:</a:t>
            </a:r>
          </a:p>
          <a:p>
            <a:pPr marL="914400" lvl="2" indent="0">
              <a:buNone/>
            </a:pPr>
            <a:r>
              <a:rPr lang="en-US" sz="1800">
                <a:solidFill>
                  <a:schemeClr val="tx1"/>
                </a:solidFill>
                <a:latin typeface="Consolas" panose="020B0609020204030204" pitchFamily="49" charset="0"/>
              </a:rPr>
              <a:t>Connection cn </a:t>
            </a:r>
            <a:r>
              <a:rPr lang="en-US" sz="1800" smtClean="0">
                <a:solidFill>
                  <a:schemeClr val="tx1"/>
                </a:solidFill>
                <a:latin typeface="Consolas" panose="020B0609020204030204" pitchFamily="49" charset="0"/>
              </a:rPr>
              <a:t>=  DriverManager.getConnection (“jdbc:odbc:demo ”, </a:t>
            </a:r>
            <a:r>
              <a:rPr lang="en-US" sz="1800">
                <a:solidFill>
                  <a:schemeClr val="tx1"/>
                </a:solidFill>
                <a:latin typeface="Consolas" panose="020B0609020204030204" pitchFamily="49" charset="0"/>
              </a:rPr>
              <a:t>“sa</a:t>
            </a:r>
            <a:r>
              <a:rPr lang="en-US" sz="1800" smtClean="0">
                <a:solidFill>
                  <a:schemeClr val="tx1"/>
                </a:solidFill>
                <a:latin typeface="Consolas" panose="020B0609020204030204" pitchFamily="49" charset="0"/>
              </a:rPr>
              <a:t>”, “</a:t>
            </a:r>
            <a:r>
              <a:rPr lang="en-US" sz="1800">
                <a:solidFill>
                  <a:schemeClr val="tx1"/>
                </a:solidFill>
                <a:latin typeface="Consolas" panose="020B0609020204030204" pitchFamily="49" charset="0"/>
              </a:rPr>
              <a:t>playware”);</a:t>
            </a:r>
          </a:p>
        </p:txBody>
      </p:sp>
    </p:spTree>
    <p:extLst>
      <p:ext uri="{BB962C8B-B14F-4D97-AF65-F5344CB8AC3E}">
        <p14:creationId xmlns:p14="http://schemas.microsoft.com/office/powerpoint/2010/main" val="12413969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2.4. Tạo câu lệnh và truy vấn</a:t>
            </a:r>
            <a:endParaRPr lang="en-US"/>
          </a:p>
        </p:txBody>
      </p:sp>
      <p:sp>
        <p:nvSpPr>
          <p:cNvPr id="3" name="Content Placeholder 2"/>
          <p:cNvSpPr>
            <a:spLocks noGrp="1"/>
          </p:cNvSpPr>
          <p:nvPr>
            <p:ph idx="1"/>
          </p:nvPr>
        </p:nvSpPr>
        <p:spPr/>
        <p:txBody>
          <a:bodyPr/>
          <a:lstStyle/>
          <a:p>
            <a:r>
              <a:rPr lang="en-US" sz="2200" smtClean="0"/>
              <a:t>Một câu lệnh được tạo ra cho thực thi truy vấn. Đối tượng Statement là thường xuyên dược sử dụng để thực thi truy vấn mà không cần bất kỳ tham số nào. </a:t>
            </a:r>
          </a:p>
          <a:p>
            <a:r>
              <a:rPr lang="en-US" sz="2200" smtClean="0"/>
              <a:t>Sử dụng đối tượng Statement bằng lời gọi phương thức Connection.createStatement()</a:t>
            </a:r>
          </a:p>
          <a:p>
            <a:r>
              <a:rPr lang="en-US" sz="2200" smtClean="0"/>
              <a:t>Statement có thể chia thành 3 loại</a:t>
            </a:r>
          </a:p>
          <a:p>
            <a:pPr lvl="1"/>
            <a:r>
              <a:rPr lang="en-US" sz="2000" smtClean="0"/>
              <a:t>Statement</a:t>
            </a:r>
          </a:p>
          <a:p>
            <a:pPr lvl="1"/>
            <a:r>
              <a:rPr lang="en-US" sz="2000" smtClean="0"/>
              <a:t>PrepareStatement kế thừa Statement</a:t>
            </a:r>
          </a:p>
          <a:p>
            <a:pPr lvl="1"/>
            <a:r>
              <a:rPr lang="en-US" sz="2000" smtClean="0"/>
              <a:t>CallableStatement kế thừa PrepareStatement</a:t>
            </a:r>
          </a:p>
          <a:p>
            <a:r>
              <a:rPr lang="en-US" sz="2200" smtClean="0"/>
              <a:t>Cú pháp:</a:t>
            </a:r>
          </a:p>
          <a:p>
            <a:pPr marL="457200" lvl="1" indent="0">
              <a:buNone/>
            </a:pPr>
            <a:r>
              <a:rPr lang="en-US" sz="2000" smtClean="0">
                <a:solidFill>
                  <a:schemeClr val="tx1"/>
                </a:solidFill>
                <a:latin typeface="Consolas" panose="020B0609020204030204" pitchFamily="49" charset="0"/>
              </a:rPr>
              <a:t>Public Statement createStatement() throws SQLExcepton </a:t>
            </a:r>
          </a:p>
          <a:p>
            <a:r>
              <a:rPr lang="en-US" sz="2200" smtClean="0"/>
              <a:t>Ví dụ:</a:t>
            </a:r>
          </a:p>
          <a:p>
            <a:pPr marL="457200" lvl="1" indent="0">
              <a:buNone/>
            </a:pPr>
            <a:r>
              <a:rPr lang="en-US" sz="2000">
                <a:solidFill>
                  <a:schemeClr val="tx1"/>
                </a:solidFill>
                <a:latin typeface="Consolas" panose="020B0609020204030204" pitchFamily="49" charset="0"/>
              </a:rPr>
              <a:t>Connection cn = </a:t>
            </a:r>
            <a:r>
              <a:rPr lang="en-US" sz="2000" smtClean="0">
                <a:solidFill>
                  <a:schemeClr val="tx1"/>
                </a:solidFill>
                <a:latin typeface="Consolas" panose="020B0609020204030204" pitchFamily="49" charset="0"/>
              </a:rPr>
              <a:t>DriverManager.getConnection (“</a:t>
            </a:r>
            <a:r>
              <a:rPr lang="en-US" sz="2000">
                <a:solidFill>
                  <a:schemeClr val="tx1"/>
                </a:solidFill>
                <a:latin typeface="Consolas" panose="020B0609020204030204" pitchFamily="49" charset="0"/>
              </a:rPr>
              <a:t>jdbc:odbc:demo</a:t>
            </a:r>
            <a:r>
              <a:rPr lang="en-US" sz="2000" smtClean="0">
                <a:solidFill>
                  <a:schemeClr val="tx1"/>
                </a:solidFill>
                <a:latin typeface="Consolas" panose="020B0609020204030204" pitchFamily="49" charset="0"/>
              </a:rPr>
              <a:t>”, “</a:t>
            </a:r>
            <a:r>
              <a:rPr lang="en-US" sz="2000">
                <a:solidFill>
                  <a:schemeClr val="tx1"/>
                </a:solidFill>
                <a:latin typeface="Consolas" panose="020B0609020204030204" pitchFamily="49" charset="0"/>
              </a:rPr>
              <a:t>sa”,“playware”);</a:t>
            </a:r>
          </a:p>
          <a:p>
            <a:pPr marL="457200" lvl="1" indent="0">
              <a:buNone/>
            </a:pPr>
            <a:r>
              <a:rPr lang="en-US" sz="2000">
                <a:solidFill>
                  <a:schemeClr val="tx1"/>
                </a:solidFill>
                <a:latin typeface="Consolas" panose="020B0609020204030204" pitchFamily="49" charset="0"/>
              </a:rPr>
              <a:t>Statement st = cn.createStatement();</a:t>
            </a:r>
          </a:p>
        </p:txBody>
      </p:sp>
    </p:spTree>
    <p:extLst>
      <p:ext uri="{BB962C8B-B14F-4D97-AF65-F5344CB8AC3E}">
        <p14:creationId xmlns:p14="http://schemas.microsoft.com/office/powerpoint/2010/main" val="3235270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smtClean="0"/>
              <a:t>2.5. Sử dụng excuteQuery() và ResultSet Objects </a:t>
            </a:r>
            <a:endParaRPr lang="en-US" sz="2400"/>
          </a:p>
        </p:txBody>
      </p:sp>
      <p:sp>
        <p:nvSpPr>
          <p:cNvPr id="3" name="Content Placeholder 2"/>
          <p:cNvSpPr>
            <a:spLocks noGrp="1"/>
          </p:cNvSpPr>
          <p:nvPr>
            <p:ph idx="1"/>
          </p:nvPr>
        </p:nvSpPr>
        <p:spPr/>
        <p:txBody>
          <a:bodyPr/>
          <a:lstStyle/>
          <a:p>
            <a:r>
              <a:rPr lang="en-US" smtClean="0"/>
              <a:t>Đối tượng Statement khi được tạo có các phương thức thực thi các hoạt động khác nhau của CSDL</a:t>
            </a:r>
          </a:p>
          <a:p>
            <a:r>
              <a:rPr lang="en-US" smtClean="0"/>
              <a:t>Phương thức excuteQuery() là một trong những phương thức cho phép trích rút thông tin từ CSDL. Nó chấp nhận một câu lệnh SQL Select đơn giản như là một tham số và trả lại những dòng CSDL dưới dạng một đối tượng ResultSet. Thực thi truy vấn CSDL dựa trên:</a:t>
            </a:r>
          </a:p>
          <a:p>
            <a:pPr lvl="1"/>
            <a:r>
              <a:rPr lang="en-US" smtClean="0"/>
              <a:t>executeQuery()</a:t>
            </a:r>
          </a:p>
          <a:p>
            <a:pPr lvl="1"/>
            <a:r>
              <a:rPr lang="en-US" smtClean="0"/>
              <a:t>ResultSet Object</a:t>
            </a:r>
            <a:endParaRPr lang="en-US"/>
          </a:p>
        </p:txBody>
      </p:sp>
    </p:spTree>
    <p:extLst>
      <p:ext uri="{BB962C8B-B14F-4D97-AF65-F5344CB8AC3E}">
        <p14:creationId xmlns:p14="http://schemas.microsoft.com/office/powerpoint/2010/main" val="18684258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smtClean="0"/>
              <a:t>2.5. Sử dụng excuteQuery() và ResultSet Objects </a:t>
            </a:r>
            <a:endParaRPr lang="en-US" sz="2400"/>
          </a:p>
        </p:txBody>
      </p:sp>
      <p:sp>
        <p:nvSpPr>
          <p:cNvPr id="3" name="Content Placeholder 2"/>
          <p:cNvSpPr>
            <a:spLocks noGrp="1"/>
          </p:cNvSpPr>
          <p:nvPr>
            <p:ph idx="1"/>
          </p:nvPr>
        </p:nvSpPr>
        <p:spPr/>
        <p:txBody>
          <a:bodyPr/>
          <a:lstStyle/>
          <a:p>
            <a:r>
              <a:rPr lang="en-US" smtClean="0"/>
              <a:t>Cú pháp:</a:t>
            </a:r>
          </a:p>
          <a:p>
            <a:pPr lvl="1"/>
            <a:r>
              <a:rPr lang="en-US">
                <a:solidFill>
                  <a:schemeClr val="tx1"/>
                </a:solidFill>
                <a:latin typeface="Consolas" panose="020B0609020204030204" pitchFamily="49" charset="0"/>
              </a:rPr>
              <a:t>p</a:t>
            </a:r>
            <a:r>
              <a:rPr lang="en-US" smtClean="0">
                <a:solidFill>
                  <a:schemeClr val="tx1"/>
                </a:solidFill>
                <a:latin typeface="Consolas" panose="020B0609020204030204" pitchFamily="49" charset="0"/>
              </a:rPr>
              <a:t>ublic ResultSet executeQuery(String sql) throws SQLException</a:t>
            </a:r>
          </a:p>
          <a:p>
            <a:pPr lvl="1"/>
            <a:r>
              <a:rPr lang="en-US" sz="2200">
                <a:solidFill>
                  <a:srgbClr val="0033CC"/>
                </a:solidFill>
              </a:rPr>
              <a:t>Trong đó:</a:t>
            </a:r>
          </a:p>
          <a:p>
            <a:pPr lvl="2"/>
            <a:r>
              <a:rPr lang="en-US">
                <a:solidFill>
                  <a:srgbClr val="0033CC"/>
                </a:solidFill>
              </a:rPr>
              <a:t>Sql là đối tượng chứa câu lệnh SQL được gửi đến CSDL</a:t>
            </a:r>
          </a:p>
          <a:p>
            <a:pPr lvl="2"/>
            <a:r>
              <a:rPr lang="en-US">
                <a:solidFill>
                  <a:srgbClr val="0033CC"/>
                </a:solidFill>
              </a:rPr>
              <a:t>Đối tượng ResultSet được tạo để lưu trữ kết quả của câu lệnh </a:t>
            </a:r>
            <a:r>
              <a:rPr lang="en-US" smtClean="0">
                <a:solidFill>
                  <a:srgbClr val="0033CC"/>
                </a:solidFill>
              </a:rPr>
              <a:t>SQL</a:t>
            </a:r>
          </a:p>
          <a:p>
            <a:pPr lvl="1"/>
            <a:r>
              <a:rPr lang="en-US" sz="2200">
                <a:solidFill>
                  <a:srgbClr val="0033CC"/>
                </a:solidFill>
              </a:rPr>
              <a:t>Ví dụ</a:t>
            </a:r>
            <a:r>
              <a:rPr lang="en-US" sz="2200" smtClean="0">
                <a:solidFill>
                  <a:srgbClr val="0033CC"/>
                </a:solidFill>
              </a:rPr>
              <a:t>:</a:t>
            </a:r>
          </a:p>
          <a:p>
            <a:pPr lvl="2"/>
            <a:r>
              <a:rPr lang="en-US" sz="2400">
                <a:solidFill>
                  <a:schemeClr val="tx1"/>
                </a:solidFill>
                <a:latin typeface="Consolas" panose="020B0609020204030204" pitchFamily="49" charset="0"/>
              </a:rPr>
              <a:t>ResultSet rs=st.executeQuery(“Select * from Department”);</a:t>
            </a:r>
          </a:p>
        </p:txBody>
      </p:sp>
    </p:spTree>
    <p:extLst>
      <p:ext uri="{BB962C8B-B14F-4D97-AF65-F5344CB8AC3E}">
        <p14:creationId xmlns:p14="http://schemas.microsoft.com/office/powerpoint/2010/main" val="40481559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smtClean="0"/>
              <a:t>2.6. Sử dụng lệnh executeUpdate() và execute()</a:t>
            </a:r>
            <a:endParaRPr lang="en-US" sz="2400"/>
          </a:p>
        </p:txBody>
      </p:sp>
      <p:sp>
        <p:nvSpPr>
          <p:cNvPr id="3" name="Content Placeholder 2"/>
          <p:cNvSpPr>
            <a:spLocks noGrp="1"/>
          </p:cNvSpPr>
          <p:nvPr>
            <p:ph idx="1"/>
          </p:nvPr>
        </p:nvSpPr>
        <p:spPr/>
        <p:txBody>
          <a:bodyPr/>
          <a:lstStyle/>
          <a:p>
            <a:r>
              <a:rPr lang="en-US" sz="2400" smtClean="0"/>
              <a:t>Phương thức executeUpdate(0 được sử dụng để thực thi câu lệnh Thêm, Sửa, Xóa, và những câu lệnh ĐL SQL khác như Create, Drop, Alter….phương thức trả về giá trị số nguyên ứng với giá trị dòng được thực thi</a:t>
            </a:r>
          </a:p>
          <a:p>
            <a:pPr lvl="1"/>
            <a:r>
              <a:rPr lang="en-US" sz="2000" smtClean="0"/>
              <a:t>Cú pháp: </a:t>
            </a:r>
            <a:r>
              <a:rPr lang="en-US" sz="2000" smtClean="0">
                <a:solidFill>
                  <a:schemeClr val="tx1"/>
                </a:solidFill>
                <a:latin typeface="Consolas" panose="020B0609020204030204" pitchFamily="49" charset="0"/>
              </a:rPr>
              <a:t>public int executeUpdate(String sql) throws SQLException</a:t>
            </a:r>
          </a:p>
          <a:p>
            <a:r>
              <a:rPr lang="en-US" sz="2400" smtClean="0"/>
              <a:t>Phương thức execute() được sử dụng để thực thi câu lệnh SQL và trẻ về nhiều hơn một tập kết quả. Phương thức trả về true nếu một tập đối tượng kết quả được tạo ra bởi câu lệnh SQL</a:t>
            </a:r>
          </a:p>
          <a:p>
            <a:pPr lvl="1"/>
            <a:r>
              <a:rPr lang="en-US" sz="2000" smtClean="0"/>
              <a:t>Cú pháp: </a:t>
            </a:r>
            <a:r>
              <a:rPr lang="en-US" sz="2000" smtClean="0">
                <a:solidFill>
                  <a:schemeClr val="tx1"/>
                </a:solidFill>
                <a:latin typeface="Consolas" panose="020B0609020204030204" pitchFamily="49" charset="0"/>
              </a:rPr>
              <a:t>public Boolean execute(String sql) throws SQLException</a:t>
            </a:r>
            <a:endParaRPr lang="en-US" sz="2000">
              <a:solidFill>
                <a:schemeClr val="tx1"/>
              </a:solidFill>
              <a:latin typeface="Consolas" panose="020B0609020204030204" pitchFamily="49" charset="0"/>
            </a:endParaRPr>
          </a:p>
        </p:txBody>
      </p:sp>
    </p:spTree>
    <p:extLst>
      <p:ext uri="{BB962C8B-B14F-4D97-AF65-F5344CB8AC3E}">
        <p14:creationId xmlns:p14="http://schemas.microsoft.com/office/powerpoint/2010/main" val="33881478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2.7. Ngoại lệ xảy ra trong ứng dụng JDBC</a:t>
            </a:r>
            <a:endParaRPr lang="en-US"/>
          </a:p>
        </p:txBody>
      </p:sp>
      <p:sp>
        <p:nvSpPr>
          <p:cNvPr id="3" name="Content Placeholder 2"/>
          <p:cNvSpPr>
            <a:spLocks noGrp="1"/>
          </p:cNvSpPr>
          <p:nvPr>
            <p:ph idx="1"/>
          </p:nvPr>
        </p:nvSpPr>
        <p:spPr/>
        <p:txBody>
          <a:bodyPr/>
          <a:lstStyle/>
          <a:p>
            <a:r>
              <a:rPr lang="en-US" sz="2400" smtClean="0"/>
              <a:t>Khi làm việc với ứng dụng CSDL và API JDBC, sẽ có thể có những tình huống gây ra các trường hợp ngoại lệ. Một số ngoại lệ thường xảy ra trong quá trình xử lý cơ sở dữ liệu với JDBC là:</a:t>
            </a:r>
          </a:p>
          <a:p>
            <a:pPr lvl="1"/>
            <a:r>
              <a:rPr lang="en-US" sz="2000" smtClean="0"/>
              <a:t>classNotFoundException: khi tải một trình điều khiển sử dụng Class.forName(), nếu lớp cho trình điều kiện cụ thể không được biểu diễn trong gói, thì phương thức được gọi ném ra một ClassNotFoundException.</a:t>
            </a:r>
          </a:p>
          <a:p>
            <a:pPr lvl="1"/>
            <a:r>
              <a:rPr lang="en-US" sz="2000" smtClean="0"/>
              <a:t>Ví dụ:</a:t>
            </a:r>
          </a:p>
          <a:p>
            <a:pPr lvl="1"/>
            <a:endParaRPr lang="en-US" sz="2000"/>
          </a:p>
        </p:txBody>
      </p:sp>
      <p:sp>
        <p:nvSpPr>
          <p:cNvPr id="6" name="Rectangle 5"/>
          <p:cNvSpPr/>
          <p:nvPr/>
        </p:nvSpPr>
        <p:spPr>
          <a:xfrm>
            <a:off x="1740711" y="4470429"/>
            <a:ext cx="6805447" cy="1754326"/>
          </a:xfrm>
          <a:prstGeom prst="rect">
            <a:avLst/>
          </a:prstGeom>
        </p:spPr>
        <p:txBody>
          <a:bodyPr wrap="square">
            <a:spAutoFit/>
          </a:bodyPr>
          <a:lstStyle/>
          <a:p>
            <a:r>
              <a:rPr lang="en-US">
                <a:latin typeface="Consolas" panose="020B0609020204030204" pitchFamily="49" charset="0"/>
              </a:rPr>
              <a:t>try {</a:t>
            </a:r>
          </a:p>
          <a:p>
            <a:r>
              <a:rPr lang="en-US" smtClean="0">
                <a:latin typeface="Consolas" panose="020B0609020204030204" pitchFamily="49" charset="0"/>
              </a:rPr>
              <a:t>	Class.forName</a:t>
            </a:r>
            <a:r>
              <a:rPr lang="en-US">
                <a:latin typeface="Consolas" panose="020B0609020204030204" pitchFamily="49" charset="0"/>
              </a:rPr>
              <a:t>(“SpecifiedDriverClassName”);</a:t>
            </a:r>
          </a:p>
          <a:p>
            <a:r>
              <a:rPr lang="en-US">
                <a:latin typeface="Consolas" panose="020B0609020204030204" pitchFamily="49" charset="0"/>
              </a:rPr>
              <a:t>} catch(java.lang.ClassNotFoundException e) {</a:t>
            </a:r>
          </a:p>
          <a:p>
            <a:r>
              <a:rPr lang="en-US" smtClean="0">
                <a:latin typeface="Consolas" panose="020B0609020204030204" pitchFamily="49" charset="0"/>
              </a:rPr>
              <a:t>	System.err.print</a:t>
            </a:r>
            <a:r>
              <a:rPr lang="en-US">
                <a:latin typeface="Consolas" panose="020B0609020204030204" pitchFamily="49" charset="0"/>
              </a:rPr>
              <a:t>(“ClassNotFoundException</a:t>
            </a:r>
            <a:r>
              <a:rPr lang="en-US" smtClean="0">
                <a:latin typeface="Consolas" panose="020B0609020204030204" pitchFamily="49" charset="0"/>
              </a:rPr>
              <a:t>:”);</a:t>
            </a:r>
            <a:endParaRPr lang="en-US">
              <a:latin typeface="Consolas" panose="020B0609020204030204" pitchFamily="49" charset="0"/>
            </a:endParaRPr>
          </a:p>
          <a:p>
            <a:r>
              <a:rPr lang="en-US" smtClean="0">
                <a:latin typeface="Consolas" panose="020B0609020204030204" pitchFamily="49" charset="0"/>
              </a:rPr>
              <a:t>	System.err.println(e.getMessage</a:t>
            </a:r>
            <a:r>
              <a:rPr lang="en-US">
                <a:latin typeface="Consolas" panose="020B0609020204030204" pitchFamily="49" charset="0"/>
              </a:rPr>
              <a:t>());</a:t>
            </a:r>
          </a:p>
          <a:p>
            <a:r>
              <a:rPr lang="en-US">
                <a:latin typeface="Consolas" panose="020B0609020204030204" pitchFamily="49" charset="0"/>
              </a:rPr>
              <a:t>}</a:t>
            </a:r>
          </a:p>
        </p:txBody>
      </p:sp>
    </p:spTree>
    <p:extLst>
      <p:ext uri="{BB962C8B-B14F-4D97-AF65-F5344CB8AC3E}">
        <p14:creationId xmlns:p14="http://schemas.microsoft.com/office/powerpoint/2010/main" val="3948510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2.7. Ngoại lệ xảy ra trong ứng dụng JDBC</a:t>
            </a:r>
            <a:endParaRPr lang="en-US"/>
          </a:p>
        </p:txBody>
      </p:sp>
      <p:sp>
        <p:nvSpPr>
          <p:cNvPr id="3" name="Content Placeholder 2"/>
          <p:cNvSpPr>
            <a:spLocks noGrp="1"/>
          </p:cNvSpPr>
          <p:nvPr>
            <p:ph idx="1"/>
          </p:nvPr>
        </p:nvSpPr>
        <p:spPr/>
        <p:txBody>
          <a:bodyPr/>
          <a:lstStyle/>
          <a:p>
            <a:pPr lvl="1"/>
            <a:r>
              <a:rPr lang="en-US" sz="2000" smtClean="0"/>
              <a:t>SQLException: mọi phương thức được định nghĩa bởi đối tượng JDBC như là Connection, Statement và ResultSet có thể ném ra ngoại lệ java.sql.SQLException. Những phương thức này được sử dụng, chúng nên được đưa vào trong khối try-catch để bắt các ngoại lệ. </a:t>
            </a:r>
          </a:p>
          <a:p>
            <a:pPr lvl="1"/>
            <a:r>
              <a:rPr lang="en-US" sz="2000" smtClean="0"/>
              <a:t>Ví dụ: </a:t>
            </a:r>
            <a:endParaRPr lang="en-US" sz="2000"/>
          </a:p>
        </p:txBody>
      </p:sp>
      <p:sp>
        <p:nvSpPr>
          <p:cNvPr id="4" name="Rectangle 3"/>
          <p:cNvSpPr/>
          <p:nvPr/>
        </p:nvSpPr>
        <p:spPr>
          <a:xfrm>
            <a:off x="1797269" y="3379610"/>
            <a:ext cx="7167218" cy="3139321"/>
          </a:xfrm>
          <a:prstGeom prst="rect">
            <a:avLst/>
          </a:prstGeom>
        </p:spPr>
        <p:txBody>
          <a:bodyPr wrap="square">
            <a:spAutoFit/>
          </a:bodyPr>
          <a:lstStyle/>
          <a:p>
            <a:r>
              <a:rPr lang="en-US">
                <a:latin typeface="Consolas" panose="020B0609020204030204" pitchFamily="49" charset="0"/>
              </a:rPr>
              <a:t>try {</a:t>
            </a:r>
          </a:p>
          <a:p>
            <a:r>
              <a:rPr lang="en-US">
                <a:latin typeface="Consolas" panose="020B0609020204030204" pitchFamily="49" charset="0"/>
              </a:rPr>
              <a:t>// Code that could generate an exception goes here.</a:t>
            </a:r>
          </a:p>
          <a:p>
            <a:r>
              <a:rPr lang="en-US">
                <a:latin typeface="Consolas" panose="020B0609020204030204" pitchFamily="49" charset="0"/>
              </a:rPr>
              <a:t>// If an exception is generated, the catch block below</a:t>
            </a:r>
          </a:p>
          <a:p>
            <a:r>
              <a:rPr lang="en-US">
                <a:latin typeface="Consolas" panose="020B0609020204030204" pitchFamily="49" charset="0"/>
              </a:rPr>
              <a:t>// will print out information about it.</a:t>
            </a:r>
          </a:p>
          <a:p>
            <a:r>
              <a:rPr lang="en-US">
                <a:latin typeface="Consolas" panose="020B0609020204030204" pitchFamily="49" charset="0"/>
              </a:rPr>
              <a:t>}</a:t>
            </a:r>
          </a:p>
          <a:p>
            <a:r>
              <a:rPr lang="en-US">
                <a:latin typeface="Consolas" panose="020B0609020204030204" pitchFamily="49" charset="0"/>
              </a:rPr>
              <a:t>catch(SQLException ex){</a:t>
            </a:r>
          </a:p>
          <a:p>
            <a:r>
              <a:rPr lang="en-US" smtClean="0">
                <a:latin typeface="Consolas" panose="020B0609020204030204" pitchFamily="49" charset="0"/>
              </a:rPr>
              <a:t>	System.err.println</a:t>
            </a:r>
            <a:r>
              <a:rPr lang="en-US">
                <a:latin typeface="Consolas" panose="020B0609020204030204" pitchFamily="49" charset="0"/>
              </a:rPr>
              <a:t>(“SQLException: “ + ex.getMessage());</a:t>
            </a:r>
          </a:p>
          <a:p>
            <a:r>
              <a:rPr lang="en-US" smtClean="0">
                <a:latin typeface="Consolas" panose="020B0609020204030204" pitchFamily="49" charset="0"/>
              </a:rPr>
              <a:t>	System.out.println</a:t>
            </a:r>
            <a:r>
              <a:rPr lang="en-US">
                <a:latin typeface="Consolas" panose="020B0609020204030204" pitchFamily="49" charset="0"/>
              </a:rPr>
              <a:t>(“ErrorCode: “ + ex.getErrorCode ());</a:t>
            </a:r>
          </a:p>
          <a:p>
            <a:r>
              <a:rPr lang="en-US" smtClean="0">
                <a:latin typeface="Consolas" panose="020B0609020204030204" pitchFamily="49" charset="0"/>
              </a:rPr>
              <a:t>}</a:t>
            </a:r>
            <a:endParaRPr lang="en-US">
              <a:latin typeface="Consolas" panose="020B0609020204030204" pitchFamily="49" charset="0"/>
            </a:endParaRPr>
          </a:p>
        </p:txBody>
      </p:sp>
    </p:spTree>
    <p:extLst>
      <p:ext uri="{BB962C8B-B14F-4D97-AF65-F5344CB8AC3E}">
        <p14:creationId xmlns:p14="http://schemas.microsoft.com/office/powerpoint/2010/main" val="38621333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Giới thiệu</a:t>
            </a:r>
          </a:p>
          <a:p>
            <a:pPr marL="385763" indent="-385763">
              <a:buFont typeface="+mj-lt"/>
              <a:buAutoNum type="arabicPeriod"/>
            </a:pPr>
            <a:r>
              <a:rPr lang="en-US" sz="2400" b="1" smtClean="0"/>
              <a:t>Phát triển một ứng dụng JDBC</a:t>
            </a:r>
          </a:p>
          <a:p>
            <a:pPr marL="385763" indent="-385763">
              <a:buFont typeface="+mj-lt"/>
              <a:buAutoNum type="arabicPeriod"/>
            </a:pPr>
            <a:r>
              <a:rPr lang="en-US" sz="2400" b="1" smtClean="0">
                <a:solidFill>
                  <a:srgbClr val="FF0000"/>
                </a:solidFill>
              </a:rPr>
              <a:t>Phát triển ứng dụng JDBC trên CSDL SQL Server</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26</a:t>
            </a:fld>
            <a:endParaRPr lang="en-US"/>
          </a:p>
        </p:txBody>
      </p:sp>
    </p:spTree>
    <p:extLst>
      <p:ext uri="{BB962C8B-B14F-4D97-AF65-F5344CB8AC3E}">
        <p14:creationId xmlns:p14="http://schemas.microsoft.com/office/powerpoint/2010/main" val="27974894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3.1. Kết nối đến một CSDL SQL SERVER</a:t>
            </a:r>
            <a:endParaRPr lang="en-US"/>
          </a:p>
        </p:txBody>
      </p:sp>
      <p:sp>
        <p:nvSpPr>
          <p:cNvPr id="3" name="Content Placeholder 2"/>
          <p:cNvSpPr>
            <a:spLocks noGrp="1"/>
          </p:cNvSpPr>
          <p:nvPr>
            <p:ph idx="1"/>
          </p:nvPr>
        </p:nvSpPr>
        <p:spPr/>
        <p:txBody>
          <a:bodyPr/>
          <a:lstStyle/>
          <a:p>
            <a:r>
              <a:rPr lang="en-US" sz="2000" smtClean="0"/>
              <a:t>SQL Server là cơ sở dữ liệu được sử dụng rộng rãi. Nó cho phép người dùng thao tác dữ liệu với một số lượng lớn các kiểu dữ liệu, thủ tục lưu trữ và cung cấp một nền tảng bảo mật cho phát triển các ứng dụng CSDL. Ứng dụng Java có thể kết nối được đến SQL Server 2014 thông qua loại JDBC 4.</a:t>
            </a:r>
          </a:p>
          <a:p>
            <a:pPr marL="457200" lvl="1" indent="0">
              <a:buNone/>
            </a:pPr>
            <a:endParaRPr lang="en-US" sz="2000">
              <a:solidFill>
                <a:srgbClr val="0033CC"/>
              </a:solidFill>
            </a:endParaRPr>
          </a:p>
          <a:p>
            <a:endParaRPr lang="en-US" sz="2000"/>
          </a:p>
        </p:txBody>
      </p:sp>
      <p:pic>
        <p:nvPicPr>
          <p:cNvPr id="4" name="Picture 3"/>
          <p:cNvPicPr>
            <a:picLocks noChangeAspect="1"/>
          </p:cNvPicPr>
          <p:nvPr/>
        </p:nvPicPr>
        <p:blipFill>
          <a:blip r:embed="rId2"/>
          <a:stretch>
            <a:fillRect/>
          </a:stretch>
        </p:blipFill>
        <p:spPr>
          <a:xfrm>
            <a:off x="1322384" y="3839726"/>
            <a:ext cx="2348157" cy="1562592"/>
          </a:xfrm>
          <a:prstGeom prst="rect">
            <a:avLst/>
          </a:prstGeom>
        </p:spPr>
      </p:pic>
      <p:pic>
        <p:nvPicPr>
          <p:cNvPr id="5" name="Picture 4"/>
          <p:cNvPicPr>
            <a:picLocks noChangeAspect="1"/>
          </p:cNvPicPr>
          <p:nvPr/>
        </p:nvPicPr>
        <p:blipFill>
          <a:blip r:embed="rId3"/>
          <a:stretch>
            <a:fillRect/>
          </a:stretch>
        </p:blipFill>
        <p:spPr>
          <a:xfrm>
            <a:off x="5411185" y="3744722"/>
            <a:ext cx="2609850" cy="1752600"/>
          </a:xfrm>
          <a:prstGeom prst="rect">
            <a:avLst/>
          </a:prstGeom>
        </p:spPr>
      </p:pic>
      <p:cxnSp>
        <p:nvCxnSpPr>
          <p:cNvPr id="7" name="Straight Connector 6"/>
          <p:cNvCxnSpPr>
            <a:stCxn id="4" idx="3"/>
          </p:cNvCxnSpPr>
          <p:nvPr/>
        </p:nvCxnSpPr>
        <p:spPr bwMode="auto">
          <a:xfrm>
            <a:off x="3670541" y="4621022"/>
            <a:ext cx="1868411"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Rectangle 7"/>
          <p:cNvSpPr/>
          <p:nvPr/>
        </p:nvSpPr>
        <p:spPr>
          <a:xfrm>
            <a:off x="7419466" y="6477002"/>
            <a:ext cx="1545021" cy="253916"/>
          </a:xfrm>
          <a:prstGeom prst="rect">
            <a:avLst/>
          </a:prstGeom>
        </p:spPr>
        <p:txBody>
          <a:bodyPr wrap="square">
            <a:spAutoFit/>
          </a:bodyPr>
          <a:lstStyle/>
          <a:p>
            <a:r>
              <a:rPr lang="en-US" sz="1050">
                <a:hlinkClick r:id="rId4"/>
              </a:rPr>
              <a:t>https</a:t>
            </a:r>
            <a:r>
              <a:rPr lang="en-US" sz="1050" smtClean="0">
                <a:hlinkClick r:id="rId4"/>
              </a:rPr>
              <a:t>://</a:t>
            </a:r>
            <a:r>
              <a:rPr lang="en-US" sz="1050" smtClean="0"/>
              <a:t>v1.study.com</a:t>
            </a:r>
          </a:p>
        </p:txBody>
      </p:sp>
    </p:spTree>
    <p:extLst>
      <p:ext uri="{BB962C8B-B14F-4D97-AF65-F5344CB8AC3E}">
        <p14:creationId xmlns:p14="http://schemas.microsoft.com/office/powerpoint/2010/main" val="26018374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3.1. Kết nối đến một CSDL SQL SERVER</a:t>
            </a:r>
            <a:endParaRPr lang="en-US"/>
          </a:p>
        </p:txBody>
      </p:sp>
      <p:sp>
        <p:nvSpPr>
          <p:cNvPr id="3" name="Content Placeholder 2"/>
          <p:cNvSpPr>
            <a:spLocks noGrp="1"/>
          </p:cNvSpPr>
          <p:nvPr>
            <p:ph idx="1"/>
          </p:nvPr>
        </p:nvSpPr>
        <p:spPr/>
        <p:txBody>
          <a:bodyPr/>
          <a:lstStyle/>
          <a:p>
            <a:r>
              <a:rPr lang="en-US" sz="2000" smtClean="0"/>
              <a:t>Cú pháp:</a:t>
            </a:r>
          </a:p>
          <a:p>
            <a:pPr marL="457200" lvl="1" indent="0">
              <a:buNone/>
            </a:pPr>
            <a:r>
              <a:rPr lang="en-US" sz="1800" smtClean="0">
                <a:solidFill>
                  <a:schemeClr val="tx1"/>
                </a:solidFill>
                <a:latin typeface="Consolas" panose="020B0609020204030204" pitchFamily="49" charset="0"/>
              </a:rPr>
              <a:t>Jdbc: sqlserver://serverName; instanceName: portNumber; property=value[;property=value]</a:t>
            </a:r>
          </a:p>
          <a:p>
            <a:r>
              <a:rPr lang="en-US" sz="2000" smtClean="0">
                <a:solidFill>
                  <a:srgbClr val="0033CC"/>
                </a:solidFill>
              </a:rPr>
              <a:t>Trong đó:</a:t>
            </a:r>
          </a:p>
          <a:p>
            <a:pPr lvl="1"/>
            <a:r>
              <a:rPr lang="en-US" sz="2000" smtClean="0">
                <a:solidFill>
                  <a:srgbClr val="0033CC"/>
                </a:solidFill>
              </a:rPr>
              <a:t>Jdbc:sqlserver:// là một chuỗi bắt buộc dịa diện cho giao thức con và là hằng số</a:t>
            </a:r>
          </a:p>
          <a:p>
            <a:pPr lvl="1"/>
            <a:r>
              <a:rPr lang="en-US" sz="2000" smtClean="0">
                <a:solidFill>
                  <a:srgbClr val="0033CC"/>
                </a:solidFill>
              </a:rPr>
              <a:t>serverName và instanceName là tùy chọn và xác định định địa chỉ máy chủ và phiên bản máy chủ kết nối đến. ServerName có thể là một localhost hoặc địa chỉ IP của máy tính cục bộ.</a:t>
            </a:r>
          </a:p>
          <a:p>
            <a:pPr lvl="1"/>
            <a:r>
              <a:rPr lang="en-US" sz="2000" smtClean="0">
                <a:solidFill>
                  <a:srgbClr val="0033CC"/>
                </a:solidFill>
              </a:rPr>
              <a:t>portNumber chỉ định cổng kết nối đến serverName. Nếu không được chỉ định mặc định là 1433</a:t>
            </a:r>
          </a:p>
          <a:p>
            <a:pPr lvl="1"/>
            <a:r>
              <a:rPr lang="en-US" sz="2000" smtClean="0">
                <a:solidFill>
                  <a:srgbClr val="0033CC"/>
                </a:solidFill>
              </a:rPr>
              <a:t>Property xác định thông tin đăng nhập như tên người dùng, mật khẩu. </a:t>
            </a:r>
          </a:p>
          <a:p>
            <a:pPr marL="457200" lvl="1" indent="0">
              <a:buNone/>
            </a:pPr>
            <a:endParaRPr lang="en-US" sz="2000">
              <a:solidFill>
                <a:srgbClr val="0033CC"/>
              </a:solidFill>
            </a:endParaRPr>
          </a:p>
          <a:p>
            <a:endParaRPr lang="en-US" sz="2000"/>
          </a:p>
        </p:txBody>
      </p:sp>
    </p:spTree>
    <p:extLst>
      <p:ext uri="{BB962C8B-B14F-4D97-AF65-F5344CB8AC3E}">
        <p14:creationId xmlns:p14="http://schemas.microsoft.com/office/powerpoint/2010/main" val="18750119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a:t>Bước 1: Chuẩn bị CSDL</a:t>
            </a:r>
          </a:p>
        </p:txBody>
      </p:sp>
      <p:sp>
        <p:nvSpPr>
          <p:cNvPr id="3" name="Content Placeholder 2"/>
          <p:cNvSpPr>
            <a:spLocks noGrp="1"/>
          </p:cNvSpPr>
          <p:nvPr>
            <p:ph idx="1"/>
          </p:nvPr>
        </p:nvSpPr>
        <p:spPr/>
        <p:txBody>
          <a:bodyPr/>
          <a:lstStyle/>
          <a:p>
            <a:pPr lvl="1"/>
            <a:r>
              <a:rPr lang="en-US" sz="1800" smtClean="0"/>
              <a:t>Chuẩn bị các thông tin: ServerName, Port, DatabaseName, User, Password…</a:t>
            </a:r>
          </a:p>
          <a:p>
            <a:pPr lvl="1"/>
            <a:r>
              <a:rPr lang="en-US" sz="1800" smtClean="0"/>
              <a:t>Kiểm tra Server ở trạng thái Run</a:t>
            </a:r>
          </a:p>
          <a:p>
            <a:pPr lvl="1"/>
            <a:r>
              <a:rPr lang="en-US" sz="1800" smtClean="0"/>
              <a:t>CSDL DBlab4 có lược đồ CSDL như sau:</a:t>
            </a:r>
          </a:p>
          <a:p>
            <a:endParaRPr lang="en-US" sz="2000">
              <a:solidFill>
                <a:srgbClr val="0033CC"/>
              </a:solidFill>
            </a:endParaRPr>
          </a:p>
          <a:p>
            <a:endParaRPr lang="en-US" sz="200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5549" y="2753710"/>
            <a:ext cx="4291789" cy="3239816"/>
          </a:xfrm>
          <a:prstGeom prst="rect">
            <a:avLst/>
          </a:prstGeom>
        </p:spPr>
      </p:pic>
    </p:spTree>
    <p:extLst>
      <p:ext uri="{BB962C8B-B14F-4D97-AF65-F5344CB8AC3E}">
        <p14:creationId xmlns:p14="http://schemas.microsoft.com/office/powerpoint/2010/main" val="37361845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Bước 2: Tạo kết nối để CSDL</a:t>
            </a:r>
            <a:endParaRPr lang="en-US"/>
          </a:p>
        </p:txBody>
      </p:sp>
      <p:sp>
        <p:nvSpPr>
          <p:cNvPr id="3" name="Content Placeholder 2"/>
          <p:cNvSpPr>
            <a:spLocks noGrp="1"/>
          </p:cNvSpPr>
          <p:nvPr>
            <p:ph idx="1"/>
          </p:nvPr>
        </p:nvSpPr>
        <p:spPr/>
        <p:txBody>
          <a:bodyPr/>
          <a:lstStyle/>
          <a:p>
            <a:r>
              <a:rPr lang="en-US" sz="2400" smtClean="0"/>
              <a:t>Khai báo các thư viện</a:t>
            </a:r>
          </a:p>
          <a:p>
            <a:pPr lvl="1"/>
            <a:r>
              <a:rPr lang="en-US" sz="2000"/>
              <a:t>import java.sql.Connection;</a:t>
            </a:r>
          </a:p>
          <a:p>
            <a:pPr lvl="1"/>
            <a:r>
              <a:rPr lang="en-US" sz="2000"/>
              <a:t>import java.sql.DriverManager;</a:t>
            </a:r>
          </a:p>
          <a:p>
            <a:pPr lvl="1"/>
            <a:r>
              <a:rPr lang="en-US" sz="2000"/>
              <a:t>import java.sql.SQLException</a:t>
            </a:r>
            <a:r>
              <a:rPr lang="en-US" sz="2000" smtClean="0"/>
              <a:t>;</a:t>
            </a:r>
          </a:p>
          <a:p>
            <a:r>
              <a:rPr lang="en-US" sz="2400" smtClean="0"/>
              <a:t>Tạo đối tượng kết nối và thực thi kiểm tra trạng thái kết nối</a:t>
            </a:r>
          </a:p>
          <a:p>
            <a:pPr lvl="1"/>
            <a:r>
              <a:rPr lang="en-US" sz="2000" smtClean="0"/>
              <a:t>Xây dựng chuỗi kết nối</a:t>
            </a:r>
          </a:p>
          <a:p>
            <a:pPr lvl="1"/>
            <a:r>
              <a:rPr lang="en-US" sz="2000" smtClean="0"/>
              <a:t>Sử dụng trình điều khiển JDBC</a:t>
            </a:r>
          </a:p>
          <a:p>
            <a:pPr lvl="1"/>
            <a:r>
              <a:rPr lang="en-US" sz="2000" smtClean="0"/>
              <a:t>Thực thi kết nối</a:t>
            </a:r>
          </a:p>
          <a:p>
            <a:pPr lvl="1"/>
            <a:endParaRPr lang="en-US" sz="2000"/>
          </a:p>
        </p:txBody>
      </p:sp>
    </p:spTree>
    <p:extLst>
      <p:ext uri="{BB962C8B-B14F-4D97-AF65-F5344CB8AC3E}">
        <p14:creationId xmlns:p14="http://schemas.microsoft.com/office/powerpoint/2010/main" val="3202909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1442" y="1361727"/>
            <a:ext cx="7821116" cy="4982270"/>
          </a:xfrm>
        </p:spPr>
      </p:pic>
      <p:sp>
        <p:nvSpPr>
          <p:cNvPr id="7" name="Line Callout 1 (Accent Bar) 6"/>
          <p:cNvSpPr/>
          <p:nvPr/>
        </p:nvSpPr>
        <p:spPr bwMode="auto">
          <a:xfrm>
            <a:off x="6400800" y="2123090"/>
            <a:ext cx="1587062" cy="798786"/>
          </a:xfrm>
          <a:prstGeom prst="accentCallout1">
            <a:avLst>
              <a:gd name="adj1" fmla="val 18750"/>
              <a:gd name="adj2" fmla="val -8333"/>
              <a:gd name="adj3" fmla="val 61184"/>
              <a:gd name="adj4" fmla="val -9859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Xâ</a:t>
            </a:r>
            <a:r>
              <a:rPr lang="en-US" smtClean="0">
                <a:latin typeface="Arial" charset="0"/>
              </a:rPr>
              <a:t>y dựng chuỗi kết nối</a:t>
            </a:r>
            <a:endParaRPr kumimoji="0" lang="en-US" sz="1800" b="0" i="0" u="none" strike="noStrike" cap="none" normalizeH="0" baseline="0" smtClean="0">
              <a:ln>
                <a:noFill/>
              </a:ln>
              <a:solidFill>
                <a:schemeClr val="tx1"/>
              </a:solidFill>
              <a:effectLst/>
              <a:latin typeface="Arial" charset="0"/>
            </a:endParaRPr>
          </a:p>
        </p:txBody>
      </p:sp>
      <p:sp>
        <p:nvSpPr>
          <p:cNvPr id="8" name="Line Callout 1 (Accent Bar) 7"/>
          <p:cNvSpPr/>
          <p:nvPr/>
        </p:nvSpPr>
        <p:spPr bwMode="auto">
          <a:xfrm>
            <a:off x="7031421" y="3054076"/>
            <a:ext cx="1933066" cy="798786"/>
          </a:xfrm>
          <a:prstGeom prst="accentCallout1">
            <a:avLst>
              <a:gd name="adj1" fmla="val 18750"/>
              <a:gd name="adj2" fmla="val -8333"/>
              <a:gd name="adj3" fmla="val 119079"/>
              <a:gd name="adj4" fmla="val -7939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Sử</a:t>
            </a:r>
            <a:r>
              <a:rPr kumimoji="0" lang="en-US" sz="1800" b="0" i="0" u="none" strike="noStrike" cap="none" normalizeH="0" smtClean="0">
                <a:ln>
                  <a:noFill/>
                </a:ln>
                <a:solidFill>
                  <a:schemeClr val="tx1"/>
                </a:solidFill>
                <a:effectLst/>
                <a:latin typeface="Arial" charset="0"/>
              </a:rPr>
              <a:t> dụng trình điều khiển JDBC để kết nối</a:t>
            </a:r>
            <a:endParaRPr kumimoji="0" lang="en-US" sz="1800" b="0" i="0" u="none" strike="noStrike" cap="none" normalizeH="0" baseline="0" smtClean="0">
              <a:ln>
                <a:noFill/>
              </a:ln>
              <a:solidFill>
                <a:schemeClr val="tx1"/>
              </a:solidFill>
              <a:effectLst/>
              <a:latin typeface="Arial" charset="0"/>
            </a:endParaRPr>
          </a:p>
        </p:txBody>
      </p:sp>
      <p:sp>
        <p:nvSpPr>
          <p:cNvPr id="9" name="Line Callout 1 (Accent Bar) 8"/>
          <p:cNvSpPr/>
          <p:nvPr/>
        </p:nvSpPr>
        <p:spPr bwMode="auto">
          <a:xfrm>
            <a:off x="7021329" y="4388889"/>
            <a:ext cx="1933066" cy="403828"/>
          </a:xfrm>
          <a:prstGeom prst="accentCallout1">
            <a:avLst>
              <a:gd name="adj1" fmla="val 18750"/>
              <a:gd name="adj2" fmla="val -8333"/>
              <a:gd name="adj3" fmla="val 100254"/>
              <a:gd name="adj4" fmla="val -58188"/>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Thực</a:t>
            </a:r>
            <a:r>
              <a:rPr kumimoji="0" lang="en-US" sz="1800" b="0" i="0" u="none" strike="noStrike" cap="none" normalizeH="0" smtClean="0">
                <a:ln>
                  <a:noFill/>
                </a:ln>
                <a:solidFill>
                  <a:schemeClr val="tx1"/>
                </a:solidFill>
                <a:effectLst/>
                <a:latin typeface="Arial" charset="0"/>
              </a:rPr>
              <a:t> thi kết nối</a:t>
            </a:r>
            <a:endParaRPr kumimoji="0" lang="en-US" sz="1800" b="0" i="0" u="none" strike="noStrike" cap="none" normalizeH="0" baseline="0" smtClean="0">
              <a:ln>
                <a:noFill/>
              </a:ln>
              <a:solidFill>
                <a:schemeClr val="tx1"/>
              </a:solidFill>
              <a:effectLst/>
              <a:latin typeface="Arial" charset="0"/>
            </a:endParaRPr>
          </a:p>
        </p:txBody>
      </p:sp>
      <p:sp>
        <p:nvSpPr>
          <p:cNvPr id="10" name="Line Callout 1 (Accent Bar) 9"/>
          <p:cNvSpPr/>
          <p:nvPr/>
        </p:nvSpPr>
        <p:spPr bwMode="auto">
          <a:xfrm>
            <a:off x="6785411" y="5319875"/>
            <a:ext cx="2168984" cy="403828"/>
          </a:xfrm>
          <a:prstGeom prst="accentCallout1">
            <a:avLst>
              <a:gd name="adj1" fmla="val 18750"/>
              <a:gd name="adj2" fmla="val -8333"/>
              <a:gd name="adj3" fmla="val 170526"/>
              <a:gd name="adj4" fmla="val -6525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Kiểm soát</a:t>
            </a:r>
            <a:r>
              <a:rPr kumimoji="0" lang="en-US" sz="1800" b="0" i="0" u="none" strike="noStrike" cap="none" normalizeH="0" smtClean="0">
                <a:ln>
                  <a:noFill/>
                </a:ln>
                <a:solidFill>
                  <a:schemeClr val="tx1"/>
                </a:solidFill>
                <a:effectLst/>
                <a:latin typeface="Arial" charset="0"/>
              </a:rPr>
              <a:t> ngoại lệ</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28855671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Bước 3: Truy vấn dữ liệu </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45576" y="1487894"/>
            <a:ext cx="7421011" cy="4372585"/>
          </a:xfrm>
          <a:ln>
            <a:solidFill>
              <a:schemeClr val="accent1"/>
            </a:solidFill>
          </a:ln>
        </p:spPr>
      </p:pic>
      <p:sp>
        <p:nvSpPr>
          <p:cNvPr id="5" name="Line Callout 1 (Accent Bar) 4"/>
          <p:cNvSpPr/>
          <p:nvPr/>
        </p:nvSpPr>
        <p:spPr bwMode="auto">
          <a:xfrm>
            <a:off x="6872929" y="2186151"/>
            <a:ext cx="2271071" cy="725214"/>
          </a:xfrm>
          <a:prstGeom prst="accentCallout1">
            <a:avLst>
              <a:gd name="adj1" fmla="val 18750"/>
              <a:gd name="adj2" fmla="val -8333"/>
              <a:gd name="adj3" fmla="val 105254"/>
              <a:gd name="adj4" fmla="val -36416"/>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Khai báo</a:t>
            </a:r>
            <a:r>
              <a:rPr kumimoji="0" lang="en-US" sz="1800" b="0" i="0" u="none" strike="noStrike" cap="none" normalizeH="0" smtClean="0">
                <a:ln>
                  <a:noFill/>
                </a:ln>
                <a:solidFill>
                  <a:schemeClr val="tx1"/>
                </a:solidFill>
                <a:effectLst/>
                <a:latin typeface="Arial" charset="0"/>
              </a:rPr>
              <a:t> đối tượng câu lệnh  và thực thi</a:t>
            </a:r>
            <a:endParaRPr kumimoji="0" lang="en-US" sz="1800" b="0" i="0" u="none" strike="noStrike" cap="none" normalizeH="0" baseline="0" smtClean="0">
              <a:ln>
                <a:noFill/>
              </a:ln>
              <a:solidFill>
                <a:schemeClr val="tx1"/>
              </a:solidFill>
              <a:effectLst/>
              <a:latin typeface="Arial" charset="0"/>
            </a:endParaRPr>
          </a:p>
        </p:txBody>
      </p:sp>
      <p:sp>
        <p:nvSpPr>
          <p:cNvPr id="6" name="Line Callout 1 (Accent Bar) 5"/>
          <p:cNvSpPr/>
          <p:nvPr/>
        </p:nvSpPr>
        <p:spPr bwMode="auto">
          <a:xfrm>
            <a:off x="6693416" y="4698123"/>
            <a:ext cx="2271071" cy="725214"/>
          </a:xfrm>
          <a:prstGeom prst="accentCallout1">
            <a:avLst>
              <a:gd name="adj1" fmla="val 18750"/>
              <a:gd name="adj2" fmla="val -8333"/>
              <a:gd name="adj3" fmla="val -23731"/>
              <a:gd name="adj4" fmla="val -30400"/>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Duyệt</a:t>
            </a:r>
            <a:r>
              <a:rPr kumimoji="0" lang="en-US" sz="1800" b="0" i="0" u="none" strike="noStrike" cap="none" normalizeH="0" smtClean="0">
                <a:ln>
                  <a:noFill/>
                </a:ln>
                <a:solidFill>
                  <a:schemeClr val="tx1"/>
                </a:solidFill>
                <a:effectLst/>
                <a:latin typeface="Arial" charset="0"/>
              </a:rPr>
              <a:t> kế quả truy vấn </a:t>
            </a:r>
            <a:endParaRPr kumimoji="0" lang="en-US"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4615456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Kết quả thực hiện</a:t>
            </a:r>
            <a:endParaRPr lang="en-US"/>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12355" y="2028496"/>
            <a:ext cx="6624681" cy="2247660"/>
          </a:xfrm>
          <a:ln>
            <a:solidFill>
              <a:schemeClr val="accent1"/>
            </a:solidFill>
          </a:ln>
        </p:spPr>
      </p:pic>
    </p:spTree>
    <p:extLst>
      <p:ext uri="{BB962C8B-B14F-4D97-AF65-F5344CB8AC3E}">
        <p14:creationId xmlns:p14="http://schemas.microsoft.com/office/powerpoint/2010/main" val="23084890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34</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smtClean="0"/>
              <a:t>Fundamentals of Java, Aptech, 2013</a:t>
            </a:r>
          </a:p>
          <a:p>
            <a:r>
              <a:rPr lang="en-US" smtClean="0"/>
              <a:t>Fundamentals of Java Programming, Misunorio Ogihara, Springer, 2018</a:t>
            </a:r>
          </a:p>
          <a:p>
            <a:r>
              <a:rPr lang="en-US" smtClean="0"/>
              <a:t>Bài giảng Java - FPT</a:t>
            </a:r>
          </a:p>
          <a:p>
            <a:r>
              <a:rPr lang="en-US">
                <a:hlinkClick r:id="rId2"/>
              </a:rPr>
              <a:t>https://openplanning.net</a:t>
            </a:r>
            <a:r>
              <a:rPr lang="en-US" smtClean="0">
                <a:hlinkClick r:id="rId2"/>
              </a:rPr>
              <a:t>/</a:t>
            </a:r>
            <a:endParaRPr lang="en-US" smtClean="0"/>
          </a:p>
          <a:p>
            <a:r>
              <a:rPr lang="en-US">
                <a:hlinkClick r:id="rId3"/>
              </a:rPr>
              <a:t>http://</a:t>
            </a:r>
            <a:r>
              <a:rPr lang="en-US" smtClean="0">
                <a:hlinkClick r:id="rId3"/>
              </a:rPr>
              <a:t>www.btechsmartclass.com/java/java-inheritance-basics.html</a:t>
            </a:r>
            <a:endParaRPr lang="en-US" smtClean="0"/>
          </a:p>
          <a:p>
            <a:r>
              <a:rPr lang="en-US">
                <a:hlinkClick r:id="rId4"/>
              </a:rPr>
              <a:t>https://</a:t>
            </a:r>
            <a:r>
              <a:rPr lang="en-US" smtClean="0">
                <a:hlinkClick r:id="rId4"/>
              </a:rPr>
              <a:t>viettuts.vn/java/tinh-da-hinh-trong-java</a:t>
            </a:r>
            <a:endParaRPr lang="en-US" smtClean="0"/>
          </a:p>
          <a:p>
            <a:r>
              <a:rPr lang="en-US"/>
              <a:t>https://iviettech.vn/blog/thiet-ke-co-so-du-lieu/10569-co-so-du-lieu-la-gi-co-so-du-lieu-quan-he-la-gi.html</a:t>
            </a:r>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5778</TotalTime>
  <Words>2231</Words>
  <Application>Microsoft Office PowerPoint</Application>
  <PresentationFormat>On-screen Show (4:3)</PresentationFormat>
  <Paragraphs>205</Paragraphs>
  <Slides>35</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Cambria</vt:lpstr>
      <vt:lpstr>Consolas</vt:lpstr>
      <vt:lpstr>Tahoma</vt:lpstr>
      <vt:lpstr>Wingdings</vt:lpstr>
      <vt:lpstr>Theme1</vt:lpstr>
      <vt:lpstr>CHƯƠNG 4 JDBC API và JDBC Drivers</vt:lpstr>
      <vt:lpstr>Nội dung</vt:lpstr>
      <vt:lpstr>1. Giới thiệu</vt:lpstr>
      <vt:lpstr>1.1. Kết nối CSDL</vt:lpstr>
      <vt:lpstr>1.2. ODBC</vt:lpstr>
      <vt:lpstr>PowerPoint Presentation</vt:lpstr>
      <vt:lpstr>1.3. Khái niệm JDBC</vt:lpstr>
      <vt:lpstr>1.4. Các thành phần của JDBC</vt:lpstr>
      <vt:lpstr>1.5. Kiến trúc JDBC</vt:lpstr>
      <vt:lpstr>1.6. Phân loại JDBC</vt:lpstr>
      <vt:lpstr>PowerPoint Presentation</vt:lpstr>
      <vt:lpstr>PowerPoint Presentation</vt:lpstr>
      <vt:lpstr>PowerPoint Presentation</vt:lpstr>
      <vt:lpstr>Nội dung</vt:lpstr>
      <vt:lpstr>2. Phát triển ứng dụng JDBC</vt:lpstr>
      <vt:lpstr>2.1. Các bước để phát triển ứng dụng JDBC</vt:lpstr>
      <vt:lpstr>2.2. Tải một trình điều khiển</vt:lpstr>
      <vt:lpstr>2.3. Khởi tạo một kết nối</vt:lpstr>
      <vt:lpstr>2.3. Khởi tạo một kết nối</vt:lpstr>
      <vt:lpstr>2.4. Tạo câu lệnh và truy vấn</vt:lpstr>
      <vt:lpstr>2.5. Sử dụng excuteQuery() và ResultSet Objects </vt:lpstr>
      <vt:lpstr>2.5. Sử dụng excuteQuery() và ResultSet Objects </vt:lpstr>
      <vt:lpstr>2.6. Sử dụng lệnh executeUpdate() và execute()</vt:lpstr>
      <vt:lpstr>2.7. Ngoại lệ xảy ra trong ứng dụng JDBC</vt:lpstr>
      <vt:lpstr>2.7. Ngoại lệ xảy ra trong ứng dụng JDBC</vt:lpstr>
      <vt:lpstr>Nội dung</vt:lpstr>
      <vt:lpstr>3.1. Kết nối đến một CSDL SQL SERVER</vt:lpstr>
      <vt:lpstr>3.1. Kết nối đến một CSDL SQL SERVER</vt:lpstr>
      <vt:lpstr>Bước 1: Chuẩn bị CSDL</vt:lpstr>
      <vt:lpstr>Bước 2: Tạo kết nối để CSDL</vt:lpstr>
      <vt:lpstr>Ví dụ</vt:lpstr>
      <vt:lpstr>Bước 3: Truy vấn dữ liệu </vt:lpstr>
      <vt:lpstr>Kết quả thực hiện</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299</cp:revision>
  <dcterms:created xsi:type="dcterms:W3CDTF">2020-06-02T08:04:28Z</dcterms:created>
  <dcterms:modified xsi:type="dcterms:W3CDTF">2022-04-18T08:41:01Z</dcterms:modified>
</cp:coreProperties>
</file>