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5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9" r:id="rId54"/>
    <p:sldId id="310" r:id="rId55"/>
    <p:sldId id="308" r:id="rId56"/>
    <p:sldId id="311" r:id="rId57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62" roundtripDataSignature="AMtx7mgKZmFncmh9Gp0AyzLL008viZwnp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1716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notesMaster" Target="notesMasters/notesMaster1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customschemas.google.com/relationships/presentationmetadata" Target="meta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" name="Google Shape;8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6" name="Google Shape;96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" name="Google Shape;106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" name="Google Shape;116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Google Shape;126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" name="Google Shape;146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" name="Google Shape;161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4" name="Google Shape;184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4" name="Google Shape;194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6" name="Google Shape;206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5" name="Google Shape;225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5" name="Google Shape;235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5" name="Google Shape;245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5" name="Google Shape;255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5" name="Google Shape;265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9" name="Google Shape;289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p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0" name="Google Shape;300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1" name="Google Shape;311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p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2" name="Google Shape;322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p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2" name="Google Shape;332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2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3" name="Google Shape;343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p2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7" name="Google Shape;357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p2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8" name="Google Shape;368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Google Shape;377;p2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8" name="Google Shape;378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p2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8" name="Google Shape;388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" name="Google Shape;397;p2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8" name="Google Shape;398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Google Shape;408;p2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9" name="Google Shape;409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Google Shape;418;p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9" name="Google Shape;419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8" name="Google Shape;428;p3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9" name="Google Shape;429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Google Shape;438;p3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9" name="Google Shape;439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8" name="Google Shape;448;p3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9" name="Google Shape;449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8" name="Google Shape;458;p3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9" name="Google Shape;459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Google Shape;468;p3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9" name="Google Shape;469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3" name="Google Shape;483;p3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4" name="Google Shape;484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3" name="Google Shape;503;p3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4" name="Google Shape;504;p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" name="Google Shape;513;p3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4" name="Google Shape;514;p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3" name="Google Shape;523;p3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4" name="Google Shape;524;p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3" name="Google Shape;533;p3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4" name="Google Shape;534;p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7" name="Google Shape;547;p4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8" name="Google Shape;548;p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9" name="Google Shape;559;p4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0" name="Google Shape;560;p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9" name="Google Shape;569;p4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0" name="Google Shape;570;p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5" name="Google Shape;585;p4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6" name="Google Shape;586;p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9" name="Google Shape;599;p4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0" name="Google Shape;600;p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3" name="Google Shape;613;p4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4" name="Google Shape;614;p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7" name="Google Shape;627;p4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8" name="Google Shape;628;p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1" name="Google Shape;641;p4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2" name="Google Shape;642;p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" name="Google Shape;655;p4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6" name="Google Shape;656;p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8" name="Google Shape;668;p4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9" name="Google Shape;669;p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0" name="Google Shape;680;p5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1" name="Google Shape;681;p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5" name="Google Shape;695;p5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6" name="Google Shape;696;p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" name="Google Shape;706;p5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7" name="Google Shape;707;p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6" name="Google Shape;726;p5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7" name="Google Shape;727;p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6" name="Google Shape;736;p5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7" name="Google Shape;737;p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" name="Google Shape;716;p5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7" name="Google Shape;717;p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5" name="Google Shape;745;p5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6" name="Google Shape;746;p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58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58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5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5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5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9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59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5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60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60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6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6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6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6" name="Google Shape;36;p61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7" name="Google Shape;37;p6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6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62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62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62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4" name="Google Shape;44;p62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62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6" name="Google Shape;46;p6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6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6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6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6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6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6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6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6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6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65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65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1" name="Google Shape;61;p65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2" name="Google Shape;62;p6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6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6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66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66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66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9" name="Google Shape;69;p6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6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6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6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67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6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6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6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68"/>
          <p:cNvSpPr txBox="1">
            <a:spLocks noGrp="1"/>
          </p:cNvSpPr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68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6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6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6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5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57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5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5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5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jp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hyperlink" Target="http://../../../PROYECTOS/161221%20CTRL%204MOTO/MotoGabySIM.pdsprj" TargetMode="External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../../../PROYECTOS/161221%20CTRL%204MOTO/MotoGabyPCB.pdsprj" TargetMode="Externa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http://../../../PROYECTOS/161221%20CTRL%204MOTO/MotoGabyPCB.pdsprj" TargetMode="External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hyperlink" Target="about:blank" TargetMode="External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png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epectec.com/" TargetMode="External"/><Relationship Id="rId3" Type="http://schemas.openxmlformats.org/officeDocument/2006/relationships/hyperlink" Target="https://oshpark.com/" TargetMode="External"/><Relationship Id="rId7" Type="http://schemas.openxmlformats.org/officeDocument/2006/relationships/hyperlink" Target="https://www.pcbcart.com/" TargetMode="External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sunstone.com/" TargetMode="External"/><Relationship Id="rId5" Type="http://schemas.openxmlformats.org/officeDocument/2006/relationships/hyperlink" Target="https://www.expresspcb.com/" TargetMode="External"/><Relationship Id="rId4" Type="http://schemas.openxmlformats.org/officeDocument/2006/relationships/hyperlink" Target="https://www.4pcb.com/" TargetMode="Externa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ikipedia.org/" TargetMode="External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cbexpress.com/" TargetMode="Externa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lexiblecircuit.com/products/multi-layer-flex/" TargetMode="External"/><Relationship Id="rId3" Type="http://schemas.openxmlformats.org/officeDocument/2006/relationships/hyperlink" Target="http://www.advancedcircuits.com/" TargetMode="External"/><Relationship Id="rId7" Type="http://schemas.openxmlformats.org/officeDocument/2006/relationships/hyperlink" Target="http://www.ipc.org/" TargetMode="External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labcenter.com/" TargetMode="External"/><Relationship Id="rId5" Type="http://schemas.openxmlformats.org/officeDocument/2006/relationships/hyperlink" Target="https://www.altium.com/" TargetMode="External"/><Relationship Id="rId4" Type="http://schemas.openxmlformats.org/officeDocument/2006/relationships/hyperlink" Target="https://www.orcad.com/" TargetMode="External"/><Relationship Id="rId9" Type="http://schemas.openxmlformats.org/officeDocument/2006/relationships/hyperlink" Target="https://www.amitroncorp.com/?page_id=49" TargetMode="Externa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"/>
          <p:cNvSpPr txBox="1">
            <a:spLocks noGrp="1"/>
          </p:cNvSpPr>
          <p:nvPr>
            <p:ph type="ctrTitle"/>
          </p:nvPr>
        </p:nvSpPr>
        <p:spPr>
          <a:xfrm>
            <a:off x="683568" y="620688"/>
            <a:ext cx="5904656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Mexatron Tizimlar uchun</a:t>
            </a:r>
            <a:br>
              <a:rPr lang="en-US"/>
            </a:br>
            <a:r>
              <a:rPr lang="en-US"/>
              <a:t>Elektronika</a:t>
            </a:r>
            <a:endParaRPr/>
          </a:p>
        </p:txBody>
      </p:sp>
      <p:sp>
        <p:nvSpPr>
          <p:cNvPr id="89" name="Google Shape;89;p1"/>
          <p:cNvSpPr txBox="1">
            <a:spLocks noGrp="1"/>
          </p:cNvSpPr>
          <p:nvPr>
            <p:ph type="subTitle" idx="1"/>
          </p:nvPr>
        </p:nvSpPr>
        <p:spPr>
          <a:xfrm>
            <a:off x="1299340" y="1909836"/>
            <a:ext cx="6400800" cy="26438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2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ct val="100000"/>
              <a:buNone/>
            </a:pPr>
            <a:endParaRPr dirty="0"/>
          </a:p>
          <a:p>
            <a:pPr marL="0" lvl="0" indent="0" algn="ctr" rtl="0">
              <a:spcBef>
                <a:spcPts val="592"/>
              </a:spcBef>
              <a:spcAft>
                <a:spcPts val="0"/>
              </a:spcAft>
              <a:buClr>
                <a:srgbClr val="888888"/>
              </a:buClr>
              <a:buSzPct val="100000"/>
              <a:buNone/>
            </a:pPr>
            <a:r>
              <a:rPr lang="en-US" dirty="0" err="1"/>
              <a:t>Ma’ruza</a:t>
            </a:r>
            <a:r>
              <a:rPr lang="en-US" dirty="0"/>
              <a:t> 7</a:t>
            </a:r>
            <a:endParaRPr dirty="0"/>
          </a:p>
          <a:p>
            <a:pPr marL="0" lvl="0" indent="0" algn="ctr" rtl="0">
              <a:spcBef>
                <a:spcPts val="592"/>
              </a:spcBef>
              <a:spcAft>
                <a:spcPts val="0"/>
              </a:spcAft>
              <a:buClr>
                <a:srgbClr val="888888"/>
              </a:buClr>
              <a:buSzPct val="100000"/>
              <a:buNone/>
            </a:pPr>
            <a:r>
              <a:rPr lang="en-US" dirty="0" err="1"/>
              <a:t>Bosilgan</a:t>
            </a:r>
            <a:r>
              <a:rPr lang="en-US" dirty="0"/>
              <a:t> </a:t>
            </a:r>
            <a:r>
              <a:rPr lang="en-US" dirty="0" err="1"/>
              <a:t>Sxema</a:t>
            </a:r>
            <a:r>
              <a:rPr lang="en-US" dirty="0"/>
              <a:t> </a:t>
            </a:r>
            <a:r>
              <a:rPr lang="en-US" dirty="0" err="1"/>
              <a:t>Platformalarini</a:t>
            </a:r>
            <a:r>
              <a:rPr lang="en-US" dirty="0"/>
              <a:t> </a:t>
            </a:r>
            <a:r>
              <a:rPr lang="en-US" dirty="0" err="1" smtClean="0"/>
              <a:t>Loyihalash</a:t>
            </a:r>
            <a:endParaRPr lang="en-US" dirty="0" smtClean="0"/>
          </a:p>
          <a:p>
            <a:pPr marL="0" lvl="0" indent="0" algn="ctr" rtl="0">
              <a:spcBef>
                <a:spcPts val="592"/>
              </a:spcBef>
              <a:spcAft>
                <a:spcPts val="0"/>
              </a:spcAft>
              <a:buClr>
                <a:srgbClr val="888888"/>
              </a:buClr>
              <a:buSzPct val="100000"/>
              <a:buNone/>
            </a:pPr>
            <a:endParaRPr lang="en-US" dirty="0" smtClean="0"/>
          </a:p>
          <a:p>
            <a:pPr marL="0" lvl="0" indent="0" algn="ctr" rtl="0">
              <a:spcBef>
                <a:spcPts val="592"/>
              </a:spcBef>
              <a:spcAft>
                <a:spcPts val="0"/>
              </a:spcAft>
              <a:buClr>
                <a:srgbClr val="888888"/>
              </a:buClr>
              <a:buSzPct val="100000"/>
              <a:buNone/>
            </a:pPr>
            <a:r>
              <a:rPr lang="en-US" dirty="0" smtClean="0"/>
              <a:t>(Designing Printed Circuit Boards)</a:t>
            </a:r>
            <a:endParaRPr dirty="0"/>
          </a:p>
        </p:txBody>
      </p:sp>
      <p:sp>
        <p:nvSpPr>
          <p:cNvPr id="90" name="Google Shape;90;p1"/>
          <p:cNvSpPr txBox="1"/>
          <p:nvPr/>
        </p:nvSpPr>
        <p:spPr>
          <a:xfrm>
            <a:off x="2843806" y="5109807"/>
            <a:ext cx="3311869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Ma’ruzachi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Eraliev Asrorbek, MD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2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6059016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r>
              <a:rPr lang="en-US"/>
              <a:t>Bosilgan Sxema Platformalarini Loyihalash</a:t>
            </a:r>
            <a:endParaRPr/>
          </a:p>
        </p:txBody>
      </p:sp>
      <p:sp>
        <p:nvSpPr>
          <p:cNvPr id="99" name="Google Shape;99;p2"/>
          <p:cNvSpPr txBox="1">
            <a:spLocks noGrp="1"/>
          </p:cNvSpPr>
          <p:nvPr>
            <p:ph type="body" idx="1"/>
          </p:nvPr>
        </p:nvSpPr>
        <p:spPr>
          <a:xfrm>
            <a:off x="395536" y="1600200"/>
            <a:ext cx="8424936" cy="5069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85000" lnSpcReduction="20000"/>
          </a:bodyPr>
          <a:lstStyle/>
          <a:p>
            <a:pPr marL="0" lvl="0" indent="0" algn="l" rtl="0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dirty="0" err="1"/>
              <a:t>Reja</a:t>
            </a:r>
            <a:r>
              <a:rPr lang="en-US" dirty="0"/>
              <a:t>:</a:t>
            </a:r>
            <a:endParaRPr dirty="0"/>
          </a:p>
          <a:p>
            <a:pPr marL="742950" lvl="1" indent="-342900" algn="l" rtl="0">
              <a:spcBef>
                <a:spcPts val="442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▪"/>
            </a:pPr>
            <a:r>
              <a:rPr lang="en-US" sz="2600" dirty="0" err="1"/>
              <a:t>Kirish</a:t>
            </a:r>
            <a:r>
              <a:rPr lang="en-US" sz="2600" dirty="0"/>
              <a:t> - </a:t>
            </a:r>
            <a:r>
              <a:rPr lang="en-US" sz="2600" dirty="0" err="1"/>
              <a:t>Nima</a:t>
            </a:r>
            <a:r>
              <a:rPr lang="en-US" sz="2600" dirty="0"/>
              <a:t> </a:t>
            </a:r>
            <a:r>
              <a:rPr lang="en-US" sz="2600" dirty="0" err="1"/>
              <a:t>uchun</a:t>
            </a:r>
            <a:r>
              <a:rPr lang="en-US" sz="2600" dirty="0"/>
              <a:t> PCB (</a:t>
            </a:r>
            <a:r>
              <a:rPr lang="en-US" sz="2600" dirty="0" err="1"/>
              <a:t>Bosilgan</a:t>
            </a:r>
            <a:r>
              <a:rPr lang="en-US" sz="2600" dirty="0"/>
              <a:t> </a:t>
            </a:r>
            <a:r>
              <a:rPr lang="en-US" sz="2600" dirty="0" err="1"/>
              <a:t>sxema</a:t>
            </a:r>
            <a:r>
              <a:rPr lang="en-US" sz="2600" dirty="0"/>
              <a:t> </a:t>
            </a:r>
            <a:r>
              <a:rPr lang="en-US" sz="2600" dirty="0" err="1"/>
              <a:t>platformalari</a:t>
            </a:r>
            <a:r>
              <a:rPr lang="en-US" sz="2600" dirty="0"/>
              <a:t>)?</a:t>
            </a:r>
            <a:endParaRPr sz="2600" dirty="0"/>
          </a:p>
          <a:p>
            <a:pPr marL="742950" lvl="1" indent="-342900" algn="l" rtl="0">
              <a:spcBef>
                <a:spcPts val="442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▪"/>
            </a:pPr>
            <a:r>
              <a:rPr lang="en-US" sz="2600" dirty="0"/>
              <a:t>PCB </a:t>
            </a:r>
            <a:r>
              <a:rPr lang="en-US" sz="2600" dirty="0" err="1"/>
              <a:t>materiyallari</a:t>
            </a:r>
            <a:endParaRPr sz="2600" dirty="0"/>
          </a:p>
          <a:p>
            <a:pPr marL="742950" lvl="1" indent="-342900" algn="l" rtl="0">
              <a:spcBef>
                <a:spcPts val="442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▪"/>
            </a:pPr>
            <a:r>
              <a:rPr lang="en-US" sz="2600" dirty="0"/>
              <a:t>PCB </a:t>
            </a:r>
            <a:r>
              <a:rPr lang="en-US" sz="2600" dirty="0" err="1"/>
              <a:t>qismlari</a:t>
            </a:r>
            <a:endParaRPr sz="2600" dirty="0"/>
          </a:p>
          <a:p>
            <a:pPr marL="1143000" lvl="2" indent="-342900" algn="l" rtl="0">
              <a:spcBef>
                <a:spcPts val="391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ourier New"/>
              <a:buChar char="o"/>
            </a:pPr>
            <a:r>
              <a:rPr lang="en-US" sz="2300" dirty="0" err="1"/>
              <a:t>Jumperlar</a:t>
            </a:r>
            <a:endParaRPr sz="2300" dirty="0"/>
          </a:p>
          <a:p>
            <a:pPr marL="1143000" lvl="2" indent="-342900" algn="l" rtl="0">
              <a:spcBef>
                <a:spcPts val="391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ourier New"/>
              <a:buChar char="o"/>
            </a:pPr>
            <a:r>
              <a:rPr lang="en-US" sz="2300" dirty="0"/>
              <a:t>Solder Mask</a:t>
            </a:r>
            <a:endParaRPr sz="2300" dirty="0"/>
          </a:p>
          <a:p>
            <a:pPr marL="1143000" lvl="2" indent="-342900" algn="l" rtl="0">
              <a:spcBef>
                <a:spcPts val="391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ourier New"/>
              <a:buChar char="o"/>
            </a:pPr>
            <a:r>
              <a:rPr lang="en-US" sz="2300" dirty="0"/>
              <a:t>Silkscreen</a:t>
            </a:r>
            <a:endParaRPr sz="2300" dirty="0"/>
          </a:p>
          <a:p>
            <a:pPr marL="742950" lvl="1" indent="-342900" algn="l" rtl="0">
              <a:spcBef>
                <a:spcPts val="442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▪"/>
            </a:pPr>
            <a:r>
              <a:rPr lang="en-US" sz="2600" dirty="0" err="1"/>
              <a:t>Ko'p</a:t>
            </a:r>
            <a:r>
              <a:rPr lang="en-US" sz="2600" dirty="0"/>
              <a:t> </a:t>
            </a:r>
            <a:r>
              <a:rPr lang="en-US" sz="2600" dirty="0" err="1"/>
              <a:t>qatlamli</a:t>
            </a:r>
            <a:r>
              <a:rPr lang="en-US" sz="2600" dirty="0"/>
              <a:t> PCB</a:t>
            </a:r>
            <a:endParaRPr dirty="0"/>
          </a:p>
          <a:p>
            <a:pPr marL="742950" lvl="1" indent="-342900" algn="l" rtl="0">
              <a:spcBef>
                <a:spcPts val="442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▪"/>
            </a:pPr>
            <a:r>
              <a:rPr lang="en-US" sz="2600" dirty="0" err="1"/>
              <a:t>Jismoniy</a:t>
            </a:r>
            <a:r>
              <a:rPr lang="en-US" sz="2600" dirty="0"/>
              <a:t> (</a:t>
            </a:r>
            <a:r>
              <a:rPr lang="en-US" sz="2600" dirty="0" err="1"/>
              <a:t>texnik</a:t>
            </a:r>
            <a:r>
              <a:rPr lang="en-US" sz="2600" dirty="0"/>
              <a:t>) </a:t>
            </a:r>
            <a:r>
              <a:rPr lang="en-US" sz="2600" dirty="0" err="1"/>
              <a:t>dizayn</a:t>
            </a:r>
            <a:r>
              <a:rPr lang="en-US" sz="2600" dirty="0"/>
              <a:t> </a:t>
            </a:r>
            <a:r>
              <a:rPr lang="en-US" sz="2600" dirty="0" err="1"/>
              <a:t>muammolari</a:t>
            </a:r>
            <a:endParaRPr sz="2600" dirty="0"/>
          </a:p>
          <a:p>
            <a:pPr marL="742950" lvl="1" indent="-342900" algn="l" rtl="0">
              <a:spcBef>
                <a:spcPts val="442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▪"/>
            </a:pPr>
            <a:r>
              <a:rPr lang="en-US" sz="2600" dirty="0" err="1"/>
              <a:t>Dasturiy</a:t>
            </a:r>
            <a:r>
              <a:rPr lang="en-US" sz="2600" dirty="0"/>
              <a:t> </a:t>
            </a:r>
            <a:r>
              <a:rPr lang="en-US" sz="2600" dirty="0" err="1"/>
              <a:t>ta'minot</a:t>
            </a:r>
            <a:r>
              <a:rPr lang="en-US" sz="2600" dirty="0"/>
              <a:t> </a:t>
            </a:r>
            <a:r>
              <a:rPr lang="en-US" sz="2600" dirty="0" err="1"/>
              <a:t>loyihalash</a:t>
            </a:r>
            <a:endParaRPr sz="2600" dirty="0"/>
          </a:p>
          <a:p>
            <a:pPr marL="742950" lvl="1" indent="-342900" algn="l" rtl="0">
              <a:spcBef>
                <a:spcPts val="442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▪"/>
            </a:pPr>
            <a:r>
              <a:rPr lang="en-US" sz="2600" dirty="0" err="1"/>
              <a:t>PCBni</a:t>
            </a:r>
            <a:r>
              <a:rPr lang="en-US" sz="2600" dirty="0"/>
              <a:t> </a:t>
            </a:r>
            <a:r>
              <a:rPr lang="en-US" sz="2600" dirty="0" err="1"/>
              <a:t>loyihalash</a:t>
            </a:r>
            <a:r>
              <a:rPr lang="en-US" sz="2600" dirty="0"/>
              <a:t> </a:t>
            </a:r>
            <a:r>
              <a:rPr lang="en-US" sz="2600" dirty="0" err="1"/>
              <a:t>uchun</a:t>
            </a:r>
            <a:r>
              <a:rPr lang="en-US" sz="2600" dirty="0"/>
              <a:t> </a:t>
            </a:r>
            <a:r>
              <a:rPr lang="en-US" sz="2600" dirty="0" err="1"/>
              <a:t>zarur</a:t>
            </a:r>
            <a:r>
              <a:rPr lang="en-US" sz="2600" dirty="0"/>
              <a:t> </a:t>
            </a:r>
            <a:r>
              <a:rPr lang="en-US" sz="2600" dirty="0" err="1"/>
              <a:t>bo'lgan</a:t>
            </a:r>
            <a:r>
              <a:rPr lang="en-US" sz="2600" dirty="0"/>
              <a:t> </a:t>
            </a:r>
            <a:r>
              <a:rPr lang="en-US" sz="2600" dirty="0" err="1"/>
              <a:t>materiallar</a:t>
            </a:r>
            <a:endParaRPr sz="2600" dirty="0"/>
          </a:p>
          <a:p>
            <a:pPr marL="742950" lvl="1" indent="-342900" algn="l" rtl="0">
              <a:spcBef>
                <a:spcPts val="442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▪"/>
            </a:pPr>
            <a:r>
              <a:rPr lang="en-US" sz="2600" dirty="0" err="1"/>
              <a:t>Qo'lda</a:t>
            </a:r>
            <a:r>
              <a:rPr lang="en-US" sz="2600" dirty="0"/>
              <a:t> PCB </a:t>
            </a:r>
            <a:r>
              <a:rPr lang="en-US" sz="2600" dirty="0" err="1"/>
              <a:t>loyihalash</a:t>
            </a:r>
            <a:endParaRPr sz="2600" dirty="0"/>
          </a:p>
          <a:p>
            <a:pPr marL="742950" lvl="1" indent="-342900" algn="l" rtl="0">
              <a:spcBef>
                <a:spcPts val="442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▪"/>
            </a:pPr>
            <a:r>
              <a:rPr lang="en-US" sz="2600" dirty="0"/>
              <a:t>PCB </a:t>
            </a:r>
            <a:r>
              <a:rPr lang="en-US" sz="2600" dirty="0" err="1"/>
              <a:t>ishlab</a:t>
            </a:r>
            <a:r>
              <a:rPr lang="en-US" sz="2600" dirty="0"/>
              <a:t> </a:t>
            </a:r>
            <a:r>
              <a:rPr lang="en-US" sz="2600" dirty="0" err="1"/>
              <a:t>chiqaruvchi</a:t>
            </a:r>
            <a:r>
              <a:rPr lang="en-US" sz="2600" dirty="0"/>
              <a:t> </a:t>
            </a:r>
            <a:r>
              <a:rPr lang="en-US" sz="2600" dirty="0" err="1"/>
              <a:t>kompaniyalar</a:t>
            </a:r>
            <a:endParaRPr sz="2400" dirty="0"/>
          </a:p>
          <a:p>
            <a:pPr marL="400050" lvl="1" indent="0" algn="l" rtl="0">
              <a:spcBef>
                <a:spcPts val="408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2400" dirty="0"/>
              <a:t>      </a:t>
            </a:r>
            <a:r>
              <a:rPr lang="en-US" sz="2400" dirty="0" err="1"/>
              <a:t>Xulosa</a:t>
            </a:r>
            <a:endParaRPr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Kirish</a:t>
            </a:r>
            <a:endParaRPr sz="4000"/>
          </a:p>
        </p:txBody>
      </p:sp>
      <p:sp>
        <p:nvSpPr>
          <p:cNvPr id="113" name="Google Shape;113;p3"/>
          <p:cNvSpPr txBox="1">
            <a:spLocks noGrp="1"/>
          </p:cNvSpPr>
          <p:nvPr>
            <p:ph type="body" idx="1"/>
          </p:nvPr>
        </p:nvSpPr>
        <p:spPr>
          <a:xfrm>
            <a:off x="444463" y="2233271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Chop etilgan elektron plata - PCB</a:t>
            </a:r>
            <a:endParaRPr/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Mexanik qo'llab-quvvatlash</a:t>
            </a:r>
            <a:endParaRPr/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Supero'tkazuvchilar yo'llar yoki izlar yordamida elektron komponentlarni elektr bilan ulanadi</a:t>
            </a:r>
            <a:endParaRPr/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Elektron komponentlar bilan to'ldirilgan PCB bosilgan elektron yig'ishdir (PCA)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Nima uchun PCB ?</a:t>
            </a:r>
            <a:endParaRPr sz="4000"/>
          </a:p>
        </p:txBody>
      </p:sp>
      <p:sp>
        <p:nvSpPr>
          <p:cNvPr id="123" name="Google Shape;123;p4"/>
          <p:cNvSpPr txBox="1">
            <a:spLocks noGrp="1"/>
          </p:cNvSpPr>
          <p:nvPr>
            <p:ph type="body" idx="1"/>
          </p:nvPr>
        </p:nvSpPr>
        <p:spPr>
          <a:xfrm>
            <a:off x="457200" y="2231200"/>
            <a:ext cx="8229600" cy="27363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Qattiq, arzon va yuqori ishonchli bo'lishi mumkin</a:t>
            </a:r>
            <a:endParaRPr/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Tezroq (avtomatlashtirish tufayli) va yuqori hajmli ishlab chiqarishda izchil</a:t>
            </a:r>
            <a:endParaRPr/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Professional (ko'proq toza ko'rinish)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PCB materiallari</a:t>
            </a:r>
            <a:endParaRPr sz="4000"/>
          </a:p>
        </p:txBody>
      </p:sp>
      <p:sp>
        <p:nvSpPr>
          <p:cNvPr id="133" name="Google Shape;133;p5"/>
          <p:cNvSpPr txBox="1">
            <a:spLocks noGrp="1"/>
          </p:cNvSpPr>
          <p:nvPr>
            <p:ph type="body" idx="1"/>
          </p:nvPr>
        </p:nvSpPr>
        <p:spPr>
          <a:xfrm>
            <a:off x="457200" y="2254172"/>
            <a:ext cx="8458200" cy="45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Supero'tkazuvchilar qatlamlar odatda yupqa mis folgadan tayyorlanadi.</a:t>
            </a:r>
            <a:endParaRPr/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Plata odatda yashil rangga ega bo'lgan lehim niqobi bilan qoplangan. Odatda mavjud bo'lgan boshqa ranglar ko'k va qizildir.</a:t>
            </a:r>
            <a:endParaRPr/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Keraksiz mis faqat kerakli mis izlari yoki yo'llarini qoldirib, chizilganidan keyin substratdan chiqariladi.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Dielektrik PCB qatlami</a:t>
            </a:r>
            <a:endParaRPr sz="4000"/>
          </a:p>
        </p:txBody>
      </p:sp>
      <p:sp>
        <p:nvSpPr>
          <p:cNvPr id="143" name="Google Shape;143;p6"/>
          <p:cNvSpPr txBox="1">
            <a:spLocks noGrp="1"/>
          </p:cNvSpPr>
          <p:nvPr>
            <p:ph type="body" idx="1"/>
          </p:nvPr>
        </p:nvSpPr>
        <p:spPr>
          <a:xfrm>
            <a:off x="179512" y="1875499"/>
            <a:ext cx="8458200" cy="5006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PCB uchun eng keng tarqalgan material FR-4 taxtasi:</a:t>
            </a:r>
            <a:endParaRPr/>
          </a:p>
          <a:p>
            <a:pPr marL="742950" lvl="1" indent="-28575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urier New"/>
              <a:buChar char="o"/>
            </a:pPr>
            <a:r>
              <a:rPr lang="en-US"/>
              <a:t>FR "Flame Retardant" degan ma'noni anglatadi.</a:t>
            </a:r>
            <a:endParaRPr/>
          </a:p>
          <a:p>
            <a:pPr marL="742950" lvl="1" indent="-28575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urier New"/>
              <a:buChar char="o"/>
            </a:pPr>
            <a:r>
              <a:rPr lang="en-US"/>
              <a:t>Epoksi qatroni biriktiruvchi bilan to'qilgan shisha tolali mato bilan kompozitsion material.</a:t>
            </a:r>
            <a:endParaRPr/>
          </a:p>
          <a:p>
            <a:pPr marL="742950" lvl="1" indent="-28575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urier New"/>
              <a:buChar char="o"/>
            </a:pPr>
            <a:r>
              <a:rPr lang="en-US"/>
              <a:t>FR-4 va misning qalinligi alohida ko'rsatilgan.</a:t>
            </a:r>
            <a:endParaRPr/>
          </a:p>
          <a:p>
            <a:pPr marL="742950" lvl="1" indent="-28575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urier New"/>
              <a:buChar char="o"/>
            </a:pPr>
            <a:r>
              <a:rPr lang="en-US"/>
              <a:t>Mis folga qalinligi (oz/ft^2), [oddiy untsiya].</a:t>
            </a:r>
            <a:endParaRPr/>
          </a:p>
          <a:p>
            <a:pPr marL="1143000" lvl="2" indent="-2286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✔"/>
            </a:pPr>
            <a:r>
              <a:rPr lang="en-US"/>
              <a:t>1 oz/ft ^ 2 mis folga qalinligi 35 mkm.</a:t>
            </a:r>
            <a:endParaRPr/>
          </a:p>
          <a:p>
            <a:pPr marL="1143000" lvl="2" indent="-2286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✔"/>
            </a:pPr>
            <a:r>
              <a:rPr lang="en-US"/>
              <a:t>1/0 - 1 oz/ft^2 mis bir tomoni, boshqa tomoni yo'q.</a:t>
            </a:r>
            <a:endParaRPr/>
          </a:p>
          <a:p>
            <a:pPr marL="1143000" lvl="2" indent="-2286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✔"/>
            </a:pPr>
            <a:r>
              <a:rPr lang="en-US"/>
              <a:t>1/1 - har ikki tomonda 1 oz/ft^2 misni bildiradi.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PCB qatlamlari</a:t>
            </a:r>
            <a:endParaRPr sz="4000"/>
          </a:p>
        </p:txBody>
      </p:sp>
      <p:pic>
        <p:nvPicPr>
          <p:cNvPr id="153" name="Google Shape;153;p7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1043608" y="2420888"/>
            <a:ext cx="6324600" cy="3886199"/>
          </a:xfrm>
          <a:prstGeom prst="rect">
            <a:avLst/>
          </a:prstGeom>
          <a:noFill/>
          <a:ln>
            <a:noFill/>
          </a:ln>
        </p:spPr>
      </p:pic>
      <p:sp>
        <p:nvSpPr>
          <p:cNvPr id="154" name="Google Shape;154;p7"/>
          <p:cNvSpPr txBox="1"/>
          <p:nvPr/>
        </p:nvSpPr>
        <p:spPr>
          <a:xfrm>
            <a:off x="4739308" y="2420888"/>
            <a:ext cx="2362200" cy="40011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Mis qatlam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" name="Google Shape;155;p7"/>
          <p:cNvSpPr txBox="1"/>
          <p:nvPr/>
        </p:nvSpPr>
        <p:spPr>
          <a:xfrm>
            <a:off x="1176958" y="2620943"/>
            <a:ext cx="3429000" cy="40011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Qattiq insulator material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" name="Google Shape;156;p7"/>
          <p:cNvSpPr txBox="1"/>
          <p:nvPr/>
        </p:nvSpPr>
        <p:spPr>
          <a:xfrm>
            <a:off x="1615108" y="5545088"/>
            <a:ext cx="914400" cy="40011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Mis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7" name="Google Shape;157;p7"/>
          <p:cNvSpPr txBox="1"/>
          <p:nvPr/>
        </p:nvSpPr>
        <p:spPr>
          <a:xfrm>
            <a:off x="2720008" y="5779262"/>
            <a:ext cx="2228850" cy="707886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Qatlamlar orasidagi yo’lak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" name="Google Shape;158;p7"/>
          <p:cNvSpPr txBox="1"/>
          <p:nvPr/>
        </p:nvSpPr>
        <p:spPr>
          <a:xfrm>
            <a:off x="4948858" y="5433631"/>
            <a:ext cx="2362200" cy="40011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Teshik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" name="Google Shape;163;p8"/>
          <p:cNvGrpSpPr/>
          <p:nvPr/>
        </p:nvGrpSpPr>
        <p:grpSpPr>
          <a:xfrm>
            <a:off x="35496" y="1487606"/>
            <a:ext cx="8100392" cy="5241704"/>
            <a:chOff x="0" y="523461"/>
            <a:chExt cx="9144000" cy="6205850"/>
          </a:xfrm>
        </p:grpSpPr>
        <p:pic>
          <p:nvPicPr>
            <p:cNvPr id="164" name="Google Shape;164;p8" descr="A screenshot of a cell phone&#10;&#10;Description generated with high confidence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228600" y="2905539"/>
              <a:ext cx="8229600" cy="382377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65" name="Google Shape;165;p8" descr="A picture containing screenshot&#10;&#10;Description generated with very high confidence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0" y="523461"/>
              <a:ext cx="9144000" cy="21336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66" name="Google Shape;166;p8"/>
            <p:cNvSpPr txBox="1"/>
            <p:nvPr/>
          </p:nvSpPr>
          <p:spPr>
            <a:xfrm>
              <a:off x="6553200" y="1048306"/>
              <a:ext cx="2362200" cy="40011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000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Mis folga qatlami</a:t>
              </a:r>
              <a:endParaRPr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7" name="Google Shape;167;p8"/>
            <p:cNvSpPr txBox="1"/>
            <p:nvPr/>
          </p:nvSpPr>
          <p:spPr>
            <a:xfrm>
              <a:off x="6553200" y="1506975"/>
              <a:ext cx="2362200" cy="40011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000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Taglik</a:t>
              </a:r>
              <a:endParaRPr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8" name="Google Shape;168;p8"/>
            <p:cNvSpPr txBox="1"/>
            <p:nvPr/>
          </p:nvSpPr>
          <p:spPr>
            <a:xfrm>
              <a:off x="2438400" y="2068139"/>
              <a:ext cx="3429000" cy="461665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400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Bir qavat PCB</a:t>
              </a:r>
              <a:endParaRPr sz="24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9" name="Google Shape;169;p8"/>
            <p:cNvSpPr txBox="1"/>
            <p:nvPr/>
          </p:nvSpPr>
          <p:spPr>
            <a:xfrm>
              <a:off x="2438400" y="5943600"/>
              <a:ext cx="3429000" cy="461665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400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Ko’p qavat PCB</a:t>
              </a:r>
              <a:endParaRPr sz="24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0" name="Google Shape;170;p8"/>
            <p:cNvSpPr txBox="1"/>
            <p:nvPr/>
          </p:nvSpPr>
          <p:spPr>
            <a:xfrm>
              <a:off x="6129580" y="3186659"/>
              <a:ext cx="2362200" cy="40011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000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Mis folga qatlami</a:t>
              </a:r>
              <a:endParaRPr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1" name="Google Shape;171;p8"/>
            <p:cNvSpPr txBox="1"/>
            <p:nvPr/>
          </p:nvSpPr>
          <p:spPr>
            <a:xfrm>
              <a:off x="6129580" y="3581400"/>
              <a:ext cx="2362200" cy="40011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000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Taglik</a:t>
              </a:r>
              <a:endParaRPr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2" name="Google Shape;172;p8"/>
            <p:cNvSpPr txBox="1"/>
            <p:nvPr/>
          </p:nvSpPr>
          <p:spPr>
            <a:xfrm>
              <a:off x="6128288" y="3962400"/>
              <a:ext cx="2362200" cy="40011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000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Mis folga qatlami</a:t>
              </a:r>
              <a:endParaRPr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3" name="Google Shape;173;p8"/>
            <p:cNvSpPr txBox="1"/>
            <p:nvPr/>
          </p:nvSpPr>
          <p:spPr>
            <a:xfrm>
              <a:off x="6128288" y="4343400"/>
              <a:ext cx="2787112" cy="40011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000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Sintetik TolaliTaglik</a:t>
              </a:r>
              <a:endParaRPr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4" name="Google Shape;174;p8"/>
            <p:cNvSpPr txBox="1"/>
            <p:nvPr/>
          </p:nvSpPr>
          <p:spPr>
            <a:xfrm>
              <a:off x="6128288" y="4705290"/>
              <a:ext cx="2362200" cy="40011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000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Mis folga qatlami</a:t>
              </a:r>
              <a:endParaRPr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5" name="Google Shape;175;p8"/>
            <p:cNvSpPr txBox="1"/>
            <p:nvPr/>
          </p:nvSpPr>
          <p:spPr>
            <a:xfrm>
              <a:off x="6128288" y="5029200"/>
              <a:ext cx="2362200" cy="40011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000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Taglik</a:t>
              </a:r>
              <a:endParaRPr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6" name="Google Shape;176;p8"/>
            <p:cNvSpPr txBox="1"/>
            <p:nvPr/>
          </p:nvSpPr>
          <p:spPr>
            <a:xfrm>
              <a:off x="6112144" y="5410200"/>
              <a:ext cx="2362200" cy="40011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000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Mis folga qatlami</a:t>
              </a:r>
              <a:endParaRPr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77" name="Google Shape;177;p8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PCB qatlamlari</a:t>
            </a:r>
            <a:endParaRPr sz="40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9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PCB qismlari</a:t>
            </a:r>
            <a:endParaRPr sz="4000"/>
          </a:p>
        </p:txBody>
      </p:sp>
      <p:sp>
        <p:nvSpPr>
          <p:cNvPr id="191" name="Google Shape;191;p9"/>
          <p:cNvSpPr txBox="1">
            <a:spLocks noGrp="1"/>
          </p:cNvSpPr>
          <p:nvPr>
            <p:ph type="body" idx="1"/>
          </p:nvPr>
        </p:nvSpPr>
        <p:spPr>
          <a:xfrm>
            <a:off x="1547664" y="2254172"/>
            <a:ext cx="7315200" cy="45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Char char="•"/>
            </a:pPr>
            <a:r>
              <a:rPr lang="en-US" sz="3600"/>
              <a:t>Komponentlar</a:t>
            </a:r>
            <a:endParaRPr sz="3600"/>
          </a:p>
          <a:p>
            <a:pPr marL="342900" lvl="0" indent="-34290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3600"/>
              <a:buChar char="•"/>
            </a:pPr>
            <a:r>
              <a:rPr lang="en-US" sz="3600"/>
              <a:t> Padlar (Pads)</a:t>
            </a:r>
            <a:endParaRPr sz="3600"/>
          </a:p>
          <a:p>
            <a:pPr marL="342900" lvl="0" indent="-34290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3600"/>
              <a:buChar char="•"/>
            </a:pPr>
            <a:r>
              <a:rPr lang="en-US" sz="3600"/>
              <a:t> Izlar (Traces)</a:t>
            </a:r>
            <a:endParaRPr sz="3600"/>
          </a:p>
          <a:p>
            <a:pPr marL="342900" lvl="0" indent="-34290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3600"/>
              <a:buChar char="•"/>
            </a:pPr>
            <a:r>
              <a:rPr lang="en-US" sz="3600"/>
              <a:t> Teshiklar (Vias)</a:t>
            </a:r>
            <a:endParaRPr sz="3600"/>
          </a:p>
          <a:p>
            <a:pPr marL="342900" lvl="0" indent="-34290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3600"/>
              <a:buChar char="•"/>
            </a:pPr>
            <a:r>
              <a:rPr lang="en-US" sz="3600"/>
              <a:t> Yuqori metal qatlami</a:t>
            </a:r>
            <a:endParaRPr sz="3600"/>
          </a:p>
          <a:p>
            <a:pPr marL="342900" lvl="0" indent="-34290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3600"/>
              <a:buChar char="•"/>
            </a:pPr>
            <a:r>
              <a:rPr lang="en-US" sz="3600"/>
              <a:t> Quyi metal qatlami</a:t>
            </a:r>
            <a:endParaRPr sz="3600"/>
          </a:p>
          <a:p>
            <a:pPr marL="342900" lvl="0" indent="-1397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6" name="Google Shape;196;p10" descr="http://www.smtnet.com/media/images/12158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495800" y="1760282"/>
            <a:ext cx="4572000" cy="3352800"/>
          </a:xfrm>
          <a:prstGeom prst="rect">
            <a:avLst/>
          </a:prstGeom>
          <a:noFill/>
          <a:ln>
            <a:noFill/>
          </a:ln>
        </p:spPr>
      </p:pic>
      <p:sp>
        <p:nvSpPr>
          <p:cNvPr id="197" name="Google Shape;197;p10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Komponentlar</a:t>
            </a:r>
            <a:endParaRPr sz="4000"/>
          </a:p>
        </p:txBody>
      </p:sp>
      <p:sp>
        <p:nvSpPr>
          <p:cNvPr id="202" name="Google Shape;202;p10"/>
          <p:cNvSpPr txBox="1">
            <a:spLocks noGrp="1"/>
          </p:cNvSpPr>
          <p:nvPr>
            <p:ph type="body" idx="1"/>
          </p:nvPr>
        </p:nvSpPr>
        <p:spPr>
          <a:xfrm>
            <a:off x="457200" y="1882775"/>
            <a:ext cx="4038600" cy="4365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77500" lnSpcReduction="20000"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Komponentlar sxemada ishlatiladigan haqiqiy qurilmalardir.</a:t>
            </a:r>
            <a:endParaRPr/>
          </a:p>
          <a:p>
            <a:pPr marL="342900" lvl="0" indent="-185420" algn="l" rtl="0">
              <a:spcBef>
                <a:spcPts val="496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endParaRPr/>
          </a:p>
          <a:p>
            <a:pPr marL="342900" lvl="0" indent="-342900" algn="l" rtl="0">
              <a:spcBef>
                <a:spcPts val="496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Bu kirish/chiqish ulanishlarini o'z ichiga oladi.</a:t>
            </a:r>
            <a:endParaRPr/>
          </a:p>
          <a:p>
            <a:pPr marL="342900" lvl="0" indent="-185420" algn="l" rtl="0">
              <a:spcBef>
                <a:spcPts val="496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endParaRPr/>
          </a:p>
          <a:p>
            <a:pPr marL="342900" lvl="0" indent="-342900" algn="l" rtl="0">
              <a:spcBef>
                <a:spcPts val="496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I/U portlari, shu jumladan quvvat manbai ulanishlari ham PCBni loyihalashda muhim ahamiyatga ega.</a:t>
            </a:r>
            <a:endParaRPr/>
          </a:p>
        </p:txBody>
      </p:sp>
      <p:pic>
        <p:nvPicPr>
          <p:cNvPr id="203" name="Google Shape;203;p10"/>
          <p:cNvPicPr preferRelativeResize="0"/>
          <p:nvPr/>
        </p:nvPicPr>
        <p:blipFill rotWithShape="1">
          <a:blip r:embed="rId4">
            <a:alphaModFix/>
          </a:blip>
          <a:srcRect l="9027" b="16242"/>
          <a:stretch/>
        </p:blipFill>
        <p:spPr>
          <a:xfrm>
            <a:off x="4648200" y="4871129"/>
            <a:ext cx="4495800" cy="198687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1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Komponentlar</a:t>
            </a:r>
            <a:endParaRPr sz="4000"/>
          </a:p>
        </p:txBody>
      </p:sp>
      <p:grpSp>
        <p:nvGrpSpPr>
          <p:cNvPr id="213" name="Google Shape;213;p11"/>
          <p:cNvGrpSpPr/>
          <p:nvPr/>
        </p:nvGrpSpPr>
        <p:grpSpPr>
          <a:xfrm>
            <a:off x="457200" y="2132856"/>
            <a:ext cx="8275320" cy="4419600"/>
            <a:chOff x="411480" y="1447800"/>
            <a:chExt cx="8275320" cy="4419600"/>
          </a:xfrm>
        </p:grpSpPr>
        <p:pic>
          <p:nvPicPr>
            <p:cNvPr id="214" name="Google Shape;214;p11" descr="http://www.technologystudent.com/images5/pcbcir1.gif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990600" y="1447800"/>
              <a:ext cx="7543800" cy="44196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15" name="Google Shape;215;p11"/>
            <p:cNvSpPr txBox="1"/>
            <p:nvPr/>
          </p:nvSpPr>
          <p:spPr>
            <a:xfrm>
              <a:off x="1676400" y="1447800"/>
              <a:ext cx="1967077" cy="369332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Yuqoridan ko’rinish</a:t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6" name="Google Shape;216;p11"/>
            <p:cNvSpPr txBox="1"/>
            <p:nvPr/>
          </p:nvSpPr>
          <p:spPr>
            <a:xfrm>
              <a:off x="5486400" y="1447800"/>
              <a:ext cx="2438400" cy="369332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Pastdan ko’rinish</a:t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7" name="Google Shape;217;p11"/>
            <p:cNvSpPr txBox="1"/>
            <p:nvPr/>
          </p:nvSpPr>
          <p:spPr>
            <a:xfrm>
              <a:off x="609600" y="2743200"/>
              <a:ext cx="1524000" cy="369332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Mis izlar</a:t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8" name="Google Shape;218;p11"/>
            <p:cNvSpPr txBox="1"/>
            <p:nvPr/>
          </p:nvSpPr>
          <p:spPr>
            <a:xfrm>
              <a:off x="411480" y="4223266"/>
              <a:ext cx="1158240" cy="369332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Rele</a:t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9" name="Google Shape;219;p11"/>
            <p:cNvSpPr txBox="1"/>
            <p:nvPr/>
          </p:nvSpPr>
          <p:spPr>
            <a:xfrm>
              <a:off x="3581400" y="4267200"/>
              <a:ext cx="1424940" cy="369332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Chip tutkich</a:t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0" name="Google Shape;220;p11"/>
            <p:cNvSpPr txBox="1"/>
            <p:nvPr/>
          </p:nvSpPr>
          <p:spPr>
            <a:xfrm>
              <a:off x="4419600" y="2209800"/>
              <a:ext cx="1424940" cy="369332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Chip tutkich</a:t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1" name="Google Shape;221;p11"/>
            <p:cNvSpPr txBox="1"/>
            <p:nvPr/>
          </p:nvSpPr>
          <p:spPr>
            <a:xfrm>
              <a:off x="7528560" y="2373868"/>
              <a:ext cx="1158240" cy="369332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Rele</a:t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2" name="Google Shape;222;p11"/>
            <p:cNvSpPr txBox="1"/>
            <p:nvPr/>
          </p:nvSpPr>
          <p:spPr>
            <a:xfrm>
              <a:off x="2286000" y="5392182"/>
              <a:ext cx="4876800" cy="369332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>
                  <a:solidFill>
                    <a:srgbClr val="FF0000"/>
                  </a:solidFill>
                  <a:latin typeface="Calibri"/>
                  <a:ea typeface="Calibri"/>
                  <a:cs typeface="Calibri"/>
                  <a:sym typeface="Calibri"/>
                </a:rPr>
                <a:t>555 IC monostable sxemasining PCB ko’rinishi</a:t>
              </a:r>
              <a:endParaRPr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12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Pad (Yostiqcha)lar</a:t>
            </a:r>
            <a:endParaRPr sz="4000"/>
          </a:p>
        </p:txBody>
      </p:sp>
      <p:sp>
        <p:nvSpPr>
          <p:cNvPr id="232" name="Google Shape;232;p12"/>
          <p:cNvSpPr txBox="1">
            <a:spLocks noGrp="1"/>
          </p:cNvSpPr>
          <p:nvPr>
            <p:ph type="body" idx="1"/>
          </p:nvPr>
        </p:nvSpPr>
        <p:spPr>
          <a:xfrm>
            <a:off x="748720" y="2547752"/>
            <a:ext cx="8229600" cy="30243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dirty="0" err="1"/>
              <a:t>Komponentlar</a:t>
            </a:r>
            <a:r>
              <a:rPr lang="en-US" dirty="0"/>
              <a:t> </a:t>
            </a:r>
            <a:r>
              <a:rPr lang="en-US" dirty="0" err="1"/>
              <a:t>ulanadigan</a:t>
            </a:r>
            <a:r>
              <a:rPr lang="en-US" dirty="0"/>
              <a:t> joy.</a:t>
            </a:r>
            <a:endParaRPr dirty="0"/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dirty="0" err="1"/>
              <a:t>Siz</a:t>
            </a:r>
            <a:r>
              <a:rPr lang="en-US" dirty="0"/>
              <a:t> </a:t>
            </a:r>
            <a:r>
              <a:rPr lang="en-US" dirty="0" err="1"/>
              <a:t>komponentlarni</a:t>
            </a:r>
            <a:r>
              <a:rPr lang="en-US" dirty="0"/>
              <a:t> PCB </a:t>
            </a:r>
            <a:r>
              <a:rPr lang="en-US" dirty="0" err="1"/>
              <a:t>ning</a:t>
            </a:r>
            <a:r>
              <a:rPr lang="en-US" dirty="0"/>
              <a:t> pad </a:t>
            </a:r>
            <a:r>
              <a:rPr lang="en-US" dirty="0" err="1"/>
              <a:t>lariga</a:t>
            </a:r>
            <a:r>
              <a:rPr lang="en-US" dirty="0"/>
              <a:t> </a:t>
            </a:r>
            <a:r>
              <a:rPr lang="en-US" dirty="0" err="1"/>
              <a:t>kavsharlaysiz</a:t>
            </a:r>
            <a:endParaRPr dirty="0"/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dirty="0" err="1"/>
              <a:t>Padlar</a:t>
            </a:r>
            <a:r>
              <a:rPr lang="en-US" dirty="0"/>
              <a:t> </a:t>
            </a:r>
            <a:r>
              <a:rPr lang="en-US" dirty="0" err="1"/>
              <a:t>izlarga</a:t>
            </a:r>
            <a:r>
              <a:rPr lang="en-US" dirty="0"/>
              <a:t> </a:t>
            </a:r>
            <a:r>
              <a:rPr lang="en-US" dirty="0" err="1"/>
              <a:t>ulanadi</a:t>
            </a:r>
            <a:r>
              <a:rPr lang="en-US" dirty="0"/>
              <a:t>.</a:t>
            </a:r>
            <a:endParaRPr dirty="0"/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dirty="0" err="1"/>
              <a:t>Padlar</a:t>
            </a:r>
            <a:r>
              <a:rPr lang="en-US" dirty="0"/>
              <a:t> </a:t>
            </a:r>
            <a:r>
              <a:rPr lang="en-US" dirty="0" err="1"/>
              <a:t>ichki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tashqi</a:t>
            </a:r>
            <a:r>
              <a:rPr lang="en-US" dirty="0"/>
              <a:t> </a:t>
            </a:r>
            <a:r>
              <a:rPr lang="en-US" dirty="0" err="1"/>
              <a:t>diametrga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.</a:t>
            </a:r>
            <a:endParaRPr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1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Pad va izlar</a:t>
            </a:r>
            <a:endParaRPr sz="4000"/>
          </a:p>
        </p:txBody>
      </p:sp>
      <p:pic>
        <p:nvPicPr>
          <p:cNvPr id="242" name="Google Shape;242;p13" descr="pcb-imag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80492" y="2254172"/>
            <a:ext cx="6934200" cy="426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1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Izlar</a:t>
            </a:r>
            <a:endParaRPr sz="4000"/>
          </a:p>
        </p:txBody>
      </p:sp>
      <p:sp>
        <p:nvSpPr>
          <p:cNvPr id="252" name="Google Shape;252;p14"/>
          <p:cNvSpPr txBox="1">
            <a:spLocks noGrp="1"/>
          </p:cNvSpPr>
          <p:nvPr>
            <p:ph type="body" idx="1"/>
          </p:nvPr>
        </p:nvSpPr>
        <p:spPr>
          <a:xfrm>
            <a:off x="539552" y="2338763"/>
            <a:ext cx="8229600" cy="42092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3429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Izlar yostiqchalarni bir-biriga bog'laydi.</a:t>
            </a:r>
            <a:endParaRPr/>
          </a:p>
          <a:p>
            <a:pPr marL="342900" lvl="0" indent="-342900" algn="just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Izlar asosan PCB ning simlaridir.</a:t>
            </a:r>
            <a:endParaRPr/>
          </a:p>
          <a:p>
            <a:pPr marL="342900" lvl="0" indent="-342900" algn="just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Signallarni o'tkazish uchun simga ekvivalent</a:t>
            </a:r>
            <a:endParaRPr/>
          </a:p>
          <a:p>
            <a:pPr marL="342900" lvl="0" indent="-342900" algn="just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Izlar ba'zan vialarga ulanadi.</a:t>
            </a:r>
            <a:endParaRPr/>
          </a:p>
          <a:p>
            <a:pPr marL="342900" lvl="0" indent="-342900" algn="just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Yuqori oqim izlari keng bo'lishi kerak.</a:t>
            </a:r>
            <a:endParaRPr/>
          </a:p>
          <a:p>
            <a:pPr marL="342900" lvl="0" indent="-342900" algn="just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Signal izlari odatda kuch yoki yer (ground) izlaridan torroq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1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Teshiklar (Vias)</a:t>
            </a:r>
            <a:endParaRPr sz="4000"/>
          </a:p>
        </p:txBody>
      </p:sp>
      <p:sp>
        <p:nvSpPr>
          <p:cNvPr id="262" name="Google Shape;262;p15"/>
          <p:cNvSpPr txBox="1">
            <a:spLocks noGrp="1"/>
          </p:cNvSpPr>
          <p:nvPr>
            <p:ph type="body" idx="1"/>
          </p:nvPr>
        </p:nvSpPr>
        <p:spPr>
          <a:xfrm>
            <a:off x="683568" y="2254172"/>
            <a:ext cx="8229600" cy="39932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PCB plataning bir qatlamidan boshqa qatlamlarga izlarni bog'laydigan qoplamali teshikli pad.</a:t>
            </a:r>
            <a:endParaRPr/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PCBlarda foydalanish orqali minimallashtirishga harakat qilinadi.</a:t>
            </a:r>
            <a:endParaRPr/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Ba'zi komponentlar yo'lakchalari sifatida foydalanish mumkin.</a:t>
            </a:r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1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Teshiklar (Vias)</a:t>
            </a:r>
            <a:endParaRPr sz="4000"/>
          </a:p>
        </p:txBody>
      </p:sp>
      <p:grpSp>
        <p:nvGrpSpPr>
          <p:cNvPr id="272" name="Google Shape;272;p16"/>
          <p:cNvGrpSpPr/>
          <p:nvPr/>
        </p:nvGrpSpPr>
        <p:grpSpPr>
          <a:xfrm>
            <a:off x="1043608" y="2132856"/>
            <a:ext cx="7581900" cy="2667000"/>
            <a:chOff x="914400" y="1295400"/>
            <a:chExt cx="7581900" cy="2667000"/>
          </a:xfrm>
        </p:grpSpPr>
        <p:pic>
          <p:nvPicPr>
            <p:cNvPr id="273" name="Google Shape;273;p16" descr="http://techdocs.altium.com/sites/default/files/wiki_attachments/209845/Pcb_Obj-Via_Via_LayerStackup.png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600200" y="1295400"/>
              <a:ext cx="5943600" cy="26670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4" name="Google Shape;274;p16"/>
            <p:cNvSpPr txBox="1"/>
            <p:nvPr/>
          </p:nvSpPr>
          <p:spPr>
            <a:xfrm>
              <a:off x="1524000" y="2057400"/>
              <a:ext cx="1066800" cy="276999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2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Yuqori qatlam</a:t>
              </a:r>
              <a:endParaRPr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5" name="Google Shape;275;p16"/>
            <p:cNvSpPr txBox="1"/>
            <p:nvPr/>
          </p:nvSpPr>
          <p:spPr>
            <a:xfrm>
              <a:off x="914400" y="2413019"/>
              <a:ext cx="1600200" cy="276999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2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Ichki panel 1 (Ground)</a:t>
              </a:r>
              <a:endParaRPr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6" name="Google Shape;276;p16"/>
            <p:cNvSpPr txBox="1"/>
            <p:nvPr/>
          </p:nvSpPr>
          <p:spPr>
            <a:xfrm>
              <a:off x="927100" y="2653099"/>
              <a:ext cx="1600200" cy="276999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2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O’rta qatlam 1</a:t>
              </a:r>
              <a:endParaRPr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7" name="Google Shape;277;p16"/>
            <p:cNvSpPr txBox="1"/>
            <p:nvPr/>
          </p:nvSpPr>
          <p:spPr>
            <a:xfrm>
              <a:off x="927100" y="3008708"/>
              <a:ext cx="1600200" cy="276999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2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O’rta qatlam 2</a:t>
              </a:r>
              <a:endParaRPr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8" name="Google Shape;278;p16"/>
            <p:cNvSpPr txBox="1"/>
            <p:nvPr/>
          </p:nvSpPr>
          <p:spPr>
            <a:xfrm>
              <a:off x="958850" y="3251805"/>
              <a:ext cx="1600200" cy="276999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2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Ichki panel 1 (3.3V)</a:t>
              </a:r>
              <a:endParaRPr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9" name="Google Shape;279;p16"/>
            <p:cNvSpPr txBox="1"/>
            <p:nvPr/>
          </p:nvSpPr>
          <p:spPr>
            <a:xfrm>
              <a:off x="1466850" y="3592605"/>
              <a:ext cx="1066800" cy="276999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2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Quyi qatlam</a:t>
              </a:r>
              <a:endParaRPr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0" name="Google Shape;280;p16"/>
            <p:cNvSpPr txBox="1"/>
            <p:nvPr/>
          </p:nvSpPr>
          <p:spPr>
            <a:xfrm>
              <a:off x="6400800" y="1460519"/>
              <a:ext cx="2095500" cy="276999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2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Umumiy balandligi (1.834mm)</a:t>
              </a:r>
              <a:endParaRPr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1" name="Google Shape;281;p16"/>
            <p:cNvSpPr txBox="1"/>
            <p:nvPr/>
          </p:nvSpPr>
          <p:spPr>
            <a:xfrm>
              <a:off x="6377940" y="1829134"/>
              <a:ext cx="1295400" cy="276999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2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O’zak (0.32mm)</a:t>
              </a:r>
              <a:endParaRPr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2" name="Google Shape;282;p16"/>
            <p:cNvSpPr txBox="1"/>
            <p:nvPr/>
          </p:nvSpPr>
          <p:spPr>
            <a:xfrm>
              <a:off x="6377940" y="2136020"/>
              <a:ext cx="1623060" cy="276999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2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Prepreg (0.32mm)</a:t>
              </a:r>
              <a:endParaRPr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3" name="Google Shape;283;p16"/>
            <p:cNvSpPr txBox="1"/>
            <p:nvPr/>
          </p:nvSpPr>
          <p:spPr>
            <a:xfrm>
              <a:off x="6377940" y="2443524"/>
              <a:ext cx="1295400" cy="276999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2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O’zak (0.32mm)</a:t>
              </a:r>
              <a:endParaRPr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4" name="Google Shape;284;p16"/>
            <p:cNvSpPr txBox="1"/>
            <p:nvPr/>
          </p:nvSpPr>
          <p:spPr>
            <a:xfrm>
              <a:off x="6377940" y="2750410"/>
              <a:ext cx="1623060" cy="276999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2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Prepreg (0.32mm)</a:t>
              </a:r>
              <a:endParaRPr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5" name="Google Shape;285;p16"/>
            <p:cNvSpPr txBox="1"/>
            <p:nvPr/>
          </p:nvSpPr>
          <p:spPr>
            <a:xfrm>
              <a:off x="6377940" y="3057914"/>
              <a:ext cx="1295400" cy="276999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2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O’zak (0.32mm)</a:t>
              </a:r>
              <a:endParaRPr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86" name="Google Shape;286;p16"/>
          <p:cNvSpPr txBox="1">
            <a:spLocks noGrp="1"/>
          </p:cNvSpPr>
          <p:nvPr>
            <p:ph type="body" idx="1"/>
          </p:nvPr>
        </p:nvSpPr>
        <p:spPr>
          <a:xfrm>
            <a:off x="853108" y="4964975"/>
            <a:ext cx="7696200" cy="17303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514350" lvl="0" indent="-5143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AutoNum type="arabicPeriod"/>
            </a:pPr>
            <a:r>
              <a:rPr lang="en-US"/>
              <a:t>Blind (Ko’rinmas) Via</a:t>
            </a:r>
            <a:endParaRPr/>
          </a:p>
          <a:p>
            <a:pPr marL="514350" lvl="0" indent="-51435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AutoNum type="arabicPeriod"/>
            </a:pPr>
            <a:r>
              <a:rPr lang="en-US"/>
              <a:t>Buried (Ko’milgan) Via</a:t>
            </a:r>
            <a:endParaRPr/>
          </a:p>
          <a:p>
            <a:pPr marL="514350" lvl="0" indent="-51435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AutoNum type="arabicPeriod"/>
            </a:pPr>
            <a:r>
              <a:rPr lang="en-US"/>
              <a:t>Teshik orqali Via</a:t>
            </a: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1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Yuqori Metall Qatlam</a:t>
            </a:r>
            <a:endParaRPr sz="4000"/>
          </a:p>
        </p:txBody>
      </p:sp>
      <p:sp>
        <p:nvSpPr>
          <p:cNvPr id="296" name="Google Shape;296;p17"/>
          <p:cNvSpPr txBox="1">
            <a:spLocks noGrp="1"/>
          </p:cNvSpPr>
          <p:nvPr>
            <p:ph type="body" idx="1"/>
          </p:nvPr>
        </p:nvSpPr>
        <p:spPr>
          <a:xfrm>
            <a:off x="457200" y="1905000"/>
            <a:ext cx="4419600" cy="396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/>
              <a:t>Komponentlarning aksariyati yuqori qatlamda joylashgan</a:t>
            </a:r>
            <a:endParaRPr sz="2600"/>
          </a:p>
          <a:p>
            <a:pPr marL="342900" lvl="0" indent="-342900" algn="l" rtl="0">
              <a:spcBef>
                <a:spcPts val="52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/>
              <a:t>Yuqori qatlamda kamroq izlar</a:t>
            </a:r>
            <a:endParaRPr sz="2600"/>
          </a:p>
          <a:p>
            <a:pPr marL="342900" lvl="0" indent="-342900" algn="l" rtl="0">
              <a:spcBef>
                <a:spcPts val="52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/>
              <a:t>Komponentlar PCB ning yuqori qatlamidagi yostiqlarga lehimlanadi</a:t>
            </a:r>
            <a:endParaRPr sz="2600"/>
          </a:p>
          <a:p>
            <a:pPr marL="342900" lvl="0" indent="-342900" algn="l" rtl="0">
              <a:spcBef>
                <a:spcPts val="52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/>
              <a:t>Yuqori zanjir zichligi</a:t>
            </a:r>
            <a:endParaRPr sz="2600"/>
          </a:p>
        </p:txBody>
      </p:sp>
      <p:pic>
        <p:nvPicPr>
          <p:cNvPr id="297" name="Google Shape;297;p17" descr="320px-Smt_closeup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876800" y="2819400"/>
            <a:ext cx="3886200" cy="304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p18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Quyi Metall Qatlam</a:t>
            </a:r>
            <a:endParaRPr sz="4000"/>
          </a:p>
        </p:txBody>
      </p:sp>
      <p:sp>
        <p:nvSpPr>
          <p:cNvPr id="307" name="Google Shape;307;p18"/>
          <p:cNvSpPr txBox="1">
            <a:spLocks noGrp="1"/>
          </p:cNvSpPr>
          <p:nvPr>
            <p:ph type="body" idx="1"/>
          </p:nvPr>
        </p:nvSpPr>
        <p:spPr>
          <a:xfrm>
            <a:off x="457200" y="2132856"/>
            <a:ext cx="4343400" cy="45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Ushbu qatlamda bir nechta komponentlar.</a:t>
            </a:r>
            <a:endParaRPr/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Ushbu qatlamda ko'plab izlar.</a:t>
            </a:r>
            <a:endParaRPr/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Ko'pincha lehim bu qatlamda amalga oshiriladi.</a:t>
            </a:r>
            <a:endParaRPr/>
          </a:p>
        </p:txBody>
      </p:sp>
      <p:pic>
        <p:nvPicPr>
          <p:cNvPr id="308" name="Google Shape;308;p18" descr="Image result for pcb bottom layer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48064" y="3068960"/>
            <a:ext cx="3619500" cy="2533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p19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Jumperlar</a:t>
            </a:r>
            <a:endParaRPr sz="4000"/>
          </a:p>
        </p:txBody>
      </p:sp>
      <p:pic>
        <p:nvPicPr>
          <p:cNvPr id="318" name="Google Shape;318;p19" descr="A close up of a device&#10;&#10;Description generated with high confidence"/>
          <p:cNvPicPr preferRelativeResize="0"/>
          <p:nvPr/>
        </p:nvPicPr>
        <p:blipFill rotWithShape="1">
          <a:blip r:embed="rId3">
            <a:alphaModFix/>
          </a:blip>
          <a:srcRect l="22955" r="5790" b="-1"/>
          <a:stretch/>
        </p:blipFill>
        <p:spPr>
          <a:xfrm>
            <a:off x="5532933" y="2332828"/>
            <a:ext cx="3225289" cy="4272681"/>
          </a:xfrm>
          <a:prstGeom prst="rect">
            <a:avLst/>
          </a:prstGeom>
          <a:noFill/>
          <a:ln>
            <a:noFill/>
          </a:ln>
        </p:spPr>
      </p:pic>
      <p:sp>
        <p:nvSpPr>
          <p:cNvPr id="319" name="Google Shape;319;p19"/>
          <p:cNvSpPr txBox="1">
            <a:spLocks noGrp="1"/>
          </p:cNvSpPr>
          <p:nvPr>
            <p:ph type="body" idx="1"/>
          </p:nvPr>
        </p:nvSpPr>
        <p:spPr>
          <a:xfrm>
            <a:off x="827584" y="2254172"/>
            <a:ext cx="440055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/>
              <a:t>Ko'pincha, ko'plab signal simlari juda kichik bo'shliqda mavjud bo'lishi va bir-birining ustiga chiqishi kerak.</a:t>
            </a:r>
            <a:endParaRPr/>
          </a:p>
          <a:p>
            <a:pPr marL="342900" lvl="0" indent="-342900" algn="l" rtl="0">
              <a:spcBef>
                <a:spcPts val="52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/>
              <a:t>Turli xil PCB qatlamlarida izlarni ishlatish - bu variant.</a:t>
            </a:r>
            <a:endParaRPr/>
          </a:p>
          <a:p>
            <a:pPr marL="342900" lvl="0" indent="-342900" algn="l" rtl="0">
              <a:spcBef>
                <a:spcPts val="52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/>
              <a:t>Ko'p qatlamli PCBlar ko'pincha qimmat.</a:t>
            </a:r>
            <a:endParaRPr/>
          </a:p>
          <a:p>
            <a:pPr marL="342900" lvl="0" indent="-342900" algn="l" rtl="0">
              <a:spcBef>
                <a:spcPts val="52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/>
              <a:t>Yechim: jumperlardan foydalaning</a:t>
            </a:r>
            <a:endParaRPr sz="170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Google Shape;324;p20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Jumperlar</a:t>
            </a:r>
            <a:endParaRPr sz="4000"/>
          </a:p>
        </p:txBody>
      </p:sp>
      <p:pic>
        <p:nvPicPr>
          <p:cNvPr id="329" name="Google Shape;329;p20" descr="pcb-jumpers1-lg.jpg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1619672" y="3068960"/>
            <a:ext cx="6046716" cy="2209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2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Solder (Qalay) Mask</a:t>
            </a:r>
            <a:endParaRPr sz="4000"/>
          </a:p>
        </p:txBody>
      </p:sp>
      <p:sp>
        <p:nvSpPr>
          <p:cNvPr id="339" name="Google Shape;339;p21"/>
          <p:cNvSpPr txBox="1">
            <a:spLocks noGrp="1"/>
          </p:cNvSpPr>
          <p:nvPr>
            <p:ph type="body" idx="1"/>
          </p:nvPr>
        </p:nvSpPr>
        <p:spPr>
          <a:xfrm>
            <a:off x="477993" y="2101772"/>
            <a:ext cx="5486400" cy="45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10000"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 sz="2800"/>
              <a:t>Tashqi qatlamlardagi mis izlarini korroziyadan saqlash uchun foydalaniladi</a:t>
            </a:r>
            <a:endParaRPr sz="2800"/>
          </a:p>
          <a:p>
            <a:pPr marL="342900" lvl="0" indent="-342900" algn="l" rtl="0">
              <a:spcBef>
                <a:spcPts val="518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 sz="2800"/>
              <a:t>Lehimlanmaslik kerak bo'lgan joylar polimerga chidamli lehim niqobi bilan qoplangan bo'lishi mumkin</a:t>
            </a:r>
            <a:endParaRPr sz="2800"/>
          </a:p>
          <a:p>
            <a:pPr marL="342900" lvl="0" indent="-342900" algn="l" rtl="0">
              <a:spcBef>
                <a:spcPts val="518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 sz="2800"/>
              <a:t>Lehimni faqat ma'lum joylarda saqlash uchun mo'ljallangan</a:t>
            </a:r>
            <a:endParaRPr sz="2800"/>
          </a:p>
          <a:p>
            <a:pPr marL="342900" lvl="0" indent="-342900" algn="l" rtl="0">
              <a:spcBef>
                <a:spcPts val="518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 sz="2800"/>
              <a:t>O'tkazgichlar orasidagi lehim shaklini bog'lashni oldini oladi va shu bilan qisqa tutashuvlarni yaratadi (ya'ni, lehim izlarini yashiradi)</a:t>
            </a:r>
            <a:endParaRPr/>
          </a:p>
        </p:txBody>
      </p:sp>
      <p:pic>
        <p:nvPicPr>
          <p:cNvPr id="340" name="Google Shape;340;p21" descr="http://cdn.instructables.com/FIQ/16GW/H4VQR39H/FIQ16GWH4VQR39H.LARGE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986002" y="2254172"/>
            <a:ext cx="2984863" cy="3200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p22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Lehimlash - Soldering</a:t>
            </a:r>
            <a:endParaRPr sz="4000"/>
          </a:p>
        </p:txBody>
      </p:sp>
      <p:sp>
        <p:nvSpPr>
          <p:cNvPr id="350" name="Google Shape;350;p22"/>
          <p:cNvSpPr txBox="1"/>
          <p:nvPr/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endParaRPr sz="4400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1" name="Google Shape;351;p22"/>
          <p:cNvSpPr txBox="1">
            <a:spLocks noGrp="1"/>
          </p:cNvSpPr>
          <p:nvPr>
            <p:ph type="body" idx="1"/>
          </p:nvPr>
        </p:nvSpPr>
        <p:spPr>
          <a:xfrm>
            <a:off x="481084" y="2002234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To'lqinli lehim - teshik va SMT uchun</a:t>
            </a:r>
            <a:endParaRPr/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Qayta oqim bilan lehimlash - SMT uchun</a:t>
            </a:r>
            <a:endParaRPr/>
          </a:p>
        </p:txBody>
      </p:sp>
      <p:pic>
        <p:nvPicPr>
          <p:cNvPr id="352" name="Google Shape;352;p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2052" y="3316417"/>
            <a:ext cx="3962400" cy="2971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53" name="Google Shape;353;p22"/>
          <p:cNvPicPr preferRelativeResize="0"/>
          <p:nvPr/>
        </p:nvPicPr>
        <p:blipFill rotWithShape="1">
          <a:blip r:embed="rId4">
            <a:alphaModFix/>
          </a:blip>
          <a:srcRect l="3835" r="32570" b="7692"/>
          <a:stretch/>
        </p:blipFill>
        <p:spPr>
          <a:xfrm>
            <a:off x="4603395" y="3316417"/>
            <a:ext cx="3969657" cy="2971799"/>
          </a:xfrm>
          <a:prstGeom prst="rect">
            <a:avLst/>
          </a:prstGeom>
          <a:noFill/>
          <a:ln>
            <a:noFill/>
          </a:ln>
        </p:spPr>
      </p:pic>
      <p:sp>
        <p:nvSpPr>
          <p:cNvPr id="354" name="Google Shape;354;p22"/>
          <p:cNvSpPr/>
          <p:nvPr/>
        </p:nvSpPr>
        <p:spPr>
          <a:xfrm>
            <a:off x="4889953" y="6308725"/>
            <a:ext cx="358303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202124"/>
                </a:solidFill>
                <a:latin typeface="arial"/>
                <a:ea typeface="arial"/>
                <a:cs typeface="arial"/>
                <a:sym typeface="arial"/>
              </a:rPr>
              <a:t>Surface-mount technology (SMT)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p2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484632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Silkscreen</a:t>
            </a:r>
            <a:endParaRPr/>
          </a:p>
        </p:txBody>
      </p:sp>
      <p:sp>
        <p:nvSpPr>
          <p:cNvPr id="364" name="Google Shape;364;p23"/>
          <p:cNvSpPr txBox="1">
            <a:spLocks noGrp="1"/>
          </p:cNvSpPr>
          <p:nvPr>
            <p:ph type="body" idx="1"/>
          </p:nvPr>
        </p:nvSpPr>
        <p:spPr>
          <a:xfrm>
            <a:off x="447053" y="4713775"/>
            <a:ext cx="8001000" cy="21113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77500" lnSpcReduction="20000"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Komponent joylarini belgilash uchun lehim niqobiga chop etish</a:t>
            </a:r>
            <a:endParaRPr/>
          </a:p>
          <a:p>
            <a:pPr marL="342900" lvl="0" indent="-342900" algn="l" rtl="0">
              <a:spcBef>
                <a:spcPts val="496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Komponent qismlari raqamlari va joylashuvi haqida o'qilishi mumkin bo'lgan ma'lumotlar.</a:t>
            </a:r>
            <a:endParaRPr/>
          </a:p>
          <a:p>
            <a:pPr marL="342900" lvl="0" indent="-342900" algn="l" rtl="0">
              <a:spcBef>
                <a:spcPts val="496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Elektron platani yig'ish, sinovdan o'tkazish va xizmat ko'rsatishda yordam beradi.</a:t>
            </a:r>
            <a:endParaRPr/>
          </a:p>
        </p:txBody>
      </p:sp>
      <p:pic>
        <p:nvPicPr>
          <p:cNvPr id="365" name="Google Shape;365;p23" descr="http://www.robotroom.com/PCB/Silkscreen/Printed-circuit-board-with-tin-plating-solder-mask-and-silkscreen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42020" y="2002234"/>
            <a:ext cx="7010400" cy="2590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p2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Ko’p qatlamli PCB lar</a:t>
            </a:r>
            <a:endParaRPr sz="4000"/>
          </a:p>
        </p:txBody>
      </p:sp>
      <p:sp>
        <p:nvSpPr>
          <p:cNvPr id="375" name="Google Shape;375;p24"/>
          <p:cNvSpPr txBox="1">
            <a:spLocks noGrp="1"/>
          </p:cNvSpPr>
          <p:nvPr>
            <p:ph type="body" idx="1"/>
          </p:nvPr>
        </p:nvSpPr>
        <p:spPr>
          <a:xfrm>
            <a:off x="611560" y="2492896"/>
            <a:ext cx="8229600" cy="38320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Yuqori va pastki qatlamdan ko'proq.</a:t>
            </a:r>
            <a:endParaRPr/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Odatda quvvat tekisligi, zamin tekisligi, yuqori qatlam va pastki qatlam bo'ladi.</a:t>
            </a:r>
            <a:endParaRPr/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Ba'zan signal qatlamlari kerak bo'lganda qo'shiladi.</a:t>
            </a:r>
            <a:endParaRPr/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Ba'zan qimmatroq materiallardan tayyorlangan RF tekisliklar qo'shiladi.</a:t>
            </a:r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Google Shape;380;p2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US" sz="4000"/>
              <a:t>Fizik Jismoniy Loyihalash Muammolari</a:t>
            </a:r>
            <a:endParaRPr sz="4000"/>
          </a:p>
        </p:txBody>
      </p:sp>
      <p:sp>
        <p:nvSpPr>
          <p:cNvPr id="385" name="Google Shape;385;p25"/>
          <p:cNvSpPr txBox="1"/>
          <p:nvPr/>
        </p:nvSpPr>
        <p:spPr>
          <a:xfrm>
            <a:off x="2017279" y="2780928"/>
            <a:ext cx="4752528" cy="31294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Char char="•"/>
            </a:pPr>
            <a:r>
              <a:rPr lang="en-US" sz="4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Komponent hajmi</a:t>
            </a:r>
            <a:endParaRPr sz="4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Char char="•"/>
            </a:pPr>
            <a:r>
              <a:rPr lang="en-US" sz="4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Issiqlik tarqalishi</a:t>
            </a:r>
            <a:endParaRPr sz="4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Char char="•"/>
            </a:pPr>
            <a:r>
              <a:rPr lang="en-US" sz="4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Kirish va chiqish</a:t>
            </a:r>
            <a:endParaRPr sz="4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Char char="•"/>
            </a:pPr>
            <a:r>
              <a:rPr lang="en-US" sz="4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O'rnatish nuqtalari</a:t>
            </a:r>
            <a:endParaRPr sz="4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Google Shape;390;p2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US" sz="4000"/>
              <a:t>Komponent hajmi</a:t>
            </a:r>
            <a:endParaRPr sz="4000"/>
          </a:p>
        </p:txBody>
      </p:sp>
      <p:sp>
        <p:nvSpPr>
          <p:cNvPr id="395" name="Google Shape;395;p26"/>
          <p:cNvSpPr txBox="1">
            <a:spLocks noGrp="1"/>
          </p:cNvSpPr>
          <p:nvPr>
            <p:ph type="body" idx="1"/>
          </p:nvPr>
        </p:nvSpPr>
        <p:spPr>
          <a:xfrm>
            <a:off x="611560" y="2132856"/>
            <a:ext cx="8229600" cy="44168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Komponentlar haqiqatan ham mos kelishiga ishonch hosil qiling.</a:t>
            </a:r>
            <a:endParaRPr/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Bu, ayniqsa, yuqori komponentlar zichligini talab qiladigan sxemalar uchun amal qiladi.</a:t>
            </a:r>
            <a:endParaRPr/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Ba'zi komponentlar bir nechta o'lchamlarga ega. SMT va teshik orqali</a:t>
            </a:r>
            <a:endParaRPr/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Ba'zan siz baland va tor kondensatorlarni yoki qisqa va keng kondensatorlarni olishingiz mumkin.</a:t>
            </a:r>
            <a:endParaRPr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Google Shape;400;p2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US" sz="4000"/>
              <a:t>Issiqlik Tarqalishi – Issiqlik Yutilishi</a:t>
            </a:r>
            <a:endParaRPr sz="4000"/>
          </a:p>
        </p:txBody>
      </p:sp>
      <p:pic>
        <p:nvPicPr>
          <p:cNvPr id="405" name="Google Shape;405;p27" descr="A circuit board&#10;&#10;Description generated with very high confidence"/>
          <p:cNvPicPr preferRelativeResize="0"/>
          <p:nvPr/>
        </p:nvPicPr>
        <p:blipFill rotWithShape="1">
          <a:blip r:embed="rId3">
            <a:alphaModFix/>
          </a:blip>
          <a:srcRect l="20018" r="18304" b="1"/>
          <a:stretch/>
        </p:blipFill>
        <p:spPr>
          <a:xfrm>
            <a:off x="6444208" y="2852936"/>
            <a:ext cx="2387091" cy="2743918"/>
          </a:xfrm>
          <a:prstGeom prst="rect">
            <a:avLst/>
          </a:prstGeom>
          <a:noFill/>
          <a:ln>
            <a:noFill/>
          </a:ln>
        </p:spPr>
      </p:pic>
      <p:sp>
        <p:nvSpPr>
          <p:cNvPr id="406" name="Google Shape;406;p27"/>
          <p:cNvSpPr txBox="1">
            <a:spLocks noGrp="1"/>
          </p:cNvSpPr>
          <p:nvPr>
            <p:ph type="body" idx="1"/>
          </p:nvPr>
        </p:nvSpPr>
        <p:spPr>
          <a:xfrm>
            <a:off x="611560" y="1865078"/>
            <a:ext cx="539115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/>
              <a:t>Issiqlik moslamasi issiqlikni komponentdan chiqaradi</a:t>
            </a:r>
            <a:endParaRPr sz="2600"/>
          </a:p>
          <a:p>
            <a:pPr marL="342900" lvl="0" indent="-342900" algn="l" rtl="0">
              <a:spcBef>
                <a:spcPts val="52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/>
              <a:t>Issiqlikni olib tashlamaydi, shunchaki harakatga keltiradi</a:t>
            </a:r>
            <a:endParaRPr sz="2600"/>
          </a:p>
          <a:p>
            <a:pPr marL="342900" lvl="0" indent="-342900" algn="l" rtl="0">
              <a:spcBef>
                <a:spcPts val="52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/>
              <a:t>Ba'zi komponentlar qizib ketadi, bu esa issiqlik moslamasini talab qiladi</a:t>
            </a:r>
            <a:endParaRPr sz="2600"/>
          </a:p>
          <a:p>
            <a:pPr marL="342900" lvl="0" indent="-342900" algn="l" rtl="0">
              <a:spcBef>
                <a:spcPts val="52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/>
              <a:t>Ma'lumotlar varaqlari issiqlik qabul qiluvchining o'lchamini belgilaydi</a:t>
            </a:r>
            <a:endParaRPr sz="2600"/>
          </a:p>
          <a:p>
            <a:pPr marL="342900" lvl="0" indent="-342900" algn="l" rtl="0">
              <a:spcBef>
                <a:spcPts val="52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/>
              <a:t>Ikki qurilma bir xil issiqlik moslamasini ishlatganda qisqa tutashuv yuzaga kelishi mumkin</a:t>
            </a:r>
            <a:endParaRPr sz="260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Google Shape;411;p28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US" sz="4000"/>
              <a:t>O'rnatish nuqtalari</a:t>
            </a:r>
            <a:endParaRPr sz="4000"/>
          </a:p>
        </p:txBody>
      </p:sp>
      <p:sp>
        <p:nvSpPr>
          <p:cNvPr id="416" name="Google Shape;416;p28"/>
          <p:cNvSpPr txBox="1">
            <a:spLocks noGrp="1"/>
          </p:cNvSpPr>
          <p:nvPr>
            <p:ph type="body" idx="1"/>
          </p:nvPr>
        </p:nvSpPr>
        <p:spPr>
          <a:xfrm>
            <a:off x="460451" y="2924944"/>
            <a:ext cx="8229600" cy="29178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PCB mexanik himoyalangan bo'lishi kerak</a:t>
            </a:r>
            <a:endParaRPr/>
          </a:p>
          <a:p>
            <a:pPr marL="742950" lvl="1" indent="-28575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</a:pPr>
            <a:r>
              <a:rPr lang="en-US"/>
              <a:t>  Shassi - elektron platalar va boshqa elektron  komponentlar o'rnatilgan metall ramkadan iborat.</a:t>
            </a:r>
            <a:endParaRPr/>
          </a:p>
          <a:p>
            <a:pPr marL="742950" lvl="1" indent="-28575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</a:pPr>
            <a:r>
              <a:rPr lang="en-US"/>
              <a:t>  PCBdagi boshqa PCB/rozetkaga</a:t>
            </a:r>
            <a:endParaRPr/>
          </a:p>
          <a:p>
            <a:pPr marL="742950" lvl="1" indent="-28575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</a:pPr>
            <a:r>
              <a:rPr lang="en-US"/>
              <a:t>  Issiqlik moslamasiga qo'shimchalar uchun</a:t>
            </a:r>
            <a:endParaRPr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" name="Google Shape;421;p29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US" sz="4000"/>
              <a:t>Parazitlar</a:t>
            </a:r>
            <a:endParaRPr sz="4000"/>
          </a:p>
        </p:txBody>
      </p:sp>
      <p:sp>
        <p:nvSpPr>
          <p:cNvPr id="426" name="Google Shape;426;p29"/>
          <p:cNvSpPr txBox="1">
            <a:spLocks noGrp="1"/>
          </p:cNvSpPr>
          <p:nvPr>
            <p:ph type="body" idx="1"/>
          </p:nvPr>
        </p:nvSpPr>
        <p:spPr>
          <a:xfrm>
            <a:off x="683568" y="2348880"/>
            <a:ext cx="8229600" cy="4048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Char char="•"/>
            </a:pPr>
            <a:r>
              <a:rPr lang="en-US" sz="4400" b="1"/>
              <a:t>Yuqori chastotali zanjirlar</a:t>
            </a:r>
            <a:endParaRPr sz="4400" b="1"/>
          </a:p>
          <a:p>
            <a:pPr marL="742950" lvl="1" indent="-285750" algn="l" rtl="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Noto Sans Symbols"/>
              <a:buChar char="⮚"/>
            </a:pPr>
            <a:r>
              <a:rPr lang="en-US" sz="4000"/>
              <a:t>Ketma ket induktivlik</a:t>
            </a:r>
            <a:endParaRPr sz="4000"/>
          </a:p>
          <a:p>
            <a:pPr marL="742950" lvl="1" indent="-285750" algn="l" rtl="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Noto Sans Symbols"/>
              <a:buChar char="⮚"/>
            </a:pPr>
            <a:r>
              <a:rPr lang="en-US" sz="4000"/>
              <a:t>Shunt sig'imi</a:t>
            </a:r>
            <a:endParaRPr sz="4000"/>
          </a:p>
          <a:p>
            <a:pPr marL="742950" lvl="1" indent="-285750" algn="l" rtl="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Noto Sans Symbols"/>
              <a:buChar char="⮚"/>
            </a:pPr>
            <a:r>
              <a:rPr lang="en-US" sz="4000"/>
              <a:t>Induktiv bog’lanish</a:t>
            </a:r>
            <a:endParaRPr sz="4000"/>
          </a:p>
          <a:p>
            <a:pPr marL="742950" lvl="1" indent="-285750" algn="l" rtl="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Noto Sans Symbols"/>
              <a:buChar char="⮚"/>
            </a:pPr>
            <a:r>
              <a:rPr lang="en-US" sz="4000"/>
              <a:t>Kapasitiv bog'lash</a:t>
            </a:r>
            <a:endParaRPr sz="320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p30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1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/>
              <a:t>Ketma ket induktivlik</a:t>
            </a:r>
            <a:endParaRPr sz="4000"/>
          </a:p>
        </p:txBody>
      </p:sp>
      <p:sp>
        <p:nvSpPr>
          <p:cNvPr id="436" name="Google Shape;436;p30"/>
          <p:cNvSpPr txBox="1">
            <a:spLocks noGrp="1"/>
          </p:cNvSpPr>
          <p:nvPr>
            <p:ph type="body" idx="1"/>
          </p:nvPr>
        </p:nvSpPr>
        <p:spPr>
          <a:xfrm>
            <a:off x="457200" y="2132856"/>
            <a:ext cx="8229600" cy="45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342900" lvl="0" indent="-34290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Past chastotali sxemalar uchun muammo emas (&lt;10 MGts)</a:t>
            </a:r>
            <a:endParaRPr/>
          </a:p>
          <a:p>
            <a:pPr marL="342900" lvl="0" indent="-342900" algn="l" rtl="0">
              <a:lnSpc>
                <a:spcPct val="8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Izning induktivligi muhim bo'lishi mumkin</a:t>
            </a:r>
            <a:endParaRPr/>
          </a:p>
          <a:p>
            <a:pPr marL="342900" lvl="0" indent="-342900" algn="l" rtl="0">
              <a:lnSpc>
                <a:spcPct val="8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Quvvat ulanishlari - uzoq izning ketma-ket induktivlikka qarshi turish uchun shunt kondensatorlarini qo'shish mumkin</a:t>
            </a:r>
            <a:endParaRPr/>
          </a:p>
          <a:p>
            <a:pPr marL="342900" lvl="0" indent="-342900" algn="l" rtl="0">
              <a:lnSpc>
                <a:spcPct val="8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Kondensator past AC impedansiga ega</a:t>
            </a:r>
            <a:endParaRPr/>
          </a:p>
          <a:p>
            <a:pPr marL="342900" lvl="0" indent="-342900" algn="l" rtl="0">
              <a:lnSpc>
                <a:spcPct val="8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100nF kondensator ko'pincha kattaroq kondensator bilan birga ishlatiladi. 100 nF keramika yuqori chastotalarda juda past impedansga ega.</a:t>
            </a:r>
            <a:endParaRPr sz="280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" name="Google Shape;441;p3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US" sz="4000"/>
              <a:t>Shunt sig’imi</a:t>
            </a:r>
            <a:endParaRPr sz="4000"/>
          </a:p>
        </p:txBody>
      </p:sp>
      <p:sp>
        <p:nvSpPr>
          <p:cNvPr id="446" name="Google Shape;446;p31"/>
          <p:cNvSpPr txBox="1">
            <a:spLocks noGrp="1"/>
          </p:cNvSpPr>
          <p:nvPr>
            <p:ph type="body" idx="1"/>
          </p:nvPr>
        </p:nvSpPr>
        <p:spPr>
          <a:xfrm>
            <a:off x="457200" y="2222211"/>
            <a:ext cx="8229600" cy="44525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Char char="•"/>
            </a:pPr>
            <a:r>
              <a:rPr lang="en-US" sz="3600"/>
              <a:t>Yer tekisligi ustidagi keng simlarning natijasi</a:t>
            </a:r>
            <a:endParaRPr sz="3600"/>
          </a:p>
          <a:p>
            <a:pPr marL="342900" lvl="0" indent="-34290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3600"/>
              <a:buChar char="•"/>
            </a:pPr>
            <a:r>
              <a:rPr lang="en-US" sz="3600"/>
              <a:t>Sxemalarning tezligini cheklaydi, shu jumladan raqamli sxemalar</a:t>
            </a:r>
            <a:endParaRPr sz="3600"/>
          </a:p>
          <a:p>
            <a:pPr marL="342900" lvl="0" indent="-34290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3600"/>
              <a:buChar char="•"/>
            </a:pPr>
            <a:r>
              <a:rPr lang="en-US" sz="3600"/>
              <a:t>Past ishlash sxemalari uchun ahamiyatsiz</a:t>
            </a:r>
            <a:endParaRPr sz="3600"/>
          </a:p>
          <a:p>
            <a:pPr marL="342900" lvl="0" indent="-34290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3600"/>
              <a:buChar char="•"/>
            </a:pPr>
            <a:r>
              <a:rPr lang="en-US" sz="3600"/>
              <a:t>Kuchlanishdan yerga qadar kondensator minimal bo'ladi</a:t>
            </a:r>
            <a:endParaRPr sz="360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1" name="Google Shape;451;p32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US" sz="4000"/>
              <a:t>Induktiv bog’lanish</a:t>
            </a:r>
            <a:endParaRPr sz="4000"/>
          </a:p>
        </p:txBody>
      </p:sp>
      <p:sp>
        <p:nvSpPr>
          <p:cNvPr id="456" name="Google Shape;456;p32"/>
          <p:cNvSpPr txBox="1">
            <a:spLocks noGrp="1"/>
          </p:cNvSpPr>
          <p:nvPr>
            <p:ph type="body" idx="1"/>
          </p:nvPr>
        </p:nvSpPr>
        <p:spPr>
          <a:xfrm>
            <a:off x="457200" y="2254172"/>
            <a:ext cx="8229600" cy="45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34290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Umumiy magnit maydon orqali energiyani bir zanjir komponentidan ikkinchisiga o'tkazish</a:t>
            </a:r>
            <a:endParaRPr/>
          </a:p>
          <a:p>
            <a:pPr marL="342900" lvl="0" indent="-3429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Bir qurilma orqali tok oqimining o'zgarishi boshqa qurilmada tok oqimini keltirib chiqaradi</a:t>
            </a:r>
            <a:endParaRPr/>
          </a:p>
          <a:p>
            <a:pPr marL="342900" lvl="0" indent="-3429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Bir izdagi tok oqimi boshqa izdagi oqimni keltirib chiqaradi</a:t>
            </a:r>
            <a:endParaRPr/>
          </a:p>
          <a:p>
            <a:pPr marL="742950" lvl="1" indent="-285750" algn="l" rtl="0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</a:pPr>
            <a:r>
              <a:rPr lang="en-US"/>
              <a:t>Izlarning uzoq parallel harakatlarini minimallashtiring</a:t>
            </a:r>
            <a:endParaRPr/>
          </a:p>
          <a:p>
            <a:pPr marL="742950" lvl="1" indent="-285750" algn="l" rtl="0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</a:pPr>
            <a:r>
              <a:rPr lang="en-US"/>
              <a:t>Izlarni bir-biriga perpendikulyar o'tkazing</a:t>
            </a:r>
            <a:endParaRPr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1" name="Google Shape;461;p3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US" sz="4000"/>
              <a:t>Kapasitiv (sig’im) bog’lanish</a:t>
            </a:r>
            <a:endParaRPr sz="4000"/>
          </a:p>
        </p:txBody>
      </p:sp>
      <p:sp>
        <p:nvSpPr>
          <p:cNvPr id="466" name="Google Shape;466;p33"/>
          <p:cNvSpPr txBox="1">
            <a:spLocks noGrp="1"/>
          </p:cNvSpPr>
          <p:nvPr>
            <p:ph type="body" idx="1"/>
          </p:nvPr>
        </p:nvSpPr>
        <p:spPr>
          <a:xfrm>
            <a:off x="457200" y="2132856"/>
            <a:ext cx="8229600" cy="45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Char char="•"/>
            </a:pPr>
            <a:r>
              <a:rPr lang="en-US" sz="3600"/>
              <a:t>Sxema tugunlari orasidagi sig'im tufayli elektr tarmog'idagi energiyaning uzatilishi</a:t>
            </a:r>
            <a:endParaRPr sz="3600"/>
          </a:p>
          <a:p>
            <a:pPr marL="342900" lvl="0" indent="-34290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3600"/>
              <a:buChar char="•"/>
            </a:pPr>
            <a:r>
              <a:rPr lang="en-US" sz="3600"/>
              <a:t>Qo'shni qatlamlardagi uzun izlarni minimallashtirish sig'imli ulanishni kamaytiradi</a:t>
            </a:r>
            <a:endParaRPr sz="3600"/>
          </a:p>
          <a:p>
            <a:pPr marL="342900" lvl="0" indent="-34290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3600"/>
              <a:buChar char="•"/>
            </a:pPr>
            <a:r>
              <a:rPr lang="en-US" sz="3600"/>
              <a:t>Yer tekisliklari bir-biriga ta'sir qilishi mumkin bo'lgan signallar orasida ishlaydi.</a:t>
            </a:r>
            <a:endParaRPr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" name="Google Shape;471;p3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US" sz="4000"/>
              <a:t>Marshrutlash</a:t>
            </a:r>
            <a:endParaRPr sz="4000"/>
          </a:p>
        </p:txBody>
      </p:sp>
      <p:sp>
        <p:nvSpPr>
          <p:cNvPr id="476" name="Google Shape;476;p34"/>
          <p:cNvSpPr txBox="1"/>
          <p:nvPr/>
        </p:nvSpPr>
        <p:spPr>
          <a:xfrm>
            <a:off x="662880" y="123738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endParaRPr sz="4400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77" name="Google Shape;477;p34" descr="routing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90871" y="2564904"/>
            <a:ext cx="8229601" cy="36576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78" name="Google Shape;478;p34"/>
          <p:cNvGrpSpPr/>
          <p:nvPr/>
        </p:nvGrpSpPr>
        <p:grpSpPr>
          <a:xfrm>
            <a:off x="776893" y="2717304"/>
            <a:ext cx="7092071" cy="1556960"/>
            <a:chOff x="457200" y="2057400"/>
            <a:chExt cx="7092071" cy="1556960"/>
          </a:xfrm>
        </p:grpSpPr>
        <p:sp>
          <p:nvSpPr>
            <p:cNvPr id="479" name="Google Shape;479;p34"/>
            <p:cNvSpPr txBox="1"/>
            <p:nvPr/>
          </p:nvSpPr>
          <p:spPr>
            <a:xfrm>
              <a:off x="3138393" y="2580620"/>
              <a:ext cx="1247586" cy="52322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800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Yaxshi</a:t>
              </a:r>
              <a:endParaRPr sz="2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0" name="Google Shape;480;p34"/>
            <p:cNvSpPr txBox="1"/>
            <p:nvPr/>
          </p:nvSpPr>
          <p:spPr>
            <a:xfrm>
              <a:off x="457200" y="3091140"/>
              <a:ext cx="1370247" cy="52322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800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Yomon</a:t>
              </a:r>
              <a:endParaRPr sz="2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1" name="Google Shape;481;p34"/>
            <p:cNvSpPr txBox="1"/>
            <p:nvPr/>
          </p:nvSpPr>
          <p:spPr>
            <a:xfrm>
              <a:off x="6671980" y="2057400"/>
              <a:ext cx="877291" cy="52322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800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Zo’r</a:t>
              </a:r>
              <a:endParaRPr sz="2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6" name="Google Shape;486;p3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US" sz="4000"/>
              <a:t>Pad lar bilan Izlarning ulanishi</a:t>
            </a:r>
            <a:endParaRPr sz="4000"/>
          </a:p>
        </p:txBody>
      </p:sp>
      <p:grpSp>
        <p:nvGrpSpPr>
          <p:cNvPr id="491" name="Google Shape;491;p35"/>
          <p:cNvGrpSpPr/>
          <p:nvPr/>
        </p:nvGrpSpPr>
        <p:grpSpPr>
          <a:xfrm>
            <a:off x="107504" y="1942307"/>
            <a:ext cx="8854777" cy="4778747"/>
            <a:chOff x="107504" y="1942307"/>
            <a:chExt cx="8854777" cy="4778747"/>
          </a:xfrm>
        </p:grpSpPr>
        <p:pic>
          <p:nvPicPr>
            <p:cNvPr id="492" name="Google Shape;492;p35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3275856" y="4749379"/>
              <a:ext cx="5686425" cy="19716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93" name="Google Shape;493;p35" descr="A picture containing clipart&#10;&#10;Description generated with very high confidence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4539303" y="2034181"/>
              <a:ext cx="3817163" cy="23050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94" name="Google Shape;494;p35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146370" y="1942307"/>
              <a:ext cx="4210050" cy="23241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95" name="Google Shape;495;p35"/>
            <p:cNvSpPr txBox="1"/>
            <p:nvPr/>
          </p:nvSpPr>
          <p:spPr>
            <a:xfrm>
              <a:off x="107504" y="3824243"/>
              <a:ext cx="2061334" cy="64633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Iz pastki tarafdan padlarga ulangan </a:t>
              </a:r>
              <a:endParaRPr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6" name="Google Shape;496;p35"/>
            <p:cNvSpPr txBox="1"/>
            <p:nvPr/>
          </p:nvSpPr>
          <p:spPr>
            <a:xfrm>
              <a:off x="2251395" y="3729806"/>
              <a:ext cx="2241358" cy="92333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Qo’shni padlarni to’g’ridan to’g’ri ulamang!!!</a:t>
              </a:r>
              <a:endParaRPr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7" name="Google Shape;497;p35"/>
            <p:cNvSpPr txBox="1"/>
            <p:nvPr/>
          </p:nvSpPr>
          <p:spPr>
            <a:xfrm>
              <a:off x="5695824" y="2083328"/>
              <a:ext cx="609600" cy="369332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Iz</a:t>
              </a:r>
              <a:endParaRPr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8" name="Google Shape;498;p35"/>
            <p:cNvSpPr txBox="1"/>
            <p:nvPr/>
          </p:nvSpPr>
          <p:spPr>
            <a:xfrm>
              <a:off x="5860130" y="2546382"/>
              <a:ext cx="609600" cy="369332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Pad</a:t>
              </a:r>
              <a:endParaRPr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9" name="Google Shape;499;p35"/>
            <p:cNvSpPr txBox="1"/>
            <p:nvPr/>
          </p:nvSpPr>
          <p:spPr>
            <a:xfrm>
              <a:off x="7645301" y="2130883"/>
              <a:ext cx="1189011" cy="830997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6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Iz padni kesib o’tmasin </a:t>
              </a:r>
              <a:endParaRPr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0" name="Google Shape;500;p35"/>
            <p:cNvSpPr txBox="1"/>
            <p:nvPr/>
          </p:nvSpPr>
          <p:spPr>
            <a:xfrm>
              <a:off x="3960062" y="6382500"/>
              <a:ext cx="1447800" cy="338554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6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Simmetrik iz</a:t>
              </a:r>
              <a:endParaRPr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1" name="Google Shape;501;p35"/>
            <p:cNvSpPr txBox="1"/>
            <p:nvPr/>
          </p:nvSpPr>
          <p:spPr>
            <a:xfrm>
              <a:off x="6400057" y="6382500"/>
              <a:ext cx="1828799" cy="338554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6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Nosimmetrik iz</a:t>
              </a:r>
              <a:endParaRPr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6" name="Google Shape;506;p3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US" sz="4000"/>
              <a:t>Pre - Work</a:t>
            </a:r>
            <a:endParaRPr sz="4000"/>
          </a:p>
        </p:txBody>
      </p:sp>
      <p:sp>
        <p:nvSpPr>
          <p:cNvPr id="511" name="Google Shape;511;p36"/>
          <p:cNvSpPr txBox="1">
            <a:spLocks noGrp="1"/>
          </p:cNvSpPr>
          <p:nvPr>
            <p:ph type="body" idx="1"/>
          </p:nvPr>
        </p:nvSpPr>
        <p:spPr>
          <a:xfrm>
            <a:off x="424706" y="1936021"/>
            <a:ext cx="8229600" cy="45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Sxemani yaxshilab simulyatsiya qiling - sxema simulyatsiyalarda ishlaganligiga ishonch hosil qiling</a:t>
            </a:r>
            <a:endParaRPr/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Prototipni yaxshilab sinab ko'ring - sxema non taxtasida ishlaganligiga ishonch hosil qiling</a:t>
            </a:r>
            <a:endParaRPr/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Barcha komponentlar uchun barcha ma'lumotlar varaqlari mavjud bo'lsin</a:t>
            </a:r>
            <a:endParaRPr/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/>
              <a:t>Turli komponent konfiguratsiyalarini sinab ko'ring</a:t>
            </a:r>
            <a:endParaRPr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6" name="Google Shape;516;p3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US" sz="4000"/>
              <a:t>Simulyatsiya</a:t>
            </a:r>
            <a:endParaRPr sz="4000"/>
          </a:p>
        </p:txBody>
      </p:sp>
      <p:sp>
        <p:nvSpPr>
          <p:cNvPr id="521" name="Google Shape;521;p37"/>
          <p:cNvSpPr txBox="1">
            <a:spLocks noGrp="1"/>
          </p:cNvSpPr>
          <p:nvPr>
            <p:ph type="body" idx="1"/>
          </p:nvPr>
        </p:nvSpPr>
        <p:spPr>
          <a:xfrm>
            <a:off x="457200" y="2251350"/>
            <a:ext cx="8229600" cy="45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20000"/>
          </a:bodyPr>
          <a:lstStyle/>
          <a:p>
            <a:pPr marL="34290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Sxemalarni qurishdan oldin ularni simulyatsiya qilish muhim</a:t>
            </a:r>
            <a:endParaRPr/>
          </a:p>
          <a:p>
            <a:pPr marL="342900" lvl="0" indent="-342900" algn="l" rtl="0">
              <a:lnSpc>
                <a:spcPct val="9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Komponent tolerantliklari uchun chegaraga ruxsat bering</a:t>
            </a:r>
            <a:endParaRPr/>
          </a:p>
          <a:p>
            <a:pPr marL="342900" lvl="0" indent="-342900" algn="l" rtl="0">
              <a:lnSpc>
                <a:spcPct val="9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Aniq komponentlardan foydalanishdan saqlaning. Masalan, ishlashi uchun aniq 10 V DCni talab qiluvchi PWM kontrolleri va agar 10,01V bo'lsa, ishlamay qoladi.</a:t>
            </a:r>
            <a:endParaRPr/>
          </a:p>
          <a:p>
            <a:pPr marL="342900" lvl="0" indent="-342900" algn="l" rtl="0">
              <a:lnSpc>
                <a:spcPct val="9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Yuqori unumdorlik sxemalari yoki SMT qurilmalari tenglikni talab qiladi va birinchi navbatda keng ko'lamda simulyatsiya qilinishi kerak</a:t>
            </a:r>
            <a:endParaRPr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6" name="Google Shape;526;p38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US" sz="4000"/>
              <a:t>Loyihalash uchun Dasturlar</a:t>
            </a:r>
            <a:endParaRPr sz="4000"/>
          </a:p>
        </p:txBody>
      </p:sp>
      <p:sp>
        <p:nvSpPr>
          <p:cNvPr id="531" name="Google Shape;531;p38"/>
          <p:cNvSpPr txBox="1">
            <a:spLocks noGrp="1"/>
          </p:cNvSpPr>
          <p:nvPr>
            <p:ph type="body" idx="1"/>
          </p:nvPr>
        </p:nvSpPr>
        <p:spPr>
          <a:xfrm>
            <a:off x="755576" y="1865078"/>
            <a:ext cx="8229600" cy="487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85000" lnSpcReduction="20000"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⮚"/>
            </a:pPr>
            <a:r>
              <a:rPr lang="en-US" sz="3900"/>
              <a:t>Proteus Profesional</a:t>
            </a:r>
            <a:endParaRPr sz="3900"/>
          </a:p>
          <a:p>
            <a:pPr marL="342900" lvl="0" indent="-342900" algn="l" rtl="0">
              <a:spcBef>
                <a:spcPts val="663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⮚"/>
            </a:pPr>
            <a:r>
              <a:rPr lang="en-US" sz="3900"/>
              <a:t>CADSoft EAGLE </a:t>
            </a:r>
            <a:endParaRPr/>
          </a:p>
          <a:p>
            <a:pPr marL="342900" lvl="0" indent="-342900" algn="l" rtl="0">
              <a:spcBef>
                <a:spcPts val="663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⮚"/>
            </a:pPr>
            <a:r>
              <a:rPr lang="en-US" sz="3900"/>
              <a:t>PCBWizard</a:t>
            </a:r>
            <a:endParaRPr sz="3900"/>
          </a:p>
          <a:p>
            <a:pPr marL="342900" lvl="0" indent="-342900" algn="l" rtl="0">
              <a:spcBef>
                <a:spcPts val="663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⮚"/>
            </a:pPr>
            <a:r>
              <a:rPr lang="en-US" sz="3900"/>
              <a:t>OrCAD …</a:t>
            </a:r>
            <a:endParaRPr/>
          </a:p>
          <a:p>
            <a:pPr marL="342900" lvl="0" indent="-342900" algn="just" rtl="0">
              <a:spcBef>
                <a:spcPts val="544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endParaRPr/>
          </a:p>
          <a:p>
            <a:pPr marL="342900" lvl="0" indent="-342900" algn="just" rtl="0">
              <a:spcBef>
                <a:spcPts val="544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/>
              <a:t>Gerber</a:t>
            </a:r>
            <a:r>
              <a:rPr lang="en-US" u="sng"/>
              <a:t> fayllar</a:t>
            </a:r>
            <a:r>
              <a:rPr lang="en-US"/>
              <a:t>: </a:t>
            </a:r>
            <a:endParaRPr/>
          </a:p>
          <a:p>
            <a:pPr marL="342900" lvl="0" indent="-342900" algn="just" rtl="0">
              <a:spcBef>
                <a:spcPts val="544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/>
              <a:t>	Bosilgan elektron plataning (mis qatlamlari, lehim niqobi, legend va boshqalar) tasvirlarini, shuningdek, burg'ulash va frezalash ma'lumotlarini, PCB tasvirlarini tasvirlash uchun sanoat tomonidan qo'llaniladigan de-fakto standartini tasvirlab berish.</a:t>
            </a:r>
            <a:endParaRPr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6" name="Google Shape;536;p39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US" sz="4000"/>
              <a:t>..</a:t>
            </a:r>
            <a:endParaRPr sz="4000"/>
          </a:p>
        </p:txBody>
      </p:sp>
      <p:sp>
        <p:nvSpPr>
          <p:cNvPr id="541" name="Google Shape;541;p39"/>
          <p:cNvSpPr txBox="1"/>
          <p:nvPr/>
        </p:nvSpPr>
        <p:spPr>
          <a:xfrm>
            <a:off x="206896" y="366185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PCB loyihalash</a:t>
            </a:r>
            <a:endParaRPr sz="4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42" name="Google Shape;542;p39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 l="8333" t="11640" r="57502" b="28465"/>
          <a:stretch/>
        </p:blipFill>
        <p:spPr>
          <a:xfrm>
            <a:off x="206896" y="1404653"/>
            <a:ext cx="6237514" cy="4231787"/>
          </a:xfrm>
          <a:prstGeom prst="rect">
            <a:avLst/>
          </a:prstGeom>
          <a:noFill/>
          <a:ln>
            <a:noFill/>
          </a:ln>
        </p:spPr>
      </p:pic>
      <p:pic>
        <p:nvPicPr>
          <p:cNvPr id="543" name="Google Shape;543;p3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59346" y="1691747"/>
            <a:ext cx="3562350" cy="4848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44" name="Google Shape;544;p39">
            <a:hlinkClick r:id="rId6"/>
          </p:cNvPr>
          <p:cNvPicPr preferRelativeResize="0"/>
          <p:nvPr/>
        </p:nvPicPr>
        <p:blipFill rotWithShape="1">
          <a:blip r:embed="rId7">
            <a:alphaModFix/>
          </a:blip>
          <a:srcRect l="5793" r="2989" b="3315"/>
          <a:stretch/>
        </p:blipFill>
        <p:spPr>
          <a:xfrm>
            <a:off x="3635896" y="2055202"/>
            <a:ext cx="4176464" cy="4484769"/>
          </a:xfrm>
          <a:prstGeom prst="rect">
            <a:avLst/>
          </a:prstGeom>
          <a:noFill/>
          <a:ln>
            <a:noFill/>
          </a:ln>
        </p:spPr>
      </p:pic>
      <p:pic>
        <p:nvPicPr>
          <p:cNvPr id="545" name="Google Shape;545;p39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2226196" y="1255987"/>
            <a:ext cx="4191000" cy="5619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0" name="Google Shape;550;p40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US" sz="4000"/>
              <a:t>..</a:t>
            </a:r>
            <a:endParaRPr sz="4000"/>
          </a:p>
        </p:txBody>
      </p:sp>
      <p:pic>
        <p:nvPicPr>
          <p:cNvPr id="555" name="Google Shape;555;p40" descr="220px-Gerber-layers-example2.png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5400000">
            <a:off x="2389952" y="2559523"/>
            <a:ext cx="2681538" cy="5867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56" name="Google Shape;556;p40" descr="220px-Gerber-layers-example1.png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5">
            <a:alphaModFix/>
          </a:blip>
          <a:srcRect/>
          <a:stretch/>
        </p:blipFill>
        <p:spPr>
          <a:xfrm rot="5400000">
            <a:off x="2354783" y="-312573"/>
            <a:ext cx="2675681" cy="5791200"/>
          </a:xfrm>
          <a:prstGeom prst="rect">
            <a:avLst/>
          </a:prstGeom>
          <a:noFill/>
          <a:ln>
            <a:noFill/>
          </a:ln>
        </p:spPr>
      </p:pic>
      <p:sp>
        <p:nvSpPr>
          <p:cNvPr id="557" name="Google Shape;557;p40"/>
          <p:cNvSpPr txBox="1"/>
          <p:nvPr/>
        </p:nvSpPr>
        <p:spPr>
          <a:xfrm>
            <a:off x="213927" y="188412"/>
            <a:ext cx="6957392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Gerber fayl (misollar)  </a:t>
            </a:r>
            <a:endParaRPr sz="4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2" name="Google Shape;562;p4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US" sz="4000"/>
              <a:t>PCB tayyorlash uchun materiallar</a:t>
            </a:r>
            <a:endParaRPr sz="4000"/>
          </a:p>
        </p:txBody>
      </p:sp>
      <p:sp>
        <p:nvSpPr>
          <p:cNvPr id="567" name="Google Shape;567;p41"/>
          <p:cNvSpPr/>
          <p:nvPr/>
        </p:nvSpPr>
        <p:spPr>
          <a:xfrm>
            <a:off x="899592" y="2254172"/>
            <a:ext cx="7770440" cy="40318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3200"/>
              <a:buFont typeface="Arial"/>
              <a:buChar char="•"/>
            </a:pPr>
            <a:r>
              <a:rPr lang="en-US" sz="3200">
                <a:solidFill>
                  <a:srgbClr val="222222"/>
                </a:solidFill>
                <a:latin typeface="Calibri"/>
                <a:ea typeface="Calibri"/>
                <a:cs typeface="Calibri"/>
                <a:sym typeface="Calibri"/>
              </a:rPr>
              <a:t>Burg'ulash mashinasi.</a:t>
            </a:r>
            <a:endParaRPr/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3200"/>
              <a:buFont typeface="Arial"/>
              <a:buChar char="•"/>
            </a:pPr>
            <a:r>
              <a:rPr lang="en-US" sz="3200">
                <a:solidFill>
                  <a:srgbClr val="222222"/>
                </a:solidFill>
                <a:latin typeface="Calibri"/>
                <a:ea typeface="Calibri"/>
                <a:cs typeface="Calibri"/>
                <a:sym typeface="Calibri"/>
              </a:rPr>
              <a:t>Mato dazmol.</a:t>
            </a:r>
            <a:endParaRPr/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3200"/>
              <a:buFont typeface="Arial"/>
              <a:buChar char="•"/>
            </a:pPr>
            <a:r>
              <a:rPr lang="en-US" sz="3200">
                <a:solidFill>
                  <a:srgbClr val="222222"/>
                </a:solidFill>
                <a:latin typeface="Calibri"/>
                <a:ea typeface="Calibri"/>
                <a:cs typeface="Calibri"/>
                <a:sym typeface="Calibri"/>
              </a:rPr>
              <a:t>Lazerli printer.</a:t>
            </a:r>
            <a:endParaRPr/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3200"/>
              <a:buFont typeface="Arial"/>
              <a:buChar char="•"/>
            </a:pPr>
            <a:r>
              <a:rPr lang="en-US" sz="3200">
                <a:solidFill>
                  <a:srgbClr val="222222"/>
                </a:solidFill>
                <a:latin typeface="Calibri"/>
                <a:ea typeface="Calibri"/>
                <a:cs typeface="Calibri"/>
                <a:sym typeface="Calibri"/>
              </a:rPr>
              <a:t>Fotosurat qog'ozi / Yaltiroq qog'oz.</a:t>
            </a:r>
            <a:endParaRPr/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3200"/>
              <a:buFont typeface="Arial"/>
              <a:buChar char="•"/>
            </a:pPr>
            <a:r>
              <a:rPr lang="en-US" sz="3200">
                <a:solidFill>
                  <a:srgbClr val="222222"/>
                </a:solidFill>
                <a:latin typeface="Calibri"/>
                <a:ea typeface="Calibri"/>
                <a:cs typeface="Calibri"/>
                <a:sym typeface="Calibri"/>
              </a:rPr>
              <a:t>Qo'lqoplar.</a:t>
            </a:r>
            <a:endParaRPr/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3200"/>
              <a:buFont typeface="Arial"/>
              <a:buChar char="•"/>
            </a:pPr>
            <a:r>
              <a:rPr lang="en-US" sz="3200">
                <a:solidFill>
                  <a:srgbClr val="222222"/>
                </a:solidFill>
                <a:latin typeface="Calibri"/>
                <a:ea typeface="Calibri"/>
                <a:cs typeface="Calibri"/>
                <a:sym typeface="Calibri"/>
              </a:rPr>
              <a:t>Temir xlorid (Eching eritmasi)</a:t>
            </a:r>
            <a:endParaRPr/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3200"/>
              <a:buFont typeface="Arial"/>
              <a:buChar char="•"/>
            </a:pPr>
            <a:r>
              <a:rPr lang="en-US" sz="3200">
                <a:solidFill>
                  <a:srgbClr val="222222"/>
                </a:solidFill>
                <a:latin typeface="Calibri"/>
                <a:ea typeface="Calibri"/>
                <a:cs typeface="Calibri"/>
                <a:sym typeface="Calibri"/>
              </a:rPr>
              <a:t>PCB kartasi.</a:t>
            </a:r>
            <a:endParaRPr/>
          </a:p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3200"/>
              <a:buFont typeface="Arial"/>
              <a:buChar char="•"/>
            </a:pPr>
            <a:r>
              <a:rPr lang="en-US" sz="3200">
                <a:solidFill>
                  <a:srgbClr val="222222"/>
                </a:solidFill>
                <a:latin typeface="Calibri"/>
                <a:ea typeface="Calibri"/>
                <a:cs typeface="Calibri"/>
                <a:sym typeface="Calibri"/>
              </a:rPr>
              <a:t>Qora doimiy marker.</a:t>
            </a:r>
            <a:endParaRPr sz="3200" b="0" i="0">
              <a:solidFill>
                <a:srgbClr val="22222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2" name="Google Shape;572;p42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US" sz="4000"/>
              <a:t>Qo’lda PCB tayyorlash</a:t>
            </a:r>
            <a:endParaRPr sz="4000"/>
          </a:p>
        </p:txBody>
      </p:sp>
      <p:sp>
        <p:nvSpPr>
          <p:cNvPr id="577" name="Google Shape;577;p42"/>
          <p:cNvSpPr txBox="1">
            <a:spLocks noGrp="1"/>
          </p:cNvSpPr>
          <p:nvPr>
            <p:ph type="body" idx="1"/>
          </p:nvPr>
        </p:nvSpPr>
        <p:spPr>
          <a:xfrm>
            <a:off x="323528" y="1700808"/>
            <a:ext cx="8534400" cy="761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609600" lvl="0" indent="-609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US"/>
              <a:t>1-qadam: PCB sxemasini chop eting</a:t>
            </a:r>
            <a:endParaRPr/>
          </a:p>
        </p:txBody>
      </p:sp>
      <p:pic>
        <p:nvPicPr>
          <p:cNvPr id="578" name="Google Shape;578;p4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895528" y="2539008"/>
            <a:ext cx="3581400" cy="1676399"/>
          </a:xfrm>
          <a:prstGeom prst="rect">
            <a:avLst/>
          </a:prstGeom>
          <a:noFill/>
          <a:ln>
            <a:noFill/>
          </a:ln>
        </p:spPr>
      </p:pic>
      <p:sp>
        <p:nvSpPr>
          <p:cNvPr id="579" name="Google Shape;579;p42"/>
          <p:cNvSpPr txBox="1"/>
          <p:nvPr/>
        </p:nvSpPr>
        <p:spPr>
          <a:xfrm>
            <a:off x="399728" y="2539007"/>
            <a:ext cx="4343400" cy="27289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609600" marR="0" lvl="0" indent="-609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0" name="Google Shape;580;p42"/>
          <p:cNvSpPr txBox="1"/>
          <p:nvPr/>
        </p:nvSpPr>
        <p:spPr>
          <a:xfrm>
            <a:off x="486814" y="2615207"/>
            <a:ext cx="4561114" cy="152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Lazer printer va yaltiroq qog'ozdan foydalanish</a:t>
            </a: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Oyna tasviri</a:t>
            </a: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1" name="Google Shape;581;p42"/>
          <p:cNvSpPr txBox="1"/>
          <p:nvPr/>
        </p:nvSpPr>
        <p:spPr>
          <a:xfrm>
            <a:off x="399728" y="4215407"/>
            <a:ext cx="8534400" cy="761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609600" marR="0" lvl="0" indent="-609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2-qadam: Mis plitani kesish</a:t>
            </a: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82" name="Google Shape;582;p4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80728" y="4932434"/>
            <a:ext cx="3509963" cy="1490663"/>
          </a:xfrm>
          <a:prstGeom prst="rect">
            <a:avLst/>
          </a:prstGeom>
          <a:noFill/>
          <a:ln>
            <a:noFill/>
          </a:ln>
        </p:spPr>
      </p:pic>
      <p:pic>
        <p:nvPicPr>
          <p:cNvPr id="583" name="Google Shape;583;p4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410025" y="4932434"/>
            <a:ext cx="3657600" cy="14906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8" name="Google Shape;588;p4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US" sz="4000"/>
              <a:t>Qo’lda PCB tayyorlash</a:t>
            </a:r>
            <a:endParaRPr sz="4000"/>
          </a:p>
        </p:txBody>
      </p:sp>
      <p:sp>
        <p:nvSpPr>
          <p:cNvPr id="593" name="Google Shape;593;p43"/>
          <p:cNvSpPr txBox="1">
            <a:spLocks noGrp="1"/>
          </p:cNvSpPr>
          <p:nvPr>
            <p:ph type="body" idx="1"/>
          </p:nvPr>
        </p:nvSpPr>
        <p:spPr>
          <a:xfrm>
            <a:off x="381000" y="1469505"/>
            <a:ext cx="8534400" cy="761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609600" lvl="0" indent="-609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US"/>
              <a:t>3-qadam: Uni silliq qilish</a:t>
            </a:r>
            <a:endParaRPr/>
          </a:p>
        </p:txBody>
      </p:sp>
      <p:sp>
        <p:nvSpPr>
          <p:cNvPr id="594" name="Google Shape;594;p43"/>
          <p:cNvSpPr txBox="1"/>
          <p:nvPr/>
        </p:nvSpPr>
        <p:spPr>
          <a:xfrm>
            <a:off x="457200" y="2307704"/>
            <a:ext cx="4343400" cy="27289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609600" marR="0" lvl="0" indent="-609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5" name="Google Shape;595;p43"/>
          <p:cNvSpPr txBox="1"/>
          <p:nvPr/>
        </p:nvSpPr>
        <p:spPr>
          <a:xfrm>
            <a:off x="457200" y="4365104"/>
            <a:ext cx="8534400" cy="236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10000"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Mis tomonini ishqalang</a:t>
            </a: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Yuqori oksidli qatlamni va fotosuratga qarshilik qatlamini olib tashlaydi</a:t>
            </a: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Qumlangan sirt tasvirni yaxshiroq yopishtirishga imkon beradi</a:t>
            </a: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96" name="Google Shape;596;p4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" y="2231504"/>
            <a:ext cx="3926681" cy="1981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97" name="Google Shape;597;p4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572000" y="2231504"/>
            <a:ext cx="3733800" cy="1981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2" name="Google Shape;602;p4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US" sz="4000"/>
              <a:t>Qo’lda PCB tayyorlash</a:t>
            </a:r>
            <a:endParaRPr sz="4000"/>
          </a:p>
        </p:txBody>
      </p:sp>
      <p:sp>
        <p:nvSpPr>
          <p:cNvPr id="607" name="Google Shape;607;p44"/>
          <p:cNvSpPr txBox="1">
            <a:spLocks noGrp="1"/>
          </p:cNvSpPr>
          <p:nvPr>
            <p:ph type="body" idx="1"/>
          </p:nvPr>
        </p:nvSpPr>
        <p:spPr>
          <a:xfrm>
            <a:off x="454467" y="2002234"/>
            <a:ext cx="8534400" cy="761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/>
          </a:bodyPr>
          <a:lstStyle/>
          <a:p>
            <a:pPr marL="609600" lvl="0" indent="-609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US"/>
              <a:t>4-qadam: Dizayn sxemasini taxtaga bosib chiqarish</a:t>
            </a:r>
            <a:endParaRPr/>
          </a:p>
        </p:txBody>
      </p:sp>
      <p:sp>
        <p:nvSpPr>
          <p:cNvPr id="608" name="Google Shape;608;p44"/>
          <p:cNvSpPr txBox="1"/>
          <p:nvPr/>
        </p:nvSpPr>
        <p:spPr>
          <a:xfrm>
            <a:off x="530667" y="2840433"/>
            <a:ext cx="4343400" cy="27289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609600" marR="0" lvl="0" indent="-609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9" name="Google Shape;609;p44"/>
          <p:cNvSpPr txBox="1"/>
          <p:nvPr/>
        </p:nvSpPr>
        <p:spPr>
          <a:xfrm>
            <a:off x="530667" y="4897833"/>
            <a:ext cx="8534400" cy="236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marR="0" lvl="0" indent="-3429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1-usul: Yaltiroq qog'ozda dazmollash (tonerni uzatadi)</a:t>
            </a:r>
            <a:endParaRPr/>
          </a:p>
          <a:p>
            <a:pPr marL="342900" marR="0" lvl="0" indent="-342900" algn="just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2-usul: Qo'lda sxema (marker yordamida)</a:t>
            </a:r>
            <a:endParaRPr/>
          </a:p>
        </p:txBody>
      </p:sp>
      <p:pic>
        <p:nvPicPr>
          <p:cNvPr id="610" name="Google Shape;610;p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6867" y="2796889"/>
            <a:ext cx="3657600" cy="1948544"/>
          </a:xfrm>
          <a:prstGeom prst="rect">
            <a:avLst/>
          </a:prstGeom>
          <a:noFill/>
          <a:ln>
            <a:noFill/>
          </a:ln>
        </p:spPr>
      </p:pic>
      <p:pic>
        <p:nvPicPr>
          <p:cNvPr id="611" name="Google Shape;611;p4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645467" y="2796889"/>
            <a:ext cx="3733800" cy="19485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" name="Google Shape;616;p4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US" sz="4000"/>
              <a:t>Qo’lda PCB tayyorlash</a:t>
            </a:r>
            <a:endParaRPr sz="4000"/>
          </a:p>
        </p:txBody>
      </p:sp>
      <p:sp>
        <p:nvSpPr>
          <p:cNvPr id="621" name="Google Shape;621;p45"/>
          <p:cNvSpPr txBox="1">
            <a:spLocks noGrp="1"/>
          </p:cNvSpPr>
          <p:nvPr>
            <p:ph type="body" idx="1"/>
          </p:nvPr>
        </p:nvSpPr>
        <p:spPr>
          <a:xfrm>
            <a:off x="482874" y="2004341"/>
            <a:ext cx="8534400" cy="761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609600" lvl="0" indent="-609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US"/>
              <a:t>5-qadam: Issiqlikni qo'llang (dazmollang)</a:t>
            </a:r>
            <a:endParaRPr/>
          </a:p>
        </p:txBody>
      </p:sp>
      <p:sp>
        <p:nvSpPr>
          <p:cNvPr id="622" name="Google Shape;622;p45"/>
          <p:cNvSpPr txBox="1"/>
          <p:nvPr/>
        </p:nvSpPr>
        <p:spPr>
          <a:xfrm>
            <a:off x="559074" y="2842540"/>
            <a:ext cx="4343400" cy="27289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609600" marR="0" lvl="0" indent="-609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3" name="Google Shape;623;p45"/>
          <p:cNvSpPr txBox="1"/>
          <p:nvPr/>
        </p:nvSpPr>
        <p:spPr>
          <a:xfrm>
            <a:off x="406674" y="2766339"/>
            <a:ext cx="4648200" cy="32004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Tasvirni mis tomoniga dazmollang</a:t>
            </a: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10-15 daqiqa davomida ozgina bosim o'tkazing</a:t>
            </a: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Issiqlik o'tkazuvchi tonerni mis plataga dazmollang</a:t>
            </a: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24" name="Google Shape;624;p45" descr="http://cdn.instructables.com/FAB/QP84/GS4EIYSH/FABQP84GS4EIYSH.MEDIUM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07274" y="2756814"/>
            <a:ext cx="3581400" cy="3133726"/>
          </a:xfrm>
          <a:prstGeom prst="rect">
            <a:avLst/>
          </a:prstGeom>
          <a:noFill/>
          <a:ln>
            <a:noFill/>
          </a:ln>
        </p:spPr>
      </p:pic>
      <p:sp>
        <p:nvSpPr>
          <p:cNvPr id="625" name="Google Shape;625;p45"/>
          <p:cNvSpPr txBox="1"/>
          <p:nvPr/>
        </p:nvSpPr>
        <p:spPr>
          <a:xfrm>
            <a:off x="25384" y="6170146"/>
            <a:ext cx="9144000" cy="6857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609600" marR="0" lvl="0" indent="-609600" algn="l" rtl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DIQQAT: Mis plastinkaga to'g'ridan-to'g'ri tegmang, chunki u dazmollash tufayli juda issiq bo’ladi.</a:t>
            </a:r>
            <a:endParaRPr sz="2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0" name="Google Shape;630;p4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US" sz="4000"/>
              <a:t>Qo’lda PCB tayyorlash</a:t>
            </a:r>
            <a:endParaRPr sz="4000"/>
          </a:p>
        </p:txBody>
      </p:sp>
      <p:sp>
        <p:nvSpPr>
          <p:cNvPr id="635" name="Google Shape;635;p46"/>
          <p:cNvSpPr txBox="1">
            <a:spLocks noGrp="1"/>
          </p:cNvSpPr>
          <p:nvPr>
            <p:ph type="body" idx="1"/>
          </p:nvPr>
        </p:nvSpPr>
        <p:spPr>
          <a:xfrm>
            <a:off x="479546" y="1586916"/>
            <a:ext cx="8534400" cy="761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609600" lvl="0" indent="-609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en-US"/>
              <a:t>Qadam 6: Archish</a:t>
            </a:r>
            <a:endParaRPr/>
          </a:p>
        </p:txBody>
      </p:sp>
      <p:sp>
        <p:nvSpPr>
          <p:cNvPr id="636" name="Google Shape;636;p46"/>
          <p:cNvSpPr txBox="1"/>
          <p:nvPr/>
        </p:nvSpPr>
        <p:spPr>
          <a:xfrm>
            <a:off x="555746" y="2425115"/>
            <a:ext cx="4343400" cy="27289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609600" marR="0" lvl="0" indent="-609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7" name="Google Shape;637;p46"/>
          <p:cNvSpPr txBox="1"/>
          <p:nvPr/>
        </p:nvSpPr>
        <p:spPr>
          <a:xfrm>
            <a:off x="605821" y="4837322"/>
            <a:ext cx="7950925" cy="172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Chop etilgan plastinkani iliq suvga soling (10 daqiqa)</a:t>
            </a:r>
            <a:endParaRPr/>
          </a:p>
          <a:p>
            <a:pPr marL="342900" marR="0" lvl="0" indent="-342900" algn="l" rtl="0">
              <a:spcBef>
                <a:spcPts val="518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Qog'ozni olib tashlang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spcBef>
                <a:spcPts val="518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Qorong'i yoritilgan trekka qora markerdan foydalaning</a:t>
            </a: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38" name="Google Shape;638;p4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1946" y="2166850"/>
            <a:ext cx="3636168" cy="2468065"/>
          </a:xfrm>
          <a:prstGeom prst="rect">
            <a:avLst/>
          </a:prstGeom>
          <a:noFill/>
          <a:ln>
            <a:noFill/>
          </a:ln>
        </p:spPr>
      </p:pic>
      <p:pic>
        <p:nvPicPr>
          <p:cNvPr id="639" name="Google Shape;639;p4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441947" y="2194134"/>
            <a:ext cx="3886200" cy="24407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4" name="Google Shape;644;p4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US" sz="4000"/>
              <a:t>Qo’lda PCB tayyorlash</a:t>
            </a:r>
            <a:endParaRPr sz="4000"/>
          </a:p>
        </p:txBody>
      </p:sp>
      <p:sp>
        <p:nvSpPr>
          <p:cNvPr id="649" name="Google Shape;649;p47"/>
          <p:cNvSpPr txBox="1">
            <a:spLocks noGrp="1"/>
          </p:cNvSpPr>
          <p:nvPr>
            <p:ph type="body" idx="1"/>
          </p:nvPr>
        </p:nvSpPr>
        <p:spPr>
          <a:xfrm>
            <a:off x="564000" y="1634362"/>
            <a:ext cx="8534400" cy="761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609600" lvl="0" indent="-609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US"/>
              <a:t>7-qadam: Qirqish</a:t>
            </a:r>
            <a:endParaRPr/>
          </a:p>
        </p:txBody>
      </p:sp>
      <p:sp>
        <p:nvSpPr>
          <p:cNvPr id="650" name="Google Shape;650;p47"/>
          <p:cNvSpPr txBox="1"/>
          <p:nvPr/>
        </p:nvSpPr>
        <p:spPr>
          <a:xfrm>
            <a:off x="640200" y="2472561"/>
            <a:ext cx="4343400" cy="27289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609600" marR="0" lvl="0" indent="-609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1" name="Google Shape;651;p47"/>
          <p:cNvSpPr txBox="1"/>
          <p:nvPr/>
        </p:nvSpPr>
        <p:spPr>
          <a:xfrm>
            <a:off x="690275" y="2472561"/>
            <a:ext cx="5969725" cy="4140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2-3 choy qoshiq temir xloridni suvda eritib yuboring</a:t>
            </a: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PCB ni 30 daqiqa davomida qirqish eritmasiga botirib oling</a:t>
            </a: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FeCl</a:t>
            </a:r>
            <a:r>
              <a:rPr lang="en-US" sz="3200" baseline="-25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r>
              <a:rPr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niqobsiz Cu bilan reaksiyaga kirishadi va keraksiz Cu ni olib tashlaydi</a:t>
            </a: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lang="en-US" sz="32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Cu + FeCl</a:t>
            </a:r>
            <a:r>
              <a:rPr lang="en-US" sz="3200" b="1" baseline="-25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r>
              <a:rPr lang="en-US" sz="32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= CuCl</a:t>
            </a:r>
            <a:r>
              <a:rPr lang="en-US" sz="3200" b="1" baseline="-25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r>
              <a:rPr lang="en-US" sz="32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+ Fe</a:t>
            </a:r>
            <a:endParaRPr sz="3200" baseline="-25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52" name="Google Shape;652;p4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888600" y="2320161"/>
            <a:ext cx="2057400" cy="1996441"/>
          </a:xfrm>
          <a:prstGeom prst="rect">
            <a:avLst/>
          </a:prstGeom>
          <a:noFill/>
          <a:ln>
            <a:noFill/>
          </a:ln>
        </p:spPr>
      </p:pic>
      <p:pic>
        <p:nvPicPr>
          <p:cNvPr id="653" name="Google Shape;653;p4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943029" y="4606161"/>
            <a:ext cx="1981200" cy="19821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8" name="Google Shape;658;p48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US" sz="4000"/>
              <a:t>Qo’lda PCB tayyorlash</a:t>
            </a:r>
            <a:endParaRPr sz="4000"/>
          </a:p>
        </p:txBody>
      </p:sp>
      <p:sp>
        <p:nvSpPr>
          <p:cNvPr id="663" name="Google Shape;663;p48"/>
          <p:cNvSpPr txBox="1">
            <a:spLocks noGrp="1"/>
          </p:cNvSpPr>
          <p:nvPr>
            <p:ph type="body" idx="1"/>
          </p:nvPr>
        </p:nvSpPr>
        <p:spPr>
          <a:xfrm>
            <a:off x="457200" y="2046473"/>
            <a:ext cx="8534400" cy="761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609600" lvl="0" indent="-609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US"/>
              <a:t>8-qadam: Suyuqlik qo'llang (Yakuniy teginish)</a:t>
            </a:r>
            <a:endParaRPr/>
          </a:p>
        </p:txBody>
      </p:sp>
      <p:sp>
        <p:nvSpPr>
          <p:cNvPr id="664" name="Google Shape;664;p48"/>
          <p:cNvSpPr txBox="1"/>
          <p:nvPr/>
        </p:nvSpPr>
        <p:spPr>
          <a:xfrm>
            <a:off x="533400" y="2744389"/>
            <a:ext cx="4343400" cy="27289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609600" marR="0" lvl="0" indent="-609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5" name="Google Shape;665;p48"/>
          <p:cNvSpPr txBox="1"/>
          <p:nvPr/>
        </p:nvSpPr>
        <p:spPr>
          <a:xfrm>
            <a:off x="533400" y="4978001"/>
            <a:ext cx="7950925" cy="172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85000" lnSpcReduction="10000"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Bir chimdim paxta ustiga bir necha tomchi yupqalashtiruvchi (aseton yoki tirnoq lak) qolgan tonerni olib tashlaydi.</a:t>
            </a:r>
            <a:endParaRPr/>
          </a:p>
          <a:p>
            <a:pPr marL="342900" marR="0" lvl="0" indent="-342900" algn="l" rtl="0">
              <a:spcBef>
                <a:spcPts val="544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Ehtiyotkorlik bilan yuving va toza mato bilan quriting</a:t>
            </a: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66" name="Google Shape;666;p4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99592" y="2668189"/>
            <a:ext cx="6810375" cy="22336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1" name="Google Shape;671;p49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US" sz="4000"/>
              <a:t>Qo’lda PCB tayyorlash</a:t>
            </a:r>
            <a:endParaRPr sz="4000"/>
          </a:p>
        </p:txBody>
      </p:sp>
      <p:pic>
        <p:nvPicPr>
          <p:cNvPr id="676" name="Google Shape;676;p49" descr="step0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779912" y="2852936"/>
            <a:ext cx="3918530" cy="2544763"/>
          </a:xfrm>
          <a:prstGeom prst="rect">
            <a:avLst/>
          </a:prstGeom>
          <a:noFill/>
          <a:ln>
            <a:noFill/>
          </a:ln>
        </p:spPr>
      </p:pic>
      <p:sp>
        <p:nvSpPr>
          <p:cNvPr id="677" name="Google Shape;677;p49"/>
          <p:cNvSpPr txBox="1"/>
          <p:nvPr/>
        </p:nvSpPr>
        <p:spPr>
          <a:xfrm>
            <a:off x="457200" y="2220285"/>
            <a:ext cx="7005638" cy="10772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9-qadam: Teshiklarni burg'ulash va lehim niqobini qo'llash</a:t>
            </a: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8" name="Google Shape;678;p49"/>
          <p:cNvSpPr txBox="1"/>
          <p:nvPr/>
        </p:nvSpPr>
        <p:spPr>
          <a:xfrm>
            <a:off x="454860" y="5559134"/>
            <a:ext cx="7924800" cy="8925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-4572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</a:pPr>
            <a:r>
              <a:rPr lang="en-US" sz="2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Lehim padlari bundan mustasno, lehim niqobi maydonini butun taxtaga qo'llang</a:t>
            </a:r>
            <a:endParaRPr sz="2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3" name="Google Shape;683;p50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US" sz="4000"/>
              <a:t>Qo’lda PCB tayyorlash</a:t>
            </a:r>
            <a:endParaRPr sz="4000"/>
          </a:p>
        </p:txBody>
      </p:sp>
      <p:pic>
        <p:nvPicPr>
          <p:cNvPr id="688" name="Google Shape;688;p50" descr="step0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41512" y="2861419"/>
            <a:ext cx="2376488" cy="2376488"/>
          </a:xfrm>
          <a:prstGeom prst="rect">
            <a:avLst/>
          </a:prstGeom>
          <a:noFill/>
          <a:ln>
            <a:noFill/>
          </a:ln>
        </p:spPr>
      </p:pic>
      <p:pic>
        <p:nvPicPr>
          <p:cNvPr id="689" name="Google Shape;689;p50" descr="step1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455096" y="2937619"/>
            <a:ext cx="2286000" cy="2286000"/>
          </a:xfrm>
          <a:prstGeom prst="rect">
            <a:avLst/>
          </a:prstGeom>
          <a:noFill/>
          <a:ln>
            <a:noFill/>
          </a:ln>
        </p:spPr>
      </p:pic>
      <p:sp>
        <p:nvSpPr>
          <p:cNvPr id="690" name="Google Shape;690;p50"/>
          <p:cNvSpPr txBox="1"/>
          <p:nvPr/>
        </p:nvSpPr>
        <p:spPr>
          <a:xfrm>
            <a:off x="179512" y="2328019"/>
            <a:ext cx="4343400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10-qadam. Lehim qoplamasi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1" name="Google Shape;691;p50"/>
          <p:cNvSpPr txBox="1"/>
          <p:nvPr/>
        </p:nvSpPr>
        <p:spPr>
          <a:xfrm>
            <a:off x="5150296" y="2304776"/>
            <a:ext cx="3505200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11-qadam: Silkscreen</a:t>
            </a:r>
            <a:endParaRPr/>
          </a:p>
        </p:txBody>
      </p:sp>
      <p:sp>
        <p:nvSpPr>
          <p:cNvPr id="692" name="Google Shape;692;p50"/>
          <p:cNvSpPr txBox="1"/>
          <p:nvPr/>
        </p:nvSpPr>
        <p:spPr>
          <a:xfrm>
            <a:off x="5378896" y="5376019"/>
            <a:ext cx="3657600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Ekranda chop etish jarayonidan foydalanib, oq harf belgisini qo'llang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3" name="Google Shape;693;p50"/>
          <p:cNvSpPr txBox="1"/>
          <p:nvPr/>
        </p:nvSpPr>
        <p:spPr>
          <a:xfrm>
            <a:off x="941512" y="5452219"/>
            <a:ext cx="3048000" cy="3667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Yostiqchalarga lehim qo'llang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8" name="Google Shape;698;p5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US" sz="4000"/>
              <a:t>PCB Loyihalash / Ishlab chiqarish standartlari</a:t>
            </a:r>
            <a:endParaRPr sz="4000"/>
          </a:p>
        </p:txBody>
      </p:sp>
      <p:pic>
        <p:nvPicPr>
          <p:cNvPr id="703" name="Google Shape;703;p51" descr="Cert Centre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77483" y="1663744"/>
            <a:ext cx="2020888" cy="917575"/>
          </a:xfrm>
          <a:prstGeom prst="rect">
            <a:avLst/>
          </a:prstGeom>
          <a:noFill/>
          <a:ln>
            <a:noFill/>
          </a:ln>
        </p:spPr>
      </p:pic>
      <p:sp>
        <p:nvSpPr>
          <p:cNvPr id="704" name="Google Shape;704;p51"/>
          <p:cNvSpPr/>
          <p:nvPr/>
        </p:nvSpPr>
        <p:spPr>
          <a:xfrm>
            <a:off x="179512" y="2605132"/>
            <a:ext cx="8512629" cy="23329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49263" marR="0" lvl="1" indent="-376238" algn="l" rtl="0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IPC-2221 (Generic Standard on Printed Board Design)</a:t>
            </a:r>
            <a:endParaRPr/>
          </a:p>
          <a:p>
            <a:pPr marL="449263" marR="0" lvl="1" indent="-376238" algn="l" rtl="0">
              <a:lnSpc>
                <a:spcPct val="17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J‐STD‐001 (Requirements for Soldered Electrical and Electronic Assemblies)</a:t>
            </a:r>
            <a:endParaRPr/>
          </a:p>
          <a:p>
            <a:pPr marL="449263" marR="0" lvl="1" indent="-376238" algn="l" rtl="0">
              <a:lnSpc>
                <a:spcPct val="17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IPC‐A‐630 (Standard for Manufacture, Inspection and Testing)</a:t>
            </a:r>
            <a:endParaRPr/>
          </a:p>
          <a:p>
            <a:pPr marL="449263" marR="0" lvl="1" indent="-376238" algn="l" rtl="0">
              <a:lnSpc>
                <a:spcPct val="17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IPC-A-610 (Acceptability/Inspection)</a:t>
            </a:r>
            <a:endParaRPr/>
          </a:p>
          <a:p>
            <a:pPr marL="449263" marR="0" lvl="1" indent="-376238" algn="l" rtl="0">
              <a:lnSpc>
                <a:spcPct val="17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IPC-J-STD-001 (How to build PCB/Meet 610)</a:t>
            </a:r>
            <a:endParaRPr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9" name="Google Shape;709;p52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US" sz="4000"/>
              <a:t>PCB ishlab chiqaruvchi kompaniyalar</a:t>
            </a:r>
            <a:endParaRPr sz="4000"/>
          </a:p>
        </p:txBody>
      </p:sp>
      <p:sp>
        <p:nvSpPr>
          <p:cNvPr id="714" name="Google Shape;714;p52"/>
          <p:cNvSpPr/>
          <p:nvPr/>
        </p:nvSpPr>
        <p:spPr>
          <a:xfrm>
            <a:off x="457200" y="2254172"/>
            <a:ext cx="8512629" cy="23329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49263" marR="0" lvl="1" indent="-376238" algn="l" rtl="0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OSHPARK - </a:t>
            </a:r>
            <a:r>
              <a:rPr lang="en-US" sz="2400" b="0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3">
                  <a:extLst>
                    <a:ext uri="{A12FA001-AC4F-418D-AE19-62706E023703}">
                      <ahyp:hlinkClr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val="tx"/>
                    </a:ext>
                  </a:extLst>
                </a:hlinkClick>
              </a:rPr>
              <a:t>https://oshpark.com/</a:t>
            </a:r>
            <a:r>
              <a:rPr lang="en-US"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(2 layer - $5/in^2)</a:t>
            </a:r>
            <a:endParaRPr/>
          </a:p>
          <a:p>
            <a:pPr marL="449263" marR="0" lvl="1" indent="-376238" algn="l" rtl="0">
              <a:lnSpc>
                <a:spcPct val="17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Advance Circuits 4PCB - </a:t>
            </a:r>
            <a:r>
              <a:rPr lang="en-US" sz="2400" b="0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4">
                  <a:extLst>
                    <a:ext uri="{A12FA001-AC4F-418D-AE19-62706E023703}">
                      <ahyp:hlinkClr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val="tx"/>
                    </a:ext>
                  </a:extLst>
                </a:hlinkClick>
              </a:rPr>
              <a:t>https://www.4pcb.com/</a:t>
            </a:r>
            <a:r>
              <a:rPr lang="en-US"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  <a:p>
            <a:pPr marL="449263" marR="0" lvl="1" indent="-376238" algn="l" rtl="0">
              <a:lnSpc>
                <a:spcPct val="17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PCB Express - </a:t>
            </a:r>
            <a:r>
              <a:rPr lang="en-US" sz="2400" b="0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5">
                  <a:extLst>
                    <a:ext uri="{A12FA001-AC4F-418D-AE19-62706E023703}">
                      <ahyp:hlinkClr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val="tx"/>
                    </a:ext>
                  </a:extLst>
                </a:hlinkClick>
              </a:rPr>
              <a:t>https://www.expresspcb.com/</a:t>
            </a:r>
            <a:r>
              <a:rPr lang="en-US"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(2 layer 2B- $9.85)</a:t>
            </a:r>
            <a:endParaRPr/>
          </a:p>
          <a:p>
            <a:pPr marL="449263" marR="0" lvl="1" indent="-376238" algn="l" rtl="0">
              <a:lnSpc>
                <a:spcPct val="17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Sunstone Circuits - </a:t>
            </a:r>
            <a:r>
              <a:rPr lang="en-US" sz="2400" b="0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6">
                  <a:extLst>
                    <a:ext uri="{A12FA001-AC4F-418D-AE19-62706E023703}">
                      <ahyp:hlinkClr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val="tx"/>
                    </a:ext>
                  </a:extLst>
                </a:hlinkClick>
              </a:rPr>
              <a:t>https://www.sunstone.com/</a:t>
            </a:r>
            <a:r>
              <a:rPr lang="en-US"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  <a:p>
            <a:pPr marL="449263" marR="0" lvl="1" indent="-376238" algn="l" rtl="0">
              <a:lnSpc>
                <a:spcPct val="17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PCBCart - </a:t>
            </a:r>
            <a:r>
              <a:rPr lang="en-US" sz="2400" b="0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7">
                  <a:extLst>
                    <a:ext uri="{A12FA001-AC4F-418D-AE19-62706E023703}">
                      <ahyp:hlinkClr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val="tx"/>
                    </a:ext>
                  </a:extLst>
                </a:hlinkClick>
              </a:rPr>
              <a:t>https://www.pcbcart.com/</a:t>
            </a:r>
            <a:r>
              <a:rPr lang="en-US"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  <a:p>
            <a:pPr marL="449263" marR="0" lvl="1" indent="-376238" algn="l" rtl="0">
              <a:lnSpc>
                <a:spcPct val="17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epec Engineered Technologies - </a:t>
            </a:r>
            <a:r>
              <a:rPr lang="en-US" sz="2400" b="0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8">
                  <a:extLst>
                    <a:ext uri="{A12FA001-AC4F-418D-AE19-62706E023703}">
                      <ahyp:hlinkClr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val="tx"/>
                    </a:ext>
                  </a:extLst>
                </a:hlinkClick>
              </a:rPr>
              <a:t>https://www.epectec.com/</a:t>
            </a:r>
            <a:r>
              <a:rPr lang="en-US"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9" name="Google Shape;729;p5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US" sz="4000"/>
              <a:t>Xulosa</a:t>
            </a:r>
            <a:endParaRPr sz="4000"/>
          </a:p>
        </p:txBody>
      </p:sp>
      <p:sp>
        <p:nvSpPr>
          <p:cNvPr id="731" name="Google Shape;731;p54"/>
          <p:cNvSpPr txBox="1"/>
          <p:nvPr/>
        </p:nvSpPr>
        <p:spPr>
          <a:xfrm>
            <a:off x="539552" y="2276872"/>
            <a:ext cx="8064896" cy="3477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Ushbu darsda biz quyidagilarni bilib oldik:</a:t>
            </a:r>
            <a:endParaRPr/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1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lang="en-US"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PCBlar qanday materiallardan tayyorlanishi</a:t>
            </a:r>
            <a:endParaRPr sz="2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1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lang="en-US"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PCB larning asosiy qismlar, jumladan jumperlar, Solder Mask, Silkscreen</a:t>
            </a:r>
            <a:endParaRPr sz="2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1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lang="en-US"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Bir va Ko'p qatlamli PCBlar</a:t>
            </a:r>
            <a:endParaRPr sz="2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1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lang="en-US"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PCB larning texnik dizayn muammolari</a:t>
            </a:r>
            <a:endParaRPr sz="2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1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lang="en-US"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Dasturiy ta'minotlar asosida PCBlarni loyihalash</a:t>
            </a:r>
            <a:endParaRPr sz="2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1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lang="en-US"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Qo'lda PCB loyihalash va uning bosqichlari</a:t>
            </a:r>
            <a:endParaRPr sz="2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1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lang="en-US"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PCB ishlab chiqaruvchi kompaniyalar</a:t>
            </a:r>
            <a:endParaRPr sz="2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1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lang="en-US"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va boshqalar</a:t>
            </a:r>
            <a:endParaRPr sz="2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9" name="Google Shape;739;p5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6131024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Foydalanilgan adabiyotlar</a:t>
            </a:r>
            <a:endParaRPr/>
          </a:p>
        </p:txBody>
      </p:sp>
      <p:sp>
        <p:nvSpPr>
          <p:cNvPr id="740" name="Google Shape;740;p55"/>
          <p:cNvSpPr txBox="1">
            <a:spLocks noGrp="1"/>
          </p:cNvSpPr>
          <p:nvPr>
            <p:ph type="body" idx="1"/>
          </p:nvPr>
        </p:nvSpPr>
        <p:spPr>
          <a:xfrm>
            <a:off x="457200" y="1854134"/>
            <a:ext cx="8229600" cy="49251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70000" lnSpcReduction="2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endParaRPr/>
          </a:p>
          <a:p>
            <a:pPr marL="0" lvl="0" indent="0" algn="l" rtl="0">
              <a:spcBef>
                <a:spcPts val="448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/>
              <a:t>1) Electronics: A Systems Approach (6th edition), Neil Storey,Pearson Education UK, 2017</a:t>
            </a:r>
            <a:endParaRPr/>
          </a:p>
          <a:p>
            <a:pPr marL="0" lvl="0" indent="0" algn="l" rtl="0">
              <a:spcBef>
                <a:spcPts val="448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/>
              <a:t>2)  Mechatronics: Electronic Control Systems in Mechanical and Electrical Engineering, William Bolton, Pearson Education Limited 2015</a:t>
            </a:r>
            <a:endParaRPr/>
          </a:p>
          <a:p>
            <a:pPr marL="0" lvl="0" indent="0" algn="l" rtl="0">
              <a:spcBef>
                <a:spcPts val="448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/>
              <a:t>3) Elektronika. X. Aripov, A. Abdullayev. Fan va texnologiya nashriyoti, 2011</a:t>
            </a:r>
            <a:endParaRPr/>
          </a:p>
          <a:p>
            <a:pPr marL="0" lvl="0" indent="0" algn="l" rtl="0">
              <a:spcBef>
                <a:spcPts val="448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/>
              <a:t>4) wikipedia.org veb sayti</a:t>
            </a:r>
            <a:endParaRPr/>
          </a:p>
          <a:p>
            <a:pPr marL="0" lvl="0" indent="0" algn="l" rtl="0">
              <a:spcBef>
                <a:spcPts val="448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/>
              <a:t>5) Eren, Halit &amp; Potter, David. (2012). Data Acquisition Fundamentals. 10.1201/b11093-23. </a:t>
            </a:r>
            <a:endParaRPr/>
          </a:p>
          <a:p>
            <a:pPr marL="514350" lvl="0" indent="-514350" algn="l" rtl="0">
              <a:spcBef>
                <a:spcPts val="448"/>
              </a:spcBef>
              <a:spcAft>
                <a:spcPts val="0"/>
              </a:spcAft>
              <a:buClr>
                <a:schemeClr val="dk1"/>
              </a:buClr>
              <a:buSzPct val="100000"/>
              <a:buAutoNum type="arabicParenR" startAt="6"/>
            </a:pPr>
            <a:r>
              <a:rPr lang="en-US"/>
              <a:t>Jakia Afruz. PCB Dizayn slaydlari</a:t>
            </a:r>
            <a:endParaRPr/>
          </a:p>
          <a:p>
            <a:pPr marL="514350" lvl="0" indent="-514350" algn="l" rtl="0">
              <a:spcBef>
                <a:spcPts val="448"/>
              </a:spcBef>
              <a:spcAft>
                <a:spcPts val="0"/>
              </a:spcAft>
              <a:buClr>
                <a:schemeClr val="dk1"/>
              </a:buClr>
              <a:buSzPct val="100000"/>
              <a:buAutoNum type="arabicParenR" startAt="6"/>
            </a:pPr>
            <a:r>
              <a:rPr lang="en-US" u="sng">
                <a:solidFill>
                  <a:schemeClr val="hlink"/>
                </a:solidFill>
                <a:hlinkClick r:id="rId3"/>
              </a:rPr>
              <a:t>www.wikipedia.org</a:t>
            </a:r>
            <a:endParaRPr/>
          </a:p>
          <a:p>
            <a:pPr marL="514350" lvl="0" indent="-514350" algn="l" rtl="0">
              <a:spcBef>
                <a:spcPts val="448"/>
              </a:spcBef>
              <a:spcAft>
                <a:spcPts val="0"/>
              </a:spcAft>
              <a:buClr>
                <a:schemeClr val="dk1"/>
              </a:buClr>
              <a:buSzPct val="100000"/>
              <a:buAutoNum type="arabicParenR" startAt="6"/>
            </a:pPr>
            <a:r>
              <a:rPr lang="en-US" u="sng">
                <a:solidFill>
                  <a:schemeClr val="hlink"/>
                </a:solidFill>
                <a:hlinkClick r:id="rId4"/>
              </a:rPr>
              <a:t>www.pcbexpress.com</a:t>
            </a:r>
            <a:endParaRPr/>
          </a:p>
          <a:p>
            <a:pPr marL="514350" lvl="0" indent="-514350" algn="l" rtl="0">
              <a:spcBef>
                <a:spcPts val="448"/>
              </a:spcBef>
              <a:spcAft>
                <a:spcPts val="0"/>
              </a:spcAft>
              <a:buClr>
                <a:schemeClr val="dk1"/>
              </a:buClr>
              <a:buSzPct val="100000"/>
              <a:buAutoNum type="arabicParenR" startAt="6"/>
            </a:pPr>
            <a:r>
              <a:rPr lang="en-US"/>
              <a:t>John Adrizzoni. A Practical Guide to high-speed printed circuit board layout,  Analog Dialogue 39-09, Sentabr 2005</a:t>
            </a:r>
            <a:endParaRPr/>
          </a:p>
          <a:p>
            <a:pPr marL="0" lvl="0" indent="0" algn="l" rtl="0">
              <a:spcBef>
                <a:spcPts val="448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endParaRPr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9" name="Google Shape;719;p5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6131024" cy="1727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US" sz="4000"/>
              <a:t>Web saytlar</a:t>
            </a:r>
            <a:endParaRPr sz="4000"/>
          </a:p>
        </p:txBody>
      </p:sp>
      <p:sp>
        <p:nvSpPr>
          <p:cNvPr id="724" name="Google Shape;724;p53"/>
          <p:cNvSpPr txBox="1">
            <a:spLocks noGrp="1"/>
          </p:cNvSpPr>
          <p:nvPr>
            <p:ph type="body" idx="1"/>
          </p:nvPr>
        </p:nvSpPr>
        <p:spPr>
          <a:xfrm>
            <a:off x="457200" y="2286000"/>
            <a:ext cx="8229600" cy="45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609600" lvl="0" indent="-609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 u="sng">
                <a:solidFill>
                  <a:schemeClr val="hlink"/>
                </a:solidFill>
                <a:hlinkClick r:id="rId3"/>
              </a:rPr>
              <a:t>http://www.advancedcircuits.com</a:t>
            </a:r>
            <a:endParaRPr sz="2400"/>
          </a:p>
          <a:p>
            <a:pPr marL="609600" lvl="0" indent="-6096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 u="sng">
                <a:solidFill>
                  <a:schemeClr val="hlink"/>
                </a:solidFill>
                <a:hlinkClick r:id="rId4"/>
              </a:rPr>
              <a:t>https://www.orcad.com/</a:t>
            </a:r>
            <a:r>
              <a:rPr lang="en-US" sz="2400"/>
              <a:t> </a:t>
            </a:r>
            <a:endParaRPr/>
          </a:p>
          <a:p>
            <a:pPr marL="609600" lvl="0" indent="-6096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 u="sng">
                <a:solidFill>
                  <a:schemeClr val="hlink"/>
                </a:solidFill>
                <a:hlinkClick r:id="rId5"/>
              </a:rPr>
              <a:t>https://www.altium.com/</a:t>
            </a:r>
            <a:endParaRPr sz="2400"/>
          </a:p>
          <a:p>
            <a:pPr marL="609600" lvl="0" indent="-6096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 u="sng">
                <a:solidFill>
                  <a:schemeClr val="hlink"/>
                </a:solidFill>
                <a:hlinkClick r:id="rId6"/>
              </a:rPr>
              <a:t>https://www.labcenter.com/</a:t>
            </a:r>
            <a:r>
              <a:rPr lang="en-US" sz="2400"/>
              <a:t> </a:t>
            </a:r>
            <a:endParaRPr/>
          </a:p>
          <a:p>
            <a:pPr marL="609600" lvl="0" indent="-6096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 u="sng">
                <a:solidFill>
                  <a:schemeClr val="hlink"/>
                </a:solidFill>
                <a:hlinkClick r:id="rId7"/>
              </a:rPr>
              <a:t>http://www.ipc.org/</a:t>
            </a:r>
            <a:r>
              <a:rPr lang="en-US" sz="2400"/>
              <a:t> </a:t>
            </a:r>
            <a:endParaRPr/>
          </a:p>
          <a:p>
            <a:pPr marL="609600" lvl="0" indent="-6096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 u="sng">
                <a:solidFill>
                  <a:schemeClr val="hlink"/>
                </a:solidFill>
                <a:hlinkClick r:id="rId8"/>
              </a:rPr>
              <a:t>https://www.flexiblecircuit.com/products/multi-layer-flex/</a:t>
            </a:r>
            <a:r>
              <a:rPr lang="en-US" sz="2400"/>
              <a:t> </a:t>
            </a:r>
            <a:endParaRPr/>
          </a:p>
          <a:p>
            <a:pPr marL="609600" lvl="0" indent="-6096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 u="sng">
                <a:solidFill>
                  <a:schemeClr val="hlink"/>
                </a:solidFill>
                <a:hlinkClick r:id="rId9"/>
              </a:rPr>
              <a:t>https://www.amitroncorp.com/?page_id=49</a:t>
            </a:r>
            <a:r>
              <a:rPr lang="en-US" sz="2400"/>
              <a:t> </a:t>
            </a:r>
            <a:endParaRPr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8" name="Google Shape;748;p5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US"/>
              <a:t> </a:t>
            </a:r>
            <a:endParaRPr/>
          </a:p>
        </p:txBody>
      </p:sp>
      <p:sp>
        <p:nvSpPr>
          <p:cNvPr id="749" name="Google Shape;749;p56"/>
          <p:cNvSpPr/>
          <p:nvPr/>
        </p:nvSpPr>
        <p:spPr>
          <a:xfrm>
            <a:off x="1259630" y="2021278"/>
            <a:ext cx="6403163" cy="17543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cap="none">
                <a:solidFill>
                  <a:srgbClr val="3A1A62"/>
                </a:solidFill>
                <a:latin typeface="Calibri"/>
                <a:ea typeface="Calibri"/>
                <a:cs typeface="Calibri"/>
                <a:sym typeface="Calibri"/>
              </a:rPr>
              <a:t>E’TIBORINGIZ UCHUN</a:t>
            </a:r>
            <a:endParaRPr sz="5400" b="1" cap="none">
              <a:solidFill>
                <a:srgbClr val="3A1A6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cap="none">
                <a:solidFill>
                  <a:srgbClr val="3A1A62"/>
                </a:solidFill>
                <a:latin typeface="Calibri"/>
                <a:ea typeface="Calibri"/>
                <a:cs typeface="Calibri"/>
                <a:sym typeface="Calibri"/>
              </a:rPr>
              <a:t>RAHMAT</a:t>
            </a:r>
            <a:endParaRPr sz="5400" b="1" cap="none">
              <a:solidFill>
                <a:srgbClr val="3A1A6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50" name="Google Shape;750;p56" descr="Emoticon Thanks Vector Images (over 470)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18223" y="4149080"/>
            <a:ext cx="2085975" cy="2190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1820</Words>
  <Application>Microsoft Office PowerPoint</Application>
  <PresentationFormat>On-screen Show (4:3)</PresentationFormat>
  <Paragraphs>330</Paragraphs>
  <Slides>56</Slides>
  <Notes>56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56</vt:i4>
      </vt:variant>
    </vt:vector>
  </HeadingPairs>
  <TitlesOfParts>
    <vt:vector size="62" baseType="lpstr">
      <vt:lpstr>Arial</vt:lpstr>
      <vt:lpstr>Arial</vt:lpstr>
      <vt:lpstr>Calibri</vt:lpstr>
      <vt:lpstr>Courier New</vt:lpstr>
      <vt:lpstr>Noto Sans Symbols</vt:lpstr>
      <vt:lpstr>Тема Office</vt:lpstr>
      <vt:lpstr>Mexatron Tizimlar uchun Elektronika</vt:lpstr>
      <vt:lpstr>Bosilgan Sxema Platformalarini Loyihalash</vt:lpstr>
      <vt:lpstr>Kirish</vt:lpstr>
      <vt:lpstr>Nima uchun PCB ?</vt:lpstr>
      <vt:lpstr>PCB materiallari</vt:lpstr>
      <vt:lpstr>Dielektrik PCB qatlami</vt:lpstr>
      <vt:lpstr>PCB qatlamlari</vt:lpstr>
      <vt:lpstr>PCB qatlamlari</vt:lpstr>
      <vt:lpstr>PCB qismlari</vt:lpstr>
      <vt:lpstr>Komponentlar</vt:lpstr>
      <vt:lpstr>Komponentlar</vt:lpstr>
      <vt:lpstr>Pad (Yostiqcha)lar</vt:lpstr>
      <vt:lpstr>Pad va izlar</vt:lpstr>
      <vt:lpstr>Izlar</vt:lpstr>
      <vt:lpstr>Teshiklar (Vias)</vt:lpstr>
      <vt:lpstr>Teshiklar (Vias)</vt:lpstr>
      <vt:lpstr>Yuqori Metall Qatlam</vt:lpstr>
      <vt:lpstr>Quyi Metall Qatlam</vt:lpstr>
      <vt:lpstr>Jumperlar</vt:lpstr>
      <vt:lpstr>Jumperlar</vt:lpstr>
      <vt:lpstr>Solder (Qalay) Mask</vt:lpstr>
      <vt:lpstr>Lehimlash - Soldering</vt:lpstr>
      <vt:lpstr>Silkscreen</vt:lpstr>
      <vt:lpstr>Ko’p qatlamli PCB lar</vt:lpstr>
      <vt:lpstr>Fizik Jismoniy Loyihalash Muammolari</vt:lpstr>
      <vt:lpstr>Komponent hajmi</vt:lpstr>
      <vt:lpstr>Issiqlik Tarqalishi – Issiqlik Yutilishi</vt:lpstr>
      <vt:lpstr>O'rnatish nuqtalari</vt:lpstr>
      <vt:lpstr>Parazitlar</vt:lpstr>
      <vt:lpstr>Ketma ket induktivlik</vt:lpstr>
      <vt:lpstr>Shunt sig’imi</vt:lpstr>
      <vt:lpstr>Induktiv bog’lanish</vt:lpstr>
      <vt:lpstr>Kapasitiv (sig’im) bog’lanish</vt:lpstr>
      <vt:lpstr>Marshrutlash</vt:lpstr>
      <vt:lpstr>Pad lar bilan Izlarning ulanishi</vt:lpstr>
      <vt:lpstr>Pre - Work</vt:lpstr>
      <vt:lpstr>Simulyatsiya</vt:lpstr>
      <vt:lpstr>Loyihalash uchun Dasturlar</vt:lpstr>
      <vt:lpstr>..</vt:lpstr>
      <vt:lpstr>..</vt:lpstr>
      <vt:lpstr>PCB tayyorlash uchun materiallar</vt:lpstr>
      <vt:lpstr>Qo’lda PCB tayyorlash</vt:lpstr>
      <vt:lpstr>Qo’lda PCB tayyorlash</vt:lpstr>
      <vt:lpstr>Qo’lda PCB tayyorlash</vt:lpstr>
      <vt:lpstr>Qo’lda PCB tayyorlash</vt:lpstr>
      <vt:lpstr>Qo’lda PCB tayyorlash</vt:lpstr>
      <vt:lpstr>Qo’lda PCB tayyorlash</vt:lpstr>
      <vt:lpstr>Qo’lda PCB tayyorlash</vt:lpstr>
      <vt:lpstr>Qo’lda PCB tayyorlash</vt:lpstr>
      <vt:lpstr>Qo’lda PCB tayyorlash</vt:lpstr>
      <vt:lpstr>PCB Loyihalash / Ishlab chiqarish standartlari</vt:lpstr>
      <vt:lpstr>PCB ishlab chiqaruvchi kompaniyalar</vt:lpstr>
      <vt:lpstr>Xulosa</vt:lpstr>
      <vt:lpstr>Foydalanilgan adabiyotlar</vt:lpstr>
      <vt:lpstr>Web saytlar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Mexatron Tizimlar uchun Elektronika</dc:title>
  <dc:creator>ERALIEV ASRORBEK</dc:creator>
  <cp:lastModifiedBy>Asrorbek Eraliev</cp:lastModifiedBy>
  <cp:revision>3</cp:revision>
  <dcterms:modified xsi:type="dcterms:W3CDTF">2022-06-07T08:11:45Z</dcterms:modified>
</cp:coreProperties>
</file>