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1" roundtripDataSignature="AMtx7mhXLRu6+t4SkeKZAC5F0ws0hM+tt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71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4" name="Google Shape;294;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0" name="Google Shape;450;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6" name="Google Shape;526;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2" name="Google Shape;642;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3" name="Google Shape;653;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5" name="Google Shape;735;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21" name="Google Shape;821;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7"/>
        <p:cNvGrpSpPr/>
        <p:nvPr/>
      </p:nvGrpSpPr>
      <p:grpSpPr>
        <a:xfrm>
          <a:off x="0" y="0"/>
          <a:ext cx="0" cy="0"/>
          <a:chOff x="0" y="0"/>
          <a:chExt cx="0" cy="0"/>
        </a:xfrm>
      </p:grpSpPr>
      <p:sp>
        <p:nvSpPr>
          <p:cNvPr id="948" name="Google Shape;948;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9" name="Google Shape;949;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2" name="Google Shape;982;p1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8"/>
        <p:cNvGrpSpPr/>
        <p:nvPr/>
      </p:nvGrpSpPr>
      <p:grpSpPr>
        <a:xfrm>
          <a:off x="0" y="0"/>
          <a:ext cx="0" cy="0"/>
          <a:chOff x="0" y="0"/>
          <a:chExt cx="0" cy="0"/>
        </a:xfrm>
      </p:grpSpPr>
      <p:sp>
        <p:nvSpPr>
          <p:cNvPr id="1119" name="Google Shape;1119;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0" name="Google Shape;1120;p1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7"/>
        <p:cNvGrpSpPr/>
        <p:nvPr/>
      </p:nvGrpSpPr>
      <p:grpSpPr>
        <a:xfrm>
          <a:off x="0" y="0"/>
          <a:ext cx="0" cy="0"/>
          <a:chOff x="0" y="0"/>
          <a:chExt cx="0" cy="0"/>
        </a:xfrm>
      </p:grpSpPr>
      <p:sp>
        <p:nvSpPr>
          <p:cNvPr id="1168" name="Google Shape;1168;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9" name="Google Shape;1169;p1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9"/>
        <p:cNvGrpSpPr/>
        <p:nvPr/>
      </p:nvGrpSpPr>
      <p:grpSpPr>
        <a:xfrm>
          <a:off x="0" y="0"/>
          <a:ext cx="0" cy="0"/>
          <a:chOff x="0" y="0"/>
          <a:chExt cx="0" cy="0"/>
        </a:xfrm>
      </p:grpSpPr>
      <p:sp>
        <p:nvSpPr>
          <p:cNvPr id="1210" name="Google Shape;1210;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1" name="Google Shape;1211;p1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55" name="Google Shape;1255;p1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8"/>
        <p:cNvGrpSpPr/>
        <p:nvPr/>
      </p:nvGrpSpPr>
      <p:grpSpPr>
        <a:xfrm>
          <a:off x="0" y="0"/>
          <a:ext cx="0" cy="0"/>
          <a:chOff x="0" y="0"/>
          <a:chExt cx="0" cy="0"/>
        </a:xfrm>
      </p:grpSpPr>
      <p:sp>
        <p:nvSpPr>
          <p:cNvPr id="1279" name="Google Shape;1279;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0" name="Google Shape;1280;p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0"/>
        <p:cNvGrpSpPr/>
        <p:nvPr/>
      </p:nvGrpSpPr>
      <p:grpSpPr>
        <a:xfrm>
          <a:off x="0" y="0"/>
          <a:ext cx="0" cy="0"/>
          <a:chOff x="0" y="0"/>
          <a:chExt cx="0" cy="0"/>
        </a:xfrm>
      </p:grpSpPr>
      <p:sp>
        <p:nvSpPr>
          <p:cNvPr id="1291" name="Google Shape;129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2" name="Google Shape;1292;p2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5"/>
        <p:cNvGrpSpPr/>
        <p:nvPr/>
      </p:nvGrpSpPr>
      <p:grpSpPr>
        <a:xfrm>
          <a:off x="0" y="0"/>
          <a:ext cx="0" cy="0"/>
          <a:chOff x="0" y="0"/>
          <a:chExt cx="0" cy="0"/>
        </a:xfrm>
      </p:grpSpPr>
      <p:sp>
        <p:nvSpPr>
          <p:cNvPr id="1306" name="Google Shape;1306;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7" name="Google Shape;1307;p2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8"/>
        <p:cNvGrpSpPr/>
        <p:nvPr/>
      </p:nvGrpSpPr>
      <p:grpSpPr>
        <a:xfrm>
          <a:off x="0" y="0"/>
          <a:ext cx="0" cy="0"/>
          <a:chOff x="0" y="0"/>
          <a:chExt cx="0" cy="0"/>
        </a:xfrm>
      </p:grpSpPr>
      <p:sp>
        <p:nvSpPr>
          <p:cNvPr id="1319" name="Google Shape;1319;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0" name="Google Shape;1320;p2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7"/>
        <p:cNvGrpSpPr/>
        <p:nvPr/>
      </p:nvGrpSpPr>
      <p:grpSpPr>
        <a:xfrm>
          <a:off x="0" y="0"/>
          <a:ext cx="0" cy="0"/>
          <a:chOff x="0" y="0"/>
          <a:chExt cx="0" cy="0"/>
        </a:xfrm>
      </p:grpSpPr>
      <p:sp>
        <p:nvSpPr>
          <p:cNvPr id="1468" name="Google Shape;1468;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9" name="Google Shape;1469;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9"/>
        <p:cNvGrpSpPr/>
        <p:nvPr/>
      </p:nvGrpSpPr>
      <p:grpSpPr>
        <a:xfrm>
          <a:off x="0" y="0"/>
          <a:ext cx="0" cy="0"/>
          <a:chOff x="0" y="0"/>
          <a:chExt cx="0" cy="0"/>
        </a:xfrm>
      </p:grpSpPr>
      <p:sp>
        <p:nvSpPr>
          <p:cNvPr id="1480" name="Google Shape;1480;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1" name="Google Shape;1481;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4"/>
        <p:cNvGrpSpPr/>
        <p:nvPr/>
      </p:nvGrpSpPr>
      <p:grpSpPr>
        <a:xfrm>
          <a:off x="0" y="0"/>
          <a:ext cx="0" cy="0"/>
          <a:chOff x="0" y="0"/>
          <a:chExt cx="0" cy="0"/>
        </a:xfrm>
      </p:grpSpPr>
      <p:sp>
        <p:nvSpPr>
          <p:cNvPr id="1505" name="Google Shape;1505;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6" name="Google Shape;1506;p2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8"/>
        <p:cNvGrpSpPr/>
        <p:nvPr/>
      </p:nvGrpSpPr>
      <p:grpSpPr>
        <a:xfrm>
          <a:off x="0" y="0"/>
          <a:ext cx="0" cy="0"/>
          <a:chOff x="0" y="0"/>
          <a:chExt cx="0" cy="0"/>
        </a:xfrm>
      </p:grpSpPr>
      <p:sp>
        <p:nvSpPr>
          <p:cNvPr id="1529" name="Google Shape;1529;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0" name="Google Shape;1530;p2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5"/>
        <p:cNvGrpSpPr/>
        <p:nvPr/>
      </p:nvGrpSpPr>
      <p:grpSpPr>
        <a:xfrm>
          <a:off x="0" y="0"/>
          <a:ext cx="0" cy="0"/>
          <a:chOff x="0" y="0"/>
          <a:chExt cx="0" cy="0"/>
        </a:xfrm>
      </p:grpSpPr>
      <p:sp>
        <p:nvSpPr>
          <p:cNvPr id="1756" name="Google Shape;1756;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7" name="Google Shape;1757;p2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1"/>
        <p:cNvGrpSpPr/>
        <p:nvPr/>
      </p:nvGrpSpPr>
      <p:grpSpPr>
        <a:xfrm>
          <a:off x="0" y="0"/>
          <a:ext cx="0" cy="0"/>
          <a:chOff x="0" y="0"/>
          <a:chExt cx="0" cy="0"/>
        </a:xfrm>
      </p:grpSpPr>
      <p:sp>
        <p:nvSpPr>
          <p:cNvPr id="1802" name="Google Shape;1802;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3" name="Google Shape;1803;p2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2"/>
        <p:cNvGrpSpPr/>
        <p:nvPr/>
      </p:nvGrpSpPr>
      <p:grpSpPr>
        <a:xfrm>
          <a:off x="0" y="0"/>
          <a:ext cx="0" cy="0"/>
          <a:chOff x="0" y="0"/>
          <a:chExt cx="0" cy="0"/>
        </a:xfrm>
      </p:grpSpPr>
      <p:sp>
        <p:nvSpPr>
          <p:cNvPr id="1853" name="Google Shape;1853;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4" name="Google Shape;1854;p3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4"/>
        <p:cNvGrpSpPr/>
        <p:nvPr/>
      </p:nvGrpSpPr>
      <p:grpSpPr>
        <a:xfrm>
          <a:off x="0" y="0"/>
          <a:ext cx="0" cy="0"/>
          <a:chOff x="0" y="0"/>
          <a:chExt cx="0" cy="0"/>
        </a:xfrm>
      </p:grpSpPr>
      <p:sp>
        <p:nvSpPr>
          <p:cNvPr id="1935" name="Google Shape;1935;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6" name="Google Shape;1936;p3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0"/>
        <p:cNvGrpSpPr/>
        <p:nvPr/>
      </p:nvGrpSpPr>
      <p:grpSpPr>
        <a:xfrm>
          <a:off x="0" y="0"/>
          <a:ext cx="0" cy="0"/>
          <a:chOff x="0" y="0"/>
          <a:chExt cx="0" cy="0"/>
        </a:xfrm>
      </p:grpSpPr>
      <p:sp>
        <p:nvSpPr>
          <p:cNvPr id="2021" name="Google Shape;2021;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2" name="Google Shape;2022;p3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3"/>
        <p:cNvGrpSpPr/>
        <p:nvPr/>
      </p:nvGrpSpPr>
      <p:grpSpPr>
        <a:xfrm>
          <a:off x="0" y="0"/>
          <a:ext cx="0" cy="0"/>
          <a:chOff x="0" y="0"/>
          <a:chExt cx="0" cy="0"/>
        </a:xfrm>
      </p:grpSpPr>
      <p:sp>
        <p:nvSpPr>
          <p:cNvPr id="2034" name="Google Shape;2034;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5" name="Google Shape;2035;p3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3"/>
        <p:cNvGrpSpPr/>
        <p:nvPr/>
      </p:nvGrpSpPr>
      <p:grpSpPr>
        <a:xfrm>
          <a:off x="0" y="0"/>
          <a:ext cx="0" cy="0"/>
          <a:chOff x="0" y="0"/>
          <a:chExt cx="0" cy="0"/>
        </a:xfrm>
      </p:grpSpPr>
      <p:sp>
        <p:nvSpPr>
          <p:cNvPr id="2044" name="Google Shape;2044;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5" name="Google Shape;2045;p3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2"/>
        <p:cNvGrpSpPr/>
        <p:nvPr/>
      </p:nvGrpSpPr>
      <p:grpSpPr>
        <a:xfrm>
          <a:off x="0" y="0"/>
          <a:ext cx="0" cy="0"/>
          <a:chOff x="0" y="0"/>
          <a:chExt cx="0" cy="0"/>
        </a:xfrm>
      </p:grpSpPr>
      <p:sp>
        <p:nvSpPr>
          <p:cNvPr id="2053" name="Google Shape;2053;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4" name="Google Shape;2054;p3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37"/>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7"/>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3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8"/>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3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39"/>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9"/>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3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4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4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4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1"/>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41"/>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41"/>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41"/>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4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4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4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4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45"/>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45"/>
          <p:cNvSpPr>
            <a:spLocks noGrp="1"/>
          </p:cNvSpPr>
          <p:nvPr>
            <p:ph type="pic" idx="2"/>
          </p:nvPr>
        </p:nvSpPr>
        <p:spPr>
          <a:xfrm>
            <a:off x="1792288" y="612775"/>
            <a:ext cx="5486400" cy="4114800"/>
          </a:xfrm>
          <a:prstGeom prst="rect">
            <a:avLst/>
          </a:prstGeom>
          <a:noFill/>
          <a:ln>
            <a:noFill/>
          </a:ln>
        </p:spPr>
      </p:sp>
      <p:sp>
        <p:nvSpPr>
          <p:cNvPr id="68" name="Google Shape;68;p45"/>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4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46"/>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47"/>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7"/>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3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6.xml"/><Relationship Id="rId16"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7.png"/><Relationship Id="rId7" Type="http://schemas.openxmlformats.org/officeDocument/2006/relationships/image" Target="../media/image30.png"/><Relationship Id="rId12" Type="http://schemas.openxmlformats.org/officeDocument/2006/relationships/image" Target="../media/image35.png"/><Relationship Id="rId17" Type="http://schemas.openxmlformats.org/officeDocument/2006/relationships/image" Target="../media/image40.png"/><Relationship Id="rId2" Type="http://schemas.openxmlformats.org/officeDocument/2006/relationships/notesSlide" Target="../notesSlides/notesSlide7.xml"/><Relationship Id="rId16"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image" Target="../media/image14.png"/><Relationship Id="rId9" Type="http://schemas.openxmlformats.org/officeDocument/2006/relationships/image" Target="../media/image32.png"/><Relationship Id="rId14" Type="http://schemas.openxmlformats.org/officeDocument/2006/relationships/image" Target="../media/image3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8.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5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12.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60.pn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image" Target="../media/image5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 Id="rId14" Type="http://schemas.openxmlformats.org/officeDocument/2006/relationships/image" Target="../media/image6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 Id="rId9" Type="http://schemas.openxmlformats.org/officeDocument/2006/relationships/image" Target="../media/image68.png"/></Relationships>
</file>

<file path=ppt/slides/_rels/slide1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72.jpg"/></Relationships>
</file>

<file path=ppt/slides/_rels/slide22.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74.jpg"/></Relationships>
</file>

<file path=ppt/slides/_rels/slide23.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2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2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2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96.jpg"/></Relationships>
</file>

<file path=ppt/slides/_rels/slide3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a:spLocks noGrp="1"/>
          </p:cNvSpPr>
          <p:nvPr>
            <p:ph type="ctrTitle"/>
          </p:nvPr>
        </p:nvSpPr>
        <p:spPr>
          <a:xfrm>
            <a:off x="683568" y="620688"/>
            <a:ext cx="5904656" cy="1470025"/>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Mexatron Tizimlar uchun</a:t>
            </a:r>
            <a:br>
              <a:rPr lang="en-US"/>
            </a:br>
            <a:r>
              <a:rPr lang="en-US"/>
              <a:t>Elektronika</a:t>
            </a:r>
            <a:endParaRPr/>
          </a:p>
        </p:txBody>
      </p:sp>
      <p:sp>
        <p:nvSpPr>
          <p:cNvPr id="89" name="Google Shape;89;p1"/>
          <p:cNvSpPr txBox="1">
            <a:spLocks noGrp="1"/>
          </p:cNvSpPr>
          <p:nvPr>
            <p:ph type="subTitle" idx="1"/>
          </p:nvPr>
        </p:nvSpPr>
        <p:spPr>
          <a:xfrm>
            <a:off x="1299341" y="2531627"/>
            <a:ext cx="6400800" cy="2303859"/>
          </a:xfrm>
          <a:prstGeom prst="rect">
            <a:avLst/>
          </a:prstGeom>
          <a:noFill/>
          <a:ln>
            <a:noFill/>
          </a:ln>
        </p:spPr>
        <p:txBody>
          <a:bodyPr spcFirstLastPara="1" wrap="square" lIns="91425" tIns="45700" rIns="91425" bIns="45700" anchor="t" anchorCtr="0">
            <a:normAutofit fontScale="92500" lnSpcReduction="20000"/>
          </a:bodyPr>
          <a:lstStyle/>
          <a:p>
            <a:pPr marL="0" lvl="0" indent="0" algn="ctr" rtl="0">
              <a:spcBef>
                <a:spcPts val="0"/>
              </a:spcBef>
              <a:spcAft>
                <a:spcPts val="0"/>
              </a:spcAft>
              <a:buClr>
                <a:srgbClr val="888888"/>
              </a:buClr>
              <a:buSzPts val="3200"/>
              <a:buNone/>
            </a:pPr>
            <a:endParaRPr dirty="0"/>
          </a:p>
          <a:p>
            <a:pPr marL="0" lvl="0" indent="0" algn="ctr" rtl="0">
              <a:spcBef>
                <a:spcPts val="640"/>
              </a:spcBef>
              <a:spcAft>
                <a:spcPts val="0"/>
              </a:spcAft>
              <a:buClr>
                <a:srgbClr val="888888"/>
              </a:buClr>
              <a:buSzPts val="3200"/>
              <a:buNone/>
            </a:pPr>
            <a:r>
              <a:rPr lang="en-US" dirty="0" err="1"/>
              <a:t>Ma’ruza</a:t>
            </a:r>
            <a:r>
              <a:rPr lang="en-US" dirty="0"/>
              <a:t> 8</a:t>
            </a:r>
            <a:endParaRPr dirty="0"/>
          </a:p>
          <a:p>
            <a:pPr marL="0" lvl="0" indent="0" algn="ctr" rtl="0">
              <a:spcBef>
                <a:spcPts val="640"/>
              </a:spcBef>
              <a:spcAft>
                <a:spcPts val="0"/>
              </a:spcAft>
              <a:buClr>
                <a:srgbClr val="888888"/>
              </a:buClr>
              <a:buSzPts val="3200"/>
              <a:buNone/>
            </a:pPr>
            <a:r>
              <a:rPr lang="en-US" dirty="0" err="1"/>
              <a:t>Nochiziqli</a:t>
            </a:r>
            <a:r>
              <a:rPr lang="en-US" dirty="0"/>
              <a:t> </a:t>
            </a:r>
            <a:r>
              <a:rPr lang="en-US" dirty="0" err="1" smtClean="0"/>
              <a:t>Sxemalar</a:t>
            </a:r>
            <a:endParaRPr lang="en-US" dirty="0" smtClean="0"/>
          </a:p>
          <a:p>
            <a:pPr marL="0" lvl="0" indent="0" algn="ctr" rtl="0">
              <a:spcBef>
                <a:spcPts val="640"/>
              </a:spcBef>
              <a:spcAft>
                <a:spcPts val="0"/>
              </a:spcAft>
              <a:buClr>
                <a:srgbClr val="888888"/>
              </a:buClr>
              <a:buSzPts val="3200"/>
              <a:buNone/>
            </a:pPr>
            <a:endParaRPr lang="en-US" dirty="0"/>
          </a:p>
          <a:p>
            <a:pPr marL="0" lvl="0" indent="0" algn="ctr" rtl="0">
              <a:spcBef>
                <a:spcPts val="640"/>
              </a:spcBef>
              <a:spcAft>
                <a:spcPts val="0"/>
              </a:spcAft>
              <a:buClr>
                <a:srgbClr val="888888"/>
              </a:buClr>
              <a:buSzPts val="3200"/>
              <a:buNone/>
            </a:pPr>
            <a:r>
              <a:rPr lang="en-US" dirty="0" smtClean="0"/>
              <a:t>(Non – Linear Circuits)</a:t>
            </a:r>
            <a:endParaRPr dirty="0"/>
          </a:p>
        </p:txBody>
      </p:sp>
      <p:sp>
        <p:nvSpPr>
          <p:cNvPr id="90" name="Google Shape;90;p1"/>
          <p:cNvSpPr txBox="1"/>
          <p:nvPr/>
        </p:nvSpPr>
        <p:spPr>
          <a:xfrm>
            <a:off x="2807230" y="5276400"/>
            <a:ext cx="33120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0" i="0" u="none" strike="noStrike" cap="none" smtClean="0">
                <a:solidFill>
                  <a:schemeClr val="dk1"/>
                </a:solidFill>
                <a:latin typeface="Calibri"/>
                <a:ea typeface="Calibri"/>
                <a:cs typeface="Calibri"/>
                <a:sym typeface="Calibri"/>
              </a:rPr>
              <a:t>Ma’ruzachi</a:t>
            </a:r>
            <a:r>
              <a:rPr lang="en-US" sz="1800" b="0" i="0" u="none" strike="noStrike" cap="none" dirty="0">
                <a:solidFill>
                  <a:schemeClr val="dk1"/>
                </a:solidFill>
                <a:latin typeface="Calibri"/>
                <a:ea typeface="Calibri"/>
                <a:cs typeface="Calibri"/>
                <a:sym typeface="Calibri"/>
              </a:rPr>
              <a:t>: Eraliev Asrorbek, MD</a:t>
            </a:r>
            <a:endParaRPr sz="1800" dirty="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txBox="1">
            <a:spLocks noGrp="1"/>
          </p:cNvSpPr>
          <p:nvPr>
            <p:ph type="title"/>
          </p:nvPr>
        </p:nvSpPr>
        <p:spPr>
          <a:xfrm>
            <a:off x="457200" y="274638"/>
            <a:ext cx="6059016"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Nochiziqli Sxemalar</a:t>
            </a:r>
            <a:endParaRPr/>
          </a:p>
        </p:txBody>
      </p:sp>
      <p:sp>
        <p:nvSpPr>
          <p:cNvPr id="99" name="Google Shape;99;p2"/>
          <p:cNvSpPr txBox="1">
            <a:spLocks noGrp="1"/>
          </p:cNvSpPr>
          <p:nvPr>
            <p:ph type="body" idx="1"/>
          </p:nvPr>
        </p:nvSpPr>
        <p:spPr>
          <a:xfrm>
            <a:off x="395536" y="1600200"/>
            <a:ext cx="8424936" cy="506916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70000"/>
              </a:lnSpc>
              <a:spcBef>
                <a:spcPts val="0"/>
              </a:spcBef>
              <a:spcAft>
                <a:spcPts val="0"/>
              </a:spcAft>
              <a:buClr>
                <a:schemeClr val="dk1"/>
              </a:buClr>
              <a:buSzPct val="100000"/>
              <a:buNone/>
            </a:pPr>
            <a:r>
              <a:rPr lang="en-US"/>
              <a:t>Reja:</a:t>
            </a:r>
            <a:endParaRPr/>
          </a:p>
          <a:p>
            <a:pPr marL="742950" lvl="1" indent="-342900" algn="l" rtl="0">
              <a:spcBef>
                <a:spcPts val="444"/>
              </a:spcBef>
              <a:spcAft>
                <a:spcPts val="0"/>
              </a:spcAft>
              <a:buClr>
                <a:schemeClr val="dk1"/>
              </a:buClr>
              <a:buSzPct val="100000"/>
              <a:buFont typeface="Noto Sans Symbols"/>
              <a:buChar char="▪"/>
            </a:pPr>
            <a:r>
              <a:rPr lang="en-US" sz="2400"/>
              <a:t>Kirish</a:t>
            </a:r>
            <a:endParaRPr sz="2400"/>
          </a:p>
          <a:p>
            <a:pPr marL="742950" lvl="1" indent="-342900" algn="l" rtl="0">
              <a:spcBef>
                <a:spcPts val="444"/>
              </a:spcBef>
              <a:spcAft>
                <a:spcPts val="0"/>
              </a:spcAft>
              <a:buClr>
                <a:schemeClr val="dk1"/>
              </a:buClr>
              <a:buSzPct val="100000"/>
              <a:buFont typeface="Noto Sans Symbols"/>
              <a:buChar char="▪"/>
            </a:pPr>
            <a:r>
              <a:rPr lang="en-US" sz="2400"/>
              <a:t>Ideal Diod va uning turli sxemalarda ishlatilinishi</a:t>
            </a:r>
            <a:endParaRPr sz="2400"/>
          </a:p>
          <a:p>
            <a:pPr marL="742950" lvl="1" indent="-342900" algn="l" rtl="0">
              <a:spcBef>
                <a:spcPts val="444"/>
              </a:spcBef>
              <a:spcAft>
                <a:spcPts val="0"/>
              </a:spcAft>
              <a:buClr>
                <a:schemeClr val="dk1"/>
              </a:buClr>
              <a:buSzPct val="100000"/>
              <a:buFont typeface="Noto Sans Symbols"/>
              <a:buChar char="▪"/>
            </a:pPr>
            <a:r>
              <a:rPr lang="en-US" sz="2400"/>
              <a:t>Diodli mantiqiy eshiklar</a:t>
            </a:r>
            <a:endParaRPr sz="2400"/>
          </a:p>
          <a:p>
            <a:pPr marL="742950" lvl="1" indent="-342900" algn="l" rtl="0">
              <a:spcBef>
                <a:spcPts val="444"/>
              </a:spcBef>
              <a:spcAft>
                <a:spcPts val="0"/>
              </a:spcAft>
              <a:buClr>
                <a:schemeClr val="dk1"/>
              </a:buClr>
              <a:buSzPct val="100000"/>
              <a:buFont typeface="Noto Sans Symbols"/>
              <a:buChar char="▪"/>
            </a:pPr>
            <a:r>
              <a:rPr lang="en-US" sz="2400"/>
              <a:t>Ideal diodli sxemalarning oddiy DC tahlili</a:t>
            </a:r>
            <a:endParaRPr sz="2400"/>
          </a:p>
          <a:p>
            <a:pPr marL="742950" lvl="1" indent="-342900" algn="l" rtl="0">
              <a:spcBef>
                <a:spcPts val="444"/>
              </a:spcBef>
              <a:spcAft>
                <a:spcPts val="0"/>
              </a:spcAft>
              <a:buClr>
                <a:schemeClr val="dk1"/>
              </a:buClr>
              <a:buSzPct val="100000"/>
              <a:buFont typeface="Noto Sans Symbols"/>
              <a:buChar char="▪"/>
            </a:pPr>
            <a:r>
              <a:rPr lang="en-US" sz="2400"/>
              <a:t>Diod terminalining xususiyatlari</a:t>
            </a:r>
            <a:endParaRPr sz="2400"/>
          </a:p>
          <a:p>
            <a:pPr marL="742950" lvl="1" indent="-342900" algn="l" rtl="0">
              <a:spcBef>
                <a:spcPts val="444"/>
              </a:spcBef>
              <a:spcAft>
                <a:spcPts val="0"/>
              </a:spcAft>
              <a:buClr>
                <a:schemeClr val="dk1"/>
              </a:buClr>
              <a:buSzPct val="100000"/>
              <a:buFont typeface="Noto Sans Symbols"/>
              <a:buChar char="▪"/>
            </a:pPr>
            <a:r>
              <a:rPr lang="en-US" sz="2400"/>
              <a:t>Diod analogiyasi</a:t>
            </a:r>
            <a:endParaRPr sz="2400"/>
          </a:p>
          <a:p>
            <a:pPr marL="742950" lvl="1" indent="-342900" algn="l" rtl="0">
              <a:spcBef>
                <a:spcPts val="444"/>
              </a:spcBef>
              <a:spcAft>
                <a:spcPts val="0"/>
              </a:spcAft>
              <a:buClr>
                <a:schemeClr val="dk1"/>
              </a:buClr>
              <a:buSzPct val="100000"/>
              <a:buFont typeface="Noto Sans Symbols"/>
              <a:buChar char="▪"/>
            </a:pPr>
            <a:r>
              <a:rPr lang="en-US" sz="2400"/>
              <a:t>Diod qutblarini aniqlash</a:t>
            </a:r>
            <a:endParaRPr sz="2400"/>
          </a:p>
          <a:p>
            <a:pPr marL="742950" lvl="1" indent="-342900" algn="l" rtl="0">
              <a:spcBef>
                <a:spcPts val="444"/>
              </a:spcBef>
              <a:spcAft>
                <a:spcPts val="0"/>
              </a:spcAft>
              <a:buClr>
                <a:schemeClr val="dk1"/>
              </a:buClr>
              <a:buSzPct val="100000"/>
              <a:buFont typeface="Noto Sans Symbols"/>
              <a:buChar char="▪"/>
            </a:pPr>
            <a:r>
              <a:rPr lang="en-US" sz="2400"/>
              <a:t>To’g’ri o’tkazish regioni</a:t>
            </a:r>
            <a:endParaRPr sz="2400"/>
          </a:p>
          <a:p>
            <a:pPr marL="742950" lvl="1" indent="-342900" algn="l" rtl="0">
              <a:spcBef>
                <a:spcPts val="444"/>
              </a:spcBef>
              <a:spcAft>
                <a:spcPts val="0"/>
              </a:spcAft>
              <a:buClr>
                <a:schemeClr val="dk1"/>
              </a:buClr>
              <a:buSzPct val="100000"/>
              <a:buFont typeface="Noto Sans Symbols"/>
              <a:buChar char="▪"/>
            </a:pPr>
            <a:r>
              <a:rPr lang="en-US" sz="2400"/>
              <a:t>Teskari o’tkazish regioni</a:t>
            </a:r>
            <a:endParaRPr sz="2400"/>
          </a:p>
          <a:p>
            <a:pPr marL="742950" lvl="1" indent="-342900" algn="l" rtl="0">
              <a:spcBef>
                <a:spcPts val="444"/>
              </a:spcBef>
              <a:spcAft>
                <a:spcPts val="0"/>
              </a:spcAft>
              <a:buClr>
                <a:schemeClr val="dk1"/>
              </a:buClr>
              <a:buSzPct val="100000"/>
              <a:buFont typeface="Noto Sans Symbols"/>
              <a:buChar char="▪"/>
            </a:pPr>
            <a:r>
              <a:rPr lang="en-US" sz="2400"/>
              <a:t>Buzilish hududi</a:t>
            </a:r>
            <a:endParaRPr sz="2400"/>
          </a:p>
          <a:p>
            <a:pPr marL="742950" lvl="1" indent="-342900" algn="l" rtl="0">
              <a:spcBef>
                <a:spcPts val="444"/>
              </a:spcBef>
              <a:spcAft>
                <a:spcPts val="0"/>
              </a:spcAft>
              <a:buClr>
                <a:schemeClr val="dk1"/>
              </a:buClr>
              <a:buSzPct val="100000"/>
              <a:buFont typeface="Noto Sans Symbols"/>
              <a:buChar char="▪"/>
            </a:pPr>
            <a:r>
              <a:rPr lang="en-US" sz="2400"/>
              <a:t>Supero’tkazgichlar va izolyatorlar</a:t>
            </a:r>
            <a:endParaRPr sz="2400"/>
          </a:p>
          <a:p>
            <a:pPr marL="742950" lvl="1" indent="-342900" algn="l" rtl="0">
              <a:spcBef>
                <a:spcPts val="444"/>
              </a:spcBef>
              <a:spcAft>
                <a:spcPts val="0"/>
              </a:spcAft>
              <a:buClr>
                <a:schemeClr val="dk1"/>
              </a:buClr>
              <a:buSzPct val="100000"/>
              <a:buFont typeface="Noto Sans Symbols"/>
              <a:buChar char="▪"/>
            </a:pPr>
            <a:r>
              <a:rPr lang="en-US" sz="2400"/>
              <a:t>Xulosa</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Kirish</a:t>
            </a:r>
            <a:endParaRPr sz="4000"/>
          </a:p>
        </p:txBody>
      </p:sp>
      <p:sp>
        <p:nvSpPr>
          <p:cNvPr id="113" name="Google Shape;113;p3"/>
          <p:cNvSpPr txBox="1">
            <a:spLocks noGrp="1"/>
          </p:cNvSpPr>
          <p:nvPr>
            <p:ph type="body" idx="1"/>
          </p:nvPr>
        </p:nvSpPr>
        <p:spPr>
          <a:xfrm>
            <a:off x="0" y="2132857"/>
            <a:ext cx="8964488" cy="3744416"/>
          </a:xfrm>
          <a:prstGeom prst="rect">
            <a:avLst/>
          </a:prstGeom>
          <a:noFill/>
          <a:ln>
            <a:noFill/>
          </a:ln>
        </p:spPr>
        <p:txBody>
          <a:bodyPr spcFirstLastPara="1" wrap="square" lIns="91425" tIns="45700" rIns="91425" bIns="45700" anchor="t" anchorCtr="0">
            <a:noAutofit/>
          </a:bodyPr>
          <a:lstStyle/>
          <a:p>
            <a:pPr marL="342900" lvl="0" indent="-342900" algn="just" rtl="0">
              <a:spcBef>
                <a:spcPts val="0"/>
              </a:spcBef>
              <a:spcAft>
                <a:spcPts val="0"/>
              </a:spcAft>
              <a:buClr>
                <a:schemeClr val="dk1"/>
              </a:buClr>
              <a:buSzPts val="1750"/>
              <a:buChar char="•"/>
            </a:pPr>
            <a:r>
              <a:rPr lang="en-US" sz="1750"/>
              <a:t>Eng oddiy va eng asosiy chiziqli bo'lmagan elektron element dioddir. Bu rezistor kabi ikki terminalli qurilma, lekin ikkita terminal bir-birini almashtirib bo'lmaydi.</a:t>
            </a:r>
            <a:endParaRPr sz="1750"/>
          </a:p>
          <a:p>
            <a:pPr marL="342900" lvl="0" indent="-342900" algn="just" rtl="0">
              <a:spcBef>
                <a:spcPts val="350"/>
              </a:spcBef>
              <a:spcAft>
                <a:spcPts val="0"/>
              </a:spcAft>
              <a:buClr>
                <a:schemeClr val="dk1"/>
              </a:buClr>
              <a:buSzPts val="1750"/>
              <a:buChar char="•"/>
            </a:pPr>
            <a:r>
              <a:rPr lang="en-US" sz="1750"/>
              <a:t>Biz "ideal" diodani tasvirlashdan boshlaymiz va keyin haqiqiy diod ideal vaziyatga qanchalik yaqinlashishini ko'rib chiqamiz. Biz ushbu dars davomida silikon diodlarni ko'rib chiqamiz.</a:t>
            </a:r>
            <a:endParaRPr sz="1750"/>
          </a:p>
          <a:p>
            <a:pPr marL="342900" lvl="0" indent="-342900" algn="just" rtl="0">
              <a:spcBef>
                <a:spcPts val="350"/>
              </a:spcBef>
              <a:spcAft>
                <a:spcPts val="0"/>
              </a:spcAft>
              <a:buClr>
                <a:schemeClr val="dk1"/>
              </a:buClr>
              <a:buSzPts val="1750"/>
              <a:buChar char="•"/>
            </a:pPr>
            <a:r>
              <a:rPr lang="en-US" sz="1750"/>
              <a:t>Elektr muhandislari sifatida biz qurilmaning terminal xususiyatlarini tavsiflovchi tenglamalarga ega bo'lsak, diodli davrlarni tahlil qilishimiz mumkin. Ammo biz ko'proq qarashimiz va diodning qanday ishlashini jismoniy jihatdan tushunishimiz kerak, chunki diod biz ushbu kursda o'rganadigan BJT va MOSFET qurilmalarining asosi hisoblanadi.</a:t>
            </a:r>
            <a:endParaRPr sz="1750"/>
          </a:p>
          <a:p>
            <a:pPr marL="342900" lvl="0" indent="-342900" algn="just" rtl="0">
              <a:spcBef>
                <a:spcPts val="350"/>
              </a:spcBef>
              <a:spcAft>
                <a:spcPts val="0"/>
              </a:spcAft>
              <a:buClr>
                <a:schemeClr val="dk1"/>
              </a:buClr>
              <a:buSzPts val="1750"/>
              <a:buChar char="•"/>
            </a:pPr>
            <a:r>
              <a:rPr lang="en-US" sz="1750"/>
              <a:t>Diyotning eng keng tarqalgan qo'llanilishidan biri rektifikator davrlarida (o'zgaruvchan tok signallarini doimiy oqimga aylantirish), shuning uchun biz misollarga biroz vaqt ajratamiz va keyin boshqa diod ilovalarini ko'rib chiqamiz.</a:t>
            </a:r>
            <a:endParaRPr sz="1750"/>
          </a:p>
          <a:p>
            <a:pPr marL="342900" lvl="0" indent="-342900" algn="just" rtl="0">
              <a:spcBef>
                <a:spcPts val="350"/>
              </a:spcBef>
              <a:spcAft>
                <a:spcPts val="0"/>
              </a:spcAft>
              <a:buClr>
                <a:schemeClr val="dk1"/>
              </a:buClr>
              <a:buSzPts val="1750"/>
              <a:buChar char="•"/>
            </a:pPr>
            <a:r>
              <a:rPr lang="en-US" sz="1750"/>
              <a:t>Shuningdek, biz SPICE kabi simulyatsiya dasturlarida foydalanish uchun diod modeli parametrlarini qanday chiqarish mumkinligini ko'rib chiqishimiz kerak. Parametrlar keyinchalik ba'zi amaliy sxema misollarini simulyatsiya qilish uchun ishlatilishi mumkin.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4"/>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Ideal Diod</a:t>
            </a:r>
            <a:endParaRPr sz="4000"/>
          </a:p>
        </p:txBody>
      </p:sp>
      <p:sp>
        <p:nvSpPr>
          <p:cNvPr id="123" name="Google Shape;123;p4"/>
          <p:cNvSpPr txBox="1">
            <a:spLocks noGrp="1"/>
          </p:cNvSpPr>
          <p:nvPr>
            <p:ph type="body" idx="1"/>
          </p:nvPr>
        </p:nvSpPr>
        <p:spPr>
          <a:xfrm>
            <a:off x="179511" y="1844824"/>
            <a:ext cx="6323335" cy="2133904"/>
          </a:xfrm>
          <a:prstGeom prst="rect">
            <a:avLst/>
          </a:prstGeom>
          <a:noFill/>
          <a:ln>
            <a:noFill/>
          </a:ln>
        </p:spPr>
        <p:txBody>
          <a:bodyPr spcFirstLastPara="1" wrap="square" lIns="91425" tIns="45700" rIns="91425" bIns="45700" anchor="t" anchorCtr="0">
            <a:noAutofit/>
          </a:bodyPr>
          <a:lstStyle/>
          <a:p>
            <a:pPr marL="342900" lvl="0" indent="-342900" algn="just" rtl="0">
              <a:spcBef>
                <a:spcPts val="0"/>
              </a:spcBef>
              <a:spcAft>
                <a:spcPts val="0"/>
              </a:spcAft>
              <a:buClr>
                <a:schemeClr val="dk1"/>
              </a:buClr>
              <a:buSzPts val="1600"/>
              <a:buChar char="•"/>
            </a:pPr>
            <a:r>
              <a:rPr lang="en-US" sz="1600"/>
              <a:t>Diyot belgisi va terminal kuchlanishi va oqim ta'riflari o'ngda ko'rsatilgan. V</a:t>
            </a:r>
            <a:r>
              <a:rPr lang="en-US" sz="1100" b="1"/>
              <a:t>A</a:t>
            </a:r>
            <a:r>
              <a:rPr lang="en-US" sz="1600"/>
              <a:t> miqdori Qo'llaniladigan kuchlanish deb ataladi. BU RASMNI YODLASHINGIZ KERAK!</a:t>
            </a:r>
            <a:endParaRPr/>
          </a:p>
          <a:p>
            <a:pPr marL="342900" lvl="0" indent="-241300" algn="just" rtl="0">
              <a:spcBef>
                <a:spcPts val="320"/>
              </a:spcBef>
              <a:spcAft>
                <a:spcPts val="0"/>
              </a:spcAft>
              <a:buClr>
                <a:schemeClr val="dk1"/>
              </a:buClr>
              <a:buSzPts val="1600"/>
              <a:buNone/>
            </a:pPr>
            <a:endParaRPr sz="1600"/>
          </a:p>
          <a:p>
            <a:pPr marL="342900" lvl="0" indent="-342900" algn="just" rtl="0">
              <a:spcBef>
                <a:spcPts val="320"/>
              </a:spcBef>
              <a:spcAft>
                <a:spcPts val="0"/>
              </a:spcAft>
              <a:buClr>
                <a:schemeClr val="dk1"/>
              </a:buClr>
              <a:buSzPts val="1600"/>
              <a:buChar char="•"/>
            </a:pPr>
            <a:r>
              <a:rPr lang="en-US" sz="1600"/>
              <a:t>Ideal diod uchun i-v xarakteristikasi qo'llaniladigan kuchlanish (ta'rifda berilgan polarite bilan) salbiy bo'lsa, oqim o'tmaydi va qo'llaniladigan kuchlanish ijobiy bo'lsa, diod mukammal qisqa tutashuv (nol qarshilik).</a:t>
            </a:r>
            <a:endParaRPr/>
          </a:p>
        </p:txBody>
      </p:sp>
      <p:sp>
        <p:nvSpPr>
          <p:cNvPr id="124" name="Google Shape;124;p4"/>
          <p:cNvSpPr/>
          <p:nvPr/>
        </p:nvSpPr>
        <p:spPr>
          <a:xfrm rot="5400000">
            <a:off x="7634064" y="2446319"/>
            <a:ext cx="558800" cy="273050"/>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25" name="Google Shape;125;p4"/>
          <p:cNvCxnSpPr/>
          <p:nvPr/>
        </p:nvCxnSpPr>
        <p:spPr>
          <a:xfrm>
            <a:off x="8056339" y="2332019"/>
            <a:ext cx="0" cy="544513"/>
          </a:xfrm>
          <a:prstGeom prst="straightConnector1">
            <a:avLst/>
          </a:prstGeom>
          <a:noFill/>
          <a:ln w="38100" cap="flat" cmpd="sng">
            <a:solidFill>
              <a:schemeClr val="dk1"/>
            </a:solidFill>
            <a:prstDash val="solid"/>
            <a:round/>
            <a:headEnd type="none" w="med" len="med"/>
            <a:tailEnd type="none" w="med" len="med"/>
          </a:ln>
        </p:spPr>
      </p:cxnSp>
      <p:cxnSp>
        <p:nvCxnSpPr>
          <p:cNvPr id="126" name="Google Shape;126;p4"/>
          <p:cNvCxnSpPr/>
          <p:nvPr/>
        </p:nvCxnSpPr>
        <p:spPr>
          <a:xfrm>
            <a:off x="8048402" y="2582844"/>
            <a:ext cx="434975" cy="0"/>
          </a:xfrm>
          <a:prstGeom prst="straightConnector1">
            <a:avLst/>
          </a:prstGeom>
          <a:noFill/>
          <a:ln w="12700" cap="flat" cmpd="sng">
            <a:solidFill>
              <a:schemeClr val="dk1"/>
            </a:solidFill>
            <a:prstDash val="solid"/>
            <a:round/>
            <a:headEnd type="none" w="med" len="med"/>
            <a:tailEnd type="none" w="med" len="med"/>
          </a:ln>
        </p:spPr>
      </p:cxnSp>
      <p:cxnSp>
        <p:nvCxnSpPr>
          <p:cNvPr id="127" name="Google Shape;127;p4"/>
          <p:cNvCxnSpPr/>
          <p:nvPr/>
        </p:nvCxnSpPr>
        <p:spPr>
          <a:xfrm>
            <a:off x="7208614" y="2578082"/>
            <a:ext cx="550863" cy="0"/>
          </a:xfrm>
          <a:prstGeom prst="straightConnector1">
            <a:avLst/>
          </a:prstGeom>
          <a:noFill/>
          <a:ln w="12700" cap="flat" cmpd="sng">
            <a:solidFill>
              <a:schemeClr val="dk1"/>
            </a:solidFill>
            <a:prstDash val="solid"/>
            <a:round/>
            <a:headEnd type="none" w="med" len="med"/>
            <a:tailEnd type="none" w="med" len="med"/>
          </a:ln>
        </p:spPr>
      </p:cxnSp>
      <p:sp>
        <p:nvSpPr>
          <p:cNvPr id="128" name="Google Shape;128;p4"/>
          <p:cNvSpPr/>
          <p:nvPr/>
        </p:nvSpPr>
        <p:spPr>
          <a:xfrm>
            <a:off x="7230839" y="2554269"/>
            <a:ext cx="320675" cy="3635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a:t>
            </a:r>
            <a:endParaRPr/>
          </a:p>
        </p:txBody>
      </p:sp>
      <p:sp>
        <p:nvSpPr>
          <p:cNvPr id="129" name="Google Shape;129;p4"/>
          <p:cNvSpPr/>
          <p:nvPr/>
        </p:nvSpPr>
        <p:spPr>
          <a:xfrm>
            <a:off x="8154764" y="2549507"/>
            <a:ext cx="320675" cy="363537"/>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n</a:t>
            </a:r>
            <a:endParaRPr/>
          </a:p>
        </p:txBody>
      </p:sp>
      <p:pic>
        <p:nvPicPr>
          <p:cNvPr id="130" name="Google Shape;130;p4"/>
          <p:cNvPicPr preferRelativeResize="0"/>
          <p:nvPr/>
        </p:nvPicPr>
        <p:blipFill rotWithShape="1">
          <a:blip r:embed="rId3">
            <a:alphaModFix/>
          </a:blip>
          <a:srcRect/>
          <a:stretch/>
        </p:blipFill>
        <p:spPr>
          <a:xfrm>
            <a:off x="7405464" y="2941619"/>
            <a:ext cx="1023938" cy="444500"/>
          </a:xfrm>
          <a:prstGeom prst="rect">
            <a:avLst/>
          </a:prstGeom>
          <a:noFill/>
          <a:ln>
            <a:noFill/>
          </a:ln>
        </p:spPr>
      </p:pic>
      <p:sp>
        <p:nvSpPr>
          <p:cNvPr id="131" name="Google Shape;131;p4"/>
          <p:cNvSpPr txBox="1"/>
          <p:nvPr/>
        </p:nvSpPr>
        <p:spPr>
          <a:xfrm>
            <a:off x="6948264" y="2262169"/>
            <a:ext cx="633413"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anode</a:t>
            </a:r>
            <a:endParaRPr/>
          </a:p>
        </p:txBody>
      </p:sp>
      <p:sp>
        <p:nvSpPr>
          <p:cNvPr id="132" name="Google Shape;132;p4"/>
          <p:cNvSpPr txBox="1"/>
          <p:nvPr/>
        </p:nvSpPr>
        <p:spPr>
          <a:xfrm>
            <a:off x="8278589" y="2263757"/>
            <a:ext cx="768350" cy="2746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cathode</a:t>
            </a:r>
            <a:endParaRPr/>
          </a:p>
        </p:txBody>
      </p:sp>
      <p:cxnSp>
        <p:nvCxnSpPr>
          <p:cNvPr id="133" name="Google Shape;133;p4"/>
          <p:cNvCxnSpPr/>
          <p:nvPr/>
        </p:nvCxnSpPr>
        <p:spPr>
          <a:xfrm>
            <a:off x="7500714" y="3589319"/>
            <a:ext cx="785813" cy="0"/>
          </a:xfrm>
          <a:prstGeom prst="straightConnector1">
            <a:avLst/>
          </a:prstGeom>
          <a:noFill/>
          <a:ln w="57150" cap="flat" cmpd="sng">
            <a:solidFill>
              <a:schemeClr val="dk1"/>
            </a:solidFill>
            <a:prstDash val="solid"/>
            <a:round/>
            <a:headEnd type="none" w="sm" len="sm"/>
            <a:tailEnd type="triangle" w="med" len="med"/>
          </a:ln>
        </p:spPr>
      </p:cxnSp>
      <p:pic>
        <p:nvPicPr>
          <p:cNvPr id="134" name="Google Shape;134;p4"/>
          <p:cNvPicPr preferRelativeResize="0"/>
          <p:nvPr/>
        </p:nvPicPr>
        <p:blipFill rotWithShape="1">
          <a:blip r:embed="rId4">
            <a:alphaModFix/>
          </a:blip>
          <a:srcRect/>
          <a:stretch/>
        </p:blipFill>
        <p:spPr>
          <a:xfrm>
            <a:off x="7770589" y="3641707"/>
            <a:ext cx="180975" cy="339725"/>
          </a:xfrm>
          <a:prstGeom prst="rect">
            <a:avLst/>
          </a:prstGeom>
          <a:noFill/>
          <a:ln>
            <a:noFill/>
          </a:ln>
        </p:spPr>
      </p:pic>
      <p:sp>
        <p:nvSpPr>
          <p:cNvPr id="135" name="Google Shape;135;p4"/>
          <p:cNvSpPr/>
          <p:nvPr/>
        </p:nvSpPr>
        <p:spPr>
          <a:xfrm>
            <a:off x="7964264" y="2760644"/>
            <a:ext cx="203200" cy="738188"/>
          </a:xfrm>
          <a:custGeom>
            <a:avLst/>
            <a:gdLst/>
            <a:ahLst/>
            <a:cxnLst/>
            <a:rect l="l" t="t" r="r" b="b"/>
            <a:pathLst>
              <a:path w="128" h="465" extrusionOk="0">
                <a:moveTo>
                  <a:pt x="0" y="0"/>
                </a:moveTo>
                <a:cubicBezTo>
                  <a:pt x="13" y="108"/>
                  <a:pt x="44" y="121"/>
                  <a:pt x="102" y="203"/>
                </a:cubicBezTo>
                <a:cubicBezTo>
                  <a:pt x="128" y="285"/>
                  <a:pt x="123" y="381"/>
                  <a:pt x="123" y="465"/>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 name="Google Shape;136;p4"/>
          <p:cNvSpPr/>
          <p:nvPr/>
        </p:nvSpPr>
        <p:spPr>
          <a:xfrm>
            <a:off x="2375347" y="6097547"/>
            <a:ext cx="693737" cy="242888"/>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37" name="Google Shape;137;p4"/>
          <p:cNvCxnSpPr/>
          <p:nvPr/>
        </p:nvCxnSpPr>
        <p:spPr>
          <a:xfrm>
            <a:off x="2997647" y="5162510"/>
            <a:ext cx="2886075" cy="0"/>
          </a:xfrm>
          <a:prstGeom prst="straightConnector1">
            <a:avLst/>
          </a:prstGeom>
          <a:noFill/>
          <a:ln w="12675" cap="flat" cmpd="sng">
            <a:solidFill>
              <a:schemeClr val="dk1"/>
            </a:solidFill>
            <a:prstDash val="solid"/>
            <a:round/>
            <a:headEnd type="none" w="sm" len="sm"/>
            <a:tailEnd type="triangle" w="med" len="med"/>
          </a:ln>
        </p:spPr>
      </p:cxnSp>
      <p:cxnSp>
        <p:nvCxnSpPr>
          <p:cNvPr id="138" name="Google Shape;138;p4"/>
          <p:cNvCxnSpPr/>
          <p:nvPr/>
        </p:nvCxnSpPr>
        <p:spPr>
          <a:xfrm rot="10800000">
            <a:off x="4385122" y="3813135"/>
            <a:ext cx="0" cy="1524000"/>
          </a:xfrm>
          <a:prstGeom prst="straightConnector1">
            <a:avLst/>
          </a:prstGeom>
          <a:noFill/>
          <a:ln w="12675" cap="flat" cmpd="sng">
            <a:solidFill>
              <a:schemeClr val="dk1"/>
            </a:solidFill>
            <a:prstDash val="solid"/>
            <a:round/>
            <a:headEnd type="none" w="sm" len="sm"/>
            <a:tailEnd type="triangle" w="med" len="med"/>
          </a:ln>
        </p:spPr>
      </p:cxnSp>
      <p:cxnSp>
        <p:nvCxnSpPr>
          <p:cNvPr id="139" name="Google Shape;139;p4"/>
          <p:cNvCxnSpPr/>
          <p:nvPr/>
        </p:nvCxnSpPr>
        <p:spPr>
          <a:xfrm>
            <a:off x="3205609" y="5162510"/>
            <a:ext cx="1177925" cy="0"/>
          </a:xfrm>
          <a:prstGeom prst="straightConnector1">
            <a:avLst/>
          </a:prstGeom>
          <a:noFill/>
          <a:ln w="57150" cap="flat" cmpd="sng">
            <a:solidFill>
              <a:schemeClr val="dk1"/>
            </a:solidFill>
            <a:prstDash val="solid"/>
            <a:round/>
            <a:headEnd type="none" w="sm" len="sm"/>
            <a:tailEnd type="none" w="sm" len="sm"/>
          </a:ln>
        </p:spPr>
      </p:cxnSp>
      <p:cxnSp>
        <p:nvCxnSpPr>
          <p:cNvPr id="140" name="Google Shape;140;p4"/>
          <p:cNvCxnSpPr/>
          <p:nvPr/>
        </p:nvCxnSpPr>
        <p:spPr>
          <a:xfrm>
            <a:off x="4383534" y="4368760"/>
            <a:ext cx="1588" cy="808037"/>
          </a:xfrm>
          <a:prstGeom prst="straightConnector1">
            <a:avLst/>
          </a:prstGeom>
          <a:noFill/>
          <a:ln w="57150" cap="flat" cmpd="sng">
            <a:solidFill>
              <a:schemeClr val="dk1"/>
            </a:solidFill>
            <a:prstDash val="solid"/>
            <a:round/>
            <a:headEnd type="none" w="sm" len="sm"/>
            <a:tailEnd type="none" w="sm" len="sm"/>
          </a:ln>
        </p:spPr>
      </p:cxnSp>
      <p:pic>
        <p:nvPicPr>
          <p:cNvPr id="141" name="Google Shape;141;p4"/>
          <p:cNvPicPr preferRelativeResize="0"/>
          <p:nvPr/>
        </p:nvPicPr>
        <p:blipFill rotWithShape="1">
          <a:blip r:embed="rId4">
            <a:alphaModFix/>
          </a:blip>
          <a:srcRect/>
          <a:stretch/>
        </p:blipFill>
        <p:spPr>
          <a:xfrm>
            <a:off x="4447034" y="3736935"/>
            <a:ext cx="180975" cy="339725"/>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923409" y="4908510"/>
            <a:ext cx="365125" cy="444500"/>
          </a:xfrm>
          <a:prstGeom prst="rect">
            <a:avLst/>
          </a:prstGeom>
          <a:noFill/>
          <a:ln>
            <a:noFill/>
          </a:ln>
        </p:spPr>
      </p:pic>
      <p:cxnSp>
        <p:nvCxnSpPr>
          <p:cNvPr id="143" name="Google Shape;143;p4"/>
          <p:cNvCxnSpPr/>
          <p:nvPr/>
        </p:nvCxnSpPr>
        <p:spPr>
          <a:xfrm>
            <a:off x="4418459" y="4735472"/>
            <a:ext cx="1143000" cy="0"/>
          </a:xfrm>
          <a:prstGeom prst="straightConnector1">
            <a:avLst/>
          </a:prstGeom>
          <a:noFill/>
          <a:ln w="12675" cap="flat" cmpd="sng">
            <a:solidFill>
              <a:schemeClr val="dk1"/>
            </a:solidFill>
            <a:prstDash val="solid"/>
            <a:round/>
            <a:headEnd type="stealth" w="med" len="med"/>
            <a:tailEnd type="stealth" w="med" len="med"/>
          </a:ln>
        </p:spPr>
      </p:cxnSp>
      <p:sp>
        <p:nvSpPr>
          <p:cNvPr id="144" name="Google Shape;144;p4"/>
          <p:cNvSpPr txBox="1"/>
          <p:nvPr/>
        </p:nvSpPr>
        <p:spPr>
          <a:xfrm>
            <a:off x="4467672" y="4389397"/>
            <a:ext cx="1149350"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Forward Bias</a:t>
            </a:r>
            <a:endParaRPr/>
          </a:p>
        </p:txBody>
      </p:sp>
      <p:sp>
        <p:nvSpPr>
          <p:cNvPr id="145" name="Google Shape;145;p4"/>
          <p:cNvSpPr txBox="1"/>
          <p:nvPr/>
        </p:nvSpPr>
        <p:spPr>
          <a:xfrm>
            <a:off x="3132584" y="4392572"/>
            <a:ext cx="1136650"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Reverse Bias</a:t>
            </a:r>
            <a:endParaRPr/>
          </a:p>
        </p:txBody>
      </p:sp>
      <p:cxnSp>
        <p:nvCxnSpPr>
          <p:cNvPr id="146" name="Google Shape;146;p4"/>
          <p:cNvCxnSpPr/>
          <p:nvPr/>
        </p:nvCxnSpPr>
        <p:spPr>
          <a:xfrm>
            <a:off x="3197672" y="4749760"/>
            <a:ext cx="1143000" cy="0"/>
          </a:xfrm>
          <a:prstGeom prst="straightConnector1">
            <a:avLst/>
          </a:prstGeom>
          <a:noFill/>
          <a:ln w="12675" cap="flat" cmpd="sng">
            <a:solidFill>
              <a:schemeClr val="dk1"/>
            </a:solidFill>
            <a:prstDash val="solid"/>
            <a:round/>
            <a:headEnd type="stealth" w="med" len="med"/>
            <a:tailEnd type="stealth" w="med" len="med"/>
          </a:ln>
        </p:spPr>
      </p:cxnSp>
      <p:sp>
        <p:nvSpPr>
          <p:cNvPr id="147" name="Google Shape;147;p4"/>
          <p:cNvSpPr txBox="1"/>
          <p:nvPr/>
        </p:nvSpPr>
        <p:spPr>
          <a:xfrm>
            <a:off x="1714947" y="5516522"/>
            <a:ext cx="2146300"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Reverse Bias Circuit Model</a:t>
            </a:r>
            <a:endParaRPr/>
          </a:p>
        </p:txBody>
      </p:sp>
      <p:cxnSp>
        <p:nvCxnSpPr>
          <p:cNvPr id="148" name="Google Shape;148;p4"/>
          <p:cNvCxnSpPr/>
          <p:nvPr/>
        </p:nvCxnSpPr>
        <p:spPr>
          <a:xfrm>
            <a:off x="1972122" y="6224547"/>
            <a:ext cx="554037" cy="0"/>
          </a:xfrm>
          <a:prstGeom prst="straightConnector1">
            <a:avLst/>
          </a:prstGeom>
          <a:noFill/>
          <a:ln w="12700" cap="flat" cmpd="sng">
            <a:solidFill>
              <a:schemeClr val="dk1"/>
            </a:solidFill>
            <a:prstDash val="solid"/>
            <a:round/>
            <a:headEnd type="oval" w="sm" len="sm"/>
            <a:tailEnd type="oval" w="sm" len="sm"/>
          </a:ln>
        </p:spPr>
      </p:cxnSp>
      <p:sp>
        <p:nvSpPr>
          <p:cNvPr id="149" name="Google Shape;149;p4"/>
          <p:cNvSpPr txBox="1"/>
          <p:nvPr/>
        </p:nvSpPr>
        <p:spPr>
          <a:xfrm>
            <a:off x="5145534" y="5529222"/>
            <a:ext cx="2159000"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Forward Bias Circuit Model</a:t>
            </a:r>
            <a:endParaRPr/>
          </a:p>
        </p:txBody>
      </p:sp>
      <p:cxnSp>
        <p:nvCxnSpPr>
          <p:cNvPr id="150" name="Google Shape;150;p4"/>
          <p:cNvCxnSpPr/>
          <p:nvPr/>
        </p:nvCxnSpPr>
        <p:spPr>
          <a:xfrm>
            <a:off x="2921447" y="6215022"/>
            <a:ext cx="554037" cy="0"/>
          </a:xfrm>
          <a:prstGeom prst="straightConnector1">
            <a:avLst/>
          </a:prstGeom>
          <a:noFill/>
          <a:ln w="12700" cap="flat" cmpd="sng">
            <a:solidFill>
              <a:schemeClr val="dk1"/>
            </a:solidFill>
            <a:prstDash val="solid"/>
            <a:round/>
            <a:headEnd type="oval" w="sm" len="sm"/>
            <a:tailEnd type="oval" w="sm" len="sm"/>
          </a:ln>
        </p:spPr>
      </p:cxnSp>
      <p:pic>
        <p:nvPicPr>
          <p:cNvPr id="151" name="Google Shape;151;p4"/>
          <p:cNvPicPr preferRelativeResize="0"/>
          <p:nvPr/>
        </p:nvPicPr>
        <p:blipFill rotWithShape="1">
          <a:blip r:embed="rId6">
            <a:alphaModFix/>
          </a:blip>
          <a:srcRect/>
          <a:stretch/>
        </p:blipFill>
        <p:spPr>
          <a:xfrm>
            <a:off x="1802259" y="6432510"/>
            <a:ext cx="1870075" cy="444500"/>
          </a:xfrm>
          <a:prstGeom prst="rect">
            <a:avLst/>
          </a:prstGeom>
          <a:noFill/>
          <a:ln>
            <a:noFill/>
          </a:ln>
        </p:spPr>
      </p:pic>
      <p:pic>
        <p:nvPicPr>
          <p:cNvPr id="152" name="Google Shape;152;p4"/>
          <p:cNvPicPr preferRelativeResize="0"/>
          <p:nvPr/>
        </p:nvPicPr>
        <p:blipFill rotWithShape="1">
          <a:blip r:embed="rId4">
            <a:alphaModFix/>
          </a:blip>
          <a:srcRect/>
          <a:stretch/>
        </p:blipFill>
        <p:spPr>
          <a:xfrm>
            <a:off x="2000697" y="5862597"/>
            <a:ext cx="180975" cy="339725"/>
          </a:xfrm>
          <a:prstGeom prst="rect">
            <a:avLst/>
          </a:prstGeom>
          <a:noFill/>
          <a:ln>
            <a:noFill/>
          </a:ln>
        </p:spPr>
      </p:pic>
      <p:cxnSp>
        <p:nvCxnSpPr>
          <p:cNvPr id="153" name="Google Shape;153;p4"/>
          <p:cNvCxnSpPr/>
          <p:nvPr/>
        </p:nvCxnSpPr>
        <p:spPr>
          <a:xfrm>
            <a:off x="1603822" y="6029285"/>
            <a:ext cx="393700" cy="0"/>
          </a:xfrm>
          <a:prstGeom prst="straightConnector1">
            <a:avLst/>
          </a:prstGeom>
          <a:noFill/>
          <a:ln w="57150" cap="flat" cmpd="sng">
            <a:solidFill>
              <a:schemeClr val="dk1"/>
            </a:solidFill>
            <a:prstDash val="solid"/>
            <a:round/>
            <a:headEnd type="none" w="sm" len="sm"/>
            <a:tailEnd type="triangle" w="med" len="med"/>
          </a:ln>
        </p:spPr>
      </p:cxnSp>
      <p:pic>
        <p:nvPicPr>
          <p:cNvPr id="154" name="Google Shape;154;p4"/>
          <p:cNvPicPr preferRelativeResize="0"/>
          <p:nvPr/>
        </p:nvPicPr>
        <p:blipFill rotWithShape="1">
          <a:blip r:embed="rId3">
            <a:alphaModFix/>
          </a:blip>
          <a:srcRect/>
          <a:stretch/>
        </p:blipFill>
        <p:spPr>
          <a:xfrm>
            <a:off x="2237234" y="5668922"/>
            <a:ext cx="1023938" cy="444500"/>
          </a:xfrm>
          <a:prstGeom prst="rect">
            <a:avLst/>
          </a:prstGeom>
          <a:noFill/>
          <a:ln>
            <a:noFill/>
          </a:ln>
        </p:spPr>
      </p:pic>
      <p:sp>
        <p:nvSpPr>
          <p:cNvPr id="155" name="Google Shape;155;p4"/>
          <p:cNvSpPr/>
          <p:nvPr/>
        </p:nvSpPr>
        <p:spPr>
          <a:xfrm>
            <a:off x="5956747" y="6088022"/>
            <a:ext cx="693737" cy="242888"/>
          </a:xfrm>
          <a:prstGeom prst="rect">
            <a:avLst/>
          </a:prstGeom>
          <a:solidFill>
            <a:schemeClr val="l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56" name="Google Shape;156;p4"/>
          <p:cNvCxnSpPr/>
          <p:nvPr/>
        </p:nvCxnSpPr>
        <p:spPr>
          <a:xfrm>
            <a:off x="5553522" y="6215022"/>
            <a:ext cx="554037" cy="0"/>
          </a:xfrm>
          <a:prstGeom prst="straightConnector1">
            <a:avLst/>
          </a:prstGeom>
          <a:noFill/>
          <a:ln w="12700" cap="flat" cmpd="sng">
            <a:solidFill>
              <a:schemeClr val="dk1"/>
            </a:solidFill>
            <a:prstDash val="solid"/>
            <a:round/>
            <a:headEnd type="oval" w="sm" len="sm"/>
            <a:tailEnd type="oval" w="sm" len="sm"/>
          </a:ln>
        </p:spPr>
      </p:cxnSp>
      <p:cxnSp>
        <p:nvCxnSpPr>
          <p:cNvPr id="157" name="Google Shape;157;p4"/>
          <p:cNvCxnSpPr/>
          <p:nvPr/>
        </p:nvCxnSpPr>
        <p:spPr>
          <a:xfrm>
            <a:off x="6502847" y="6218197"/>
            <a:ext cx="554037" cy="0"/>
          </a:xfrm>
          <a:prstGeom prst="straightConnector1">
            <a:avLst/>
          </a:prstGeom>
          <a:noFill/>
          <a:ln w="12700" cap="flat" cmpd="sng">
            <a:solidFill>
              <a:schemeClr val="dk1"/>
            </a:solidFill>
            <a:prstDash val="solid"/>
            <a:round/>
            <a:headEnd type="oval" w="sm" len="sm"/>
            <a:tailEnd type="oval" w="sm" len="sm"/>
          </a:ln>
        </p:spPr>
      </p:cxnSp>
      <p:pic>
        <p:nvPicPr>
          <p:cNvPr id="158" name="Google Shape;158;p4"/>
          <p:cNvPicPr preferRelativeResize="0"/>
          <p:nvPr/>
        </p:nvPicPr>
        <p:blipFill rotWithShape="1">
          <a:blip r:embed="rId7">
            <a:alphaModFix/>
          </a:blip>
          <a:srcRect/>
          <a:stretch/>
        </p:blipFill>
        <p:spPr>
          <a:xfrm>
            <a:off x="5383659" y="6422985"/>
            <a:ext cx="1870075" cy="444500"/>
          </a:xfrm>
          <a:prstGeom prst="rect">
            <a:avLst/>
          </a:prstGeom>
          <a:noFill/>
          <a:ln>
            <a:noFill/>
          </a:ln>
        </p:spPr>
      </p:pic>
      <p:pic>
        <p:nvPicPr>
          <p:cNvPr id="159" name="Google Shape;159;p4"/>
          <p:cNvPicPr preferRelativeResize="0"/>
          <p:nvPr/>
        </p:nvPicPr>
        <p:blipFill rotWithShape="1">
          <a:blip r:embed="rId4">
            <a:alphaModFix/>
          </a:blip>
          <a:srcRect/>
          <a:stretch/>
        </p:blipFill>
        <p:spPr>
          <a:xfrm>
            <a:off x="5582097" y="5865772"/>
            <a:ext cx="180975" cy="339725"/>
          </a:xfrm>
          <a:prstGeom prst="rect">
            <a:avLst/>
          </a:prstGeom>
          <a:noFill/>
          <a:ln>
            <a:noFill/>
          </a:ln>
        </p:spPr>
      </p:pic>
      <p:cxnSp>
        <p:nvCxnSpPr>
          <p:cNvPr id="160" name="Google Shape;160;p4"/>
          <p:cNvCxnSpPr/>
          <p:nvPr/>
        </p:nvCxnSpPr>
        <p:spPr>
          <a:xfrm>
            <a:off x="5185222" y="6019760"/>
            <a:ext cx="393700" cy="0"/>
          </a:xfrm>
          <a:prstGeom prst="straightConnector1">
            <a:avLst/>
          </a:prstGeom>
          <a:noFill/>
          <a:ln w="57150" cap="flat" cmpd="sng">
            <a:solidFill>
              <a:schemeClr val="dk1"/>
            </a:solidFill>
            <a:prstDash val="solid"/>
            <a:round/>
            <a:headEnd type="none" w="sm" len="sm"/>
            <a:tailEnd type="triangle" w="med" len="med"/>
          </a:ln>
        </p:spPr>
      </p:cxnSp>
      <p:cxnSp>
        <p:nvCxnSpPr>
          <p:cNvPr id="161" name="Google Shape;161;p4"/>
          <p:cNvCxnSpPr/>
          <p:nvPr/>
        </p:nvCxnSpPr>
        <p:spPr>
          <a:xfrm>
            <a:off x="6093272" y="6213435"/>
            <a:ext cx="425450" cy="0"/>
          </a:xfrm>
          <a:prstGeom prst="straightConnector1">
            <a:avLst/>
          </a:prstGeom>
          <a:noFill/>
          <a:ln w="57150" cap="flat" cmpd="sng">
            <a:solidFill>
              <a:schemeClr val="dk1"/>
            </a:solidFill>
            <a:prstDash val="solid"/>
            <a:round/>
            <a:headEnd type="none" w="sm" len="sm"/>
            <a:tailEnd type="none" w="sm" len="sm"/>
          </a:ln>
        </p:spPr>
      </p:cxnSp>
      <p:pic>
        <p:nvPicPr>
          <p:cNvPr id="162" name="Google Shape;162;p4"/>
          <p:cNvPicPr preferRelativeResize="0"/>
          <p:nvPr/>
        </p:nvPicPr>
        <p:blipFill rotWithShape="1">
          <a:blip r:embed="rId3">
            <a:alphaModFix/>
          </a:blip>
          <a:srcRect/>
          <a:stretch/>
        </p:blipFill>
        <p:spPr>
          <a:xfrm>
            <a:off x="5807522" y="5659397"/>
            <a:ext cx="1023937" cy="444500"/>
          </a:xfrm>
          <a:prstGeom prst="rect">
            <a:avLst/>
          </a:prstGeom>
          <a:noFill/>
          <a:ln>
            <a:noFill/>
          </a:ln>
        </p:spPr>
      </p:pic>
      <p:sp>
        <p:nvSpPr>
          <p:cNvPr id="163" name="Google Shape;163;p4"/>
          <p:cNvSpPr txBox="1"/>
          <p:nvPr/>
        </p:nvSpPr>
        <p:spPr>
          <a:xfrm>
            <a:off x="3378647" y="4797385"/>
            <a:ext cx="828675" cy="2746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i="1">
                <a:solidFill>
                  <a:schemeClr val="dk1"/>
                </a:solidFill>
                <a:latin typeface="Calibri"/>
                <a:ea typeface="Calibri"/>
                <a:cs typeface="Calibri"/>
                <a:sym typeface="Calibri"/>
              </a:rPr>
              <a:t>“Cut off”</a:t>
            </a:r>
            <a:endParaRPr/>
          </a:p>
        </p:txBody>
      </p:sp>
      <p:sp>
        <p:nvSpPr>
          <p:cNvPr id="164" name="Google Shape;164;p4"/>
          <p:cNvSpPr txBox="1"/>
          <p:nvPr/>
        </p:nvSpPr>
        <p:spPr>
          <a:xfrm>
            <a:off x="4650234" y="4789447"/>
            <a:ext cx="565150"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i="1">
                <a:solidFill>
                  <a:schemeClr val="dk1"/>
                </a:solidFill>
                <a:latin typeface="Calibri"/>
                <a:ea typeface="Calibri"/>
                <a:cs typeface="Calibri"/>
                <a:sym typeface="Calibri"/>
              </a:rPr>
              <a:t>“ON”</a:t>
            </a:r>
            <a:endParaRPr/>
          </a:p>
        </p:txBody>
      </p:sp>
      <p:sp>
        <p:nvSpPr>
          <p:cNvPr id="165" name="Google Shape;165;p4"/>
          <p:cNvSpPr txBox="1"/>
          <p:nvPr/>
        </p:nvSpPr>
        <p:spPr>
          <a:xfrm>
            <a:off x="5934522" y="3884572"/>
            <a:ext cx="324569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Forward Bias ya’ni to’g’ridan to’g’ri o’tkazishda</a:t>
            </a: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1">
                <a:solidFill>
                  <a:schemeClr val="dk1"/>
                </a:solidFill>
                <a:latin typeface="Calibri"/>
                <a:ea typeface="Calibri"/>
                <a:cs typeface="Calibri"/>
                <a:sym typeface="Calibri"/>
              </a:rPr>
              <a:t>Tashqi sxema tok kuchini cheklashi kerak chunki</a:t>
            </a: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1">
                <a:solidFill>
                  <a:schemeClr val="dk1"/>
                </a:solidFill>
                <a:latin typeface="Calibri"/>
                <a:ea typeface="Calibri"/>
                <a:cs typeface="Calibri"/>
                <a:sym typeface="Calibri"/>
              </a:rPr>
              <a:t>diodda qarshilik yo’q</a:t>
            </a:r>
            <a:endParaRPr sz="1200" b="1">
              <a:solidFill>
                <a:schemeClr val="dk1"/>
              </a:solidFill>
              <a:latin typeface="Calibri"/>
              <a:ea typeface="Calibri"/>
              <a:cs typeface="Calibri"/>
              <a:sym typeface="Calibri"/>
            </a:endParaRPr>
          </a:p>
        </p:txBody>
      </p:sp>
      <p:sp>
        <p:nvSpPr>
          <p:cNvPr id="166" name="Google Shape;166;p4"/>
          <p:cNvSpPr/>
          <p:nvPr/>
        </p:nvSpPr>
        <p:spPr>
          <a:xfrm>
            <a:off x="5966272" y="3881397"/>
            <a:ext cx="3127375" cy="657225"/>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67" name="Google Shape;167;p4"/>
          <p:cNvCxnSpPr/>
          <p:nvPr/>
        </p:nvCxnSpPr>
        <p:spPr>
          <a:xfrm flipH="1">
            <a:off x="4453384" y="4019510"/>
            <a:ext cx="1524000" cy="415925"/>
          </a:xfrm>
          <a:prstGeom prst="straightConnector1">
            <a:avLst/>
          </a:prstGeom>
          <a:noFill/>
          <a:ln w="12675" cap="flat" cmpd="sng">
            <a:solidFill>
              <a:schemeClr val="dk1"/>
            </a:solidFill>
            <a:prstDash val="solid"/>
            <a:round/>
            <a:headEnd type="none" w="sm" len="sm"/>
            <a:tailEnd type="triangl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5"/>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Ideal Diod</a:t>
            </a:r>
            <a:endParaRPr sz="4000"/>
          </a:p>
        </p:txBody>
      </p:sp>
      <p:sp>
        <p:nvSpPr>
          <p:cNvPr id="177" name="Google Shape;177;p5"/>
          <p:cNvSpPr txBox="1">
            <a:spLocks noGrp="1"/>
          </p:cNvSpPr>
          <p:nvPr>
            <p:ph type="body" idx="1"/>
          </p:nvPr>
        </p:nvSpPr>
        <p:spPr>
          <a:xfrm>
            <a:off x="457200" y="2254172"/>
            <a:ext cx="8458200" cy="4572000"/>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dk1"/>
              </a:buClr>
              <a:buSzPts val="3200"/>
              <a:buChar char="•"/>
            </a:pPr>
            <a:r>
              <a:rPr lang="en-US"/>
              <a:t>Diyot qutblanishga bog'liq!</a:t>
            </a:r>
            <a:endParaRPr/>
          </a:p>
        </p:txBody>
      </p:sp>
      <p:grpSp>
        <p:nvGrpSpPr>
          <p:cNvPr id="178" name="Google Shape;178;p5"/>
          <p:cNvGrpSpPr/>
          <p:nvPr/>
        </p:nvGrpSpPr>
        <p:grpSpPr>
          <a:xfrm>
            <a:off x="1433198" y="5895851"/>
            <a:ext cx="209550" cy="350838"/>
            <a:chOff x="3664" y="2143"/>
            <a:chExt cx="285" cy="221"/>
          </a:xfrm>
        </p:grpSpPr>
        <p:cxnSp>
          <p:nvCxnSpPr>
            <p:cNvPr id="179" name="Google Shape;179;p5"/>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180" name="Google Shape;180;p5"/>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181" name="Google Shape;181;p5"/>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182" name="Google Shape;182;p5"/>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183" name="Google Shape;183;p5"/>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184" name="Google Shape;184;p5"/>
          <p:cNvGrpSpPr/>
          <p:nvPr/>
        </p:nvGrpSpPr>
        <p:grpSpPr>
          <a:xfrm>
            <a:off x="1441135" y="4656014"/>
            <a:ext cx="201613" cy="435769"/>
            <a:chOff x="3723" y="1731"/>
            <a:chExt cx="127" cy="275"/>
          </a:xfrm>
        </p:grpSpPr>
        <p:cxnSp>
          <p:nvCxnSpPr>
            <p:cNvPr id="185" name="Google Shape;185;p5"/>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186" name="Google Shape;186;p5"/>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187" name="Google Shape;187;p5"/>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188" name="Google Shape;188;p5"/>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189" name="Google Shape;189;p5"/>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190" name="Google Shape;190;p5"/>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191" name="Google Shape;191;p5"/>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192" name="Google Shape;192;p5"/>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193" name="Google Shape;193;p5"/>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194" name="Google Shape;194;p5"/>
          <p:cNvSpPr/>
          <p:nvPr/>
        </p:nvSpPr>
        <p:spPr>
          <a:xfrm>
            <a:off x="1503048" y="4368676"/>
            <a:ext cx="74612"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95" name="Google Shape;195;p5"/>
          <p:cNvGrpSpPr/>
          <p:nvPr/>
        </p:nvGrpSpPr>
        <p:grpSpPr>
          <a:xfrm rot="5400000">
            <a:off x="1206582" y="5446192"/>
            <a:ext cx="639762" cy="291306"/>
            <a:chOff x="1038" y="1896"/>
            <a:chExt cx="403" cy="183"/>
          </a:xfrm>
        </p:grpSpPr>
        <p:sp>
          <p:nvSpPr>
            <p:cNvPr id="196" name="Google Shape;196;p5"/>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97" name="Google Shape;197;p5"/>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198" name="Google Shape;198;p5"/>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199" name="Google Shape;199;p5"/>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sp>
        <p:nvSpPr>
          <p:cNvPr id="200" name="Google Shape;200;p5"/>
          <p:cNvSpPr/>
          <p:nvPr/>
        </p:nvSpPr>
        <p:spPr>
          <a:xfrm>
            <a:off x="385448" y="3260601"/>
            <a:ext cx="4331058" cy="643766"/>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Oldinga yo'naltirilgan oqim chegarasi misoli</a:t>
            </a:r>
            <a:endParaRPr sz="18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a:solidFill>
                  <a:schemeClr val="dk1"/>
                </a:solidFill>
                <a:latin typeface="Calibri"/>
                <a:ea typeface="Calibri"/>
                <a:cs typeface="Calibri"/>
                <a:sym typeface="Calibri"/>
              </a:rPr>
              <a:t>      (rezistor oqimni cheklaydi)</a:t>
            </a:r>
            <a:endParaRPr/>
          </a:p>
        </p:txBody>
      </p:sp>
      <p:cxnSp>
        <p:nvCxnSpPr>
          <p:cNvPr id="201" name="Google Shape;201;p5"/>
          <p:cNvCxnSpPr/>
          <p:nvPr/>
        </p:nvCxnSpPr>
        <p:spPr>
          <a:xfrm rot="10800000">
            <a:off x="1533210" y="4413126"/>
            <a:ext cx="0" cy="254000"/>
          </a:xfrm>
          <a:prstGeom prst="straightConnector1">
            <a:avLst/>
          </a:prstGeom>
          <a:noFill/>
          <a:ln w="28575" cap="flat" cmpd="sng">
            <a:solidFill>
              <a:schemeClr val="dk1"/>
            </a:solidFill>
            <a:prstDash val="solid"/>
            <a:round/>
            <a:headEnd type="none" w="sm" len="sm"/>
            <a:tailEnd type="none" w="sm" len="sm"/>
          </a:ln>
        </p:spPr>
      </p:cxnSp>
      <p:pic>
        <p:nvPicPr>
          <p:cNvPr id="202" name="Google Shape;202;p5"/>
          <p:cNvPicPr preferRelativeResize="0"/>
          <p:nvPr/>
        </p:nvPicPr>
        <p:blipFill rotWithShape="1">
          <a:blip r:embed="rId3">
            <a:alphaModFix/>
          </a:blip>
          <a:srcRect/>
          <a:stretch/>
        </p:blipFill>
        <p:spPr>
          <a:xfrm>
            <a:off x="879160" y="4749676"/>
            <a:ext cx="500063" cy="303213"/>
          </a:xfrm>
          <a:prstGeom prst="rect">
            <a:avLst/>
          </a:prstGeom>
          <a:noFill/>
          <a:ln>
            <a:noFill/>
          </a:ln>
        </p:spPr>
      </p:pic>
      <p:pic>
        <p:nvPicPr>
          <p:cNvPr id="203" name="Google Shape;203;p5"/>
          <p:cNvPicPr preferRelativeResize="0"/>
          <p:nvPr/>
        </p:nvPicPr>
        <p:blipFill rotWithShape="1">
          <a:blip r:embed="rId4">
            <a:alphaModFix/>
          </a:blip>
          <a:srcRect/>
          <a:stretch/>
        </p:blipFill>
        <p:spPr>
          <a:xfrm>
            <a:off x="1212535" y="4051176"/>
            <a:ext cx="696913" cy="303213"/>
          </a:xfrm>
          <a:prstGeom prst="rect">
            <a:avLst/>
          </a:prstGeom>
          <a:noFill/>
          <a:ln>
            <a:noFill/>
          </a:ln>
        </p:spPr>
      </p:pic>
      <p:cxnSp>
        <p:nvCxnSpPr>
          <p:cNvPr id="204" name="Google Shape;204;p5"/>
          <p:cNvCxnSpPr/>
          <p:nvPr/>
        </p:nvCxnSpPr>
        <p:spPr>
          <a:xfrm rot="10800000">
            <a:off x="1533210" y="5071939"/>
            <a:ext cx="0" cy="265112"/>
          </a:xfrm>
          <a:prstGeom prst="straightConnector1">
            <a:avLst/>
          </a:prstGeom>
          <a:noFill/>
          <a:ln w="28575" cap="flat" cmpd="sng">
            <a:solidFill>
              <a:schemeClr val="dk1"/>
            </a:solidFill>
            <a:prstDash val="solid"/>
            <a:round/>
            <a:headEnd type="none" w="sm" len="sm"/>
            <a:tailEnd type="none" w="sm" len="sm"/>
          </a:ln>
        </p:spPr>
      </p:cxnSp>
      <p:grpSp>
        <p:nvGrpSpPr>
          <p:cNvPr id="205" name="Google Shape;205;p5"/>
          <p:cNvGrpSpPr/>
          <p:nvPr/>
        </p:nvGrpSpPr>
        <p:grpSpPr>
          <a:xfrm>
            <a:off x="5643248" y="5953001"/>
            <a:ext cx="209550" cy="350838"/>
            <a:chOff x="3664" y="2143"/>
            <a:chExt cx="285" cy="221"/>
          </a:xfrm>
        </p:grpSpPr>
        <p:cxnSp>
          <p:nvCxnSpPr>
            <p:cNvPr id="206" name="Google Shape;206;p5"/>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207" name="Google Shape;207;p5"/>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208" name="Google Shape;208;p5"/>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209" name="Google Shape;209;p5"/>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210" name="Google Shape;210;p5"/>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211" name="Google Shape;211;p5"/>
          <p:cNvGrpSpPr/>
          <p:nvPr/>
        </p:nvGrpSpPr>
        <p:grpSpPr>
          <a:xfrm>
            <a:off x="5651185" y="4713164"/>
            <a:ext cx="201613" cy="435769"/>
            <a:chOff x="3723" y="1731"/>
            <a:chExt cx="127" cy="275"/>
          </a:xfrm>
        </p:grpSpPr>
        <p:cxnSp>
          <p:nvCxnSpPr>
            <p:cNvPr id="212" name="Google Shape;212;p5"/>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213" name="Google Shape;213;p5"/>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214" name="Google Shape;214;p5"/>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215" name="Google Shape;215;p5"/>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216" name="Google Shape;216;p5"/>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217" name="Google Shape;217;p5"/>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218" name="Google Shape;218;p5"/>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219" name="Google Shape;219;p5"/>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220" name="Google Shape;220;p5"/>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221" name="Google Shape;221;p5"/>
          <p:cNvSpPr/>
          <p:nvPr/>
        </p:nvSpPr>
        <p:spPr>
          <a:xfrm>
            <a:off x="5713098" y="4425826"/>
            <a:ext cx="74612"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222" name="Google Shape;222;p5"/>
          <p:cNvGrpSpPr/>
          <p:nvPr/>
        </p:nvGrpSpPr>
        <p:grpSpPr>
          <a:xfrm rot="5400000" flipH="1">
            <a:off x="5416632" y="5503342"/>
            <a:ext cx="639762" cy="291306"/>
            <a:chOff x="1038" y="1896"/>
            <a:chExt cx="403" cy="183"/>
          </a:xfrm>
        </p:grpSpPr>
        <p:sp>
          <p:nvSpPr>
            <p:cNvPr id="223" name="Google Shape;223;p5"/>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24" name="Google Shape;224;p5"/>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225" name="Google Shape;225;p5"/>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226" name="Google Shape;226;p5"/>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cxnSp>
        <p:nvCxnSpPr>
          <p:cNvPr id="227" name="Google Shape;227;p5"/>
          <p:cNvCxnSpPr/>
          <p:nvPr/>
        </p:nvCxnSpPr>
        <p:spPr>
          <a:xfrm rot="10800000">
            <a:off x="5743260" y="4470276"/>
            <a:ext cx="0" cy="254000"/>
          </a:xfrm>
          <a:prstGeom prst="straightConnector1">
            <a:avLst/>
          </a:prstGeom>
          <a:noFill/>
          <a:ln w="28575" cap="flat" cmpd="sng">
            <a:solidFill>
              <a:schemeClr val="dk1"/>
            </a:solidFill>
            <a:prstDash val="solid"/>
            <a:round/>
            <a:headEnd type="none" w="sm" len="sm"/>
            <a:tailEnd type="none" w="sm" len="sm"/>
          </a:ln>
        </p:spPr>
      </p:cxnSp>
      <p:pic>
        <p:nvPicPr>
          <p:cNvPr id="228" name="Google Shape;228;p5"/>
          <p:cNvPicPr preferRelativeResize="0"/>
          <p:nvPr/>
        </p:nvPicPr>
        <p:blipFill rotWithShape="1">
          <a:blip r:embed="rId3">
            <a:alphaModFix/>
          </a:blip>
          <a:srcRect/>
          <a:stretch/>
        </p:blipFill>
        <p:spPr>
          <a:xfrm>
            <a:off x="5113023" y="4806826"/>
            <a:ext cx="500062" cy="303213"/>
          </a:xfrm>
          <a:prstGeom prst="rect">
            <a:avLst/>
          </a:prstGeom>
          <a:noFill/>
          <a:ln>
            <a:noFill/>
          </a:ln>
        </p:spPr>
      </p:pic>
      <p:pic>
        <p:nvPicPr>
          <p:cNvPr id="229" name="Google Shape;229;p5"/>
          <p:cNvPicPr preferRelativeResize="0"/>
          <p:nvPr/>
        </p:nvPicPr>
        <p:blipFill rotWithShape="1">
          <a:blip r:embed="rId4">
            <a:alphaModFix/>
          </a:blip>
          <a:srcRect/>
          <a:stretch/>
        </p:blipFill>
        <p:spPr>
          <a:xfrm>
            <a:off x="5422585" y="4108326"/>
            <a:ext cx="696913" cy="303213"/>
          </a:xfrm>
          <a:prstGeom prst="rect">
            <a:avLst/>
          </a:prstGeom>
          <a:noFill/>
          <a:ln>
            <a:noFill/>
          </a:ln>
        </p:spPr>
      </p:pic>
      <p:cxnSp>
        <p:nvCxnSpPr>
          <p:cNvPr id="230" name="Google Shape;230;p5"/>
          <p:cNvCxnSpPr/>
          <p:nvPr/>
        </p:nvCxnSpPr>
        <p:spPr>
          <a:xfrm rot="10800000">
            <a:off x="5743260" y="5129089"/>
            <a:ext cx="0" cy="265112"/>
          </a:xfrm>
          <a:prstGeom prst="straightConnector1">
            <a:avLst/>
          </a:prstGeom>
          <a:noFill/>
          <a:ln w="28575" cap="flat" cmpd="sng">
            <a:solidFill>
              <a:schemeClr val="dk1"/>
            </a:solidFill>
            <a:prstDash val="solid"/>
            <a:round/>
            <a:headEnd type="none" w="sm" len="sm"/>
            <a:tailEnd type="none" w="sm" len="sm"/>
          </a:ln>
        </p:spPr>
      </p:cxnSp>
      <p:grpSp>
        <p:nvGrpSpPr>
          <p:cNvPr id="231" name="Google Shape;231;p5"/>
          <p:cNvGrpSpPr/>
          <p:nvPr/>
        </p:nvGrpSpPr>
        <p:grpSpPr>
          <a:xfrm>
            <a:off x="3109598" y="5967289"/>
            <a:ext cx="209550" cy="350837"/>
            <a:chOff x="3664" y="2143"/>
            <a:chExt cx="285" cy="221"/>
          </a:xfrm>
        </p:grpSpPr>
        <p:cxnSp>
          <p:nvCxnSpPr>
            <p:cNvPr id="232" name="Google Shape;232;p5"/>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233" name="Google Shape;233;p5"/>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234" name="Google Shape;234;p5"/>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235" name="Google Shape;235;p5"/>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236" name="Google Shape;236;p5"/>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237" name="Google Shape;237;p5"/>
          <p:cNvGrpSpPr/>
          <p:nvPr/>
        </p:nvGrpSpPr>
        <p:grpSpPr>
          <a:xfrm>
            <a:off x="3117535" y="4727451"/>
            <a:ext cx="201613" cy="435769"/>
            <a:chOff x="3723" y="1731"/>
            <a:chExt cx="127" cy="275"/>
          </a:xfrm>
        </p:grpSpPr>
        <p:cxnSp>
          <p:nvCxnSpPr>
            <p:cNvPr id="238" name="Google Shape;238;p5"/>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239" name="Google Shape;239;p5"/>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240" name="Google Shape;240;p5"/>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241" name="Google Shape;241;p5"/>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242" name="Google Shape;242;p5"/>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243" name="Google Shape;243;p5"/>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244" name="Google Shape;244;p5"/>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245" name="Google Shape;245;p5"/>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246" name="Google Shape;246;p5"/>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247" name="Google Shape;247;p5"/>
          <p:cNvSpPr/>
          <p:nvPr/>
        </p:nvSpPr>
        <p:spPr>
          <a:xfrm>
            <a:off x="3179448" y="4440114"/>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48" name="Google Shape;248;p5"/>
          <p:cNvCxnSpPr/>
          <p:nvPr/>
        </p:nvCxnSpPr>
        <p:spPr>
          <a:xfrm rot="10800000">
            <a:off x="3209610" y="4484564"/>
            <a:ext cx="0" cy="254000"/>
          </a:xfrm>
          <a:prstGeom prst="straightConnector1">
            <a:avLst/>
          </a:prstGeom>
          <a:noFill/>
          <a:ln w="28575" cap="flat" cmpd="sng">
            <a:solidFill>
              <a:schemeClr val="dk1"/>
            </a:solidFill>
            <a:prstDash val="solid"/>
            <a:round/>
            <a:headEnd type="none" w="sm" len="sm"/>
            <a:tailEnd type="none" w="sm" len="sm"/>
          </a:ln>
        </p:spPr>
      </p:cxnSp>
      <p:pic>
        <p:nvPicPr>
          <p:cNvPr id="249" name="Google Shape;249;p5"/>
          <p:cNvPicPr preferRelativeResize="0"/>
          <p:nvPr/>
        </p:nvPicPr>
        <p:blipFill rotWithShape="1">
          <a:blip r:embed="rId3">
            <a:alphaModFix/>
          </a:blip>
          <a:srcRect/>
          <a:stretch/>
        </p:blipFill>
        <p:spPr>
          <a:xfrm>
            <a:off x="3352485" y="4786189"/>
            <a:ext cx="500063" cy="303212"/>
          </a:xfrm>
          <a:prstGeom prst="rect">
            <a:avLst/>
          </a:prstGeom>
          <a:noFill/>
          <a:ln>
            <a:noFill/>
          </a:ln>
        </p:spPr>
      </p:pic>
      <p:pic>
        <p:nvPicPr>
          <p:cNvPr id="250" name="Google Shape;250;p5"/>
          <p:cNvPicPr preferRelativeResize="0"/>
          <p:nvPr/>
        </p:nvPicPr>
        <p:blipFill rotWithShape="1">
          <a:blip r:embed="rId5">
            <a:alphaModFix/>
          </a:blip>
          <a:srcRect/>
          <a:stretch/>
        </p:blipFill>
        <p:spPr>
          <a:xfrm>
            <a:off x="3273110" y="5284664"/>
            <a:ext cx="338138" cy="842962"/>
          </a:xfrm>
          <a:prstGeom prst="rect">
            <a:avLst/>
          </a:prstGeom>
          <a:noFill/>
          <a:ln>
            <a:noFill/>
          </a:ln>
        </p:spPr>
      </p:pic>
      <p:pic>
        <p:nvPicPr>
          <p:cNvPr id="251" name="Google Shape;251;p5"/>
          <p:cNvPicPr preferRelativeResize="0"/>
          <p:nvPr/>
        </p:nvPicPr>
        <p:blipFill rotWithShape="1">
          <a:blip r:embed="rId4">
            <a:alphaModFix/>
          </a:blip>
          <a:srcRect/>
          <a:stretch/>
        </p:blipFill>
        <p:spPr>
          <a:xfrm>
            <a:off x="2888935" y="4122614"/>
            <a:ext cx="696913" cy="303212"/>
          </a:xfrm>
          <a:prstGeom prst="rect">
            <a:avLst/>
          </a:prstGeom>
          <a:noFill/>
          <a:ln>
            <a:noFill/>
          </a:ln>
        </p:spPr>
      </p:pic>
      <p:pic>
        <p:nvPicPr>
          <p:cNvPr id="252" name="Google Shape;252;p5"/>
          <p:cNvPicPr preferRelativeResize="0"/>
          <p:nvPr/>
        </p:nvPicPr>
        <p:blipFill rotWithShape="1">
          <a:blip r:embed="rId6">
            <a:alphaModFix/>
          </a:blip>
          <a:srcRect/>
          <a:stretch/>
        </p:blipFill>
        <p:spPr>
          <a:xfrm>
            <a:off x="2753998" y="4409951"/>
            <a:ext cx="428625" cy="842963"/>
          </a:xfrm>
          <a:prstGeom prst="rect">
            <a:avLst/>
          </a:prstGeom>
          <a:noFill/>
          <a:ln>
            <a:noFill/>
          </a:ln>
        </p:spPr>
      </p:pic>
      <p:cxnSp>
        <p:nvCxnSpPr>
          <p:cNvPr id="253" name="Google Shape;253;p5"/>
          <p:cNvCxnSpPr/>
          <p:nvPr/>
        </p:nvCxnSpPr>
        <p:spPr>
          <a:xfrm rot="10800000">
            <a:off x="3209610" y="5143376"/>
            <a:ext cx="0" cy="842963"/>
          </a:xfrm>
          <a:prstGeom prst="straightConnector1">
            <a:avLst/>
          </a:prstGeom>
          <a:noFill/>
          <a:ln w="28575" cap="flat" cmpd="sng">
            <a:solidFill>
              <a:schemeClr val="dk1"/>
            </a:solidFill>
            <a:prstDash val="solid"/>
            <a:round/>
            <a:headEnd type="none" w="sm" len="sm"/>
            <a:tailEnd type="none" w="sm" len="sm"/>
          </a:ln>
        </p:spPr>
      </p:cxnSp>
      <p:sp>
        <p:nvSpPr>
          <p:cNvPr id="254" name="Google Shape;254;p5"/>
          <p:cNvSpPr/>
          <p:nvPr/>
        </p:nvSpPr>
        <p:spPr>
          <a:xfrm>
            <a:off x="1868173" y="5408489"/>
            <a:ext cx="1130300" cy="449262"/>
          </a:xfrm>
          <a:prstGeom prst="leftRightArrow">
            <a:avLst>
              <a:gd name="adj1" fmla="val 50000"/>
              <a:gd name="adj2" fmla="val 50318"/>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255" name="Google Shape;255;p5"/>
          <p:cNvGrpSpPr/>
          <p:nvPr/>
        </p:nvGrpSpPr>
        <p:grpSpPr>
          <a:xfrm>
            <a:off x="7654610" y="6002214"/>
            <a:ext cx="209550" cy="350837"/>
            <a:chOff x="3664" y="2143"/>
            <a:chExt cx="285" cy="221"/>
          </a:xfrm>
        </p:grpSpPr>
        <p:cxnSp>
          <p:nvCxnSpPr>
            <p:cNvPr id="256" name="Google Shape;256;p5"/>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257" name="Google Shape;257;p5"/>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258" name="Google Shape;258;p5"/>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259" name="Google Shape;259;p5"/>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260" name="Google Shape;260;p5"/>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261" name="Google Shape;261;p5"/>
          <p:cNvGrpSpPr/>
          <p:nvPr/>
        </p:nvGrpSpPr>
        <p:grpSpPr>
          <a:xfrm>
            <a:off x="7662548" y="4762376"/>
            <a:ext cx="201612" cy="435769"/>
            <a:chOff x="3723" y="1731"/>
            <a:chExt cx="127" cy="275"/>
          </a:xfrm>
        </p:grpSpPr>
        <p:cxnSp>
          <p:nvCxnSpPr>
            <p:cNvPr id="262" name="Google Shape;262;p5"/>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263" name="Google Shape;263;p5"/>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264" name="Google Shape;264;p5"/>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265" name="Google Shape;265;p5"/>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266" name="Google Shape;266;p5"/>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267" name="Google Shape;267;p5"/>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268" name="Google Shape;268;p5"/>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269" name="Google Shape;269;p5"/>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270" name="Google Shape;270;p5"/>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271" name="Google Shape;271;p5"/>
          <p:cNvSpPr/>
          <p:nvPr/>
        </p:nvSpPr>
        <p:spPr>
          <a:xfrm>
            <a:off x="7724460" y="4475039"/>
            <a:ext cx="74613"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72" name="Google Shape;272;p5"/>
          <p:cNvCxnSpPr/>
          <p:nvPr/>
        </p:nvCxnSpPr>
        <p:spPr>
          <a:xfrm rot="10800000">
            <a:off x="7754623" y="4519489"/>
            <a:ext cx="0" cy="254000"/>
          </a:xfrm>
          <a:prstGeom prst="straightConnector1">
            <a:avLst/>
          </a:prstGeom>
          <a:noFill/>
          <a:ln w="28575" cap="flat" cmpd="sng">
            <a:solidFill>
              <a:schemeClr val="dk1"/>
            </a:solidFill>
            <a:prstDash val="solid"/>
            <a:round/>
            <a:headEnd type="none" w="sm" len="sm"/>
            <a:tailEnd type="none" w="sm" len="sm"/>
          </a:ln>
        </p:spPr>
      </p:cxnSp>
      <p:pic>
        <p:nvPicPr>
          <p:cNvPr id="273" name="Google Shape;273;p5"/>
          <p:cNvPicPr preferRelativeResize="0"/>
          <p:nvPr/>
        </p:nvPicPr>
        <p:blipFill rotWithShape="1">
          <a:blip r:embed="rId3">
            <a:alphaModFix/>
          </a:blip>
          <a:srcRect/>
          <a:stretch/>
        </p:blipFill>
        <p:spPr>
          <a:xfrm>
            <a:off x="7897498" y="4821114"/>
            <a:ext cx="500062" cy="303212"/>
          </a:xfrm>
          <a:prstGeom prst="rect">
            <a:avLst/>
          </a:prstGeom>
          <a:noFill/>
          <a:ln>
            <a:noFill/>
          </a:ln>
        </p:spPr>
      </p:pic>
      <p:pic>
        <p:nvPicPr>
          <p:cNvPr id="274" name="Google Shape;274;p5"/>
          <p:cNvPicPr preferRelativeResize="0"/>
          <p:nvPr/>
        </p:nvPicPr>
        <p:blipFill rotWithShape="1">
          <a:blip r:embed="rId7">
            <a:alphaModFix/>
          </a:blip>
          <a:srcRect/>
          <a:stretch/>
        </p:blipFill>
        <p:spPr>
          <a:xfrm>
            <a:off x="7921310" y="5284664"/>
            <a:ext cx="430213" cy="842962"/>
          </a:xfrm>
          <a:prstGeom prst="rect">
            <a:avLst/>
          </a:prstGeom>
          <a:noFill/>
          <a:ln>
            <a:noFill/>
          </a:ln>
        </p:spPr>
      </p:pic>
      <p:pic>
        <p:nvPicPr>
          <p:cNvPr id="275" name="Google Shape;275;p5"/>
          <p:cNvPicPr preferRelativeResize="0"/>
          <p:nvPr/>
        </p:nvPicPr>
        <p:blipFill rotWithShape="1">
          <a:blip r:embed="rId4">
            <a:alphaModFix/>
          </a:blip>
          <a:srcRect/>
          <a:stretch/>
        </p:blipFill>
        <p:spPr>
          <a:xfrm>
            <a:off x="7433948" y="4157539"/>
            <a:ext cx="696912" cy="303212"/>
          </a:xfrm>
          <a:prstGeom prst="rect">
            <a:avLst/>
          </a:prstGeom>
          <a:noFill/>
          <a:ln>
            <a:noFill/>
          </a:ln>
        </p:spPr>
      </p:pic>
      <p:pic>
        <p:nvPicPr>
          <p:cNvPr id="276" name="Google Shape;276;p5"/>
          <p:cNvPicPr preferRelativeResize="0"/>
          <p:nvPr/>
        </p:nvPicPr>
        <p:blipFill rotWithShape="1">
          <a:blip r:embed="rId5">
            <a:alphaModFix/>
          </a:blip>
          <a:srcRect/>
          <a:stretch/>
        </p:blipFill>
        <p:spPr>
          <a:xfrm>
            <a:off x="7343460" y="4444876"/>
            <a:ext cx="338138" cy="842963"/>
          </a:xfrm>
          <a:prstGeom prst="rect">
            <a:avLst/>
          </a:prstGeom>
          <a:noFill/>
          <a:ln>
            <a:noFill/>
          </a:ln>
        </p:spPr>
      </p:pic>
      <p:cxnSp>
        <p:nvCxnSpPr>
          <p:cNvPr id="277" name="Google Shape;277;p5"/>
          <p:cNvCxnSpPr/>
          <p:nvPr/>
        </p:nvCxnSpPr>
        <p:spPr>
          <a:xfrm rot="10800000">
            <a:off x="7754623" y="5178301"/>
            <a:ext cx="0" cy="265113"/>
          </a:xfrm>
          <a:prstGeom prst="straightConnector1">
            <a:avLst/>
          </a:prstGeom>
          <a:noFill/>
          <a:ln w="28575" cap="flat" cmpd="sng">
            <a:solidFill>
              <a:schemeClr val="dk1"/>
            </a:solidFill>
            <a:prstDash val="solid"/>
            <a:round/>
            <a:headEnd type="none" w="sm" len="sm"/>
            <a:tailEnd type="none" w="sm" len="sm"/>
          </a:ln>
        </p:spPr>
      </p:cxnSp>
      <p:sp>
        <p:nvSpPr>
          <p:cNvPr id="278" name="Google Shape;278;p5"/>
          <p:cNvSpPr/>
          <p:nvPr/>
        </p:nvSpPr>
        <p:spPr>
          <a:xfrm>
            <a:off x="5962335" y="5465639"/>
            <a:ext cx="1130300" cy="449262"/>
          </a:xfrm>
          <a:prstGeom prst="leftRightArrow">
            <a:avLst>
              <a:gd name="adj1" fmla="val 50000"/>
              <a:gd name="adj2" fmla="val 50318"/>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9" name="Google Shape;279;p5"/>
          <p:cNvSpPr txBox="1"/>
          <p:nvPr/>
        </p:nvSpPr>
        <p:spPr>
          <a:xfrm>
            <a:off x="1958660" y="5489451"/>
            <a:ext cx="987425" cy="2746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Short circuit</a:t>
            </a:r>
            <a:endParaRPr/>
          </a:p>
        </p:txBody>
      </p:sp>
      <p:sp>
        <p:nvSpPr>
          <p:cNvPr id="280" name="Google Shape;280;p5"/>
          <p:cNvSpPr txBox="1"/>
          <p:nvPr/>
        </p:nvSpPr>
        <p:spPr>
          <a:xfrm>
            <a:off x="6016310" y="5557714"/>
            <a:ext cx="995363" cy="2746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Open circuit</a:t>
            </a:r>
            <a:endParaRPr/>
          </a:p>
        </p:txBody>
      </p:sp>
      <p:sp>
        <p:nvSpPr>
          <p:cNvPr id="281" name="Google Shape;281;p5"/>
          <p:cNvSpPr/>
          <p:nvPr/>
        </p:nvSpPr>
        <p:spPr>
          <a:xfrm>
            <a:off x="4606610" y="3259014"/>
            <a:ext cx="4333875" cy="638175"/>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Teskari yo'nalish oqim chegarasi misoli</a:t>
            </a:r>
            <a:endParaRPr sz="18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a:solidFill>
                  <a:schemeClr val="dk1"/>
                </a:solidFill>
                <a:latin typeface="Calibri"/>
                <a:ea typeface="Calibri"/>
                <a:cs typeface="Calibri"/>
                <a:sym typeface="Calibri"/>
              </a:rPr>
              <a:t>      (diod, uzilgan holda, oqimni cheklaydi)</a:t>
            </a:r>
            <a:endParaRPr/>
          </a:p>
        </p:txBody>
      </p:sp>
      <p:sp>
        <p:nvSpPr>
          <p:cNvPr id="282" name="Google Shape;282;p5"/>
          <p:cNvSpPr/>
          <p:nvPr/>
        </p:nvSpPr>
        <p:spPr>
          <a:xfrm>
            <a:off x="331473" y="3211389"/>
            <a:ext cx="4224337" cy="3244850"/>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3" name="Google Shape;283;p5"/>
          <p:cNvSpPr/>
          <p:nvPr/>
        </p:nvSpPr>
        <p:spPr>
          <a:xfrm>
            <a:off x="4616135" y="3212976"/>
            <a:ext cx="4224338" cy="3244850"/>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4" name="Google Shape;284;p5"/>
          <p:cNvSpPr/>
          <p:nvPr/>
        </p:nvSpPr>
        <p:spPr>
          <a:xfrm>
            <a:off x="1498285" y="3832101"/>
            <a:ext cx="819150" cy="879475"/>
          </a:xfrm>
          <a:custGeom>
            <a:avLst/>
            <a:gdLst/>
            <a:ahLst/>
            <a:cxnLst/>
            <a:rect l="l" t="t" r="r" b="b"/>
            <a:pathLst>
              <a:path w="836" h="554" extrusionOk="0">
                <a:moveTo>
                  <a:pt x="21" y="9"/>
                </a:moveTo>
                <a:cubicBezTo>
                  <a:pt x="97" y="67"/>
                  <a:pt x="0" y="0"/>
                  <a:pt x="87" y="38"/>
                </a:cubicBezTo>
                <a:cubicBezTo>
                  <a:pt x="98" y="43"/>
                  <a:pt x="105" y="54"/>
                  <a:pt x="116" y="60"/>
                </a:cubicBezTo>
                <a:cubicBezTo>
                  <a:pt x="123" y="64"/>
                  <a:pt x="131" y="65"/>
                  <a:pt x="138" y="67"/>
                </a:cubicBezTo>
                <a:cubicBezTo>
                  <a:pt x="185" y="99"/>
                  <a:pt x="305" y="96"/>
                  <a:pt x="305" y="96"/>
                </a:cubicBezTo>
                <a:cubicBezTo>
                  <a:pt x="389" y="112"/>
                  <a:pt x="424" y="113"/>
                  <a:pt x="530" y="118"/>
                </a:cubicBezTo>
                <a:cubicBezTo>
                  <a:pt x="555" y="124"/>
                  <a:pt x="579" y="131"/>
                  <a:pt x="603" y="140"/>
                </a:cubicBezTo>
                <a:cubicBezTo>
                  <a:pt x="624" y="161"/>
                  <a:pt x="640" y="179"/>
                  <a:pt x="661" y="198"/>
                </a:cubicBezTo>
                <a:cubicBezTo>
                  <a:pt x="676" y="212"/>
                  <a:pt x="690" y="227"/>
                  <a:pt x="705" y="242"/>
                </a:cubicBezTo>
                <a:cubicBezTo>
                  <a:pt x="712" y="249"/>
                  <a:pt x="727" y="263"/>
                  <a:pt x="727" y="263"/>
                </a:cubicBezTo>
                <a:cubicBezTo>
                  <a:pt x="746" y="341"/>
                  <a:pt x="736" y="435"/>
                  <a:pt x="785" y="503"/>
                </a:cubicBezTo>
                <a:cubicBezTo>
                  <a:pt x="787" y="510"/>
                  <a:pt x="787" y="520"/>
                  <a:pt x="792" y="525"/>
                </a:cubicBezTo>
                <a:cubicBezTo>
                  <a:pt x="804" y="537"/>
                  <a:pt x="836" y="554"/>
                  <a:pt x="836" y="554"/>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85" name="Google Shape;285;p5"/>
          <p:cNvCxnSpPr/>
          <p:nvPr/>
        </p:nvCxnSpPr>
        <p:spPr>
          <a:xfrm>
            <a:off x="2538098" y="4576639"/>
            <a:ext cx="0" cy="498475"/>
          </a:xfrm>
          <a:prstGeom prst="straightConnector1">
            <a:avLst/>
          </a:prstGeom>
          <a:noFill/>
          <a:ln w="12675" cap="flat" cmpd="sng">
            <a:solidFill>
              <a:schemeClr val="dk1"/>
            </a:solidFill>
            <a:prstDash val="solid"/>
            <a:round/>
            <a:headEnd type="none" w="sm" len="sm"/>
            <a:tailEnd type="triangle" w="med" len="med"/>
          </a:ln>
        </p:spPr>
      </p:cxnSp>
      <p:pic>
        <p:nvPicPr>
          <p:cNvPr id="286" name="Google Shape;286;p5"/>
          <p:cNvPicPr preferRelativeResize="0"/>
          <p:nvPr/>
        </p:nvPicPr>
        <p:blipFill rotWithShape="1">
          <a:blip r:embed="rId8">
            <a:alphaModFix/>
          </a:blip>
          <a:srcRect/>
          <a:stretch/>
        </p:blipFill>
        <p:spPr>
          <a:xfrm>
            <a:off x="2315848" y="4200401"/>
            <a:ext cx="522287" cy="303213"/>
          </a:xfrm>
          <a:prstGeom prst="rect">
            <a:avLst/>
          </a:prstGeom>
          <a:noFill/>
          <a:ln>
            <a:noFill/>
          </a:ln>
        </p:spPr>
      </p:pic>
      <p:sp>
        <p:nvSpPr>
          <p:cNvPr id="287" name="Google Shape;287;p5"/>
          <p:cNvSpPr/>
          <p:nvPr/>
        </p:nvSpPr>
        <p:spPr>
          <a:xfrm>
            <a:off x="5479735" y="3927351"/>
            <a:ext cx="2070100" cy="1700213"/>
          </a:xfrm>
          <a:custGeom>
            <a:avLst/>
            <a:gdLst/>
            <a:ahLst/>
            <a:cxnLst/>
            <a:rect l="l" t="t" r="r" b="b"/>
            <a:pathLst>
              <a:path w="1304" h="1071" extrusionOk="0">
                <a:moveTo>
                  <a:pt x="0" y="0"/>
                </a:moveTo>
                <a:cubicBezTo>
                  <a:pt x="73" y="73"/>
                  <a:pt x="88" y="57"/>
                  <a:pt x="204" y="65"/>
                </a:cubicBezTo>
                <a:cubicBezTo>
                  <a:pt x="278" y="79"/>
                  <a:pt x="354" y="87"/>
                  <a:pt x="429" y="94"/>
                </a:cubicBezTo>
                <a:cubicBezTo>
                  <a:pt x="462" y="103"/>
                  <a:pt x="490" y="111"/>
                  <a:pt x="524" y="116"/>
                </a:cubicBezTo>
                <a:cubicBezTo>
                  <a:pt x="556" y="138"/>
                  <a:pt x="566" y="172"/>
                  <a:pt x="596" y="196"/>
                </a:cubicBezTo>
                <a:cubicBezTo>
                  <a:pt x="610" y="207"/>
                  <a:pt x="640" y="225"/>
                  <a:pt x="640" y="225"/>
                </a:cubicBezTo>
                <a:cubicBezTo>
                  <a:pt x="701" y="314"/>
                  <a:pt x="653" y="443"/>
                  <a:pt x="713" y="531"/>
                </a:cubicBezTo>
                <a:cubicBezTo>
                  <a:pt x="723" y="571"/>
                  <a:pt x="741" y="596"/>
                  <a:pt x="756" y="633"/>
                </a:cubicBezTo>
                <a:cubicBezTo>
                  <a:pt x="773" y="674"/>
                  <a:pt x="776" y="687"/>
                  <a:pt x="807" y="720"/>
                </a:cubicBezTo>
                <a:cubicBezTo>
                  <a:pt x="826" y="773"/>
                  <a:pt x="797" y="709"/>
                  <a:pt x="844" y="756"/>
                </a:cubicBezTo>
                <a:cubicBezTo>
                  <a:pt x="856" y="768"/>
                  <a:pt x="873" y="800"/>
                  <a:pt x="873" y="800"/>
                </a:cubicBezTo>
                <a:cubicBezTo>
                  <a:pt x="891" y="858"/>
                  <a:pt x="968" y="848"/>
                  <a:pt x="1018" y="858"/>
                </a:cubicBezTo>
                <a:cubicBezTo>
                  <a:pt x="1048" y="878"/>
                  <a:pt x="1077" y="890"/>
                  <a:pt x="1106" y="909"/>
                </a:cubicBezTo>
                <a:cubicBezTo>
                  <a:pt x="1145" y="935"/>
                  <a:pt x="1176" y="967"/>
                  <a:pt x="1222" y="982"/>
                </a:cubicBezTo>
                <a:cubicBezTo>
                  <a:pt x="1243" y="1003"/>
                  <a:pt x="1259" y="1026"/>
                  <a:pt x="1280" y="1047"/>
                </a:cubicBezTo>
                <a:cubicBezTo>
                  <a:pt x="1304" y="1071"/>
                  <a:pt x="1302" y="1051"/>
                  <a:pt x="1302" y="1069"/>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88" name="Google Shape;288;p5"/>
          <p:cNvCxnSpPr/>
          <p:nvPr/>
        </p:nvCxnSpPr>
        <p:spPr>
          <a:xfrm>
            <a:off x="7641910" y="5491039"/>
            <a:ext cx="0" cy="498475"/>
          </a:xfrm>
          <a:prstGeom prst="straightConnector1">
            <a:avLst/>
          </a:prstGeom>
          <a:noFill/>
          <a:ln w="12675" cap="flat" cmpd="sng">
            <a:solidFill>
              <a:schemeClr val="dk1"/>
            </a:solidFill>
            <a:prstDash val="solid"/>
            <a:round/>
            <a:headEnd type="none" w="sm" len="sm"/>
            <a:tailEnd type="triangle" w="med" len="med"/>
          </a:ln>
        </p:spPr>
      </p:cxnSp>
      <p:pic>
        <p:nvPicPr>
          <p:cNvPr id="289" name="Google Shape;289;p5"/>
          <p:cNvPicPr preferRelativeResize="0"/>
          <p:nvPr/>
        </p:nvPicPr>
        <p:blipFill rotWithShape="1">
          <a:blip r:embed="rId9">
            <a:alphaModFix/>
          </a:blip>
          <a:srcRect/>
          <a:stretch/>
        </p:blipFill>
        <p:spPr>
          <a:xfrm>
            <a:off x="7102160" y="5587876"/>
            <a:ext cx="542925" cy="303213"/>
          </a:xfrm>
          <a:prstGeom prst="rect">
            <a:avLst/>
          </a:prstGeom>
          <a:noFill/>
          <a:ln>
            <a:noFill/>
          </a:ln>
        </p:spPr>
      </p:pic>
      <p:sp>
        <p:nvSpPr>
          <p:cNvPr id="290" name="Google Shape;290;p5"/>
          <p:cNvSpPr txBox="1"/>
          <p:nvPr/>
        </p:nvSpPr>
        <p:spPr>
          <a:xfrm>
            <a:off x="1023623" y="5310064"/>
            <a:ext cx="34925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P</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N</a:t>
            </a:r>
            <a:endParaRPr/>
          </a:p>
        </p:txBody>
      </p:sp>
      <p:sp>
        <p:nvSpPr>
          <p:cNvPr id="291" name="Google Shape;291;p5"/>
          <p:cNvSpPr txBox="1"/>
          <p:nvPr/>
        </p:nvSpPr>
        <p:spPr>
          <a:xfrm>
            <a:off x="5193985" y="5313239"/>
            <a:ext cx="34925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N</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6"/>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Sodda ishlatilinishi: rektifikator misolida</a:t>
            </a:r>
            <a:endParaRPr sz="4000"/>
          </a:p>
        </p:txBody>
      </p:sp>
      <p:sp>
        <p:nvSpPr>
          <p:cNvPr id="301" name="Google Shape;301;p6" descr="Wide downward diagonal"/>
          <p:cNvSpPr/>
          <p:nvPr/>
        </p:nvSpPr>
        <p:spPr>
          <a:xfrm rot="10800000" flipH="1">
            <a:off x="3863083" y="4057476"/>
            <a:ext cx="749300" cy="358775"/>
          </a:xfrm>
          <a:custGeom>
            <a:avLst/>
            <a:gdLst/>
            <a:ahLst/>
            <a:cxnLst/>
            <a:rect l="l" t="t" r="r" b="b"/>
            <a:pathLst>
              <a:path w="498" h="262" extrusionOk="0">
                <a:moveTo>
                  <a:pt x="0" y="256"/>
                </a:moveTo>
                <a:cubicBezTo>
                  <a:pt x="16" y="242"/>
                  <a:pt x="8" y="220"/>
                  <a:pt x="23" y="205"/>
                </a:cubicBezTo>
                <a:cubicBezTo>
                  <a:pt x="33" y="175"/>
                  <a:pt x="48" y="151"/>
                  <a:pt x="71" y="128"/>
                </a:cubicBezTo>
                <a:cubicBezTo>
                  <a:pt x="82" y="96"/>
                  <a:pt x="107" y="62"/>
                  <a:pt x="141" y="52"/>
                </a:cubicBezTo>
                <a:cubicBezTo>
                  <a:pt x="171" y="17"/>
                  <a:pt x="218" y="5"/>
                  <a:pt x="263" y="0"/>
                </a:cubicBezTo>
                <a:cubicBezTo>
                  <a:pt x="274" y="2"/>
                  <a:pt x="286" y="0"/>
                  <a:pt x="295" y="7"/>
                </a:cubicBezTo>
                <a:cubicBezTo>
                  <a:pt x="303" y="13"/>
                  <a:pt x="306" y="26"/>
                  <a:pt x="314" y="32"/>
                </a:cubicBezTo>
                <a:cubicBezTo>
                  <a:pt x="326" y="41"/>
                  <a:pt x="345" y="40"/>
                  <a:pt x="359" y="48"/>
                </a:cubicBezTo>
                <a:cubicBezTo>
                  <a:pt x="363" y="63"/>
                  <a:pt x="372" y="72"/>
                  <a:pt x="387" y="77"/>
                </a:cubicBezTo>
                <a:cubicBezTo>
                  <a:pt x="399" y="95"/>
                  <a:pt x="403" y="121"/>
                  <a:pt x="426" y="128"/>
                </a:cubicBezTo>
                <a:cubicBezTo>
                  <a:pt x="435" y="135"/>
                  <a:pt x="437" y="142"/>
                  <a:pt x="445" y="151"/>
                </a:cubicBezTo>
                <a:cubicBezTo>
                  <a:pt x="447" y="158"/>
                  <a:pt x="458" y="208"/>
                  <a:pt x="464" y="215"/>
                </a:cubicBezTo>
                <a:cubicBezTo>
                  <a:pt x="469" y="222"/>
                  <a:pt x="483" y="228"/>
                  <a:pt x="490" y="234"/>
                </a:cubicBezTo>
                <a:cubicBezTo>
                  <a:pt x="498" y="262"/>
                  <a:pt x="426" y="241"/>
                  <a:pt x="413" y="240"/>
                </a:cubicBezTo>
                <a:cubicBezTo>
                  <a:pt x="372" y="241"/>
                  <a:pt x="95" y="240"/>
                  <a:pt x="26" y="244"/>
                </a:cubicBezTo>
                <a:cubicBezTo>
                  <a:pt x="16" y="244"/>
                  <a:pt x="9" y="252"/>
                  <a:pt x="0" y="2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2" name="Google Shape;302;p6" descr="Wide downward diagonal"/>
          <p:cNvSpPr/>
          <p:nvPr/>
        </p:nvSpPr>
        <p:spPr>
          <a:xfrm rot="10800000" flipH="1">
            <a:off x="5345808" y="4057476"/>
            <a:ext cx="749300" cy="358775"/>
          </a:xfrm>
          <a:custGeom>
            <a:avLst/>
            <a:gdLst/>
            <a:ahLst/>
            <a:cxnLst/>
            <a:rect l="l" t="t" r="r" b="b"/>
            <a:pathLst>
              <a:path w="498" h="262" extrusionOk="0">
                <a:moveTo>
                  <a:pt x="0" y="256"/>
                </a:moveTo>
                <a:cubicBezTo>
                  <a:pt x="16" y="242"/>
                  <a:pt x="8" y="220"/>
                  <a:pt x="23" y="205"/>
                </a:cubicBezTo>
                <a:cubicBezTo>
                  <a:pt x="33" y="175"/>
                  <a:pt x="48" y="151"/>
                  <a:pt x="71" y="128"/>
                </a:cubicBezTo>
                <a:cubicBezTo>
                  <a:pt x="82" y="96"/>
                  <a:pt x="107" y="62"/>
                  <a:pt x="141" y="52"/>
                </a:cubicBezTo>
                <a:cubicBezTo>
                  <a:pt x="171" y="17"/>
                  <a:pt x="218" y="5"/>
                  <a:pt x="263" y="0"/>
                </a:cubicBezTo>
                <a:cubicBezTo>
                  <a:pt x="274" y="2"/>
                  <a:pt x="286" y="0"/>
                  <a:pt x="295" y="7"/>
                </a:cubicBezTo>
                <a:cubicBezTo>
                  <a:pt x="303" y="13"/>
                  <a:pt x="306" y="26"/>
                  <a:pt x="314" y="32"/>
                </a:cubicBezTo>
                <a:cubicBezTo>
                  <a:pt x="326" y="41"/>
                  <a:pt x="345" y="40"/>
                  <a:pt x="359" y="48"/>
                </a:cubicBezTo>
                <a:cubicBezTo>
                  <a:pt x="363" y="63"/>
                  <a:pt x="372" y="72"/>
                  <a:pt x="387" y="77"/>
                </a:cubicBezTo>
                <a:cubicBezTo>
                  <a:pt x="399" y="95"/>
                  <a:pt x="403" y="121"/>
                  <a:pt x="426" y="128"/>
                </a:cubicBezTo>
                <a:cubicBezTo>
                  <a:pt x="435" y="135"/>
                  <a:pt x="437" y="142"/>
                  <a:pt x="445" y="151"/>
                </a:cubicBezTo>
                <a:cubicBezTo>
                  <a:pt x="447" y="158"/>
                  <a:pt x="458" y="208"/>
                  <a:pt x="464" y="215"/>
                </a:cubicBezTo>
                <a:cubicBezTo>
                  <a:pt x="469" y="222"/>
                  <a:pt x="483" y="228"/>
                  <a:pt x="490" y="234"/>
                </a:cubicBezTo>
                <a:cubicBezTo>
                  <a:pt x="498" y="262"/>
                  <a:pt x="426" y="241"/>
                  <a:pt x="413" y="240"/>
                </a:cubicBezTo>
                <a:cubicBezTo>
                  <a:pt x="372" y="241"/>
                  <a:pt x="95" y="240"/>
                  <a:pt x="26" y="244"/>
                </a:cubicBezTo>
                <a:cubicBezTo>
                  <a:pt x="16" y="244"/>
                  <a:pt x="9" y="252"/>
                  <a:pt x="0" y="2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6" descr="Wide upward diagonal"/>
          <p:cNvSpPr/>
          <p:nvPr/>
        </p:nvSpPr>
        <p:spPr>
          <a:xfrm>
            <a:off x="4609208" y="3736801"/>
            <a:ext cx="749300" cy="358775"/>
          </a:xfrm>
          <a:custGeom>
            <a:avLst/>
            <a:gdLst/>
            <a:ahLst/>
            <a:cxnLst/>
            <a:rect l="l" t="t" r="r" b="b"/>
            <a:pathLst>
              <a:path w="498" h="262" extrusionOk="0">
                <a:moveTo>
                  <a:pt x="0" y="256"/>
                </a:moveTo>
                <a:cubicBezTo>
                  <a:pt x="16" y="242"/>
                  <a:pt x="8" y="220"/>
                  <a:pt x="23" y="205"/>
                </a:cubicBezTo>
                <a:cubicBezTo>
                  <a:pt x="33" y="175"/>
                  <a:pt x="48" y="151"/>
                  <a:pt x="71" y="128"/>
                </a:cubicBezTo>
                <a:cubicBezTo>
                  <a:pt x="82" y="96"/>
                  <a:pt x="107" y="62"/>
                  <a:pt x="141" y="52"/>
                </a:cubicBezTo>
                <a:cubicBezTo>
                  <a:pt x="171" y="17"/>
                  <a:pt x="218" y="5"/>
                  <a:pt x="263" y="0"/>
                </a:cubicBezTo>
                <a:cubicBezTo>
                  <a:pt x="274" y="2"/>
                  <a:pt x="286" y="0"/>
                  <a:pt x="295" y="7"/>
                </a:cubicBezTo>
                <a:cubicBezTo>
                  <a:pt x="303" y="13"/>
                  <a:pt x="306" y="26"/>
                  <a:pt x="314" y="32"/>
                </a:cubicBezTo>
                <a:cubicBezTo>
                  <a:pt x="326" y="41"/>
                  <a:pt x="345" y="40"/>
                  <a:pt x="359" y="48"/>
                </a:cubicBezTo>
                <a:cubicBezTo>
                  <a:pt x="363" y="63"/>
                  <a:pt x="372" y="72"/>
                  <a:pt x="387" y="77"/>
                </a:cubicBezTo>
                <a:cubicBezTo>
                  <a:pt x="399" y="95"/>
                  <a:pt x="403" y="121"/>
                  <a:pt x="426" y="128"/>
                </a:cubicBezTo>
                <a:cubicBezTo>
                  <a:pt x="435" y="135"/>
                  <a:pt x="437" y="142"/>
                  <a:pt x="445" y="151"/>
                </a:cubicBezTo>
                <a:cubicBezTo>
                  <a:pt x="447" y="158"/>
                  <a:pt x="458" y="208"/>
                  <a:pt x="464" y="215"/>
                </a:cubicBezTo>
                <a:cubicBezTo>
                  <a:pt x="469" y="222"/>
                  <a:pt x="483" y="228"/>
                  <a:pt x="490" y="234"/>
                </a:cubicBezTo>
                <a:cubicBezTo>
                  <a:pt x="498" y="262"/>
                  <a:pt x="426" y="241"/>
                  <a:pt x="413" y="240"/>
                </a:cubicBezTo>
                <a:cubicBezTo>
                  <a:pt x="372" y="241"/>
                  <a:pt x="95" y="240"/>
                  <a:pt x="26" y="244"/>
                </a:cubicBezTo>
                <a:cubicBezTo>
                  <a:pt x="16" y="244"/>
                  <a:pt x="9" y="252"/>
                  <a:pt x="0" y="2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4" name="Google Shape;304;p6" descr="Wide upward diagonal"/>
          <p:cNvSpPr/>
          <p:nvPr/>
        </p:nvSpPr>
        <p:spPr>
          <a:xfrm>
            <a:off x="3099495" y="3736801"/>
            <a:ext cx="765175" cy="349250"/>
          </a:xfrm>
          <a:custGeom>
            <a:avLst/>
            <a:gdLst/>
            <a:ahLst/>
            <a:cxnLst/>
            <a:rect l="l" t="t" r="r" b="b"/>
            <a:pathLst>
              <a:path w="498" h="262" extrusionOk="0">
                <a:moveTo>
                  <a:pt x="0" y="256"/>
                </a:moveTo>
                <a:cubicBezTo>
                  <a:pt x="16" y="242"/>
                  <a:pt x="8" y="220"/>
                  <a:pt x="23" y="205"/>
                </a:cubicBezTo>
                <a:cubicBezTo>
                  <a:pt x="33" y="175"/>
                  <a:pt x="48" y="151"/>
                  <a:pt x="71" y="128"/>
                </a:cubicBezTo>
                <a:cubicBezTo>
                  <a:pt x="82" y="96"/>
                  <a:pt x="107" y="62"/>
                  <a:pt x="141" y="52"/>
                </a:cubicBezTo>
                <a:cubicBezTo>
                  <a:pt x="171" y="17"/>
                  <a:pt x="218" y="5"/>
                  <a:pt x="263" y="0"/>
                </a:cubicBezTo>
                <a:cubicBezTo>
                  <a:pt x="274" y="2"/>
                  <a:pt x="286" y="0"/>
                  <a:pt x="295" y="7"/>
                </a:cubicBezTo>
                <a:cubicBezTo>
                  <a:pt x="303" y="13"/>
                  <a:pt x="306" y="26"/>
                  <a:pt x="314" y="32"/>
                </a:cubicBezTo>
                <a:cubicBezTo>
                  <a:pt x="326" y="41"/>
                  <a:pt x="345" y="40"/>
                  <a:pt x="359" y="48"/>
                </a:cubicBezTo>
                <a:cubicBezTo>
                  <a:pt x="363" y="63"/>
                  <a:pt x="372" y="72"/>
                  <a:pt x="387" y="77"/>
                </a:cubicBezTo>
                <a:cubicBezTo>
                  <a:pt x="399" y="95"/>
                  <a:pt x="403" y="121"/>
                  <a:pt x="426" y="128"/>
                </a:cubicBezTo>
                <a:cubicBezTo>
                  <a:pt x="435" y="135"/>
                  <a:pt x="437" y="142"/>
                  <a:pt x="445" y="151"/>
                </a:cubicBezTo>
                <a:cubicBezTo>
                  <a:pt x="447" y="158"/>
                  <a:pt x="458" y="208"/>
                  <a:pt x="464" y="215"/>
                </a:cubicBezTo>
                <a:cubicBezTo>
                  <a:pt x="469" y="222"/>
                  <a:pt x="483" y="228"/>
                  <a:pt x="490" y="234"/>
                </a:cubicBezTo>
                <a:cubicBezTo>
                  <a:pt x="498" y="262"/>
                  <a:pt x="426" y="241"/>
                  <a:pt x="413" y="240"/>
                </a:cubicBezTo>
                <a:cubicBezTo>
                  <a:pt x="372" y="241"/>
                  <a:pt x="95" y="240"/>
                  <a:pt x="26" y="244"/>
                </a:cubicBezTo>
                <a:cubicBezTo>
                  <a:pt x="16" y="244"/>
                  <a:pt x="9" y="252"/>
                  <a:pt x="0" y="2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305" name="Google Shape;305;p6"/>
          <p:cNvGrpSpPr/>
          <p:nvPr/>
        </p:nvGrpSpPr>
        <p:grpSpPr>
          <a:xfrm>
            <a:off x="7109520" y="2549351"/>
            <a:ext cx="201613" cy="435769"/>
            <a:chOff x="3723" y="1731"/>
            <a:chExt cx="127" cy="275"/>
          </a:xfrm>
        </p:grpSpPr>
        <p:cxnSp>
          <p:nvCxnSpPr>
            <p:cNvPr id="306" name="Google Shape;306;p6"/>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307" name="Google Shape;307;p6"/>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308" name="Google Shape;308;p6"/>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309" name="Google Shape;309;p6"/>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310" name="Google Shape;310;p6"/>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311" name="Google Shape;311;p6"/>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312" name="Google Shape;312;p6"/>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313" name="Google Shape;313;p6"/>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314" name="Google Shape;314;p6"/>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grpSp>
        <p:nvGrpSpPr>
          <p:cNvPr id="315" name="Google Shape;315;p6"/>
          <p:cNvGrpSpPr/>
          <p:nvPr/>
        </p:nvGrpSpPr>
        <p:grpSpPr>
          <a:xfrm>
            <a:off x="5720458" y="2221533"/>
            <a:ext cx="639762" cy="291306"/>
            <a:chOff x="1038" y="1896"/>
            <a:chExt cx="403" cy="183"/>
          </a:xfrm>
        </p:grpSpPr>
        <p:sp>
          <p:nvSpPr>
            <p:cNvPr id="316" name="Google Shape;316;p6"/>
            <p:cNvSpPr/>
            <p:nvPr/>
          </p:nvSpPr>
          <p:spPr>
            <a:xfrm rot="5400000">
              <a:off x="1171" y="1942"/>
              <a:ext cx="179" cy="86"/>
            </a:xfrm>
            <a:prstGeom prst="triangle">
              <a:avLst>
                <a:gd name="adj" fmla="val 49995"/>
              </a:avLst>
            </a:prstGeom>
            <a:noFill/>
            <a:ln w="285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17" name="Google Shape;317;p6"/>
            <p:cNvCxnSpPr/>
            <p:nvPr/>
          </p:nvCxnSpPr>
          <p:spPr>
            <a:xfrm>
              <a:off x="1306" y="1904"/>
              <a:ext cx="0" cy="175"/>
            </a:xfrm>
            <a:prstGeom prst="straightConnector1">
              <a:avLst/>
            </a:prstGeom>
            <a:noFill/>
            <a:ln w="28575" cap="flat" cmpd="sng">
              <a:solidFill>
                <a:schemeClr val="dk1"/>
              </a:solidFill>
              <a:prstDash val="solid"/>
              <a:round/>
              <a:headEnd type="none" w="med" len="med"/>
              <a:tailEnd type="none" w="med" len="med"/>
            </a:ln>
          </p:spPr>
        </p:cxnSp>
        <p:cxnSp>
          <p:nvCxnSpPr>
            <p:cNvPr id="318" name="Google Shape;318;p6"/>
            <p:cNvCxnSpPr/>
            <p:nvPr/>
          </p:nvCxnSpPr>
          <p:spPr>
            <a:xfrm>
              <a:off x="1303" y="1985"/>
              <a:ext cx="138" cy="0"/>
            </a:xfrm>
            <a:prstGeom prst="straightConnector1">
              <a:avLst/>
            </a:prstGeom>
            <a:noFill/>
            <a:ln w="28575" cap="flat" cmpd="sng">
              <a:solidFill>
                <a:schemeClr val="dk1"/>
              </a:solidFill>
              <a:prstDash val="solid"/>
              <a:round/>
              <a:headEnd type="none" w="med" len="med"/>
              <a:tailEnd type="none" w="med" len="med"/>
            </a:ln>
          </p:spPr>
        </p:cxnSp>
        <p:cxnSp>
          <p:nvCxnSpPr>
            <p:cNvPr id="319" name="Google Shape;319;p6"/>
            <p:cNvCxnSpPr/>
            <p:nvPr/>
          </p:nvCxnSpPr>
          <p:spPr>
            <a:xfrm>
              <a:off x="1038" y="1983"/>
              <a:ext cx="174" cy="0"/>
            </a:xfrm>
            <a:prstGeom prst="straightConnector1">
              <a:avLst/>
            </a:prstGeom>
            <a:noFill/>
            <a:ln w="28575" cap="flat" cmpd="sng">
              <a:solidFill>
                <a:schemeClr val="dk1"/>
              </a:solidFill>
              <a:prstDash val="solid"/>
              <a:round/>
              <a:headEnd type="none" w="med" len="med"/>
              <a:tailEnd type="none" w="med" len="med"/>
            </a:ln>
          </p:spPr>
        </p:cxnSp>
      </p:grpSp>
      <p:pic>
        <p:nvPicPr>
          <p:cNvPr id="320" name="Google Shape;320;p6"/>
          <p:cNvPicPr preferRelativeResize="0"/>
          <p:nvPr/>
        </p:nvPicPr>
        <p:blipFill rotWithShape="1">
          <a:blip r:embed="rId3">
            <a:alphaModFix/>
          </a:blip>
          <a:srcRect/>
          <a:stretch/>
        </p:blipFill>
        <p:spPr>
          <a:xfrm>
            <a:off x="8208070" y="2315989"/>
            <a:ext cx="280988" cy="842962"/>
          </a:xfrm>
          <a:prstGeom prst="rect">
            <a:avLst/>
          </a:prstGeom>
          <a:noFill/>
          <a:ln>
            <a:noFill/>
          </a:ln>
        </p:spPr>
      </p:pic>
      <p:cxnSp>
        <p:nvCxnSpPr>
          <p:cNvPr id="321" name="Google Shape;321;p6"/>
          <p:cNvCxnSpPr/>
          <p:nvPr/>
        </p:nvCxnSpPr>
        <p:spPr>
          <a:xfrm>
            <a:off x="5745858" y="2655714"/>
            <a:ext cx="612775" cy="1587"/>
          </a:xfrm>
          <a:prstGeom prst="straightConnector1">
            <a:avLst/>
          </a:prstGeom>
          <a:noFill/>
          <a:ln w="12675" cap="flat" cmpd="sng">
            <a:solidFill>
              <a:schemeClr val="dk1"/>
            </a:solidFill>
            <a:prstDash val="solid"/>
            <a:round/>
            <a:headEnd type="none" w="sm" len="sm"/>
            <a:tailEnd type="triangle" w="med" len="med"/>
          </a:ln>
        </p:spPr>
      </p:cxnSp>
      <p:pic>
        <p:nvPicPr>
          <p:cNvPr id="322" name="Google Shape;322;p6"/>
          <p:cNvPicPr preferRelativeResize="0"/>
          <p:nvPr/>
        </p:nvPicPr>
        <p:blipFill rotWithShape="1">
          <a:blip r:embed="rId4">
            <a:alphaModFix/>
          </a:blip>
          <a:srcRect/>
          <a:stretch/>
        </p:blipFill>
        <p:spPr>
          <a:xfrm>
            <a:off x="5864920" y="2628726"/>
            <a:ext cx="258763" cy="368300"/>
          </a:xfrm>
          <a:prstGeom prst="rect">
            <a:avLst/>
          </a:prstGeom>
          <a:noFill/>
          <a:ln>
            <a:noFill/>
          </a:ln>
        </p:spPr>
      </p:pic>
      <p:grpSp>
        <p:nvGrpSpPr>
          <p:cNvPr id="323" name="Google Shape;323;p6"/>
          <p:cNvGrpSpPr/>
          <p:nvPr/>
        </p:nvGrpSpPr>
        <p:grpSpPr>
          <a:xfrm>
            <a:off x="5114033" y="2404889"/>
            <a:ext cx="346075" cy="688975"/>
            <a:chOff x="1825" y="3415"/>
            <a:chExt cx="218" cy="434"/>
          </a:xfrm>
        </p:grpSpPr>
        <p:sp>
          <p:nvSpPr>
            <p:cNvPr id="324" name="Google Shape;324;p6"/>
            <p:cNvSpPr/>
            <p:nvPr/>
          </p:nvSpPr>
          <p:spPr>
            <a:xfrm>
              <a:off x="1825" y="3528"/>
              <a:ext cx="218" cy="210"/>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25" name="Google Shape;325;p6"/>
            <p:cNvCxnSpPr/>
            <p:nvPr/>
          </p:nvCxnSpPr>
          <p:spPr>
            <a:xfrm>
              <a:off x="1901" y="3690"/>
              <a:ext cx="64" cy="0"/>
            </a:xfrm>
            <a:prstGeom prst="straightConnector1">
              <a:avLst/>
            </a:prstGeom>
            <a:noFill/>
            <a:ln w="28575" cap="flat" cmpd="sng">
              <a:solidFill>
                <a:schemeClr val="dk1"/>
              </a:solidFill>
              <a:prstDash val="solid"/>
              <a:round/>
              <a:headEnd type="none" w="sm" len="sm"/>
              <a:tailEnd type="none" w="sm" len="sm"/>
            </a:ln>
          </p:spPr>
        </p:cxnSp>
        <p:cxnSp>
          <p:nvCxnSpPr>
            <p:cNvPr id="326" name="Google Shape;326;p6"/>
            <p:cNvCxnSpPr/>
            <p:nvPr/>
          </p:nvCxnSpPr>
          <p:spPr>
            <a:xfrm>
              <a:off x="1901" y="3607"/>
              <a:ext cx="64" cy="0"/>
            </a:xfrm>
            <a:prstGeom prst="straightConnector1">
              <a:avLst/>
            </a:prstGeom>
            <a:noFill/>
            <a:ln w="28575" cap="flat" cmpd="sng">
              <a:solidFill>
                <a:schemeClr val="dk1"/>
              </a:solidFill>
              <a:prstDash val="solid"/>
              <a:round/>
              <a:headEnd type="none" w="sm" len="sm"/>
              <a:tailEnd type="none" w="sm" len="sm"/>
            </a:ln>
          </p:spPr>
        </p:cxnSp>
        <p:cxnSp>
          <p:nvCxnSpPr>
            <p:cNvPr id="327" name="Google Shape;327;p6"/>
            <p:cNvCxnSpPr/>
            <p:nvPr/>
          </p:nvCxnSpPr>
          <p:spPr>
            <a:xfrm rot="5400000">
              <a:off x="1902" y="3607"/>
              <a:ext cx="64" cy="0"/>
            </a:xfrm>
            <a:prstGeom prst="straightConnector1">
              <a:avLst/>
            </a:prstGeom>
            <a:noFill/>
            <a:ln w="28575" cap="flat" cmpd="sng">
              <a:solidFill>
                <a:schemeClr val="dk1"/>
              </a:solidFill>
              <a:prstDash val="solid"/>
              <a:round/>
              <a:headEnd type="none" w="sm" len="sm"/>
              <a:tailEnd type="none" w="sm" len="sm"/>
            </a:ln>
          </p:spPr>
        </p:cxnSp>
        <p:cxnSp>
          <p:nvCxnSpPr>
            <p:cNvPr id="328" name="Google Shape;328;p6"/>
            <p:cNvCxnSpPr/>
            <p:nvPr/>
          </p:nvCxnSpPr>
          <p:spPr>
            <a:xfrm>
              <a:off x="1933" y="3737"/>
              <a:ext cx="0" cy="112"/>
            </a:xfrm>
            <a:prstGeom prst="straightConnector1">
              <a:avLst/>
            </a:prstGeom>
            <a:noFill/>
            <a:ln w="28575" cap="flat" cmpd="sng">
              <a:solidFill>
                <a:schemeClr val="dk1"/>
              </a:solidFill>
              <a:prstDash val="solid"/>
              <a:round/>
              <a:headEnd type="none" w="sm" len="sm"/>
              <a:tailEnd type="none" w="sm" len="sm"/>
            </a:ln>
          </p:spPr>
        </p:cxnSp>
        <p:cxnSp>
          <p:nvCxnSpPr>
            <p:cNvPr id="329" name="Google Shape;329;p6"/>
            <p:cNvCxnSpPr/>
            <p:nvPr/>
          </p:nvCxnSpPr>
          <p:spPr>
            <a:xfrm>
              <a:off x="1933" y="3415"/>
              <a:ext cx="0" cy="112"/>
            </a:xfrm>
            <a:prstGeom prst="straightConnector1">
              <a:avLst/>
            </a:prstGeom>
            <a:noFill/>
            <a:ln w="28575" cap="flat" cmpd="sng">
              <a:solidFill>
                <a:schemeClr val="dk1"/>
              </a:solidFill>
              <a:prstDash val="solid"/>
              <a:round/>
              <a:headEnd type="none" w="sm" len="sm"/>
              <a:tailEnd type="none" w="sm" len="sm"/>
            </a:ln>
          </p:spPr>
        </p:cxnSp>
      </p:grpSp>
      <p:cxnSp>
        <p:nvCxnSpPr>
          <p:cNvPr id="330" name="Google Shape;330;p6"/>
          <p:cNvCxnSpPr/>
          <p:nvPr/>
        </p:nvCxnSpPr>
        <p:spPr>
          <a:xfrm>
            <a:off x="6323708" y="2363614"/>
            <a:ext cx="1662112" cy="0"/>
          </a:xfrm>
          <a:prstGeom prst="straightConnector1">
            <a:avLst/>
          </a:prstGeom>
          <a:noFill/>
          <a:ln w="28575" cap="flat" cmpd="sng">
            <a:solidFill>
              <a:schemeClr val="dk1"/>
            </a:solidFill>
            <a:prstDash val="solid"/>
            <a:round/>
            <a:headEnd type="none" w="sm" len="sm"/>
            <a:tailEnd type="none" w="sm" len="sm"/>
          </a:ln>
        </p:spPr>
      </p:cxnSp>
      <p:cxnSp>
        <p:nvCxnSpPr>
          <p:cNvPr id="331" name="Google Shape;331;p6"/>
          <p:cNvCxnSpPr/>
          <p:nvPr/>
        </p:nvCxnSpPr>
        <p:spPr>
          <a:xfrm>
            <a:off x="5701408" y="3151014"/>
            <a:ext cx="2320925" cy="0"/>
          </a:xfrm>
          <a:prstGeom prst="straightConnector1">
            <a:avLst/>
          </a:prstGeom>
          <a:noFill/>
          <a:ln w="28575" cap="flat" cmpd="sng">
            <a:solidFill>
              <a:schemeClr val="dk1"/>
            </a:solidFill>
            <a:prstDash val="solid"/>
            <a:round/>
            <a:headEnd type="none" w="sm" len="sm"/>
            <a:tailEnd type="none" w="sm" len="sm"/>
          </a:ln>
        </p:spPr>
      </p:cxnSp>
      <p:sp>
        <p:nvSpPr>
          <p:cNvPr id="332" name="Google Shape;332;p6"/>
          <p:cNvSpPr/>
          <p:nvPr/>
        </p:nvSpPr>
        <p:spPr>
          <a:xfrm>
            <a:off x="8019158" y="3092276"/>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3" name="Google Shape;333;p6"/>
          <p:cNvSpPr/>
          <p:nvPr/>
        </p:nvSpPr>
        <p:spPr>
          <a:xfrm>
            <a:off x="7974708" y="2309639"/>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34" name="Google Shape;334;p6"/>
          <p:cNvCxnSpPr/>
          <p:nvPr/>
        </p:nvCxnSpPr>
        <p:spPr>
          <a:xfrm>
            <a:off x="7212708" y="2976389"/>
            <a:ext cx="0" cy="173037"/>
          </a:xfrm>
          <a:prstGeom prst="straightConnector1">
            <a:avLst/>
          </a:prstGeom>
          <a:noFill/>
          <a:ln w="28575" cap="flat" cmpd="sng">
            <a:solidFill>
              <a:schemeClr val="dk1"/>
            </a:solidFill>
            <a:prstDash val="solid"/>
            <a:round/>
            <a:headEnd type="none" w="sm" len="sm"/>
            <a:tailEnd type="none" w="sm" len="sm"/>
          </a:ln>
        </p:spPr>
      </p:cxnSp>
      <p:cxnSp>
        <p:nvCxnSpPr>
          <p:cNvPr id="335" name="Google Shape;335;p6"/>
          <p:cNvCxnSpPr/>
          <p:nvPr/>
        </p:nvCxnSpPr>
        <p:spPr>
          <a:xfrm>
            <a:off x="7203183" y="2366789"/>
            <a:ext cx="0" cy="207962"/>
          </a:xfrm>
          <a:prstGeom prst="straightConnector1">
            <a:avLst/>
          </a:prstGeom>
          <a:noFill/>
          <a:ln w="28575" cap="flat" cmpd="sng">
            <a:solidFill>
              <a:schemeClr val="dk1"/>
            </a:solidFill>
            <a:prstDash val="solid"/>
            <a:round/>
            <a:headEnd type="none" w="sm" len="sm"/>
            <a:tailEnd type="none" w="sm" len="sm"/>
          </a:ln>
        </p:spPr>
      </p:cxnSp>
      <p:sp>
        <p:nvSpPr>
          <p:cNvPr id="336" name="Google Shape;336;p6"/>
          <p:cNvSpPr/>
          <p:nvPr/>
        </p:nvSpPr>
        <p:spPr>
          <a:xfrm>
            <a:off x="5618858" y="3095451"/>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7" name="Google Shape;337;p6"/>
          <p:cNvSpPr/>
          <p:nvPr/>
        </p:nvSpPr>
        <p:spPr>
          <a:xfrm>
            <a:off x="5620445" y="2301701"/>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8" name="Google Shape;338;p6"/>
          <p:cNvPicPr preferRelativeResize="0"/>
          <p:nvPr/>
        </p:nvPicPr>
        <p:blipFill rotWithShape="1">
          <a:blip r:embed="rId5">
            <a:alphaModFix/>
          </a:blip>
          <a:srcRect/>
          <a:stretch/>
        </p:blipFill>
        <p:spPr>
          <a:xfrm>
            <a:off x="5731570" y="1834976"/>
            <a:ext cx="738188" cy="368300"/>
          </a:xfrm>
          <a:prstGeom prst="rect">
            <a:avLst/>
          </a:prstGeom>
          <a:noFill/>
          <a:ln>
            <a:noFill/>
          </a:ln>
        </p:spPr>
      </p:pic>
      <p:pic>
        <p:nvPicPr>
          <p:cNvPr id="339" name="Google Shape;339;p6"/>
          <p:cNvPicPr preferRelativeResize="0"/>
          <p:nvPr/>
        </p:nvPicPr>
        <p:blipFill rotWithShape="1">
          <a:blip r:embed="rId6">
            <a:alphaModFix/>
          </a:blip>
          <a:srcRect/>
          <a:stretch/>
        </p:blipFill>
        <p:spPr>
          <a:xfrm>
            <a:off x="4704458" y="2489026"/>
            <a:ext cx="401637" cy="530225"/>
          </a:xfrm>
          <a:prstGeom prst="rect">
            <a:avLst/>
          </a:prstGeom>
          <a:noFill/>
          <a:ln>
            <a:noFill/>
          </a:ln>
        </p:spPr>
      </p:pic>
      <p:cxnSp>
        <p:nvCxnSpPr>
          <p:cNvPr id="340" name="Google Shape;340;p6"/>
          <p:cNvCxnSpPr/>
          <p:nvPr/>
        </p:nvCxnSpPr>
        <p:spPr>
          <a:xfrm rot="10800000">
            <a:off x="5282308" y="3139901"/>
            <a:ext cx="328612" cy="0"/>
          </a:xfrm>
          <a:prstGeom prst="straightConnector1">
            <a:avLst/>
          </a:prstGeom>
          <a:noFill/>
          <a:ln w="28575" cap="flat" cmpd="sng">
            <a:solidFill>
              <a:schemeClr val="dk1"/>
            </a:solidFill>
            <a:prstDash val="solid"/>
            <a:round/>
            <a:headEnd type="none" w="sm" len="sm"/>
            <a:tailEnd type="none" w="sm" len="sm"/>
          </a:ln>
        </p:spPr>
      </p:cxnSp>
      <p:cxnSp>
        <p:nvCxnSpPr>
          <p:cNvPr id="341" name="Google Shape;341;p6"/>
          <p:cNvCxnSpPr/>
          <p:nvPr/>
        </p:nvCxnSpPr>
        <p:spPr>
          <a:xfrm rot="10800000">
            <a:off x="5266433" y="2347739"/>
            <a:ext cx="328612" cy="0"/>
          </a:xfrm>
          <a:prstGeom prst="straightConnector1">
            <a:avLst/>
          </a:prstGeom>
          <a:noFill/>
          <a:ln w="28575" cap="flat" cmpd="sng">
            <a:solidFill>
              <a:schemeClr val="dk1"/>
            </a:solidFill>
            <a:prstDash val="solid"/>
            <a:round/>
            <a:headEnd type="none" w="sm" len="sm"/>
            <a:tailEnd type="none" w="sm" len="sm"/>
          </a:ln>
        </p:spPr>
      </p:cxnSp>
      <p:cxnSp>
        <p:nvCxnSpPr>
          <p:cNvPr id="342" name="Google Shape;342;p6"/>
          <p:cNvCxnSpPr/>
          <p:nvPr/>
        </p:nvCxnSpPr>
        <p:spPr>
          <a:xfrm rot="10800000">
            <a:off x="5282308" y="2347739"/>
            <a:ext cx="0" cy="92075"/>
          </a:xfrm>
          <a:prstGeom prst="straightConnector1">
            <a:avLst/>
          </a:prstGeom>
          <a:noFill/>
          <a:ln w="28575" cap="flat" cmpd="sng">
            <a:solidFill>
              <a:schemeClr val="dk1"/>
            </a:solidFill>
            <a:prstDash val="solid"/>
            <a:round/>
            <a:headEnd type="none" w="sm" len="sm"/>
            <a:tailEnd type="none" w="sm" len="sm"/>
          </a:ln>
        </p:spPr>
      </p:cxnSp>
      <p:cxnSp>
        <p:nvCxnSpPr>
          <p:cNvPr id="343" name="Google Shape;343;p6"/>
          <p:cNvCxnSpPr/>
          <p:nvPr/>
        </p:nvCxnSpPr>
        <p:spPr>
          <a:xfrm rot="10800000">
            <a:off x="5283895" y="3055764"/>
            <a:ext cx="0" cy="92075"/>
          </a:xfrm>
          <a:prstGeom prst="straightConnector1">
            <a:avLst/>
          </a:prstGeom>
          <a:noFill/>
          <a:ln w="28575" cap="flat" cmpd="sng">
            <a:solidFill>
              <a:schemeClr val="dk1"/>
            </a:solidFill>
            <a:prstDash val="solid"/>
            <a:round/>
            <a:headEnd type="none" w="sm" len="sm"/>
            <a:tailEnd type="none" w="sm" len="sm"/>
          </a:ln>
        </p:spPr>
      </p:cxnSp>
      <p:pic>
        <p:nvPicPr>
          <p:cNvPr id="344" name="Google Shape;344;p6"/>
          <p:cNvPicPr preferRelativeResize="0"/>
          <p:nvPr/>
        </p:nvPicPr>
        <p:blipFill rotWithShape="1">
          <a:blip r:embed="rId7">
            <a:alphaModFix/>
          </a:blip>
          <a:srcRect/>
          <a:stretch/>
        </p:blipFill>
        <p:spPr>
          <a:xfrm>
            <a:off x="6747570" y="2604914"/>
            <a:ext cx="369888" cy="373062"/>
          </a:xfrm>
          <a:prstGeom prst="rect">
            <a:avLst/>
          </a:prstGeom>
          <a:noFill/>
          <a:ln>
            <a:noFill/>
          </a:ln>
        </p:spPr>
      </p:pic>
      <p:sp>
        <p:nvSpPr>
          <p:cNvPr id="345" name="Google Shape;345;p6"/>
          <p:cNvSpPr/>
          <p:nvPr/>
        </p:nvSpPr>
        <p:spPr>
          <a:xfrm>
            <a:off x="3083620" y="3705051"/>
            <a:ext cx="1547813" cy="711200"/>
          </a:xfrm>
          <a:custGeom>
            <a:avLst/>
            <a:gdLst/>
            <a:ahLst/>
            <a:cxnLst/>
            <a:rect l="l" t="t" r="r" b="b"/>
            <a:pathLst>
              <a:path w="1506" h="448" extrusionOk="0">
                <a:moveTo>
                  <a:pt x="0" y="273"/>
                </a:moveTo>
                <a:cubicBezTo>
                  <a:pt x="39" y="214"/>
                  <a:pt x="79" y="156"/>
                  <a:pt x="131" y="113"/>
                </a:cubicBezTo>
                <a:cubicBezTo>
                  <a:pt x="183" y="70"/>
                  <a:pt x="256" y="34"/>
                  <a:pt x="313" y="18"/>
                </a:cubicBezTo>
                <a:cubicBezTo>
                  <a:pt x="370" y="2"/>
                  <a:pt x="414" y="0"/>
                  <a:pt x="473" y="18"/>
                </a:cubicBezTo>
                <a:cubicBezTo>
                  <a:pt x="532" y="36"/>
                  <a:pt x="621" y="90"/>
                  <a:pt x="669" y="127"/>
                </a:cubicBezTo>
                <a:cubicBezTo>
                  <a:pt x="717" y="164"/>
                  <a:pt x="730" y="207"/>
                  <a:pt x="764" y="243"/>
                </a:cubicBezTo>
                <a:cubicBezTo>
                  <a:pt x="798" y="279"/>
                  <a:pt x="830" y="313"/>
                  <a:pt x="873" y="345"/>
                </a:cubicBezTo>
                <a:cubicBezTo>
                  <a:pt x="916" y="377"/>
                  <a:pt x="972" y="418"/>
                  <a:pt x="1026" y="433"/>
                </a:cubicBezTo>
                <a:cubicBezTo>
                  <a:pt x="1080" y="448"/>
                  <a:pt x="1143" y="448"/>
                  <a:pt x="1200" y="433"/>
                </a:cubicBezTo>
                <a:cubicBezTo>
                  <a:pt x="1257" y="418"/>
                  <a:pt x="1316" y="384"/>
                  <a:pt x="1367" y="345"/>
                </a:cubicBezTo>
                <a:cubicBezTo>
                  <a:pt x="1418" y="306"/>
                  <a:pt x="1483" y="224"/>
                  <a:pt x="1506" y="200"/>
                </a:cubicBezTo>
              </a:path>
            </a:pathLst>
          </a:cu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6" name="Google Shape;346;p6"/>
          <p:cNvSpPr/>
          <p:nvPr/>
        </p:nvSpPr>
        <p:spPr>
          <a:xfrm>
            <a:off x="4563170" y="3708226"/>
            <a:ext cx="1547813" cy="711200"/>
          </a:xfrm>
          <a:custGeom>
            <a:avLst/>
            <a:gdLst/>
            <a:ahLst/>
            <a:cxnLst/>
            <a:rect l="l" t="t" r="r" b="b"/>
            <a:pathLst>
              <a:path w="1506" h="448" extrusionOk="0">
                <a:moveTo>
                  <a:pt x="0" y="273"/>
                </a:moveTo>
                <a:cubicBezTo>
                  <a:pt x="39" y="214"/>
                  <a:pt x="79" y="156"/>
                  <a:pt x="131" y="113"/>
                </a:cubicBezTo>
                <a:cubicBezTo>
                  <a:pt x="183" y="70"/>
                  <a:pt x="256" y="34"/>
                  <a:pt x="313" y="18"/>
                </a:cubicBezTo>
                <a:cubicBezTo>
                  <a:pt x="370" y="2"/>
                  <a:pt x="414" y="0"/>
                  <a:pt x="473" y="18"/>
                </a:cubicBezTo>
                <a:cubicBezTo>
                  <a:pt x="532" y="36"/>
                  <a:pt x="621" y="90"/>
                  <a:pt x="669" y="127"/>
                </a:cubicBezTo>
                <a:cubicBezTo>
                  <a:pt x="717" y="164"/>
                  <a:pt x="730" y="207"/>
                  <a:pt x="764" y="243"/>
                </a:cubicBezTo>
                <a:cubicBezTo>
                  <a:pt x="798" y="279"/>
                  <a:pt x="830" y="313"/>
                  <a:pt x="873" y="345"/>
                </a:cubicBezTo>
                <a:cubicBezTo>
                  <a:pt x="916" y="377"/>
                  <a:pt x="972" y="418"/>
                  <a:pt x="1026" y="433"/>
                </a:cubicBezTo>
                <a:cubicBezTo>
                  <a:pt x="1080" y="448"/>
                  <a:pt x="1143" y="448"/>
                  <a:pt x="1200" y="433"/>
                </a:cubicBezTo>
                <a:cubicBezTo>
                  <a:pt x="1257" y="418"/>
                  <a:pt x="1316" y="384"/>
                  <a:pt x="1367" y="345"/>
                </a:cubicBezTo>
                <a:cubicBezTo>
                  <a:pt x="1418" y="306"/>
                  <a:pt x="1483" y="224"/>
                  <a:pt x="1506" y="200"/>
                </a:cubicBezTo>
              </a:path>
            </a:pathLst>
          </a:cu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47" name="Google Shape;347;p6"/>
          <p:cNvCxnSpPr/>
          <p:nvPr/>
        </p:nvCxnSpPr>
        <p:spPr>
          <a:xfrm>
            <a:off x="2739133" y="4078114"/>
            <a:ext cx="3751262" cy="0"/>
          </a:xfrm>
          <a:prstGeom prst="straightConnector1">
            <a:avLst/>
          </a:prstGeom>
          <a:noFill/>
          <a:ln w="12675" cap="flat" cmpd="sng">
            <a:solidFill>
              <a:schemeClr val="dk1"/>
            </a:solidFill>
            <a:prstDash val="solid"/>
            <a:round/>
            <a:headEnd type="none" w="sm" len="sm"/>
            <a:tailEnd type="triangle" w="med" len="med"/>
          </a:ln>
        </p:spPr>
      </p:cxnSp>
      <p:cxnSp>
        <p:nvCxnSpPr>
          <p:cNvPr id="348" name="Google Shape;348;p6"/>
          <p:cNvCxnSpPr/>
          <p:nvPr/>
        </p:nvCxnSpPr>
        <p:spPr>
          <a:xfrm rot="10800000">
            <a:off x="3229670" y="3520901"/>
            <a:ext cx="0" cy="1004888"/>
          </a:xfrm>
          <a:prstGeom prst="straightConnector1">
            <a:avLst/>
          </a:prstGeom>
          <a:noFill/>
          <a:ln w="12675" cap="flat" cmpd="sng">
            <a:solidFill>
              <a:schemeClr val="dk1"/>
            </a:solidFill>
            <a:prstDash val="solid"/>
            <a:round/>
            <a:headEnd type="none" w="sm" len="sm"/>
            <a:tailEnd type="triangle" w="med" len="med"/>
          </a:ln>
        </p:spPr>
      </p:cxnSp>
      <p:pic>
        <p:nvPicPr>
          <p:cNvPr id="349" name="Google Shape;349;p6"/>
          <p:cNvPicPr preferRelativeResize="0"/>
          <p:nvPr/>
        </p:nvPicPr>
        <p:blipFill rotWithShape="1">
          <a:blip r:embed="rId6">
            <a:alphaModFix/>
          </a:blip>
          <a:srcRect/>
          <a:stretch/>
        </p:blipFill>
        <p:spPr>
          <a:xfrm>
            <a:off x="3023295" y="3033539"/>
            <a:ext cx="401638" cy="530225"/>
          </a:xfrm>
          <a:prstGeom prst="rect">
            <a:avLst/>
          </a:prstGeom>
          <a:noFill/>
          <a:ln>
            <a:noFill/>
          </a:ln>
        </p:spPr>
      </p:pic>
      <p:pic>
        <p:nvPicPr>
          <p:cNvPr id="350" name="Google Shape;350;p6"/>
          <p:cNvPicPr preferRelativeResize="0"/>
          <p:nvPr/>
        </p:nvPicPr>
        <p:blipFill rotWithShape="1">
          <a:blip r:embed="rId8">
            <a:alphaModFix/>
          </a:blip>
          <a:srcRect/>
          <a:stretch/>
        </p:blipFill>
        <p:spPr>
          <a:xfrm>
            <a:off x="2953445" y="3520901"/>
            <a:ext cx="300038" cy="368300"/>
          </a:xfrm>
          <a:prstGeom prst="rect">
            <a:avLst/>
          </a:prstGeom>
          <a:noFill/>
          <a:ln>
            <a:noFill/>
          </a:ln>
        </p:spPr>
      </p:pic>
      <p:cxnSp>
        <p:nvCxnSpPr>
          <p:cNvPr id="351" name="Google Shape;351;p6"/>
          <p:cNvCxnSpPr/>
          <p:nvPr/>
        </p:nvCxnSpPr>
        <p:spPr>
          <a:xfrm rot="10800000">
            <a:off x="3229670" y="3716164"/>
            <a:ext cx="1754188" cy="0"/>
          </a:xfrm>
          <a:prstGeom prst="straightConnector1">
            <a:avLst/>
          </a:prstGeom>
          <a:noFill/>
          <a:ln w="12675" cap="flat" cmpd="sng">
            <a:solidFill>
              <a:schemeClr val="dk1"/>
            </a:solidFill>
            <a:prstDash val="dot"/>
            <a:round/>
            <a:headEnd type="none" w="sm" len="sm"/>
            <a:tailEnd type="none" w="sm" len="sm"/>
          </a:ln>
        </p:spPr>
      </p:cxnSp>
      <p:sp>
        <p:nvSpPr>
          <p:cNvPr id="352" name="Google Shape;352;p6"/>
          <p:cNvSpPr txBox="1"/>
          <p:nvPr/>
        </p:nvSpPr>
        <p:spPr>
          <a:xfrm>
            <a:off x="6450708" y="3979689"/>
            <a:ext cx="2476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a:t>
            </a:r>
            <a:endParaRPr/>
          </a:p>
        </p:txBody>
      </p:sp>
      <p:grpSp>
        <p:nvGrpSpPr>
          <p:cNvPr id="353" name="Google Shape;353;p6"/>
          <p:cNvGrpSpPr/>
          <p:nvPr/>
        </p:nvGrpSpPr>
        <p:grpSpPr>
          <a:xfrm>
            <a:off x="2656583" y="5173489"/>
            <a:ext cx="201612" cy="435769"/>
            <a:chOff x="3723" y="1731"/>
            <a:chExt cx="127" cy="275"/>
          </a:xfrm>
        </p:grpSpPr>
        <p:cxnSp>
          <p:nvCxnSpPr>
            <p:cNvPr id="354" name="Google Shape;354;p6"/>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355" name="Google Shape;355;p6"/>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356" name="Google Shape;356;p6"/>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357" name="Google Shape;357;p6"/>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358" name="Google Shape;358;p6"/>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359" name="Google Shape;359;p6"/>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360" name="Google Shape;360;p6"/>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361" name="Google Shape;361;p6"/>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362" name="Google Shape;362;p6"/>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pic>
        <p:nvPicPr>
          <p:cNvPr id="363" name="Google Shape;363;p6"/>
          <p:cNvPicPr preferRelativeResize="0"/>
          <p:nvPr/>
        </p:nvPicPr>
        <p:blipFill rotWithShape="1">
          <a:blip r:embed="rId9">
            <a:alphaModFix/>
          </a:blip>
          <a:srcRect/>
          <a:stretch/>
        </p:blipFill>
        <p:spPr>
          <a:xfrm>
            <a:off x="3548758" y="4940126"/>
            <a:ext cx="693737" cy="842963"/>
          </a:xfrm>
          <a:prstGeom prst="rect">
            <a:avLst/>
          </a:prstGeom>
          <a:noFill/>
          <a:ln>
            <a:noFill/>
          </a:ln>
        </p:spPr>
      </p:pic>
      <p:cxnSp>
        <p:nvCxnSpPr>
          <p:cNvPr id="364" name="Google Shape;364;p6"/>
          <p:cNvCxnSpPr/>
          <p:nvPr/>
        </p:nvCxnSpPr>
        <p:spPr>
          <a:xfrm>
            <a:off x="1292920" y="5279851"/>
            <a:ext cx="612775" cy="1588"/>
          </a:xfrm>
          <a:prstGeom prst="straightConnector1">
            <a:avLst/>
          </a:prstGeom>
          <a:noFill/>
          <a:ln w="12675" cap="flat" cmpd="sng">
            <a:solidFill>
              <a:schemeClr val="dk1"/>
            </a:solidFill>
            <a:prstDash val="solid"/>
            <a:round/>
            <a:headEnd type="none" w="sm" len="sm"/>
            <a:tailEnd type="triangle" w="med" len="med"/>
          </a:ln>
        </p:spPr>
      </p:cxnSp>
      <p:pic>
        <p:nvPicPr>
          <p:cNvPr id="365" name="Google Shape;365;p6"/>
          <p:cNvPicPr preferRelativeResize="0"/>
          <p:nvPr/>
        </p:nvPicPr>
        <p:blipFill rotWithShape="1">
          <a:blip r:embed="rId4">
            <a:alphaModFix/>
          </a:blip>
          <a:srcRect/>
          <a:stretch/>
        </p:blipFill>
        <p:spPr>
          <a:xfrm>
            <a:off x="1411983" y="5252864"/>
            <a:ext cx="258762" cy="368300"/>
          </a:xfrm>
          <a:prstGeom prst="rect">
            <a:avLst/>
          </a:prstGeom>
          <a:noFill/>
          <a:ln>
            <a:noFill/>
          </a:ln>
        </p:spPr>
      </p:pic>
      <p:grpSp>
        <p:nvGrpSpPr>
          <p:cNvPr id="366" name="Google Shape;366;p6"/>
          <p:cNvGrpSpPr/>
          <p:nvPr/>
        </p:nvGrpSpPr>
        <p:grpSpPr>
          <a:xfrm>
            <a:off x="661095" y="5029026"/>
            <a:ext cx="346075" cy="688975"/>
            <a:chOff x="1825" y="3415"/>
            <a:chExt cx="218" cy="434"/>
          </a:xfrm>
        </p:grpSpPr>
        <p:sp>
          <p:nvSpPr>
            <p:cNvPr id="367" name="Google Shape;367;p6"/>
            <p:cNvSpPr/>
            <p:nvPr/>
          </p:nvSpPr>
          <p:spPr>
            <a:xfrm>
              <a:off x="1825" y="3528"/>
              <a:ext cx="218" cy="210"/>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68" name="Google Shape;368;p6"/>
            <p:cNvCxnSpPr/>
            <p:nvPr/>
          </p:nvCxnSpPr>
          <p:spPr>
            <a:xfrm>
              <a:off x="1901" y="3690"/>
              <a:ext cx="64" cy="0"/>
            </a:xfrm>
            <a:prstGeom prst="straightConnector1">
              <a:avLst/>
            </a:prstGeom>
            <a:noFill/>
            <a:ln w="28575" cap="flat" cmpd="sng">
              <a:solidFill>
                <a:schemeClr val="dk1"/>
              </a:solidFill>
              <a:prstDash val="solid"/>
              <a:round/>
              <a:headEnd type="none" w="sm" len="sm"/>
              <a:tailEnd type="none" w="sm" len="sm"/>
            </a:ln>
          </p:spPr>
        </p:cxnSp>
        <p:cxnSp>
          <p:nvCxnSpPr>
            <p:cNvPr id="369" name="Google Shape;369;p6"/>
            <p:cNvCxnSpPr/>
            <p:nvPr/>
          </p:nvCxnSpPr>
          <p:spPr>
            <a:xfrm>
              <a:off x="1901" y="3607"/>
              <a:ext cx="64" cy="0"/>
            </a:xfrm>
            <a:prstGeom prst="straightConnector1">
              <a:avLst/>
            </a:prstGeom>
            <a:noFill/>
            <a:ln w="28575" cap="flat" cmpd="sng">
              <a:solidFill>
                <a:schemeClr val="dk1"/>
              </a:solidFill>
              <a:prstDash val="solid"/>
              <a:round/>
              <a:headEnd type="none" w="sm" len="sm"/>
              <a:tailEnd type="none" w="sm" len="sm"/>
            </a:ln>
          </p:spPr>
        </p:cxnSp>
        <p:cxnSp>
          <p:nvCxnSpPr>
            <p:cNvPr id="370" name="Google Shape;370;p6"/>
            <p:cNvCxnSpPr/>
            <p:nvPr/>
          </p:nvCxnSpPr>
          <p:spPr>
            <a:xfrm rot="5400000">
              <a:off x="1902" y="3607"/>
              <a:ext cx="64" cy="0"/>
            </a:xfrm>
            <a:prstGeom prst="straightConnector1">
              <a:avLst/>
            </a:prstGeom>
            <a:noFill/>
            <a:ln w="28575" cap="flat" cmpd="sng">
              <a:solidFill>
                <a:schemeClr val="dk1"/>
              </a:solidFill>
              <a:prstDash val="solid"/>
              <a:round/>
              <a:headEnd type="none" w="sm" len="sm"/>
              <a:tailEnd type="none" w="sm" len="sm"/>
            </a:ln>
          </p:spPr>
        </p:cxnSp>
        <p:cxnSp>
          <p:nvCxnSpPr>
            <p:cNvPr id="371" name="Google Shape;371;p6"/>
            <p:cNvCxnSpPr/>
            <p:nvPr/>
          </p:nvCxnSpPr>
          <p:spPr>
            <a:xfrm>
              <a:off x="1933" y="3737"/>
              <a:ext cx="0" cy="112"/>
            </a:xfrm>
            <a:prstGeom prst="straightConnector1">
              <a:avLst/>
            </a:prstGeom>
            <a:noFill/>
            <a:ln w="28575" cap="flat" cmpd="sng">
              <a:solidFill>
                <a:schemeClr val="dk1"/>
              </a:solidFill>
              <a:prstDash val="solid"/>
              <a:round/>
              <a:headEnd type="none" w="sm" len="sm"/>
              <a:tailEnd type="none" w="sm" len="sm"/>
            </a:ln>
          </p:spPr>
        </p:cxnSp>
        <p:cxnSp>
          <p:nvCxnSpPr>
            <p:cNvPr id="372" name="Google Shape;372;p6"/>
            <p:cNvCxnSpPr/>
            <p:nvPr/>
          </p:nvCxnSpPr>
          <p:spPr>
            <a:xfrm>
              <a:off x="1933" y="3415"/>
              <a:ext cx="0" cy="112"/>
            </a:xfrm>
            <a:prstGeom prst="straightConnector1">
              <a:avLst/>
            </a:prstGeom>
            <a:noFill/>
            <a:ln w="28575" cap="flat" cmpd="sng">
              <a:solidFill>
                <a:schemeClr val="dk1"/>
              </a:solidFill>
              <a:prstDash val="solid"/>
              <a:round/>
              <a:headEnd type="none" w="sm" len="sm"/>
              <a:tailEnd type="none" w="sm" len="sm"/>
            </a:ln>
          </p:spPr>
        </p:cxnSp>
      </p:grpSp>
      <p:cxnSp>
        <p:nvCxnSpPr>
          <p:cNvPr id="373" name="Google Shape;373;p6"/>
          <p:cNvCxnSpPr/>
          <p:nvPr/>
        </p:nvCxnSpPr>
        <p:spPr>
          <a:xfrm>
            <a:off x="1870770" y="4987751"/>
            <a:ext cx="1662113" cy="0"/>
          </a:xfrm>
          <a:prstGeom prst="straightConnector1">
            <a:avLst/>
          </a:prstGeom>
          <a:noFill/>
          <a:ln w="28575" cap="flat" cmpd="sng">
            <a:solidFill>
              <a:schemeClr val="dk1"/>
            </a:solidFill>
            <a:prstDash val="solid"/>
            <a:round/>
            <a:headEnd type="none" w="sm" len="sm"/>
            <a:tailEnd type="none" w="sm" len="sm"/>
          </a:ln>
        </p:spPr>
      </p:cxnSp>
      <p:cxnSp>
        <p:nvCxnSpPr>
          <p:cNvPr id="374" name="Google Shape;374;p6"/>
          <p:cNvCxnSpPr/>
          <p:nvPr/>
        </p:nvCxnSpPr>
        <p:spPr>
          <a:xfrm>
            <a:off x="1248470" y="5775151"/>
            <a:ext cx="2320925" cy="0"/>
          </a:xfrm>
          <a:prstGeom prst="straightConnector1">
            <a:avLst/>
          </a:prstGeom>
          <a:noFill/>
          <a:ln w="28575" cap="flat" cmpd="sng">
            <a:solidFill>
              <a:schemeClr val="dk1"/>
            </a:solidFill>
            <a:prstDash val="solid"/>
            <a:round/>
            <a:headEnd type="none" w="sm" len="sm"/>
            <a:tailEnd type="none" w="sm" len="sm"/>
          </a:ln>
        </p:spPr>
      </p:cxnSp>
      <p:sp>
        <p:nvSpPr>
          <p:cNvPr id="375" name="Google Shape;375;p6"/>
          <p:cNvSpPr/>
          <p:nvPr/>
        </p:nvSpPr>
        <p:spPr>
          <a:xfrm>
            <a:off x="3566220" y="5716414"/>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6" name="Google Shape;376;p6"/>
          <p:cNvSpPr/>
          <p:nvPr/>
        </p:nvSpPr>
        <p:spPr>
          <a:xfrm>
            <a:off x="3521770" y="4933776"/>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77" name="Google Shape;377;p6"/>
          <p:cNvCxnSpPr/>
          <p:nvPr/>
        </p:nvCxnSpPr>
        <p:spPr>
          <a:xfrm>
            <a:off x="2759770" y="5600526"/>
            <a:ext cx="0" cy="173038"/>
          </a:xfrm>
          <a:prstGeom prst="straightConnector1">
            <a:avLst/>
          </a:prstGeom>
          <a:noFill/>
          <a:ln w="28575" cap="flat" cmpd="sng">
            <a:solidFill>
              <a:schemeClr val="dk1"/>
            </a:solidFill>
            <a:prstDash val="solid"/>
            <a:round/>
            <a:headEnd type="none" w="sm" len="sm"/>
            <a:tailEnd type="none" w="sm" len="sm"/>
          </a:ln>
        </p:spPr>
      </p:cxnSp>
      <p:cxnSp>
        <p:nvCxnSpPr>
          <p:cNvPr id="378" name="Google Shape;378;p6"/>
          <p:cNvCxnSpPr/>
          <p:nvPr/>
        </p:nvCxnSpPr>
        <p:spPr>
          <a:xfrm>
            <a:off x="2750245" y="4990926"/>
            <a:ext cx="0" cy="207963"/>
          </a:xfrm>
          <a:prstGeom prst="straightConnector1">
            <a:avLst/>
          </a:prstGeom>
          <a:noFill/>
          <a:ln w="28575" cap="flat" cmpd="sng">
            <a:solidFill>
              <a:schemeClr val="dk1"/>
            </a:solidFill>
            <a:prstDash val="solid"/>
            <a:round/>
            <a:headEnd type="none" w="sm" len="sm"/>
            <a:tailEnd type="none" w="sm" len="sm"/>
          </a:ln>
        </p:spPr>
      </p:cxnSp>
      <p:sp>
        <p:nvSpPr>
          <p:cNvPr id="379" name="Google Shape;379;p6"/>
          <p:cNvSpPr/>
          <p:nvPr/>
        </p:nvSpPr>
        <p:spPr>
          <a:xfrm>
            <a:off x="1165920" y="5719589"/>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0" name="Google Shape;380;p6"/>
          <p:cNvSpPr/>
          <p:nvPr/>
        </p:nvSpPr>
        <p:spPr>
          <a:xfrm>
            <a:off x="1167508" y="4925839"/>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81" name="Google Shape;381;p6"/>
          <p:cNvPicPr preferRelativeResize="0"/>
          <p:nvPr/>
        </p:nvPicPr>
        <p:blipFill rotWithShape="1">
          <a:blip r:embed="rId10">
            <a:alphaModFix/>
          </a:blip>
          <a:srcRect/>
          <a:stretch/>
        </p:blipFill>
        <p:spPr>
          <a:xfrm>
            <a:off x="965895" y="4540076"/>
            <a:ext cx="1133475" cy="368300"/>
          </a:xfrm>
          <a:prstGeom prst="rect">
            <a:avLst/>
          </a:prstGeom>
          <a:noFill/>
          <a:ln>
            <a:noFill/>
          </a:ln>
        </p:spPr>
      </p:pic>
      <p:pic>
        <p:nvPicPr>
          <p:cNvPr id="382" name="Google Shape;382;p6"/>
          <p:cNvPicPr preferRelativeResize="0"/>
          <p:nvPr/>
        </p:nvPicPr>
        <p:blipFill rotWithShape="1">
          <a:blip r:embed="rId6">
            <a:alphaModFix/>
          </a:blip>
          <a:srcRect/>
          <a:stretch/>
        </p:blipFill>
        <p:spPr>
          <a:xfrm>
            <a:off x="251520" y="5113164"/>
            <a:ext cx="401638" cy="530225"/>
          </a:xfrm>
          <a:prstGeom prst="rect">
            <a:avLst/>
          </a:prstGeom>
          <a:noFill/>
          <a:ln>
            <a:noFill/>
          </a:ln>
        </p:spPr>
      </p:pic>
      <p:cxnSp>
        <p:nvCxnSpPr>
          <p:cNvPr id="383" name="Google Shape;383;p6"/>
          <p:cNvCxnSpPr/>
          <p:nvPr/>
        </p:nvCxnSpPr>
        <p:spPr>
          <a:xfrm rot="10800000">
            <a:off x="829370" y="5764039"/>
            <a:ext cx="328613" cy="0"/>
          </a:xfrm>
          <a:prstGeom prst="straightConnector1">
            <a:avLst/>
          </a:prstGeom>
          <a:noFill/>
          <a:ln w="28575" cap="flat" cmpd="sng">
            <a:solidFill>
              <a:schemeClr val="dk1"/>
            </a:solidFill>
            <a:prstDash val="solid"/>
            <a:round/>
            <a:headEnd type="none" w="sm" len="sm"/>
            <a:tailEnd type="none" w="sm" len="sm"/>
          </a:ln>
        </p:spPr>
      </p:cxnSp>
      <p:cxnSp>
        <p:nvCxnSpPr>
          <p:cNvPr id="384" name="Google Shape;384;p6"/>
          <p:cNvCxnSpPr/>
          <p:nvPr/>
        </p:nvCxnSpPr>
        <p:spPr>
          <a:xfrm rot="10800000">
            <a:off x="813495" y="4971876"/>
            <a:ext cx="328613" cy="0"/>
          </a:xfrm>
          <a:prstGeom prst="straightConnector1">
            <a:avLst/>
          </a:prstGeom>
          <a:noFill/>
          <a:ln w="28575" cap="flat" cmpd="sng">
            <a:solidFill>
              <a:schemeClr val="dk1"/>
            </a:solidFill>
            <a:prstDash val="solid"/>
            <a:round/>
            <a:headEnd type="none" w="sm" len="sm"/>
            <a:tailEnd type="none" w="sm" len="sm"/>
          </a:ln>
        </p:spPr>
      </p:cxnSp>
      <p:cxnSp>
        <p:nvCxnSpPr>
          <p:cNvPr id="385" name="Google Shape;385;p6"/>
          <p:cNvCxnSpPr/>
          <p:nvPr/>
        </p:nvCxnSpPr>
        <p:spPr>
          <a:xfrm rot="10800000">
            <a:off x="829370" y="4971876"/>
            <a:ext cx="0" cy="92075"/>
          </a:xfrm>
          <a:prstGeom prst="straightConnector1">
            <a:avLst/>
          </a:prstGeom>
          <a:noFill/>
          <a:ln w="28575" cap="flat" cmpd="sng">
            <a:solidFill>
              <a:schemeClr val="dk1"/>
            </a:solidFill>
            <a:prstDash val="solid"/>
            <a:round/>
            <a:headEnd type="none" w="sm" len="sm"/>
            <a:tailEnd type="none" w="sm" len="sm"/>
          </a:ln>
        </p:spPr>
      </p:cxnSp>
      <p:cxnSp>
        <p:nvCxnSpPr>
          <p:cNvPr id="386" name="Google Shape;386;p6"/>
          <p:cNvCxnSpPr/>
          <p:nvPr/>
        </p:nvCxnSpPr>
        <p:spPr>
          <a:xfrm rot="10800000">
            <a:off x="830958" y="5679901"/>
            <a:ext cx="0" cy="92075"/>
          </a:xfrm>
          <a:prstGeom prst="straightConnector1">
            <a:avLst/>
          </a:prstGeom>
          <a:noFill/>
          <a:ln w="28575" cap="flat" cmpd="sng">
            <a:solidFill>
              <a:schemeClr val="dk1"/>
            </a:solidFill>
            <a:prstDash val="solid"/>
            <a:round/>
            <a:headEnd type="none" w="sm" len="sm"/>
            <a:tailEnd type="none" w="sm" len="sm"/>
          </a:ln>
        </p:spPr>
      </p:cxnSp>
      <p:pic>
        <p:nvPicPr>
          <p:cNvPr id="387" name="Google Shape;387;p6"/>
          <p:cNvPicPr preferRelativeResize="0"/>
          <p:nvPr/>
        </p:nvPicPr>
        <p:blipFill rotWithShape="1">
          <a:blip r:embed="rId7">
            <a:alphaModFix/>
          </a:blip>
          <a:srcRect/>
          <a:stretch/>
        </p:blipFill>
        <p:spPr>
          <a:xfrm>
            <a:off x="2294633" y="5229051"/>
            <a:ext cx="369887" cy="373063"/>
          </a:xfrm>
          <a:prstGeom prst="rect">
            <a:avLst/>
          </a:prstGeom>
          <a:noFill/>
          <a:ln>
            <a:noFill/>
          </a:ln>
        </p:spPr>
      </p:pic>
      <p:sp>
        <p:nvSpPr>
          <p:cNvPr id="388" name="Google Shape;388;p6"/>
          <p:cNvSpPr/>
          <p:nvPr/>
        </p:nvSpPr>
        <p:spPr>
          <a:xfrm>
            <a:off x="1770758" y="4929014"/>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89" name="Google Shape;389;p6"/>
          <p:cNvCxnSpPr/>
          <p:nvPr/>
        </p:nvCxnSpPr>
        <p:spPr>
          <a:xfrm>
            <a:off x="1254820" y="4975051"/>
            <a:ext cx="519113" cy="0"/>
          </a:xfrm>
          <a:prstGeom prst="straightConnector1">
            <a:avLst/>
          </a:prstGeom>
          <a:noFill/>
          <a:ln w="57150" cap="flat" cmpd="sng">
            <a:solidFill>
              <a:schemeClr val="dk1"/>
            </a:solidFill>
            <a:prstDash val="solid"/>
            <a:round/>
            <a:headEnd type="none" w="sm" len="sm"/>
            <a:tailEnd type="none" w="sm" len="sm"/>
          </a:ln>
        </p:spPr>
      </p:cxnSp>
      <p:pic>
        <p:nvPicPr>
          <p:cNvPr id="390" name="Google Shape;390;p6"/>
          <p:cNvPicPr preferRelativeResize="0"/>
          <p:nvPr/>
        </p:nvPicPr>
        <p:blipFill rotWithShape="1">
          <a:blip r:embed="rId11">
            <a:alphaModFix/>
          </a:blip>
          <a:srcRect/>
          <a:stretch/>
        </p:blipFill>
        <p:spPr>
          <a:xfrm>
            <a:off x="342008" y="3936826"/>
            <a:ext cx="1590675" cy="530225"/>
          </a:xfrm>
          <a:prstGeom prst="rect">
            <a:avLst/>
          </a:prstGeom>
          <a:noFill/>
          <a:ln>
            <a:noFill/>
          </a:ln>
        </p:spPr>
      </p:pic>
      <p:sp>
        <p:nvSpPr>
          <p:cNvPr id="391" name="Google Shape;391;p6"/>
          <p:cNvSpPr/>
          <p:nvPr/>
        </p:nvSpPr>
        <p:spPr>
          <a:xfrm>
            <a:off x="330895" y="3946351"/>
            <a:ext cx="1684338" cy="520700"/>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92" name="Google Shape;392;p6"/>
          <p:cNvCxnSpPr/>
          <p:nvPr/>
        </p:nvCxnSpPr>
        <p:spPr>
          <a:xfrm flipH="1">
            <a:off x="2007295" y="3930476"/>
            <a:ext cx="1463675" cy="111125"/>
          </a:xfrm>
          <a:prstGeom prst="straightConnector1">
            <a:avLst/>
          </a:prstGeom>
          <a:noFill/>
          <a:ln w="12675" cap="flat" cmpd="sng">
            <a:solidFill>
              <a:schemeClr val="dk1"/>
            </a:solidFill>
            <a:prstDash val="solid"/>
            <a:round/>
            <a:headEnd type="none" w="sm" len="sm"/>
            <a:tailEnd type="none" w="sm" len="sm"/>
          </a:ln>
        </p:spPr>
      </p:cxnSp>
      <p:cxnSp>
        <p:nvCxnSpPr>
          <p:cNvPr id="393" name="Google Shape;393;p6"/>
          <p:cNvCxnSpPr/>
          <p:nvPr/>
        </p:nvCxnSpPr>
        <p:spPr>
          <a:xfrm flipH="1">
            <a:off x="2007295" y="3914601"/>
            <a:ext cx="2962275" cy="122238"/>
          </a:xfrm>
          <a:prstGeom prst="straightConnector1">
            <a:avLst/>
          </a:prstGeom>
          <a:noFill/>
          <a:ln w="12675" cap="flat" cmpd="sng">
            <a:solidFill>
              <a:schemeClr val="dk1"/>
            </a:solidFill>
            <a:prstDash val="solid"/>
            <a:round/>
            <a:headEnd type="none" w="sm" len="sm"/>
            <a:tailEnd type="none" w="sm" len="sm"/>
          </a:ln>
        </p:spPr>
      </p:cxnSp>
      <p:pic>
        <p:nvPicPr>
          <p:cNvPr id="394" name="Google Shape;394;p6"/>
          <p:cNvPicPr preferRelativeResize="0"/>
          <p:nvPr/>
        </p:nvPicPr>
        <p:blipFill rotWithShape="1">
          <a:blip r:embed="rId12">
            <a:alphaModFix/>
          </a:blip>
          <a:srcRect/>
          <a:stretch/>
        </p:blipFill>
        <p:spPr>
          <a:xfrm>
            <a:off x="6901558" y="4251151"/>
            <a:ext cx="1590675" cy="530225"/>
          </a:xfrm>
          <a:prstGeom prst="rect">
            <a:avLst/>
          </a:prstGeom>
          <a:noFill/>
          <a:ln>
            <a:noFill/>
          </a:ln>
        </p:spPr>
      </p:pic>
      <p:sp>
        <p:nvSpPr>
          <p:cNvPr id="395" name="Google Shape;395;p6"/>
          <p:cNvSpPr/>
          <p:nvPr/>
        </p:nvSpPr>
        <p:spPr>
          <a:xfrm>
            <a:off x="6844408" y="4271789"/>
            <a:ext cx="1684337" cy="520700"/>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396" name="Google Shape;396;p6"/>
          <p:cNvGrpSpPr/>
          <p:nvPr/>
        </p:nvGrpSpPr>
        <p:grpSpPr>
          <a:xfrm>
            <a:off x="7101583" y="5184601"/>
            <a:ext cx="201612" cy="435769"/>
            <a:chOff x="3723" y="1731"/>
            <a:chExt cx="127" cy="275"/>
          </a:xfrm>
        </p:grpSpPr>
        <p:cxnSp>
          <p:nvCxnSpPr>
            <p:cNvPr id="397" name="Google Shape;397;p6"/>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398" name="Google Shape;398;p6"/>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399" name="Google Shape;399;p6"/>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400" name="Google Shape;400;p6"/>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401" name="Google Shape;401;p6"/>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402" name="Google Shape;402;p6"/>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403" name="Google Shape;403;p6"/>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404" name="Google Shape;404;p6"/>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405" name="Google Shape;405;p6"/>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pic>
        <p:nvPicPr>
          <p:cNvPr id="406" name="Google Shape;406;p6"/>
          <p:cNvPicPr preferRelativeResize="0"/>
          <p:nvPr/>
        </p:nvPicPr>
        <p:blipFill rotWithShape="1">
          <a:blip r:embed="rId13">
            <a:alphaModFix/>
          </a:blip>
          <a:srcRect/>
          <a:stretch/>
        </p:blipFill>
        <p:spPr>
          <a:xfrm>
            <a:off x="8031858" y="4951239"/>
            <a:ext cx="617537" cy="842962"/>
          </a:xfrm>
          <a:prstGeom prst="rect">
            <a:avLst/>
          </a:prstGeom>
          <a:noFill/>
          <a:ln>
            <a:noFill/>
          </a:ln>
        </p:spPr>
      </p:pic>
      <p:cxnSp>
        <p:nvCxnSpPr>
          <p:cNvPr id="407" name="Google Shape;407;p6"/>
          <p:cNvCxnSpPr/>
          <p:nvPr/>
        </p:nvCxnSpPr>
        <p:spPr>
          <a:xfrm>
            <a:off x="5679183" y="5129039"/>
            <a:ext cx="612775" cy="1587"/>
          </a:xfrm>
          <a:prstGeom prst="straightConnector1">
            <a:avLst/>
          </a:prstGeom>
          <a:noFill/>
          <a:ln w="12675" cap="flat" cmpd="sng">
            <a:solidFill>
              <a:schemeClr val="dk1"/>
            </a:solidFill>
            <a:prstDash val="solid"/>
            <a:round/>
            <a:headEnd type="none" w="sm" len="sm"/>
            <a:tailEnd type="triangle" w="med" len="med"/>
          </a:ln>
        </p:spPr>
      </p:cxnSp>
      <p:pic>
        <p:nvPicPr>
          <p:cNvPr id="408" name="Google Shape;408;p6"/>
          <p:cNvPicPr preferRelativeResize="0"/>
          <p:nvPr/>
        </p:nvPicPr>
        <p:blipFill rotWithShape="1">
          <a:blip r:embed="rId14">
            <a:alphaModFix/>
          </a:blip>
          <a:srcRect/>
          <a:stretch/>
        </p:blipFill>
        <p:spPr>
          <a:xfrm>
            <a:off x="5639495" y="5148089"/>
            <a:ext cx="673100" cy="368300"/>
          </a:xfrm>
          <a:prstGeom prst="rect">
            <a:avLst/>
          </a:prstGeom>
          <a:noFill/>
          <a:ln>
            <a:noFill/>
          </a:ln>
        </p:spPr>
      </p:pic>
      <p:grpSp>
        <p:nvGrpSpPr>
          <p:cNvPr id="409" name="Google Shape;409;p6"/>
          <p:cNvGrpSpPr/>
          <p:nvPr/>
        </p:nvGrpSpPr>
        <p:grpSpPr>
          <a:xfrm>
            <a:off x="5106095" y="5040139"/>
            <a:ext cx="346075" cy="688975"/>
            <a:chOff x="1825" y="3415"/>
            <a:chExt cx="218" cy="434"/>
          </a:xfrm>
        </p:grpSpPr>
        <p:sp>
          <p:nvSpPr>
            <p:cNvPr id="410" name="Google Shape;410;p6"/>
            <p:cNvSpPr/>
            <p:nvPr/>
          </p:nvSpPr>
          <p:spPr>
            <a:xfrm>
              <a:off x="1825" y="3528"/>
              <a:ext cx="218" cy="210"/>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11" name="Google Shape;411;p6"/>
            <p:cNvCxnSpPr/>
            <p:nvPr/>
          </p:nvCxnSpPr>
          <p:spPr>
            <a:xfrm>
              <a:off x="1901" y="3690"/>
              <a:ext cx="64" cy="0"/>
            </a:xfrm>
            <a:prstGeom prst="straightConnector1">
              <a:avLst/>
            </a:prstGeom>
            <a:noFill/>
            <a:ln w="28575" cap="flat" cmpd="sng">
              <a:solidFill>
                <a:schemeClr val="dk1"/>
              </a:solidFill>
              <a:prstDash val="solid"/>
              <a:round/>
              <a:headEnd type="none" w="sm" len="sm"/>
              <a:tailEnd type="none" w="sm" len="sm"/>
            </a:ln>
          </p:spPr>
        </p:cxnSp>
        <p:cxnSp>
          <p:nvCxnSpPr>
            <p:cNvPr id="412" name="Google Shape;412;p6"/>
            <p:cNvCxnSpPr/>
            <p:nvPr/>
          </p:nvCxnSpPr>
          <p:spPr>
            <a:xfrm>
              <a:off x="1901" y="3607"/>
              <a:ext cx="64" cy="0"/>
            </a:xfrm>
            <a:prstGeom prst="straightConnector1">
              <a:avLst/>
            </a:prstGeom>
            <a:noFill/>
            <a:ln w="28575" cap="flat" cmpd="sng">
              <a:solidFill>
                <a:schemeClr val="dk1"/>
              </a:solidFill>
              <a:prstDash val="solid"/>
              <a:round/>
              <a:headEnd type="none" w="sm" len="sm"/>
              <a:tailEnd type="none" w="sm" len="sm"/>
            </a:ln>
          </p:spPr>
        </p:cxnSp>
        <p:cxnSp>
          <p:nvCxnSpPr>
            <p:cNvPr id="413" name="Google Shape;413;p6"/>
            <p:cNvCxnSpPr/>
            <p:nvPr/>
          </p:nvCxnSpPr>
          <p:spPr>
            <a:xfrm rot="5400000">
              <a:off x="1902" y="3607"/>
              <a:ext cx="64" cy="0"/>
            </a:xfrm>
            <a:prstGeom prst="straightConnector1">
              <a:avLst/>
            </a:prstGeom>
            <a:noFill/>
            <a:ln w="28575" cap="flat" cmpd="sng">
              <a:solidFill>
                <a:schemeClr val="dk1"/>
              </a:solidFill>
              <a:prstDash val="solid"/>
              <a:round/>
              <a:headEnd type="none" w="sm" len="sm"/>
              <a:tailEnd type="none" w="sm" len="sm"/>
            </a:ln>
          </p:spPr>
        </p:cxnSp>
        <p:cxnSp>
          <p:nvCxnSpPr>
            <p:cNvPr id="414" name="Google Shape;414;p6"/>
            <p:cNvCxnSpPr/>
            <p:nvPr/>
          </p:nvCxnSpPr>
          <p:spPr>
            <a:xfrm>
              <a:off x="1933" y="3737"/>
              <a:ext cx="0" cy="112"/>
            </a:xfrm>
            <a:prstGeom prst="straightConnector1">
              <a:avLst/>
            </a:prstGeom>
            <a:noFill/>
            <a:ln w="28575" cap="flat" cmpd="sng">
              <a:solidFill>
                <a:schemeClr val="dk1"/>
              </a:solidFill>
              <a:prstDash val="solid"/>
              <a:round/>
              <a:headEnd type="none" w="sm" len="sm"/>
              <a:tailEnd type="none" w="sm" len="sm"/>
            </a:ln>
          </p:spPr>
        </p:cxnSp>
        <p:cxnSp>
          <p:nvCxnSpPr>
            <p:cNvPr id="415" name="Google Shape;415;p6"/>
            <p:cNvCxnSpPr/>
            <p:nvPr/>
          </p:nvCxnSpPr>
          <p:spPr>
            <a:xfrm>
              <a:off x="1933" y="3415"/>
              <a:ext cx="0" cy="112"/>
            </a:xfrm>
            <a:prstGeom prst="straightConnector1">
              <a:avLst/>
            </a:prstGeom>
            <a:noFill/>
            <a:ln w="28575" cap="flat" cmpd="sng">
              <a:solidFill>
                <a:schemeClr val="dk1"/>
              </a:solidFill>
              <a:prstDash val="solid"/>
              <a:round/>
              <a:headEnd type="none" w="sm" len="sm"/>
              <a:tailEnd type="none" w="sm" len="sm"/>
            </a:ln>
          </p:spPr>
        </p:cxnSp>
      </p:grpSp>
      <p:cxnSp>
        <p:nvCxnSpPr>
          <p:cNvPr id="416" name="Google Shape;416;p6"/>
          <p:cNvCxnSpPr/>
          <p:nvPr/>
        </p:nvCxnSpPr>
        <p:spPr>
          <a:xfrm>
            <a:off x="6315770" y="4998864"/>
            <a:ext cx="1662113" cy="0"/>
          </a:xfrm>
          <a:prstGeom prst="straightConnector1">
            <a:avLst/>
          </a:prstGeom>
          <a:noFill/>
          <a:ln w="28575" cap="flat" cmpd="sng">
            <a:solidFill>
              <a:schemeClr val="dk1"/>
            </a:solidFill>
            <a:prstDash val="solid"/>
            <a:round/>
            <a:headEnd type="none" w="sm" len="sm"/>
            <a:tailEnd type="none" w="sm" len="sm"/>
          </a:ln>
        </p:spPr>
      </p:cxnSp>
      <p:cxnSp>
        <p:nvCxnSpPr>
          <p:cNvPr id="417" name="Google Shape;417;p6"/>
          <p:cNvCxnSpPr/>
          <p:nvPr/>
        </p:nvCxnSpPr>
        <p:spPr>
          <a:xfrm>
            <a:off x="5693470" y="5786264"/>
            <a:ext cx="2320925" cy="0"/>
          </a:xfrm>
          <a:prstGeom prst="straightConnector1">
            <a:avLst/>
          </a:prstGeom>
          <a:noFill/>
          <a:ln w="28575" cap="flat" cmpd="sng">
            <a:solidFill>
              <a:schemeClr val="dk1"/>
            </a:solidFill>
            <a:prstDash val="solid"/>
            <a:round/>
            <a:headEnd type="none" w="sm" len="sm"/>
            <a:tailEnd type="none" w="sm" len="sm"/>
          </a:ln>
        </p:spPr>
      </p:cxnSp>
      <p:sp>
        <p:nvSpPr>
          <p:cNvPr id="418" name="Google Shape;418;p6"/>
          <p:cNvSpPr/>
          <p:nvPr/>
        </p:nvSpPr>
        <p:spPr>
          <a:xfrm>
            <a:off x="8011220" y="5727526"/>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9" name="Google Shape;419;p6"/>
          <p:cNvSpPr/>
          <p:nvPr/>
        </p:nvSpPr>
        <p:spPr>
          <a:xfrm>
            <a:off x="7966770" y="4944889"/>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20" name="Google Shape;420;p6"/>
          <p:cNvCxnSpPr/>
          <p:nvPr/>
        </p:nvCxnSpPr>
        <p:spPr>
          <a:xfrm>
            <a:off x="7204770" y="5611639"/>
            <a:ext cx="0" cy="173037"/>
          </a:xfrm>
          <a:prstGeom prst="straightConnector1">
            <a:avLst/>
          </a:prstGeom>
          <a:noFill/>
          <a:ln w="28575" cap="flat" cmpd="sng">
            <a:solidFill>
              <a:schemeClr val="dk1"/>
            </a:solidFill>
            <a:prstDash val="solid"/>
            <a:round/>
            <a:headEnd type="none" w="sm" len="sm"/>
            <a:tailEnd type="none" w="sm" len="sm"/>
          </a:ln>
        </p:spPr>
      </p:cxnSp>
      <p:cxnSp>
        <p:nvCxnSpPr>
          <p:cNvPr id="421" name="Google Shape;421;p6"/>
          <p:cNvCxnSpPr/>
          <p:nvPr/>
        </p:nvCxnSpPr>
        <p:spPr>
          <a:xfrm>
            <a:off x="7195245" y="5002039"/>
            <a:ext cx="0" cy="207962"/>
          </a:xfrm>
          <a:prstGeom prst="straightConnector1">
            <a:avLst/>
          </a:prstGeom>
          <a:noFill/>
          <a:ln w="28575" cap="flat" cmpd="sng">
            <a:solidFill>
              <a:schemeClr val="dk1"/>
            </a:solidFill>
            <a:prstDash val="solid"/>
            <a:round/>
            <a:headEnd type="none" w="sm" len="sm"/>
            <a:tailEnd type="none" w="sm" len="sm"/>
          </a:ln>
        </p:spPr>
      </p:cxnSp>
      <p:sp>
        <p:nvSpPr>
          <p:cNvPr id="422" name="Google Shape;422;p6"/>
          <p:cNvSpPr/>
          <p:nvPr/>
        </p:nvSpPr>
        <p:spPr>
          <a:xfrm>
            <a:off x="5610920" y="5730701"/>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3" name="Google Shape;423;p6"/>
          <p:cNvSpPr/>
          <p:nvPr/>
        </p:nvSpPr>
        <p:spPr>
          <a:xfrm>
            <a:off x="5612508" y="4936951"/>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24" name="Google Shape;424;p6"/>
          <p:cNvPicPr preferRelativeResize="0"/>
          <p:nvPr/>
        </p:nvPicPr>
        <p:blipFill rotWithShape="1">
          <a:blip r:embed="rId15">
            <a:alphaModFix/>
          </a:blip>
          <a:srcRect/>
          <a:stretch/>
        </p:blipFill>
        <p:spPr>
          <a:xfrm>
            <a:off x="5482333" y="4470226"/>
            <a:ext cx="1220787" cy="368300"/>
          </a:xfrm>
          <a:prstGeom prst="rect">
            <a:avLst/>
          </a:prstGeom>
          <a:noFill/>
          <a:ln>
            <a:noFill/>
          </a:ln>
        </p:spPr>
      </p:pic>
      <p:pic>
        <p:nvPicPr>
          <p:cNvPr id="425" name="Google Shape;425;p6"/>
          <p:cNvPicPr preferRelativeResize="0"/>
          <p:nvPr/>
        </p:nvPicPr>
        <p:blipFill rotWithShape="1">
          <a:blip r:embed="rId6">
            <a:alphaModFix/>
          </a:blip>
          <a:srcRect/>
          <a:stretch/>
        </p:blipFill>
        <p:spPr>
          <a:xfrm>
            <a:off x="4696520" y="5124276"/>
            <a:ext cx="401638" cy="530225"/>
          </a:xfrm>
          <a:prstGeom prst="rect">
            <a:avLst/>
          </a:prstGeom>
          <a:noFill/>
          <a:ln>
            <a:noFill/>
          </a:ln>
        </p:spPr>
      </p:pic>
      <p:cxnSp>
        <p:nvCxnSpPr>
          <p:cNvPr id="426" name="Google Shape;426;p6"/>
          <p:cNvCxnSpPr/>
          <p:nvPr/>
        </p:nvCxnSpPr>
        <p:spPr>
          <a:xfrm rot="10800000">
            <a:off x="5274370" y="5775151"/>
            <a:ext cx="328613" cy="0"/>
          </a:xfrm>
          <a:prstGeom prst="straightConnector1">
            <a:avLst/>
          </a:prstGeom>
          <a:noFill/>
          <a:ln w="28575" cap="flat" cmpd="sng">
            <a:solidFill>
              <a:schemeClr val="dk1"/>
            </a:solidFill>
            <a:prstDash val="solid"/>
            <a:round/>
            <a:headEnd type="none" w="sm" len="sm"/>
            <a:tailEnd type="none" w="sm" len="sm"/>
          </a:ln>
        </p:spPr>
      </p:cxnSp>
      <p:cxnSp>
        <p:nvCxnSpPr>
          <p:cNvPr id="427" name="Google Shape;427;p6"/>
          <p:cNvCxnSpPr/>
          <p:nvPr/>
        </p:nvCxnSpPr>
        <p:spPr>
          <a:xfrm rot="10800000">
            <a:off x="5258495" y="4982989"/>
            <a:ext cx="328613" cy="0"/>
          </a:xfrm>
          <a:prstGeom prst="straightConnector1">
            <a:avLst/>
          </a:prstGeom>
          <a:noFill/>
          <a:ln w="28575" cap="flat" cmpd="sng">
            <a:solidFill>
              <a:schemeClr val="dk1"/>
            </a:solidFill>
            <a:prstDash val="solid"/>
            <a:round/>
            <a:headEnd type="none" w="sm" len="sm"/>
            <a:tailEnd type="none" w="sm" len="sm"/>
          </a:ln>
        </p:spPr>
      </p:cxnSp>
      <p:cxnSp>
        <p:nvCxnSpPr>
          <p:cNvPr id="428" name="Google Shape;428;p6"/>
          <p:cNvCxnSpPr/>
          <p:nvPr/>
        </p:nvCxnSpPr>
        <p:spPr>
          <a:xfrm rot="10800000">
            <a:off x="5274370" y="4982989"/>
            <a:ext cx="0" cy="92075"/>
          </a:xfrm>
          <a:prstGeom prst="straightConnector1">
            <a:avLst/>
          </a:prstGeom>
          <a:noFill/>
          <a:ln w="28575" cap="flat" cmpd="sng">
            <a:solidFill>
              <a:schemeClr val="dk1"/>
            </a:solidFill>
            <a:prstDash val="solid"/>
            <a:round/>
            <a:headEnd type="none" w="sm" len="sm"/>
            <a:tailEnd type="none" w="sm" len="sm"/>
          </a:ln>
        </p:spPr>
      </p:cxnSp>
      <p:cxnSp>
        <p:nvCxnSpPr>
          <p:cNvPr id="429" name="Google Shape;429;p6"/>
          <p:cNvCxnSpPr/>
          <p:nvPr/>
        </p:nvCxnSpPr>
        <p:spPr>
          <a:xfrm rot="10800000">
            <a:off x="5275958" y="5691014"/>
            <a:ext cx="0" cy="92075"/>
          </a:xfrm>
          <a:prstGeom prst="straightConnector1">
            <a:avLst/>
          </a:prstGeom>
          <a:noFill/>
          <a:ln w="28575" cap="flat" cmpd="sng">
            <a:solidFill>
              <a:schemeClr val="dk1"/>
            </a:solidFill>
            <a:prstDash val="solid"/>
            <a:round/>
            <a:headEnd type="none" w="sm" len="sm"/>
            <a:tailEnd type="none" w="sm" len="sm"/>
          </a:ln>
        </p:spPr>
      </p:cxnSp>
      <p:pic>
        <p:nvPicPr>
          <p:cNvPr id="430" name="Google Shape;430;p6"/>
          <p:cNvPicPr preferRelativeResize="0"/>
          <p:nvPr/>
        </p:nvPicPr>
        <p:blipFill rotWithShape="1">
          <a:blip r:embed="rId7">
            <a:alphaModFix/>
          </a:blip>
          <a:srcRect/>
          <a:stretch/>
        </p:blipFill>
        <p:spPr>
          <a:xfrm>
            <a:off x="6739633" y="5240164"/>
            <a:ext cx="369887" cy="373062"/>
          </a:xfrm>
          <a:prstGeom prst="rect">
            <a:avLst/>
          </a:prstGeom>
          <a:noFill/>
          <a:ln>
            <a:noFill/>
          </a:ln>
        </p:spPr>
      </p:pic>
      <p:sp>
        <p:nvSpPr>
          <p:cNvPr id="431" name="Google Shape;431;p6"/>
          <p:cNvSpPr/>
          <p:nvPr/>
        </p:nvSpPr>
        <p:spPr>
          <a:xfrm>
            <a:off x="6180833" y="4940126"/>
            <a:ext cx="104775" cy="92075"/>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2" name="Google Shape;432;p6" descr="Wide upward diagonal"/>
          <p:cNvSpPr/>
          <p:nvPr/>
        </p:nvSpPr>
        <p:spPr>
          <a:xfrm>
            <a:off x="4934645" y="6440314"/>
            <a:ext cx="749300" cy="358775"/>
          </a:xfrm>
          <a:custGeom>
            <a:avLst/>
            <a:gdLst/>
            <a:ahLst/>
            <a:cxnLst/>
            <a:rect l="l" t="t" r="r" b="b"/>
            <a:pathLst>
              <a:path w="498" h="262" extrusionOk="0">
                <a:moveTo>
                  <a:pt x="0" y="256"/>
                </a:moveTo>
                <a:cubicBezTo>
                  <a:pt x="16" y="242"/>
                  <a:pt x="8" y="220"/>
                  <a:pt x="23" y="205"/>
                </a:cubicBezTo>
                <a:cubicBezTo>
                  <a:pt x="33" y="175"/>
                  <a:pt x="48" y="151"/>
                  <a:pt x="71" y="128"/>
                </a:cubicBezTo>
                <a:cubicBezTo>
                  <a:pt x="82" y="96"/>
                  <a:pt x="107" y="62"/>
                  <a:pt x="141" y="52"/>
                </a:cubicBezTo>
                <a:cubicBezTo>
                  <a:pt x="171" y="17"/>
                  <a:pt x="218" y="5"/>
                  <a:pt x="263" y="0"/>
                </a:cubicBezTo>
                <a:cubicBezTo>
                  <a:pt x="274" y="2"/>
                  <a:pt x="286" y="0"/>
                  <a:pt x="295" y="7"/>
                </a:cubicBezTo>
                <a:cubicBezTo>
                  <a:pt x="303" y="13"/>
                  <a:pt x="306" y="26"/>
                  <a:pt x="314" y="32"/>
                </a:cubicBezTo>
                <a:cubicBezTo>
                  <a:pt x="326" y="41"/>
                  <a:pt x="345" y="40"/>
                  <a:pt x="359" y="48"/>
                </a:cubicBezTo>
                <a:cubicBezTo>
                  <a:pt x="363" y="63"/>
                  <a:pt x="372" y="72"/>
                  <a:pt x="387" y="77"/>
                </a:cubicBezTo>
                <a:cubicBezTo>
                  <a:pt x="399" y="95"/>
                  <a:pt x="403" y="121"/>
                  <a:pt x="426" y="128"/>
                </a:cubicBezTo>
                <a:cubicBezTo>
                  <a:pt x="435" y="135"/>
                  <a:pt x="437" y="142"/>
                  <a:pt x="445" y="151"/>
                </a:cubicBezTo>
                <a:cubicBezTo>
                  <a:pt x="447" y="158"/>
                  <a:pt x="458" y="208"/>
                  <a:pt x="464" y="215"/>
                </a:cubicBezTo>
                <a:cubicBezTo>
                  <a:pt x="469" y="222"/>
                  <a:pt x="483" y="228"/>
                  <a:pt x="490" y="234"/>
                </a:cubicBezTo>
                <a:cubicBezTo>
                  <a:pt x="498" y="262"/>
                  <a:pt x="426" y="241"/>
                  <a:pt x="413" y="240"/>
                </a:cubicBezTo>
                <a:cubicBezTo>
                  <a:pt x="372" y="241"/>
                  <a:pt x="95" y="240"/>
                  <a:pt x="26" y="244"/>
                </a:cubicBezTo>
                <a:cubicBezTo>
                  <a:pt x="16" y="244"/>
                  <a:pt x="9" y="252"/>
                  <a:pt x="0" y="2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3" name="Google Shape;433;p6" descr="Wide upward diagonal"/>
          <p:cNvSpPr/>
          <p:nvPr/>
        </p:nvSpPr>
        <p:spPr>
          <a:xfrm>
            <a:off x="3424933" y="6440314"/>
            <a:ext cx="765175" cy="349250"/>
          </a:xfrm>
          <a:custGeom>
            <a:avLst/>
            <a:gdLst/>
            <a:ahLst/>
            <a:cxnLst/>
            <a:rect l="l" t="t" r="r" b="b"/>
            <a:pathLst>
              <a:path w="498" h="262" extrusionOk="0">
                <a:moveTo>
                  <a:pt x="0" y="256"/>
                </a:moveTo>
                <a:cubicBezTo>
                  <a:pt x="16" y="242"/>
                  <a:pt x="8" y="220"/>
                  <a:pt x="23" y="205"/>
                </a:cubicBezTo>
                <a:cubicBezTo>
                  <a:pt x="33" y="175"/>
                  <a:pt x="48" y="151"/>
                  <a:pt x="71" y="128"/>
                </a:cubicBezTo>
                <a:cubicBezTo>
                  <a:pt x="82" y="96"/>
                  <a:pt x="107" y="62"/>
                  <a:pt x="141" y="52"/>
                </a:cubicBezTo>
                <a:cubicBezTo>
                  <a:pt x="171" y="17"/>
                  <a:pt x="218" y="5"/>
                  <a:pt x="263" y="0"/>
                </a:cubicBezTo>
                <a:cubicBezTo>
                  <a:pt x="274" y="2"/>
                  <a:pt x="286" y="0"/>
                  <a:pt x="295" y="7"/>
                </a:cubicBezTo>
                <a:cubicBezTo>
                  <a:pt x="303" y="13"/>
                  <a:pt x="306" y="26"/>
                  <a:pt x="314" y="32"/>
                </a:cubicBezTo>
                <a:cubicBezTo>
                  <a:pt x="326" y="41"/>
                  <a:pt x="345" y="40"/>
                  <a:pt x="359" y="48"/>
                </a:cubicBezTo>
                <a:cubicBezTo>
                  <a:pt x="363" y="63"/>
                  <a:pt x="372" y="72"/>
                  <a:pt x="387" y="77"/>
                </a:cubicBezTo>
                <a:cubicBezTo>
                  <a:pt x="399" y="95"/>
                  <a:pt x="403" y="121"/>
                  <a:pt x="426" y="128"/>
                </a:cubicBezTo>
                <a:cubicBezTo>
                  <a:pt x="435" y="135"/>
                  <a:pt x="437" y="142"/>
                  <a:pt x="445" y="151"/>
                </a:cubicBezTo>
                <a:cubicBezTo>
                  <a:pt x="447" y="158"/>
                  <a:pt x="458" y="208"/>
                  <a:pt x="464" y="215"/>
                </a:cubicBezTo>
                <a:cubicBezTo>
                  <a:pt x="469" y="222"/>
                  <a:pt x="483" y="228"/>
                  <a:pt x="490" y="234"/>
                </a:cubicBezTo>
                <a:cubicBezTo>
                  <a:pt x="498" y="262"/>
                  <a:pt x="426" y="241"/>
                  <a:pt x="413" y="240"/>
                </a:cubicBezTo>
                <a:cubicBezTo>
                  <a:pt x="372" y="241"/>
                  <a:pt x="95" y="240"/>
                  <a:pt x="26" y="244"/>
                </a:cubicBezTo>
                <a:cubicBezTo>
                  <a:pt x="16" y="244"/>
                  <a:pt x="9" y="252"/>
                  <a:pt x="0" y="2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34" name="Google Shape;434;p6"/>
          <p:cNvCxnSpPr/>
          <p:nvPr/>
        </p:nvCxnSpPr>
        <p:spPr>
          <a:xfrm>
            <a:off x="3064570" y="6770514"/>
            <a:ext cx="3140075" cy="0"/>
          </a:xfrm>
          <a:prstGeom prst="straightConnector1">
            <a:avLst/>
          </a:prstGeom>
          <a:noFill/>
          <a:ln w="12675" cap="flat" cmpd="sng">
            <a:solidFill>
              <a:schemeClr val="dk1"/>
            </a:solidFill>
            <a:prstDash val="solid"/>
            <a:round/>
            <a:headEnd type="none" w="sm" len="sm"/>
            <a:tailEnd type="triangle" w="med" len="med"/>
          </a:ln>
        </p:spPr>
      </p:cxnSp>
      <p:cxnSp>
        <p:nvCxnSpPr>
          <p:cNvPr id="435" name="Google Shape;435;p6"/>
          <p:cNvCxnSpPr/>
          <p:nvPr/>
        </p:nvCxnSpPr>
        <p:spPr>
          <a:xfrm rot="10800000">
            <a:off x="3555108" y="6224414"/>
            <a:ext cx="0" cy="588962"/>
          </a:xfrm>
          <a:prstGeom prst="straightConnector1">
            <a:avLst/>
          </a:prstGeom>
          <a:noFill/>
          <a:ln w="12675" cap="flat" cmpd="sng">
            <a:solidFill>
              <a:schemeClr val="dk1"/>
            </a:solidFill>
            <a:prstDash val="solid"/>
            <a:round/>
            <a:headEnd type="none" w="sm" len="sm"/>
            <a:tailEnd type="triangle" w="med" len="med"/>
          </a:ln>
        </p:spPr>
      </p:cxnSp>
      <p:pic>
        <p:nvPicPr>
          <p:cNvPr id="436" name="Google Shape;436;p6"/>
          <p:cNvPicPr preferRelativeResize="0"/>
          <p:nvPr/>
        </p:nvPicPr>
        <p:blipFill rotWithShape="1">
          <a:blip r:embed="rId16">
            <a:alphaModFix/>
          </a:blip>
          <a:srcRect/>
          <a:stretch/>
        </p:blipFill>
        <p:spPr>
          <a:xfrm>
            <a:off x="3332858" y="5719589"/>
            <a:ext cx="433387" cy="565150"/>
          </a:xfrm>
          <a:prstGeom prst="rect">
            <a:avLst/>
          </a:prstGeom>
          <a:noFill/>
          <a:ln>
            <a:noFill/>
          </a:ln>
        </p:spPr>
      </p:pic>
      <p:pic>
        <p:nvPicPr>
          <p:cNvPr id="437" name="Google Shape;437;p6"/>
          <p:cNvPicPr preferRelativeResize="0"/>
          <p:nvPr/>
        </p:nvPicPr>
        <p:blipFill rotWithShape="1">
          <a:blip r:embed="rId8">
            <a:alphaModFix/>
          </a:blip>
          <a:srcRect/>
          <a:stretch/>
        </p:blipFill>
        <p:spPr>
          <a:xfrm>
            <a:off x="3278883" y="6224414"/>
            <a:ext cx="300037" cy="368300"/>
          </a:xfrm>
          <a:prstGeom prst="rect">
            <a:avLst/>
          </a:prstGeom>
          <a:noFill/>
          <a:ln>
            <a:noFill/>
          </a:ln>
        </p:spPr>
      </p:pic>
      <p:cxnSp>
        <p:nvCxnSpPr>
          <p:cNvPr id="438" name="Google Shape;438;p6"/>
          <p:cNvCxnSpPr/>
          <p:nvPr/>
        </p:nvCxnSpPr>
        <p:spPr>
          <a:xfrm rot="10800000">
            <a:off x="3555108" y="6419676"/>
            <a:ext cx="1765300" cy="0"/>
          </a:xfrm>
          <a:prstGeom prst="straightConnector1">
            <a:avLst/>
          </a:prstGeom>
          <a:noFill/>
          <a:ln w="12675" cap="flat" cmpd="sng">
            <a:solidFill>
              <a:schemeClr val="dk1"/>
            </a:solidFill>
            <a:prstDash val="dot"/>
            <a:round/>
            <a:headEnd type="none" w="sm" len="sm"/>
            <a:tailEnd type="none" w="sm" len="sm"/>
          </a:ln>
        </p:spPr>
      </p:cxnSp>
      <p:sp>
        <p:nvSpPr>
          <p:cNvPr id="439" name="Google Shape;439;p6"/>
          <p:cNvSpPr/>
          <p:nvPr/>
        </p:nvSpPr>
        <p:spPr>
          <a:xfrm>
            <a:off x="3440808" y="6411739"/>
            <a:ext cx="741362" cy="368300"/>
          </a:xfrm>
          <a:custGeom>
            <a:avLst/>
            <a:gdLst/>
            <a:ahLst/>
            <a:cxnLst/>
            <a:rect l="l" t="t" r="r" b="b"/>
            <a:pathLst>
              <a:path w="467" h="232" extrusionOk="0">
                <a:moveTo>
                  <a:pt x="0" y="232"/>
                </a:moveTo>
                <a:cubicBezTo>
                  <a:pt x="10" y="202"/>
                  <a:pt x="21" y="173"/>
                  <a:pt x="35" y="149"/>
                </a:cubicBezTo>
                <a:cubicBezTo>
                  <a:pt x="49" y="125"/>
                  <a:pt x="66" y="106"/>
                  <a:pt x="83" y="88"/>
                </a:cubicBezTo>
                <a:cubicBezTo>
                  <a:pt x="100" y="70"/>
                  <a:pt x="116" y="54"/>
                  <a:pt x="137" y="40"/>
                </a:cubicBezTo>
                <a:cubicBezTo>
                  <a:pt x="158" y="26"/>
                  <a:pt x="188" y="10"/>
                  <a:pt x="211" y="5"/>
                </a:cubicBezTo>
                <a:cubicBezTo>
                  <a:pt x="234" y="0"/>
                  <a:pt x="259" y="4"/>
                  <a:pt x="275" y="8"/>
                </a:cubicBezTo>
                <a:cubicBezTo>
                  <a:pt x="291" y="12"/>
                  <a:pt x="291" y="15"/>
                  <a:pt x="307" y="27"/>
                </a:cubicBezTo>
                <a:cubicBezTo>
                  <a:pt x="323" y="39"/>
                  <a:pt x="357" y="67"/>
                  <a:pt x="374" y="82"/>
                </a:cubicBezTo>
                <a:cubicBezTo>
                  <a:pt x="391" y="97"/>
                  <a:pt x="398" y="105"/>
                  <a:pt x="409" y="120"/>
                </a:cubicBezTo>
                <a:cubicBezTo>
                  <a:pt x="420" y="135"/>
                  <a:pt x="431" y="153"/>
                  <a:pt x="441" y="171"/>
                </a:cubicBezTo>
                <a:cubicBezTo>
                  <a:pt x="451" y="189"/>
                  <a:pt x="463" y="219"/>
                  <a:pt x="467" y="229"/>
                </a:cubicBezTo>
              </a:path>
            </a:pathLst>
          </a:cu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0" name="Google Shape;440;p6"/>
          <p:cNvSpPr/>
          <p:nvPr/>
        </p:nvSpPr>
        <p:spPr>
          <a:xfrm>
            <a:off x="4918770" y="6411739"/>
            <a:ext cx="741363" cy="368300"/>
          </a:xfrm>
          <a:custGeom>
            <a:avLst/>
            <a:gdLst/>
            <a:ahLst/>
            <a:cxnLst/>
            <a:rect l="l" t="t" r="r" b="b"/>
            <a:pathLst>
              <a:path w="467" h="232" extrusionOk="0">
                <a:moveTo>
                  <a:pt x="0" y="232"/>
                </a:moveTo>
                <a:cubicBezTo>
                  <a:pt x="10" y="202"/>
                  <a:pt x="21" y="173"/>
                  <a:pt x="35" y="149"/>
                </a:cubicBezTo>
                <a:cubicBezTo>
                  <a:pt x="49" y="125"/>
                  <a:pt x="66" y="106"/>
                  <a:pt x="83" y="88"/>
                </a:cubicBezTo>
                <a:cubicBezTo>
                  <a:pt x="100" y="70"/>
                  <a:pt x="116" y="54"/>
                  <a:pt x="137" y="40"/>
                </a:cubicBezTo>
                <a:cubicBezTo>
                  <a:pt x="158" y="26"/>
                  <a:pt x="188" y="10"/>
                  <a:pt x="211" y="5"/>
                </a:cubicBezTo>
                <a:cubicBezTo>
                  <a:pt x="234" y="0"/>
                  <a:pt x="259" y="4"/>
                  <a:pt x="275" y="8"/>
                </a:cubicBezTo>
                <a:cubicBezTo>
                  <a:pt x="291" y="12"/>
                  <a:pt x="291" y="15"/>
                  <a:pt x="307" y="27"/>
                </a:cubicBezTo>
                <a:cubicBezTo>
                  <a:pt x="323" y="39"/>
                  <a:pt x="357" y="67"/>
                  <a:pt x="374" y="82"/>
                </a:cubicBezTo>
                <a:cubicBezTo>
                  <a:pt x="391" y="97"/>
                  <a:pt x="398" y="105"/>
                  <a:pt x="409" y="120"/>
                </a:cubicBezTo>
                <a:cubicBezTo>
                  <a:pt x="420" y="135"/>
                  <a:pt x="431" y="153"/>
                  <a:pt x="441" y="171"/>
                </a:cubicBezTo>
                <a:cubicBezTo>
                  <a:pt x="451" y="189"/>
                  <a:pt x="463" y="219"/>
                  <a:pt x="467" y="229"/>
                </a:cubicBezTo>
              </a:path>
            </a:pathLst>
          </a:cu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41" name="Google Shape;441;p6"/>
          <p:cNvCxnSpPr/>
          <p:nvPr/>
        </p:nvCxnSpPr>
        <p:spPr>
          <a:xfrm>
            <a:off x="3191570" y="6765751"/>
            <a:ext cx="249238" cy="0"/>
          </a:xfrm>
          <a:prstGeom prst="straightConnector1">
            <a:avLst/>
          </a:prstGeom>
          <a:noFill/>
          <a:ln w="28575" cap="flat" cmpd="sng">
            <a:solidFill>
              <a:schemeClr val="dk1"/>
            </a:solidFill>
            <a:prstDash val="solid"/>
            <a:round/>
            <a:headEnd type="none" w="sm" len="sm"/>
            <a:tailEnd type="none" w="sm" len="sm"/>
          </a:ln>
        </p:spPr>
      </p:cxnSp>
      <p:cxnSp>
        <p:nvCxnSpPr>
          <p:cNvPr id="442" name="Google Shape;442;p6"/>
          <p:cNvCxnSpPr/>
          <p:nvPr/>
        </p:nvCxnSpPr>
        <p:spPr>
          <a:xfrm>
            <a:off x="4186933" y="6765751"/>
            <a:ext cx="727075" cy="0"/>
          </a:xfrm>
          <a:prstGeom prst="straightConnector1">
            <a:avLst/>
          </a:prstGeom>
          <a:noFill/>
          <a:ln w="28575" cap="flat" cmpd="sng">
            <a:solidFill>
              <a:schemeClr val="dk1"/>
            </a:solidFill>
            <a:prstDash val="solid"/>
            <a:round/>
            <a:headEnd type="none" w="sm" len="sm"/>
            <a:tailEnd type="none" w="sm" len="sm"/>
          </a:ln>
        </p:spPr>
      </p:cxnSp>
      <p:cxnSp>
        <p:nvCxnSpPr>
          <p:cNvPr id="443" name="Google Shape;443;p6"/>
          <p:cNvCxnSpPr/>
          <p:nvPr/>
        </p:nvCxnSpPr>
        <p:spPr>
          <a:xfrm>
            <a:off x="5671245" y="6765751"/>
            <a:ext cx="249238" cy="0"/>
          </a:xfrm>
          <a:prstGeom prst="straightConnector1">
            <a:avLst/>
          </a:prstGeom>
          <a:noFill/>
          <a:ln w="28575" cap="flat" cmpd="sng">
            <a:solidFill>
              <a:schemeClr val="dk1"/>
            </a:solidFill>
            <a:prstDash val="solid"/>
            <a:round/>
            <a:headEnd type="none" w="sm" len="sm"/>
            <a:tailEnd type="none" w="sm" len="sm"/>
          </a:ln>
        </p:spPr>
      </p:cxnSp>
      <p:cxnSp>
        <p:nvCxnSpPr>
          <p:cNvPr id="444" name="Google Shape;444;p6"/>
          <p:cNvCxnSpPr/>
          <p:nvPr/>
        </p:nvCxnSpPr>
        <p:spPr>
          <a:xfrm>
            <a:off x="5853808" y="4168601"/>
            <a:ext cx="990600" cy="168275"/>
          </a:xfrm>
          <a:prstGeom prst="straightConnector1">
            <a:avLst/>
          </a:prstGeom>
          <a:noFill/>
          <a:ln w="12675" cap="flat" cmpd="sng">
            <a:solidFill>
              <a:schemeClr val="dk1"/>
            </a:solidFill>
            <a:prstDash val="solid"/>
            <a:round/>
            <a:headEnd type="none" w="sm" len="sm"/>
            <a:tailEnd type="none" w="sm" len="sm"/>
          </a:ln>
        </p:spPr>
      </p:cxnSp>
      <p:cxnSp>
        <p:nvCxnSpPr>
          <p:cNvPr id="445" name="Google Shape;445;p6"/>
          <p:cNvCxnSpPr/>
          <p:nvPr/>
        </p:nvCxnSpPr>
        <p:spPr>
          <a:xfrm>
            <a:off x="4274245" y="4225751"/>
            <a:ext cx="2559050" cy="115888"/>
          </a:xfrm>
          <a:prstGeom prst="straightConnector1">
            <a:avLst/>
          </a:prstGeom>
          <a:noFill/>
          <a:ln w="12675" cap="flat" cmpd="sng">
            <a:solidFill>
              <a:schemeClr val="dk1"/>
            </a:solidFill>
            <a:prstDash val="solid"/>
            <a:round/>
            <a:headEnd type="none" w="sm" len="sm"/>
            <a:tailEnd type="none" w="sm" len="sm"/>
          </a:ln>
        </p:spPr>
      </p:cxnSp>
      <p:sp>
        <p:nvSpPr>
          <p:cNvPr id="446" name="Google Shape;446;p6"/>
          <p:cNvSpPr txBox="1"/>
          <p:nvPr/>
        </p:nvSpPr>
        <p:spPr>
          <a:xfrm>
            <a:off x="6120508" y="5918026"/>
            <a:ext cx="253365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The negative half-cycle</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is blocked</a:t>
            </a:r>
            <a:endParaRPr/>
          </a:p>
        </p:txBody>
      </p:sp>
      <p:sp>
        <p:nvSpPr>
          <p:cNvPr id="447" name="Google Shape;447;p6"/>
          <p:cNvSpPr txBox="1"/>
          <p:nvPr/>
        </p:nvSpPr>
        <p:spPr>
          <a:xfrm>
            <a:off x="419795" y="6059314"/>
            <a:ext cx="244475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The positive half-cycle</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is transmitted</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7"/>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Batareya zaryadlash sxemasi misoli</a:t>
            </a:r>
            <a:endParaRPr sz="4000"/>
          </a:p>
        </p:txBody>
      </p:sp>
      <p:sp>
        <p:nvSpPr>
          <p:cNvPr id="457" name="Google Shape;457;p7"/>
          <p:cNvSpPr/>
          <p:nvPr/>
        </p:nvSpPr>
        <p:spPr>
          <a:xfrm>
            <a:off x="360040" y="1999236"/>
            <a:ext cx="8809344"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chemeClr val="dk1"/>
                </a:solidFill>
                <a:latin typeface="Calibri"/>
                <a:ea typeface="Calibri"/>
                <a:cs typeface="Calibri"/>
                <a:sym typeface="Calibri"/>
              </a:rPr>
              <a:t>Quyidagi sxema 12V batareyani zaryad qilish uchun ishlatiladi, bu yerda V</a:t>
            </a:r>
            <a:r>
              <a:rPr lang="en-US" sz="1400" b="1">
                <a:solidFill>
                  <a:schemeClr val="dk1"/>
                </a:solidFill>
                <a:latin typeface="Calibri"/>
                <a:ea typeface="Calibri"/>
                <a:cs typeface="Calibri"/>
                <a:sym typeface="Calibri"/>
              </a:rPr>
              <a:t>s</a:t>
            </a:r>
            <a:r>
              <a:rPr lang="en-US" sz="1800" b="1">
                <a:solidFill>
                  <a:schemeClr val="dk1"/>
                </a:solidFill>
                <a:latin typeface="Calibri"/>
                <a:ea typeface="Calibri"/>
                <a:cs typeface="Calibri"/>
                <a:sym typeface="Calibri"/>
              </a:rPr>
              <a:t> 24V tepalik amplitudali sinusoiddir. Diod o'tkazadigan har bir tsiklning ulushini toping, shuningdek, diod oqimining eng yuqori qiymatini va diodda paydo bo'ladigan maksimal teskari kuchlanishni toping.</a:t>
            </a:r>
            <a:endParaRPr/>
          </a:p>
        </p:txBody>
      </p:sp>
      <p:grpSp>
        <p:nvGrpSpPr>
          <p:cNvPr id="458" name="Google Shape;458;p7"/>
          <p:cNvGrpSpPr/>
          <p:nvPr/>
        </p:nvGrpSpPr>
        <p:grpSpPr>
          <a:xfrm rot="-5400000">
            <a:off x="1020983" y="3431088"/>
            <a:ext cx="201612" cy="435769"/>
            <a:chOff x="3723" y="1731"/>
            <a:chExt cx="127" cy="275"/>
          </a:xfrm>
        </p:grpSpPr>
        <p:cxnSp>
          <p:nvCxnSpPr>
            <p:cNvPr id="459" name="Google Shape;459;p7"/>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460" name="Google Shape;460;p7"/>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461" name="Google Shape;461;p7"/>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462" name="Google Shape;462;p7"/>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463" name="Google Shape;463;p7"/>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464" name="Google Shape;464;p7"/>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465" name="Google Shape;465;p7"/>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466" name="Google Shape;466;p7"/>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467" name="Google Shape;467;p7"/>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grpSp>
        <p:nvGrpSpPr>
          <p:cNvPr id="468" name="Google Shape;468;p7"/>
          <p:cNvGrpSpPr/>
          <p:nvPr/>
        </p:nvGrpSpPr>
        <p:grpSpPr>
          <a:xfrm>
            <a:off x="1950067" y="3520386"/>
            <a:ext cx="639762" cy="291306"/>
            <a:chOff x="1038" y="1896"/>
            <a:chExt cx="403" cy="183"/>
          </a:xfrm>
        </p:grpSpPr>
        <p:sp>
          <p:nvSpPr>
            <p:cNvPr id="469" name="Google Shape;469;p7"/>
            <p:cNvSpPr/>
            <p:nvPr/>
          </p:nvSpPr>
          <p:spPr>
            <a:xfrm rot="5400000">
              <a:off x="1171" y="1942"/>
              <a:ext cx="179" cy="86"/>
            </a:xfrm>
            <a:prstGeom prst="triangle">
              <a:avLst>
                <a:gd name="adj" fmla="val 49995"/>
              </a:avLst>
            </a:prstGeom>
            <a:noFill/>
            <a:ln w="285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70" name="Google Shape;470;p7"/>
            <p:cNvCxnSpPr/>
            <p:nvPr/>
          </p:nvCxnSpPr>
          <p:spPr>
            <a:xfrm>
              <a:off x="1306" y="1904"/>
              <a:ext cx="0" cy="175"/>
            </a:xfrm>
            <a:prstGeom prst="straightConnector1">
              <a:avLst/>
            </a:prstGeom>
            <a:noFill/>
            <a:ln w="28575" cap="flat" cmpd="sng">
              <a:solidFill>
                <a:schemeClr val="dk1"/>
              </a:solidFill>
              <a:prstDash val="solid"/>
              <a:round/>
              <a:headEnd type="none" w="med" len="med"/>
              <a:tailEnd type="none" w="med" len="med"/>
            </a:ln>
          </p:spPr>
        </p:cxnSp>
        <p:cxnSp>
          <p:nvCxnSpPr>
            <p:cNvPr id="471" name="Google Shape;471;p7"/>
            <p:cNvCxnSpPr/>
            <p:nvPr/>
          </p:nvCxnSpPr>
          <p:spPr>
            <a:xfrm>
              <a:off x="1303" y="1985"/>
              <a:ext cx="138" cy="0"/>
            </a:xfrm>
            <a:prstGeom prst="straightConnector1">
              <a:avLst/>
            </a:prstGeom>
            <a:noFill/>
            <a:ln w="28575" cap="flat" cmpd="sng">
              <a:solidFill>
                <a:schemeClr val="dk1"/>
              </a:solidFill>
              <a:prstDash val="solid"/>
              <a:round/>
              <a:headEnd type="none" w="med" len="med"/>
              <a:tailEnd type="none" w="med" len="med"/>
            </a:ln>
          </p:spPr>
        </p:cxnSp>
        <p:cxnSp>
          <p:nvCxnSpPr>
            <p:cNvPr id="472" name="Google Shape;472;p7"/>
            <p:cNvCxnSpPr/>
            <p:nvPr/>
          </p:nvCxnSpPr>
          <p:spPr>
            <a:xfrm>
              <a:off x="1038" y="1983"/>
              <a:ext cx="174" cy="0"/>
            </a:xfrm>
            <a:prstGeom prst="straightConnector1">
              <a:avLst/>
            </a:prstGeom>
            <a:noFill/>
            <a:ln w="28575" cap="flat" cmpd="sng">
              <a:solidFill>
                <a:schemeClr val="dk1"/>
              </a:solidFill>
              <a:prstDash val="solid"/>
              <a:round/>
              <a:headEnd type="none" w="med" len="med"/>
              <a:tailEnd type="none" w="med" len="med"/>
            </a:ln>
          </p:spPr>
        </p:cxnSp>
      </p:grpSp>
      <p:pic>
        <p:nvPicPr>
          <p:cNvPr id="473" name="Google Shape;473;p7"/>
          <p:cNvPicPr preferRelativeResize="0"/>
          <p:nvPr/>
        </p:nvPicPr>
        <p:blipFill rotWithShape="1">
          <a:blip r:embed="rId3">
            <a:alphaModFix/>
          </a:blip>
          <a:srcRect/>
          <a:stretch/>
        </p:blipFill>
        <p:spPr>
          <a:xfrm>
            <a:off x="3451842" y="3614842"/>
            <a:ext cx="428625" cy="842962"/>
          </a:xfrm>
          <a:prstGeom prst="rect">
            <a:avLst/>
          </a:prstGeom>
          <a:noFill/>
          <a:ln>
            <a:noFill/>
          </a:ln>
        </p:spPr>
      </p:pic>
      <p:cxnSp>
        <p:nvCxnSpPr>
          <p:cNvPr id="474" name="Google Shape;474;p7"/>
          <p:cNvCxnSpPr/>
          <p:nvPr/>
        </p:nvCxnSpPr>
        <p:spPr>
          <a:xfrm>
            <a:off x="2021504" y="3424342"/>
            <a:ext cx="439738" cy="1587"/>
          </a:xfrm>
          <a:prstGeom prst="straightConnector1">
            <a:avLst/>
          </a:prstGeom>
          <a:noFill/>
          <a:ln w="12675" cap="flat" cmpd="sng">
            <a:solidFill>
              <a:schemeClr val="dk1"/>
            </a:solidFill>
            <a:prstDash val="solid"/>
            <a:round/>
            <a:headEnd type="none" w="sm" len="sm"/>
            <a:tailEnd type="triangle" w="med" len="med"/>
          </a:ln>
        </p:spPr>
      </p:cxnSp>
      <p:pic>
        <p:nvPicPr>
          <p:cNvPr id="475" name="Google Shape;475;p7"/>
          <p:cNvPicPr preferRelativeResize="0"/>
          <p:nvPr/>
        </p:nvPicPr>
        <p:blipFill rotWithShape="1">
          <a:blip r:embed="rId4">
            <a:alphaModFix/>
          </a:blip>
          <a:srcRect/>
          <a:stretch/>
        </p:blipFill>
        <p:spPr>
          <a:xfrm>
            <a:off x="2473942" y="3235429"/>
            <a:ext cx="258762" cy="368300"/>
          </a:xfrm>
          <a:prstGeom prst="rect">
            <a:avLst/>
          </a:prstGeom>
          <a:noFill/>
          <a:ln>
            <a:noFill/>
          </a:ln>
        </p:spPr>
      </p:pic>
      <p:grpSp>
        <p:nvGrpSpPr>
          <p:cNvPr id="476" name="Google Shape;476;p7"/>
          <p:cNvGrpSpPr/>
          <p:nvPr/>
        </p:nvGrpSpPr>
        <p:grpSpPr>
          <a:xfrm>
            <a:off x="419717" y="3703742"/>
            <a:ext cx="346075" cy="688975"/>
            <a:chOff x="1825" y="3415"/>
            <a:chExt cx="218" cy="434"/>
          </a:xfrm>
        </p:grpSpPr>
        <p:sp>
          <p:nvSpPr>
            <p:cNvPr id="477" name="Google Shape;477;p7"/>
            <p:cNvSpPr/>
            <p:nvPr/>
          </p:nvSpPr>
          <p:spPr>
            <a:xfrm>
              <a:off x="1825" y="3528"/>
              <a:ext cx="218" cy="210"/>
            </a:xfrm>
            <a:prstGeom prst="ellipse">
              <a:avLst/>
            </a:pr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78" name="Google Shape;478;p7"/>
            <p:cNvCxnSpPr/>
            <p:nvPr/>
          </p:nvCxnSpPr>
          <p:spPr>
            <a:xfrm>
              <a:off x="1901" y="3690"/>
              <a:ext cx="64" cy="0"/>
            </a:xfrm>
            <a:prstGeom prst="straightConnector1">
              <a:avLst/>
            </a:prstGeom>
            <a:noFill/>
            <a:ln w="28575" cap="flat" cmpd="sng">
              <a:solidFill>
                <a:schemeClr val="dk1"/>
              </a:solidFill>
              <a:prstDash val="solid"/>
              <a:round/>
              <a:headEnd type="none" w="sm" len="sm"/>
              <a:tailEnd type="none" w="sm" len="sm"/>
            </a:ln>
          </p:spPr>
        </p:cxnSp>
        <p:cxnSp>
          <p:nvCxnSpPr>
            <p:cNvPr id="479" name="Google Shape;479;p7"/>
            <p:cNvCxnSpPr/>
            <p:nvPr/>
          </p:nvCxnSpPr>
          <p:spPr>
            <a:xfrm>
              <a:off x="1901" y="3607"/>
              <a:ext cx="64" cy="0"/>
            </a:xfrm>
            <a:prstGeom prst="straightConnector1">
              <a:avLst/>
            </a:prstGeom>
            <a:noFill/>
            <a:ln w="28575" cap="flat" cmpd="sng">
              <a:solidFill>
                <a:schemeClr val="dk1"/>
              </a:solidFill>
              <a:prstDash val="solid"/>
              <a:round/>
              <a:headEnd type="none" w="sm" len="sm"/>
              <a:tailEnd type="none" w="sm" len="sm"/>
            </a:ln>
          </p:spPr>
        </p:cxnSp>
        <p:cxnSp>
          <p:nvCxnSpPr>
            <p:cNvPr id="480" name="Google Shape;480;p7"/>
            <p:cNvCxnSpPr/>
            <p:nvPr/>
          </p:nvCxnSpPr>
          <p:spPr>
            <a:xfrm rot="5400000">
              <a:off x="1902" y="3607"/>
              <a:ext cx="64" cy="0"/>
            </a:xfrm>
            <a:prstGeom prst="straightConnector1">
              <a:avLst/>
            </a:prstGeom>
            <a:noFill/>
            <a:ln w="28575" cap="flat" cmpd="sng">
              <a:solidFill>
                <a:schemeClr val="dk1"/>
              </a:solidFill>
              <a:prstDash val="solid"/>
              <a:round/>
              <a:headEnd type="none" w="sm" len="sm"/>
              <a:tailEnd type="none" w="sm" len="sm"/>
            </a:ln>
          </p:spPr>
        </p:cxnSp>
        <p:cxnSp>
          <p:nvCxnSpPr>
            <p:cNvPr id="481" name="Google Shape;481;p7"/>
            <p:cNvCxnSpPr/>
            <p:nvPr/>
          </p:nvCxnSpPr>
          <p:spPr>
            <a:xfrm>
              <a:off x="1933" y="3737"/>
              <a:ext cx="0" cy="112"/>
            </a:xfrm>
            <a:prstGeom prst="straightConnector1">
              <a:avLst/>
            </a:prstGeom>
            <a:noFill/>
            <a:ln w="28575" cap="flat" cmpd="sng">
              <a:solidFill>
                <a:schemeClr val="dk1"/>
              </a:solidFill>
              <a:prstDash val="solid"/>
              <a:round/>
              <a:headEnd type="none" w="sm" len="sm"/>
              <a:tailEnd type="none" w="sm" len="sm"/>
            </a:ln>
          </p:spPr>
        </p:cxnSp>
        <p:cxnSp>
          <p:nvCxnSpPr>
            <p:cNvPr id="482" name="Google Shape;482;p7"/>
            <p:cNvCxnSpPr/>
            <p:nvPr/>
          </p:nvCxnSpPr>
          <p:spPr>
            <a:xfrm>
              <a:off x="1933" y="3415"/>
              <a:ext cx="0" cy="112"/>
            </a:xfrm>
            <a:prstGeom prst="straightConnector1">
              <a:avLst/>
            </a:prstGeom>
            <a:noFill/>
            <a:ln w="28575" cap="flat" cmpd="sng">
              <a:solidFill>
                <a:schemeClr val="dk1"/>
              </a:solidFill>
              <a:prstDash val="solid"/>
              <a:round/>
              <a:headEnd type="none" w="sm" len="sm"/>
              <a:tailEnd type="none" w="sm" len="sm"/>
            </a:ln>
          </p:spPr>
        </p:cxnSp>
      </p:grpSp>
      <p:cxnSp>
        <p:nvCxnSpPr>
          <p:cNvPr id="483" name="Google Shape;483;p7"/>
          <p:cNvCxnSpPr/>
          <p:nvPr/>
        </p:nvCxnSpPr>
        <p:spPr>
          <a:xfrm>
            <a:off x="2518392" y="3662467"/>
            <a:ext cx="749300" cy="0"/>
          </a:xfrm>
          <a:prstGeom prst="straightConnector1">
            <a:avLst/>
          </a:prstGeom>
          <a:noFill/>
          <a:ln w="28575" cap="flat" cmpd="sng">
            <a:solidFill>
              <a:schemeClr val="dk1"/>
            </a:solidFill>
            <a:prstDash val="solid"/>
            <a:round/>
            <a:headEnd type="none" w="sm" len="sm"/>
            <a:tailEnd type="none" w="sm" len="sm"/>
          </a:ln>
        </p:spPr>
      </p:cxnSp>
      <p:cxnSp>
        <p:nvCxnSpPr>
          <p:cNvPr id="484" name="Google Shape;484;p7"/>
          <p:cNvCxnSpPr/>
          <p:nvPr/>
        </p:nvCxnSpPr>
        <p:spPr>
          <a:xfrm>
            <a:off x="603867" y="4449867"/>
            <a:ext cx="2667000" cy="0"/>
          </a:xfrm>
          <a:prstGeom prst="straightConnector1">
            <a:avLst/>
          </a:prstGeom>
          <a:noFill/>
          <a:ln w="28575" cap="flat" cmpd="sng">
            <a:solidFill>
              <a:schemeClr val="dk1"/>
            </a:solidFill>
            <a:prstDash val="solid"/>
            <a:round/>
            <a:headEnd type="none" w="sm" len="sm"/>
            <a:tailEnd type="none" w="sm" len="sm"/>
          </a:ln>
        </p:spPr>
      </p:cxnSp>
      <p:cxnSp>
        <p:nvCxnSpPr>
          <p:cNvPr id="485" name="Google Shape;485;p7"/>
          <p:cNvCxnSpPr/>
          <p:nvPr/>
        </p:nvCxnSpPr>
        <p:spPr>
          <a:xfrm>
            <a:off x="3254992" y="3975204"/>
            <a:ext cx="0" cy="473075"/>
          </a:xfrm>
          <a:prstGeom prst="straightConnector1">
            <a:avLst/>
          </a:prstGeom>
          <a:noFill/>
          <a:ln w="28575" cap="flat" cmpd="sng">
            <a:solidFill>
              <a:schemeClr val="dk1"/>
            </a:solidFill>
            <a:prstDash val="solid"/>
            <a:round/>
            <a:headEnd type="none" w="sm" len="sm"/>
            <a:tailEnd type="none" w="sm" len="sm"/>
          </a:ln>
        </p:spPr>
      </p:cxnSp>
      <p:cxnSp>
        <p:nvCxnSpPr>
          <p:cNvPr id="486" name="Google Shape;486;p7"/>
          <p:cNvCxnSpPr/>
          <p:nvPr/>
        </p:nvCxnSpPr>
        <p:spPr>
          <a:xfrm>
            <a:off x="3259754" y="3676754"/>
            <a:ext cx="0" cy="207963"/>
          </a:xfrm>
          <a:prstGeom prst="straightConnector1">
            <a:avLst/>
          </a:prstGeom>
          <a:noFill/>
          <a:ln w="28575" cap="flat" cmpd="sng">
            <a:solidFill>
              <a:schemeClr val="dk1"/>
            </a:solidFill>
            <a:prstDash val="solid"/>
            <a:round/>
            <a:headEnd type="none" w="sm" len="sm"/>
            <a:tailEnd type="none" w="sm" len="sm"/>
          </a:ln>
        </p:spPr>
      </p:cxnSp>
      <p:pic>
        <p:nvPicPr>
          <p:cNvPr id="487" name="Google Shape;487;p7"/>
          <p:cNvPicPr preferRelativeResize="0"/>
          <p:nvPr/>
        </p:nvPicPr>
        <p:blipFill rotWithShape="1">
          <a:blip r:embed="rId5">
            <a:alphaModFix/>
          </a:blip>
          <a:srcRect/>
          <a:stretch/>
        </p:blipFill>
        <p:spPr>
          <a:xfrm>
            <a:off x="10142" y="3770417"/>
            <a:ext cx="401637" cy="565150"/>
          </a:xfrm>
          <a:prstGeom prst="rect">
            <a:avLst/>
          </a:prstGeom>
          <a:noFill/>
          <a:ln>
            <a:noFill/>
          </a:ln>
        </p:spPr>
      </p:pic>
      <p:cxnSp>
        <p:nvCxnSpPr>
          <p:cNvPr id="488" name="Google Shape;488;p7"/>
          <p:cNvCxnSpPr/>
          <p:nvPr/>
        </p:nvCxnSpPr>
        <p:spPr>
          <a:xfrm rot="10800000">
            <a:off x="572117" y="3646592"/>
            <a:ext cx="328612" cy="0"/>
          </a:xfrm>
          <a:prstGeom prst="straightConnector1">
            <a:avLst/>
          </a:prstGeom>
          <a:noFill/>
          <a:ln w="28575" cap="flat" cmpd="sng">
            <a:solidFill>
              <a:schemeClr val="dk1"/>
            </a:solidFill>
            <a:prstDash val="solid"/>
            <a:round/>
            <a:headEnd type="none" w="sm" len="sm"/>
            <a:tailEnd type="none" w="sm" len="sm"/>
          </a:ln>
        </p:spPr>
      </p:cxnSp>
      <p:cxnSp>
        <p:nvCxnSpPr>
          <p:cNvPr id="489" name="Google Shape;489;p7"/>
          <p:cNvCxnSpPr/>
          <p:nvPr/>
        </p:nvCxnSpPr>
        <p:spPr>
          <a:xfrm rot="10800000">
            <a:off x="587992" y="3646592"/>
            <a:ext cx="0" cy="92075"/>
          </a:xfrm>
          <a:prstGeom prst="straightConnector1">
            <a:avLst/>
          </a:prstGeom>
          <a:noFill/>
          <a:ln w="28575" cap="flat" cmpd="sng">
            <a:solidFill>
              <a:schemeClr val="dk1"/>
            </a:solidFill>
            <a:prstDash val="solid"/>
            <a:round/>
            <a:headEnd type="none" w="sm" len="sm"/>
            <a:tailEnd type="none" w="sm" len="sm"/>
          </a:ln>
        </p:spPr>
      </p:cxnSp>
      <p:cxnSp>
        <p:nvCxnSpPr>
          <p:cNvPr id="490" name="Google Shape;490;p7"/>
          <p:cNvCxnSpPr/>
          <p:nvPr/>
        </p:nvCxnSpPr>
        <p:spPr>
          <a:xfrm rot="10800000">
            <a:off x="589579" y="4354617"/>
            <a:ext cx="0" cy="92075"/>
          </a:xfrm>
          <a:prstGeom prst="straightConnector1">
            <a:avLst/>
          </a:prstGeom>
          <a:noFill/>
          <a:ln w="28575" cap="flat" cmpd="sng">
            <a:solidFill>
              <a:schemeClr val="dk1"/>
            </a:solidFill>
            <a:prstDash val="solid"/>
            <a:round/>
            <a:headEnd type="none" w="sm" len="sm"/>
            <a:tailEnd type="none" w="sm" len="sm"/>
          </a:ln>
        </p:spPr>
      </p:cxnSp>
      <p:pic>
        <p:nvPicPr>
          <p:cNvPr id="491" name="Google Shape;491;p7"/>
          <p:cNvPicPr preferRelativeResize="0"/>
          <p:nvPr/>
        </p:nvPicPr>
        <p:blipFill rotWithShape="1">
          <a:blip r:embed="rId6">
            <a:alphaModFix/>
          </a:blip>
          <a:srcRect/>
          <a:stretch/>
        </p:blipFill>
        <p:spPr>
          <a:xfrm>
            <a:off x="516554" y="3230667"/>
            <a:ext cx="1252538" cy="350837"/>
          </a:xfrm>
          <a:prstGeom prst="rect">
            <a:avLst/>
          </a:prstGeom>
          <a:noFill/>
          <a:ln>
            <a:noFill/>
          </a:ln>
        </p:spPr>
      </p:pic>
      <p:cxnSp>
        <p:nvCxnSpPr>
          <p:cNvPr id="492" name="Google Shape;492;p7"/>
          <p:cNvCxnSpPr/>
          <p:nvPr/>
        </p:nvCxnSpPr>
        <p:spPr>
          <a:xfrm>
            <a:off x="1284904" y="3665642"/>
            <a:ext cx="773113" cy="0"/>
          </a:xfrm>
          <a:prstGeom prst="straightConnector1">
            <a:avLst/>
          </a:prstGeom>
          <a:noFill/>
          <a:ln w="28575" cap="flat" cmpd="sng">
            <a:solidFill>
              <a:schemeClr val="dk1"/>
            </a:solidFill>
            <a:prstDash val="solid"/>
            <a:round/>
            <a:headEnd type="none" w="sm" len="sm"/>
            <a:tailEnd type="none" w="sm" len="sm"/>
          </a:ln>
        </p:spPr>
      </p:cxnSp>
      <p:cxnSp>
        <p:nvCxnSpPr>
          <p:cNvPr id="493" name="Google Shape;493;p7"/>
          <p:cNvCxnSpPr/>
          <p:nvPr/>
        </p:nvCxnSpPr>
        <p:spPr>
          <a:xfrm>
            <a:off x="3059729" y="3881542"/>
            <a:ext cx="415925" cy="0"/>
          </a:xfrm>
          <a:prstGeom prst="straightConnector1">
            <a:avLst/>
          </a:prstGeom>
          <a:noFill/>
          <a:ln w="28575" cap="flat" cmpd="sng">
            <a:solidFill>
              <a:schemeClr val="dk1"/>
            </a:solidFill>
            <a:prstDash val="solid"/>
            <a:round/>
            <a:headEnd type="none" w="sm" len="sm"/>
            <a:tailEnd type="none" w="sm" len="sm"/>
          </a:ln>
        </p:spPr>
      </p:cxnSp>
      <p:cxnSp>
        <p:nvCxnSpPr>
          <p:cNvPr id="494" name="Google Shape;494;p7"/>
          <p:cNvCxnSpPr/>
          <p:nvPr/>
        </p:nvCxnSpPr>
        <p:spPr>
          <a:xfrm>
            <a:off x="3186729" y="3962504"/>
            <a:ext cx="149225" cy="0"/>
          </a:xfrm>
          <a:prstGeom prst="straightConnector1">
            <a:avLst/>
          </a:prstGeom>
          <a:noFill/>
          <a:ln w="28575" cap="flat" cmpd="sng">
            <a:solidFill>
              <a:schemeClr val="dk1"/>
            </a:solidFill>
            <a:prstDash val="solid"/>
            <a:round/>
            <a:headEnd type="none" w="sm" len="sm"/>
            <a:tailEnd type="none" w="sm" len="sm"/>
          </a:ln>
        </p:spPr>
      </p:cxnSp>
      <p:sp>
        <p:nvSpPr>
          <p:cNvPr id="495" name="Google Shape;495;p7"/>
          <p:cNvSpPr/>
          <p:nvPr/>
        </p:nvSpPr>
        <p:spPr>
          <a:xfrm>
            <a:off x="4694854" y="3338617"/>
            <a:ext cx="1547813" cy="1230312"/>
          </a:xfrm>
          <a:custGeom>
            <a:avLst/>
            <a:gdLst/>
            <a:ahLst/>
            <a:cxnLst/>
            <a:rect l="l" t="t" r="r" b="b"/>
            <a:pathLst>
              <a:path w="1506" h="448" extrusionOk="0">
                <a:moveTo>
                  <a:pt x="0" y="273"/>
                </a:moveTo>
                <a:cubicBezTo>
                  <a:pt x="39" y="214"/>
                  <a:pt x="79" y="156"/>
                  <a:pt x="131" y="113"/>
                </a:cubicBezTo>
                <a:cubicBezTo>
                  <a:pt x="183" y="70"/>
                  <a:pt x="256" y="34"/>
                  <a:pt x="313" y="18"/>
                </a:cubicBezTo>
                <a:cubicBezTo>
                  <a:pt x="370" y="2"/>
                  <a:pt x="414" y="0"/>
                  <a:pt x="473" y="18"/>
                </a:cubicBezTo>
                <a:cubicBezTo>
                  <a:pt x="532" y="36"/>
                  <a:pt x="621" y="90"/>
                  <a:pt x="669" y="127"/>
                </a:cubicBezTo>
                <a:cubicBezTo>
                  <a:pt x="717" y="164"/>
                  <a:pt x="730" y="207"/>
                  <a:pt x="764" y="243"/>
                </a:cubicBezTo>
                <a:cubicBezTo>
                  <a:pt x="798" y="279"/>
                  <a:pt x="830" y="313"/>
                  <a:pt x="873" y="345"/>
                </a:cubicBezTo>
                <a:cubicBezTo>
                  <a:pt x="916" y="377"/>
                  <a:pt x="972" y="418"/>
                  <a:pt x="1026" y="433"/>
                </a:cubicBezTo>
                <a:cubicBezTo>
                  <a:pt x="1080" y="448"/>
                  <a:pt x="1143" y="448"/>
                  <a:pt x="1200" y="433"/>
                </a:cubicBezTo>
                <a:cubicBezTo>
                  <a:pt x="1257" y="418"/>
                  <a:pt x="1316" y="384"/>
                  <a:pt x="1367" y="345"/>
                </a:cubicBezTo>
                <a:cubicBezTo>
                  <a:pt x="1418" y="306"/>
                  <a:pt x="1483" y="224"/>
                  <a:pt x="1506" y="200"/>
                </a:cubicBezTo>
              </a:path>
            </a:pathLst>
          </a:cu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6" name="Google Shape;496;p7"/>
          <p:cNvSpPr/>
          <p:nvPr/>
        </p:nvSpPr>
        <p:spPr>
          <a:xfrm>
            <a:off x="6174404" y="3316392"/>
            <a:ext cx="1547813" cy="1279525"/>
          </a:xfrm>
          <a:custGeom>
            <a:avLst/>
            <a:gdLst/>
            <a:ahLst/>
            <a:cxnLst/>
            <a:rect l="l" t="t" r="r" b="b"/>
            <a:pathLst>
              <a:path w="1506" h="448" extrusionOk="0">
                <a:moveTo>
                  <a:pt x="0" y="273"/>
                </a:moveTo>
                <a:cubicBezTo>
                  <a:pt x="39" y="214"/>
                  <a:pt x="79" y="156"/>
                  <a:pt x="131" y="113"/>
                </a:cubicBezTo>
                <a:cubicBezTo>
                  <a:pt x="183" y="70"/>
                  <a:pt x="256" y="34"/>
                  <a:pt x="313" y="18"/>
                </a:cubicBezTo>
                <a:cubicBezTo>
                  <a:pt x="370" y="2"/>
                  <a:pt x="414" y="0"/>
                  <a:pt x="473" y="18"/>
                </a:cubicBezTo>
                <a:cubicBezTo>
                  <a:pt x="532" y="36"/>
                  <a:pt x="621" y="90"/>
                  <a:pt x="669" y="127"/>
                </a:cubicBezTo>
                <a:cubicBezTo>
                  <a:pt x="717" y="164"/>
                  <a:pt x="730" y="207"/>
                  <a:pt x="764" y="243"/>
                </a:cubicBezTo>
                <a:cubicBezTo>
                  <a:pt x="798" y="279"/>
                  <a:pt x="830" y="313"/>
                  <a:pt x="873" y="345"/>
                </a:cubicBezTo>
                <a:cubicBezTo>
                  <a:pt x="916" y="377"/>
                  <a:pt x="972" y="418"/>
                  <a:pt x="1026" y="433"/>
                </a:cubicBezTo>
                <a:cubicBezTo>
                  <a:pt x="1080" y="448"/>
                  <a:pt x="1143" y="448"/>
                  <a:pt x="1200" y="433"/>
                </a:cubicBezTo>
                <a:cubicBezTo>
                  <a:pt x="1257" y="418"/>
                  <a:pt x="1316" y="384"/>
                  <a:pt x="1367" y="345"/>
                </a:cubicBezTo>
                <a:cubicBezTo>
                  <a:pt x="1418" y="306"/>
                  <a:pt x="1483" y="224"/>
                  <a:pt x="1506" y="200"/>
                </a:cubicBezTo>
              </a:path>
            </a:pathLst>
          </a:custGeom>
          <a:noFill/>
          <a:ln w="285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97" name="Google Shape;497;p7"/>
          <p:cNvCxnSpPr/>
          <p:nvPr/>
        </p:nvCxnSpPr>
        <p:spPr>
          <a:xfrm>
            <a:off x="4610717" y="3995842"/>
            <a:ext cx="3490912" cy="4762"/>
          </a:xfrm>
          <a:prstGeom prst="straightConnector1">
            <a:avLst/>
          </a:prstGeom>
          <a:noFill/>
          <a:ln w="12675" cap="flat" cmpd="sng">
            <a:solidFill>
              <a:schemeClr val="dk1"/>
            </a:solidFill>
            <a:prstDash val="solid"/>
            <a:round/>
            <a:headEnd type="none" w="sm" len="sm"/>
            <a:tailEnd type="triangle" w="med" len="med"/>
          </a:ln>
        </p:spPr>
      </p:cxnSp>
      <p:pic>
        <p:nvPicPr>
          <p:cNvPr id="498" name="Google Shape;498;p7"/>
          <p:cNvPicPr preferRelativeResize="0"/>
          <p:nvPr/>
        </p:nvPicPr>
        <p:blipFill rotWithShape="1">
          <a:blip r:embed="rId7">
            <a:alphaModFix/>
          </a:blip>
          <a:srcRect/>
          <a:stretch/>
        </p:blipFill>
        <p:spPr>
          <a:xfrm>
            <a:off x="4115417" y="3470379"/>
            <a:ext cx="495300" cy="303213"/>
          </a:xfrm>
          <a:prstGeom prst="rect">
            <a:avLst/>
          </a:prstGeom>
          <a:noFill/>
          <a:ln>
            <a:noFill/>
          </a:ln>
        </p:spPr>
      </p:pic>
      <p:cxnSp>
        <p:nvCxnSpPr>
          <p:cNvPr id="499" name="Google Shape;499;p7"/>
          <p:cNvCxnSpPr/>
          <p:nvPr/>
        </p:nvCxnSpPr>
        <p:spPr>
          <a:xfrm rot="10800000">
            <a:off x="4620242" y="3660879"/>
            <a:ext cx="2889250" cy="4763"/>
          </a:xfrm>
          <a:prstGeom prst="straightConnector1">
            <a:avLst/>
          </a:prstGeom>
          <a:noFill/>
          <a:ln w="12675" cap="flat" cmpd="sng">
            <a:solidFill>
              <a:schemeClr val="dk1"/>
            </a:solidFill>
            <a:prstDash val="dot"/>
            <a:round/>
            <a:headEnd type="none" w="sm" len="sm"/>
            <a:tailEnd type="none" w="sm" len="sm"/>
          </a:ln>
        </p:spPr>
      </p:cxnSp>
      <p:sp>
        <p:nvSpPr>
          <p:cNvPr id="500" name="Google Shape;500;p7"/>
          <p:cNvSpPr txBox="1"/>
          <p:nvPr/>
        </p:nvSpPr>
        <p:spPr>
          <a:xfrm>
            <a:off x="8061942" y="3902179"/>
            <a:ext cx="2476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a:t>
            </a:r>
            <a:endParaRPr/>
          </a:p>
        </p:txBody>
      </p:sp>
      <p:cxnSp>
        <p:nvCxnSpPr>
          <p:cNvPr id="501" name="Google Shape;501;p7"/>
          <p:cNvCxnSpPr/>
          <p:nvPr/>
        </p:nvCxnSpPr>
        <p:spPr>
          <a:xfrm>
            <a:off x="4832967" y="3659292"/>
            <a:ext cx="0" cy="574675"/>
          </a:xfrm>
          <a:prstGeom prst="straightConnector1">
            <a:avLst/>
          </a:prstGeom>
          <a:noFill/>
          <a:ln w="12675" cap="flat" cmpd="sng">
            <a:solidFill>
              <a:schemeClr val="dk1"/>
            </a:solidFill>
            <a:prstDash val="dash"/>
            <a:round/>
            <a:headEnd type="none" w="sm" len="sm"/>
            <a:tailEnd type="none" w="sm" len="sm"/>
          </a:ln>
        </p:spPr>
      </p:cxnSp>
      <p:cxnSp>
        <p:nvCxnSpPr>
          <p:cNvPr id="502" name="Google Shape;502;p7"/>
          <p:cNvCxnSpPr/>
          <p:nvPr/>
        </p:nvCxnSpPr>
        <p:spPr>
          <a:xfrm>
            <a:off x="5345729" y="3659292"/>
            <a:ext cx="0" cy="574675"/>
          </a:xfrm>
          <a:prstGeom prst="straightConnector1">
            <a:avLst/>
          </a:prstGeom>
          <a:noFill/>
          <a:ln w="12675" cap="flat" cmpd="sng">
            <a:solidFill>
              <a:schemeClr val="dk1"/>
            </a:solidFill>
            <a:prstDash val="dash"/>
            <a:round/>
            <a:headEnd type="none" w="sm" len="sm"/>
            <a:tailEnd type="none" w="sm" len="sm"/>
          </a:ln>
        </p:spPr>
      </p:cxnSp>
      <p:pic>
        <p:nvPicPr>
          <p:cNvPr id="503" name="Google Shape;503;p7"/>
          <p:cNvPicPr preferRelativeResize="0"/>
          <p:nvPr/>
        </p:nvPicPr>
        <p:blipFill rotWithShape="1">
          <a:blip r:embed="rId8">
            <a:alphaModFix/>
          </a:blip>
          <a:srcRect/>
          <a:stretch/>
        </p:blipFill>
        <p:spPr>
          <a:xfrm>
            <a:off x="4117004" y="3165579"/>
            <a:ext cx="515938" cy="303213"/>
          </a:xfrm>
          <a:prstGeom prst="rect">
            <a:avLst/>
          </a:prstGeom>
          <a:noFill/>
          <a:ln>
            <a:noFill/>
          </a:ln>
        </p:spPr>
      </p:pic>
      <p:cxnSp>
        <p:nvCxnSpPr>
          <p:cNvPr id="504" name="Google Shape;504;p7"/>
          <p:cNvCxnSpPr/>
          <p:nvPr/>
        </p:nvCxnSpPr>
        <p:spPr>
          <a:xfrm rot="10800000">
            <a:off x="4620242" y="3341792"/>
            <a:ext cx="1825625" cy="0"/>
          </a:xfrm>
          <a:prstGeom prst="straightConnector1">
            <a:avLst/>
          </a:prstGeom>
          <a:noFill/>
          <a:ln w="12675" cap="flat" cmpd="sng">
            <a:solidFill>
              <a:schemeClr val="dk1"/>
            </a:solidFill>
            <a:prstDash val="dot"/>
            <a:round/>
            <a:headEnd type="none" w="sm" len="sm"/>
            <a:tailEnd type="none" w="sm" len="sm"/>
          </a:ln>
        </p:spPr>
      </p:cxnSp>
      <p:cxnSp>
        <p:nvCxnSpPr>
          <p:cNvPr id="505" name="Google Shape;505;p7"/>
          <p:cNvCxnSpPr/>
          <p:nvPr/>
        </p:nvCxnSpPr>
        <p:spPr>
          <a:xfrm>
            <a:off x="6322042" y="3659292"/>
            <a:ext cx="0" cy="574675"/>
          </a:xfrm>
          <a:prstGeom prst="straightConnector1">
            <a:avLst/>
          </a:prstGeom>
          <a:noFill/>
          <a:ln w="12675" cap="flat" cmpd="sng">
            <a:solidFill>
              <a:schemeClr val="dk1"/>
            </a:solidFill>
            <a:prstDash val="dash"/>
            <a:round/>
            <a:headEnd type="none" w="sm" len="sm"/>
            <a:tailEnd type="none" w="sm" len="sm"/>
          </a:ln>
        </p:spPr>
      </p:cxnSp>
      <p:cxnSp>
        <p:nvCxnSpPr>
          <p:cNvPr id="506" name="Google Shape;506;p7"/>
          <p:cNvCxnSpPr/>
          <p:nvPr/>
        </p:nvCxnSpPr>
        <p:spPr>
          <a:xfrm>
            <a:off x="6834804" y="3659292"/>
            <a:ext cx="0" cy="574675"/>
          </a:xfrm>
          <a:prstGeom prst="straightConnector1">
            <a:avLst/>
          </a:prstGeom>
          <a:noFill/>
          <a:ln w="12675" cap="flat" cmpd="sng">
            <a:solidFill>
              <a:schemeClr val="dk1"/>
            </a:solidFill>
            <a:prstDash val="dash"/>
            <a:round/>
            <a:headEnd type="none" w="sm" len="sm"/>
            <a:tailEnd type="none" w="sm" len="sm"/>
          </a:ln>
        </p:spPr>
      </p:cxnSp>
      <p:cxnSp>
        <p:nvCxnSpPr>
          <p:cNvPr id="507" name="Google Shape;507;p7"/>
          <p:cNvCxnSpPr/>
          <p:nvPr/>
        </p:nvCxnSpPr>
        <p:spPr>
          <a:xfrm>
            <a:off x="4832967" y="4178404"/>
            <a:ext cx="503237" cy="0"/>
          </a:xfrm>
          <a:prstGeom prst="straightConnector1">
            <a:avLst/>
          </a:prstGeom>
          <a:noFill/>
          <a:ln w="12675" cap="flat" cmpd="sng">
            <a:solidFill>
              <a:schemeClr val="dk1"/>
            </a:solidFill>
            <a:prstDash val="solid"/>
            <a:round/>
            <a:headEnd type="stealth" w="med" len="med"/>
            <a:tailEnd type="stealth" w="med" len="med"/>
          </a:ln>
        </p:spPr>
      </p:cxnSp>
      <p:pic>
        <p:nvPicPr>
          <p:cNvPr id="508" name="Google Shape;508;p7"/>
          <p:cNvPicPr preferRelativeResize="0"/>
          <p:nvPr/>
        </p:nvPicPr>
        <p:blipFill rotWithShape="1">
          <a:blip r:embed="rId9">
            <a:alphaModFix/>
          </a:blip>
          <a:srcRect/>
          <a:stretch/>
        </p:blipFill>
        <p:spPr>
          <a:xfrm>
            <a:off x="4907579" y="4206979"/>
            <a:ext cx="365125" cy="303213"/>
          </a:xfrm>
          <a:prstGeom prst="rect">
            <a:avLst/>
          </a:prstGeom>
          <a:noFill/>
          <a:ln>
            <a:noFill/>
          </a:ln>
        </p:spPr>
      </p:pic>
      <p:cxnSp>
        <p:nvCxnSpPr>
          <p:cNvPr id="509" name="Google Shape;509;p7"/>
          <p:cNvCxnSpPr/>
          <p:nvPr/>
        </p:nvCxnSpPr>
        <p:spPr>
          <a:xfrm rot="10800000" flipH="1">
            <a:off x="4110654" y="3675167"/>
            <a:ext cx="676275" cy="1000125"/>
          </a:xfrm>
          <a:prstGeom prst="straightConnector1">
            <a:avLst/>
          </a:prstGeom>
          <a:noFill/>
          <a:ln w="12675" cap="flat" cmpd="sng">
            <a:solidFill>
              <a:schemeClr val="dk1"/>
            </a:solidFill>
            <a:prstDash val="solid"/>
            <a:round/>
            <a:headEnd type="none" w="sm" len="sm"/>
            <a:tailEnd type="triangle" w="med" len="med"/>
          </a:ln>
        </p:spPr>
      </p:cxnSp>
      <p:pic>
        <p:nvPicPr>
          <p:cNvPr id="510" name="Google Shape;510;p7"/>
          <p:cNvPicPr preferRelativeResize="0"/>
          <p:nvPr/>
        </p:nvPicPr>
        <p:blipFill rotWithShape="1">
          <a:blip r:embed="rId10">
            <a:alphaModFix/>
          </a:blip>
          <a:srcRect/>
          <a:stretch/>
        </p:blipFill>
        <p:spPr>
          <a:xfrm>
            <a:off x="3191492" y="4721329"/>
            <a:ext cx="1406525" cy="303213"/>
          </a:xfrm>
          <a:prstGeom prst="rect">
            <a:avLst/>
          </a:prstGeom>
          <a:noFill/>
          <a:ln>
            <a:noFill/>
          </a:ln>
        </p:spPr>
      </p:pic>
      <p:sp>
        <p:nvSpPr>
          <p:cNvPr id="511" name="Google Shape;511;p7"/>
          <p:cNvSpPr/>
          <p:nvPr/>
        </p:nvSpPr>
        <p:spPr>
          <a:xfrm>
            <a:off x="3197842" y="4686404"/>
            <a:ext cx="1397000" cy="346075"/>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2" name="Google Shape;512;p7"/>
          <p:cNvSpPr/>
          <p:nvPr/>
        </p:nvSpPr>
        <p:spPr>
          <a:xfrm>
            <a:off x="4837729" y="3883129"/>
            <a:ext cx="508000" cy="114300"/>
          </a:xfrm>
          <a:custGeom>
            <a:avLst/>
            <a:gdLst/>
            <a:ahLst/>
            <a:cxnLst/>
            <a:rect l="l" t="t" r="r" b="b"/>
            <a:pathLst>
              <a:path w="320" h="97" extrusionOk="0">
                <a:moveTo>
                  <a:pt x="0" y="97"/>
                </a:moveTo>
                <a:cubicBezTo>
                  <a:pt x="15" y="75"/>
                  <a:pt x="31" y="53"/>
                  <a:pt x="48" y="39"/>
                </a:cubicBezTo>
                <a:cubicBezTo>
                  <a:pt x="65" y="25"/>
                  <a:pt x="83" y="20"/>
                  <a:pt x="99" y="14"/>
                </a:cubicBezTo>
                <a:cubicBezTo>
                  <a:pt x="115" y="8"/>
                  <a:pt x="129" y="6"/>
                  <a:pt x="144" y="4"/>
                </a:cubicBezTo>
                <a:cubicBezTo>
                  <a:pt x="159" y="2"/>
                  <a:pt x="175" y="0"/>
                  <a:pt x="192" y="4"/>
                </a:cubicBezTo>
                <a:cubicBezTo>
                  <a:pt x="209" y="8"/>
                  <a:pt x="231" y="19"/>
                  <a:pt x="247" y="27"/>
                </a:cubicBezTo>
                <a:cubicBezTo>
                  <a:pt x="263" y="35"/>
                  <a:pt x="273" y="44"/>
                  <a:pt x="285" y="55"/>
                </a:cubicBezTo>
                <a:cubicBezTo>
                  <a:pt x="297" y="66"/>
                  <a:pt x="314" y="85"/>
                  <a:pt x="320" y="91"/>
                </a:cubicBezTo>
              </a:path>
            </a:pathLst>
          </a:custGeom>
          <a:noFill/>
          <a:ln w="19050"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3" name="Google Shape;513;p7"/>
          <p:cNvSpPr/>
          <p:nvPr/>
        </p:nvSpPr>
        <p:spPr>
          <a:xfrm>
            <a:off x="6322042" y="3883129"/>
            <a:ext cx="508000" cy="123825"/>
          </a:xfrm>
          <a:custGeom>
            <a:avLst/>
            <a:gdLst/>
            <a:ahLst/>
            <a:cxnLst/>
            <a:rect l="l" t="t" r="r" b="b"/>
            <a:pathLst>
              <a:path w="320" h="97" extrusionOk="0">
                <a:moveTo>
                  <a:pt x="0" y="97"/>
                </a:moveTo>
                <a:cubicBezTo>
                  <a:pt x="15" y="75"/>
                  <a:pt x="31" y="53"/>
                  <a:pt x="48" y="39"/>
                </a:cubicBezTo>
                <a:cubicBezTo>
                  <a:pt x="65" y="25"/>
                  <a:pt x="83" y="20"/>
                  <a:pt x="99" y="14"/>
                </a:cubicBezTo>
                <a:cubicBezTo>
                  <a:pt x="115" y="8"/>
                  <a:pt x="129" y="6"/>
                  <a:pt x="144" y="4"/>
                </a:cubicBezTo>
                <a:cubicBezTo>
                  <a:pt x="159" y="2"/>
                  <a:pt x="175" y="0"/>
                  <a:pt x="192" y="4"/>
                </a:cubicBezTo>
                <a:cubicBezTo>
                  <a:pt x="209" y="8"/>
                  <a:pt x="231" y="19"/>
                  <a:pt x="247" y="27"/>
                </a:cubicBezTo>
                <a:cubicBezTo>
                  <a:pt x="263" y="35"/>
                  <a:pt x="273" y="44"/>
                  <a:pt x="285" y="55"/>
                </a:cubicBezTo>
                <a:cubicBezTo>
                  <a:pt x="297" y="66"/>
                  <a:pt x="314" y="85"/>
                  <a:pt x="320" y="91"/>
                </a:cubicBezTo>
              </a:path>
            </a:pathLst>
          </a:custGeom>
          <a:noFill/>
          <a:ln w="19050"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4" name="Google Shape;514;p7"/>
          <p:cNvPicPr preferRelativeResize="0"/>
          <p:nvPr/>
        </p:nvPicPr>
        <p:blipFill rotWithShape="1">
          <a:blip r:embed="rId11">
            <a:alphaModFix/>
          </a:blip>
          <a:srcRect/>
          <a:stretch/>
        </p:blipFill>
        <p:spPr>
          <a:xfrm>
            <a:off x="5018704" y="3649767"/>
            <a:ext cx="150813" cy="217487"/>
          </a:xfrm>
          <a:prstGeom prst="rect">
            <a:avLst/>
          </a:prstGeom>
          <a:noFill/>
          <a:ln>
            <a:noFill/>
          </a:ln>
        </p:spPr>
      </p:pic>
      <p:pic>
        <p:nvPicPr>
          <p:cNvPr id="515" name="Google Shape;515;p7"/>
          <p:cNvPicPr preferRelativeResize="0"/>
          <p:nvPr/>
        </p:nvPicPr>
        <p:blipFill rotWithShape="1">
          <a:blip r:embed="rId12">
            <a:alphaModFix/>
          </a:blip>
          <a:srcRect/>
          <a:stretch/>
        </p:blipFill>
        <p:spPr>
          <a:xfrm>
            <a:off x="6764954" y="3227492"/>
            <a:ext cx="279400" cy="393700"/>
          </a:xfrm>
          <a:prstGeom prst="rect">
            <a:avLst/>
          </a:prstGeom>
          <a:noFill/>
          <a:ln>
            <a:noFill/>
          </a:ln>
        </p:spPr>
      </p:pic>
      <p:pic>
        <p:nvPicPr>
          <p:cNvPr id="516" name="Google Shape;516;p7"/>
          <p:cNvPicPr preferRelativeResize="0"/>
          <p:nvPr/>
        </p:nvPicPr>
        <p:blipFill rotWithShape="1">
          <a:blip r:embed="rId11">
            <a:alphaModFix/>
          </a:blip>
          <a:srcRect/>
          <a:stretch/>
        </p:blipFill>
        <p:spPr>
          <a:xfrm>
            <a:off x="6528417" y="3664054"/>
            <a:ext cx="150812" cy="217488"/>
          </a:xfrm>
          <a:prstGeom prst="rect">
            <a:avLst/>
          </a:prstGeom>
          <a:noFill/>
          <a:ln>
            <a:noFill/>
          </a:ln>
        </p:spPr>
      </p:pic>
      <p:pic>
        <p:nvPicPr>
          <p:cNvPr id="517" name="Google Shape;517;p7"/>
          <p:cNvPicPr preferRelativeResize="0"/>
          <p:nvPr/>
        </p:nvPicPr>
        <p:blipFill rotWithShape="1">
          <a:blip r:embed="rId13">
            <a:alphaModFix/>
          </a:blip>
          <a:srcRect/>
          <a:stretch/>
        </p:blipFill>
        <p:spPr>
          <a:xfrm>
            <a:off x="187325" y="4868863"/>
            <a:ext cx="4394200" cy="1220787"/>
          </a:xfrm>
          <a:prstGeom prst="rect">
            <a:avLst/>
          </a:prstGeom>
          <a:noFill/>
          <a:ln>
            <a:noFill/>
          </a:ln>
        </p:spPr>
      </p:pic>
      <p:pic>
        <p:nvPicPr>
          <p:cNvPr id="518" name="Google Shape;518;p7"/>
          <p:cNvPicPr preferRelativeResize="0"/>
          <p:nvPr/>
        </p:nvPicPr>
        <p:blipFill rotWithShape="1">
          <a:blip r:embed="rId14">
            <a:alphaModFix/>
          </a:blip>
          <a:srcRect/>
          <a:stretch/>
        </p:blipFill>
        <p:spPr>
          <a:xfrm>
            <a:off x="559417" y="5996092"/>
            <a:ext cx="2682875" cy="674687"/>
          </a:xfrm>
          <a:prstGeom prst="rect">
            <a:avLst/>
          </a:prstGeom>
          <a:noFill/>
          <a:ln>
            <a:noFill/>
          </a:ln>
        </p:spPr>
      </p:pic>
      <p:pic>
        <p:nvPicPr>
          <p:cNvPr id="519" name="Google Shape;519;p7"/>
          <p:cNvPicPr preferRelativeResize="0"/>
          <p:nvPr/>
        </p:nvPicPr>
        <p:blipFill rotWithShape="1">
          <a:blip r:embed="rId15">
            <a:alphaModFix/>
          </a:blip>
          <a:srcRect/>
          <a:stretch/>
        </p:blipFill>
        <p:spPr>
          <a:xfrm>
            <a:off x="4578903" y="6082756"/>
            <a:ext cx="3051175" cy="393700"/>
          </a:xfrm>
          <a:prstGeom prst="rect">
            <a:avLst/>
          </a:prstGeom>
          <a:noFill/>
          <a:ln>
            <a:noFill/>
          </a:ln>
        </p:spPr>
      </p:pic>
      <p:pic>
        <p:nvPicPr>
          <p:cNvPr id="520" name="Google Shape;520;p7"/>
          <p:cNvPicPr preferRelativeResize="0"/>
          <p:nvPr/>
        </p:nvPicPr>
        <p:blipFill rotWithShape="1">
          <a:blip r:embed="rId16">
            <a:alphaModFix/>
          </a:blip>
          <a:srcRect/>
          <a:stretch/>
        </p:blipFill>
        <p:spPr>
          <a:xfrm>
            <a:off x="6168054" y="4391129"/>
            <a:ext cx="712788" cy="303213"/>
          </a:xfrm>
          <a:prstGeom prst="rect">
            <a:avLst/>
          </a:prstGeom>
          <a:noFill/>
          <a:ln>
            <a:noFill/>
          </a:ln>
        </p:spPr>
      </p:pic>
      <p:pic>
        <p:nvPicPr>
          <p:cNvPr id="521" name="Google Shape;521;p7"/>
          <p:cNvPicPr preferRelativeResize="0"/>
          <p:nvPr/>
        </p:nvPicPr>
        <p:blipFill rotWithShape="1">
          <a:blip r:embed="rId17">
            <a:alphaModFix/>
          </a:blip>
          <a:srcRect/>
          <a:stretch/>
        </p:blipFill>
        <p:spPr>
          <a:xfrm>
            <a:off x="7353917" y="3681517"/>
            <a:ext cx="477837" cy="323850"/>
          </a:xfrm>
          <a:prstGeom prst="rect">
            <a:avLst/>
          </a:prstGeom>
          <a:noFill/>
          <a:ln>
            <a:noFill/>
          </a:ln>
        </p:spPr>
      </p:pic>
      <p:cxnSp>
        <p:nvCxnSpPr>
          <p:cNvPr id="522" name="Google Shape;522;p7"/>
          <p:cNvCxnSpPr/>
          <p:nvPr/>
        </p:nvCxnSpPr>
        <p:spPr>
          <a:xfrm rot="10800000">
            <a:off x="7330104" y="3651354"/>
            <a:ext cx="0" cy="923925"/>
          </a:xfrm>
          <a:prstGeom prst="straightConnector1">
            <a:avLst/>
          </a:prstGeom>
          <a:noFill/>
          <a:ln w="12675" cap="flat" cmpd="sng">
            <a:solidFill>
              <a:schemeClr val="dk1"/>
            </a:solidFill>
            <a:prstDash val="solid"/>
            <a:round/>
            <a:headEnd type="stealth" w="med" len="med"/>
            <a:tailEnd type="stealth" w="med" len="med"/>
          </a:ln>
        </p:spPr>
      </p:cxnSp>
      <p:cxnSp>
        <p:nvCxnSpPr>
          <p:cNvPr id="523" name="Google Shape;523;p7"/>
          <p:cNvCxnSpPr/>
          <p:nvPr/>
        </p:nvCxnSpPr>
        <p:spPr>
          <a:xfrm rot="10800000">
            <a:off x="4704379" y="4556229"/>
            <a:ext cx="1409700" cy="0"/>
          </a:xfrm>
          <a:prstGeom prst="straightConnector1">
            <a:avLst/>
          </a:prstGeom>
          <a:noFill/>
          <a:ln w="12675" cap="flat" cmpd="sng">
            <a:solidFill>
              <a:schemeClr val="dk1"/>
            </a:solidFill>
            <a:prstDash val="dot"/>
            <a:round/>
            <a:headEnd type="none" w="sm" len="sm"/>
            <a:tailEnd type="none" w="sm" len="sm"/>
          </a:ln>
        </p:spPr>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8"/>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Diodli mantiqiy eshiklar (gates)</a:t>
            </a:r>
            <a:endParaRPr sz="4000"/>
          </a:p>
        </p:txBody>
      </p:sp>
      <p:sp>
        <p:nvSpPr>
          <p:cNvPr id="533" name="Google Shape;533;p8"/>
          <p:cNvSpPr/>
          <p:nvPr/>
        </p:nvSpPr>
        <p:spPr>
          <a:xfrm>
            <a:off x="251520" y="2132856"/>
            <a:ext cx="8712968" cy="2862322"/>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Raqamli mantiqiy funktsiyalarni amalga oshirish uchun diodlar va rezistorlar ishlatilishi mumkin</a:t>
            </a: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0V past va +5V yuqori</a:t>
            </a: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Quyidagi chapdagi sxemada uchta kirishdan biri +5V da bo'lsa, chiqish vQ ham +5V da bo'ladi va rezistor orqali oqim bo'ladi. Agar uchta kirish nolga teng bo'lsa, diodlar uzilib qoladi va chiqish qarshilik orqali erga ulanadi. Natijalar sxema yonidagi OR gate haqiqat jadvalida umumlashtiriladi</a:t>
            </a:r>
            <a:endParaRPr sz="1800">
              <a:solidFill>
                <a:schemeClr val="dk1"/>
              </a:solidFill>
              <a:latin typeface="Calibri"/>
              <a:ea typeface="Calibri"/>
              <a:cs typeface="Calibri"/>
              <a:sym typeface="Calibri"/>
            </a:endParaRPr>
          </a:p>
          <a:p>
            <a:pPr marL="285750" marR="0" lvl="0" indent="-285750" algn="just"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Quyidagi o'ngdagi zanjirda, agar kirishlardan birortasi nolga teng bo'lsa, u diod yonadi va chiqish nol voltda bo'ladi. Agar uchta kirish +5 V da bo'lsa, diodlar uzilib qoladi va chiqish + 5 V da bo'ladi. Natijalar AND gate jadvalida umumlashtiriladi.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9"/>
          <p:cNvSpPr txBox="1">
            <a:spLocks noGrp="1"/>
          </p:cNvSpPr>
          <p:nvPr>
            <p:ph type="title"/>
          </p:nvPr>
        </p:nvSpPr>
        <p:spPr>
          <a:xfrm>
            <a:off x="441559" y="539031"/>
            <a:ext cx="6181725"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US"/>
              <a:t>Diodli mantiqiy eshiklar (gates)</a:t>
            </a:r>
            <a:endParaRPr/>
          </a:p>
        </p:txBody>
      </p:sp>
      <p:grpSp>
        <p:nvGrpSpPr>
          <p:cNvPr id="539" name="Google Shape;539;p9"/>
          <p:cNvGrpSpPr/>
          <p:nvPr/>
        </p:nvGrpSpPr>
        <p:grpSpPr>
          <a:xfrm>
            <a:off x="1422400" y="5305499"/>
            <a:ext cx="209550" cy="350838"/>
            <a:chOff x="3664" y="2143"/>
            <a:chExt cx="285" cy="221"/>
          </a:xfrm>
        </p:grpSpPr>
        <p:cxnSp>
          <p:nvCxnSpPr>
            <p:cNvPr id="540" name="Google Shape;540;p9"/>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541" name="Google Shape;541;p9"/>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542" name="Google Shape;542;p9"/>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543" name="Google Shape;543;p9"/>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544" name="Google Shape;544;p9"/>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545" name="Google Shape;545;p9"/>
          <p:cNvGrpSpPr/>
          <p:nvPr/>
        </p:nvGrpSpPr>
        <p:grpSpPr>
          <a:xfrm>
            <a:off x="1430338" y="4886399"/>
            <a:ext cx="201612" cy="435769"/>
            <a:chOff x="3723" y="1731"/>
            <a:chExt cx="127" cy="275"/>
          </a:xfrm>
        </p:grpSpPr>
        <p:cxnSp>
          <p:nvCxnSpPr>
            <p:cNvPr id="546" name="Google Shape;546;p9"/>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547" name="Google Shape;547;p9"/>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548" name="Google Shape;548;p9"/>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549" name="Google Shape;549;p9"/>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550" name="Google Shape;550;p9"/>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551" name="Google Shape;551;p9"/>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552" name="Google Shape;552;p9"/>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553" name="Google Shape;553;p9"/>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554" name="Google Shape;554;p9"/>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555" name="Google Shape;555;p9"/>
          <p:cNvSpPr/>
          <p:nvPr/>
        </p:nvSpPr>
        <p:spPr>
          <a:xfrm>
            <a:off x="1482725" y="4506987"/>
            <a:ext cx="74613"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556" name="Google Shape;556;p9"/>
          <p:cNvGrpSpPr/>
          <p:nvPr/>
        </p:nvGrpSpPr>
        <p:grpSpPr>
          <a:xfrm>
            <a:off x="896938" y="3563218"/>
            <a:ext cx="639762" cy="291306"/>
            <a:chOff x="1038" y="1896"/>
            <a:chExt cx="403" cy="183"/>
          </a:xfrm>
        </p:grpSpPr>
        <p:sp>
          <p:nvSpPr>
            <p:cNvPr id="557" name="Google Shape;557;p9"/>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58" name="Google Shape;558;p9"/>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559" name="Google Shape;559;p9"/>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560" name="Google Shape;560;p9"/>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pic>
        <p:nvPicPr>
          <p:cNvPr id="561" name="Google Shape;561;p9"/>
          <p:cNvPicPr preferRelativeResize="0"/>
          <p:nvPr/>
        </p:nvPicPr>
        <p:blipFill rotWithShape="1">
          <a:blip r:embed="rId3">
            <a:alphaModFix/>
          </a:blip>
          <a:srcRect/>
          <a:stretch/>
        </p:blipFill>
        <p:spPr>
          <a:xfrm>
            <a:off x="1195388" y="4976887"/>
            <a:ext cx="260350" cy="260350"/>
          </a:xfrm>
          <a:prstGeom prst="rect">
            <a:avLst/>
          </a:prstGeom>
          <a:noFill/>
          <a:ln>
            <a:noFill/>
          </a:ln>
        </p:spPr>
      </p:pic>
      <p:pic>
        <p:nvPicPr>
          <p:cNvPr id="562" name="Google Shape;562;p9"/>
          <p:cNvPicPr preferRelativeResize="0"/>
          <p:nvPr/>
        </p:nvPicPr>
        <p:blipFill rotWithShape="1">
          <a:blip r:embed="rId4">
            <a:alphaModFix/>
          </a:blip>
          <a:srcRect/>
          <a:stretch/>
        </p:blipFill>
        <p:spPr>
          <a:xfrm>
            <a:off x="484188" y="3475112"/>
            <a:ext cx="304800" cy="368300"/>
          </a:xfrm>
          <a:prstGeom prst="rect">
            <a:avLst/>
          </a:prstGeom>
          <a:noFill/>
          <a:ln>
            <a:noFill/>
          </a:ln>
        </p:spPr>
      </p:pic>
      <p:cxnSp>
        <p:nvCxnSpPr>
          <p:cNvPr id="563" name="Google Shape;563;p9"/>
          <p:cNvCxnSpPr/>
          <p:nvPr/>
        </p:nvCxnSpPr>
        <p:spPr>
          <a:xfrm rot="10800000">
            <a:off x="1524000" y="3697362"/>
            <a:ext cx="0" cy="1222375"/>
          </a:xfrm>
          <a:prstGeom prst="straightConnector1">
            <a:avLst/>
          </a:prstGeom>
          <a:noFill/>
          <a:ln w="28575" cap="flat" cmpd="sng">
            <a:solidFill>
              <a:schemeClr val="dk1"/>
            </a:solidFill>
            <a:prstDash val="solid"/>
            <a:round/>
            <a:headEnd type="none" w="sm" len="sm"/>
            <a:tailEnd type="none" w="sm" len="sm"/>
          </a:ln>
        </p:spPr>
      </p:cxnSp>
      <p:grpSp>
        <p:nvGrpSpPr>
          <p:cNvPr id="564" name="Google Shape;564;p9"/>
          <p:cNvGrpSpPr/>
          <p:nvPr/>
        </p:nvGrpSpPr>
        <p:grpSpPr>
          <a:xfrm>
            <a:off x="909638" y="3991843"/>
            <a:ext cx="639762" cy="291306"/>
            <a:chOff x="1038" y="1896"/>
            <a:chExt cx="403" cy="183"/>
          </a:xfrm>
        </p:grpSpPr>
        <p:sp>
          <p:nvSpPr>
            <p:cNvPr id="565" name="Google Shape;565;p9"/>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66" name="Google Shape;566;p9"/>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567" name="Google Shape;567;p9"/>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568" name="Google Shape;568;p9"/>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grpSp>
        <p:nvGrpSpPr>
          <p:cNvPr id="569" name="Google Shape;569;p9"/>
          <p:cNvGrpSpPr/>
          <p:nvPr/>
        </p:nvGrpSpPr>
        <p:grpSpPr>
          <a:xfrm>
            <a:off x="900113" y="4406181"/>
            <a:ext cx="639762" cy="291306"/>
            <a:chOff x="1038" y="1896"/>
            <a:chExt cx="403" cy="183"/>
          </a:xfrm>
        </p:grpSpPr>
        <p:sp>
          <p:nvSpPr>
            <p:cNvPr id="570" name="Google Shape;570;p9"/>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71" name="Google Shape;571;p9"/>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572" name="Google Shape;572;p9"/>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573" name="Google Shape;573;p9"/>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pic>
        <p:nvPicPr>
          <p:cNvPr id="574" name="Google Shape;574;p9"/>
          <p:cNvPicPr preferRelativeResize="0"/>
          <p:nvPr/>
        </p:nvPicPr>
        <p:blipFill rotWithShape="1">
          <a:blip r:embed="rId5">
            <a:alphaModFix/>
          </a:blip>
          <a:srcRect/>
          <a:stretch/>
        </p:blipFill>
        <p:spPr>
          <a:xfrm>
            <a:off x="474663" y="3951362"/>
            <a:ext cx="304800" cy="368300"/>
          </a:xfrm>
          <a:prstGeom prst="rect">
            <a:avLst/>
          </a:prstGeom>
          <a:noFill/>
          <a:ln>
            <a:noFill/>
          </a:ln>
        </p:spPr>
      </p:pic>
      <p:pic>
        <p:nvPicPr>
          <p:cNvPr id="575" name="Google Shape;575;p9"/>
          <p:cNvPicPr preferRelativeResize="0"/>
          <p:nvPr/>
        </p:nvPicPr>
        <p:blipFill rotWithShape="1">
          <a:blip r:embed="rId6">
            <a:alphaModFix/>
          </a:blip>
          <a:srcRect/>
          <a:stretch/>
        </p:blipFill>
        <p:spPr>
          <a:xfrm>
            <a:off x="498475" y="4391099"/>
            <a:ext cx="304800" cy="392113"/>
          </a:xfrm>
          <a:prstGeom prst="rect">
            <a:avLst/>
          </a:prstGeom>
          <a:noFill/>
          <a:ln>
            <a:noFill/>
          </a:ln>
        </p:spPr>
      </p:pic>
      <p:pic>
        <p:nvPicPr>
          <p:cNvPr id="576" name="Google Shape;576;p9"/>
          <p:cNvPicPr preferRelativeResize="0"/>
          <p:nvPr/>
        </p:nvPicPr>
        <p:blipFill rotWithShape="1">
          <a:blip r:embed="rId7">
            <a:alphaModFix/>
          </a:blip>
          <a:srcRect/>
          <a:stretch/>
        </p:blipFill>
        <p:spPr>
          <a:xfrm>
            <a:off x="1792288" y="4357762"/>
            <a:ext cx="304800" cy="411162"/>
          </a:xfrm>
          <a:prstGeom prst="rect">
            <a:avLst/>
          </a:prstGeom>
          <a:noFill/>
          <a:ln>
            <a:noFill/>
          </a:ln>
        </p:spPr>
      </p:pic>
      <p:cxnSp>
        <p:nvCxnSpPr>
          <p:cNvPr id="577" name="Google Shape;577;p9"/>
          <p:cNvCxnSpPr/>
          <p:nvPr/>
        </p:nvCxnSpPr>
        <p:spPr>
          <a:xfrm>
            <a:off x="1509713" y="4549849"/>
            <a:ext cx="254000" cy="0"/>
          </a:xfrm>
          <a:prstGeom prst="straightConnector1">
            <a:avLst/>
          </a:prstGeom>
          <a:noFill/>
          <a:ln w="28575" cap="flat" cmpd="sng">
            <a:solidFill>
              <a:schemeClr val="dk1"/>
            </a:solidFill>
            <a:prstDash val="solid"/>
            <a:round/>
            <a:headEnd type="none" w="sm" len="sm"/>
            <a:tailEnd type="none" w="sm" len="sm"/>
          </a:ln>
        </p:spPr>
      </p:cxnSp>
      <p:sp>
        <p:nvSpPr>
          <p:cNvPr id="578" name="Google Shape;578;p9"/>
          <p:cNvSpPr/>
          <p:nvPr/>
        </p:nvSpPr>
        <p:spPr>
          <a:xfrm>
            <a:off x="1487488" y="4095824"/>
            <a:ext cx="74612"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579" name="Google Shape;579;p9"/>
          <p:cNvGrpSpPr/>
          <p:nvPr/>
        </p:nvGrpSpPr>
        <p:grpSpPr>
          <a:xfrm>
            <a:off x="5500688" y="3908499"/>
            <a:ext cx="201612" cy="435769"/>
            <a:chOff x="3723" y="1731"/>
            <a:chExt cx="127" cy="275"/>
          </a:xfrm>
        </p:grpSpPr>
        <p:cxnSp>
          <p:nvCxnSpPr>
            <p:cNvPr id="580" name="Google Shape;580;p9"/>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581" name="Google Shape;581;p9"/>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582" name="Google Shape;582;p9"/>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583" name="Google Shape;583;p9"/>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584" name="Google Shape;584;p9"/>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585" name="Google Shape;585;p9"/>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586" name="Google Shape;586;p9"/>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587" name="Google Shape;587;p9"/>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588" name="Google Shape;588;p9"/>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589" name="Google Shape;589;p9"/>
          <p:cNvSpPr/>
          <p:nvPr/>
        </p:nvSpPr>
        <p:spPr>
          <a:xfrm>
            <a:off x="5575300" y="4638749"/>
            <a:ext cx="74613"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590" name="Google Shape;590;p9"/>
          <p:cNvGrpSpPr/>
          <p:nvPr/>
        </p:nvGrpSpPr>
        <p:grpSpPr>
          <a:xfrm flipH="1">
            <a:off x="4975225" y="4536356"/>
            <a:ext cx="639763" cy="291306"/>
            <a:chOff x="1038" y="1896"/>
            <a:chExt cx="403" cy="183"/>
          </a:xfrm>
        </p:grpSpPr>
        <p:sp>
          <p:nvSpPr>
            <p:cNvPr id="591" name="Google Shape;591;p9"/>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92" name="Google Shape;592;p9"/>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593" name="Google Shape;593;p9"/>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594" name="Google Shape;594;p9"/>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pic>
        <p:nvPicPr>
          <p:cNvPr id="595" name="Google Shape;595;p9"/>
          <p:cNvPicPr preferRelativeResize="0"/>
          <p:nvPr/>
        </p:nvPicPr>
        <p:blipFill rotWithShape="1">
          <a:blip r:embed="rId3">
            <a:alphaModFix/>
          </a:blip>
          <a:srcRect/>
          <a:stretch/>
        </p:blipFill>
        <p:spPr>
          <a:xfrm>
            <a:off x="5226050" y="3994224"/>
            <a:ext cx="260350" cy="260350"/>
          </a:xfrm>
          <a:prstGeom prst="rect">
            <a:avLst/>
          </a:prstGeom>
          <a:noFill/>
          <a:ln>
            <a:noFill/>
          </a:ln>
        </p:spPr>
      </p:pic>
      <p:pic>
        <p:nvPicPr>
          <p:cNvPr id="596" name="Google Shape;596;p9"/>
          <p:cNvPicPr preferRelativeResize="0"/>
          <p:nvPr/>
        </p:nvPicPr>
        <p:blipFill rotWithShape="1">
          <a:blip r:embed="rId4">
            <a:alphaModFix/>
          </a:blip>
          <a:srcRect/>
          <a:stretch/>
        </p:blipFill>
        <p:spPr>
          <a:xfrm>
            <a:off x="4576763" y="4448249"/>
            <a:ext cx="304800" cy="368300"/>
          </a:xfrm>
          <a:prstGeom prst="rect">
            <a:avLst/>
          </a:prstGeom>
          <a:noFill/>
          <a:ln>
            <a:noFill/>
          </a:ln>
        </p:spPr>
      </p:pic>
      <p:cxnSp>
        <p:nvCxnSpPr>
          <p:cNvPr id="597" name="Google Shape;597;p9"/>
          <p:cNvCxnSpPr/>
          <p:nvPr/>
        </p:nvCxnSpPr>
        <p:spPr>
          <a:xfrm rot="10800000">
            <a:off x="5616575" y="4335537"/>
            <a:ext cx="0" cy="1222375"/>
          </a:xfrm>
          <a:prstGeom prst="straightConnector1">
            <a:avLst/>
          </a:prstGeom>
          <a:noFill/>
          <a:ln w="28575" cap="flat" cmpd="sng">
            <a:solidFill>
              <a:schemeClr val="dk1"/>
            </a:solidFill>
            <a:prstDash val="solid"/>
            <a:round/>
            <a:headEnd type="none" w="sm" len="sm"/>
            <a:tailEnd type="none" w="sm" len="sm"/>
          </a:ln>
        </p:spPr>
      </p:cxnSp>
      <p:grpSp>
        <p:nvGrpSpPr>
          <p:cNvPr id="598" name="Google Shape;598;p9"/>
          <p:cNvGrpSpPr/>
          <p:nvPr/>
        </p:nvGrpSpPr>
        <p:grpSpPr>
          <a:xfrm flipH="1">
            <a:off x="4976813" y="4964981"/>
            <a:ext cx="639762" cy="291306"/>
            <a:chOff x="1038" y="1896"/>
            <a:chExt cx="403" cy="183"/>
          </a:xfrm>
        </p:grpSpPr>
        <p:sp>
          <p:nvSpPr>
            <p:cNvPr id="599" name="Google Shape;599;p9"/>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00" name="Google Shape;600;p9"/>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601" name="Google Shape;601;p9"/>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602" name="Google Shape;602;p9"/>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grpSp>
        <p:nvGrpSpPr>
          <p:cNvPr id="603" name="Google Shape;603;p9"/>
          <p:cNvGrpSpPr/>
          <p:nvPr/>
        </p:nvGrpSpPr>
        <p:grpSpPr>
          <a:xfrm flipH="1">
            <a:off x="4986338" y="5401543"/>
            <a:ext cx="639762" cy="291306"/>
            <a:chOff x="1038" y="1896"/>
            <a:chExt cx="403" cy="183"/>
          </a:xfrm>
        </p:grpSpPr>
        <p:sp>
          <p:nvSpPr>
            <p:cNvPr id="604" name="Google Shape;604;p9"/>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05" name="Google Shape;605;p9"/>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606" name="Google Shape;606;p9"/>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607" name="Google Shape;607;p9"/>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pic>
        <p:nvPicPr>
          <p:cNvPr id="608" name="Google Shape;608;p9"/>
          <p:cNvPicPr preferRelativeResize="0"/>
          <p:nvPr/>
        </p:nvPicPr>
        <p:blipFill rotWithShape="1">
          <a:blip r:embed="rId5">
            <a:alphaModFix/>
          </a:blip>
          <a:srcRect/>
          <a:stretch/>
        </p:blipFill>
        <p:spPr>
          <a:xfrm>
            <a:off x="4567238" y="4924499"/>
            <a:ext cx="304800" cy="368300"/>
          </a:xfrm>
          <a:prstGeom prst="rect">
            <a:avLst/>
          </a:prstGeom>
          <a:noFill/>
          <a:ln>
            <a:noFill/>
          </a:ln>
        </p:spPr>
      </p:pic>
      <p:pic>
        <p:nvPicPr>
          <p:cNvPr id="609" name="Google Shape;609;p9"/>
          <p:cNvPicPr preferRelativeResize="0"/>
          <p:nvPr/>
        </p:nvPicPr>
        <p:blipFill rotWithShape="1">
          <a:blip r:embed="rId6">
            <a:alphaModFix/>
          </a:blip>
          <a:srcRect/>
          <a:stretch/>
        </p:blipFill>
        <p:spPr>
          <a:xfrm>
            <a:off x="4591050" y="5364237"/>
            <a:ext cx="304800" cy="392112"/>
          </a:xfrm>
          <a:prstGeom prst="rect">
            <a:avLst/>
          </a:prstGeom>
          <a:noFill/>
          <a:ln>
            <a:noFill/>
          </a:ln>
        </p:spPr>
      </p:pic>
      <p:pic>
        <p:nvPicPr>
          <p:cNvPr id="610" name="Google Shape;610;p9"/>
          <p:cNvPicPr preferRelativeResize="0"/>
          <p:nvPr/>
        </p:nvPicPr>
        <p:blipFill rotWithShape="1">
          <a:blip r:embed="rId7">
            <a:alphaModFix/>
          </a:blip>
          <a:srcRect/>
          <a:stretch/>
        </p:blipFill>
        <p:spPr>
          <a:xfrm>
            <a:off x="6240463" y="4487937"/>
            <a:ext cx="304800" cy="411162"/>
          </a:xfrm>
          <a:prstGeom prst="rect">
            <a:avLst/>
          </a:prstGeom>
          <a:noFill/>
          <a:ln>
            <a:noFill/>
          </a:ln>
        </p:spPr>
      </p:pic>
      <p:cxnSp>
        <p:nvCxnSpPr>
          <p:cNvPr id="611" name="Google Shape;611;p9"/>
          <p:cNvCxnSpPr/>
          <p:nvPr/>
        </p:nvCxnSpPr>
        <p:spPr>
          <a:xfrm>
            <a:off x="5641975" y="4678437"/>
            <a:ext cx="554038" cy="0"/>
          </a:xfrm>
          <a:prstGeom prst="straightConnector1">
            <a:avLst/>
          </a:prstGeom>
          <a:noFill/>
          <a:ln w="28575" cap="flat" cmpd="sng">
            <a:solidFill>
              <a:schemeClr val="dk1"/>
            </a:solidFill>
            <a:prstDash val="solid"/>
            <a:round/>
            <a:headEnd type="none" w="sm" len="sm"/>
            <a:tailEnd type="none" w="sm" len="sm"/>
          </a:ln>
        </p:spPr>
      </p:cxnSp>
      <p:sp>
        <p:nvSpPr>
          <p:cNvPr id="612" name="Google Shape;612;p9"/>
          <p:cNvSpPr/>
          <p:nvPr/>
        </p:nvSpPr>
        <p:spPr>
          <a:xfrm>
            <a:off x="5580063" y="5068962"/>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3" name="Google Shape;613;p9"/>
          <p:cNvSpPr/>
          <p:nvPr/>
        </p:nvSpPr>
        <p:spPr>
          <a:xfrm>
            <a:off x="5554663" y="3833887"/>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14" name="Google Shape;614;p9"/>
          <p:cNvPicPr preferRelativeResize="0"/>
          <p:nvPr/>
        </p:nvPicPr>
        <p:blipFill rotWithShape="1">
          <a:blip r:embed="rId8">
            <a:alphaModFix/>
          </a:blip>
          <a:srcRect/>
          <a:stretch/>
        </p:blipFill>
        <p:spPr>
          <a:xfrm>
            <a:off x="5284788" y="3495749"/>
            <a:ext cx="569912" cy="282575"/>
          </a:xfrm>
          <a:prstGeom prst="rect">
            <a:avLst/>
          </a:prstGeom>
          <a:noFill/>
          <a:ln>
            <a:noFill/>
          </a:ln>
        </p:spPr>
      </p:pic>
      <p:pic>
        <p:nvPicPr>
          <p:cNvPr id="615" name="Google Shape;615;p9"/>
          <p:cNvPicPr preferRelativeResize="0"/>
          <p:nvPr/>
        </p:nvPicPr>
        <p:blipFill rotWithShape="1">
          <a:blip r:embed="rId4">
            <a:alphaModFix/>
          </a:blip>
          <a:srcRect/>
          <a:stretch/>
        </p:blipFill>
        <p:spPr>
          <a:xfrm>
            <a:off x="2447925" y="3038549"/>
            <a:ext cx="304800" cy="368300"/>
          </a:xfrm>
          <a:prstGeom prst="rect">
            <a:avLst/>
          </a:prstGeom>
          <a:noFill/>
          <a:ln>
            <a:noFill/>
          </a:ln>
        </p:spPr>
      </p:pic>
      <p:pic>
        <p:nvPicPr>
          <p:cNvPr id="616" name="Google Shape;616;p9"/>
          <p:cNvPicPr preferRelativeResize="0"/>
          <p:nvPr/>
        </p:nvPicPr>
        <p:blipFill rotWithShape="1">
          <a:blip r:embed="rId5">
            <a:alphaModFix/>
          </a:blip>
          <a:srcRect/>
          <a:stretch/>
        </p:blipFill>
        <p:spPr>
          <a:xfrm>
            <a:off x="2843213" y="3041724"/>
            <a:ext cx="304800" cy="368300"/>
          </a:xfrm>
          <a:prstGeom prst="rect">
            <a:avLst/>
          </a:prstGeom>
          <a:noFill/>
          <a:ln>
            <a:noFill/>
          </a:ln>
        </p:spPr>
      </p:pic>
      <p:pic>
        <p:nvPicPr>
          <p:cNvPr id="617" name="Google Shape;617;p9"/>
          <p:cNvPicPr preferRelativeResize="0"/>
          <p:nvPr/>
        </p:nvPicPr>
        <p:blipFill rotWithShape="1">
          <a:blip r:embed="rId6">
            <a:alphaModFix/>
          </a:blip>
          <a:srcRect/>
          <a:stretch/>
        </p:blipFill>
        <p:spPr>
          <a:xfrm>
            <a:off x="3214688" y="3056012"/>
            <a:ext cx="304800" cy="392112"/>
          </a:xfrm>
          <a:prstGeom prst="rect">
            <a:avLst/>
          </a:prstGeom>
          <a:noFill/>
          <a:ln>
            <a:noFill/>
          </a:ln>
        </p:spPr>
      </p:pic>
      <p:pic>
        <p:nvPicPr>
          <p:cNvPr id="618" name="Google Shape;618;p9"/>
          <p:cNvPicPr preferRelativeResize="0"/>
          <p:nvPr/>
        </p:nvPicPr>
        <p:blipFill rotWithShape="1">
          <a:blip r:embed="rId7">
            <a:alphaModFix/>
          </a:blip>
          <a:srcRect/>
          <a:stretch/>
        </p:blipFill>
        <p:spPr>
          <a:xfrm>
            <a:off x="3617913" y="3056012"/>
            <a:ext cx="304800" cy="411162"/>
          </a:xfrm>
          <a:prstGeom prst="rect">
            <a:avLst/>
          </a:prstGeom>
          <a:noFill/>
          <a:ln>
            <a:noFill/>
          </a:ln>
        </p:spPr>
      </p:pic>
      <p:sp>
        <p:nvSpPr>
          <p:cNvPr id="619" name="Google Shape;619;p9"/>
          <p:cNvSpPr txBox="1"/>
          <p:nvPr/>
        </p:nvSpPr>
        <p:spPr>
          <a:xfrm>
            <a:off x="2435224" y="3498924"/>
            <a:ext cx="1585913" cy="22891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0    0    0	    0</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0    0    5       5</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0    5    0 	    5</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0    5    5       5</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5    0    0       5</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5    0    5       5</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5    5    0       5</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5    5    5       5</a:t>
            </a:r>
            <a:endParaRPr sz="1800">
              <a:solidFill>
                <a:schemeClr val="dk1"/>
              </a:solidFill>
              <a:latin typeface="Calibri"/>
              <a:ea typeface="Calibri"/>
              <a:cs typeface="Calibri"/>
              <a:sym typeface="Calibri"/>
            </a:endParaRPr>
          </a:p>
        </p:txBody>
      </p:sp>
      <p:sp>
        <p:nvSpPr>
          <p:cNvPr id="620" name="Google Shape;620;p9"/>
          <p:cNvSpPr/>
          <p:nvPr/>
        </p:nvSpPr>
        <p:spPr>
          <a:xfrm>
            <a:off x="2354263" y="3049662"/>
            <a:ext cx="1639887" cy="2747962"/>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21" name="Google Shape;621;p9"/>
          <p:cNvCxnSpPr/>
          <p:nvPr/>
        </p:nvCxnSpPr>
        <p:spPr>
          <a:xfrm>
            <a:off x="3556000" y="3062362"/>
            <a:ext cx="0" cy="2735262"/>
          </a:xfrm>
          <a:prstGeom prst="straightConnector1">
            <a:avLst/>
          </a:prstGeom>
          <a:noFill/>
          <a:ln w="12675" cap="flat" cmpd="sng">
            <a:solidFill>
              <a:schemeClr val="dk1"/>
            </a:solidFill>
            <a:prstDash val="solid"/>
            <a:round/>
            <a:headEnd type="none" w="sm" len="sm"/>
            <a:tailEnd type="none" w="sm" len="sm"/>
          </a:ln>
        </p:spPr>
      </p:cxnSp>
      <p:cxnSp>
        <p:nvCxnSpPr>
          <p:cNvPr id="622" name="Google Shape;622;p9"/>
          <p:cNvCxnSpPr/>
          <p:nvPr/>
        </p:nvCxnSpPr>
        <p:spPr>
          <a:xfrm>
            <a:off x="2354263" y="3465587"/>
            <a:ext cx="1651000" cy="0"/>
          </a:xfrm>
          <a:prstGeom prst="straightConnector1">
            <a:avLst/>
          </a:prstGeom>
          <a:noFill/>
          <a:ln w="12675" cap="flat" cmpd="sng">
            <a:solidFill>
              <a:schemeClr val="dk1"/>
            </a:solidFill>
            <a:prstDash val="solid"/>
            <a:round/>
            <a:headEnd type="none" w="sm" len="sm"/>
            <a:tailEnd type="none" w="sm" len="sm"/>
          </a:ln>
        </p:spPr>
      </p:cxnSp>
      <p:sp>
        <p:nvSpPr>
          <p:cNvPr id="623" name="Google Shape;623;p9"/>
          <p:cNvSpPr txBox="1"/>
          <p:nvPr/>
        </p:nvSpPr>
        <p:spPr>
          <a:xfrm>
            <a:off x="2297113" y="2724224"/>
            <a:ext cx="94609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Kirishlar</a:t>
            </a:r>
            <a:endParaRPr sz="1800">
              <a:solidFill>
                <a:schemeClr val="dk1"/>
              </a:solidFill>
              <a:latin typeface="Calibri"/>
              <a:ea typeface="Calibri"/>
              <a:cs typeface="Calibri"/>
              <a:sym typeface="Calibri"/>
            </a:endParaRPr>
          </a:p>
        </p:txBody>
      </p:sp>
      <p:sp>
        <p:nvSpPr>
          <p:cNvPr id="624" name="Google Shape;624;p9"/>
          <p:cNvSpPr txBox="1"/>
          <p:nvPr/>
        </p:nvSpPr>
        <p:spPr>
          <a:xfrm>
            <a:off x="3475038" y="2703587"/>
            <a:ext cx="86914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Chiqish</a:t>
            </a:r>
            <a:endParaRPr sz="1800">
              <a:solidFill>
                <a:schemeClr val="dk1"/>
              </a:solidFill>
              <a:latin typeface="Calibri"/>
              <a:ea typeface="Calibri"/>
              <a:cs typeface="Calibri"/>
              <a:sym typeface="Calibri"/>
            </a:endParaRPr>
          </a:p>
        </p:txBody>
      </p:sp>
      <p:sp>
        <p:nvSpPr>
          <p:cNvPr id="625" name="Google Shape;625;p9"/>
          <p:cNvSpPr txBox="1"/>
          <p:nvPr/>
        </p:nvSpPr>
        <p:spPr>
          <a:xfrm>
            <a:off x="822325" y="2992512"/>
            <a:ext cx="10858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u="sng">
                <a:solidFill>
                  <a:schemeClr val="dk1"/>
                </a:solidFill>
                <a:latin typeface="Calibri"/>
                <a:ea typeface="Calibri"/>
                <a:cs typeface="Calibri"/>
                <a:sym typeface="Calibri"/>
              </a:rPr>
              <a:t>OR Gate</a:t>
            </a:r>
            <a:endParaRPr/>
          </a:p>
        </p:txBody>
      </p:sp>
      <p:pic>
        <p:nvPicPr>
          <p:cNvPr id="626" name="Google Shape;626;p9"/>
          <p:cNvPicPr preferRelativeResize="0"/>
          <p:nvPr/>
        </p:nvPicPr>
        <p:blipFill rotWithShape="1">
          <a:blip r:embed="rId4">
            <a:alphaModFix/>
          </a:blip>
          <a:srcRect/>
          <a:stretch/>
        </p:blipFill>
        <p:spPr>
          <a:xfrm>
            <a:off x="6732588" y="3006799"/>
            <a:ext cx="304800" cy="368300"/>
          </a:xfrm>
          <a:prstGeom prst="rect">
            <a:avLst/>
          </a:prstGeom>
          <a:noFill/>
          <a:ln>
            <a:noFill/>
          </a:ln>
        </p:spPr>
      </p:pic>
      <p:pic>
        <p:nvPicPr>
          <p:cNvPr id="627" name="Google Shape;627;p9"/>
          <p:cNvPicPr preferRelativeResize="0"/>
          <p:nvPr/>
        </p:nvPicPr>
        <p:blipFill rotWithShape="1">
          <a:blip r:embed="rId5">
            <a:alphaModFix/>
          </a:blip>
          <a:srcRect/>
          <a:stretch/>
        </p:blipFill>
        <p:spPr>
          <a:xfrm>
            <a:off x="7127875" y="3009974"/>
            <a:ext cx="304800" cy="368300"/>
          </a:xfrm>
          <a:prstGeom prst="rect">
            <a:avLst/>
          </a:prstGeom>
          <a:noFill/>
          <a:ln>
            <a:noFill/>
          </a:ln>
        </p:spPr>
      </p:pic>
      <p:pic>
        <p:nvPicPr>
          <p:cNvPr id="628" name="Google Shape;628;p9"/>
          <p:cNvPicPr preferRelativeResize="0"/>
          <p:nvPr/>
        </p:nvPicPr>
        <p:blipFill rotWithShape="1">
          <a:blip r:embed="rId6">
            <a:alphaModFix/>
          </a:blip>
          <a:srcRect/>
          <a:stretch/>
        </p:blipFill>
        <p:spPr>
          <a:xfrm>
            <a:off x="7499350" y="3024262"/>
            <a:ext cx="304800" cy="392112"/>
          </a:xfrm>
          <a:prstGeom prst="rect">
            <a:avLst/>
          </a:prstGeom>
          <a:noFill/>
          <a:ln>
            <a:noFill/>
          </a:ln>
        </p:spPr>
      </p:pic>
      <p:pic>
        <p:nvPicPr>
          <p:cNvPr id="629" name="Google Shape;629;p9"/>
          <p:cNvPicPr preferRelativeResize="0"/>
          <p:nvPr/>
        </p:nvPicPr>
        <p:blipFill rotWithShape="1">
          <a:blip r:embed="rId7">
            <a:alphaModFix/>
          </a:blip>
          <a:srcRect/>
          <a:stretch/>
        </p:blipFill>
        <p:spPr>
          <a:xfrm>
            <a:off x="7902575" y="3024262"/>
            <a:ext cx="304800" cy="411162"/>
          </a:xfrm>
          <a:prstGeom prst="rect">
            <a:avLst/>
          </a:prstGeom>
          <a:noFill/>
          <a:ln>
            <a:noFill/>
          </a:ln>
        </p:spPr>
      </p:pic>
      <p:sp>
        <p:nvSpPr>
          <p:cNvPr id="630" name="Google Shape;630;p9"/>
          <p:cNvSpPr txBox="1"/>
          <p:nvPr/>
        </p:nvSpPr>
        <p:spPr>
          <a:xfrm>
            <a:off x="6721475" y="3432249"/>
            <a:ext cx="1499128"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0    0    0        0</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0    0    5        0</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0    5    0        0</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0    5    5        0</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5    0    0        0</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5    0    5        0</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5    5    0        0</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5    5    5        5</a:t>
            </a:r>
            <a:endParaRPr sz="1800">
              <a:solidFill>
                <a:schemeClr val="dk1"/>
              </a:solidFill>
              <a:latin typeface="Calibri"/>
              <a:ea typeface="Calibri"/>
              <a:cs typeface="Calibri"/>
              <a:sym typeface="Calibri"/>
            </a:endParaRPr>
          </a:p>
        </p:txBody>
      </p:sp>
      <p:sp>
        <p:nvSpPr>
          <p:cNvPr id="631" name="Google Shape;631;p9"/>
          <p:cNvSpPr/>
          <p:nvPr/>
        </p:nvSpPr>
        <p:spPr>
          <a:xfrm>
            <a:off x="6640513" y="2982987"/>
            <a:ext cx="1639887" cy="2747962"/>
          </a:xfrm>
          <a:prstGeom prst="rect">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32" name="Google Shape;632;p9"/>
          <p:cNvCxnSpPr/>
          <p:nvPr/>
        </p:nvCxnSpPr>
        <p:spPr>
          <a:xfrm>
            <a:off x="7842250" y="2995687"/>
            <a:ext cx="0" cy="2735262"/>
          </a:xfrm>
          <a:prstGeom prst="straightConnector1">
            <a:avLst/>
          </a:prstGeom>
          <a:noFill/>
          <a:ln w="12675" cap="flat" cmpd="sng">
            <a:solidFill>
              <a:schemeClr val="dk1"/>
            </a:solidFill>
            <a:prstDash val="solid"/>
            <a:round/>
            <a:headEnd type="none" w="sm" len="sm"/>
            <a:tailEnd type="none" w="sm" len="sm"/>
          </a:ln>
        </p:spPr>
      </p:cxnSp>
      <p:cxnSp>
        <p:nvCxnSpPr>
          <p:cNvPr id="633" name="Google Shape;633;p9"/>
          <p:cNvCxnSpPr/>
          <p:nvPr/>
        </p:nvCxnSpPr>
        <p:spPr>
          <a:xfrm>
            <a:off x="6638925" y="3433837"/>
            <a:ext cx="1651000" cy="0"/>
          </a:xfrm>
          <a:prstGeom prst="straightConnector1">
            <a:avLst/>
          </a:prstGeom>
          <a:noFill/>
          <a:ln w="12675" cap="flat" cmpd="sng">
            <a:solidFill>
              <a:schemeClr val="dk1"/>
            </a:solidFill>
            <a:prstDash val="solid"/>
            <a:round/>
            <a:headEnd type="none" w="sm" len="sm"/>
            <a:tailEnd type="none" w="sm" len="sm"/>
          </a:ln>
        </p:spPr>
      </p:cxnSp>
      <p:sp>
        <p:nvSpPr>
          <p:cNvPr id="634" name="Google Shape;634;p9"/>
          <p:cNvSpPr txBox="1"/>
          <p:nvPr/>
        </p:nvSpPr>
        <p:spPr>
          <a:xfrm>
            <a:off x="6583363" y="2657549"/>
            <a:ext cx="94609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Kirishlar</a:t>
            </a:r>
            <a:endParaRPr sz="1800">
              <a:solidFill>
                <a:schemeClr val="dk1"/>
              </a:solidFill>
              <a:latin typeface="Calibri"/>
              <a:ea typeface="Calibri"/>
              <a:cs typeface="Calibri"/>
              <a:sym typeface="Calibri"/>
            </a:endParaRPr>
          </a:p>
        </p:txBody>
      </p:sp>
      <p:sp>
        <p:nvSpPr>
          <p:cNvPr id="635" name="Google Shape;635;p9"/>
          <p:cNvSpPr txBox="1"/>
          <p:nvPr/>
        </p:nvSpPr>
        <p:spPr>
          <a:xfrm>
            <a:off x="7761288" y="2636912"/>
            <a:ext cx="86914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Chiqish</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6" name="Google Shape;636;p9"/>
          <p:cNvSpPr txBox="1"/>
          <p:nvPr/>
        </p:nvSpPr>
        <p:spPr>
          <a:xfrm>
            <a:off x="5084763" y="3040137"/>
            <a:ext cx="12255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u="sng">
                <a:solidFill>
                  <a:schemeClr val="dk1"/>
                </a:solidFill>
                <a:latin typeface="Calibri"/>
                <a:ea typeface="Calibri"/>
                <a:cs typeface="Calibri"/>
                <a:sym typeface="Calibri"/>
              </a:rPr>
              <a:t>AND Gate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43"/>
        <p:cNvGrpSpPr/>
        <p:nvPr/>
      </p:nvGrpSpPr>
      <p:grpSpPr>
        <a:xfrm>
          <a:off x="0" y="0"/>
          <a:ext cx="0" cy="0"/>
          <a:chOff x="0" y="0"/>
          <a:chExt cx="0" cy="0"/>
        </a:xfrm>
      </p:grpSpPr>
      <p:pic>
        <p:nvPicPr>
          <p:cNvPr id="644" name="Google Shape;644;p10"/>
          <p:cNvPicPr preferRelativeResize="0"/>
          <p:nvPr/>
        </p:nvPicPr>
        <p:blipFill rotWithShape="1">
          <a:blip r:embed="rId3">
            <a:alphaModFix/>
          </a:blip>
          <a:srcRect/>
          <a:stretch/>
        </p:blipFill>
        <p:spPr>
          <a:xfrm>
            <a:off x="1259632" y="2787712"/>
            <a:ext cx="6353175" cy="3981450"/>
          </a:xfrm>
          <a:prstGeom prst="rect">
            <a:avLst/>
          </a:prstGeom>
          <a:noFill/>
          <a:ln>
            <a:noFill/>
          </a:ln>
        </p:spPr>
      </p:pic>
      <p:sp>
        <p:nvSpPr>
          <p:cNvPr id="645" name="Google Shape;645;p10"/>
          <p:cNvSpPr txBox="1">
            <a:spLocks noGrp="1"/>
          </p:cNvSpPr>
          <p:nvPr>
            <p:ph type="title"/>
          </p:nvPr>
        </p:nvSpPr>
        <p:spPr>
          <a:xfrm>
            <a:off x="441559" y="539031"/>
            <a:ext cx="6181725"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US"/>
              <a:t>Diodli mantiqiy eshiklar (gates)</a:t>
            </a:r>
            <a:endParaRPr/>
          </a:p>
        </p:txBody>
      </p:sp>
      <p:sp>
        <p:nvSpPr>
          <p:cNvPr id="646" name="Google Shape;646;p10"/>
          <p:cNvSpPr txBox="1"/>
          <p:nvPr/>
        </p:nvSpPr>
        <p:spPr>
          <a:xfrm>
            <a:off x="1619672" y="6165304"/>
            <a:ext cx="10858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u="sng">
                <a:solidFill>
                  <a:schemeClr val="dk1"/>
                </a:solidFill>
                <a:latin typeface="Calibri"/>
                <a:ea typeface="Calibri"/>
                <a:cs typeface="Calibri"/>
                <a:sym typeface="Calibri"/>
              </a:rPr>
              <a:t>OR Gate</a:t>
            </a:r>
            <a:endParaRPr/>
          </a:p>
        </p:txBody>
      </p:sp>
      <p:sp>
        <p:nvSpPr>
          <p:cNvPr id="647" name="Google Shape;647;p10"/>
          <p:cNvSpPr txBox="1"/>
          <p:nvPr/>
        </p:nvSpPr>
        <p:spPr>
          <a:xfrm>
            <a:off x="6010509" y="6165304"/>
            <a:ext cx="12255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u="sng">
                <a:solidFill>
                  <a:schemeClr val="dk1"/>
                </a:solidFill>
                <a:latin typeface="Calibri"/>
                <a:ea typeface="Calibri"/>
                <a:cs typeface="Calibri"/>
                <a:sym typeface="Calibri"/>
              </a:rPr>
              <a:t>AND Gate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p11"/>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Ideal diodli sxemalarning oddiy DC tahlili</a:t>
            </a:r>
            <a:endParaRPr sz="4000"/>
          </a:p>
        </p:txBody>
      </p:sp>
      <p:sp>
        <p:nvSpPr>
          <p:cNvPr id="660" name="Google Shape;660;p11"/>
          <p:cNvSpPr txBox="1">
            <a:spLocks noGrp="1"/>
          </p:cNvSpPr>
          <p:nvPr>
            <p:ph type="body" idx="1"/>
          </p:nvPr>
        </p:nvSpPr>
        <p:spPr>
          <a:xfrm>
            <a:off x="107504" y="1858218"/>
            <a:ext cx="8784976" cy="1858814"/>
          </a:xfrm>
          <a:prstGeom prst="rect">
            <a:avLst/>
          </a:prstGeom>
          <a:noFill/>
          <a:ln>
            <a:noFill/>
          </a:ln>
        </p:spPr>
        <p:txBody>
          <a:bodyPr spcFirstLastPara="1" wrap="square" lIns="91425" tIns="45700" rIns="91425" bIns="45700" anchor="t" anchorCtr="0">
            <a:normAutofit fontScale="47500" lnSpcReduction="20000"/>
          </a:bodyPr>
          <a:lstStyle/>
          <a:p>
            <a:pPr marL="342900" lvl="0" indent="-342900" algn="l" rtl="0">
              <a:spcBef>
                <a:spcPts val="0"/>
              </a:spcBef>
              <a:spcAft>
                <a:spcPts val="0"/>
              </a:spcAft>
              <a:buClr>
                <a:schemeClr val="dk1"/>
              </a:buClr>
              <a:buSzPct val="100000"/>
              <a:buChar char="•"/>
            </a:pPr>
            <a:r>
              <a:rPr lang="en-US" sz="3600"/>
              <a:t>Quyidagi sxema berilgan, I va V ning ko'rsatilgan qiymatlarini toping.</a:t>
            </a:r>
            <a:endParaRPr/>
          </a:p>
          <a:p>
            <a:pPr marL="342900" lvl="0" indent="-342900" algn="l" rtl="0">
              <a:spcBef>
                <a:spcPts val="342"/>
              </a:spcBef>
              <a:spcAft>
                <a:spcPts val="0"/>
              </a:spcAft>
              <a:buClr>
                <a:schemeClr val="dk1"/>
              </a:buClr>
              <a:buSzPct val="100000"/>
              <a:buChar char="•"/>
            </a:pPr>
            <a:r>
              <a:rPr lang="en-US" sz="3600"/>
              <a:t>Qaysi diodlar o'tkazuvchanligini va qaysi biri yo'qligini qanday bilamiz? Aytish qiyin bo'lishi mumkin, shuning uchun biz taxmin qilamiz (har doim o'z taxminingizni yozib qo'ying), keyin tahlilni davom ettiring va keyin hamma narsa sizning dastlabki taxminingizga mos kelishini tekshiring. Agar narsalar izchil bo'lmasa, bizning taxminimiz noto'g'ri edi. DIQQAT, bu sizning barcha ishlaringiz behuda bo'lganini anglatmaydi, ba'zida nima to'g'ri bo'lsa, nima noto'g'ri ekanligini isbotlash ham muhimdir.</a:t>
            </a:r>
            <a:endParaRPr/>
          </a:p>
          <a:p>
            <a:pPr marL="342900" lvl="0" indent="-342900" algn="l" rtl="0">
              <a:spcBef>
                <a:spcPts val="342"/>
              </a:spcBef>
              <a:spcAft>
                <a:spcPts val="0"/>
              </a:spcAft>
              <a:buClr>
                <a:schemeClr val="dk1"/>
              </a:buClr>
              <a:buSzPct val="100000"/>
              <a:buChar char="•"/>
            </a:pPr>
            <a:r>
              <a:rPr lang="en-US" sz="3600"/>
              <a:t>Hozircha, ikkala diod ham o'tkazmoqda deb faraz qilaylik</a:t>
            </a:r>
            <a:endParaRPr/>
          </a:p>
        </p:txBody>
      </p:sp>
      <p:grpSp>
        <p:nvGrpSpPr>
          <p:cNvPr id="661" name="Google Shape;661;p11"/>
          <p:cNvGrpSpPr/>
          <p:nvPr/>
        </p:nvGrpSpPr>
        <p:grpSpPr>
          <a:xfrm>
            <a:off x="6115942" y="4517393"/>
            <a:ext cx="209550" cy="350837"/>
            <a:chOff x="3664" y="2143"/>
            <a:chExt cx="285" cy="221"/>
          </a:xfrm>
        </p:grpSpPr>
        <p:cxnSp>
          <p:nvCxnSpPr>
            <p:cNvPr id="662" name="Google Shape;662;p11"/>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663" name="Google Shape;663;p11"/>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664" name="Google Shape;664;p11"/>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665" name="Google Shape;665;p11"/>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666" name="Google Shape;666;p11"/>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667" name="Google Shape;667;p11"/>
          <p:cNvGrpSpPr/>
          <p:nvPr/>
        </p:nvGrpSpPr>
        <p:grpSpPr>
          <a:xfrm>
            <a:off x="6827142" y="5611180"/>
            <a:ext cx="201613" cy="435769"/>
            <a:chOff x="3723" y="1731"/>
            <a:chExt cx="127" cy="275"/>
          </a:xfrm>
        </p:grpSpPr>
        <p:cxnSp>
          <p:nvCxnSpPr>
            <p:cNvPr id="668" name="Google Shape;668;p11"/>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669" name="Google Shape;669;p11"/>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670" name="Google Shape;670;p11"/>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671" name="Google Shape;671;p11"/>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672" name="Google Shape;672;p11"/>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673" name="Google Shape;673;p11"/>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674" name="Google Shape;674;p11"/>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675" name="Google Shape;675;p11"/>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676" name="Google Shape;676;p11"/>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677" name="Google Shape;677;p11"/>
          <p:cNvSpPr/>
          <p:nvPr/>
        </p:nvSpPr>
        <p:spPr>
          <a:xfrm>
            <a:off x="6879530" y="5231768"/>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678" name="Google Shape;678;p11"/>
          <p:cNvGrpSpPr/>
          <p:nvPr/>
        </p:nvGrpSpPr>
        <p:grpSpPr>
          <a:xfrm rot="5400000">
            <a:off x="6594176" y="4702734"/>
            <a:ext cx="639763" cy="291306"/>
            <a:chOff x="1038" y="1896"/>
            <a:chExt cx="403" cy="183"/>
          </a:xfrm>
        </p:grpSpPr>
        <p:sp>
          <p:nvSpPr>
            <p:cNvPr id="679" name="Google Shape;679;p11"/>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80" name="Google Shape;680;p11"/>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681" name="Google Shape;681;p11"/>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682" name="Google Shape;682;p11"/>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pic>
        <p:nvPicPr>
          <p:cNvPr id="683" name="Google Shape;683;p11"/>
          <p:cNvPicPr preferRelativeResize="0"/>
          <p:nvPr/>
        </p:nvPicPr>
        <p:blipFill rotWithShape="1">
          <a:blip r:embed="rId3">
            <a:alphaModFix/>
          </a:blip>
          <a:srcRect/>
          <a:stretch/>
        </p:blipFill>
        <p:spPr>
          <a:xfrm>
            <a:off x="7084317" y="5714368"/>
            <a:ext cx="523875" cy="304800"/>
          </a:xfrm>
          <a:prstGeom prst="rect">
            <a:avLst/>
          </a:prstGeom>
          <a:noFill/>
          <a:ln>
            <a:noFill/>
          </a:ln>
        </p:spPr>
      </p:pic>
      <p:pic>
        <p:nvPicPr>
          <p:cNvPr id="684" name="Google Shape;684;p11"/>
          <p:cNvPicPr preferRelativeResize="0"/>
          <p:nvPr/>
        </p:nvPicPr>
        <p:blipFill rotWithShape="1">
          <a:blip r:embed="rId4">
            <a:alphaModFix/>
          </a:blip>
          <a:srcRect/>
          <a:stretch/>
        </p:blipFill>
        <p:spPr>
          <a:xfrm>
            <a:off x="7204967" y="4577718"/>
            <a:ext cx="217488" cy="258762"/>
          </a:xfrm>
          <a:prstGeom prst="rect">
            <a:avLst/>
          </a:prstGeom>
          <a:noFill/>
          <a:ln>
            <a:noFill/>
          </a:ln>
        </p:spPr>
      </p:pic>
      <p:cxnSp>
        <p:nvCxnSpPr>
          <p:cNvPr id="685" name="Google Shape;685;p11"/>
          <p:cNvCxnSpPr/>
          <p:nvPr/>
        </p:nvCxnSpPr>
        <p:spPr>
          <a:xfrm rot="10800000">
            <a:off x="6920805" y="5057143"/>
            <a:ext cx="0" cy="587375"/>
          </a:xfrm>
          <a:prstGeom prst="straightConnector1">
            <a:avLst/>
          </a:prstGeom>
          <a:noFill/>
          <a:ln w="28575" cap="flat" cmpd="sng">
            <a:solidFill>
              <a:schemeClr val="dk1"/>
            </a:solidFill>
            <a:prstDash val="solid"/>
            <a:round/>
            <a:headEnd type="none" w="sm" len="sm"/>
            <a:tailEnd type="none" w="sm" len="sm"/>
          </a:ln>
        </p:spPr>
      </p:cxnSp>
      <p:pic>
        <p:nvPicPr>
          <p:cNvPr id="686" name="Google Shape;686;p11"/>
          <p:cNvPicPr preferRelativeResize="0"/>
          <p:nvPr/>
        </p:nvPicPr>
        <p:blipFill rotWithShape="1">
          <a:blip r:embed="rId5">
            <a:alphaModFix/>
          </a:blip>
          <a:srcRect/>
          <a:stretch/>
        </p:blipFill>
        <p:spPr>
          <a:xfrm>
            <a:off x="6436617" y="4687255"/>
            <a:ext cx="328613" cy="368300"/>
          </a:xfrm>
          <a:prstGeom prst="rect">
            <a:avLst/>
          </a:prstGeom>
          <a:noFill/>
          <a:ln>
            <a:noFill/>
          </a:ln>
        </p:spPr>
      </p:pic>
      <p:pic>
        <p:nvPicPr>
          <p:cNvPr id="687" name="Google Shape;687;p11"/>
          <p:cNvPicPr preferRelativeResize="0"/>
          <p:nvPr/>
        </p:nvPicPr>
        <p:blipFill rotWithShape="1">
          <a:blip r:embed="rId6">
            <a:alphaModFix/>
          </a:blip>
          <a:srcRect/>
          <a:stretch/>
        </p:blipFill>
        <p:spPr>
          <a:xfrm>
            <a:off x="6565205" y="6246180"/>
            <a:ext cx="700087" cy="301625"/>
          </a:xfrm>
          <a:prstGeom prst="rect">
            <a:avLst/>
          </a:prstGeom>
          <a:noFill/>
          <a:ln>
            <a:noFill/>
          </a:ln>
        </p:spPr>
      </p:pic>
      <p:pic>
        <p:nvPicPr>
          <p:cNvPr id="688" name="Google Shape;688;p11"/>
          <p:cNvPicPr preferRelativeResize="0"/>
          <p:nvPr/>
        </p:nvPicPr>
        <p:blipFill rotWithShape="1">
          <a:blip r:embed="rId7">
            <a:alphaModFix/>
          </a:blip>
          <a:srcRect/>
          <a:stretch/>
        </p:blipFill>
        <p:spPr>
          <a:xfrm>
            <a:off x="8632130" y="4325305"/>
            <a:ext cx="260350" cy="981075"/>
          </a:xfrm>
          <a:prstGeom prst="rect">
            <a:avLst/>
          </a:prstGeom>
          <a:noFill/>
          <a:ln>
            <a:noFill/>
          </a:ln>
        </p:spPr>
      </p:pic>
      <p:cxnSp>
        <p:nvCxnSpPr>
          <p:cNvPr id="689" name="Google Shape;689;p11"/>
          <p:cNvCxnSpPr/>
          <p:nvPr/>
        </p:nvCxnSpPr>
        <p:spPr>
          <a:xfrm>
            <a:off x="6906517" y="5274630"/>
            <a:ext cx="254000" cy="0"/>
          </a:xfrm>
          <a:prstGeom prst="straightConnector1">
            <a:avLst/>
          </a:prstGeom>
          <a:noFill/>
          <a:ln w="28575" cap="flat" cmpd="sng">
            <a:solidFill>
              <a:schemeClr val="dk1"/>
            </a:solidFill>
            <a:prstDash val="solid"/>
            <a:round/>
            <a:headEnd type="none" w="sm" len="sm"/>
            <a:tailEnd type="none" w="sm" len="sm"/>
          </a:ln>
        </p:spPr>
      </p:cxnSp>
      <p:sp>
        <p:nvSpPr>
          <p:cNvPr id="690" name="Google Shape;690;p11"/>
          <p:cNvSpPr/>
          <p:nvPr/>
        </p:nvSpPr>
        <p:spPr>
          <a:xfrm>
            <a:off x="7738367" y="4417380"/>
            <a:ext cx="74613"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91" name="Google Shape;691;p11"/>
          <p:cNvCxnSpPr/>
          <p:nvPr/>
        </p:nvCxnSpPr>
        <p:spPr>
          <a:xfrm>
            <a:off x="6908105" y="6027105"/>
            <a:ext cx="0" cy="184150"/>
          </a:xfrm>
          <a:prstGeom prst="straightConnector1">
            <a:avLst/>
          </a:prstGeom>
          <a:noFill/>
          <a:ln w="28575" cap="flat" cmpd="sng">
            <a:solidFill>
              <a:schemeClr val="dk1"/>
            </a:solidFill>
            <a:prstDash val="solid"/>
            <a:round/>
            <a:headEnd type="none" w="sm" len="sm"/>
            <a:tailEnd type="none" w="sm" len="sm"/>
          </a:ln>
        </p:spPr>
      </p:cxnSp>
      <p:sp>
        <p:nvSpPr>
          <p:cNvPr id="692" name="Google Shape;692;p11"/>
          <p:cNvSpPr/>
          <p:nvPr/>
        </p:nvSpPr>
        <p:spPr>
          <a:xfrm>
            <a:off x="6863655" y="6174743"/>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693" name="Google Shape;693;p11"/>
          <p:cNvGrpSpPr/>
          <p:nvPr/>
        </p:nvGrpSpPr>
        <p:grpSpPr>
          <a:xfrm rot="5400000">
            <a:off x="7473651" y="4715434"/>
            <a:ext cx="639763" cy="291306"/>
            <a:chOff x="1038" y="1896"/>
            <a:chExt cx="403" cy="183"/>
          </a:xfrm>
        </p:grpSpPr>
        <p:sp>
          <p:nvSpPr>
            <p:cNvPr id="694" name="Google Shape;694;p11"/>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95" name="Google Shape;695;p11"/>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696" name="Google Shape;696;p11"/>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697" name="Google Shape;697;p11"/>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cxnSp>
        <p:nvCxnSpPr>
          <p:cNvPr id="698" name="Google Shape;698;p11"/>
          <p:cNvCxnSpPr/>
          <p:nvPr/>
        </p:nvCxnSpPr>
        <p:spPr>
          <a:xfrm rot="10800000">
            <a:off x="6215955" y="4514218"/>
            <a:ext cx="704850" cy="0"/>
          </a:xfrm>
          <a:prstGeom prst="straightConnector1">
            <a:avLst/>
          </a:prstGeom>
          <a:noFill/>
          <a:ln w="28575" cap="flat" cmpd="sng">
            <a:solidFill>
              <a:schemeClr val="dk1"/>
            </a:solidFill>
            <a:prstDash val="solid"/>
            <a:round/>
            <a:headEnd type="none" w="sm" len="sm"/>
            <a:tailEnd type="none" w="sm" len="sm"/>
          </a:ln>
        </p:spPr>
      </p:cxnSp>
      <p:cxnSp>
        <p:nvCxnSpPr>
          <p:cNvPr id="699" name="Google Shape;699;p11"/>
          <p:cNvCxnSpPr/>
          <p:nvPr/>
        </p:nvCxnSpPr>
        <p:spPr>
          <a:xfrm>
            <a:off x="7209730" y="4617405"/>
            <a:ext cx="0" cy="427038"/>
          </a:xfrm>
          <a:prstGeom prst="straightConnector1">
            <a:avLst/>
          </a:prstGeom>
          <a:noFill/>
          <a:ln w="12675" cap="flat" cmpd="sng">
            <a:solidFill>
              <a:schemeClr val="dk1"/>
            </a:solidFill>
            <a:prstDash val="solid"/>
            <a:round/>
            <a:headEnd type="none" w="sm" len="sm"/>
            <a:tailEnd type="triangle" w="med" len="med"/>
          </a:ln>
        </p:spPr>
      </p:cxnSp>
      <p:pic>
        <p:nvPicPr>
          <p:cNvPr id="700" name="Google Shape;700;p11"/>
          <p:cNvPicPr preferRelativeResize="0"/>
          <p:nvPr/>
        </p:nvPicPr>
        <p:blipFill rotWithShape="1">
          <a:blip r:embed="rId8">
            <a:alphaModFix/>
          </a:blip>
          <a:srcRect/>
          <a:stretch/>
        </p:blipFill>
        <p:spPr>
          <a:xfrm>
            <a:off x="7976492" y="4688843"/>
            <a:ext cx="347663" cy="368300"/>
          </a:xfrm>
          <a:prstGeom prst="rect">
            <a:avLst/>
          </a:prstGeom>
          <a:noFill/>
          <a:ln>
            <a:noFill/>
          </a:ln>
        </p:spPr>
      </p:pic>
      <p:cxnSp>
        <p:nvCxnSpPr>
          <p:cNvPr id="701" name="Google Shape;701;p11"/>
          <p:cNvCxnSpPr/>
          <p:nvPr/>
        </p:nvCxnSpPr>
        <p:spPr>
          <a:xfrm rot="10800000">
            <a:off x="7084317" y="5279393"/>
            <a:ext cx="704850" cy="0"/>
          </a:xfrm>
          <a:prstGeom prst="straightConnector1">
            <a:avLst/>
          </a:prstGeom>
          <a:noFill/>
          <a:ln w="28575" cap="flat" cmpd="sng">
            <a:solidFill>
              <a:schemeClr val="dk1"/>
            </a:solidFill>
            <a:prstDash val="solid"/>
            <a:round/>
            <a:headEnd type="none" w="sm" len="sm"/>
            <a:tailEnd type="none" w="sm" len="sm"/>
          </a:ln>
        </p:spPr>
      </p:cxnSp>
      <p:cxnSp>
        <p:nvCxnSpPr>
          <p:cNvPr id="702" name="Google Shape;702;p11"/>
          <p:cNvCxnSpPr/>
          <p:nvPr/>
        </p:nvCxnSpPr>
        <p:spPr>
          <a:xfrm rot="10800000">
            <a:off x="7797105" y="5149218"/>
            <a:ext cx="0" cy="127000"/>
          </a:xfrm>
          <a:prstGeom prst="straightConnector1">
            <a:avLst/>
          </a:prstGeom>
          <a:noFill/>
          <a:ln w="28575" cap="flat" cmpd="sng">
            <a:solidFill>
              <a:schemeClr val="dk1"/>
            </a:solidFill>
            <a:prstDash val="solid"/>
            <a:round/>
            <a:headEnd type="none" w="sm" len="sm"/>
            <a:tailEnd type="none" w="sm" len="sm"/>
          </a:ln>
        </p:spPr>
      </p:cxnSp>
      <p:cxnSp>
        <p:nvCxnSpPr>
          <p:cNvPr id="703" name="Google Shape;703;p11"/>
          <p:cNvCxnSpPr/>
          <p:nvPr/>
        </p:nvCxnSpPr>
        <p:spPr>
          <a:xfrm rot="10800000">
            <a:off x="7798692" y="4180843"/>
            <a:ext cx="0" cy="358775"/>
          </a:xfrm>
          <a:prstGeom prst="straightConnector1">
            <a:avLst/>
          </a:prstGeom>
          <a:noFill/>
          <a:ln w="28575" cap="flat" cmpd="sng">
            <a:solidFill>
              <a:schemeClr val="dk1"/>
            </a:solidFill>
            <a:prstDash val="solid"/>
            <a:round/>
            <a:headEnd type="none" w="sm" len="sm"/>
            <a:tailEnd type="none" w="sm" len="sm"/>
          </a:ln>
        </p:spPr>
      </p:cxnSp>
      <p:grpSp>
        <p:nvGrpSpPr>
          <p:cNvPr id="704" name="Google Shape;704;p11"/>
          <p:cNvGrpSpPr/>
          <p:nvPr/>
        </p:nvGrpSpPr>
        <p:grpSpPr>
          <a:xfrm>
            <a:off x="7706617" y="3777618"/>
            <a:ext cx="201613" cy="435769"/>
            <a:chOff x="3723" y="1731"/>
            <a:chExt cx="127" cy="275"/>
          </a:xfrm>
        </p:grpSpPr>
        <p:cxnSp>
          <p:nvCxnSpPr>
            <p:cNvPr id="705" name="Google Shape;705;p11"/>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706" name="Google Shape;706;p11"/>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707" name="Google Shape;707;p11"/>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708" name="Google Shape;708;p11"/>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709" name="Google Shape;709;p11"/>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710" name="Google Shape;710;p11"/>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711" name="Google Shape;711;p11"/>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712" name="Google Shape;712;p11"/>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713" name="Google Shape;713;p11"/>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714" name="Google Shape;714;p11"/>
          <p:cNvSpPr/>
          <p:nvPr/>
        </p:nvSpPr>
        <p:spPr>
          <a:xfrm>
            <a:off x="7755830" y="3695068"/>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15" name="Google Shape;715;p11"/>
          <p:cNvPicPr preferRelativeResize="0"/>
          <p:nvPr/>
        </p:nvPicPr>
        <p:blipFill rotWithShape="1">
          <a:blip r:embed="rId9">
            <a:alphaModFix/>
          </a:blip>
          <a:srcRect/>
          <a:stretch/>
        </p:blipFill>
        <p:spPr>
          <a:xfrm>
            <a:off x="7479605" y="3396618"/>
            <a:ext cx="700087" cy="301625"/>
          </a:xfrm>
          <a:prstGeom prst="rect">
            <a:avLst/>
          </a:prstGeom>
          <a:noFill/>
          <a:ln>
            <a:noFill/>
          </a:ln>
        </p:spPr>
      </p:pic>
      <p:pic>
        <p:nvPicPr>
          <p:cNvPr id="716" name="Google Shape;716;p11"/>
          <p:cNvPicPr preferRelativeResize="0"/>
          <p:nvPr/>
        </p:nvPicPr>
        <p:blipFill rotWithShape="1">
          <a:blip r:embed="rId10">
            <a:alphaModFix/>
          </a:blip>
          <a:srcRect/>
          <a:stretch/>
        </p:blipFill>
        <p:spPr>
          <a:xfrm>
            <a:off x="7919342" y="3847468"/>
            <a:ext cx="636588" cy="304800"/>
          </a:xfrm>
          <a:prstGeom prst="rect">
            <a:avLst/>
          </a:prstGeom>
          <a:noFill/>
          <a:ln>
            <a:noFill/>
          </a:ln>
        </p:spPr>
      </p:pic>
      <p:cxnSp>
        <p:nvCxnSpPr>
          <p:cNvPr id="717" name="Google Shape;717;p11"/>
          <p:cNvCxnSpPr/>
          <p:nvPr/>
        </p:nvCxnSpPr>
        <p:spPr>
          <a:xfrm rot="10800000">
            <a:off x="7789167" y="4469768"/>
            <a:ext cx="704850" cy="0"/>
          </a:xfrm>
          <a:prstGeom prst="straightConnector1">
            <a:avLst/>
          </a:prstGeom>
          <a:noFill/>
          <a:ln w="28575" cap="flat" cmpd="sng">
            <a:solidFill>
              <a:schemeClr val="dk1"/>
            </a:solidFill>
            <a:prstDash val="solid"/>
            <a:round/>
            <a:headEnd type="none" w="sm" len="sm"/>
            <a:tailEnd type="none" w="sm" len="sm"/>
          </a:ln>
        </p:spPr>
      </p:cxnSp>
      <p:sp>
        <p:nvSpPr>
          <p:cNvPr id="718" name="Google Shape;718;p11"/>
          <p:cNvSpPr/>
          <p:nvPr/>
        </p:nvSpPr>
        <p:spPr>
          <a:xfrm>
            <a:off x="8494017" y="4422143"/>
            <a:ext cx="74613"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719" name="Google Shape;719;p11"/>
          <p:cNvGrpSpPr/>
          <p:nvPr/>
        </p:nvGrpSpPr>
        <p:grpSpPr>
          <a:xfrm>
            <a:off x="8440042" y="5280980"/>
            <a:ext cx="209550" cy="350838"/>
            <a:chOff x="3664" y="2143"/>
            <a:chExt cx="285" cy="221"/>
          </a:xfrm>
        </p:grpSpPr>
        <p:cxnSp>
          <p:nvCxnSpPr>
            <p:cNvPr id="720" name="Google Shape;720;p11"/>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721" name="Google Shape;721;p11"/>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722" name="Google Shape;722;p11"/>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723" name="Google Shape;723;p11"/>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724" name="Google Shape;724;p11"/>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sp>
        <p:nvSpPr>
          <p:cNvPr id="725" name="Google Shape;725;p11"/>
          <p:cNvSpPr/>
          <p:nvPr/>
        </p:nvSpPr>
        <p:spPr>
          <a:xfrm>
            <a:off x="8486080" y="5198430"/>
            <a:ext cx="74612"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26" name="Google Shape;726;p11"/>
          <p:cNvCxnSpPr/>
          <p:nvPr/>
        </p:nvCxnSpPr>
        <p:spPr>
          <a:xfrm>
            <a:off x="7639942" y="4204655"/>
            <a:ext cx="0" cy="427038"/>
          </a:xfrm>
          <a:prstGeom prst="straightConnector1">
            <a:avLst/>
          </a:prstGeom>
          <a:noFill/>
          <a:ln w="12675" cap="flat" cmpd="sng">
            <a:solidFill>
              <a:schemeClr val="dk1"/>
            </a:solidFill>
            <a:prstDash val="solid"/>
            <a:round/>
            <a:headEnd type="none" w="sm" len="sm"/>
            <a:tailEnd type="triangle" w="med" len="med"/>
          </a:ln>
        </p:spPr>
      </p:cxnSp>
      <p:pic>
        <p:nvPicPr>
          <p:cNvPr id="727" name="Google Shape;727;p11"/>
          <p:cNvPicPr preferRelativeResize="0"/>
          <p:nvPr/>
        </p:nvPicPr>
        <p:blipFill rotWithShape="1">
          <a:blip r:embed="rId11">
            <a:alphaModFix/>
          </a:blip>
          <a:srcRect/>
          <a:stretch/>
        </p:blipFill>
        <p:spPr>
          <a:xfrm>
            <a:off x="7271642" y="3890330"/>
            <a:ext cx="415925" cy="368300"/>
          </a:xfrm>
          <a:prstGeom prst="rect">
            <a:avLst/>
          </a:prstGeom>
          <a:noFill/>
          <a:ln>
            <a:noFill/>
          </a:ln>
        </p:spPr>
      </p:pic>
      <p:sp>
        <p:nvSpPr>
          <p:cNvPr id="728" name="Google Shape;728;p11"/>
          <p:cNvSpPr txBox="1"/>
          <p:nvPr/>
        </p:nvSpPr>
        <p:spPr>
          <a:xfrm>
            <a:off x="343274" y="3645024"/>
            <a:ext cx="477624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Agar D</a:t>
            </a:r>
            <a:r>
              <a:rPr lang="en-US" sz="1800" baseline="-25000">
                <a:solidFill>
                  <a:schemeClr val="dk1"/>
                </a:solidFill>
                <a:latin typeface="Calibri"/>
                <a:ea typeface="Calibri"/>
                <a:cs typeface="Calibri"/>
                <a:sym typeface="Calibri"/>
              </a:rPr>
              <a:t>1</a:t>
            </a:r>
            <a:r>
              <a:rPr lang="en-US" sz="1800">
                <a:solidFill>
                  <a:schemeClr val="dk1"/>
                </a:solidFill>
                <a:latin typeface="Calibri"/>
                <a:ea typeface="Calibri"/>
                <a:cs typeface="Calibri"/>
                <a:sym typeface="Calibri"/>
              </a:rPr>
              <a:t> da V</a:t>
            </a:r>
            <a:r>
              <a:rPr lang="en-US" sz="1800" baseline="-25000">
                <a:solidFill>
                  <a:schemeClr val="dk1"/>
                </a:solidFill>
                <a:latin typeface="Calibri"/>
                <a:ea typeface="Calibri"/>
                <a:cs typeface="Calibri"/>
                <a:sym typeface="Calibri"/>
              </a:rPr>
              <a:t>B</a:t>
            </a:r>
            <a:r>
              <a:rPr lang="en-US" sz="1800">
                <a:solidFill>
                  <a:schemeClr val="dk1"/>
                </a:solidFill>
                <a:latin typeface="Calibri"/>
                <a:ea typeface="Calibri"/>
                <a:cs typeface="Calibri"/>
                <a:sym typeface="Calibri"/>
              </a:rPr>
              <a:t>=0 va chiqish kuchlanish V=0 bo’lsa.</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D2 dagi tok kuchini xisoblaymiz</a:t>
            </a:r>
            <a:endParaRPr sz="1800">
              <a:solidFill>
                <a:schemeClr val="dk1"/>
              </a:solidFill>
              <a:latin typeface="Calibri"/>
              <a:ea typeface="Calibri"/>
              <a:cs typeface="Calibri"/>
              <a:sym typeface="Calibri"/>
            </a:endParaRPr>
          </a:p>
        </p:txBody>
      </p:sp>
      <p:sp>
        <p:nvSpPr>
          <p:cNvPr id="729" name="Google Shape;729;p11"/>
          <p:cNvSpPr txBox="1"/>
          <p:nvPr/>
        </p:nvSpPr>
        <p:spPr>
          <a:xfrm>
            <a:off x="6493767" y="5144455"/>
            <a:ext cx="3365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a:t>
            </a:r>
            <a:endParaRPr/>
          </a:p>
        </p:txBody>
      </p:sp>
      <p:pic>
        <p:nvPicPr>
          <p:cNvPr id="730" name="Google Shape;730;p11"/>
          <p:cNvPicPr preferRelativeResize="0"/>
          <p:nvPr/>
        </p:nvPicPr>
        <p:blipFill rotWithShape="1">
          <a:blip r:embed="rId12">
            <a:alphaModFix/>
          </a:blip>
          <a:srcRect/>
          <a:stretch/>
        </p:blipFill>
        <p:spPr>
          <a:xfrm>
            <a:off x="489324" y="4330824"/>
            <a:ext cx="2414587" cy="723900"/>
          </a:xfrm>
          <a:prstGeom prst="rect">
            <a:avLst/>
          </a:prstGeom>
          <a:noFill/>
          <a:ln>
            <a:noFill/>
          </a:ln>
        </p:spPr>
      </p:pic>
      <p:sp>
        <p:nvSpPr>
          <p:cNvPr id="731" name="Google Shape;731;p11"/>
          <p:cNvSpPr txBox="1"/>
          <p:nvPr/>
        </p:nvSpPr>
        <p:spPr>
          <a:xfrm>
            <a:off x="389311" y="4984874"/>
            <a:ext cx="555934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Biz B tugun tenglamasini quyidagicha yozishimiz mumkin:</a:t>
            </a:r>
            <a:endParaRPr sz="1800">
              <a:solidFill>
                <a:schemeClr val="dk1"/>
              </a:solidFill>
              <a:latin typeface="Calibri"/>
              <a:ea typeface="Calibri"/>
              <a:cs typeface="Calibri"/>
              <a:sym typeface="Calibri"/>
            </a:endParaRPr>
          </a:p>
        </p:txBody>
      </p:sp>
      <p:pic>
        <p:nvPicPr>
          <p:cNvPr id="732" name="Google Shape;732;p11"/>
          <p:cNvPicPr preferRelativeResize="0"/>
          <p:nvPr/>
        </p:nvPicPr>
        <p:blipFill rotWithShape="1">
          <a:blip r:embed="rId13">
            <a:alphaModFix/>
          </a:blip>
          <a:srcRect/>
          <a:stretch/>
        </p:blipFill>
        <p:spPr>
          <a:xfrm>
            <a:off x="500436" y="5538912"/>
            <a:ext cx="2301875" cy="13081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12"/>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Boshqa sxema</a:t>
            </a:r>
            <a:endParaRPr sz="4000"/>
          </a:p>
        </p:txBody>
      </p:sp>
      <p:sp>
        <p:nvSpPr>
          <p:cNvPr id="742" name="Google Shape;742;p12"/>
          <p:cNvSpPr txBox="1">
            <a:spLocks noGrp="1"/>
          </p:cNvSpPr>
          <p:nvPr>
            <p:ph type="body" idx="1"/>
          </p:nvPr>
        </p:nvSpPr>
        <p:spPr>
          <a:xfrm>
            <a:off x="457200" y="1882775"/>
            <a:ext cx="4202920" cy="1879741"/>
          </a:xfrm>
          <a:prstGeom prst="rect">
            <a:avLst/>
          </a:prstGeom>
          <a:noFill/>
          <a:ln>
            <a:noFill/>
          </a:ln>
        </p:spPr>
        <p:txBody>
          <a:bodyPr spcFirstLastPara="1" wrap="square" lIns="91425" tIns="45700" rIns="91425" bIns="45700" anchor="t" anchorCtr="0">
            <a:normAutofit fontScale="55000" lnSpcReduction="20000"/>
          </a:bodyPr>
          <a:lstStyle/>
          <a:p>
            <a:pPr marL="342900" lvl="0" indent="-342900" algn="l" rtl="0">
              <a:spcBef>
                <a:spcPts val="0"/>
              </a:spcBef>
              <a:spcAft>
                <a:spcPts val="0"/>
              </a:spcAft>
              <a:buClr>
                <a:schemeClr val="dk1"/>
              </a:buClr>
              <a:buSzPct val="100000"/>
              <a:buChar char="•"/>
            </a:pPr>
            <a:r>
              <a:rPr lang="en-US" b="1"/>
              <a:t>Bu oldingi sxema bilan bir xil, bundan tashqari ikkita rezistorning qiymatlari almashtirilgan.</a:t>
            </a:r>
            <a:endParaRPr/>
          </a:p>
          <a:p>
            <a:pPr marL="342900" lvl="0" indent="-342900" algn="l" rtl="0">
              <a:spcBef>
                <a:spcPts val="352"/>
              </a:spcBef>
              <a:spcAft>
                <a:spcPts val="0"/>
              </a:spcAft>
              <a:buClr>
                <a:schemeClr val="dk1"/>
              </a:buClr>
              <a:buSzPct val="100000"/>
              <a:buChar char="•"/>
            </a:pPr>
            <a:r>
              <a:rPr lang="en-US" b="1"/>
              <a:t>Yana ikkala diod ham yoqilgan deb o'ylayman, tahlil qiling va natijalarni tekshiring.</a:t>
            </a:r>
            <a:endParaRPr/>
          </a:p>
          <a:p>
            <a:pPr marL="342900" lvl="0" indent="-342900" algn="l" rtl="0">
              <a:spcBef>
                <a:spcPts val="352"/>
              </a:spcBef>
              <a:spcAft>
                <a:spcPts val="0"/>
              </a:spcAft>
              <a:buClr>
                <a:schemeClr val="dk1"/>
              </a:buClr>
              <a:buSzPct val="100000"/>
              <a:buChar char="•"/>
            </a:pPr>
            <a:r>
              <a:rPr lang="en-US" b="1"/>
              <a:t>Yana VB=0 va V=0.</a:t>
            </a:r>
            <a:endParaRPr/>
          </a:p>
        </p:txBody>
      </p:sp>
      <p:grpSp>
        <p:nvGrpSpPr>
          <p:cNvPr id="743" name="Google Shape;743;p12"/>
          <p:cNvGrpSpPr/>
          <p:nvPr/>
        </p:nvGrpSpPr>
        <p:grpSpPr>
          <a:xfrm>
            <a:off x="1212070" y="4715271"/>
            <a:ext cx="209550" cy="350837"/>
            <a:chOff x="3664" y="2143"/>
            <a:chExt cx="285" cy="221"/>
          </a:xfrm>
        </p:grpSpPr>
        <p:cxnSp>
          <p:nvCxnSpPr>
            <p:cNvPr id="744" name="Google Shape;744;p12"/>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745" name="Google Shape;745;p12"/>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746" name="Google Shape;746;p12"/>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747" name="Google Shape;747;p12"/>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748" name="Google Shape;748;p12"/>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grpSp>
        <p:nvGrpSpPr>
          <p:cNvPr id="749" name="Google Shape;749;p12"/>
          <p:cNvGrpSpPr/>
          <p:nvPr/>
        </p:nvGrpSpPr>
        <p:grpSpPr>
          <a:xfrm>
            <a:off x="1923270" y="5809058"/>
            <a:ext cx="201612" cy="435769"/>
            <a:chOff x="3723" y="1731"/>
            <a:chExt cx="127" cy="275"/>
          </a:xfrm>
        </p:grpSpPr>
        <p:cxnSp>
          <p:nvCxnSpPr>
            <p:cNvPr id="750" name="Google Shape;750;p12"/>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751" name="Google Shape;751;p12"/>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752" name="Google Shape;752;p12"/>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753" name="Google Shape;753;p12"/>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754" name="Google Shape;754;p12"/>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755" name="Google Shape;755;p12"/>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756" name="Google Shape;756;p12"/>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757" name="Google Shape;757;p12"/>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758" name="Google Shape;758;p12"/>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759" name="Google Shape;759;p12"/>
          <p:cNvSpPr/>
          <p:nvPr/>
        </p:nvSpPr>
        <p:spPr>
          <a:xfrm>
            <a:off x="1975657" y="5429646"/>
            <a:ext cx="74613"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760" name="Google Shape;760;p12"/>
          <p:cNvGrpSpPr/>
          <p:nvPr/>
        </p:nvGrpSpPr>
        <p:grpSpPr>
          <a:xfrm rot="5400000">
            <a:off x="1690303" y="4900612"/>
            <a:ext cx="639763" cy="291306"/>
            <a:chOff x="1038" y="1896"/>
            <a:chExt cx="403" cy="183"/>
          </a:xfrm>
        </p:grpSpPr>
        <p:sp>
          <p:nvSpPr>
            <p:cNvPr id="761" name="Google Shape;761;p12"/>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62" name="Google Shape;762;p12"/>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763" name="Google Shape;763;p12"/>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764" name="Google Shape;764;p12"/>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pic>
        <p:nvPicPr>
          <p:cNvPr id="765" name="Google Shape;765;p12"/>
          <p:cNvPicPr preferRelativeResize="0"/>
          <p:nvPr/>
        </p:nvPicPr>
        <p:blipFill rotWithShape="1">
          <a:blip r:embed="rId3">
            <a:alphaModFix/>
          </a:blip>
          <a:srcRect/>
          <a:stretch/>
        </p:blipFill>
        <p:spPr>
          <a:xfrm>
            <a:off x="3012295" y="4029471"/>
            <a:ext cx="523875" cy="304800"/>
          </a:xfrm>
          <a:prstGeom prst="rect">
            <a:avLst/>
          </a:prstGeom>
          <a:noFill/>
          <a:ln>
            <a:noFill/>
          </a:ln>
        </p:spPr>
      </p:pic>
      <p:pic>
        <p:nvPicPr>
          <p:cNvPr id="766" name="Google Shape;766;p12"/>
          <p:cNvPicPr preferRelativeResize="0"/>
          <p:nvPr/>
        </p:nvPicPr>
        <p:blipFill rotWithShape="1">
          <a:blip r:embed="rId4">
            <a:alphaModFix/>
          </a:blip>
          <a:srcRect/>
          <a:stretch/>
        </p:blipFill>
        <p:spPr>
          <a:xfrm>
            <a:off x="2301095" y="4775596"/>
            <a:ext cx="217487" cy="258762"/>
          </a:xfrm>
          <a:prstGeom prst="rect">
            <a:avLst/>
          </a:prstGeom>
          <a:noFill/>
          <a:ln>
            <a:noFill/>
          </a:ln>
        </p:spPr>
      </p:pic>
      <p:cxnSp>
        <p:nvCxnSpPr>
          <p:cNvPr id="767" name="Google Shape;767;p12"/>
          <p:cNvCxnSpPr/>
          <p:nvPr/>
        </p:nvCxnSpPr>
        <p:spPr>
          <a:xfrm rot="10800000">
            <a:off x="2016932" y="5255021"/>
            <a:ext cx="0" cy="587375"/>
          </a:xfrm>
          <a:prstGeom prst="straightConnector1">
            <a:avLst/>
          </a:prstGeom>
          <a:noFill/>
          <a:ln w="28575" cap="flat" cmpd="sng">
            <a:solidFill>
              <a:schemeClr val="dk1"/>
            </a:solidFill>
            <a:prstDash val="solid"/>
            <a:round/>
            <a:headEnd type="none" w="sm" len="sm"/>
            <a:tailEnd type="none" w="sm" len="sm"/>
          </a:ln>
        </p:spPr>
      </p:cxnSp>
      <p:pic>
        <p:nvPicPr>
          <p:cNvPr id="768" name="Google Shape;768;p12"/>
          <p:cNvPicPr preferRelativeResize="0"/>
          <p:nvPr/>
        </p:nvPicPr>
        <p:blipFill rotWithShape="1">
          <a:blip r:embed="rId5">
            <a:alphaModFix/>
          </a:blip>
          <a:srcRect/>
          <a:stretch/>
        </p:blipFill>
        <p:spPr>
          <a:xfrm>
            <a:off x="1532745" y="4885133"/>
            <a:ext cx="328612" cy="368300"/>
          </a:xfrm>
          <a:prstGeom prst="rect">
            <a:avLst/>
          </a:prstGeom>
          <a:noFill/>
          <a:ln>
            <a:noFill/>
          </a:ln>
        </p:spPr>
      </p:pic>
      <p:pic>
        <p:nvPicPr>
          <p:cNvPr id="769" name="Google Shape;769;p12"/>
          <p:cNvPicPr preferRelativeResize="0"/>
          <p:nvPr/>
        </p:nvPicPr>
        <p:blipFill rotWithShape="1">
          <a:blip r:embed="rId6">
            <a:alphaModFix/>
          </a:blip>
          <a:srcRect/>
          <a:stretch/>
        </p:blipFill>
        <p:spPr>
          <a:xfrm>
            <a:off x="1661332" y="6444058"/>
            <a:ext cx="700088" cy="301625"/>
          </a:xfrm>
          <a:prstGeom prst="rect">
            <a:avLst/>
          </a:prstGeom>
          <a:noFill/>
          <a:ln>
            <a:noFill/>
          </a:ln>
        </p:spPr>
      </p:pic>
      <p:pic>
        <p:nvPicPr>
          <p:cNvPr id="770" name="Google Shape;770;p12"/>
          <p:cNvPicPr preferRelativeResize="0"/>
          <p:nvPr/>
        </p:nvPicPr>
        <p:blipFill rotWithShape="1">
          <a:blip r:embed="rId7">
            <a:alphaModFix/>
          </a:blip>
          <a:srcRect/>
          <a:stretch/>
        </p:blipFill>
        <p:spPr>
          <a:xfrm>
            <a:off x="3728257" y="4523183"/>
            <a:ext cx="260350" cy="981075"/>
          </a:xfrm>
          <a:prstGeom prst="rect">
            <a:avLst/>
          </a:prstGeom>
          <a:noFill/>
          <a:ln>
            <a:noFill/>
          </a:ln>
        </p:spPr>
      </p:pic>
      <p:cxnSp>
        <p:nvCxnSpPr>
          <p:cNvPr id="771" name="Google Shape;771;p12"/>
          <p:cNvCxnSpPr/>
          <p:nvPr/>
        </p:nvCxnSpPr>
        <p:spPr>
          <a:xfrm>
            <a:off x="2002645" y="5472508"/>
            <a:ext cx="254000" cy="0"/>
          </a:xfrm>
          <a:prstGeom prst="straightConnector1">
            <a:avLst/>
          </a:prstGeom>
          <a:noFill/>
          <a:ln w="28575" cap="flat" cmpd="sng">
            <a:solidFill>
              <a:schemeClr val="dk1"/>
            </a:solidFill>
            <a:prstDash val="solid"/>
            <a:round/>
            <a:headEnd type="none" w="sm" len="sm"/>
            <a:tailEnd type="none" w="sm" len="sm"/>
          </a:ln>
        </p:spPr>
      </p:cxnSp>
      <p:sp>
        <p:nvSpPr>
          <p:cNvPr id="772" name="Google Shape;772;p12"/>
          <p:cNvSpPr/>
          <p:nvPr/>
        </p:nvSpPr>
        <p:spPr>
          <a:xfrm>
            <a:off x="2834495" y="4615258"/>
            <a:ext cx="74612"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73" name="Google Shape;773;p12"/>
          <p:cNvCxnSpPr/>
          <p:nvPr/>
        </p:nvCxnSpPr>
        <p:spPr>
          <a:xfrm>
            <a:off x="2004232" y="6224983"/>
            <a:ext cx="0" cy="184150"/>
          </a:xfrm>
          <a:prstGeom prst="straightConnector1">
            <a:avLst/>
          </a:prstGeom>
          <a:noFill/>
          <a:ln w="28575" cap="flat" cmpd="sng">
            <a:solidFill>
              <a:schemeClr val="dk1"/>
            </a:solidFill>
            <a:prstDash val="solid"/>
            <a:round/>
            <a:headEnd type="none" w="sm" len="sm"/>
            <a:tailEnd type="none" w="sm" len="sm"/>
          </a:ln>
        </p:spPr>
      </p:cxnSp>
      <p:sp>
        <p:nvSpPr>
          <p:cNvPr id="774" name="Google Shape;774;p12"/>
          <p:cNvSpPr/>
          <p:nvPr/>
        </p:nvSpPr>
        <p:spPr>
          <a:xfrm>
            <a:off x="1959782" y="6372621"/>
            <a:ext cx="74613"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775" name="Google Shape;775;p12"/>
          <p:cNvGrpSpPr/>
          <p:nvPr/>
        </p:nvGrpSpPr>
        <p:grpSpPr>
          <a:xfrm rot="5400000">
            <a:off x="2569778" y="4913312"/>
            <a:ext cx="639763" cy="291306"/>
            <a:chOff x="1038" y="1896"/>
            <a:chExt cx="403" cy="183"/>
          </a:xfrm>
        </p:grpSpPr>
        <p:sp>
          <p:nvSpPr>
            <p:cNvPr id="776" name="Google Shape;776;p12"/>
            <p:cNvSpPr/>
            <p:nvPr/>
          </p:nvSpPr>
          <p:spPr>
            <a:xfrm rot="5400000">
              <a:off x="1171" y="1942"/>
              <a:ext cx="179" cy="8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77" name="Google Shape;777;p12"/>
            <p:cNvCxnSpPr/>
            <p:nvPr/>
          </p:nvCxnSpPr>
          <p:spPr>
            <a:xfrm>
              <a:off x="1306" y="1904"/>
              <a:ext cx="0" cy="175"/>
            </a:xfrm>
            <a:prstGeom prst="straightConnector1">
              <a:avLst/>
            </a:prstGeom>
            <a:noFill/>
            <a:ln w="38100" cap="flat" cmpd="sng">
              <a:solidFill>
                <a:schemeClr val="dk1"/>
              </a:solidFill>
              <a:prstDash val="solid"/>
              <a:round/>
              <a:headEnd type="none" w="med" len="med"/>
              <a:tailEnd type="none" w="med" len="med"/>
            </a:ln>
          </p:spPr>
        </p:cxnSp>
        <p:cxnSp>
          <p:nvCxnSpPr>
            <p:cNvPr id="778" name="Google Shape;778;p12"/>
            <p:cNvCxnSpPr/>
            <p:nvPr/>
          </p:nvCxnSpPr>
          <p:spPr>
            <a:xfrm>
              <a:off x="1303" y="1985"/>
              <a:ext cx="138" cy="0"/>
            </a:xfrm>
            <a:prstGeom prst="straightConnector1">
              <a:avLst/>
            </a:prstGeom>
            <a:noFill/>
            <a:ln w="19050" cap="flat" cmpd="sng">
              <a:solidFill>
                <a:schemeClr val="dk1"/>
              </a:solidFill>
              <a:prstDash val="solid"/>
              <a:round/>
              <a:headEnd type="none" w="med" len="med"/>
              <a:tailEnd type="none" w="med" len="med"/>
            </a:ln>
          </p:spPr>
        </p:cxnSp>
        <p:cxnSp>
          <p:nvCxnSpPr>
            <p:cNvPr id="779" name="Google Shape;779;p12"/>
            <p:cNvCxnSpPr/>
            <p:nvPr/>
          </p:nvCxnSpPr>
          <p:spPr>
            <a:xfrm>
              <a:off x="1038" y="1983"/>
              <a:ext cx="174" cy="0"/>
            </a:xfrm>
            <a:prstGeom prst="straightConnector1">
              <a:avLst/>
            </a:prstGeom>
            <a:noFill/>
            <a:ln w="19050" cap="flat" cmpd="sng">
              <a:solidFill>
                <a:schemeClr val="dk1"/>
              </a:solidFill>
              <a:prstDash val="solid"/>
              <a:round/>
              <a:headEnd type="none" w="med" len="med"/>
              <a:tailEnd type="none" w="med" len="med"/>
            </a:ln>
          </p:spPr>
        </p:cxnSp>
      </p:grpSp>
      <p:cxnSp>
        <p:nvCxnSpPr>
          <p:cNvPr id="780" name="Google Shape;780;p12"/>
          <p:cNvCxnSpPr/>
          <p:nvPr/>
        </p:nvCxnSpPr>
        <p:spPr>
          <a:xfrm rot="10800000">
            <a:off x="1312082" y="4712096"/>
            <a:ext cx="704850" cy="0"/>
          </a:xfrm>
          <a:prstGeom prst="straightConnector1">
            <a:avLst/>
          </a:prstGeom>
          <a:noFill/>
          <a:ln w="28575" cap="flat" cmpd="sng">
            <a:solidFill>
              <a:schemeClr val="dk1"/>
            </a:solidFill>
            <a:prstDash val="solid"/>
            <a:round/>
            <a:headEnd type="none" w="sm" len="sm"/>
            <a:tailEnd type="none" w="sm" len="sm"/>
          </a:ln>
        </p:spPr>
      </p:cxnSp>
      <p:cxnSp>
        <p:nvCxnSpPr>
          <p:cNvPr id="781" name="Google Shape;781;p12"/>
          <p:cNvCxnSpPr/>
          <p:nvPr/>
        </p:nvCxnSpPr>
        <p:spPr>
          <a:xfrm>
            <a:off x="2305857" y="4815283"/>
            <a:ext cx="0" cy="427038"/>
          </a:xfrm>
          <a:prstGeom prst="straightConnector1">
            <a:avLst/>
          </a:prstGeom>
          <a:noFill/>
          <a:ln w="12675" cap="flat" cmpd="sng">
            <a:solidFill>
              <a:schemeClr val="dk1"/>
            </a:solidFill>
            <a:prstDash val="solid"/>
            <a:round/>
            <a:headEnd type="none" w="sm" len="sm"/>
            <a:tailEnd type="triangle" w="med" len="med"/>
          </a:ln>
        </p:spPr>
      </p:cxnSp>
      <p:pic>
        <p:nvPicPr>
          <p:cNvPr id="782" name="Google Shape;782;p12"/>
          <p:cNvPicPr preferRelativeResize="0"/>
          <p:nvPr/>
        </p:nvPicPr>
        <p:blipFill rotWithShape="1">
          <a:blip r:embed="rId8">
            <a:alphaModFix/>
          </a:blip>
          <a:srcRect/>
          <a:stretch/>
        </p:blipFill>
        <p:spPr>
          <a:xfrm>
            <a:off x="3072620" y="4886721"/>
            <a:ext cx="347662" cy="368300"/>
          </a:xfrm>
          <a:prstGeom prst="rect">
            <a:avLst/>
          </a:prstGeom>
          <a:noFill/>
          <a:ln>
            <a:noFill/>
          </a:ln>
        </p:spPr>
      </p:pic>
      <p:cxnSp>
        <p:nvCxnSpPr>
          <p:cNvPr id="783" name="Google Shape;783;p12"/>
          <p:cNvCxnSpPr/>
          <p:nvPr/>
        </p:nvCxnSpPr>
        <p:spPr>
          <a:xfrm rot="10800000">
            <a:off x="2180445" y="5477271"/>
            <a:ext cx="704850" cy="0"/>
          </a:xfrm>
          <a:prstGeom prst="straightConnector1">
            <a:avLst/>
          </a:prstGeom>
          <a:noFill/>
          <a:ln w="28575" cap="flat" cmpd="sng">
            <a:solidFill>
              <a:schemeClr val="dk1"/>
            </a:solidFill>
            <a:prstDash val="solid"/>
            <a:round/>
            <a:headEnd type="none" w="sm" len="sm"/>
            <a:tailEnd type="none" w="sm" len="sm"/>
          </a:ln>
        </p:spPr>
      </p:cxnSp>
      <p:cxnSp>
        <p:nvCxnSpPr>
          <p:cNvPr id="784" name="Google Shape;784;p12"/>
          <p:cNvCxnSpPr/>
          <p:nvPr/>
        </p:nvCxnSpPr>
        <p:spPr>
          <a:xfrm rot="10800000">
            <a:off x="2893232" y="5347096"/>
            <a:ext cx="0" cy="127000"/>
          </a:xfrm>
          <a:prstGeom prst="straightConnector1">
            <a:avLst/>
          </a:prstGeom>
          <a:noFill/>
          <a:ln w="28575" cap="flat" cmpd="sng">
            <a:solidFill>
              <a:schemeClr val="dk1"/>
            </a:solidFill>
            <a:prstDash val="solid"/>
            <a:round/>
            <a:headEnd type="none" w="sm" len="sm"/>
            <a:tailEnd type="none" w="sm" len="sm"/>
          </a:ln>
        </p:spPr>
      </p:cxnSp>
      <p:cxnSp>
        <p:nvCxnSpPr>
          <p:cNvPr id="785" name="Google Shape;785;p12"/>
          <p:cNvCxnSpPr/>
          <p:nvPr/>
        </p:nvCxnSpPr>
        <p:spPr>
          <a:xfrm rot="10800000">
            <a:off x="2894820" y="4378721"/>
            <a:ext cx="0" cy="358775"/>
          </a:xfrm>
          <a:prstGeom prst="straightConnector1">
            <a:avLst/>
          </a:prstGeom>
          <a:noFill/>
          <a:ln w="28575" cap="flat" cmpd="sng">
            <a:solidFill>
              <a:schemeClr val="dk1"/>
            </a:solidFill>
            <a:prstDash val="solid"/>
            <a:round/>
            <a:headEnd type="none" w="sm" len="sm"/>
            <a:tailEnd type="none" w="sm" len="sm"/>
          </a:ln>
        </p:spPr>
      </p:cxnSp>
      <p:grpSp>
        <p:nvGrpSpPr>
          <p:cNvPr id="786" name="Google Shape;786;p12"/>
          <p:cNvGrpSpPr/>
          <p:nvPr/>
        </p:nvGrpSpPr>
        <p:grpSpPr>
          <a:xfrm>
            <a:off x="2802745" y="3975496"/>
            <a:ext cx="201612" cy="435769"/>
            <a:chOff x="3723" y="1731"/>
            <a:chExt cx="127" cy="275"/>
          </a:xfrm>
        </p:grpSpPr>
        <p:cxnSp>
          <p:nvCxnSpPr>
            <p:cNvPr id="787" name="Google Shape;787;p12"/>
            <p:cNvCxnSpPr/>
            <p:nvPr/>
          </p:nvCxnSpPr>
          <p:spPr>
            <a:xfrm rot="-5400000">
              <a:off x="3769" y="1870"/>
              <a:ext cx="30" cy="107"/>
            </a:xfrm>
            <a:prstGeom prst="straightConnector1">
              <a:avLst/>
            </a:prstGeom>
            <a:noFill/>
            <a:ln w="28575" cap="flat" cmpd="sng">
              <a:solidFill>
                <a:schemeClr val="dk1"/>
              </a:solidFill>
              <a:prstDash val="solid"/>
              <a:round/>
              <a:headEnd type="none" w="sm" len="sm"/>
              <a:tailEnd type="none" w="sm" len="sm"/>
            </a:ln>
          </p:spPr>
        </p:cxnSp>
        <p:cxnSp>
          <p:nvCxnSpPr>
            <p:cNvPr id="788" name="Google Shape;788;p12"/>
            <p:cNvCxnSpPr/>
            <p:nvPr/>
          </p:nvCxnSpPr>
          <p:spPr>
            <a:xfrm rot="-5400000">
              <a:off x="3774" y="1810"/>
              <a:ext cx="30" cy="122"/>
            </a:xfrm>
            <a:prstGeom prst="straightConnector1">
              <a:avLst/>
            </a:prstGeom>
            <a:noFill/>
            <a:ln w="28575" cap="flat" cmpd="sng">
              <a:solidFill>
                <a:schemeClr val="dk1"/>
              </a:solidFill>
              <a:prstDash val="solid"/>
              <a:round/>
              <a:headEnd type="none" w="sm" len="sm"/>
              <a:tailEnd type="none" w="sm" len="sm"/>
            </a:ln>
          </p:spPr>
        </p:cxnSp>
        <p:cxnSp>
          <p:nvCxnSpPr>
            <p:cNvPr id="789" name="Google Shape;789;p12"/>
            <p:cNvCxnSpPr/>
            <p:nvPr/>
          </p:nvCxnSpPr>
          <p:spPr>
            <a:xfrm rot="-5400000">
              <a:off x="3768" y="1768"/>
              <a:ext cx="31" cy="107"/>
            </a:xfrm>
            <a:prstGeom prst="straightConnector1">
              <a:avLst/>
            </a:prstGeom>
            <a:noFill/>
            <a:ln w="28575" cap="flat" cmpd="sng">
              <a:solidFill>
                <a:schemeClr val="dk1"/>
              </a:solidFill>
              <a:prstDash val="solid"/>
              <a:round/>
              <a:headEnd type="none" w="sm" len="sm"/>
              <a:tailEnd type="none" w="sm" len="sm"/>
            </a:ln>
          </p:spPr>
        </p:cxnSp>
        <p:cxnSp>
          <p:nvCxnSpPr>
            <p:cNvPr id="790" name="Google Shape;790;p12"/>
            <p:cNvCxnSpPr/>
            <p:nvPr/>
          </p:nvCxnSpPr>
          <p:spPr>
            <a:xfrm rot="5400000" flipH="1">
              <a:off x="3782" y="1788"/>
              <a:ext cx="18" cy="112"/>
            </a:xfrm>
            <a:prstGeom prst="straightConnector1">
              <a:avLst/>
            </a:prstGeom>
            <a:noFill/>
            <a:ln w="28575" cap="flat" cmpd="sng">
              <a:solidFill>
                <a:schemeClr val="dk1"/>
              </a:solidFill>
              <a:prstDash val="solid"/>
              <a:round/>
              <a:headEnd type="none" w="sm" len="sm"/>
              <a:tailEnd type="none" w="sm" len="sm"/>
            </a:ln>
          </p:spPr>
        </p:cxnSp>
        <p:cxnSp>
          <p:nvCxnSpPr>
            <p:cNvPr id="791" name="Google Shape;791;p12"/>
            <p:cNvCxnSpPr/>
            <p:nvPr/>
          </p:nvCxnSpPr>
          <p:spPr>
            <a:xfrm rot="5400000" flipH="1">
              <a:off x="3749" y="1919"/>
              <a:ext cx="15" cy="54"/>
            </a:xfrm>
            <a:prstGeom prst="straightConnector1">
              <a:avLst/>
            </a:prstGeom>
            <a:noFill/>
            <a:ln w="28575" cap="flat" cmpd="sng">
              <a:solidFill>
                <a:schemeClr val="dk1"/>
              </a:solidFill>
              <a:prstDash val="solid"/>
              <a:round/>
              <a:headEnd type="none" w="sm" len="sm"/>
              <a:tailEnd type="none" w="sm" len="sm"/>
            </a:ln>
          </p:spPr>
        </p:cxnSp>
        <p:cxnSp>
          <p:nvCxnSpPr>
            <p:cNvPr id="792" name="Google Shape;792;p12"/>
            <p:cNvCxnSpPr/>
            <p:nvPr/>
          </p:nvCxnSpPr>
          <p:spPr>
            <a:xfrm rot="-5400000" flipH="1">
              <a:off x="3803" y="1772"/>
              <a:ext cx="15" cy="53"/>
            </a:xfrm>
            <a:prstGeom prst="straightConnector1">
              <a:avLst/>
            </a:prstGeom>
            <a:noFill/>
            <a:ln w="28575" cap="flat" cmpd="sng">
              <a:solidFill>
                <a:schemeClr val="dk1"/>
              </a:solidFill>
              <a:prstDash val="solid"/>
              <a:round/>
              <a:headEnd type="none" w="sm" len="sm"/>
              <a:tailEnd type="none" w="sm" len="sm"/>
            </a:ln>
          </p:spPr>
        </p:cxnSp>
        <p:cxnSp>
          <p:nvCxnSpPr>
            <p:cNvPr id="793" name="Google Shape;793;p12"/>
            <p:cNvCxnSpPr/>
            <p:nvPr/>
          </p:nvCxnSpPr>
          <p:spPr>
            <a:xfrm rot="5400000">
              <a:off x="3757" y="1758"/>
              <a:ext cx="54" cy="0"/>
            </a:xfrm>
            <a:prstGeom prst="straightConnector1">
              <a:avLst/>
            </a:prstGeom>
            <a:noFill/>
            <a:ln w="28575" cap="flat" cmpd="sng">
              <a:solidFill>
                <a:schemeClr val="dk1"/>
              </a:solidFill>
              <a:prstDash val="solid"/>
              <a:round/>
              <a:headEnd type="none" w="sm" len="sm"/>
              <a:tailEnd type="none" w="sm" len="sm"/>
            </a:ln>
          </p:spPr>
        </p:cxnSp>
        <p:cxnSp>
          <p:nvCxnSpPr>
            <p:cNvPr id="794" name="Google Shape;794;p12"/>
            <p:cNvCxnSpPr/>
            <p:nvPr/>
          </p:nvCxnSpPr>
          <p:spPr>
            <a:xfrm rot="5400000">
              <a:off x="3760" y="1982"/>
              <a:ext cx="47" cy="0"/>
            </a:xfrm>
            <a:prstGeom prst="straightConnector1">
              <a:avLst/>
            </a:prstGeom>
            <a:noFill/>
            <a:ln w="28575" cap="flat" cmpd="sng">
              <a:solidFill>
                <a:schemeClr val="dk1"/>
              </a:solidFill>
              <a:prstDash val="solid"/>
              <a:round/>
              <a:headEnd type="none" w="sm" len="sm"/>
              <a:tailEnd type="none" w="sm" len="sm"/>
            </a:ln>
          </p:spPr>
        </p:cxnSp>
        <p:cxnSp>
          <p:nvCxnSpPr>
            <p:cNvPr id="795" name="Google Shape;795;p12"/>
            <p:cNvCxnSpPr/>
            <p:nvPr/>
          </p:nvCxnSpPr>
          <p:spPr>
            <a:xfrm rot="5400000" flipH="1">
              <a:off x="3770" y="1841"/>
              <a:ext cx="18" cy="112"/>
            </a:xfrm>
            <a:prstGeom prst="straightConnector1">
              <a:avLst/>
            </a:prstGeom>
            <a:noFill/>
            <a:ln w="28575" cap="flat" cmpd="sng">
              <a:solidFill>
                <a:schemeClr val="dk1"/>
              </a:solidFill>
              <a:prstDash val="solid"/>
              <a:round/>
              <a:headEnd type="none" w="sm" len="sm"/>
              <a:tailEnd type="none" w="sm" len="sm"/>
            </a:ln>
          </p:spPr>
        </p:cxnSp>
      </p:grpSp>
      <p:sp>
        <p:nvSpPr>
          <p:cNvPr id="796" name="Google Shape;796;p12"/>
          <p:cNvSpPr/>
          <p:nvPr/>
        </p:nvSpPr>
        <p:spPr>
          <a:xfrm>
            <a:off x="2851957" y="3892946"/>
            <a:ext cx="74613"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97" name="Google Shape;797;p12"/>
          <p:cNvPicPr preferRelativeResize="0"/>
          <p:nvPr/>
        </p:nvPicPr>
        <p:blipFill rotWithShape="1">
          <a:blip r:embed="rId9">
            <a:alphaModFix/>
          </a:blip>
          <a:srcRect/>
          <a:stretch/>
        </p:blipFill>
        <p:spPr>
          <a:xfrm>
            <a:off x="2575732" y="3594496"/>
            <a:ext cx="700088" cy="301625"/>
          </a:xfrm>
          <a:prstGeom prst="rect">
            <a:avLst/>
          </a:prstGeom>
          <a:noFill/>
          <a:ln>
            <a:noFill/>
          </a:ln>
        </p:spPr>
      </p:pic>
      <p:pic>
        <p:nvPicPr>
          <p:cNvPr id="798" name="Google Shape;798;p12"/>
          <p:cNvPicPr preferRelativeResize="0"/>
          <p:nvPr/>
        </p:nvPicPr>
        <p:blipFill rotWithShape="1">
          <a:blip r:embed="rId10">
            <a:alphaModFix/>
          </a:blip>
          <a:srcRect/>
          <a:stretch/>
        </p:blipFill>
        <p:spPr>
          <a:xfrm>
            <a:off x="2148695" y="5880496"/>
            <a:ext cx="636587" cy="304800"/>
          </a:xfrm>
          <a:prstGeom prst="rect">
            <a:avLst/>
          </a:prstGeom>
          <a:noFill/>
          <a:ln>
            <a:noFill/>
          </a:ln>
        </p:spPr>
      </p:pic>
      <p:cxnSp>
        <p:nvCxnSpPr>
          <p:cNvPr id="799" name="Google Shape;799;p12"/>
          <p:cNvCxnSpPr/>
          <p:nvPr/>
        </p:nvCxnSpPr>
        <p:spPr>
          <a:xfrm rot="10800000">
            <a:off x="2885295" y="4667646"/>
            <a:ext cx="704850" cy="0"/>
          </a:xfrm>
          <a:prstGeom prst="straightConnector1">
            <a:avLst/>
          </a:prstGeom>
          <a:noFill/>
          <a:ln w="28575" cap="flat" cmpd="sng">
            <a:solidFill>
              <a:schemeClr val="dk1"/>
            </a:solidFill>
            <a:prstDash val="solid"/>
            <a:round/>
            <a:headEnd type="none" w="sm" len="sm"/>
            <a:tailEnd type="none" w="sm" len="sm"/>
          </a:ln>
        </p:spPr>
      </p:cxnSp>
      <p:sp>
        <p:nvSpPr>
          <p:cNvPr id="800" name="Google Shape;800;p12"/>
          <p:cNvSpPr/>
          <p:nvPr/>
        </p:nvSpPr>
        <p:spPr>
          <a:xfrm>
            <a:off x="3590145" y="4620021"/>
            <a:ext cx="74612" cy="74612"/>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01" name="Google Shape;801;p12"/>
          <p:cNvGrpSpPr/>
          <p:nvPr/>
        </p:nvGrpSpPr>
        <p:grpSpPr>
          <a:xfrm>
            <a:off x="3536170" y="5478858"/>
            <a:ext cx="209550" cy="350838"/>
            <a:chOff x="3664" y="2143"/>
            <a:chExt cx="285" cy="221"/>
          </a:xfrm>
        </p:grpSpPr>
        <p:cxnSp>
          <p:nvCxnSpPr>
            <p:cNvPr id="802" name="Google Shape;802;p12"/>
            <p:cNvCxnSpPr/>
            <p:nvPr/>
          </p:nvCxnSpPr>
          <p:spPr>
            <a:xfrm>
              <a:off x="3802" y="2143"/>
              <a:ext cx="0" cy="146"/>
            </a:xfrm>
            <a:prstGeom prst="straightConnector1">
              <a:avLst/>
            </a:prstGeom>
            <a:noFill/>
            <a:ln w="28575" cap="flat" cmpd="sng">
              <a:solidFill>
                <a:schemeClr val="dk1"/>
              </a:solidFill>
              <a:prstDash val="solid"/>
              <a:round/>
              <a:headEnd type="none" w="sm" len="sm"/>
              <a:tailEnd type="none" w="sm" len="sm"/>
            </a:ln>
          </p:spPr>
        </p:cxnSp>
        <p:cxnSp>
          <p:nvCxnSpPr>
            <p:cNvPr id="803" name="Google Shape;803;p12"/>
            <p:cNvCxnSpPr/>
            <p:nvPr/>
          </p:nvCxnSpPr>
          <p:spPr>
            <a:xfrm>
              <a:off x="3664" y="2290"/>
              <a:ext cx="285" cy="0"/>
            </a:xfrm>
            <a:prstGeom prst="straightConnector1">
              <a:avLst/>
            </a:prstGeom>
            <a:noFill/>
            <a:ln w="28575" cap="flat" cmpd="sng">
              <a:solidFill>
                <a:schemeClr val="dk1"/>
              </a:solidFill>
              <a:prstDash val="solid"/>
              <a:round/>
              <a:headEnd type="none" w="sm" len="sm"/>
              <a:tailEnd type="none" w="sm" len="sm"/>
            </a:ln>
          </p:spPr>
        </p:cxnSp>
        <p:cxnSp>
          <p:nvCxnSpPr>
            <p:cNvPr id="804" name="Google Shape;804;p12"/>
            <p:cNvCxnSpPr/>
            <p:nvPr/>
          </p:nvCxnSpPr>
          <p:spPr>
            <a:xfrm>
              <a:off x="3717" y="2312"/>
              <a:ext cx="164" cy="0"/>
            </a:xfrm>
            <a:prstGeom prst="straightConnector1">
              <a:avLst/>
            </a:prstGeom>
            <a:noFill/>
            <a:ln w="28575" cap="flat" cmpd="sng">
              <a:solidFill>
                <a:schemeClr val="dk1"/>
              </a:solidFill>
              <a:prstDash val="solid"/>
              <a:round/>
              <a:headEnd type="none" w="sm" len="sm"/>
              <a:tailEnd type="none" w="sm" len="sm"/>
            </a:ln>
          </p:spPr>
        </p:cxnSp>
        <p:cxnSp>
          <p:nvCxnSpPr>
            <p:cNvPr id="805" name="Google Shape;805;p12"/>
            <p:cNvCxnSpPr/>
            <p:nvPr/>
          </p:nvCxnSpPr>
          <p:spPr>
            <a:xfrm>
              <a:off x="3749" y="2336"/>
              <a:ext cx="107" cy="0"/>
            </a:xfrm>
            <a:prstGeom prst="straightConnector1">
              <a:avLst/>
            </a:prstGeom>
            <a:noFill/>
            <a:ln w="28575" cap="flat" cmpd="sng">
              <a:solidFill>
                <a:schemeClr val="dk1"/>
              </a:solidFill>
              <a:prstDash val="solid"/>
              <a:round/>
              <a:headEnd type="none" w="sm" len="sm"/>
              <a:tailEnd type="none" w="sm" len="sm"/>
            </a:ln>
          </p:spPr>
        </p:cxnSp>
        <p:cxnSp>
          <p:nvCxnSpPr>
            <p:cNvPr id="806" name="Google Shape;806;p12"/>
            <p:cNvCxnSpPr/>
            <p:nvPr/>
          </p:nvCxnSpPr>
          <p:spPr>
            <a:xfrm>
              <a:off x="3778" y="2364"/>
              <a:ext cx="55" cy="0"/>
            </a:xfrm>
            <a:prstGeom prst="straightConnector1">
              <a:avLst/>
            </a:prstGeom>
            <a:noFill/>
            <a:ln w="28575" cap="flat" cmpd="sng">
              <a:solidFill>
                <a:schemeClr val="dk1"/>
              </a:solidFill>
              <a:prstDash val="solid"/>
              <a:round/>
              <a:headEnd type="none" w="sm" len="sm"/>
              <a:tailEnd type="none" w="sm" len="sm"/>
            </a:ln>
          </p:spPr>
        </p:cxnSp>
      </p:grpSp>
      <p:sp>
        <p:nvSpPr>
          <p:cNvPr id="807" name="Google Shape;807;p12"/>
          <p:cNvSpPr/>
          <p:nvPr/>
        </p:nvSpPr>
        <p:spPr>
          <a:xfrm>
            <a:off x="3582207" y="5396308"/>
            <a:ext cx="74613" cy="74613"/>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808" name="Google Shape;808;p12"/>
          <p:cNvCxnSpPr/>
          <p:nvPr/>
        </p:nvCxnSpPr>
        <p:spPr>
          <a:xfrm>
            <a:off x="2736070" y="4402533"/>
            <a:ext cx="0" cy="427038"/>
          </a:xfrm>
          <a:prstGeom prst="straightConnector1">
            <a:avLst/>
          </a:prstGeom>
          <a:noFill/>
          <a:ln w="12675" cap="flat" cmpd="sng">
            <a:solidFill>
              <a:schemeClr val="dk1"/>
            </a:solidFill>
            <a:prstDash val="solid"/>
            <a:round/>
            <a:headEnd type="none" w="sm" len="sm"/>
            <a:tailEnd type="triangle" w="med" len="med"/>
          </a:ln>
        </p:spPr>
      </p:cxnSp>
      <p:pic>
        <p:nvPicPr>
          <p:cNvPr id="809" name="Google Shape;809;p12"/>
          <p:cNvPicPr preferRelativeResize="0"/>
          <p:nvPr/>
        </p:nvPicPr>
        <p:blipFill rotWithShape="1">
          <a:blip r:embed="rId11">
            <a:alphaModFix/>
          </a:blip>
          <a:srcRect/>
          <a:stretch/>
        </p:blipFill>
        <p:spPr>
          <a:xfrm>
            <a:off x="2367770" y="4088208"/>
            <a:ext cx="415925" cy="368300"/>
          </a:xfrm>
          <a:prstGeom prst="rect">
            <a:avLst/>
          </a:prstGeom>
          <a:noFill/>
          <a:ln>
            <a:noFill/>
          </a:ln>
        </p:spPr>
      </p:pic>
      <p:sp>
        <p:nvSpPr>
          <p:cNvPr id="810" name="Google Shape;810;p12"/>
          <p:cNvSpPr txBox="1"/>
          <p:nvPr/>
        </p:nvSpPr>
        <p:spPr>
          <a:xfrm>
            <a:off x="1589895" y="5342333"/>
            <a:ext cx="3365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a:t>
            </a:r>
            <a:endParaRPr/>
          </a:p>
        </p:txBody>
      </p:sp>
      <p:pic>
        <p:nvPicPr>
          <p:cNvPr id="811" name="Google Shape;811;p12"/>
          <p:cNvPicPr preferRelativeResize="0"/>
          <p:nvPr/>
        </p:nvPicPr>
        <p:blipFill rotWithShape="1">
          <a:blip r:embed="rId12">
            <a:alphaModFix/>
          </a:blip>
          <a:srcRect/>
          <a:stretch/>
        </p:blipFill>
        <p:spPr>
          <a:xfrm>
            <a:off x="4625195" y="2613421"/>
            <a:ext cx="2459037" cy="723900"/>
          </a:xfrm>
          <a:prstGeom prst="rect">
            <a:avLst/>
          </a:prstGeom>
          <a:noFill/>
          <a:ln>
            <a:noFill/>
          </a:ln>
        </p:spPr>
      </p:pic>
      <p:sp>
        <p:nvSpPr>
          <p:cNvPr id="812" name="Google Shape;812;p12"/>
          <p:cNvSpPr txBox="1"/>
          <p:nvPr/>
        </p:nvSpPr>
        <p:spPr>
          <a:xfrm>
            <a:off x="5075683" y="3246615"/>
            <a:ext cx="409412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Toklarning yig‘indisiga qarab, B tugunida tugun tenglamasini yozishimiz mumkin</a:t>
            </a:r>
            <a:endParaRPr sz="1800">
              <a:solidFill>
                <a:schemeClr val="dk1"/>
              </a:solidFill>
              <a:latin typeface="Calibri"/>
              <a:ea typeface="Calibri"/>
              <a:cs typeface="Calibri"/>
              <a:sym typeface="Calibri"/>
            </a:endParaRPr>
          </a:p>
        </p:txBody>
      </p:sp>
      <p:pic>
        <p:nvPicPr>
          <p:cNvPr id="813" name="Google Shape;813;p12"/>
          <p:cNvPicPr preferRelativeResize="0"/>
          <p:nvPr/>
        </p:nvPicPr>
        <p:blipFill rotWithShape="1">
          <a:blip r:embed="rId13">
            <a:alphaModFix/>
          </a:blip>
          <a:srcRect/>
          <a:stretch/>
        </p:blipFill>
        <p:spPr>
          <a:xfrm>
            <a:off x="4661707" y="3900883"/>
            <a:ext cx="2301875" cy="1308100"/>
          </a:xfrm>
          <a:prstGeom prst="rect">
            <a:avLst/>
          </a:prstGeom>
          <a:noFill/>
          <a:ln>
            <a:noFill/>
          </a:ln>
        </p:spPr>
      </p:pic>
      <p:sp>
        <p:nvSpPr>
          <p:cNvPr id="814" name="Google Shape;814;p12"/>
          <p:cNvSpPr txBox="1"/>
          <p:nvPr/>
        </p:nvSpPr>
        <p:spPr>
          <a:xfrm>
            <a:off x="6963582" y="4710984"/>
            <a:ext cx="218041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Mumkin emas, shuning uchun taxmin noto'g'ri edi</a:t>
            </a:r>
            <a:endParaRPr sz="1400">
              <a:solidFill>
                <a:schemeClr val="dk1"/>
              </a:solidFill>
              <a:latin typeface="Calibri"/>
              <a:ea typeface="Calibri"/>
              <a:cs typeface="Calibri"/>
              <a:sym typeface="Calibri"/>
            </a:endParaRPr>
          </a:p>
        </p:txBody>
      </p:sp>
      <p:sp>
        <p:nvSpPr>
          <p:cNvPr id="815" name="Google Shape;815;p12"/>
          <p:cNvSpPr/>
          <p:nvPr/>
        </p:nvSpPr>
        <p:spPr>
          <a:xfrm>
            <a:off x="5724128" y="4967683"/>
            <a:ext cx="1200150" cy="241300"/>
          </a:xfrm>
          <a:prstGeom prst="leftArrow">
            <a:avLst>
              <a:gd name="adj1" fmla="val 50000"/>
              <a:gd name="adj2" fmla="val 124342"/>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16" name="Google Shape;816;p12"/>
          <p:cNvPicPr preferRelativeResize="0"/>
          <p:nvPr/>
        </p:nvPicPr>
        <p:blipFill rotWithShape="1">
          <a:blip r:embed="rId14">
            <a:alphaModFix/>
          </a:blip>
          <a:srcRect/>
          <a:stretch/>
        </p:blipFill>
        <p:spPr>
          <a:xfrm>
            <a:off x="4660120" y="5628083"/>
            <a:ext cx="3711575" cy="723900"/>
          </a:xfrm>
          <a:prstGeom prst="rect">
            <a:avLst/>
          </a:prstGeom>
          <a:noFill/>
          <a:ln>
            <a:noFill/>
          </a:ln>
        </p:spPr>
      </p:pic>
      <p:sp>
        <p:nvSpPr>
          <p:cNvPr id="817" name="Google Shape;817;p12"/>
          <p:cNvSpPr txBox="1"/>
          <p:nvPr/>
        </p:nvSpPr>
        <p:spPr>
          <a:xfrm>
            <a:off x="4266286" y="5299471"/>
            <a:ext cx="487771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Endi D1 o'chirilgan va D2 yoqilgan deb faraz qiling</a:t>
            </a:r>
            <a:endParaRPr sz="1800">
              <a:solidFill>
                <a:schemeClr val="dk1"/>
              </a:solidFill>
              <a:latin typeface="Calibri"/>
              <a:ea typeface="Calibri"/>
              <a:cs typeface="Calibri"/>
              <a:sym typeface="Calibri"/>
            </a:endParaRPr>
          </a:p>
        </p:txBody>
      </p:sp>
      <p:sp>
        <p:nvSpPr>
          <p:cNvPr id="818" name="Google Shape;818;p12"/>
          <p:cNvSpPr txBox="1"/>
          <p:nvPr/>
        </p:nvSpPr>
        <p:spPr>
          <a:xfrm>
            <a:off x="2518583" y="6351983"/>
            <a:ext cx="6625416" cy="3539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700">
                <a:solidFill>
                  <a:schemeClr val="dk1"/>
                </a:solidFill>
                <a:latin typeface="Calibri"/>
                <a:ea typeface="Calibri"/>
                <a:cs typeface="Calibri"/>
                <a:sym typeface="Calibri"/>
              </a:rPr>
              <a:t>Endi VB uchun yechishda biz 3,33V va I=0 ni olamiz, chunki D1 o'chirilgan</a:t>
            </a:r>
            <a:endParaRPr sz="17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22"/>
        <p:cNvGrpSpPr/>
        <p:nvPr/>
      </p:nvGrpSpPr>
      <p:grpSpPr>
        <a:xfrm>
          <a:off x="0" y="0"/>
          <a:ext cx="0" cy="0"/>
          <a:chOff x="0" y="0"/>
          <a:chExt cx="0" cy="0"/>
        </a:xfrm>
      </p:grpSpPr>
      <p:sp>
        <p:nvSpPr>
          <p:cNvPr id="823" name="Google Shape;823;p13"/>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Diod terminalining xususiyatlari</a:t>
            </a:r>
            <a:endParaRPr sz="4000"/>
          </a:p>
        </p:txBody>
      </p:sp>
      <p:cxnSp>
        <p:nvCxnSpPr>
          <p:cNvPr id="828" name="Google Shape;828;p13"/>
          <p:cNvCxnSpPr/>
          <p:nvPr/>
        </p:nvCxnSpPr>
        <p:spPr>
          <a:xfrm rot="10800000" flipH="1">
            <a:off x="2319264" y="3751659"/>
            <a:ext cx="185737" cy="857250"/>
          </a:xfrm>
          <a:prstGeom prst="straightConnector1">
            <a:avLst/>
          </a:prstGeom>
          <a:noFill/>
          <a:ln w="12700" cap="flat" cmpd="sng">
            <a:solidFill>
              <a:schemeClr val="dk1"/>
            </a:solidFill>
            <a:prstDash val="solid"/>
            <a:round/>
            <a:headEnd type="none" w="sm" len="sm"/>
            <a:tailEnd type="none" w="sm" len="sm"/>
          </a:ln>
        </p:spPr>
      </p:cxnSp>
      <p:cxnSp>
        <p:nvCxnSpPr>
          <p:cNvPr id="829" name="Google Shape;829;p13"/>
          <p:cNvCxnSpPr/>
          <p:nvPr/>
        </p:nvCxnSpPr>
        <p:spPr>
          <a:xfrm>
            <a:off x="3276526" y="3746897"/>
            <a:ext cx="3352800" cy="0"/>
          </a:xfrm>
          <a:prstGeom prst="straightConnector1">
            <a:avLst/>
          </a:prstGeom>
          <a:noFill/>
          <a:ln w="25400" cap="flat" cmpd="sng">
            <a:solidFill>
              <a:schemeClr val="dk1"/>
            </a:solidFill>
            <a:prstDash val="solid"/>
            <a:round/>
            <a:headEnd type="none" w="sm" len="sm"/>
            <a:tailEnd type="stealth" w="med" len="med"/>
          </a:ln>
        </p:spPr>
      </p:cxnSp>
      <p:cxnSp>
        <p:nvCxnSpPr>
          <p:cNvPr id="830" name="Google Shape;830;p13"/>
          <p:cNvCxnSpPr/>
          <p:nvPr/>
        </p:nvCxnSpPr>
        <p:spPr>
          <a:xfrm rot="10800000">
            <a:off x="5297414" y="2429272"/>
            <a:ext cx="0" cy="2293937"/>
          </a:xfrm>
          <a:prstGeom prst="straightConnector1">
            <a:avLst/>
          </a:prstGeom>
          <a:noFill/>
          <a:ln w="25400" cap="flat" cmpd="sng">
            <a:solidFill>
              <a:schemeClr val="dk1"/>
            </a:solidFill>
            <a:prstDash val="solid"/>
            <a:round/>
            <a:headEnd type="none" w="sm" len="sm"/>
            <a:tailEnd type="stealth" w="med" len="med"/>
          </a:ln>
        </p:spPr>
      </p:cxnSp>
      <p:cxnSp>
        <p:nvCxnSpPr>
          <p:cNvPr id="831" name="Google Shape;831;p13"/>
          <p:cNvCxnSpPr/>
          <p:nvPr/>
        </p:nvCxnSpPr>
        <p:spPr>
          <a:xfrm>
            <a:off x="5243439" y="3556397"/>
            <a:ext cx="114300" cy="0"/>
          </a:xfrm>
          <a:prstGeom prst="straightConnector1">
            <a:avLst/>
          </a:prstGeom>
          <a:noFill/>
          <a:ln w="12700" cap="flat" cmpd="sng">
            <a:solidFill>
              <a:schemeClr val="dk1"/>
            </a:solidFill>
            <a:prstDash val="solid"/>
            <a:round/>
            <a:headEnd type="none" w="sm" len="sm"/>
            <a:tailEnd type="none" w="sm" len="sm"/>
          </a:ln>
        </p:spPr>
      </p:cxnSp>
      <p:cxnSp>
        <p:nvCxnSpPr>
          <p:cNvPr id="832" name="Google Shape;832;p13"/>
          <p:cNvCxnSpPr/>
          <p:nvPr/>
        </p:nvCxnSpPr>
        <p:spPr>
          <a:xfrm>
            <a:off x="5248201" y="3342084"/>
            <a:ext cx="114300" cy="0"/>
          </a:xfrm>
          <a:prstGeom prst="straightConnector1">
            <a:avLst/>
          </a:prstGeom>
          <a:noFill/>
          <a:ln w="12700" cap="flat" cmpd="sng">
            <a:solidFill>
              <a:schemeClr val="dk1"/>
            </a:solidFill>
            <a:prstDash val="solid"/>
            <a:round/>
            <a:headEnd type="none" w="sm" len="sm"/>
            <a:tailEnd type="none" w="sm" len="sm"/>
          </a:ln>
        </p:spPr>
      </p:cxnSp>
      <p:cxnSp>
        <p:nvCxnSpPr>
          <p:cNvPr id="833" name="Google Shape;833;p13"/>
          <p:cNvCxnSpPr/>
          <p:nvPr/>
        </p:nvCxnSpPr>
        <p:spPr>
          <a:xfrm>
            <a:off x="5248201" y="3127772"/>
            <a:ext cx="114300" cy="0"/>
          </a:xfrm>
          <a:prstGeom prst="straightConnector1">
            <a:avLst/>
          </a:prstGeom>
          <a:noFill/>
          <a:ln w="12700" cap="flat" cmpd="sng">
            <a:solidFill>
              <a:schemeClr val="dk1"/>
            </a:solidFill>
            <a:prstDash val="solid"/>
            <a:round/>
            <a:headEnd type="none" w="sm" len="sm"/>
            <a:tailEnd type="none" w="sm" len="sm"/>
          </a:ln>
        </p:spPr>
      </p:cxnSp>
      <p:cxnSp>
        <p:nvCxnSpPr>
          <p:cNvPr id="834" name="Google Shape;834;p13"/>
          <p:cNvCxnSpPr/>
          <p:nvPr/>
        </p:nvCxnSpPr>
        <p:spPr>
          <a:xfrm>
            <a:off x="5248201" y="2922984"/>
            <a:ext cx="114300" cy="0"/>
          </a:xfrm>
          <a:prstGeom prst="straightConnector1">
            <a:avLst/>
          </a:prstGeom>
          <a:noFill/>
          <a:ln w="12700" cap="flat" cmpd="sng">
            <a:solidFill>
              <a:schemeClr val="dk1"/>
            </a:solidFill>
            <a:prstDash val="solid"/>
            <a:round/>
            <a:headEnd type="none" w="sm" len="sm"/>
            <a:tailEnd type="none" w="sm" len="sm"/>
          </a:ln>
        </p:spPr>
      </p:cxnSp>
      <p:cxnSp>
        <p:nvCxnSpPr>
          <p:cNvPr id="835" name="Google Shape;835;p13"/>
          <p:cNvCxnSpPr/>
          <p:nvPr/>
        </p:nvCxnSpPr>
        <p:spPr>
          <a:xfrm>
            <a:off x="5248201" y="2718197"/>
            <a:ext cx="114300" cy="0"/>
          </a:xfrm>
          <a:prstGeom prst="straightConnector1">
            <a:avLst/>
          </a:prstGeom>
          <a:noFill/>
          <a:ln w="12700" cap="flat" cmpd="sng">
            <a:solidFill>
              <a:schemeClr val="dk1"/>
            </a:solidFill>
            <a:prstDash val="solid"/>
            <a:round/>
            <a:headEnd type="none" w="sm" len="sm"/>
            <a:tailEnd type="none" w="sm" len="sm"/>
          </a:ln>
        </p:spPr>
      </p:cxnSp>
      <p:cxnSp>
        <p:nvCxnSpPr>
          <p:cNvPr id="836" name="Google Shape;836;p13"/>
          <p:cNvCxnSpPr/>
          <p:nvPr/>
        </p:nvCxnSpPr>
        <p:spPr>
          <a:xfrm>
            <a:off x="5252964" y="3937397"/>
            <a:ext cx="114300" cy="0"/>
          </a:xfrm>
          <a:prstGeom prst="straightConnector1">
            <a:avLst/>
          </a:prstGeom>
          <a:noFill/>
          <a:ln w="12700" cap="flat" cmpd="sng">
            <a:solidFill>
              <a:schemeClr val="dk1"/>
            </a:solidFill>
            <a:prstDash val="solid"/>
            <a:round/>
            <a:headEnd type="none" w="sm" len="sm"/>
            <a:tailEnd type="none" w="sm" len="sm"/>
          </a:ln>
        </p:spPr>
      </p:cxnSp>
      <p:cxnSp>
        <p:nvCxnSpPr>
          <p:cNvPr id="837" name="Google Shape;837;p13"/>
          <p:cNvCxnSpPr/>
          <p:nvPr/>
        </p:nvCxnSpPr>
        <p:spPr>
          <a:xfrm>
            <a:off x="5248201" y="4146947"/>
            <a:ext cx="114300" cy="0"/>
          </a:xfrm>
          <a:prstGeom prst="straightConnector1">
            <a:avLst/>
          </a:prstGeom>
          <a:noFill/>
          <a:ln w="12700" cap="flat" cmpd="sng">
            <a:solidFill>
              <a:schemeClr val="dk1"/>
            </a:solidFill>
            <a:prstDash val="solid"/>
            <a:round/>
            <a:headEnd type="none" w="sm" len="sm"/>
            <a:tailEnd type="none" w="sm" len="sm"/>
          </a:ln>
        </p:spPr>
      </p:cxnSp>
      <p:cxnSp>
        <p:nvCxnSpPr>
          <p:cNvPr id="838" name="Google Shape;838;p13"/>
          <p:cNvCxnSpPr/>
          <p:nvPr/>
        </p:nvCxnSpPr>
        <p:spPr>
          <a:xfrm>
            <a:off x="5257726" y="4346972"/>
            <a:ext cx="114300" cy="0"/>
          </a:xfrm>
          <a:prstGeom prst="straightConnector1">
            <a:avLst/>
          </a:prstGeom>
          <a:noFill/>
          <a:ln w="12700" cap="flat" cmpd="sng">
            <a:solidFill>
              <a:schemeClr val="dk1"/>
            </a:solidFill>
            <a:prstDash val="solid"/>
            <a:round/>
            <a:headEnd type="none" w="sm" len="sm"/>
            <a:tailEnd type="none" w="sm" len="sm"/>
          </a:ln>
        </p:spPr>
      </p:cxnSp>
      <p:cxnSp>
        <p:nvCxnSpPr>
          <p:cNvPr id="839" name="Google Shape;839;p13"/>
          <p:cNvCxnSpPr/>
          <p:nvPr/>
        </p:nvCxnSpPr>
        <p:spPr>
          <a:xfrm>
            <a:off x="5257726" y="4561284"/>
            <a:ext cx="114300" cy="0"/>
          </a:xfrm>
          <a:prstGeom prst="straightConnector1">
            <a:avLst/>
          </a:prstGeom>
          <a:noFill/>
          <a:ln w="12700" cap="flat" cmpd="sng">
            <a:solidFill>
              <a:schemeClr val="dk1"/>
            </a:solidFill>
            <a:prstDash val="solid"/>
            <a:round/>
            <a:headEnd type="none" w="sm" len="sm"/>
            <a:tailEnd type="none" w="sm" len="sm"/>
          </a:ln>
        </p:spPr>
      </p:cxnSp>
      <p:sp>
        <p:nvSpPr>
          <p:cNvPr id="840" name="Google Shape;840;p13"/>
          <p:cNvSpPr/>
          <p:nvPr/>
        </p:nvSpPr>
        <p:spPr>
          <a:xfrm>
            <a:off x="5346626" y="4443809"/>
            <a:ext cx="536575"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- 4mA</a:t>
            </a:r>
            <a:endParaRPr/>
          </a:p>
        </p:txBody>
      </p:sp>
      <p:sp>
        <p:nvSpPr>
          <p:cNvPr id="841" name="Google Shape;841;p13"/>
          <p:cNvSpPr/>
          <p:nvPr/>
        </p:nvSpPr>
        <p:spPr>
          <a:xfrm>
            <a:off x="5332339" y="4229497"/>
            <a:ext cx="536575"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- 3mA</a:t>
            </a:r>
            <a:endParaRPr/>
          </a:p>
        </p:txBody>
      </p:sp>
      <p:sp>
        <p:nvSpPr>
          <p:cNvPr id="842" name="Google Shape;842;p13"/>
          <p:cNvSpPr/>
          <p:nvPr/>
        </p:nvSpPr>
        <p:spPr>
          <a:xfrm>
            <a:off x="5337101" y="4024709"/>
            <a:ext cx="536575"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- 2mA</a:t>
            </a:r>
            <a:endParaRPr/>
          </a:p>
        </p:txBody>
      </p:sp>
      <p:sp>
        <p:nvSpPr>
          <p:cNvPr id="843" name="Google Shape;843;p13"/>
          <p:cNvSpPr/>
          <p:nvPr/>
        </p:nvSpPr>
        <p:spPr>
          <a:xfrm>
            <a:off x="5327576" y="3824684"/>
            <a:ext cx="536575"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- 1mA</a:t>
            </a:r>
            <a:endParaRPr/>
          </a:p>
        </p:txBody>
      </p:sp>
      <p:sp>
        <p:nvSpPr>
          <p:cNvPr id="844" name="Google Shape;844;p13"/>
          <p:cNvSpPr/>
          <p:nvPr/>
        </p:nvSpPr>
        <p:spPr>
          <a:xfrm>
            <a:off x="4732264" y="3429397"/>
            <a:ext cx="528637"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1mA</a:t>
            </a:r>
            <a:endParaRPr/>
          </a:p>
        </p:txBody>
      </p:sp>
      <p:sp>
        <p:nvSpPr>
          <p:cNvPr id="845" name="Google Shape;845;p13"/>
          <p:cNvSpPr/>
          <p:nvPr/>
        </p:nvSpPr>
        <p:spPr>
          <a:xfrm>
            <a:off x="4732264" y="3234134"/>
            <a:ext cx="528637"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2mA</a:t>
            </a:r>
            <a:endParaRPr/>
          </a:p>
        </p:txBody>
      </p:sp>
      <p:sp>
        <p:nvSpPr>
          <p:cNvPr id="846" name="Google Shape;846;p13"/>
          <p:cNvSpPr/>
          <p:nvPr/>
        </p:nvSpPr>
        <p:spPr>
          <a:xfrm>
            <a:off x="4717976" y="3019822"/>
            <a:ext cx="563563"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3mA</a:t>
            </a:r>
            <a:endParaRPr/>
          </a:p>
        </p:txBody>
      </p:sp>
      <p:sp>
        <p:nvSpPr>
          <p:cNvPr id="847" name="Google Shape;847;p13"/>
          <p:cNvSpPr/>
          <p:nvPr/>
        </p:nvSpPr>
        <p:spPr>
          <a:xfrm>
            <a:off x="4722739" y="2815034"/>
            <a:ext cx="563562"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4mA</a:t>
            </a:r>
            <a:endParaRPr/>
          </a:p>
        </p:txBody>
      </p:sp>
      <p:sp>
        <p:nvSpPr>
          <p:cNvPr id="848" name="Google Shape;848;p13"/>
          <p:cNvSpPr/>
          <p:nvPr/>
        </p:nvSpPr>
        <p:spPr>
          <a:xfrm>
            <a:off x="4713214" y="2615009"/>
            <a:ext cx="563562"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   5mA</a:t>
            </a:r>
            <a:endParaRPr/>
          </a:p>
        </p:txBody>
      </p:sp>
      <p:sp>
        <p:nvSpPr>
          <p:cNvPr id="849" name="Google Shape;849;p13"/>
          <p:cNvSpPr/>
          <p:nvPr/>
        </p:nvSpPr>
        <p:spPr>
          <a:xfrm>
            <a:off x="5111676" y="3734197"/>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0" name="Google Shape;850;p13"/>
          <p:cNvSpPr/>
          <p:nvPr/>
        </p:nvSpPr>
        <p:spPr>
          <a:xfrm>
            <a:off x="5440289" y="3729434"/>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1" name="Google Shape;851;p13"/>
          <p:cNvSpPr/>
          <p:nvPr/>
        </p:nvSpPr>
        <p:spPr>
          <a:xfrm>
            <a:off x="5621264" y="3634184"/>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2" name="Google Shape;852;p13"/>
          <p:cNvSpPr/>
          <p:nvPr/>
        </p:nvSpPr>
        <p:spPr>
          <a:xfrm>
            <a:off x="5759376" y="3243659"/>
            <a:ext cx="34925" cy="30163"/>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3" name="Google Shape;853;p13"/>
          <p:cNvSpPr/>
          <p:nvPr/>
        </p:nvSpPr>
        <p:spPr>
          <a:xfrm>
            <a:off x="5868914" y="2691209"/>
            <a:ext cx="34925" cy="30163"/>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4" name="Google Shape;854;p13"/>
          <p:cNvSpPr/>
          <p:nvPr/>
        </p:nvSpPr>
        <p:spPr>
          <a:xfrm>
            <a:off x="1735064" y="1941909"/>
            <a:ext cx="5230599" cy="308419"/>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u="sng">
                <a:solidFill>
                  <a:schemeClr val="dk1"/>
                </a:solidFill>
                <a:latin typeface="Calibri"/>
                <a:ea typeface="Calibri"/>
                <a:cs typeface="Calibri"/>
                <a:sym typeface="Calibri"/>
              </a:rPr>
              <a:t>Analog ko'chirish Raqamli (diskret qiymatlar) ga aylantirildi</a:t>
            </a:r>
            <a:endParaRPr sz="1400" b="1" u="sng">
              <a:solidFill>
                <a:schemeClr val="dk1"/>
              </a:solidFill>
              <a:latin typeface="Calibri"/>
              <a:ea typeface="Calibri"/>
              <a:cs typeface="Calibri"/>
              <a:sym typeface="Calibri"/>
            </a:endParaRPr>
          </a:p>
        </p:txBody>
      </p:sp>
      <p:sp>
        <p:nvSpPr>
          <p:cNvPr id="855" name="Google Shape;855;p13"/>
          <p:cNvSpPr/>
          <p:nvPr/>
        </p:nvSpPr>
        <p:spPr>
          <a:xfrm>
            <a:off x="3422576" y="4169172"/>
            <a:ext cx="1721625" cy="27764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(+0,2 voltli qadamlar)</a:t>
            </a:r>
            <a:endParaRPr sz="1200" b="1">
              <a:solidFill>
                <a:schemeClr val="dk1"/>
              </a:solidFill>
              <a:latin typeface="Calibri"/>
              <a:ea typeface="Calibri"/>
              <a:cs typeface="Calibri"/>
              <a:sym typeface="Calibri"/>
            </a:endParaRPr>
          </a:p>
        </p:txBody>
      </p:sp>
      <p:cxnSp>
        <p:nvCxnSpPr>
          <p:cNvPr id="856" name="Google Shape;856;p13"/>
          <p:cNvCxnSpPr/>
          <p:nvPr/>
        </p:nvCxnSpPr>
        <p:spPr>
          <a:xfrm>
            <a:off x="5810176" y="3261122"/>
            <a:ext cx="85725" cy="0"/>
          </a:xfrm>
          <a:prstGeom prst="straightConnector1">
            <a:avLst/>
          </a:prstGeom>
          <a:noFill/>
          <a:ln w="12700" cap="flat" cmpd="sng">
            <a:solidFill>
              <a:schemeClr val="dk1"/>
            </a:solidFill>
            <a:prstDash val="solid"/>
            <a:round/>
            <a:headEnd type="none" w="sm" len="sm"/>
            <a:tailEnd type="none" w="sm" len="sm"/>
          </a:ln>
        </p:spPr>
      </p:cxnSp>
      <p:cxnSp>
        <p:nvCxnSpPr>
          <p:cNvPr id="857" name="Google Shape;857;p13"/>
          <p:cNvCxnSpPr/>
          <p:nvPr/>
        </p:nvCxnSpPr>
        <p:spPr>
          <a:xfrm>
            <a:off x="5900664" y="2737247"/>
            <a:ext cx="0" cy="523875"/>
          </a:xfrm>
          <a:prstGeom prst="straightConnector1">
            <a:avLst/>
          </a:prstGeom>
          <a:noFill/>
          <a:ln w="12700" cap="flat" cmpd="sng">
            <a:solidFill>
              <a:schemeClr val="dk1"/>
            </a:solidFill>
            <a:prstDash val="solid"/>
            <a:round/>
            <a:headEnd type="none" w="sm" len="sm"/>
            <a:tailEnd type="none" w="sm" len="sm"/>
          </a:ln>
        </p:spPr>
      </p:cxnSp>
      <p:cxnSp>
        <p:nvCxnSpPr>
          <p:cNvPr id="858" name="Google Shape;858;p13"/>
          <p:cNvCxnSpPr/>
          <p:nvPr/>
        </p:nvCxnSpPr>
        <p:spPr>
          <a:xfrm rot="10800000" flipH="1">
            <a:off x="5786364" y="2718197"/>
            <a:ext cx="100012" cy="509587"/>
          </a:xfrm>
          <a:prstGeom prst="straightConnector1">
            <a:avLst/>
          </a:prstGeom>
          <a:noFill/>
          <a:ln w="12700" cap="flat" cmpd="sng">
            <a:solidFill>
              <a:schemeClr val="dk1"/>
            </a:solidFill>
            <a:prstDash val="solid"/>
            <a:round/>
            <a:headEnd type="none" w="sm" len="sm"/>
            <a:tailEnd type="none" w="sm" len="sm"/>
          </a:ln>
        </p:spPr>
      </p:cxnSp>
      <p:sp>
        <p:nvSpPr>
          <p:cNvPr id="859" name="Google Shape;859;p13"/>
          <p:cNvSpPr/>
          <p:nvPr/>
        </p:nvSpPr>
        <p:spPr>
          <a:xfrm>
            <a:off x="5865739" y="2883297"/>
            <a:ext cx="328612" cy="274637"/>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Noto Sans Symbols"/>
                <a:ea typeface="Noto Sans Symbols"/>
                <a:cs typeface="Noto Sans Symbols"/>
                <a:sym typeface="Noto Sans Symbols"/>
              </a:rPr>
              <a:t>ΔΙ</a:t>
            </a:r>
            <a:endParaRPr/>
          </a:p>
        </p:txBody>
      </p:sp>
      <p:sp>
        <p:nvSpPr>
          <p:cNvPr id="860" name="Google Shape;860;p13"/>
          <p:cNvSpPr/>
          <p:nvPr/>
        </p:nvSpPr>
        <p:spPr>
          <a:xfrm>
            <a:off x="2846314" y="2283222"/>
            <a:ext cx="379412" cy="274637"/>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Noto Sans Symbols"/>
                <a:ea typeface="Noto Sans Symbols"/>
                <a:cs typeface="Noto Sans Symbols"/>
                <a:sym typeface="Noto Sans Symbols"/>
              </a:rPr>
              <a:t>Δ</a:t>
            </a:r>
            <a:r>
              <a:rPr lang="en-US" sz="1200" b="1">
                <a:solidFill>
                  <a:schemeClr val="dk1"/>
                </a:solidFill>
                <a:latin typeface="Calibri"/>
                <a:ea typeface="Calibri"/>
                <a:cs typeface="Calibri"/>
                <a:sym typeface="Calibri"/>
              </a:rPr>
              <a:t>V</a:t>
            </a:r>
            <a:endParaRPr/>
          </a:p>
        </p:txBody>
      </p:sp>
      <p:sp>
        <p:nvSpPr>
          <p:cNvPr id="861" name="Google Shape;861;p13"/>
          <p:cNvSpPr/>
          <p:nvPr/>
        </p:nvSpPr>
        <p:spPr>
          <a:xfrm>
            <a:off x="2189089" y="2337197"/>
            <a:ext cx="639762"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R</a:t>
            </a:r>
            <a:r>
              <a:rPr lang="en-US" sz="1800" b="1" baseline="-25000">
                <a:solidFill>
                  <a:schemeClr val="dk1"/>
                </a:solidFill>
                <a:latin typeface="Calibri"/>
                <a:ea typeface="Calibri"/>
                <a:cs typeface="Calibri"/>
                <a:sym typeface="Calibri"/>
              </a:rPr>
              <a:t>d</a:t>
            </a:r>
            <a:r>
              <a:rPr lang="en-US" sz="1800" b="1">
                <a:solidFill>
                  <a:schemeClr val="dk1"/>
                </a:solidFill>
                <a:latin typeface="Calibri"/>
                <a:ea typeface="Calibri"/>
                <a:cs typeface="Calibri"/>
                <a:sym typeface="Calibri"/>
              </a:rPr>
              <a:t> =</a:t>
            </a:r>
            <a:endParaRPr/>
          </a:p>
        </p:txBody>
      </p:sp>
      <p:sp>
        <p:nvSpPr>
          <p:cNvPr id="862" name="Google Shape;862;p13"/>
          <p:cNvSpPr/>
          <p:nvPr/>
        </p:nvSpPr>
        <p:spPr>
          <a:xfrm>
            <a:off x="5680001" y="3245247"/>
            <a:ext cx="379413" cy="274637"/>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Noto Sans Symbols"/>
                <a:ea typeface="Noto Sans Symbols"/>
                <a:cs typeface="Noto Sans Symbols"/>
                <a:sym typeface="Noto Sans Symbols"/>
              </a:rPr>
              <a:t>Δ</a:t>
            </a:r>
            <a:r>
              <a:rPr lang="en-US" sz="1200" b="1">
                <a:solidFill>
                  <a:schemeClr val="dk1"/>
                </a:solidFill>
                <a:latin typeface="Calibri"/>
                <a:ea typeface="Calibri"/>
                <a:cs typeface="Calibri"/>
                <a:sym typeface="Calibri"/>
              </a:rPr>
              <a:t>V</a:t>
            </a:r>
            <a:endParaRPr/>
          </a:p>
        </p:txBody>
      </p:sp>
      <p:cxnSp>
        <p:nvCxnSpPr>
          <p:cNvPr id="864" name="Google Shape;864;p13"/>
          <p:cNvCxnSpPr/>
          <p:nvPr/>
        </p:nvCxnSpPr>
        <p:spPr>
          <a:xfrm>
            <a:off x="2890764" y="2513409"/>
            <a:ext cx="266700" cy="0"/>
          </a:xfrm>
          <a:prstGeom prst="straightConnector1">
            <a:avLst/>
          </a:prstGeom>
          <a:noFill/>
          <a:ln w="12700" cap="flat" cmpd="sng">
            <a:solidFill>
              <a:schemeClr val="dk1"/>
            </a:solidFill>
            <a:prstDash val="solid"/>
            <a:round/>
            <a:headEnd type="none" w="sm" len="sm"/>
            <a:tailEnd type="none" w="sm" len="sm"/>
          </a:ln>
        </p:spPr>
      </p:cxnSp>
      <p:sp>
        <p:nvSpPr>
          <p:cNvPr id="865" name="Google Shape;865;p13"/>
          <p:cNvSpPr/>
          <p:nvPr/>
        </p:nvSpPr>
        <p:spPr>
          <a:xfrm>
            <a:off x="5456164" y="2486422"/>
            <a:ext cx="658812" cy="24447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slope = </a:t>
            </a:r>
            <a:endParaRPr/>
          </a:p>
        </p:txBody>
      </p:sp>
      <p:sp>
        <p:nvSpPr>
          <p:cNvPr id="866" name="Google Shape;866;p13"/>
          <p:cNvSpPr/>
          <p:nvPr/>
        </p:nvSpPr>
        <p:spPr>
          <a:xfrm>
            <a:off x="5937176" y="2383234"/>
            <a:ext cx="328613" cy="274638"/>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Noto Sans Symbols"/>
                <a:ea typeface="Noto Sans Symbols"/>
                <a:cs typeface="Noto Sans Symbols"/>
                <a:sym typeface="Noto Sans Symbols"/>
              </a:rPr>
              <a:t>ΔΙ</a:t>
            </a:r>
            <a:endParaRPr/>
          </a:p>
        </p:txBody>
      </p:sp>
      <p:cxnSp>
        <p:nvCxnSpPr>
          <p:cNvPr id="868" name="Google Shape;868;p13"/>
          <p:cNvCxnSpPr/>
          <p:nvPr/>
        </p:nvCxnSpPr>
        <p:spPr>
          <a:xfrm>
            <a:off x="6019726" y="2599134"/>
            <a:ext cx="233363" cy="0"/>
          </a:xfrm>
          <a:prstGeom prst="straightConnector1">
            <a:avLst/>
          </a:prstGeom>
          <a:noFill/>
          <a:ln w="12700" cap="flat" cmpd="sng">
            <a:solidFill>
              <a:schemeClr val="dk1"/>
            </a:solidFill>
            <a:prstDash val="solid"/>
            <a:round/>
            <a:headEnd type="none" w="sm" len="sm"/>
            <a:tailEnd type="none" w="sm" len="sm"/>
          </a:ln>
        </p:spPr>
      </p:cxnSp>
      <p:cxnSp>
        <p:nvCxnSpPr>
          <p:cNvPr id="869" name="Google Shape;869;p13"/>
          <p:cNvCxnSpPr/>
          <p:nvPr/>
        </p:nvCxnSpPr>
        <p:spPr>
          <a:xfrm>
            <a:off x="5619676" y="2703909"/>
            <a:ext cx="180975" cy="285750"/>
          </a:xfrm>
          <a:prstGeom prst="straightConnector1">
            <a:avLst/>
          </a:prstGeom>
          <a:noFill/>
          <a:ln w="12700" cap="flat" cmpd="sng">
            <a:solidFill>
              <a:schemeClr val="dk1"/>
            </a:solidFill>
            <a:prstDash val="solid"/>
            <a:round/>
            <a:headEnd type="none" w="sm" len="sm"/>
            <a:tailEnd type="stealth" w="med" len="med"/>
          </a:ln>
        </p:spPr>
      </p:cxnSp>
      <p:sp>
        <p:nvSpPr>
          <p:cNvPr id="870" name="Google Shape;870;p13"/>
          <p:cNvSpPr/>
          <p:nvPr/>
        </p:nvSpPr>
        <p:spPr>
          <a:xfrm>
            <a:off x="2211314" y="2319734"/>
            <a:ext cx="1587500" cy="406400"/>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1" name="Google Shape;871;p13"/>
          <p:cNvSpPr/>
          <p:nvPr/>
        </p:nvSpPr>
        <p:spPr>
          <a:xfrm>
            <a:off x="3398764" y="2311797"/>
            <a:ext cx="268287" cy="274637"/>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1</a:t>
            </a:r>
            <a:endParaRPr/>
          </a:p>
        </p:txBody>
      </p:sp>
      <p:sp>
        <p:nvSpPr>
          <p:cNvPr id="872" name="Google Shape;872;p13"/>
          <p:cNvSpPr/>
          <p:nvPr/>
        </p:nvSpPr>
        <p:spPr>
          <a:xfrm>
            <a:off x="3227314" y="2454672"/>
            <a:ext cx="582612" cy="274637"/>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slope</a:t>
            </a:r>
            <a:endParaRPr/>
          </a:p>
        </p:txBody>
      </p:sp>
      <p:cxnSp>
        <p:nvCxnSpPr>
          <p:cNvPr id="873" name="Google Shape;873;p13"/>
          <p:cNvCxnSpPr/>
          <p:nvPr/>
        </p:nvCxnSpPr>
        <p:spPr>
          <a:xfrm>
            <a:off x="3333676" y="2513409"/>
            <a:ext cx="390525" cy="0"/>
          </a:xfrm>
          <a:prstGeom prst="straightConnector1">
            <a:avLst/>
          </a:prstGeom>
          <a:noFill/>
          <a:ln w="12700" cap="flat" cmpd="sng">
            <a:solidFill>
              <a:schemeClr val="dk1"/>
            </a:solidFill>
            <a:prstDash val="solid"/>
            <a:round/>
            <a:headEnd type="none" w="sm" len="sm"/>
            <a:tailEnd type="none" w="sm" len="sm"/>
          </a:ln>
        </p:spPr>
      </p:cxnSp>
      <p:sp>
        <p:nvSpPr>
          <p:cNvPr id="874" name="Google Shape;874;p13"/>
          <p:cNvSpPr/>
          <p:nvPr/>
        </p:nvSpPr>
        <p:spPr>
          <a:xfrm>
            <a:off x="3113014" y="2392759"/>
            <a:ext cx="273050" cy="274638"/>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a:t>
            </a:r>
            <a:endParaRPr/>
          </a:p>
        </p:txBody>
      </p:sp>
      <p:sp>
        <p:nvSpPr>
          <p:cNvPr id="875" name="Google Shape;875;p13"/>
          <p:cNvSpPr/>
          <p:nvPr/>
        </p:nvSpPr>
        <p:spPr>
          <a:xfrm>
            <a:off x="6513439" y="3727847"/>
            <a:ext cx="420687"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sp>
        <p:nvSpPr>
          <p:cNvPr id="876" name="Google Shape;876;p13"/>
          <p:cNvSpPr/>
          <p:nvPr/>
        </p:nvSpPr>
        <p:spPr>
          <a:xfrm>
            <a:off x="4908476" y="2280047"/>
            <a:ext cx="273050"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I</a:t>
            </a:r>
            <a:endParaRPr/>
          </a:p>
        </p:txBody>
      </p:sp>
      <p:cxnSp>
        <p:nvCxnSpPr>
          <p:cNvPr id="877" name="Google Shape;877;p13"/>
          <p:cNvCxnSpPr/>
          <p:nvPr/>
        </p:nvCxnSpPr>
        <p:spPr>
          <a:xfrm>
            <a:off x="6134026" y="3708797"/>
            <a:ext cx="0" cy="142875"/>
          </a:xfrm>
          <a:prstGeom prst="straightConnector1">
            <a:avLst/>
          </a:prstGeom>
          <a:noFill/>
          <a:ln w="12700" cap="flat" cmpd="sng">
            <a:solidFill>
              <a:schemeClr val="dk1"/>
            </a:solidFill>
            <a:prstDash val="solid"/>
            <a:round/>
            <a:headEnd type="none" w="sm" len="sm"/>
            <a:tailEnd type="none" w="sm" len="sm"/>
          </a:ln>
        </p:spPr>
      </p:cxnSp>
      <p:sp>
        <p:nvSpPr>
          <p:cNvPr id="878" name="Google Shape;878;p13"/>
          <p:cNvSpPr/>
          <p:nvPr/>
        </p:nvSpPr>
        <p:spPr>
          <a:xfrm>
            <a:off x="5956226" y="3873897"/>
            <a:ext cx="430213" cy="304800"/>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1.0</a:t>
            </a:r>
            <a:endParaRPr/>
          </a:p>
        </p:txBody>
      </p:sp>
      <p:cxnSp>
        <p:nvCxnSpPr>
          <p:cNvPr id="879" name="Google Shape;879;p13"/>
          <p:cNvCxnSpPr/>
          <p:nvPr/>
        </p:nvCxnSpPr>
        <p:spPr>
          <a:xfrm rot="10800000" flipH="1">
            <a:off x="5500614" y="3670697"/>
            <a:ext cx="104775" cy="52387"/>
          </a:xfrm>
          <a:prstGeom prst="straightConnector1">
            <a:avLst/>
          </a:prstGeom>
          <a:noFill/>
          <a:ln w="12700" cap="flat" cmpd="sng">
            <a:solidFill>
              <a:schemeClr val="dk1"/>
            </a:solidFill>
            <a:prstDash val="solid"/>
            <a:round/>
            <a:headEnd type="none" w="sm" len="sm"/>
            <a:tailEnd type="none" w="sm" len="sm"/>
          </a:ln>
        </p:spPr>
      </p:cxnSp>
      <p:cxnSp>
        <p:nvCxnSpPr>
          <p:cNvPr id="880" name="Google Shape;880;p13"/>
          <p:cNvCxnSpPr/>
          <p:nvPr/>
        </p:nvCxnSpPr>
        <p:spPr>
          <a:xfrm rot="10800000" flipH="1">
            <a:off x="5662539" y="3294459"/>
            <a:ext cx="109537" cy="319088"/>
          </a:xfrm>
          <a:prstGeom prst="straightConnector1">
            <a:avLst/>
          </a:prstGeom>
          <a:noFill/>
          <a:ln w="12700" cap="flat" cmpd="sng">
            <a:solidFill>
              <a:schemeClr val="dk1"/>
            </a:solidFill>
            <a:prstDash val="solid"/>
            <a:round/>
            <a:headEnd type="none" w="sm" len="sm"/>
            <a:tailEnd type="none" w="sm" len="sm"/>
          </a:ln>
        </p:spPr>
      </p:cxnSp>
      <p:sp>
        <p:nvSpPr>
          <p:cNvPr id="881" name="Google Shape;881;p13"/>
          <p:cNvSpPr/>
          <p:nvPr/>
        </p:nvSpPr>
        <p:spPr>
          <a:xfrm>
            <a:off x="4897364"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2" name="Google Shape;882;p13"/>
          <p:cNvSpPr/>
          <p:nvPr/>
        </p:nvSpPr>
        <p:spPr>
          <a:xfrm>
            <a:off x="4697339"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3" name="Google Shape;883;p13"/>
          <p:cNvSpPr/>
          <p:nvPr/>
        </p:nvSpPr>
        <p:spPr>
          <a:xfrm>
            <a:off x="4521126"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4" name="Google Shape;884;p13"/>
          <p:cNvSpPr/>
          <p:nvPr/>
        </p:nvSpPr>
        <p:spPr>
          <a:xfrm>
            <a:off x="4325864"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5" name="Google Shape;885;p13"/>
          <p:cNvSpPr/>
          <p:nvPr/>
        </p:nvSpPr>
        <p:spPr>
          <a:xfrm>
            <a:off x="4135364"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6" name="Google Shape;886;p13"/>
          <p:cNvSpPr/>
          <p:nvPr/>
        </p:nvSpPr>
        <p:spPr>
          <a:xfrm>
            <a:off x="3930576"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7" name="Google Shape;887;p13"/>
          <p:cNvSpPr/>
          <p:nvPr/>
        </p:nvSpPr>
        <p:spPr>
          <a:xfrm>
            <a:off x="3744839" y="3734197"/>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8" name="Google Shape;888;p13"/>
          <p:cNvSpPr/>
          <p:nvPr/>
        </p:nvSpPr>
        <p:spPr>
          <a:xfrm>
            <a:off x="3554339" y="37389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9" name="Google Shape;889;p13"/>
          <p:cNvSpPr/>
          <p:nvPr/>
        </p:nvSpPr>
        <p:spPr>
          <a:xfrm>
            <a:off x="3354314" y="3734197"/>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0" name="Google Shape;890;p13"/>
          <p:cNvSpPr/>
          <p:nvPr/>
        </p:nvSpPr>
        <p:spPr>
          <a:xfrm>
            <a:off x="3674989" y="3824684"/>
            <a:ext cx="888064" cy="24686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000" b="1">
                <a:solidFill>
                  <a:schemeClr val="dk1"/>
                </a:solidFill>
                <a:latin typeface="Calibri"/>
                <a:ea typeface="Calibri"/>
                <a:cs typeface="Calibri"/>
                <a:sym typeface="Calibri"/>
              </a:rPr>
              <a:t>biroz salbiy</a:t>
            </a:r>
            <a:endParaRPr sz="1000" b="1">
              <a:solidFill>
                <a:schemeClr val="dk1"/>
              </a:solidFill>
              <a:latin typeface="Calibri"/>
              <a:ea typeface="Calibri"/>
              <a:cs typeface="Calibri"/>
              <a:sym typeface="Calibri"/>
            </a:endParaRPr>
          </a:p>
        </p:txBody>
      </p:sp>
      <p:sp>
        <p:nvSpPr>
          <p:cNvPr id="891" name="Google Shape;891;p13"/>
          <p:cNvSpPr/>
          <p:nvPr/>
        </p:nvSpPr>
        <p:spPr>
          <a:xfrm>
            <a:off x="3224139" y="3637359"/>
            <a:ext cx="111125" cy="268288"/>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2" name="Google Shape;892;p13"/>
          <p:cNvSpPr/>
          <p:nvPr/>
        </p:nvSpPr>
        <p:spPr>
          <a:xfrm>
            <a:off x="3109839" y="3642122"/>
            <a:ext cx="111125" cy="268287"/>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893" name="Google Shape;893;p13"/>
          <p:cNvCxnSpPr/>
          <p:nvPr/>
        </p:nvCxnSpPr>
        <p:spPr>
          <a:xfrm rot="10800000">
            <a:off x="1133401" y="3746897"/>
            <a:ext cx="2009775" cy="0"/>
          </a:xfrm>
          <a:prstGeom prst="straightConnector1">
            <a:avLst/>
          </a:prstGeom>
          <a:noFill/>
          <a:ln w="25400" cap="flat" cmpd="sng">
            <a:solidFill>
              <a:schemeClr val="dk1"/>
            </a:solidFill>
            <a:prstDash val="solid"/>
            <a:round/>
            <a:headEnd type="none" w="sm" len="sm"/>
            <a:tailEnd type="stealth" w="med" len="med"/>
          </a:ln>
        </p:spPr>
      </p:cxnSp>
      <p:sp>
        <p:nvSpPr>
          <p:cNvPr id="894" name="Google Shape;894;p13"/>
          <p:cNvSpPr/>
          <p:nvPr/>
        </p:nvSpPr>
        <p:spPr>
          <a:xfrm>
            <a:off x="2982839" y="3734197"/>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5" name="Google Shape;895;p13"/>
          <p:cNvSpPr/>
          <p:nvPr/>
        </p:nvSpPr>
        <p:spPr>
          <a:xfrm>
            <a:off x="2763764" y="377705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6" name="Google Shape;896;p13"/>
          <p:cNvSpPr/>
          <p:nvPr/>
        </p:nvSpPr>
        <p:spPr>
          <a:xfrm>
            <a:off x="2558976" y="387230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7" name="Google Shape;897;p13"/>
          <p:cNvSpPr/>
          <p:nvPr/>
        </p:nvSpPr>
        <p:spPr>
          <a:xfrm>
            <a:off x="2406576" y="406757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8" name="Google Shape;898;p13"/>
          <p:cNvSpPr/>
          <p:nvPr/>
        </p:nvSpPr>
        <p:spPr>
          <a:xfrm>
            <a:off x="2292276" y="4586684"/>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9" name="Google Shape;899;p13"/>
          <p:cNvSpPr/>
          <p:nvPr/>
        </p:nvSpPr>
        <p:spPr>
          <a:xfrm>
            <a:off x="6141964" y="3102372"/>
            <a:ext cx="1090612" cy="51752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Forward</a:t>
            </a:r>
            <a:endParaRPr/>
          </a:p>
          <a:p>
            <a:pPr marL="0" marR="0" lvl="0" indent="0" algn="l" rtl="0">
              <a:spcBef>
                <a:spcPts val="0"/>
              </a:spcBef>
              <a:spcAft>
                <a:spcPts val="0"/>
              </a:spcAft>
              <a:buNone/>
            </a:pPr>
            <a:r>
              <a:rPr lang="en-US" sz="1400" b="1">
                <a:solidFill>
                  <a:schemeClr val="dk1"/>
                </a:solidFill>
                <a:latin typeface="Calibri"/>
                <a:ea typeface="Calibri"/>
                <a:cs typeface="Calibri"/>
                <a:sym typeface="Calibri"/>
              </a:rPr>
              <a:t>Bias V</a:t>
            </a:r>
            <a:r>
              <a:rPr lang="en-US" sz="1400" b="1" baseline="-25000">
                <a:solidFill>
                  <a:schemeClr val="dk1"/>
                </a:solidFill>
                <a:latin typeface="Calibri"/>
                <a:ea typeface="Calibri"/>
                <a:cs typeface="Calibri"/>
                <a:sym typeface="Calibri"/>
              </a:rPr>
              <a:t>a</a:t>
            </a:r>
            <a:r>
              <a:rPr lang="en-US" sz="1400" b="1">
                <a:solidFill>
                  <a:schemeClr val="dk1"/>
                </a:solidFill>
                <a:latin typeface="Calibri"/>
                <a:ea typeface="Calibri"/>
                <a:cs typeface="Calibri"/>
                <a:sym typeface="Calibri"/>
              </a:rPr>
              <a:t> &gt; 0</a:t>
            </a:r>
            <a:endParaRPr/>
          </a:p>
        </p:txBody>
      </p:sp>
      <p:sp>
        <p:nvSpPr>
          <p:cNvPr id="900" name="Google Shape;900;p13"/>
          <p:cNvSpPr/>
          <p:nvPr/>
        </p:nvSpPr>
        <p:spPr>
          <a:xfrm>
            <a:off x="922264" y="3997722"/>
            <a:ext cx="1090612" cy="51752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Reverse</a:t>
            </a:r>
            <a:endParaRPr/>
          </a:p>
          <a:p>
            <a:pPr marL="0" marR="0" lvl="0" indent="0" algn="l" rtl="0">
              <a:spcBef>
                <a:spcPts val="0"/>
              </a:spcBef>
              <a:spcAft>
                <a:spcPts val="0"/>
              </a:spcAft>
              <a:buNone/>
            </a:pPr>
            <a:r>
              <a:rPr lang="en-US" sz="1400" b="1">
                <a:solidFill>
                  <a:schemeClr val="dk1"/>
                </a:solidFill>
                <a:latin typeface="Calibri"/>
                <a:ea typeface="Calibri"/>
                <a:cs typeface="Calibri"/>
                <a:sym typeface="Calibri"/>
              </a:rPr>
              <a:t>Bias V</a:t>
            </a:r>
            <a:r>
              <a:rPr lang="en-US" sz="1400" b="1" baseline="-25000">
                <a:solidFill>
                  <a:schemeClr val="dk1"/>
                </a:solidFill>
                <a:latin typeface="Calibri"/>
                <a:ea typeface="Calibri"/>
                <a:cs typeface="Calibri"/>
                <a:sym typeface="Calibri"/>
              </a:rPr>
              <a:t>a</a:t>
            </a:r>
            <a:r>
              <a:rPr lang="en-US" sz="1400" b="1">
                <a:solidFill>
                  <a:schemeClr val="dk1"/>
                </a:solidFill>
                <a:latin typeface="Calibri"/>
                <a:ea typeface="Calibri"/>
                <a:cs typeface="Calibri"/>
                <a:sym typeface="Calibri"/>
              </a:rPr>
              <a:t> &lt; 0</a:t>
            </a:r>
            <a:endParaRPr/>
          </a:p>
        </p:txBody>
      </p:sp>
      <p:sp>
        <p:nvSpPr>
          <p:cNvPr id="901" name="Google Shape;901;p13"/>
          <p:cNvSpPr/>
          <p:nvPr/>
        </p:nvSpPr>
        <p:spPr>
          <a:xfrm>
            <a:off x="939726" y="4015184"/>
            <a:ext cx="1016000" cy="47307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2" name="Google Shape;902;p13"/>
          <p:cNvSpPr/>
          <p:nvPr/>
        </p:nvSpPr>
        <p:spPr>
          <a:xfrm>
            <a:off x="6168951" y="3115072"/>
            <a:ext cx="1001713" cy="501650"/>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3" name="Google Shape;903;p13"/>
          <p:cNvSpPr/>
          <p:nvPr/>
        </p:nvSpPr>
        <p:spPr>
          <a:xfrm>
            <a:off x="912739" y="2773759"/>
            <a:ext cx="3215624" cy="308419"/>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R</a:t>
            </a:r>
            <a:r>
              <a:rPr lang="en-US" sz="1400" b="1" baseline="-25000">
                <a:solidFill>
                  <a:schemeClr val="dk1"/>
                </a:solidFill>
                <a:latin typeface="Calibri"/>
                <a:ea typeface="Calibri"/>
                <a:cs typeface="Calibri"/>
                <a:sym typeface="Calibri"/>
              </a:rPr>
              <a:t>d</a:t>
            </a:r>
            <a:r>
              <a:rPr lang="en-US" sz="1400" b="1">
                <a:solidFill>
                  <a:schemeClr val="dk1"/>
                </a:solidFill>
                <a:latin typeface="Calibri"/>
                <a:ea typeface="Calibri"/>
                <a:cs typeface="Calibri"/>
                <a:sym typeface="Calibri"/>
              </a:rPr>
              <a:t> dinamik (o'zgaruvchan) qarshilik</a:t>
            </a:r>
            <a:endParaRPr sz="1400" b="1">
              <a:solidFill>
                <a:schemeClr val="dk1"/>
              </a:solidFill>
              <a:latin typeface="Calibri"/>
              <a:ea typeface="Calibri"/>
              <a:cs typeface="Calibri"/>
              <a:sym typeface="Calibri"/>
            </a:endParaRPr>
          </a:p>
        </p:txBody>
      </p:sp>
      <p:sp>
        <p:nvSpPr>
          <p:cNvPr id="904" name="Google Shape;904;p13"/>
          <p:cNvSpPr/>
          <p:nvPr/>
        </p:nvSpPr>
        <p:spPr>
          <a:xfrm>
            <a:off x="1084189" y="3145234"/>
            <a:ext cx="1199046" cy="52386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Sindirish</a:t>
            </a:r>
            <a:endParaRPr sz="1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400" b="1">
                <a:solidFill>
                  <a:schemeClr val="dk1"/>
                </a:solidFill>
                <a:latin typeface="Calibri"/>
                <a:ea typeface="Calibri"/>
                <a:cs typeface="Calibri"/>
                <a:sym typeface="Calibri"/>
              </a:rPr>
              <a:t>Kuchlanishi</a:t>
            </a:r>
            <a:endParaRPr sz="1400" b="1">
              <a:solidFill>
                <a:schemeClr val="dk1"/>
              </a:solidFill>
              <a:latin typeface="Calibri"/>
              <a:ea typeface="Calibri"/>
              <a:cs typeface="Calibri"/>
              <a:sym typeface="Calibri"/>
            </a:endParaRPr>
          </a:p>
        </p:txBody>
      </p:sp>
      <p:sp>
        <p:nvSpPr>
          <p:cNvPr id="905" name="Google Shape;905;p13"/>
          <p:cNvSpPr/>
          <p:nvPr/>
        </p:nvSpPr>
        <p:spPr>
          <a:xfrm>
            <a:off x="1039739" y="3172222"/>
            <a:ext cx="1130300" cy="444500"/>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06" name="Google Shape;906;p13"/>
          <p:cNvCxnSpPr/>
          <p:nvPr/>
        </p:nvCxnSpPr>
        <p:spPr>
          <a:xfrm>
            <a:off x="2176389" y="3394472"/>
            <a:ext cx="314325" cy="285750"/>
          </a:xfrm>
          <a:prstGeom prst="straightConnector1">
            <a:avLst/>
          </a:prstGeom>
          <a:noFill/>
          <a:ln w="12700" cap="flat" cmpd="sng">
            <a:solidFill>
              <a:schemeClr val="dk1"/>
            </a:solidFill>
            <a:prstDash val="solid"/>
            <a:round/>
            <a:headEnd type="none" w="sm" len="sm"/>
            <a:tailEnd type="stealth" w="med" len="med"/>
          </a:ln>
        </p:spPr>
      </p:cxnSp>
      <p:cxnSp>
        <p:nvCxnSpPr>
          <p:cNvPr id="907" name="Google Shape;907;p13"/>
          <p:cNvCxnSpPr/>
          <p:nvPr/>
        </p:nvCxnSpPr>
        <p:spPr>
          <a:xfrm>
            <a:off x="5776839" y="3680222"/>
            <a:ext cx="0" cy="128587"/>
          </a:xfrm>
          <a:prstGeom prst="straightConnector1">
            <a:avLst/>
          </a:prstGeom>
          <a:noFill/>
          <a:ln w="12700" cap="flat" cmpd="sng">
            <a:solidFill>
              <a:schemeClr val="dk1"/>
            </a:solidFill>
            <a:prstDash val="solid"/>
            <a:round/>
            <a:headEnd type="none" w="sm" len="sm"/>
            <a:tailEnd type="none" w="sm" len="sm"/>
          </a:ln>
        </p:spPr>
      </p:cxnSp>
      <p:cxnSp>
        <p:nvCxnSpPr>
          <p:cNvPr id="908" name="Google Shape;908;p13"/>
          <p:cNvCxnSpPr/>
          <p:nvPr/>
        </p:nvCxnSpPr>
        <p:spPr>
          <a:xfrm rot="10800000">
            <a:off x="5805414" y="3794522"/>
            <a:ext cx="400050" cy="571500"/>
          </a:xfrm>
          <a:prstGeom prst="straightConnector1">
            <a:avLst/>
          </a:prstGeom>
          <a:noFill/>
          <a:ln w="12700" cap="flat" cmpd="sng">
            <a:solidFill>
              <a:schemeClr val="dk1"/>
            </a:solidFill>
            <a:prstDash val="solid"/>
            <a:round/>
            <a:headEnd type="none" w="sm" len="sm"/>
            <a:tailEnd type="stealth" w="med" len="med"/>
          </a:ln>
        </p:spPr>
      </p:cxnSp>
      <p:sp>
        <p:nvSpPr>
          <p:cNvPr id="909" name="Google Shape;909;p13"/>
          <p:cNvSpPr/>
          <p:nvPr/>
        </p:nvSpPr>
        <p:spPr>
          <a:xfrm>
            <a:off x="5816526" y="4378722"/>
            <a:ext cx="1335278" cy="52386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Yoqish</a:t>
            </a:r>
            <a:endParaRPr sz="1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400" b="1">
                <a:solidFill>
                  <a:schemeClr val="dk1"/>
                </a:solidFill>
                <a:latin typeface="Calibri"/>
                <a:ea typeface="Calibri"/>
                <a:cs typeface="Calibri"/>
                <a:sym typeface="Calibri"/>
              </a:rPr>
              <a:t>kuchlanishi</a:t>
            </a:r>
            <a:endParaRPr sz="1400" b="1">
              <a:solidFill>
                <a:schemeClr val="dk1"/>
              </a:solidFill>
              <a:latin typeface="Calibri"/>
              <a:ea typeface="Calibri"/>
              <a:cs typeface="Calibri"/>
              <a:sym typeface="Calibri"/>
            </a:endParaRPr>
          </a:p>
        </p:txBody>
      </p:sp>
      <p:sp>
        <p:nvSpPr>
          <p:cNvPr id="910" name="Google Shape;910;p13"/>
          <p:cNvSpPr/>
          <p:nvPr/>
        </p:nvSpPr>
        <p:spPr>
          <a:xfrm>
            <a:off x="5886376" y="4386659"/>
            <a:ext cx="1047750" cy="515938"/>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11" name="Google Shape;911;p13"/>
          <p:cNvSpPr/>
          <p:nvPr/>
        </p:nvSpPr>
        <p:spPr>
          <a:xfrm>
            <a:off x="2227189" y="3197622"/>
            <a:ext cx="1974900" cy="27764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-6 dan -yuzlab voltgacha</a:t>
            </a:r>
            <a:endParaRPr sz="1200" b="1">
              <a:solidFill>
                <a:schemeClr val="dk1"/>
              </a:solidFill>
              <a:latin typeface="Calibri"/>
              <a:ea typeface="Calibri"/>
              <a:cs typeface="Calibri"/>
              <a:sym typeface="Calibri"/>
            </a:endParaRPr>
          </a:p>
        </p:txBody>
      </p:sp>
      <p:sp>
        <p:nvSpPr>
          <p:cNvPr id="912" name="Google Shape;912;p13"/>
          <p:cNvSpPr/>
          <p:nvPr/>
        </p:nvSpPr>
        <p:spPr>
          <a:xfrm>
            <a:off x="2268464" y="3229372"/>
            <a:ext cx="2159000" cy="18732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13" name="Google Shape;913;p13"/>
          <p:cNvCxnSpPr/>
          <p:nvPr/>
        </p:nvCxnSpPr>
        <p:spPr>
          <a:xfrm>
            <a:off x="4727501" y="6471047"/>
            <a:ext cx="1943100" cy="0"/>
          </a:xfrm>
          <a:prstGeom prst="straightConnector1">
            <a:avLst/>
          </a:prstGeom>
          <a:noFill/>
          <a:ln w="25400" cap="flat" cmpd="sng">
            <a:solidFill>
              <a:schemeClr val="dk1"/>
            </a:solidFill>
            <a:prstDash val="solid"/>
            <a:round/>
            <a:headEnd type="none" w="sm" len="sm"/>
            <a:tailEnd type="stealth" w="med" len="med"/>
          </a:ln>
        </p:spPr>
      </p:cxnSp>
      <p:cxnSp>
        <p:nvCxnSpPr>
          <p:cNvPr id="914" name="Google Shape;914;p13"/>
          <p:cNvCxnSpPr/>
          <p:nvPr/>
        </p:nvCxnSpPr>
        <p:spPr>
          <a:xfrm rot="10800000">
            <a:off x="5338689" y="5153422"/>
            <a:ext cx="0" cy="1328737"/>
          </a:xfrm>
          <a:prstGeom prst="straightConnector1">
            <a:avLst/>
          </a:prstGeom>
          <a:noFill/>
          <a:ln w="25400" cap="flat" cmpd="sng">
            <a:solidFill>
              <a:schemeClr val="dk1"/>
            </a:solidFill>
            <a:prstDash val="solid"/>
            <a:round/>
            <a:headEnd type="none" w="sm" len="sm"/>
            <a:tailEnd type="stealth" w="med" len="med"/>
          </a:ln>
        </p:spPr>
      </p:cxnSp>
      <p:cxnSp>
        <p:nvCxnSpPr>
          <p:cNvPr id="915" name="Google Shape;915;p13"/>
          <p:cNvCxnSpPr/>
          <p:nvPr/>
        </p:nvCxnSpPr>
        <p:spPr>
          <a:xfrm>
            <a:off x="4727501" y="5399484"/>
            <a:ext cx="700088" cy="42863"/>
          </a:xfrm>
          <a:prstGeom prst="straightConnector1">
            <a:avLst/>
          </a:prstGeom>
          <a:noFill/>
          <a:ln w="12700" cap="flat" cmpd="sng">
            <a:solidFill>
              <a:schemeClr val="dk1"/>
            </a:solidFill>
            <a:prstDash val="solid"/>
            <a:round/>
            <a:headEnd type="none" w="sm" len="sm"/>
            <a:tailEnd type="none" w="sm" len="sm"/>
          </a:ln>
        </p:spPr>
      </p:cxnSp>
      <p:cxnSp>
        <p:nvCxnSpPr>
          <p:cNvPr id="916" name="Google Shape;916;p13"/>
          <p:cNvCxnSpPr/>
          <p:nvPr/>
        </p:nvCxnSpPr>
        <p:spPr>
          <a:xfrm>
            <a:off x="5289476" y="5442347"/>
            <a:ext cx="114300" cy="0"/>
          </a:xfrm>
          <a:prstGeom prst="straightConnector1">
            <a:avLst/>
          </a:prstGeom>
          <a:noFill/>
          <a:ln w="12700" cap="flat" cmpd="sng">
            <a:solidFill>
              <a:schemeClr val="dk1"/>
            </a:solidFill>
            <a:prstDash val="solid"/>
            <a:round/>
            <a:headEnd type="none" w="sm" len="sm"/>
            <a:tailEnd type="none" w="sm" len="sm"/>
          </a:ln>
        </p:spPr>
      </p:cxnSp>
      <p:sp>
        <p:nvSpPr>
          <p:cNvPr id="917" name="Google Shape;917;p13"/>
          <p:cNvSpPr/>
          <p:nvPr/>
        </p:nvSpPr>
        <p:spPr>
          <a:xfrm>
            <a:off x="5378376" y="5004197"/>
            <a:ext cx="433388"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R</a:t>
            </a:r>
            <a:r>
              <a:rPr lang="en-US" sz="1800" b="1" baseline="-25000">
                <a:solidFill>
                  <a:schemeClr val="dk1"/>
                </a:solidFill>
                <a:latin typeface="Times New Roman"/>
                <a:ea typeface="Times New Roman"/>
                <a:cs typeface="Times New Roman"/>
                <a:sym typeface="Times New Roman"/>
              </a:rPr>
              <a:t>d</a:t>
            </a:r>
            <a:endParaRPr/>
          </a:p>
        </p:txBody>
      </p:sp>
      <p:sp>
        <p:nvSpPr>
          <p:cNvPr id="918" name="Google Shape;918;p13"/>
          <p:cNvSpPr/>
          <p:nvPr/>
        </p:nvSpPr>
        <p:spPr>
          <a:xfrm>
            <a:off x="6521376" y="6518672"/>
            <a:ext cx="420688"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sp>
        <p:nvSpPr>
          <p:cNvPr id="919" name="Google Shape;919;p13"/>
          <p:cNvSpPr/>
          <p:nvPr/>
        </p:nvSpPr>
        <p:spPr>
          <a:xfrm>
            <a:off x="4259189" y="4564459"/>
            <a:ext cx="430212" cy="558800"/>
          </a:xfrm>
          <a:prstGeom prst="downArrow">
            <a:avLst>
              <a:gd name="adj1" fmla="val 50000"/>
              <a:gd name="adj2" fmla="val 64951"/>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0" name="Google Shape;920;p13"/>
          <p:cNvSpPr/>
          <p:nvPr/>
        </p:nvSpPr>
        <p:spPr>
          <a:xfrm>
            <a:off x="1103239" y="6186884"/>
            <a:ext cx="1737655" cy="369974"/>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Hisob-kitoblar</a:t>
            </a:r>
            <a:endParaRPr sz="1800" b="1">
              <a:solidFill>
                <a:schemeClr val="dk1"/>
              </a:solidFill>
              <a:latin typeface="Calibri"/>
              <a:ea typeface="Calibri"/>
              <a:cs typeface="Calibri"/>
              <a:sym typeface="Calibri"/>
            </a:endParaRPr>
          </a:p>
        </p:txBody>
      </p:sp>
      <p:sp>
        <p:nvSpPr>
          <p:cNvPr id="921" name="Google Shape;921;p13"/>
          <p:cNvSpPr/>
          <p:nvPr/>
        </p:nvSpPr>
        <p:spPr>
          <a:xfrm>
            <a:off x="6980164" y="5404247"/>
            <a:ext cx="1885950" cy="101630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Diodning qarshiligi doimiy emas, u qo'llaniladigan kuchlanishning qutbi va kattaligiga bog'liq</a:t>
            </a:r>
            <a:endParaRPr sz="1200" b="1">
              <a:solidFill>
                <a:schemeClr val="dk1"/>
              </a:solidFill>
              <a:latin typeface="Calibri"/>
              <a:ea typeface="Calibri"/>
              <a:cs typeface="Calibri"/>
              <a:sym typeface="Calibri"/>
            </a:endParaRPr>
          </a:p>
        </p:txBody>
      </p:sp>
      <p:sp>
        <p:nvSpPr>
          <p:cNvPr id="922" name="Google Shape;922;p13"/>
          <p:cNvSpPr/>
          <p:nvPr/>
        </p:nvSpPr>
        <p:spPr>
          <a:xfrm>
            <a:off x="755576" y="4543822"/>
            <a:ext cx="1838325" cy="1016305"/>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Diodning n va p tomonlarining doping darajalari qanchalik baland bo'lsa, buzilish kuchlanishi past bo'ladi.</a:t>
            </a:r>
            <a:endParaRPr sz="1200" b="1">
              <a:solidFill>
                <a:schemeClr val="dk1"/>
              </a:solidFill>
              <a:latin typeface="Calibri"/>
              <a:ea typeface="Calibri"/>
              <a:cs typeface="Calibri"/>
              <a:sym typeface="Calibri"/>
            </a:endParaRPr>
          </a:p>
        </p:txBody>
      </p:sp>
      <p:sp>
        <p:nvSpPr>
          <p:cNvPr id="923" name="Google Shape;923;p13"/>
          <p:cNvSpPr/>
          <p:nvPr/>
        </p:nvSpPr>
        <p:spPr>
          <a:xfrm>
            <a:off x="5432351" y="5448697"/>
            <a:ext cx="114300" cy="957262"/>
          </a:xfrm>
          <a:custGeom>
            <a:avLst/>
            <a:gdLst/>
            <a:ahLst/>
            <a:cxnLst/>
            <a:rect l="l" t="t" r="r" b="b"/>
            <a:pathLst>
              <a:path w="21600" h="21600" fill="none" extrusionOk="0">
                <a:moveTo>
                  <a:pt x="0" y="0"/>
                </a:moveTo>
                <a:cubicBezTo>
                  <a:pt x="11929" y="0"/>
                  <a:pt x="21600" y="9670"/>
                  <a:pt x="21600" y="21600"/>
                </a:cubicBezTo>
              </a:path>
              <a:path w="21600" h="21600" extrusionOk="0">
                <a:moveTo>
                  <a:pt x="0" y="0"/>
                </a:moveTo>
                <a:cubicBezTo>
                  <a:pt x="11929" y="0"/>
                  <a:pt x="21600" y="9670"/>
                  <a:pt x="21600" y="21600"/>
                </a:cubicBezTo>
                <a:lnTo>
                  <a:pt x="0" y="21600"/>
                </a:lnTo>
                <a:close/>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24" name="Google Shape;924;p13"/>
          <p:cNvCxnSpPr/>
          <p:nvPr/>
        </p:nvCxnSpPr>
        <p:spPr>
          <a:xfrm rot="10800000">
            <a:off x="3879776" y="6494859"/>
            <a:ext cx="728663" cy="0"/>
          </a:xfrm>
          <a:prstGeom prst="straightConnector1">
            <a:avLst/>
          </a:prstGeom>
          <a:noFill/>
          <a:ln w="25400" cap="flat" cmpd="sng">
            <a:solidFill>
              <a:schemeClr val="dk1"/>
            </a:solidFill>
            <a:prstDash val="solid"/>
            <a:round/>
            <a:headEnd type="none" w="sm" len="sm"/>
            <a:tailEnd type="stealth" w="med" len="med"/>
          </a:ln>
        </p:spPr>
      </p:cxnSp>
      <p:sp>
        <p:nvSpPr>
          <p:cNvPr id="925" name="Google Shape;925;p13"/>
          <p:cNvSpPr/>
          <p:nvPr/>
        </p:nvSpPr>
        <p:spPr>
          <a:xfrm>
            <a:off x="4675114" y="5313759"/>
            <a:ext cx="111125" cy="268288"/>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6" name="Google Shape;926;p13"/>
          <p:cNvSpPr/>
          <p:nvPr/>
        </p:nvSpPr>
        <p:spPr>
          <a:xfrm>
            <a:off x="4560814" y="5318522"/>
            <a:ext cx="111125" cy="268287"/>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7" name="Google Shape;927;p13"/>
          <p:cNvSpPr/>
          <p:nvPr/>
        </p:nvSpPr>
        <p:spPr>
          <a:xfrm>
            <a:off x="4684639" y="6380559"/>
            <a:ext cx="111125" cy="268288"/>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8" name="Google Shape;928;p13"/>
          <p:cNvSpPr/>
          <p:nvPr/>
        </p:nvSpPr>
        <p:spPr>
          <a:xfrm>
            <a:off x="4570339" y="6385322"/>
            <a:ext cx="111125" cy="268287"/>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9" name="Google Shape;929;p13"/>
          <p:cNvSpPr/>
          <p:nvPr/>
        </p:nvSpPr>
        <p:spPr>
          <a:xfrm>
            <a:off x="4190926" y="5391547"/>
            <a:ext cx="400050" cy="271462"/>
          </a:xfrm>
          <a:custGeom>
            <a:avLst/>
            <a:gdLst/>
            <a:ahLst/>
            <a:cxnLst/>
            <a:rect l="l" t="t" r="r" b="b"/>
            <a:pathLst>
              <a:path w="21600" h="21600" fill="none" extrusionOk="0">
                <a:moveTo>
                  <a:pt x="0" y="21599"/>
                </a:moveTo>
                <a:cubicBezTo>
                  <a:pt x="0" y="9704"/>
                  <a:pt x="9618" y="47"/>
                  <a:pt x="21514" y="0"/>
                </a:cubicBezTo>
              </a:path>
              <a:path w="21600" h="21600" extrusionOk="0">
                <a:moveTo>
                  <a:pt x="0" y="21599"/>
                </a:moveTo>
                <a:cubicBezTo>
                  <a:pt x="0" y="9704"/>
                  <a:pt x="9618" y="47"/>
                  <a:pt x="21514" y="0"/>
                </a:cubicBezTo>
                <a:lnTo>
                  <a:pt x="21600" y="21600"/>
                </a:lnTo>
                <a:close/>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0" name="Google Shape;930;p13"/>
          <p:cNvSpPr/>
          <p:nvPr/>
        </p:nvSpPr>
        <p:spPr>
          <a:xfrm>
            <a:off x="5521357" y="6110685"/>
            <a:ext cx="1444306" cy="27764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“ulangan” R past</a:t>
            </a:r>
            <a:endParaRPr sz="1200" b="1">
              <a:solidFill>
                <a:schemeClr val="dk1"/>
              </a:solidFill>
              <a:latin typeface="Calibri"/>
              <a:ea typeface="Calibri"/>
              <a:cs typeface="Calibri"/>
              <a:sym typeface="Calibri"/>
            </a:endParaRPr>
          </a:p>
        </p:txBody>
      </p:sp>
      <p:sp>
        <p:nvSpPr>
          <p:cNvPr id="931" name="Google Shape;931;p13"/>
          <p:cNvSpPr/>
          <p:nvPr/>
        </p:nvSpPr>
        <p:spPr>
          <a:xfrm>
            <a:off x="4725914" y="5450284"/>
            <a:ext cx="557212" cy="63976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“Off”</a:t>
            </a:r>
            <a:endParaRPr/>
          </a:p>
          <a:p>
            <a:pPr marL="0" marR="0" lvl="0" indent="0" algn="l" rtl="0">
              <a:spcBef>
                <a:spcPts val="0"/>
              </a:spcBef>
              <a:spcAft>
                <a:spcPts val="0"/>
              </a:spcAft>
              <a:buNone/>
            </a:pPr>
            <a:r>
              <a:rPr lang="en-US" sz="1200" b="1">
                <a:solidFill>
                  <a:schemeClr val="dk1"/>
                </a:solidFill>
                <a:latin typeface="Calibri"/>
                <a:ea typeface="Calibri"/>
                <a:cs typeface="Calibri"/>
                <a:sym typeface="Calibri"/>
              </a:rPr>
              <a:t>R is </a:t>
            </a:r>
            <a:endParaRPr/>
          </a:p>
          <a:p>
            <a:pPr marL="0" marR="0" lvl="0" indent="0" algn="l" rtl="0">
              <a:spcBef>
                <a:spcPts val="0"/>
              </a:spcBef>
              <a:spcAft>
                <a:spcPts val="0"/>
              </a:spcAft>
              <a:buNone/>
            </a:pPr>
            <a:r>
              <a:rPr lang="en-US" sz="1200" b="1">
                <a:solidFill>
                  <a:schemeClr val="dk1"/>
                </a:solidFill>
                <a:latin typeface="Calibri"/>
                <a:ea typeface="Calibri"/>
                <a:cs typeface="Calibri"/>
                <a:sym typeface="Calibri"/>
              </a:rPr>
              <a:t>high</a:t>
            </a:r>
            <a:endParaRPr/>
          </a:p>
        </p:txBody>
      </p:sp>
      <p:sp>
        <p:nvSpPr>
          <p:cNvPr id="932" name="Google Shape;932;p13"/>
          <p:cNvSpPr/>
          <p:nvPr/>
        </p:nvSpPr>
        <p:spPr>
          <a:xfrm>
            <a:off x="3640064" y="5164534"/>
            <a:ext cx="682879" cy="27764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Uzilish</a:t>
            </a:r>
            <a:endParaRPr sz="1200" b="1">
              <a:solidFill>
                <a:schemeClr val="dk1"/>
              </a:solidFill>
              <a:latin typeface="Calibri"/>
              <a:ea typeface="Calibri"/>
              <a:cs typeface="Calibri"/>
              <a:sym typeface="Calibri"/>
            </a:endParaRPr>
          </a:p>
        </p:txBody>
      </p:sp>
      <p:sp>
        <p:nvSpPr>
          <p:cNvPr id="933" name="Google Shape;933;p13"/>
          <p:cNvSpPr/>
          <p:nvPr/>
        </p:nvSpPr>
        <p:spPr>
          <a:xfrm>
            <a:off x="6956351" y="3745309"/>
            <a:ext cx="1901825" cy="120097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Yoqish kuchlanishi ishlatiladigan yarimo'tkazgichning funktsiyasidir.</a:t>
            </a:r>
            <a:endParaRPr/>
          </a:p>
          <a:p>
            <a:pPr marL="0" marR="0" lvl="0" indent="0" algn="l" rtl="0">
              <a:spcBef>
                <a:spcPts val="0"/>
              </a:spcBef>
              <a:spcAft>
                <a:spcPts val="0"/>
              </a:spcAft>
              <a:buNone/>
            </a:pPr>
            <a:r>
              <a:rPr lang="en-US" sz="1200" b="1">
                <a:solidFill>
                  <a:schemeClr val="dk1"/>
                </a:solidFill>
                <a:latin typeface="Calibri"/>
                <a:ea typeface="Calibri"/>
                <a:cs typeface="Calibri"/>
                <a:sym typeface="Calibri"/>
              </a:rPr>
              <a:t>Si uchun ~ 0,7V va GaAs uchun ~ 1,7V</a:t>
            </a:r>
            <a:endParaRPr sz="1200" b="1">
              <a:solidFill>
                <a:schemeClr val="dk1"/>
              </a:solidFill>
              <a:latin typeface="Calibri"/>
              <a:ea typeface="Calibri"/>
              <a:cs typeface="Calibri"/>
              <a:sym typeface="Calibri"/>
            </a:endParaRPr>
          </a:p>
        </p:txBody>
      </p:sp>
      <p:grpSp>
        <p:nvGrpSpPr>
          <p:cNvPr id="934" name="Google Shape;934;p13"/>
          <p:cNvGrpSpPr/>
          <p:nvPr/>
        </p:nvGrpSpPr>
        <p:grpSpPr>
          <a:xfrm>
            <a:off x="5633964" y="5653484"/>
            <a:ext cx="542925" cy="41275"/>
            <a:chOff x="3132" y="4702"/>
            <a:chExt cx="342" cy="26"/>
          </a:xfrm>
        </p:grpSpPr>
        <p:cxnSp>
          <p:nvCxnSpPr>
            <p:cNvPr id="935" name="Google Shape;935;p13"/>
            <p:cNvCxnSpPr/>
            <p:nvPr/>
          </p:nvCxnSpPr>
          <p:spPr>
            <a:xfrm>
              <a:off x="3132" y="4716"/>
              <a:ext cx="342" cy="0"/>
            </a:xfrm>
            <a:prstGeom prst="straightConnector1">
              <a:avLst/>
            </a:prstGeom>
            <a:noFill/>
            <a:ln w="12700" cap="flat" cmpd="sng">
              <a:solidFill>
                <a:schemeClr val="dk1"/>
              </a:solidFill>
              <a:prstDash val="solid"/>
              <a:round/>
              <a:headEnd type="none" w="sm" len="sm"/>
              <a:tailEnd type="none" w="sm" len="sm"/>
            </a:ln>
          </p:spPr>
        </p:cxnSp>
        <p:sp>
          <p:nvSpPr>
            <p:cNvPr id="936" name="Google Shape;936;p13"/>
            <p:cNvSpPr/>
            <p:nvPr/>
          </p:nvSpPr>
          <p:spPr>
            <a:xfrm>
              <a:off x="3222" y="4702"/>
              <a:ext cx="26" cy="26"/>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7" name="Google Shape;937;p13"/>
            <p:cNvSpPr/>
            <p:nvPr/>
          </p:nvSpPr>
          <p:spPr>
            <a:xfrm>
              <a:off x="3358" y="4702"/>
              <a:ext cx="26" cy="26"/>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938" name="Google Shape;938;p13"/>
          <p:cNvGrpSpPr/>
          <p:nvPr/>
        </p:nvGrpSpPr>
        <p:grpSpPr>
          <a:xfrm>
            <a:off x="4733851" y="5089922"/>
            <a:ext cx="514350" cy="123825"/>
            <a:chOff x="2710" y="3744"/>
            <a:chExt cx="324" cy="78"/>
          </a:xfrm>
        </p:grpSpPr>
        <p:sp>
          <p:nvSpPr>
            <p:cNvPr id="939" name="Google Shape;939;p13"/>
            <p:cNvSpPr/>
            <p:nvPr/>
          </p:nvSpPr>
          <p:spPr>
            <a:xfrm>
              <a:off x="2792" y="3794"/>
              <a:ext cx="26" cy="26"/>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0" name="Google Shape;940;p13"/>
            <p:cNvSpPr/>
            <p:nvPr/>
          </p:nvSpPr>
          <p:spPr>
            <a:xfrm>
              <a:off x="2916" y="3796"/>
              <a:ext cx="26" cy="26"/>
            </a:xfrm>
            <a:prstGeom prst="ellipse">
              <a:avLst/>
            </a:prstGeom>
            <a:solidFill>
              <a:schemeClr val="dk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41" name="Google Shape;941;p13"/>
            <p:cNvCxnSpPr/>
            <p:nvPr/>
          </p:nvCxnSpPr>
          <p:spPr>
            <a:xfrm>
              <a:off x="2710" y="3810"/>
              <a:ext cx="84" cy="0"/>
            </a:xfrm>
            <a:prstGeom prst="straightConnector1">
              <a:avLst/>
            </a:prstGeom>
            <a:noFill/>
            <a:ln w="12700" cap="flat" cmpd="sng">
              <a:solidFill>
                <a:schemeClr val="dk1"/>
              </a:solidFill>
              <a:prstDash val="solid"/>
              <a:round/>
              <a:headEnd type="none" w="sm" len="sm"/>
              <a:tailEnd type="none" w="sm" len="sm"/>
            </a:ln>
          </p:spPr>
        </p:cxnSp>
        <p:cxnSp>
          <p:nvCxnSpPr>
            <p:cNvPr id="942" name="Google Shape;942;p13"/>
            <p:cNvCxnSpPr/>
            <p:nvPr/>
          </p:nvCxnSpPr>
          <p:spPr>
            <a:xfrm>
              <a:off x="2936" y="3808"/>
              <a:ext cx="98" cy="0"/>
            </a:xfrm>
            <a:prstGeom prst="straightConnector1">
              <a:avLst/>
            </a:prstGeom>
            <a:noFill/>
            <a:ln w="12700" cap="flat" cmpd="sng">
              <a:solidFill>
                <a:schemeClr val="dk1"/>
              </a:solidFill>
              <a:prstDash val="solid"/>
              <a:round/>
              <a:headEnd type="none" w="sm" len="sm"/>
              <a:tailEnd type="none" w="sm" len="sm"/>
            </a:ln>
          </p:spPr>
        </p:cxnSp>
        <p:cxnSp>
          <p:nvCxnSpPr>
            <p:cNvPr id="943" name="Google Shape;943;p13"/>
            <p:cNvCxnSpPr/>
            <p:nvPr/>
          </p:nvCxnSpPr>
          <p:spPr>
            <a:xfrm rot="10800000" flipH="1">
              <a:off x="2810" y="3744"/>
              <a:ext cx="102" cy="62"/>
            </a:xfrm>
            <a:prstGeom prst="straightConnector1">
              <a:avLst/>
            </a:prstGeom>
            <a:noFill/>
            <a:ln w="12700" cap="flat" cmpd="sng">
              <a:solidFill>
                <a:schemeClr val="dk1"/>
              </a:solidFill>
              <a:prstDash val="solid"/>
              <a:round/>
              <a:headEnd type="none" w="sm" len="sm"/>
              <a:tailEnd type="none" w="sm" len="sm"/>
            </a:ln>
          </p:spPr>
        </p:cxnSp>
      </p:grpSp>
      <p:sp>
        <p:nvSpPr>
          <p:cNvPr id="944" name="Google Shape;944;p13"/>
          <p:cNvSpPr/>
          <p:nvPr/>
        </p:nvSpPr>
        <p:spPr>
          <a:xfrm>
            <a:off x="6235626" y="5486797"/>
            <a:ext cx="751809" cy="462307"/>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“yopiq”</a:t>
            </a:r>
            <a:endParaRPr/>
          </a:p>
          <a:p>
            <a:pPr marL="0" marR="0" lvl="0" indent="0" algn="l" rtl="0">
              <a:spcBef>
                <a:spcPts val="0"/>
              </a:spcBef>
              <a:spcAft>
                <a:spcPts val="0"/>
              </a:spcAft>
              <a:buNone/>
            </a:pPr>
            <a:r>
              <a:rPr lang="en-US" sz="1200" b="1">
                <a:solidFill>
                  <a:schemeClr val="dk1"/>
                </a:solidFill>
                <a:latin typeface="Calibri"/>
                <a:ea typeface="Calibri"/>
                <a:cs typeface="Calibri"/>
                <a:sym typeface="Calibri"/>
              </a:rPr>
              <a:t>kalit</a:t>
            </a:r>
            <a:endParaRPr sz="1200" b="1">
              <a:solidFill>
                <a:schemeClr val="dk1"/>
              </a:solidFill>
              <a:latin typeface="Calibri"/>
              <a:ea typeface="Calibri"/>
              <a:cs typeface="Calibri"/>
              <a:sym typeface="Calibri"/>
            </a:endParaRPr>
          </a:p>
        </p:txBody>
      </p:sp>
      <p:sp>
        <p:nvSpPr>
          <p:cNvPr id="945" name="Google Shape;945;p13"/>
          <p:cNvSpPr/>
          <p:nvPr/>
        </p:nvSpPr>
        <p:spPr>
          <a:xfrm>
            <a:off x="1065139" y="6107509"/>
            <a:ext cx="1795462" cy="631826"/>
          </a:xfrm>
          <a:prstGeom prst="ellipse">
            <a:avLst/>
          </a:pr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6" name="Google Shape;946;p13"/>
          <p:cNvSpPr/>
          <p:nvPr/>
        </p:nvSpPr>
        <p:spPr>
          <a:xfrm>
            <a:off x="2254176" y="4686697"/>
            <a:ext cx="2078038" cy="1466850"/>
          </a:xfrm>
          <a:custGeom>
            <a:avLst/>
            <a:gdLst/>
            <a:ahLst/>
            <a:cxnLst/>
            <a:rect l="l" t="t" r="r" b="b"/>
            <a:pathLst>
              <a:path w="1309" h="866" extrusionOk="0">
                <a:moveTo>
                  <a:pt x="0" y="866"/>
                </a:moveTo>
                <a:cubicBezTo>
                  <a:pt x="36" y="855"/>
                  <a:pt x="72" y="850"/>
                  <a:pt x="109" y="844"/>
                </a:cubicBezTo>
                <a:cubicBezTo>
                  <a:pt x="219" y="800"/>
                  <a:pt x="328" y="770"/>
                  <a:pt x="414" y="684"/>
                </a:cubicBezTo>
                <a:cubicBezTo>
                  <a:pt x="437" y="628"/>
                  <a:pt x="490" y="601"/>
                  <a:pt x="516" y="546"/>
                </a:cubicBezTo>
                <a:cubicBezTo>
                  <a:pt x="545" y="484"/>
                  <a:pt x="555" y="414"/>
                  <a:pt x="603" y="364"/>
                </a:cubicBezTo>
                <a:cubicBezTo>
                  <a:pt x="614" y="338"/>
                  <a:pt x="637" y="267"/>
                  <a:pt x="654" y="248"/>
                </a:cubicBezTo>
                <a:cubicBezTo>
                  <a:pt x="688" y="210"/>
                  <a:pt x="751" y="197"/>
                  <a:pt x="792" y="168"/>
                </a:cubicBezTo>
                <a:cubicBezTo>
                  <a:pt x="838" y="136"/>
                  <a:pt x="868" y="91"/>
                  <a:pt x="923" y="73"/>
                </a:cubicBezTo>
                <a:cubicBezTo>
                  <a:pt x="1016" y="42"/>
                  <a:pt x="1125" y="30"/>
                  <a:pt x="1222" y="15"/>
                </a:cubicBezTo>
                <a:cubicBezTo>
                  <a:pt x="1251" y="5"/>
                  <a:pt x="1278" y="0"/>
                  <a:pt x="1309" y="0"/>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50"/>
        <p:cNvGrpSpPr/>
        <p:nvPr/>
      </p:nvGrpSpPr>
      <p:grpSpPr>
        <a:xfrm>
          <a:off x="0" y="0"/>
          <a:ext cx="0" cy="0"/>
          <a:chOff x="0" y="0"/>
          <a:chExt cx="0" cy="0"/>
        </a:xfrm>
      </p:grpSpPr>
      <p:sp>
        <p:nvSpPr>
          <p:cNvPr id="951" name="Google Shape;951;p14"/>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Diod Analogiyasi</a:t>
            </a:r>
            <a:endParaRPr sz="4000"/>
          </a:p>
        </p:txBody>
      </p:sp>
      <p:sp>
        <p:nvSpPr>
          <p:cNvPr id="956" name="Google Shape;956;p14"/>
          <p:cNvSpPr/>
          <p:nvPr/>
        </p:nvSpPr>
        <p:spPr>
          <a:xfrm>
            <a:off x="528987" y="1772816"/>
            <a:ext cx="6231853" cy="4787900"/>
          </a:xfrm>
          <a:prstGeom prst="rect">
            <a:avLst/>
          </a:prstGeom>
          <a:noFill/>
          <a:ln>
            <a:noFill/>
          </a:ln>
        </p:spPr>
        <p:txBody>
          <a:bodyPr spcFirstLastPara="1" wrap="square" lIns="92075" tIns="46025" rIns="92075" bIns="46025" anchor="t" anchorCtr="0">
            <a:noAutofit/>
          </a:bodyPr>
          <a:lstStyle/>
          <a:p>
            <a:pPr marL="285750" marR="0" lvl="0" indent="-285750" algn="l" rtl="0">
              <a:lnSpc>
                <a:spcPct val="90000"/>
              </a:lnSpc>
              <a:spcBef>
                <a:spcPts val="0"/>
              </a:spcBef>
              <a:spcAft>
                <a:spcPts val="0"/>
              </a:spcAft>
              <a:buClr>
                <a:schemeClr val="dk1"/>
              </a:buClr>
              <a:buSzPts val="1400"/>
              <a:buFont typeface="Noto Sans Symbols"/>
              <a:buChar char="▪"/>
            </a:pPr>
            <a:r>
              <a:rPr lang="en-US" sz="1400" b="1">
                <a:solidFill>
                  <a:schemeClr val="dk1"/>
                </a:solidFill>
                <a:latin typeface="Arial"/>
                <a:ea typeface="Arial"/>
                <a:cs typeface="Arial"/>
                <a:sym typeface="Arial"/>
              </a:rPr>
              <a:t>Diodni bir tomonlama klapan deb hisoblash mumkin (bir tomonlama ko'cha!). Valfga hech qanday kuch (kuchlanish) qo'llanilmasa, oqim o'tmaydi</a:t>
            </a:r>
            <a:endParaRPr sz="1400" b="1">
              <a:solidFill>
                <a:schemeClr val="dk1"/>
              </a:solidFill>
              <a:latin typeface="Arial"/>
              <a:ea typeface="Arial"/>
              <a:cs typeface="Arial"/>
              <a:sym typeface="Arial"/>
            </a:endParaRPr>
          </a:p>
          <a:p>
            <a:pPr marL="285750" marR="0" lvl="0" indent="-1968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685800" marR="0" lvl="1" indent="-228600" algn="l" rtl="0">
              <a:lnSpc>
                <a:spcPct val="90000"/>
              </a:lnSpc>
              <a:spcBef>
                <a:spcPts val="420"/>
              </a:spcBef>
              <a:spcAft>
                <a:spcPts val="0"/>
              </a:spcAft>
              <a:buClr>
                <a:schemeClr val="hlink"/>
              </a:buClr>
              <a:buSzPts val="1400"/>
              <a:buFont typeface="Noto Sans Symbols"/>
              <a:buNone/>
            </a:pPr>
            <a:endParaRPr sz="1400" b="1" i="0" u="none" strike="noStrike" cap="none">
              <a:solidFill>
                <a:schemeClr val="hlink"/>
              </a:solidFill>
              <a:latin typeface="Arial"/>
              <a:ea typeface="Arial"/>
              <a:cs typeface="Arial"/>
              <a:sym typeface="Arial"/>
            </a:endParaRPr>
          </a:p>
          <a:p>
            <a:pPr marL="685800" marR="0" lvl="1" indent="-228600" algn="l" rtl="0">
              <a:lnSpc>
                <a:spcPct val="90000"/>
              </a:lnSpc>
              <a:spcBef>
                <a:spcPts val="420"/>
              </a:spcBef>
              <a:spcAft>
                <a:spcPts val="0"/>
              </a:spcAft>
              <a:buClr>
                <a:schemeClr val="hlink"/>
              </a:buClr>
              <a:buSzPts val="1400"/>
              <a:buFont typeface="Noto Sans Symbols"/>
              <a:buNone/>
            </a:pPr>
            <a:endParaRPr sz="1400" b="1" i="0" u="none" strike="noStrike" cap="none">
              <a:solidFill>
                <a:schemeClr val="hlink"/>
              </a:solidFill>
              <a:latin typeface="Arial"/>
              <a:ea typeface="Arial"/>
              <a:cs typeface="Arial"/>
              <a:sym typeface="Arial"/>
            </a:endParaRPr>
          </a:p>
          <a:p>
            <a:pPr marL="685800" marR="0" lvl="1" indent="-228600" algn="l" rtl="0">
              <a:lnSpc>
                <a:spcPct val="90000"/>
              </a:lnSpc>
              <a:spcBef>
                <a:spcPts val="420"/>
              </a:spcBef>
              <a:spcAft>
                <a:spcPts val="0"/>
              </a:spcAft>
              <a:buClr>
                <a:schemeClr val="hlink"/>
              </a:buClr>
              <a:buSzPts val="1400"/>
              <a:buFont typeface="Noto Sans Symbols"/>
              <a:buNone/>
            </a:pPr>
            <a:endParaRPr sz="1400" b="1" i="0" u="none" strike="noStrike" cap="none">
              <a:solidFill>
                <a:schemeClr val="hlink"/>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Char char="▪"/>
            </a:pPr>
            <a:r>
              <a:rPr lang="en-US" sz="1400" b="1">
                <a:solidFill>
                  <a:schemeClr val="dk1"/>
                </a:solidFill>
                <a:latin typeface="Arial"/>
                <a:ea typeface="Arial"/>
                <a:cs typeface="Arial"/>
                <a:sym typeface="Arial"/>
              </a:rPr>
              <a:t>Agar ma'lum bir chegaradan kattaroq kuch (kuchlanish) bir yo'nalishda qo'llanilsa, oqim o'tishi mumkin</a:t>
            </a:r>
            <a:endParaRPr sz="1400" b="1">
              <a:solidFill>
                <a:schemeClr val="dk1"/>
              </a:solidFill>
              <a:latin typeface="Arial"/>
              <a:ea typeface="Arial"/>
              <a:cs typeface="Arial"/>
              <a:sym typeface="Arial"/>
            </a:endParaRPr>
          </a:p>
          <a:p>
            <a:pPr marL="285750" marR="0" lvl="0" indent="-1968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Char char="▪"/>
            </a:pPr>
            <a:r>
              <a:rPr lang="en-US" sz="1400" b="1">
                <a:solidFill>
                  <a:schemeClr val="dk1"/>
                </a:solidFill>
                <a:latin typeface="Arial"/>
                <a:ea typeface="Arial"/>
                <a:cs typeface="Arial"/>
                <a:sym typeface="Arial"/>
              </a:rPr>
              <a:t>Qarama-qarshi yo'nalishda kuch qo'llanilganda, agar diod parchalanmasa, hech qanday (juda kam) oqim oqishi mumkin emas.</a:t>
            </a:r>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a:p>
            <a:pPr marL="285750" marR="0" lvl="0" indent="-285750" algn="l" rtl="0">
              <a:lnSpc>
                <a:spcPct val="90000"/>
              </a:lnSpc>
              <a:spcBef>
                <a:spcPts val="420"/>
              </a:spcBef>
              <a:spcAft>
                <a:spcPts val="0"/>
              </a:spcAft>
              <a:buClr>
                <a:schemeClr val="dk1"/>
              </a:buClr>
              <a:buSzPts val="1400"/>
              <a:buFont typeface="Noto Sans Symbols"/>
              <a:buNone/>
            </a:pPr>
            <a:endParaRPr sz="1400" b="1">
              <a:solidFill>
                <a:schemeClr val="dk1"/>
              </a:solidFill>
              <a:latin typeface="Arial"/>
              <a:ea typeface="Arial"/>
              <a:cs typeface="Arial"/>
              <a:sym typeface="Arial"/>
            </a:endParaRPr>
          </a:p>
        </p:txBody>
      </p:sp>
      <p:cxnSp>
        <p:nvCxnSpPr>
          <p:cNvPr id="957" name="Google Shape;957;p14"/>
          <p:cNvCxnSpPr/>
          <p:nvPr/>
        </p:nvCxnSpPr>
        <p:spPr>
          <a:xfrm>
            <a:off x="1614837" y="2598316"/>
            <a:ext cx="3775490" cy="0"/>
          </a:xfrm>
          <a:prstGeom prst="straightConnector1">
            <a:avLst/>
          </a:prstGeom>
          <a:noFill/>
          <a:ln w="38100" cap="flat" cmpd="dbl">
            <a:solidFill>
              <a:schemeClr val="dk1"/>
            </a:solidFill>
            <a:prstDash val="solid"/>
            <a:round/>
            <a:headEnd type="none" w="sm" len="sm"/>
            <a:tailEnd type="none" w="sm" len="sm"/>
          </a:ln>
        </p:spPr>
      </p:cxnSp>
      <p:cxnSp>
        <p:nvCxnSpPr>
          <p:cNvPr id="958" name="Google Shape;958;p14"/>
          <p:cNvCxnSpPr/>
          <p:nvPr/>
        </p:nvCxnSpPr>
        <p:spPr>
          <a:xfrm>
            <a:off x="1614837" y="3284116"/>
            <a:ext cx="3775490" cy="0"/>
          </a:xfrm>
          <a:prstGeom prst="straightConnector1">
            <a:avLst/>
          </a:prstGeom>
          <a:noFill/>
          <a:ln w="38100" cap="flat" cmpd="dbl">
            <a:solidFill>
              <a:schemeClr val="dk1"/>
            </a:solidFill>
            <a:prstDash val="solid"/>
            <a:round/>
            <a:headEnd type="none" w="sm" len="sm"/>
            <a:tailEnd type="none" w="sm" len="sm"/>
          </a:ln>
        </p:spPr>
      </p:cxnSp>
      <p:sp>
        <p:nvSpPr>
          <p:cNvPr id="959" name="Google Shape;959;p14"/>
          <p:cNvSpPr/>
          <p:nvPr/>
        </p:nvSpPr>
        <p:spPr>
          <a:xfrm>
            <a:off x="3068986" y="3138066"/>
            <a:ext cx="222859" cy="139700"/>
          </a:xfrm>
          <a:prstGeom prst="triangle">
            <a:avLst>
              <a:gd name="adj" fmla="val 49995"/>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0" name="Google Shape;960;p14"/>
          <p:cNvSpPr/>
          <p:nvPr/>
        </p:nvSpPr>
        <p:spPr>
          <a:xfrm rot="10800000" flipH="1">
            <a:off x="3068986" y="2604666"/>
            <a:ext cx="222859" cy="139700"/>
          </a:xfrm>
          <a:prstGeom prst="triangle">
            <a:avLst>
              <a:gd name="adj" fmla="val 49995"/>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61" name="Google Shape;961;p14"/>
          <p:cNvCxnSpPr/>
          <p:nvPr/>
        </p:nvCxnSpPr>
        <p:spPr>
          <a:xfrm>
            <a:off x="3184875" y="2734841"/>
            <a:ext cx="93404" cy="465138"/>
          </a:xfrm>
          <a:prstGeom prst="straightConnector1">
            <a:avLst/>
          </a:prstGeom>
          <a:noFill/>
          <a:ln w="50800" cap="flat" cmpd="sng">
            <a:solidFill>
              <a:schemeClr val="dk1"/>
            </a:solidFill>
            <a:prstDash val="solid"/>
            <a:round/>
            <a:headEnd type="none" w="sm" len="sm"/>
            <a:tailEnd type="none" w="sm" len="sm"/>
          </a:ln>
        </p:spPr>
      </p:cxnSp>
      <p:sp>
        <p:nvSpPr>
          <p:cNvPr id="962" name="Google Shape;962;p14"/>
          <p:cNvSpPr/>
          <p:nvPr/>
        </p:nvSpPr>
        <p:spPr>
          <a:xfrm>
            <a:off x="3145186" y="2711029"/>
            <a:ext cx="65547" cy="79375"/>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63" name="Google Shape;963;p14"/>
          <p:cNvCxnSpPr/>
          <p:nvPr/>
        </p:nvCxnSpPr>
        <p:spPr>
          <a:xfrm>
            <a:off x="1660875" y="4084216"/>
            <a:ext cx="3775490" cy="0"/>
          </a:xfrm>
          <a:prstGeom prst="straightConnector1">
            <a:avLst/>
          </a:prstGeom>
          <a:noFill/>
          <a:ln w="38100" cap="flat" cmpd="dbl">
            <a:solidFill>
              <a:schemeClr val="dk1"/>
            </a:solidFill>
            <a:prstDash val="solid"/>
            <a:round/>
            <a:headEnd type="none" w="sm" len="sm"/>
            <a:tailEnd type="none" w="sm" len="sm"/>
          </a:ln>
        </p:spPr>
      </p:cxnSp>
      <p:cxnSp>
        <p:nvCxnSpPr>
          <p:cNvPr id="964" name="Google Shape;964;p14"/>
          <p:cNvCxnSpPr/>
          <p:nvPr/>
        </p:nvCxnSpPr>
        <p:spPr>
          <a:xfrm>
            <a:off x="1660875" y="4770016"/>
            <a:ext cx="3775490" cy="0"/>
          </a:xfrm>
          <a:prstGeom prst="straightConnector1">
            <a:avLst/>
          </a:prstGeom>
          <a:noFill/>
          <a:ln w="38100" cap="flat" cmpd="dbl">
            <a:solidFill>
              <a:schemeClr val="dk1"/>
            </a:solidFill>
            <a:prstDash val="solid"/>
            <a:round/>
            <a:headEnd type="none" w="sm" len="sm"/>
            <a:tailEnd type="none" w="sm" len="sm"/>
          </a:ln>
        </p:spPr>
      </p:cxnSp>
      <p:sp>
        <p:nvSpPr>
          <p:cNvPr id="965" name="Google Shape;965;p14"/>
          <p:cNvSpPr/>
          <p:nvPr/>
        </p:nvSpPr>
        <p:spPr>
          <a:xfrm>
            <a:off x="3115024" y="4623966"/>
            <a:ext cx="222859" cy="139700"/>
          </a:xfrm>
          <a:prstGeom prst="triangle">
            <a:avLst>
              <a:gd name="adj" fmla="val 49995"/>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6" name="Google Shape;966;p14"/>
          <p:cNvSpPr/>
          <p:nvPr/>
        </p:nvSpPr>
        <p:spPr>
          <a:xfrm rot="10800000" flipH="1">
            <a:off x="3115024" y="4090566"/>
            <a:ext cx="222859" cy="139700"/>
          </a:xfrm>
          <a:prstGeom prst="triangle">
            <a:avLst>
              <a:gd name="adj" fmla="val 49995"/>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67" name="Google Shape;967;p14"/>
          <p:cNvCxnSpPr/>
          <p:nvPr/>
        </p:nvCxnSpPr>
        <p:spPr>
          <a:xfrm>
            <a:off x="3230911" y="4220741"/>
            <a:ext cx="329373" cy="358775"/>
          </a:xfrm>
          <a:prstGeom prst="straightConnector1">
            <a:avLst/>
          </a:prstGeom>
          <a:noFill/>
          <a:ln w="50800" cap="flat" cmpd="sng">
            <a:solidFill>
              <a:schemeClr val="dk1"/>
            </a:solidFill>
            <a:prstDash val="solid"/>
            <a:round/>
            <a:headEnd type="none" w="sm" len="sm"/>
            <a:tailEnd type="none" w="sm" len="sm"/>
          </a:ln>
        </p:spPr>
      </p:cxnSp>
      <p:sp>
        <p:nvSpPr>
          <p:cNvPr id="968" name="Google Shape;968;p14"/>
          <p:cNvSpPr/>
          <p:nvPr/>
        </p:nvSpPr>
        <p:spPr>
          <a:xfrm>
            <a:off x="3191224" y="4196929"/>
            <a:ext cx="65547" cy="79375"/>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9" name="Google Shape;969;p14"/>
          <p:cNvSpPr/>
          <p:nvPr/>
        </p:nvSpPr>
        <p:spPr>
          <a:xfrm>
            <a:off x="1789462" y="4435054"/>
            <a:ext cx="2566153" cy="222250"/>
          </a:xfrm>
          <a:custGeom>
            <a:avLst/>
            <a:gdLst/>
            <a:ahLst/>
            <a:cxnLst/>
            <a:rect l="l" t="t" r="r" b="b"/>
            <a:pathLst>
              <a:path w="1566" h="140" extrusionOk="0">
                <a:moveTo>
                  <a:pt x="0" y="0"/>
                </a:moveTo>
                <a:lnTo>
                  <a:pt x="20" y="0"/>
                </a:lnTo>
                <a:lnTo>
                  <a:pt x="34" y="0"/>
                </a:lnTo>
                <a:lnTo>
                  <a:pt x="53" y="0"/>
                </a:lnTo>
                <a:lnTo>
                  <a:pt x="68" y="5"/>
                </a:lnTo>
                <a:lnTo>
                  <a:pt x="87" y="9"/>
                </a:lnTo>
                <a:lnTo>
                  <a:pt x="106" y="9"/>
                </a:lnTo>
                <a:lnTo>
                  <a:pt x="125" y="9"/>
                </a:lnTo>
                <a:lnTo>
                  <a:pt x="154" y="9"/>
                </a:lnTo>
                <a:lnTo>
                  <a:pt x="192" y="14"/>
                </a:lnTo>
                <a:lnTo>
                  <a:pt x="212" y="14"/>
                </a:lnTo>
                <a:lnTo>
                  <a:pt x="240" y="14"/>
                </a:lnTo>
                <a:lnTo>
                  <a:pt x="269" y="19"/>
                </a:lnTo>
                <a:lnTo>
                  <a:pt x="288" y="19"/>
                </a:lnTo>
                <a:lnTo>
                  <a:pt x="317" y="19"/>
                </a:lnTo>
                <a:lnTo>
                  <a:pt x="346" y="19"/>
                </a:lnTo>
                <a:lnTo>
                  <a:pt x="365" y="19"/>
                </a:lnTo>
                <a:lnTo>
                  <a:pt x="394" y="19"/>
                </a:lnTo>
                <a:lnTo>
                  <a:pt x="423" y="19"/>
                </a:lnTo>
                <a:lnTo>
                  <a:pt x="452" y="19"/>
                </a:lnTo>
                <a:lnTo>
                  <a:pt x="480" y="19"/>
                </a:lnTo>
                <a:lnTo>
                  <a:pt x="495" y="19"/>
                </a:lnTo>
                <a:lnTo>
                  <a:pt x="509" y="19"/>
                </a:lnTo>
                <a:lnTo>
                  <a:pt x="528" y="19"/>
                </a:lnTo>
                <a:lnTo>
                  <a:pt x="548" y="19"/>
                </a:lnTo>
                <a:lnTo>
                  <a:pt x="567" y="14"/>
                </a:lnTo>
                <a:lnTo>
                  <a:pt x="581" y="14"/>
                </a:lnTo>
                <a:lnTo>
                  <a:pt x="596" y="14"/>
                </a:lnTo>
                <a:lnTo>
                  <a:pt x="615" y="14"/>
                </a:lnTo>
                <a:lnTo>
                  <a:pt x="653" y="14"/>
                </a:lnTo>
                <a:lnTo>
                  <a:pt x="682" y="14"/>
                </a:lnTo>
                <a:lnTo>
                  <a:pt x="711" y="14"/>
                </a:lnTo>
                <a:lnTo>
                  <a:pt x="740" y="14"/>
                </a:lnTo>
                <a:lnTo>
                  <a:pt x="759" y="14"/>
                </a:lnTo>
                <a:lnTo>
                  <a:pt x="778" y="14"/>
                </a:lnTo>
                <a:lnTo>
                  <a:pt x="792" y="14"/>
                </a:lnTo>
                <a:lnTo>
                  <a:pt x="807" y="14"/>
                </a:lnTo>
                <a:lnTo>
                  <a:pt x="821" y="14"/>
                </a:lnTo>
                <a:lnTo>
                  <a:pt x="836" y="14"/>
                </a:lnTo>
                <a:lnTo>
                  <a:pt x="850" y="14"/>
                </a:lnTo>
                <a:lnTo>
                  <a:pt x="864" y="14"/>
                </a:lnTo>
                <a:lnTo>
                  <a:pt x="879" y="19"/>
                </a:lnTo>
                <a:lnTo>
                  <a:pt x="893" y="24"/>
                </a:lnTo>
                <a:lnTo>
                  <a:pt x="908" y="38"/>
                </a:lnTo>
                <a:lnTo>
                  <a:pt x="922" y="43"/>
                </a:lnTo>
                <a:lnTo>
                  <a:pt x="936" y="53"/>
                </a:lnTo>
                <a:lnTo>
                  <a:pt x="951" y="62"/>
                </a:lnTo>
                <a:lnTo>
                  <a:pt x="965" y="77"/>
                </a:lnTo>
                <a:lnTo>
                  <a:pt x="980" y="86"/>
                </a:lnTo>
                <a:lnTo>
                  <a:pt x="994" y="96"/>
                </a:lnTo>
                <a:lnTo>
                  <a:pt x="1004" y="110"/>
                </a:lnTo>
                <a:lnTo>
                  <a:pt x="1018" y="115"/>
                </a:lnTo>
                <a:lnTo>
                  <a:pt x="1032" y="125"/>
                </a:lnTo>
                <a:lnTo>
                  <a:pt x="1047" y="129"/>
                </a:lnTo>
                <a:lnTo>
                  <a:pt x="1061" y="134"/>
                </a:lnTo>
                <a:lnTo>
                  <a:pt x="1076" y="139"/>
                </a:lnTo>
                <a:lnTo>
                  <a:pt x="1095" y="139"/>
                </a:lnTo>
                <a:lnTo>
                  <a:pt x="1109" y="139"/>
                </a:lnTo>
                <a:lnTo>
                  <a:pt x="1124" y="139"/>
                </a:lnTo>
                <a:lnTo>
                  <a:pt x="1138" y="139"/>
                </a:lnTo>
                <a:lnTo>
                  <a:pt x="1152" y="139"/>
                </a:lnTo>
                <a:lnTo>
                  <a:pt x="1167" y="139"/>
                </a:lnTo>
                <a:lnTo>
                  <a:pt x="1181" y="134"/>
                </a:lnTo>
                <a:lnTo>
                  <a:pt x="1196" y="125"/>
                </a:lnTo>
                <a:lnTo>
                  <a:pt x="1210" y="120"/>
                </a:lnTo>
                <a:lnTo>
                  <a:pt x="1224" y="115"/>
                </a:lnTo>
                <a:lnTo>
                  <a:pt x="1239" y="105"/>
                </a:lnTo>
                <a:lnTo>
                  <a:pt x="1253" y="101"/>
                </a:lnTo>
                <a:lnTo>
                  <a:pt x="1268" y="96"/>
                </a:lnTo>
                <a:lnTo>
                  <a:pt x="1287" y="91"/>
                </a:lnTo>
                <a:lnTo>
                  <a:pt x="1306" y="81"/>
                </a:lnTo>
                <a:lnTo>
                  <a:pt x="1320" y="77"/>
                </a:lnTo>
                <a:lnTo>
                  <a:pt x="1335" y="72"/>
                </a:lnTo>
                <a:lnTo>
                  <a:pt x="1349" y="67"/>
                </a:lnTo>
                <a:lnTo>
                  <a:pt x="1368" y="67"/>
                </a:lnTo>
                <a:lnTo>
                  <a:pt x="1383" y="57"/>
                </a:lnTo>
                <a:lnTo>
                  <a:pt x="1397" y="57"/>
                </a:lnTo>
                <a:lnTo>
                  <a:pt x="1412" y="53"/>
                </a:lnTo>
                <a:lnTo>
                  <a:pt x="1426" y="48"/>
                </a:lnTo>
                <a:lnTo>
                  <a:pt x="1440" y="43"/>
                </a:lnTo>
                <a:lnTo>
                  <a:pt x="1455" y="38"/>
                </a:lnTo>
                <a:lnTo>
                  <a:pt x="1469" y="38"/>
                </a:lnTo>
                <a:lnTo>
                  <a:pt x="1484" y="38"/>
                </a:lnTo>
                <a:lnTo>
                  <a:pt x="1498" y="38"/>
                </a:lnTo>
                <a:lnTo>
                  <a:pt x="1512" y="38"/>
                </a:lnTo>
                <a:lnTo>
                  <a:pt x="1527" y="38"/>
                </a:lnTo>
                <a:lnTo>
                  <a:pt x="1541" y="38"/>
                </a:lnTo>
                <a:lnTo>
                  <a:pt x="1556" y="38"/>
                </a:lnTo>
                <a:lnTo>
                  <a:pt x="1565" y="38"/>
                </a:lnTo>
              </a:path>
            </a:pathLst>
          </a:custGeom>
          <a:noFill/>
          <a:ln w="12700" cap="rnd" cmpd="sng">
            <a:solidFill>
              <a:schemeClr val="dk1"/>
            </a:solidFill>
            <a:prstDash val="solid"/>
            <a:round/>
            <a:headEnd type="none" w="sm" len="sm"/>
            <a:tailEnd type="stealth"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70" name="Google Shape;970;p14"/>
          <p:cNvCxnSpPr/>
          <p:nvPr/>
        </p:nvCxnSpPr>
        <p:spPr>
          <a:xfrm>
            <a:off x="1729137" y="5828879"/>
            <a:ext cx="3775490" cy="0"/>
          </a:xfrm>
          <a:prstGeom prst="straightConnector1">
            <a:avLst/>
          </a:prstGeom>
          <a:noFill/>
          <a:ln w="38100" cap="flat" cmpd="dbl">
            <a:solidFill>
              <a:schemeClr val="dk1"/>
            </a:solidFill>
            <a:prstDash val="solid"/>
            <a:round/>
            <a:headEnd type="none" w="sm" len="sm"/>
            <a:tailEnd type="none" w="sm" len="sm"/>
          </a:ln>
        </p:spPr>
      </p:cxnSp>
      <p:cxnSp>
        <p:nvCxnSpPr>
          <p:cNvPr id="971" name="Google Shape;971;p14"/>
          <p:cNvCxnSpPr/>
          <p:nvPr/>
        </p:nvCxnSpPr>
        <p:spPr>
          <a:xfrm>
            <a:off x="1729137" y="6514679"/>
            <a:ext cx="3775490" cy="0"/>
          </a:xfrm>
          <a:prstGeom prst="straightConnector1">
            <a:avLst/>
          </a:prstGeom>
          <a:noFill/>
          <a:ln w="38100" cap="flat" cmpd="dbl">
            <a:solidFill>
              <a:schemeClr val="dk1"/>
            </a:solidFill>
            <a:prstDash val="solid"/>
            <a:round/>
            <a:headEnd type="none" w="sm" len="sm"/>
            <a:tailEnd type="none" w="sm" len="sm"/>
          </a:ln>
        </p:spPr>
      </p:cxnSp>
      <p:sp>
        <p:nvSpPr>
          <p:cNvPr id="972" name="Google Shape;972;p14"/>
          <p:cNvSpPr/>
          <p:nvPr/>
        </p:nvSpPr>
        <p:spPr>
          <a:xfrm>
            <a:off x="3183286" y="6368629"/>
            <a:ext cx="222859" cy="139700"/>
          </a:xfrm>
          <a:prstGeom prst="triangle">
            <a:avLst>
              <a:gd name="adj" fmla="val 49995"/>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3" name="Google Shape;973;p14"/>
          <p:cNvSpPr/>
          <p:nvPr/>
        </p:nvSpPr>
        <p:spPr>
          <a:xfrm rot="10800000" flipH="1">
            <a:off x="3183286" y="5835229"/>
            <a:ext cx="222859" cy="139700"/>
          </a:xfrm>
          <a:prstGeom prst="triangle">
            <a:avLst>
              <a:gd name="adj" fmla="val 49995"/>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974" name="Google Shape;974;p14"/>
          <p:cNvCxnSpPr/>
          <p:nvPr/>
        </p:nvCxnSpPr>
        <p:spPr>
          <a:xfrm>
            <a:off x="3299175" y="5965404"/>
            <a:ext cx="93404" cy="465137"/>
          </a:xfrm>
          <a:prstGeom prst="straightConnector1">
            <a:avLst/>
          </a:prstGeom>
          <a:noFill/>
          <a:ln w="50800" cap="flat" cmpd="sng">
            <a:solidFill>
              <a:schemeClr val="dk1"/>
            </a:solidFill>
            <a:prstDash val="solid"/>
            <a:round/>
            <a:headEnd type="none" w="sm" len="sm"/>
            <a:tailEnd type="none" w="sm" len="sm"/>
          </a:ln>
        </p:spPr>
      </p:cxnSp>
      <p:sp>
        <p:nvSpPr>
          <p:cNvPr id="975" name="Google Shape;975;p14"/>
          <p:cNvSpPr/>
          <p:nvPr/>
        </p:nvSpPr>
        <p:spPr>
          <a:xfrm>
            <a:off x="3259486" y="5941591"/>
            <a:ext cx="65547" cy="79375"/>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6" name="Google Shape;976;p14"/>
          <p:cNvSpPr/>
          <p:nvPr/>
        </p:nvSpPr>
        <p:spPr>
          <a:xfrm>
            <a:off x="3421412" y="6011441"/>
            <a:ext cx="1802534" cy="338138"/>
          </a:xfrm>
          <a:custGeom>
            <a:avLst/>
            <a:gdLst/>
            <a:ahLst/>
            <a:cxnLst/>
            <a:rect l="l" t="t" r="r" b="b"/>
            <a:pathLst>
              <a:path w="1100" h="213" extrusionOk="0">
                <a:moveTo>
                  <a:pt x="1099" y="0"/>
                </a:moveTo>
                <a:lnTo>
                  <a:pt x="1046" y="10"/>
                </a:lnTo>
                <a:lnTo>
                  <a:pt x="1017" y="10"/>
                </a:lnTo>
                <a:lnTo>
                  <a:pt x="969" y="15"/>
                </a:lnTo>
                <a:lnTo>
                  <a:pt x="931" y="20"/>
                </a:lnTo>
                <a:lnTo>
                  <a:pt x="883" y="24"/>
                </a:lnTo>
                <a:lnTo>
                  <a:pt x="844" y="29"/>
                </a:lnTo>
                <a:lnTo>
                  <a:pt x="796" y="34"/>
                </a:lnTo>
                <a:lnTo>
                  <a:pt x="739" y="34"/>
                </a:lnTo>
                <a:lnTo>
                  <a:pt x="681" y="39"/>
                </a:lnTo>
                <a:lnTo>
                  <a:pt x="643" y="39"/>
                </a:lnTo>
                <a:lnTo>
                  <a:pt x="604" y="44"/>
                </a:lnTo>
                <a:lnTo>
                  <a:pt x="566" y="44"/>
                </a:lnTo>
                <a:lnTo>
                  <a:pt x="528" y="44"/>
                </a:lnTo>
                <a:lnTo>
                  <a:pt x="489" y="44"/>
                </a:lnTo>
                <a:lnTo>
                  <a:pt x="460" y="44"/>
                </a:lnTo>
                <a:lnTo>
                  <a:pt x="422" y="44"/>
                </a:lnTo>
                <a:lnTo>
                  <a:pt x="393" y="44"/>
                </a:lnTo>
                <a:lnTo>
                  <a:pt x="345" y="44"/>
                </a:lnTo>
                <a:lnTo>
                  <a:pt x="307" y="44"/>
                </a:lnTo>
                <a:lnTo>
                  <a:pt x="278" y="44"/>
                </a:lnTo>
                <a:lnTo>
                  <a:pt x="249" y="44"/>
                </a:lnTo>
                <a:lnTo>
                  <a:pt x="230" y="44"/>
                </a:lnTo>
                <a:lnTo>
                  <a:pt x="201" y="44"/>
                </a:lnTo>
                <a:lnTo>
                  <a:pt x="163" y="44"/>
                </a:lnTo>
                <a:lnTo>
                  <a:pt x="144" y="48"/>
                </a:lnTo>
                <a:lnTo>
                  <a:pt x="129" y="48"/>
                </a:lnTo>
                <a:lnTo>
                  <a:pt x="115" y="53"/>
                </a:lnTo>
                <a:lnTo>
                  <a:pt x="100" y="58"/>
                </a:lnTo>
                <a:lnTo>
                  <a:pt x="86" y="63"/>
                </a:lnTo>
                <a:lnTo>
                  <a:pt x="72" y="68"/>
                </a:lnTo>
                <a:lnTo>
                  <a:pt x="57" y="77"/>
                </a:lnTo>
                <a:lnTo>
                  <a:pt x="43" y="87"/>
                </a:lnTo>
                <a:lnTo>
                  <a:pt x="28" y="96"/>
                </a:lnTo>
                <a:lnTo>
                  <a:pt x="19" y="111"/>
                </a:lnTo>
                <a:lnTo>
                  <a:pt x="9" y="125"/>
                </a:lnTo>
                <a:lnTo>
                  <a:pt x="4" y="140"/>
                </a:lnTo>
                <a:lnTo>
                  <a:pt x="0" y="154"/>
                </a:lnTo>
                <a:lnTo>
                  <a:pt x="4" y="168"/>
                </a:lnTo>
                <a:lnTo>
                  <a:pt x="19" y="183"/>
                </a:lnTo>
                <a:lnTo>
                  <a:pt x="28" y="197"/>
                </a:lnTo>
                <a:lnTo>
                  <a:pt x="43" y="202"/>
                </a:lnTo>
                <a:lnTo>
                  <a:pt x="57" y="207"/>
                </a:lnTo>
                <a:lnTo>
                  <a:pt x="72" y="207"/>
                </a:lnTo>
                <a:lnTo>
                  <a:pt x="91" y="207"/>
                </a:lnTo>
                <a:lnTo>
                  <a:pt x="105" y="207"/>
                </a:lnTo>
                <a:lnTo>
                  <a:pt x="124" y="207"/>
                </a:lnTo>
                <a:lnTo>
                  <a:pt x="139" y="207"/>
                </a:lnTo>
                <a:lnTo>
                  <a:pt x="158" y="207"/>
                </a:lnTo>
                <a:lnTo>
                  <a:pt x="177" y="207"/>
                </a:lnTo>
                <a:lnTo>
                  <a:pt x="196" y="207"/>
                </a:lnTo>
                <a:lnTo>
                  <a:pt x="216" y="207"/>
                </a:lnTo>
                <a:lnTo>
                  <a:pt x="244" y="207"/>
                </a:lnTo>
                <a:lnTo>
                  <a:pt x="273" y="207"/>
                </a:lnTo>
                <a:lnTo>
                  <a:pt x="302" y="207"/>
                </a:lnTo>
                <a:lnTo>
                  <a:pt x="340" y="207"/>
                </a:lnTo>
                <a:lnTo>
                  <a:pt x="369" y="207"/>
                </a:lnTo>
                <a:lnTo>
                  <a:pt x="408" y="207"/>
                </a:lnTo>
                <a:lnTo>
                  <a:pt x="436" y="207"/>
                </a:lnTo>
                <a:lnTo>
                  <a:pt x="475" y="207"/>
                </a:lnTo>
                <a:lnTo>
                  <a:pt x="489" y="207"/>
                </a:lnTo>
                <a:lnTo>
                  <a:pt x="508" y="207"/>
                </a:lnTo>
                <a:lnTo>
                  <a:pt x="537" y="207"/>
                </a:lnTo>
                <a:lnTo>
                  <a:pt x="576" y="207"/>
                </a:lnTo>
                <a:lnTo>
                  <a:pt x="595" y="212"/>
                </a:lnTo>
                <a:lnTo>
                  <a:pt x="609" y="212"/>
                </a:lnTo>
                <a:lnTo>
                  <a:pt x="624" y="212"/>
                </a:lnTo>
                <a:lnTo>
                  <a:pt x="638" y="212"/>
                </a:lnTo>
                <a:lnTo>
                  <a:pt x="652" y="212"/>
                </a:lnTo>
                <a:lnTo>
                  <a:pt x="667" y="212"/>
                </a:lnTo>
                <a:lnTo>
                  <a:pt x="681" y="212"/>
                </a:lnTo>
              </a:path>
            </a:pathLst>
          </a:custGeom>
          <a:noFill/>
          <a:ln w="12700" cap="rnd" cmpd="sng">
            <a:solidFill>
              <a:schemeClr val="dk1"/>
            </a:solidFill>
            <a:prstDash val="solid"/>
            <a:round/>
            <a:headEnd type="none" w="sm" len="sm"/>
            <a:tailEnd type="stealth"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7" name="Google Shape;977;p14"/>
          <p:cNvSpPr/>
          <p:nvPr/>
        </p:nvSpPr>
        <p:spPr>
          <a:xfrm>
            <a:off x="4342162" y="4235029"/>
            <a:ext cx="876688"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I</a:t>
            </a:r>
            <a:r>
              <a:rPr lang="en-US" sz="1800" b="1" baseline="-25000">
                <a:solidFill>
                  <a:schemeClr val="dk1"/>
                </a:solidFill>
                <a:latin typeface="Times New Roman"/>
                <a:ea typeface="Times New Roman"/>
                <a:cs typeface="Times New Roman"/>
                <a:sym typeface="Times New Roman"/>
              </a:rPr>
              <a:t>Forward</a:t>
            </a:r>
            <a:endParaRPr/>
          </a:p>
        </p:txBody>
      </p:sp>
      <p:sp>
        <p:nvSpPr>
          <p:cNvPr id="978" name="Google Shape;978;p14"/>
          <p:cNvSpPr/>
          <p:nvPr/>
        </p:nvSpPr>
        <p:spPr>
          <a:xfrm>
            <a:off x="1767237" y="6081291"/>
            <a:ext cx="1456776" cy="84138"/>
          </a:xfrm>
          <a:custGeom>
            <a:avLst/>
            <a:gdLst/>
            <a:ahLst/>
            <a:cxnLst/>
            <a:rect l="l" t="t" r="r" b="b"/>
            <a:pathLst>
              <a:path w="889" h="53" extrusionOk="0">
                <a:moveTo>
                  <a:pt x="888" y="0"/>
                </a:moveTo>
                <a:lnTo>
                  <a:pt x="869" y="0"/>
                </a:lnTo>
                <a:lnTo>
                  <a:pt x="840" y="0"/>
                </a:lnTo>
                <a:lnTo>
                  <a:pt x="821" y="0"/>
                </a:lnTo>
                <a:lnTo>
                  <a:pt x="802" y="0"/>
                </a:lnTo>
                <a:lnTo>
                  <a:pt x="763" y="0"/>
                </a:lnTo>
                <a:lnTo>
                  <a:pt x="734" y="0"/>
                </a:lnTo>
                <a:lnTo>
                  <a:pt x="696" y="0"/>
                </a:lnTo>
                <a:lnTo>
                  <a:pt x="667" y="0"/>
                </a:lnTo>
                <a:lnTo>
                  <a:pt x="638" y="0"/>
                </a:lnTo>
                <a:lnTo>
                  <a:pt x="600" y="0"/>
                </a:lnTo>
                <a:lnTo>
                  <a:pt x="571" y="4"/>
                </a:lnTo>
                <a:lnTo>
                  <a:pt x="542" y="4"/>
                </a:lnTo>
                <a:lnTo>
                  <a:pt x="514" y="4"/>
                </a:lnTo>
                <a:lnTo>
                  <a:pt x="466" y="9"/>
                </a:lnTo>
                <a:lnTo>
                  <a:pt x="437" y="9"/>
                </a:lnTo>
                <a:lnTo>
                  <a:pt x="398" y="14"/>
                </a:lnTo>
                <a:lnTo>
                  <a:pt x="370" y="14"/>
                </a:lnTo>
                <a:lnTo>
                  <a:pt x="350" y="19"/>
                </a:lnTo>
                <a:lnTo>
                  <a:pt x="312" y="19"/>
                </a:lnTo>
                <a:lnTo>
                  <a:pt x="283" y="24"/>
                </a:lnTo>
                <a:lnTo>
                  <a:pt x="254" y="24"/>
                </a:lnTo>
                <a:lnTo>
                  <a:pt x="206" y="28"/>
                </a:lnTo>
                <a:lnTo>
                  <a:pt x="168" y="33"/>
                </a:lnTo>
                <a:lnTo>
                  <a:pt x="139" y="33"/>
                </a:lnTo>
                <a:lnTo>
                  <a:pt x="101" y="38"/>
                </a:lnTo>
                <a:lnTo>
                  <a:pt x="72" y="38"/>
                </a:lnTo>
                <a:lnTo>
                  <a:pt x="43" y="43"/>
                </a:lnTo>
                <a:lnTo>
                  <a:pt x="24" y="48"/>
                </a:lnTo>
                <a:lnTo>
                  <a:pt x="5" y="52"/>
                </a:lnTo>
                <a:lnTo>
                  <a:pt x="0" y="52"/>
                </a:lnTo>
              </a:path>
            </a:pathLst>
          </a:custGeom>
          <a:noFill/>
          <a:ln w="12700" cap="rnd" cmpd="sng">
            <a:solidFill>
              <a:schemeClr val="dk1"/>
            </a:solidFill>
            <a:prstDash val="dash"/>
            <a:round/>
            <a:headEnd type="none" w="sm" len="sm"/>
            <a:tailEnd type="stealth"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9" name="Google Shape;979;p14"/>
          <p:cNvSpPr/>
          <p:nvPr/>
        </p:nvSpPr>
        <p:spPr>
          <a:xfrm>
            <a:off x="517874" y="5866979"/>
            <a:ext cx="1356817" cy="641350"/>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     I</a:t>
            </a:r>
            <a:r>
              <a:rPr lang="en-US" sz="1800" b="1" baseline="-25000">
                <a:solidFill>
                  <a:schemeClr val="dk1"/>
                </a:solidFill>
                <a:latin typeface="Times New Roman"/>
                <a:ea typeface="Times New Roman"/>
                <a:cs typeface="Times New Roman"/>
                <a:sym typeface="Times New Roman"/>
              </a:rPr>
              <a:t>reverse</a:t>
            </a:r>
            <a:endParaRPr sz="18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Breakdown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83"/>
        <p:cNvGrpSpPr/>
        <p:nvPr/>
      </p:nvGrpSpPr>
      <p:grpSpPr>
        <a:xfrm>
          <a:off x="0" y="0"/>
          <a:ext cx="0" cy="0"/>
          <a:chOff x="0" y="0"/>
          <a:chExt cx="0" cy="0"/>
        </a:xfrm>
      </p:grpSpPr>
      <p:sp>
        <p:nvSpPr>
          <p:cNvPr id="984" name="Google Shape;984;p15"/>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Diodning Qutblarini aniqlash</a:t>
            </a:r>
            <a:endParaRPr sz="4000"/>
          </a:p>
        </p:txBody>
      </p:sp>
      <p:cxnSp>
        <p:nvCxnSpPr>
          <p:cNvPr id="989" name="Google Shape;989;p15"/>
          <p:cNvCxnSpPr/>
          <p:nvPr/>
        </p:nvCxnSpPr>
        <p:spPr>
          <a:xfrm rot="10800000" flipH="1">
            <a:off x="1293366" y="3474864"/>
            <a:ext cx="185738" cy="857250"/>
          </a:xfrm>
          <a:prstGeom prst="straightConnector1">
            <a:avLst/>
          </a:prstGeom>
          <a:noFill/>
          <a:ln w="12700" cap="flat" cmpd="sng">
            <a:solidFill>
              <a:schemeClr val="dk1"/>
            </a:solidFill>
            <a:prstDash val="solid"/>
            <a:round/>
            <a:headEnd type="none" w="sm" len="sm"/>
            <a:tailEnd type="none" w="sm" len="sm"/>
          </a:ln>
        </p:spPr>
      </p:cxnSp>
      <p:cxnSp>
        <p:nvCxnSpPr>
          <p:cNvPr id="990" name="Google Shape;990;p15"/>
          <p:cNvCxnSpPr/>
          <p:nvPr/>
        </p:nvCxnSpPr>
        <p:spPr>
          <a:xfrm>
            <a:off x="2250629" y="3470101"/>
            <a:ext cx="3352800" cy="0"/>
          </a:xfrm>
          <a:prstGeom prst="straightConnector1">
            <a:avLst/>
          </a:prstGeom>
          <a:noFill/>
          <a:ln w="25400" cap="flat" cmpd="sng">
            <a:solidFill>
              <a:schemeClr val="dk1"/>
            </a:solidFill>
            <a:prstDash val="solid"/>
            <a:round/>
            <a:headEnd type="none" w="sm" len="sm"/>
            <a:tailEnd type="stealth" w="med" len="med"/>
          </a:ln>
        </p:spPr>
      </p:cxnSp>
      <p:cxnSp>
        <p:nvCxnSpPr>
          <p:cNvPr id="991" name="Google Shape;991;p15"/>
          <p:cNvCxnSpPr/>
          <p:nvPr/>
        </p:nvCxnSpPr>
        <p:spPr>
          <a:xfrm rot="10800000">
            <a:off x="4271516" y="2152476"/>
            <a:ext cx="0" cy="2443163"/>
          </a:xfrm>
          <a:prstGeom prst="straightConnector1">
            <a:avLst/>
          </a:prstGeom>
          <a:noFill/>
          <a:ln w="25400" cap="flat" cmpd="sng">
            <a:solidFill>
              <a:schemeClr val="dk1"/>
            </a:solidFill>
            <a:prstDash val="solid"/>
            <a:round/>
            <a:headEnd type="none" w="sm" len="sm"/>
            <a:tailEnd type="stealth" w="med" len="med"/>
          </a:ln>
        </p:spPr>
      </p:cxnSp>
      <p:cxnSp>
        <p:nvCxnSpPr>
          <p:cNvPr id="992" name="Google Shape;992;p15"/>
          <p:cNvCxnSpPr/>
          <p:nvPr/>
        </p:nvCxnSpPr>
        <p:spPr>
          <a:xfrm>
            <a:off x="4217541" y="3279601"/>
            <a:ext cx="114300" cy="0"/>
          </a:xfrm>
          <a:prstGeom prst="straightConnector1">
            <a:avLst/>
          </a:prstGeom>
          <a:noFill/>
          <a:ln w="12700" cap="flat" cmpd="sng">
            <a:solidFill>
              <a:schemeClr val="dk1"/>
            </a:solidFill>
            <a:prstDash val="solid"/>
            <a:round/>
            <a:headEnd type="none" w="sm" len="sm"/>
            <a:tailEnd type="none" w="sm" len="sm"/>
          </a:ln>
        </p:spPr>
      </p:cxnSp>
      <p:cxnSp>
        <p:nvCxnSpPr>
          <p:cNvPr id="993" name="Google Shape;993;p15"/>
          <p:cNvCxnSpPr/>
          <p:nvPr/>
        </p:nvCxnSpPr>
        <p:spPr>
          <a:xfrm>
            <a:off x="4222304" y="3065289"/>
            <a:ext cx="114300" cy="0"/>
          </a:xfrm>
          <a:prstGeom prst="straightConnector1">
            <a:avLst/>
          </a:prstGeom>
          <a:noFill/>
          <a:ln w="12700" cap="flat" cmpd="sng">
            <a:solidFill>
              <a:schemeClr val="dk1"/>
            </a:solidFill>
            <a:prstDash val="solid"/>
            <a:round/>
            <a:headEnd type="none" w="sm" len="sm"/>
            <a:tailEnd type="none" w="sm" len="sm"/>
          </a:ln>
        </p:spPr>
      </p:cxnSp>
      <p:cxnSp>
        <p:nvCxnSpPr>
          <p:cNvPr id="994" name="Google Shape;994;p15"/>
          <p:cNvCxnSpPr/>
          <p:nvPr/>
        </p:nvCxnSpPr>
        <p:spPr>
          <a:xfrm>
            <a:off x="4222304" y="2850976"/>
            <a:ext cx="114300" cy="0"/>
          </a:xfrm>
          <a:prstGeom prst="straightConnector1">
            <a:avLst/>
          </a:prstGeom>
          <a:noFill/>
          <a:ln w="12700" cap="flat" cmpd="sng">
            <a:solidFill>
              <a:schemeClr val="dk1"/>
            </a:solidFill>
            <a:prstDash val="solid"/>
            <a:round/>
            <a:headEnd type="none" w="sm" len="sm"/>
            <a:tailEnd type="none" w="sm" len="sm"/>
          </a:ln>
        </p:spPr>
      </p:cxnSp>
      <p:cxnSp>
        <p:nvCxnSpPr>
          <p:cNvPr id="995" name="Google Shape;995;p15"/>
          <p:cNvCxnSpPr/>
          <p:nvPr/>
        </p:nvCxnSpPr>
        <p:spPr>
          <a:xfrm>
            <a:off x="4222304" y="2646189"/>
            <a:ext cx="114300" cy="0"/>
          </a:xfrm>
          <a:prstGeom prst="straightConnector1">
            <a:avLst/>
          </a:prstGeom>
          <a:noFill/>
          <a:ln w="12700" cap="flat" cmpd="sng">
            <a:solidFill>
              <a:schemeClr val="dk1"/>
            </a:solidFill>
            <a:prstDash val="solid"/>
            <a:round/>
            <a:headEnd type="none" w="sm" len="sm"/>
            <a:tailEnd type="none" w="sm" len="sm"/>
          </a:ln>
        </p:spPr>
      </p:cxnSp>
      <p:cxnSp>
        <p:nvCxnSpPr>
          <p:cNvPr id="996" name="Google Shape;996;p15"/>
          <p:cNvCxnSpPr/>
          <p:nvPr/>
        </p:nvCxnSpPr>
        <p:spPr>
          <a:xfrm>
            <a:off x="4222304" y="2441401"/>
            <a:ext cx="114300" cy="0"/>
          </a:xfrm>
          <a:prstGeom prst="straightConnector1">
            <a:avLst/>
          </a:prstGeom>
          <a:noFill/>
          <a:ln w="12700" cap="flat" cmpd="sng">
            <a:solidFill>
              <a:schemeClr val="dk1"/>
            </a:solidFill>
            <a:prstDash val="solid"/>
            <a:round/>
            <a:headEnd type="none" w="sm" len="sm"/>
            <a:tailEnd type="none" w="sm" len="sm"/>
          </a:ln>
        </p:spPr>
      </p:cxnSp>
      <p:cxnSp>
        <p:nvCxnSpPr>
          <p:cNvPr id="997" name="Google Shape;997;p15"/>
          <p:cNvCxnSpPr/>
          <p:nvPr/>
        </p:nvCxnSpPr>
        <p:spPr>
          <a:xfrm>
            <a:off x="4227066" y="3660601"/>
            <a:ext cx="114300" cy="0"/>
          </a:xfrm>
          <a:prstGeom prst="straightConnector1">
            <a:avLst/>
          </a:prstGeom>
          <a:noFill/>
          <a:ln w="12700" cap="flat" cmpd="sng">
            <a:solidFill>
              <a:schemeClr val="dk1"/>
            </a:solidFill>
            <a:prstDash val="solid"/>
            <a:round/>
            <a:headEnd type="none" w="sm" len="sm"/>
            <a:tailEnd type="none" w="sm" len="sm"/>
          </a:ln>
        </p:spPr>
      </p:cxnSp>
      <p:cxnSp>
        <p:nvCxnSpPr>
          <p:cNvPr id="998" name="Google Shape;998;p15"/>
          <p:cNvCxnSpPr/>
          <p:nvPr/>
        </p:nvCxnSpPr>
        <p:spPr>
          <a:xfrm>
            <a:off x="4222304" y="3870151"/>
            <a:ext cx="114300" cy="0"/>
          </a:xfrm>
          <a:prstGeom prst="straightConnector1">
            <a:avLst/>
          </a:prstGeom>
          <a:noFill/>
          <a:ln w="12700" cap="flat" cmpd="sng">
            <a:solidFill>
              <a:schemeClr val="dk1"/>
            </a:solidFill>
            <a:prstDash val="solid"/>
            <a:round/>
            <a:headEnd type="none" w="sm" len="sm"/>
            <a:tailEnd type="none" w="sm" len="sm"/>
          </a:ln>
        </p:spPr>
      </p:cxnSp>
      <p:cxnSp>
        <p:nvCxnSpPr>
          <p:cNvPr id="999" name="Google Shape;999;p15"/>
          <p:cNvCxnSpPr/>
          <p:nvPr/>
        </p:nvCxnSpPr>
        <p:spPr>
          <a:xfrm>
            <a:off x="4231829" y="4070176"/>
            <a:ext cx="114300" cy="0"/>
          </a:xfrm>
          <a:prstGeom prst="straightConnector1">
            <a:avLst/>
          </a:prstGeom>
          <a:noFill/>
          <a:ln w="12700" cap="flat" cmpd="sng">
            <a:solidFill>
              <a:schemeClr val="dk1"/>
            </a:solidFill>
            <a:prstDash val="solid"/>
            <a:round/>
            <a:headEnd type="none" w="sm" len="sm"/>
            <a:tailEnd type="none" w="sm" len="sm"/>
          </a:ln>
        </p:spPr>
      </p:cxnSp>
      <p:cxnSp>
        <p:nvCxnSpPr>
          <p:cNvPr id="1000" name="Google Shape;1000;p15"/>
          <p:cNvCxnSpPr/>
          <p:nvPr/>
        </p:nvCxnSpPr>
        <p:spPr>
          <a:xfrm>
            <a:off x="4231829" y="4284489"/>
            <a:ext cx="114300" cy="0"/>
          </a:xfrm>
          <a:prstGeom prst="straightConnector1">
            <a:avLst/>
          </a:prstGeom>
          <a:noFill/>
          <a:ln w="12700" cap="flat" cmpd="sng">
            <a:solidFill>
              <a:schemeClr val="dk1"/>
            </a:solidFill>
            <a:prstDash val="solid"/>
            <a:round/>
            <a:headEnd type="none" w="sm" len="sm"/>
            <a:tailEnd type="none" w="sm" len="sm"/>
          </a:ln>
        </p:spPr>
      </p:cxnSp>
      <p:cxnSp>
        <p:nvCxnSpPr>
          <p:cNvPr id="1001" name="Google Shape;1001;p15"/>
          <p:cNvCxnSpPr/>
          <p:nvPr/>
        </p:nvCxnSpPr>
        <p:spPr>
          <a:xfrm>
            <a:off x="4227066" y="4484514"/>
            <a:ext cx="114300" cy="0"/>
          </a:xfrm>
          <a:prstGeom prst="straightConnector1">
            <a:avLst/>
          </a:prstGeom>
          <a:noFill/>
          <a:ln w="12700" cap="flat" cmpd="sng">
            <a:solidFill>
              <a:schemeClr val="dk1"/>
            </a:solidFill>
            <a:prstDash val="solid"/>
            <a:round/>
            <a:headEnd type="none" w="sm" len="sm"/>
            <a:tailEnd type="none" w="sm" len="sm"/>
          </a:ln>
        </p:spPr>
      </p:cxnSp>
      <p:sp>
        <p:nvSpPr>
          <p:cNvPr id="1002" name="Google Shape;1002;p15"/>
          <p:cNvSpPr/>
          <p:nvPr/>
        </p:nvSpPr>
        <p:spPr>
          <a:xfrm>
            <a:off x="4085779" y="34574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3" name="Google Shape;1003;p15"/>
          <p:cNvSpPr/>
          <p:nvPr/>
        </p:nvSpPr>
        <p:spPr>
          <a:xfrm>
            <a:off x="4414391" y="3452639"/>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4" name="Google Shape;1004;p15"/>
          <p:cNvSpPr/>
          <p:nvPr/>
        </p:nvSpPr>
        <p:spPr>
          <a:xfrm>
            <a:off x="4595366" y="3357389"/>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5" name="Google Shape;1005;p15"/>
          <p:cNvSpPr/>
          <p:nvPr/>
        </p:nvSpPr>
        <p:spPr>
          <a:xfrm>
            <a:off x="4733479" y="2966864"/>
            <a:ext cx="34925" cy="30162"/>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6" name="Google Shape;1006;p15"/>
          <p:cNvSpPr/>
          <p:nvPr/>
        </p:nvSpPr>
        <p:spPr>
          <a:xfrm>
            <a:off x="4843016" y="2414414"/>
            <a:ext cx="34925" cy="30162"/>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07" name="Google Shape;1007;p15"/>
          <p:cNvCxnSpPr/>
          <p:nvPr/>
        </p:nvCxnSpPr>
        <p:spPr>
          <a:xfrm rot="10800000" flipH="1">
            <a:off x="4760466" y="2441401"/>
            <a:ext cx="100013" cy="509588"/>
          </a:xfrm>
          <a:prstGeom prst="straightConnector1">
            <a:avLst/>
          </a:prstGeom>
          <a:noFill/>
          <a:ln w="12700" cap="flat" cmpd="sng">
            <a:solidFill>
              <a:schemeClr val="dk1"/>
            </a:solidFill>
            <a:prstDash val="solid"/>
            <a:round/>
            <a:headEnd type="none" w="sm" len="sm"/>
            <a:tailEnd type="none" w="sm" len="sm"/>
          </a:ln>
        </p:spPr>
      </p:cxnSp>
      <p:sp>
        <p:nvSpPr>
          <p:cNvPr id="1008" name="Google Shape;1008;p15"/>
          <p:cNvSpPr/>
          <p:nvPr/>
        </p:nvSpPr>
        <p:spPr>
          <a:xfrm>
            <a:off x="5504784" y="3461815"/>
            <a:ext cx="420688"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sp>
        <p:nvSpPr>
          <p:cNvPr id="1009" name="Google Shape;1009;p15"/>
          <p:cNvSpPr/>
          <p:nvPr/>
        </p:nvSpPr>
        <p:spPr>
          <a:xfrm>
            <a:off x="3882579" y="2003251"/>
            <a:ext cx="273050"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I</a:t>
            </a:r>
            <a:endParaRPr/>
          </a:p>
        </p:txBody>
      </p:sp>
      <p:cxnSp>
        <p:nvCxnSpPr>
          <p:cNvPr id="1010" name="Google Shape;1010;p15"/>
          <p:cNvCxnSpPr/>
          <p:nvPr/>
        </p:nvCxnSpPr>
        <p:spPr>
          <a:xfrm>
            <a:off x="5400551" y="3979341"/>
            <a:ext cx="0" cy="142875"/>
          </a:xfrm>
          <a:prstGeom prst="straightConnector1">
            <a:avLst/>
          </a:prstGeom>
          <a:noFill/>
          <a:ln w="12700" cap="flat" cmpd="sng">
            <a:solidFill>
              <a:schemeClr val="dk1"/>
            </a:solidFill>
            <a:prstDash val="solid"/>
            <a:round/>
            <a:headEnd type="none" w="sm" len="sm"/>
            <a:tailEnd type="none" w="sm" len="sm"/>
          </a:ln>
        </p:spPr>
      </p:cxnSp>
      <p:sp>
        <p:nvSpPr>
          <p:cNvPr id="1011" name="Google Shape;1011;p15"/>
          <p:cNvSpPr/>
          <p:nvPr/>
        </p:nvSpPr>
        <p:spPr>
          <a:xfrm>
            <a:off x="4930329" y="3597101"/>
            <a:ext cx="430212" cy="304800"/>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1.0</a:t>
            </a:r>
            <a:endParaRPr/>
          </a:p>
        </p:txBody>
      </p:sp>
      <p:cxnSp>
        <p:nvCxnSpPr>
          <p:cNvPr id="1012" name="Google Shape;1012;p15"/>
          <p:cNvCxnSpPr/>
          <p:nvPr/>
        </p:nvCxnSpPr>
        <p:spPr>
          <a:xfrm rot="10800000" flipH="1">
            <a:off x="4474716" y="3393901"/>
            <a:ext cx="104775" cy="52388"/>
          </a:xfrm>
          <a:prstGeom prst="straightConnector1">
            <a:avLst/>
          </a:prstGeom>
          <a:noFill/>
          <a:ln w="12700" cap="flat" cmpd="sng">
            <a:solidFill>
              <a:schemeClr val="dk1"/>
            </a:solidFill>
            <a:prstDash val="solid"/>
            <a:round/>
            <a:headEnd type="none" w="sm" len="sm"/>
            <a:tailEnd type="none" w="sm" len="sm"/>
          </a:ln>
        </p:spPr>
      </p:cxnSp>
      <p:cxnSp>
        <p:nvCxnSpPr>
          <p:cNvPr id="1013" name="Google Shape;1013;p15"/>
          <p:cNvCxnSpPr/>
          <p:nvPr/>
        </p:nvCxnSpPr>
        <p:spPr>
          <a:xfrm rot="10800000" flipH="1">
            <a:off x="4636641" y="3017664"/>
            <a:ext cx="109538" cy="319087"/>
          </a:xfrm>
          <a:prstGeom prst="straightConnector1">
            <a:avLst/>
          </a:prstGeom>
          <a:noFill/>
          <a:ln w="12700" cap="flat" cmpd="sng">
            <a:solidFill>
              <a:schemeClr val="dk1"/>
            </a:solidFill>
            <a:prstDash val="solid"/>
            <a:round/>
            <a:headEnd type="none" w="sm" len="sm"/>
            <a:tailEnd type="none" w="sm" len="sm"/>
          </a:ln>
        </p:spPr>
      </p:cxnSp>
      <p:sp>
        <p:nvSpPr>
          <p:cNvPr id="1014" name="Google Shape;1014;p15"/>
          <p:cNvSpPr/>
          <p:nvPr/>
        </p:nvSpPr>
        <p:spPr>
          <a:xfrm>
            <a:off x="3871466"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5" name="Google Shape;1015;p15"/>
          <p:cNvSpPr/>
          <p:nvPr/>
        </p:nvSpPr>
        <p:spPr>
          <a:xfrm>
            <a:off x="3671441"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6" name="Google Shape;1016;p15"/>
          <p:cNvSpPr/>
          <p:nvPr/>
        </p:nvSpPr>
        <p:spPr>
          <a:xfrm>
            <a:off x="3495229"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7" name="Google Shape;1017;p15"/>
          <p:cNvSpPr/>
          <p:nvPr/>
        </p:nvSpPr>
        <p:spPr>
          <a:xfrm>
            <a:off x="3299966"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8" name="Google Shape;1018;p15"/>
          <p:cNvSpPr/>
          <p:nvPr/>
        </p:nvSpPr>
        <p:spPr>
          <a:xfrm>
            <a:off x="3109466"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9" name="Google Shape;1019;p15"/>
          <p:cNvSpPr/>
          <p:nvPr/>
        </p:nvSpPr>
        <p:spPr>
          <a:xfrm>
            <a:off x="2904679"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0" name="Google Shape;1020;p15"/>
          <p:cNvSpPr/>
          <p:nvPr/>
        </p:nvSpPr>
        <p:spPr>
          <a:xfrm>
            <a:off x="2718941" y="34574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1" name="Google Shape;1021;p15"/>
          <p:cNvSpPr/>
          <p:nvPr/>
        </p:nvSpPr>
        <p:spPr>
          <a:xfrm>
            <a:off x="2528441" y="34621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2" name="Google Shape;1022;p15"/>
          <p:cNvSpPr/>
          <p:nvPr/>
        </p:nvSpPr>
        <p:spPr>
          <a:xfrm>
            <a:off x="2328416" y="34574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3" name="Google Shape;1023;p15"/>
          <p:cNvSpPr/>
          <p:nvPr/>
        </p:nvSpPr>
        <p:spPr>
          <a:xfrm>
            <a:off x="2198241" y="3360564"/>
            <a:ext cx="111125" cy="268287"/>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4" name="Google Shape;1024;p15"/>
          <p:cNvSpPr/>
          <p:nvPr/>
        </p:nvSpPr>
        <p:spPr>
          <a:xfrm>
            <a:off x="2083941" y="3365326"/>
            <a:ext cx="111125" cy="268288"/>
          </a:xfrm>
          <a:custGeom>
            <a:avLst/>
            <a:gdLst/>
            <a:ahLst/>
            <a:cxnLst/>
            <a:rect l="l" t="t" r="r" b="b"/>
            <a:pathLst>
              <a:path w="70" h="169" extrusionOk="0">
                <a:moveTo>
                  <a:pt x="69" y="0"/>
                </a:moveTo>
                <a:lnTo>
                  <a:pt x="60" y="3"/>
                </a:lnTo>
                <a:lnTo>
                  <a:pt x="57" y="12"/>
                </a:lnTo>
                <a:lnTo>
                  <a:pt x="48" y="18"/>
                </a:lnTo>
                <a:lnTo>
                  <a:pt x="42" y="27"/>
                </a:lnTo>
                <a:lnTo>
                  <a:pt x="36" y="36"/>
                </a:lnTo>
                <a:lnTo>
                  <a:pt x="27" y="45"/>
                </a:lnTo>
                <a:lnTo>
                  <a:pt x="24" y="54"/>
                </a:lnTo>
                <a:lnTo>
                  <a:pt x="24" y="63"/>
                </a:lnTo>
                <a:lnTo>
                  <a:pt x="24" y="72"/>
                </a:lnTo>
                <a:lnTo>
                  <a:pt x="27" y="81"/>
                </a:lnTo>
                <a:lnTo>
                  <a:pt x="30" y="90"/>
                </a:lnTo>
                <a:lnTo>
                  <a:pt x="33" y="99"/>
                </a:lnTo>
                <a:lnTo>
                  <a:pt x="36" y="108"/>
                </a:lnTo>
                <a:lnTo>
                  <a:pt x="36" y="117"/>
                </a:lnTo>
                <a:lnTo>
                  <a:pt x="36" y="126"/>
                </a:lnTo>
                <a:lnTo>
                  <a:pt x="33" y="135"/>
                </a:lnTo>
                <a:lnTo>
                  <a:pt x="27" y="144"/>
                </a:lnTo>
                <a:lnTo>
                  <a:pt x="18" y="150"/>
                </a:lnTo>
                <a:lnTo>
                  <a:pt x="9" y="156"/>
                </a:lnTo>
                <a:lnTo>
                  <a:pt x="3" y="165"/>
                </a:lnTo>
                <a:lnTo>
                  <a:pt x="0" y="168"/>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25" name="Google Shape;1025;p15"/>
          <p:cNvCxnSpPr/>
          <p:nvPr/>
        </p:nvCxnSpPr>
        <p:spPr>
          <a:xfrm rot="10800000">
            <a:off x="107504" y="3470101"/>
            <a:ext cx="2009775" cy="0"/>
          </a:xfrm>
          <a:prstGeom prst="straightConnector1">
            <a:avLst/>
          </a:prstGeom>
          <a:noFill/>
          <a:ln w="25400" cap="flat" cmpd="sng">
            <a:solidFill>
              <a:schemeClr val="dk1"/>
            </a:solidFill>
            <a:prstDash val="solid"/>
            <a:round/>
            <a:headEnd type="none" w="sm" len="sm"/>
            <a:tailEnd type="stealth" w="med" len="med"/>
          </a:ln>
        </p:spPr>
      </p:cxnSp>
      <p:sp>
        <p:nvSpPr>
          <p:cNvPr id="1026" name="Google Shape;1026;p15"/>
          <p:cNvSpPr/>
          <p:nvPr/>
        </p:nvSpPr>
        <p:spPr>
          <a:xfrm>
            <a:off x="1956941" y="34574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7" name="Google Shape;1027;p15"/>
          <p:cNvSpPr/>
          <p:nvPr/>
        </p:nvSpPr>
        <p:spPr>
          <a:xfrm>
            <a:off x="1737866" y="35002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8" name="Google Shape;1028;p15"/>
          <p:cNvSpPr/>
          <p:nvPr/>
        </p:nvSpPr>
        <p:spPr>
          <a:xfrm>
            <a:off x="1533079" y="359551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9" name="Google Shape;1029;p15"/>
          <p:cNvSpPr/>
          <p:nvPr/>
        </p:nvSpPr>
        <p:spPr>
          <a:xfrm>
            <a:off x="1380679" y="3790776"/>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30" name="Google Shape;1030;p15"/>
          <p:cNvSpPr/>
          <p:nvPr/>
        </p:nvSpPr>
        <p:spPr>
          <a:xfrm>
            <a:off x="1266379" y="4309889"/>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31" name="Google Shape;1031;p15"/>
          <p:cNvCxnSpPr/>
          <p:nvPr/>
        </p:nvCxnSpPr>
        <p:spPr>
          <a:xfrm>
            <a:off x="4750941" y="3403426"/>
            <a:ext cx="0" cy="128588"/>
          </a:xfrm>
          <a:prstGeom prst="straightConnector1">
            <a:avLst/>
          </a:prstGeom>
          <a:noFill/>
          <a:ln w="12700" cap="flat" cmpd="sng">
            <a:solidFill>
              <a:schemeClr val="dk1"/>
            </a:solidFill>
            <a:prstDash val="solid"/>
            <a:round/>
            <a:headEnd type="none" w="sm" len="sm"/>
            <a:tailEnd type="none" w="sm" len="sm"/>
          </a:ln>
        </p:spPr>
      </p:cxnSp>
      <p:sp>
        <p:nvSpPr>
          <p:cNvPr id="1032" name="Google Shape;1032;p15"/>
          <p:cNvSpPr/>
          <p:nvPr/>
        </p:nvSpPr>
        <p:spPr>
          <a:xfrm>
            <a:off x="539305" y="2182639"/>
            <a:ext cx="2836540" cy="831639"/>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600" b="1">
                <a:solidFill>
                  <a:schemeClr val="dk1"/>
                </a:solidFill>
                <a:latin typeface="Calibri"/>
                <a:ea typeface="Calibri"/>
                <a:cs typeface="Calibri"/>
                <a:sym typeface="Calibri"/>
              </a:rPr>
              <a:t>Ulanishlar to'g'ri Va kuchlanish diodning p tomoniga qo'llaniladi.</a:t>
            </a:r>
            <a:endParaRPr/>
          </a:p>
        </p:txBody>
      </p:sp>
      <p:sp>
        <p:nvSpPr>
          <p:cNvPr id="1033" name="Google Shape;1033;p15"/>
          <p:cNvSpPr/>
          <p:nvPr/>
        </p:nvSpPr>
        <p:spPr>
          <a:xfrm>
            <a:off x="480566" y="2133426"/>
            <a:ext cx="3049588" cy="949325"/>
          </a:xfrm>
          <a:prstGeom prst="roundRect">
            <a:avLst>
              <a:gd name="adj" fmla="val 12495"/>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34" name="Google Shape;1034;p15"/>
          <p:cNvCxnSpPr/>
          <p:nvPr/>
        </p:nvCxnSpPr>
        <p:spPr>
          <a:xfrm>
            <a:off x="4642991" y="3973339"/>
            <a:ext cx="114300" cy="0"/>
          </a:xfrm>
          <a:prstGeom prst="straightConnector1">
            <a:avLst/>
          </a:prstGeom>
          <a:noFill/>
          <a:ln w="12700" cap="flat" cmpd="sng">
            <a:solidFill>
              <a:schemeClr val="dk1"/>
            </a:solidFill>
            <a:prstDash val="solid"/>
            <a:round/>
            <a:headEnd type="none" w="sm" len="sm"/>
            <a:tailEnd type="none" w="sm" len="sm"/>
          </a:ln>
        </p:spPr>
      </p:cxnSp>
      <p:cxnSp>
        <p:nvCxnSpPr>
          <p:cNvPr id="1035" name="Google Shape;1035;p15"/>
          <p:cNvCxnSpPr/>
          <p:nvPr/>
        </p:nvCxnSpPr>
        <p:spPr>
          <a:xfrm flipH="1">
            <a:off x="4965254" y="4738514"/>
            <a:ext cx="185737" cy="857250"/>
          </a:xfrm>
          <a:prstGeom prst="straightConnector1">
            <a:avLst/>
          </a:prstGeom>
          <a:noFill/>
          <a:ln w="12700" cap="flat" cmpd="sng">
            <a:solidFill>
              <a:schemeClr val="dk1"/>
            </a:solidFill>
            <a:prstDash val="solid"/>
            <a:round/>
            <a:headEnd type="none" w="sm" len="sm"/>
            <a:tailEnd type="none" w="sm" len="sm"/>
          </a:ln>
        </p:spPr>
      </p:cxnSp>
      <p:cxnSp>
        <p:nvCxnSpPr>
          <p:cNvPr id="1036" name="Google Shape;1036;p15"/>
          <p:cNvCxnSpPr/>
          <p:nvPr/>
        </p:nvCxnSpPr>
        <p:spPr>
          <a:xfrm rot="10800000">
            <a:off x="840929" y="5600526"/>
            <a:ext cx="3352800" cy="0"/>
          </a:xfrm>
          <a:prstGeom prst="straightConnector1">
            <a:avLst/>
          </a:prstGeom>
          <a:noFill/>
          <a:ln w="25400" cap="flat" cmpd="sng">
            <a:solidFill>
              <a:schemeClr val="dk1"/>
            </a:solidFill>
            <a:prstDash val="solid"/>
            <a:round/>
            <a:headEnd type="none" w="sm" len="sm"/>
            <a:tailEnd type="stealth" w="med" len="med"/>
          </a:ln>
        </p:spPr>
      </p:cxnSp>
      <p:cxnSp>
        <p:nvCxnSpPr>
          <p:cNvPr id="1037" name="Google Shape;1037;p15"/>
          <p:cNvCxnSpPr/>
          <p:nvPr/>
        </p:nvCxnSpPr>
        <p:spPr>
          <a:xfrm rot="10800000">
            <a:off x="2187129" y="4259089"/>
            <a:ext cx="0" cy="2443162"/>
          </a:xfrm>
          <a:prstGeom prst="straightConnector1">
            <a:avLst/>
          </a:prstGeom>
          <a:noFill/>
          <a:ln w="25400" cap="flat" cmpd="sng">
            <a:solidFill>
              <a:schemeClr val="dk1"/>
            </a:solidFill>
            <a:prstDash val="solid"/>
            <a:round/>
            <a:headEnd type="none" w="sm" len="sm"/>
            <a:tailEnd type="stealth" w="med" len="med"/>
          </a:ln>
        </p:spPr>
      </p:cxnSp>
      <p:cxnSp>
        <p:nvCxnSpPr>
          <p:cNvPr id="1038" name="Google Shape;1038;p15"/>
          <p:cNvCxnSpPr/>
          <p:nvPr/>
        </p:nvCxnSpPr>
        <p:spPr>
          <a:xfrm rot="10800000">
            <a:off x="2112516" y="5791026"/>
            <a:ext cx="114300" cy="0"/>
          </a:xfrm>
          <a:prstGeom prst="straightConnector1">
            <a:avLst/>
          </a:prstGeom>
          <a:noFill/>
          <a:ln w="12700" cap="flat" cmpd="sng">
            <a:solidFill>
              <a:schemeClr val="dk1"/>
            </a:solidFill>
            <a:prstDash val="solid"/>
            <a:round/>
            <a:headEnd type="none" w="sm" len="sm"/>
            <a:tailEnd type="none" w="sm" len="sm"/>
          </a:ln>
        </p:spPr>
      </p:cxnSp>
      <p:cxnSp>
        <p:nvCxnSpPr>
          <p:cNvPr id="1039" name="Google Shape;1039;p15"/>
          <p:cNvCxnSpPr/>
          <p:nvPr/>
        </p:nvCxnSpPr>
        <p:spPr>
          <a:xfrm rot="10800000">
            <a:off x="2107754" y="6005339"/>
            <a:ext cx="114300" cy="0"/>
          </a:xfrm>
          <a:prstGeom prst="straightConnector1">
            <a:avLst/>
          </a:prstGeom>
          <a:noFill/>
          <a:ln w="12700" cap="flat" cmpd="sng">
            <a:solidFill>
              <a:schemeClr val="dk1"/>
            </a:solidFill>
            <a:prstDash val="solid"/>
            <a:round/>
            <a:headEnd type="none" w="sm" len="sm"/>
            <a:tailEnd type="none" w="sm" len="sm"/>
          </a:ln>
        </p:spPr>
      </p:cxnSp>
      <p:cxnSp>
        <p:nvCxnSpPr>
          <p:cNvPr id="1040" name="Google Shape;1040;p15"/>
          <p:cNvCxnSpPr/>
          <p:nvPr/>
        </p:nvCxnSpPr>
        <p:spPr>
          <a:xfrm rot="10800000">
            <a:off x="2107754" y="6219651"/>
            <a:ext cx="114300" cy="0"/>
          </a:xfrm>
          <a:prstGeom prst="straightConnector1">
            <a:avLst/>
          </a:prstGeom>
          <a:noFill/>
          <a:ln w="12700" cap="flat" cmpd="sng">
            <a:solidFill>
              <a:schemeClr val="dk1"/>
            </a:solidFill>
            <a:prstDash val="solid"/>
            <a:round/>
            <a:headEnd type="none" w="sm" len="sm"/>
            <a:tailEnd type="none" w="sm" len="sm"/>
          </a:ln>
        </p:spPr>
      </p:cxnSp>
      <p:cxnSp>
        <p:nvCxnSpPr>
          <p:cNvPr id="1041" name="Google Shape;1041;p15"/>
          <p:cNvCxnSpPr/>
          <p:nvPr/>
        </p:nvCxnSpPr>
        <p:spPr>
          <a:xfrm rot="10800000">
            <a:off x="2107754" y="6424439"/>
            <a:ext cx="114300" cy="0"/>
          </a:xfrm>
          <a:prstGeom prst="straightConnector1">
            <a:avLst/>
          </a:prstGeom>
          <a:noFill/>
          <a:ln w="12700" cap="flat" cmpd="sng">
            <a:solidFill>
              <a:schemeClr val="dk1"/>
            </a:solidFill>
            <a:prstDash val="solid"/>
            <a:round/>
            <a:headEnd type="none" w="sm" len="sm"/>
            <a:tailEnd type="none" w="sm" len="sm"/>
          </a:ln>
        </p:spPr>
      </p:cxnSp>
      <p:cxnSp>
        <p:nvCxnSpPr>
          <p:cNvPr id="1042" name="Google Shape;1042;p15"/>
          <p:cNvCxnSpPr/>
          <p:nvPr/>
        </p:nvCxnSpPr>
        <p:spPr>
          <a:xfrm rot="10800000">
            <a:off x="2107754" y="6629226"/>
            <a:ext cx="114300" cy="0"/>
          </a:xfrm>
          <a:prstGeom prst="straightConnector1">
            <a:avLst/>
          </a:prstGeom>
          <a:noFill/>
          <a:ln w="12700" cap="flat" cmpd="sng">
            <a:solidFill>
              <a:schemeClr val="dk1"/>
            </a:solidFill>
            <a:prstDash val="solid"/>
            <a:round/>
            <a:headEnd type="none" w="sm" len="sm"/>
            <a:tailEnd type="none" w="sm" len="sm"/>
          </a:ln>
        </p:spPr>
      </p:cxnSp>
      <p:cxnSp>
        <p:nvCxnSpPr>
          <p:cNvPr id="1043" name="Google Shape;1043;p15"/>
          <p:cNvCxnSpPr/>
          <p:nvPr/>
        </p:nvCxnSpPr>
        <p:spPr>
          <a:xfrm rot="10800000">
            <a:off x="2102991" y="5410026"/>
            <a:ext cx="114300" cy="0"/>
          </a:xfrm>
          <a:prstGeom prst="straightConnector1">
            <a:avLst/>
          </a:prstGeom>
          <a:noFill/>
          <a:ln w="12700" cap="flat" cmpd="sng">
            <a:solidFill>
              <a:schemeClr val="dk1"/>
            </a:solidFill>
            <a:prstDash val="solid"/>
            <a:round/>
            <a:headEnd type="none" w="sm" len="sm"/>
            <a:tailEnd type="none" w="sm" len="sm"/>
          </a:ln>
        </p:spPr>
      </p:cxnSp>
      <p:cxnSp>
        <p:nvCxnSpPr>
          <p:cNvPr id="1044" name="Google Shape;1044;p15"/>
          <p:cNvCxnSpPr/>
          <p:nvPr/>
        </p:nvCxnSpPr>
        <p:spPr>
          <a:xfrm rot="10800000">
            <a:off x="2107754" y="5200476"/>
            <a:ext cx="114300" cy="0"/>
          </a:xfrm>
          <a:prstGeom prst="straightConnector1">
            <a:avLst/>
          </a:prstGeom>
          <a:noFill/>
          <a:ln w="12700" cap="flat" cmpd="sng">
            <a:solidFill>
              <a:schemeClr val="dk1"/>
            </a:solidFill>
            <a:prstDash val="solid"/>
            <a:round/>
            <a:headEnd type="none" w="sm" len="sm"/>
            <a:tailEnd type="none" w="sm" len="sm"/>
          </a:ln>
        </p:spPr>
      </p:cxnSp>
      <p:cxnSp>
        <p:nvCxnSpPr>
          <p:cNvPr id="1045" name="Google Shape;1045;p15"/>
          <p:cNvCxnSpPr/>
          <p:nvPr/>
        </p:nvCxnSpPr>
        <p:spPr>
          <a:xfrm rot="10800000">
            <a:off x="2102991" y="4586114"/>
            <a:ext cx="114300" cy="0"/>
          </a:xfrm>
          <a:prstGeom prst="straightConnector1">
            <a:avLst/>
          </a:prstGeom>
          <a:noFill/>
          <a:ln w="12700" cap="flat" cmpd="sng">
            <a:solidFill>
              <a:schemeClr val="dk1"/>
            </a:solidFill>
            <a:prstDash val="solid"/>
            <a:round/>
            <a:headEnd type="none" w="sm" len="sm"/>
            <a:tailEnd type="none" w="sm" len="sm"/>
          </a:ln>
        </p:spPr>
      </p:cxnSp>
      <p:sp>
        <p:nvSpPr>
          <p:cNvPr id="1046" name="Google Shape;1046;p15"/>
          <p:cNvSpPr/>
          <p:nvPr/>
        </p:nvSpPr>
        <p:spPr>
          <a:xfrm>
            <a:off x="2323654" y="55830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47" name="Google Shape;1047;p15"/>
          <p:cNvSpPr/>
          <p:nvPr/>
        </p:nvSpPr>
        <p:spPr>
          <a:xfrm>
            <a:off x="1995041" y="5587826"/>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48" name="Google Shape;1048;p15"/>
          <p:cNvSpPr/>
          <p:nvPr/>
        </p:nvSpPr>
        <p:spPr>
          <a:xfrm>
            <a:off x="1814066" y="5683076"/>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49" name="Google Shape;1049;p15"/>
          <p:cNvSpPr/>
          <p:nvPr/>
        </p:nvSpPr>
        <p:spPr>
          <a:xfrm>
            <a:off x="1675954" y="6073601"/>
            <a:ext cx="34925" cy="30163"/>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50" name="Google Shape;1050;p15"/>
          <p:cNvSpPr/>
          <p:nvPr/>
        </p:nvSpPr>
        <p:spPr>
          <a:xfrm>
            <a:off x="1566416" y="6626051"/>
            <a:ext cx="34925" cy="30163"/>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51" name="Google Shape;1051;p15"/>
          <p:cNvCxnSpPr/>
          <p:nvPr/>
        </p:nvCxnSpPr>
        <p:spPr>
          <a:xfrm flipH="1">
            <a:off x="1583879" y="6119639"/>
            <a:ext cx="100012" cy="509587"/>
          </a:xfrm>
          <a:prstGeom prst="straightConnector1">
            <a:avLst/>
          </a:prstGeom>
          <a:noFill/>
          <a:ln w="12700" cap="flat" cmpd="sng">
            <a:solidFill>
              <a:schemeClr val="dk1"/>
            </a:solidFill>
            <a:prstDash val="solid"/>
            <a:round/>
            <a:headEnd type="none" w="sm" len="sm"/>
            <a:tailEnd type="none" w="sm" len="sm"/>
          </a:ln>
        </p:spPr>
      </p:cxnSp>
      <p:sp>
        <p:nvSpPr>
          <p:cNvPr id="1052" name="Google Shape;1052;p15"/>
          <p:cNvSpPr/>
          <p:nvPr/>
        </p:nvSpPr>
        <p:spPr>
          <a:xfrm flipH="1">
            <a:off x="6105079" y="5751339"/>
            <a:ext cx="420687"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sp>
        <p:nvSpPr>
          <p:cNvPr id="1053" name="Google Shape;1053;p15"/>
          <p:cNvSpPr/>
          <p:nvPr/>
        </p:nvSpPr>
        <p:spPr>
          <a:xfrm rot="10800000">
            <a:off x="2317304" y="4227339"/>
            <a:ext cx="273050"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I</a:t>
            </a:r>
            <a:endParaRPr/>
          </a:p>
        </p:txBody>
      </p:sp>
      <p:cxnSp>
        <p:nvCxnSpPr>
          <p:cNvPr id="1054" name="Google Shape;1054;p15"/>
          <p:cNvCxnSpPr/>
          <p:nvPr/>
        </p:nvCxnSpPr>
        <p:spPr>
          <a:xfrm rot="10800000">
            <a:off x="1336229" y="5495751"/>
            <a:ext cx="0" cy="142875"/>
          </a:xfrm>
          <a:prstGeom prst="straightConnector1">
            <a:avLst/>
          </a:prstGeom>
          <a:noFill/>
          <a:ln w="12700" cap="flat" cmpd="sng">
            <a:solidFill>
              <a:schemeClr val="dk1"/>
            </a:solidFill>
            <a:prstDash val="solid"/>
            <a:round/>
            <a:headEnd type="none" w="sm" len="sm"/>
            <a:tailEnd type="none" w="sm" len="sm"/>
          </a:ln>
        </p:spPr>
      </p:cxnSp>
      <p:sp>
        <p:nvSpPr>
          <p:cNvPr id="1055" name="Google Shape;1055;p15"/>
          <p:cNvSpPr/>
          <p:nvPr/>
        </p:nvSpPr>
        <p:spPr>
          <a:xfrm flipH="1">
            <a:off x="1083816" y="5168726"/>
            <a:ext cx="488950" cy="304800"/>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-1.0</a:t>
            </a:r>
            <a:endParaRPr/>
          </a:p>
        </p:txBody>
      </p:sp>
      <p:cxnSp>
        <p:nvCxnSpPr>
          <p:cNvPr id="1056" name="Google Shape;1056;p15"/>
          <p:cNvCxnSpPr/>
          <p:nvPr/>
        </p:nvCxnSpPr>
        <p:spPr>
          <a:xfrm flipH="1">
            <a:off x="1864866" y="5624339"/>
            <a:ext cx="104775" cy="52387"/>
          </a:xfrm>
          <a:prstGeom prst="straightConnector1">
            <a:avLst/>
          </a:prstGeom>
          <a:noFill/>
          <a:ln w="12700" cap="flat" cmpd="sng">
            <a:solidFill>
              <a:schemeClr val="dk1"/>
            </a:solidFill>
            <a:prstDash val="solid"/>
            <a:round/>
            <a:headEnd type="none" w="sm" len="sm"/>
            <a:tailEnd type="none" w="sm" len="sm"/>
          </a:ln>
        </p:spPr>
      </p:cxnSp>
      <p:cxnSp>
        <p:nvCxnSpPr>
          <p:cNvPr id="1057" name="Google Shape;1057;p15"/>
          <p:cNvCxnSpPr/>
          <p:nvPr/>
        </p:nvCxnSpPr>
        <p:spPr>
          <a:xfrm flipH="1">
            <a:off x="1698179" y="5733876"/>
            <a:ext cx="109537" cy="319088"/>
          </a:xfrm>
          <a:prstGeom prst="straightConnector1">
            <a:avLst/>
          </a:prstGeom>
          <a:noFill/>
          <a:ln w="12700" cap="flat" cmpd="sng">
            <a:solidFill>
              <a:schemeClr val="dk1"/>
            </a:solidFill>
            <a:prstDash val="solid"/>
            <a:round/>
            <a:headEnd type="none" w="sm" len="sm"/>
            <a:tailEnd type="none" w="sm" len="sm"/>
          </a:ln>
        </p:spPr>
      </p:cxnSp>
      <p:sp>
        <p:nvSpPr>
          <p:cNvPr id="1058" name="Google Shape;1058;p15"/>
          <p:cNvSpPr/>
          <p:nvPr/>
        </p:nvSpPr>
        <p:spPr>
          <a:xfrm>
            <a:off x="2537966"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59" name="Google Shape;1059;p15"/>
          <p:cNvSpPr/>
          <p:nvPr/>
        </p:nvSpPr>
        <p:spPr>
          <a:xfrm>
            <a:off x="2737991"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0" name="Google Shape;1060;p15"/>
          <p:cNvSpPr/>
          <p:nvPr/>
        </p:nvSpPr>
        <p:spPr>
          <a:xfrm>
            <a:off x="2914204"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1" name="Google Shape;1061;p15"/>
          <p:cNvSpPr/>
          <p:nvPr/>
        </p:nvSpPr>
        <p:spPr>
          <a:xfrm>
            <a:off x="3109466"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2" name="Google Shape;1062;p15"/>
          <p:cNvSpPr/>
          <p:nvPr/>
        </p:nvSpPr>
        <p:spPr>
          <a:xfrm>
            <a:off x="3299966"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3" name="Google Shape;1063;p15"/>
          <p:cNvSpPr/>
          <p:nvPr/>
        </p:nvSpPr>
        <p:spPr>
          <a:xfrm>
            <a:off x="3504754"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4" name="Google Shape;1064;p15"/>
          <p:cNvSpPr/>
          <p:nvPr/>
        </p:nvSpPr>
        <p:spPr>
          <a:xfrm>
            <a:off x="3690491" y="55830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5" name="Google Shape;1065;p15"/>
          <p:cNvSpPr/>
          <p:nvPr/>
        </p:nvSpPr>
        <p:spPr>
          <a:xfrm>
            <a:off x="3880991" y="55783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6" name="Google Shape;1066;p15"/>
          <p:cNvSpPr/>
          <p:nvPr/>
        </p:nvSpPr>
        <p:spPr>
          <a:xfrm>
            <a:off x="4081016" y="55830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7" name="Google Shape;1067;p15"/>
          <p:cNvSpPr/>
          <p:nvPr/>
        </p:nvSpPr>
        <p:spPr>
          <a:xfrm>
            <a:off x="4136579" y="5443364"/>
            <a:ext cx="111125" cy="268287"/>
          </a:xfrm>
          <a:custGeom>
            <a:avLst/>
            <a:gdLst/>
            <a:ahLst/>
            <a:cxnLst/>
            <a:rect l="l" t="t" r="r" b="b"/>
            <a:pathLst>
              <a:path w="70" h="169" extrusionOk="0">
                <a:moveTo>
                  <a:pt x="0" y="168"/>
                </a:moveTo>
                <a:lnTo>
                  <a:pt x="9" y="165"/>
                </a:lnTo>
                <a:lnTo>
                  <a:pt x="12" y="156"/>
                </a:lnTo>
                <a:lnTo>
                  <a:pt x="21" y="150"/>
                </a:lnTo>
                <a:lnTo>
                  <a:pt x="27" y="141"/>
                </a:lnTo>
                <a:lnTo>
                  <a:pt x="33" y="132"/>
                </a:lnTo>
                <a:lnTo>
                  <a:pt x="42" y="123"/>
                </a:lnTo>
                <a:lnTo>
                  <a:pt x="45" y="114"/>
                </a:lnTo>
                <a:lnTo>
                  <a:pt x="45" y="105"/>
                </a:lnTo>
                <a:lnTo>
                  <a:pt x="45" y="96"/>
                </a:lnTo>
                <a:lnTo>
                  <a:pt x="42" y="87"/>
                </a:lnTo>
                <a:lnTo>
                  <a:pt x="39" y="78"/>
                </a:lnTo>
                <a:lnTo>
                  <a:pt x="36" y="69"/>
                </a:lnTo>
                <a:lnTo>
                  <a:pt x="33" y="60"/>
                </a:lnTo>
                <a:lnTo>
                  <a:pt x="33" y="51"/>
                </a:lnTo>
                <a:lnTo>
                  <a:pt x="33" y="42"/>
                </a:lnTo>
                <a:lnTo>
                  <a:pt x="36" y="33"/>
                </a:lnTo>
                <a:lnTo>
                  <a:pt x="42" y="24"/>
                </a:lnTo>
                <a:lnTo>
                  <a:pt x="51" y="18"/>
                </a:lnTo>
                <a:lnTo>
                  <a:pt x="60" y="12"/>
                </a:lnTo>
                <a:lnTo>
                  <a:pt x="66" y="3"/>
                </a:lnTo>
                <a:lnTo>
                  <a:pt x="69" y="0"/>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8" name="Google Shape;1068;p15"/>
          <p:cNvSpPr/>
          <p:nvPr/>
        </p:nvSpPr>
        <p:spPr>
          <a:xfrm>
            <a:off x="4250879" y="5438601"/>
            <a:ext cx="111125" cy="268288"/>
          </a:xfrm>
          <a:custGeom>
            <a:avLst/>
            <a:gdLst/>
            <a:ahLst/>
            <a:cxnLst/>
            <a:rect l="l" t="t" r="r" b="b"/>
            <a:pathLst>
              <a:path w="70" h="169" extrusionOk="0">
                <a:moveTo>
                  <a:pt x="0" y="168"/>
                </a:moveTo>
                <a:lnTo>
                  <a:pt x="9" y="165"/>
                </a:lnTo>
                <a:lnTo>
                  <a:pt x="12" y="156"/>
                </a:lnTo>
                <a:lnTo>
                  <a:pt x="21" y="150"/>
                </a:lnTo>
                <a:lnTo>
                  <a:pt x="27" y="141"/>
                </a:lnTo>
                <a:lnTo>
                  <a:pt x="33" y="132"/>
                </a:lnTo>
                <a:lnTo>
                  <a:pt x="42" y="123"/>
                </a:lnTo>
                <a:lnTo>
                  <a:pt x="45" y="114"/>
                </a:lnTo>
                <a:lnTo>
                  <a:pt x="45" y="105"/>
                </a:lnTo>
                <a:lnTo>
                  <a:pt x="45" y="96"/>
                </a:lnTo>
                <a:lnTo>
                  <a:pt x="42" y="87"/>
                </a:lnTo>
                <a:lnTo>
                  <a:pt x="39" y="78"/>
                </a:lnTo>
                <a:lnTo>
                  <a:pt x="36" y="69"/>
                </a:lnTo>
                <a:lnTo>
                  <a:pt x="33" y="60"/>
                </a:lnTo>
                <a:lnTo>
                  <a:pt x="33" y="51"/>
                </a:lnTo>
                <a:lnTo>
                  <a:pt x="33" y="42"/>
                </a:lnTo>
                <a:lnTo>
                  <a:pt x="36" y="33"/>
                </a:lnTo>
                <a:lnTo>
                  <a:pt x="42" y="24"/>
                </a:lnTo>
                <a:lnTo>
                  <a:pt x="51" y="18"/>
                </a:lnTo>
                <a:lnTo>
                  <a:pt x="60" y="12"/>
                </a:lnTo>
                <a:lnTo>
                  <a:pt x="66" y="3"/>
                </a:lnTo>
                <a:lnTo>
                  <a:pt x="69" y="0"/>
                </a:lnTo>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69" name="Google Shape;1069;p15"/>
          <p:cNvCxnSpPr/>
          <p:nvPr/>
        </p:nvCxnSpPr>
        <p:spPr>
          <a:xfrm>
            <a:off x="4327079" y="5600526"/>
            <a:ext cx="2009775" cy="0"/>
          </a:xfrm>
          <a:prstGeom prst="straightConnector1">
            <a:avLst/>
          </a:prstGeom>
          <a:noFill/>
          <a:ln w="25400" cap="flat" cmpd="sng">
            <a:solidFill>
              <a:schemeClr val="dk1"/>
            </a:solidFill>
            <a:prstDash val="solid"/>
            <a:round/>
            <a:headEnd type="none" w="sm" len="sm"/>
            <a:tailEnd type="stealth" w="med" len="med"/>
          </a:ln>
        </p:spPr>
      </p:cxnSp>
      <p:sp>
        <p:nvSpPr>
          <p:cNvPr id="1070" name="Google Shape;1070;p15"/>
          <p:cNvSpPr/>
          <p:nvPr/>
        </p:nvSpPr>
        <p:spPr>
          <a:xfrm>
            <a:off x="4452491" y="5583064"/>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1" name="Google Shape;1071;p15"/>
          <p:cNvSpPr/>
          <p:nvPr/>
        </p:nvSpPr>
        <p:spPr>
          <a:xfrm>
            <a:off x="4671566" y="554020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2" name="Google Shape;1072;p15"/>
          <p:cNvSpPr/>
          <p:nvPr/>
        </p:nvSpPr>
        <p:spPr>
          <a:xfrm>
            <a:off x="4876354" y="5444951"/>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3" name="Google Shape;1073;p15"/>
          <p:cNvSpPr/>
          <p:nvPr/>
        </p:nvSpPr>
        <p:spPr>
          <a:xfrm>
            <a:off x="5028754" y="5249689"/>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4" name="Google Shape;1074;p15"/>
          <p:cNvSpPr/>
          <p:nvPr/>
        </p:nvSpPr>
        <p:spPr>
          <a:xfrm>
            <a:off x="5143054" y="4730576"/>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75" name="Google Shape;1075;p15"/>
          <p:cNvCxnSpPr/>
          <p:nvPr/>
        </p:nvCxnSpPr>
        <p:spPr>
          <a:xfrm rot="10800000">
            <a:off x="1693416" y="5538614"/>
            <a:ext cx="0" cy="128587"/>
          </a:xfrm>
          <a:prstGeom prst="straightConnector1">
            <a:avLst/>
          </a:prstGeom>
          <a:noFill/>
          <a:ln w="12700" cap="flat" cmpd="sng">
            <a:solidFill>
              <a:schemeClr val="dk1"/>
            </a:solidFill>
            <a:prstDash val="solid"/>
            <a:round/>
            <a:headEnd type="none" w="sm" len="sm"/>
            <a:tailEnd type="none" w="sm" len="sm"/>
          </a:ln>
        </p:spPr>
      </p:cxnSp>
      <p:grpSp>
        <p:nvGrpSpPr>
          <p:cNvPr id="1076" name="Google Shape;1076;p15"/>
          <p:cNvGrpSpPr/>
          <p:nvPr/>
        </p:nvGrpSpPr>
        <p:grpSpPr>
          <a:xfrm>
            <a:off x="3028504" y="5694186"/>
            <a:ext cx="2844800" cy="1127124"/>
            <a:chOff x="1984" y="4243"/>
            <a:chExt cx="1792" cy="710"/>
          </a:xfrm>
        </p:grpSpPr>
        <p:sp>
          <p:nvSpPr>
            <p:cNvPr id="1077" name="Google Shape;1077;p15"/>
            <p:cNvSpPr/>
            <p:nvPr/>
          </p:nvSpPr>
          <p:spPr>
            <a:xfrm>
              <a:off x="2021" y="4274"/>
              <a:ext cx="1681" cy="679"/>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600" b="1">
                  <a:solidFill>
                    <a:schemeClr val="dk1"/>
                  </a:solidFill>
                  <a:latin typeface="Calibri"/>
                  <a:ea typeface="Calibri"/>
                  <a:cs typeface="Calibri"/>
                  <a:sym typeface="Calibri"/>
                </a:rPr>
                <a:t>Diodga ulanishlarni o'zgartiring, Va kuchlanish diodning n-tomoniga qo'llaniladi</a:t>
              </a:r>
              <a:endParaRPr sz="1600" b="1">
                <a:solidFill>
                  <a:schemeClr val="dk1"/>
                </a:solidFill>
                <a:latin typeface="Calibri"/>
                <a:ea typeface="Calibri"/>
                <a:cs typeface="Calibri"/>
                <a:sym typeface="Calibri"/>
              </a:endParaRPr>
            </a:p>
          </p:txBody>
        </p:sp>
        <p:sp>
          <p:nvSpPr>
            <p:cNvPr id="1078" name="Google Shape;1078;p15"/>
            <p:cNvSpPr/>
            <p:nvPr/>
          </p:nvSpPr>
          <p:spPr>
            <a:xfrm>
              <a:off x="1984" y="4243"/>
              <a:ext cx="1792" cy="703"/>
            </a:xfrm>
            <a:prstGeom prst="roundRect">
              <a:avLst>
                <a:gd name="adj" fmla="val 12495"/>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cxnSp>
        <p:nvCxnSpPr>
          <p:cNvPr id="1079" name="Google Shape;1079;p15"/>
          <p:cNvCxnSpPr/>
          <p:nvPr/>
        </p:nvCxnSpPr>
        <p:spPr>
          <a:xfrm rot="10800000">
            <a:off x="2112516" y="5005214"/>
            <a:ext cx="114300" cy="0"/>
          </a:xfrm>
          <a:prstGeom prst="straightConnector1">
            <a:avLst/>
          </a:prstGeom>
          <a:noFill/>
          <a:ln w="12700" cap="flat" cmpd="sng">
            <a:solidFill>
              <a:schemeClr val="dk1"/>
            </a:solidFill>
            <a:prstDash val="solid"/>
            <a:round/>
            <a:headEnd type="none" w="sm" len="sm"/>
            <a:tailEnd type="none" w="sm" len="sm"/>
          </a:ln>
        </p:spPr>
      </p:cxnSp>
      <p:cxnSp>
        <p:nvCxnSpPr>
          <p:cNvPr id="1080" name="Google Shape;1080;p15"/>
          <p:cNvCxnSpPr/>
          <p:nvPr/>
        </p:nvCxnSpPr>
        <p:spPr>
          <a:xfrm rot="10800000">
            <a:off x="2122041" y="4786139"/>
            <a:ext cx="114300" cy="0"/>
          </a:xfrm>
          <a:prstGeom prst="straightConnector1">
            <a:avLst/>
          </a:prstGeom>
          <a:noFill/>
          <a:ln w="12700" cap="flat" cmpd="sng">
            <a:solidFill>
              <a:schemeClr val="dk1"/>
            </a:solidFill>
            <a:prstDash val="solid"/>
            <a:round/>
            <a:headEnd type="none" w="sm" len="sm"/>
            <a:tailEnd type="none" w="sm" len="sm"/>
          </a:ln>
        </p:spPr>
      </p:cxnSp>
      <p:grpSp>
        <p:nvGrpSpPr>
          <p:cNvPr id="1081" name="Google Shape;1081;p15"/>
          <p:cNvGrpSpPr/>
          <p:nvPr/>
        </p:nvGrpSpPr>
        <p:grpSpPr>
          <a:xfrm rot="5400000">
            <a:off x="6948363" y="3549129"/>
            <a:ext cx="1082675" cy="219075"/>
            <a:chOff x="3848" y="1324"/>
            <a:chExt cx="682" cy="138"/>
          </a:xfrm>
        </p:grpSpPr>
        <p:sp>
          <p:nvSpPr>
            <p:cNvPr id="1082" name="Google Shape;1082;p15"/>
            <p:cNvSpPr/>
            <p:nvPr/>
          </p:nvSpPr>
          <p:spPr>
            <a:xfrm>
              <a:off x="3992" y="1324"/>
              <a:ext cx="371" cy="131"/>
            </a:xfrm>
            <a:prstGeom prst="rect">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83" name="Google Shape;1083;p15"/>
            <p:cNvSpPr/>
            <p:nvPr/>
          </p:nvSpPr>
          <p:spPr>
            <a:xfrm>
              <a:off x="4225" y="1324"/>
              <a:ext cx="65" cy="138"/>
            </a:xfrm>
            <a:prstGeom prst="rect">
              <a:avLst/>
            </a:prstGeom>
            <a:solidFill>
              <a:schemeClr val="dk1"/>
            </a:solid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84" name="Google Shape;1084;p15"/>
            <p:cNvCxnSpPr/>
            <p:nvPr/>
          </p:nvCxnSpPr>
          <p:spPr>
            <a:xfrm>
              <a:off x="4370" y="1389"/>
              <a:ext cx="160" cy="0"/>
            </a:xfrm>
            <a:prstGeom prst="straightConnector1">
              <a:avLst/>
            </a:prstGeom>
            <a:noFill/>
            <a:ln w="12675" cap="flat" cmpd="sng">
              <a:solidFill>
                <a:schemeClr val="dk1"/>
              </a:solidFill>
              <a:prstDash val="solid"/>
              <a:round/>
              <a:headEnd type="none" w="sm" len="sm"/>
              <a:tailEnd type="none" w="sm" len="sm"/>
            </a:ln>
          </p:spPr>
        </p:cxnSp>
        <p:cxnSp>
          <p:nvCxnSpPr>
            <p:cNvPr id="1085" name="Google Shape;1085;p15"/>
            <p:cNvCxnSpPr/>
            <p:nvPr/>
          </p:nvCxnSpPr>
          <p:spPr>
            <a:xfrm>
              <a:off x="3848" y="1390"/>
              <a:ext cx="160" cy="0"/>
            </a:xfrm>
            <a:prstGeom prst="straightConnector1">
              <a:avLst/>
            </a:prstGeom>
            <a:noFill/>
            <a:ln w="12675" cap="flat" cmpd="sng">
              <a:solidFill>
                <a:schemeClr val="dk1"/>
              </a:solidFill>
              <a:prstDash val="solid"/>
              <a:round/>
              <a:headEnd type="none" w="sm" len="sm"/>
              <a:tailEnd type="none" w="sm" len="sm"/>
            </a:ln>
          </p:spPr>
        </p:cxnSp>
      </p:grpSp>
      <p:sp>
        <p:nvSpPr>
          <p:cNvPr id="1086" name="Google Shape;1086;p15"/>
          <p:cNvSpPr/>
          <p:nvPr/>
        </p:nvSpPr>
        <p:spPr>
          <a:xfrm>
            <a:off x="6495926" y="3411016"/>
            <a:ext cx="427037" cy="427038"/>
          </a:xfrm>
          <a:prstGeom prst="ellipse">
            <a:avLst/>
          </a:pr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87" name="Google Shape;1087;p15"/>
          <p:cNvCxnSpPr/>
          <p:nvPr/>
        </p:nvCxnSpPr>
        <p:spPr>
          <a:xfrm>
            <a:off x="6703888" y="3468166"/>
            <a:ext cx="0" cy="127000"/>
          </a:xfrm>
          <a:prstGeom prst="straightConnector1">
            <a:avLst/>
          </a:prstGeom>
          <a:noFill/>
          <a:ln w="12675" cap="flat" cmpd="sng">
            <a:solidFill>
              <a:schemeClr val="dk1"/>
            </a:solidFill>
            <a:prstDash val="solid"/>
            <a:round/>
            <a:headEnd type="none" w="sm" len="sm"/>
            <a:tailEnd type="none" w="sm" len="sm"/>
          </a:ln>
        </p:spPr>
      </p:cxnSp>
      <p:cxnSp>
        <p:nvCxnSpPr>
          <p:cNvPr id="1088" name="Google Shape;1088;p15"/>
          <p:cNvCxnSpPr/>
          <p:nvPr/>
        </p:nvCxnSpPr>
        <p:spPr>
          <a:xfrm>
            <a:off x="6645151" y="3526904"/>
            <a:ext cx="150812" cy="0"/>
          </a:xfrm>
          <a:prstGeom prst="straightConnector1">
            <a:avLst/>
          </a:prstGeom>
          <a:noFill/>
          <a:ln w="12675" cap="flat" cmpd="sng">
            <a:solidFill>
              <a:schemeClr val="dk1"/>
            </a:solidFill>
            <a:prstDash val="solid"/>
            <a:round/>
            <a:headEnd type="none" w="sm" len="sm"/>
            <a:tailEnd type="none" w="sm" len="sm"/>
          </a:ln>
        </p:spPr>
      </p:cxnSp>
      <p:cxnSp>
        <p:nvCxnSpPr>
          <p:cNvPr id="1089" name="Google Shape;1089;p15"/>
          <p:cNvCxnSpPr/>
          <p:nvPr/>
        </p:nvCxnSpPr>
        <p:spPr>
          <a:xfrm>
            <a:off x="6637213" y="3749154"/>
            <a:ext cx="150813" cy="0"/>
          </a:xfrm>
          <a:prstGeom prst="straightConnector1">
            <a:avLst/>
          </a:prstGeom>
          <a:noFill/>
          <a:ln w="12675" cap="flat" cmpd="sng">
            <a:solidFill>
              <a:schemeClr val="dk1"/>
            </a:solidFill>
            <a:prstDash val="solid"/>
            <a:round/>
            <a:headEnd type="none" w="sm" len="sm"/>
            <a:tailEnd type="none" w="sm" len="sm"/>
          </a:ln>
        </p:spPr>
      </p:cxnSp>
      <p:sp>
        <p:nvSpPr>
          <p:cNvPr id="1090" name="Google Shape;1090;p15"/>
          <p:cNvSpPr/>
          <p:nvPr/>
        </p:nvSpPr>
        <p:spPr>
          <a:xfrm>
            <a:off x="6024438" y="3445941"/>
            <a:ext cx="420688"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cxnSp>
        <p:nvCxnSpPr>
          <p:cNvPr id="1091" name="Google Shape;1091;p15"/>
          <p:cNvCxnSpPr/>
          <p:nvPr/>
        </p:nvCxnSpPr>
        <p:spPr>
          <a:xfrm>
            <a:off x="6703888" y="3849166"/>
            <a:ext cx="0" cy="347663"/>
          </a:xfrm>
          <a:prstGeom prst="straightConnector1">
            <a:avLst/>
          </a:prstGeom>
          <a:noFill/>
          <a:ln w="12675" cap="flat" cmpd="sng">
            <a:solidFill>
              <a:schemeClr val="dk1"/>
            </a:solidFill>
            <a:prstDash val="solid"/>
            <a:round/>
            <a:headEnd type="none" w="sm" len="sm"/>
            <a:tailEnd type="none" w="sm" len="sm"/>
          </a:ln>
        </p:spPr>
      </p:cxnSp>
      <p:cxnSp>
        <p:nvCxnSpPr>
          <p:cNvPr id="1092" name="Google Shape;1092;p15"/>
          <p:cNvCxnSpPr/>
          <p:nvPr/>
        </p:nvCxnSpPr>
        <p:spPr>
          <a:xfrm>
            <a:off x="6703888" y="4196829"/>
            <a:ext cx="808038" cy="0"/>
          </a:xfrm>
          <a:prstGeom prst="straightConnector1">
            <a:avLst/>
          </a:prstGeom>
          <a:noFill/>
          <a:ln w="12675" cap="flat" cmpd="sng">
            <a:solidFill>
              <a:schemeClr val="dk1"/>
            </a:solidFill>
            <a:prstDash val="solid"/>
            <a:round/>
            <a:headEnd type="none" w="sm" len="sm"/>
            <a:tailEnd type="none" w="sm" len="sm"/>
          </a:ln>
        </p:spPr>
      </p:cxnSp>
      <p:cxnSp>
        <p:nvCxnSpPr>
          <p:cNvPr id="1093" name="Google Shape;1093;p15"/>
          <p:cNvCxnSpPr/>
          <p:nvPr/>
        </p:nvCxnSpPr>
        <p:spPr>
          <a:xfrm>
            <a:off x="6718176" y="3103041"/>
            <a:ext cx="808037" cy="0"/>
          </a:xfrm>
          <a:prstGeom prst="straightConnector1">
            <a:avLst/>
          </a:prstGeom>
          <a:noFill/>
          <a:ln w="12675" cap="flat" cmpd="sng">
            <a:solidFill>
              <a:schemeClr val="dk1"/>
            </a:solidFill>
            <a:prstDash val="solid"/>
            <a:round/>
            <a:headEnd type="none" w="sm" len="sm"/>
            <a:tailEnd type="none" w="sm" len="sm"/>
          </a:ln>
        </p:spPr>
      </p:cxnSp>
      <p:cxnSp>
        <p:nvCxnSpPr>
          <p:cNvPr id="1094" name="Google Shape;1094;p15"/>
          <p:cNvCxnSpPr/>
          <p:nvPr/>
        </p:nvCxnSpPr>
        <p:spPr>
          <a:xfrm>
            <a:off x="6707063" y="3088754"/>
            <a:ext cx="0" cy="347662"/>
          </a:xfrm>
          <a:prstGeom prst="straightConnector1">
            <a:avLst/>
          </a:prstGeom>
          <a:noFill/>
          <a:ln w="12675" cap="flat" cmpd="sng">
            <a:solidFill>
              <a:schemeClr val="dk1"/>
            </a:solidFill>
            <a:prstDash val="solid"/>
            <a:round/>
            <a:headEnd type="none" w="sm" len="sm"/>
            <a:tailEnd type="none" w="sm" len="sm"/>
          </a:ln>
        </p:spPr>
      </p:cxnSp>
      <p:grpSp>
        <p:nvGrpSpPr>
          <p:cNvPr id="1095" name="Google Shape;1095;p15"/>
          <p:cNvGrpSpPr/>
          <p:nvPr/>
        </p:nvGrpSpPr>
        <p:grpSpPr>
          <a:xfrm rot="5400000" flipH="1">
            <a:off x="7235379" y="5048076"/>
            <a:ext cx="1082675" cy="219075"/>
            <a:chOff x="3848" y="1324"/>
            <a:chExt cx="682" cy="138"/>
          </a:xfrm>
        </p:grpSpPr>
        <p:sp>
          <p:nvSpPr>
            <p:cNvPr id="1096" name="Google Shape;1096;p15"/>
            <p:cNvSpPr/>
            <p:nvPr/>
          </p:nvSpPr>
          <p:spPr>
            <a:xfrm>
              <a:off x="3992" y="1324"/>
              <a:ext cx="371" cy="131"/>
            </a:xfrm>
            <a:prstGeom prst="rect">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7" name="Google Shape;1097;p15"/>
            <p:cNvSpPr/>
            <p:nvPr/>
          </p:nvSpPr>
          <p:spPr>
            <a:xfrm>
              <a:off x="4225" y="1324"/>
              <a:ext cx="65" cy="138"/>
            </a:xfrm>
            <a:prstGeom prst="rect">
              <a:avLst/>
            </a:prstGeom>
            <a:solidFill>
              <a:schemeClr val="dk1"/>
            </a:solid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98" name="Google Shape;1098;p15"/>
            <p:cNvCxnSpPr/>
            <p:nvPr/>
          </p:nvCxnSpPr>
          <p:spPr>
            <a:xfrm>
              <a:off x="4370" y="1389"/>
              <a:ext cx="160" cy="0"/>
            </a:xfrm>
            <a:prstGeom prst="straightConnector1">
              <a:avLst/>
            </a:prstGeom>
            <a:noFill/>
            <a:ln w="12675" cap="flat" cmpd="sng">
              <a:solidFill>
                <a:schemeClr val="dk1"/>
              </a:solidFill>
              <a:prstDash val="solid"/>
              <a:round/>
              <a:headEnd type="none" w="sm" len="sm"/>
              <a:tailEnd type="none" w="sm" len="sm"/>
            </a:ln>
          </p:spPr>
        </p:cxnSp>
        <p:cxnSp>
          <p:nvCxnSpPr>
            <p:cNvPr id="1099" name="Google Shape;1099;p15"/>
            <p:cNvCxnSpPr/>
            <p:nvPr/>
          </p:nvCxnSpPr>
          <p:spPr>
            <a:xfrm>
              <a:off x="3848" y="1390"/>
              <a:ext cx="160" cy="0"/>
            </a:xfrm>
            <a:prstGeom prst="straightConnector1">
              <a:avLst/>
            </a:prstGeom>
            <a:noFill/>
            <a:ln w="12675" cap="flat" cmpd="sng">
              <a:solidFill>
                <a:schemeClr val="dk1"/>
              </a:solidFill>
              <a:prstDash val="solid"/>
              <a:round/>
              <a:headEnd type="none" w="sm" len="sm"/>
              <a:tailEnd type="none" w="sm" len="sm"/>
            </a:ln>
          </p:spPr>
        </p:cxnSp>
      </p:grpSp>
      <p:sp>
        <p:nvSpPr>
          <p:cNvPr id="1100" name="Google Shape;1100;p15"/>
          <p:cNvSpPr/>
          <p:nvPr/>
        </p:nvSpPr>
        <p:spPr>
          <a:xfrm>
            <a:off x="6782941" y="4909964"/>
            <a:ext cx="427038" cy="427037"/>
          </a:xfrm>
          <a:prstGeom prst="ellipse">
            <a:avLst/>
          </a:pr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101" name="Google Shape;1101;p15"/>
          <p:cNvCxnSpPr/>
          <p:nvPr/>
        </p:nvCxnSpPr>
        <p:spPr>
          <a:xfrm>
            <a:off x="6990904" y="4967114"/>
            <a:ext cx="0" cy="127000"/>
          </a:xfrm>
          <a:prstGeom prst="straightConnector1">
            <a:avLst/>
          </a:prstGeom>
          <a:noFill/>
          <a:ln w="12675" cap="flat" cmpd="sng">
            <a:solidFill>
              <a:schemeClr val="dk1"/>
            </a:solidFill>
            <a:prstDash val="solid"/>
            <a:round/>
            <a:headEnd type="none" w="sm" len="sm"/>
            <a:tailEnd type="none" w="sm" len="sm"/>
          </a:ln>
        </p:spPr>
      </p:cxnSp>
      <p:cxnSp>
        <p:nvCxnSpPr>
          <p:cNvPr id="1102" name="Google Shape;1102;p15"/>
          <p:cNvCxnSpPr/>
          <p:nvPr/>
        </p:nvCxnSpPr>
        <p:spPr>
          <a:xfrm>
            <a:off x="6932166" y="5025851"/>
            <a:ext cx="150813" cy="0"/>
          </a:xfrm>
          <a:prstGeom prst="straightConnector1">
            <a:avLst/>
          </a:prstGeom>
          <a:noFill/>
          <a:ln w="12675" cap="flat" cmpd="sng">
            <a:solidFill>
              <a:schemeClr val="dk1"/>
            </a:solidFill>
            <a:prstDash val="solid"/>
            <a:round/>
            <a:headEnd type="none" w="sm" len="sm"/>
            <a:tailEnd type="none" w="sm" len="sm"/>
          </a:ln>
        </p:spPr>
      </p:cxnSp>
      <p:cxnSp>
        <p:nvCxnSpPr>
          <p:cNvPr id="1103" name="Google Shape;1103;p15"/>
          <p:cNvCxnSpPr/>
          <p:nvPr/>
        </p:nvCxnSpPr>
        <p:spPr>
          <a:xfrm>
            <a:off x="6924229" y="5248101"/>
            <a:ext cx="150812" cy="0"/>
          </a:xfrm>
          <a:prstGeom prst="straightConnector1">
            <a:avLst/>
          </a:prstGeom>
          <a:noFill/>
          <a:ln w="12675" cap="flat" cmpd="sng">
            <a:solidFill>
              <a:schemeClr val="dk1"/>
            </a:solidFill>
            <a:prstDash val="solid"/>
            <a:round/>
            <a:headEnd type="none" w="sm" len="sm"/>
            <a:tailEnd type="none" w="sm" len="sm"/>
          </a:ln>
        </p:spPr>
      </p:cxnSp>
      <p:sp>
        <p:nvSpPr>
          <p:cNvPr id="1104" name="Google Shape;1104;p15"/>
          <p:cNvSpPr/>
          <p:nvPr/>
        </p:nvSpPr>
        <p:spPr>
          <a:xfrm>
            <a:off x="6311454" y="4944889"/>
            <a:ext cx="420687" cy="36671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cxnSp>
        <p:nvCxnSpPr>
          <p:cNvPr id="1105" name="Google Shape;1105;p15"/>
          <p:cNvCxnSpPr/>
          <p:nvPr/>
        </p:nvCxnSpPr>
        <p:spPr>
          <a:xfrm>
            <a:off x="6990904" y="5348114"/>
            <a:ext cx="0" cy="347662"/>
          </a:xfrm>
          <a:prstGeom prst="straightConnector1">
            <a:avLst/>
          </a:prstGeom>
          <a:noFill/>
          <a:ln w="12675" cap="flat" cmpd="sng">
            <a:solidFill>
              <a:schemeClr val="dk1"/>
            </a:solidFill>
            <a:prstDash val="solid"/>
            <a:round/>
            <a:headEnd type="none" w="sm" len="sm"/>
            <a:tailEnd type="none" w="sm" len="sm"/>
          </a:ln>
        </p:spPr>
      </p:cxnSp>
      <p:cxnSp>
        <p:nvCxnSpPr>
          <p:cNvPr id="1106" name="Google Shape;1106;p15"/>
          <p:cNvCxnSpPr/>
          <p:nvPr/>
        </p:nvCxnSpPr>
        <p:spPr>
          <a:xfrm>
            <a:off x="6990904" y="5695776"/>
            <a:ext cx="808037" cy="0"/>
          </a:xfrm>
          <a:prstGeom prst="straightConnector1">
            <a:avLst/>
          </a:prstGeom>
          <a:noFill/>
          <a:ln w="12675" cap="flat" cmpd="sng">
            <a:solidFill>
              <a:schemeClr val="dk1"/>
            </a:solidFill>
            <a:prstDash val="solid"/>
            <a:round/>
            <a:headEnd type="none" w="sm" len="sm"/>
            <a:tailEnd type="none" w="sm" len="sm"/>
          </a:ln>
        </p:spPr>
      </p:cxnSp>
      <p:cxnSp>
        <p:nvCxnSpPr>
          <p:cNvPr id="1107" name="Google Shape;1107;p15"/>
          <p:cNvCxnSpPr/>
          <p:nvPr/>
        </p:nvCxnSpPr>
        <p:spPr>
          <a:xfrm>
            <a:off x="7005191" y="4601989"/>
            <a:ext cx="808038" cy="0"/>
          </a:xfrm>
          <a:prstGeom prst="straightConnector1">
            <a:avLst/>
          </a:prstGeom>
          <a:noFill/>
          <a:ln w="12675" cap="flat" cmpd="sng">
            <a:solidFill>
              <a:schemeClr val="dk1"/>
            </a:solidFill>
            <a:prstDash val="solid"/>
            <a:round/>
            <a:headEnd type="none" w="sm" len="sm"/>
            <a:tailEnd type="none" w="sm" len="sm"/>
          </a:ln>
        </p:spPr>
      </p:cxnSp>
      <p:cxnSp>
        <p:nvCxnSpPr>
          <p:cNvPr id="1108" name="Google Shape;1108;p15"/>
          <p:cNvCxnSpPr/>
          <p:nvPr/>
        </p:nvCxnSpPr>
        <p:spPr>
          <a:xfrm>
            <a:off x="6994079" y="4587701"/>
            <a:ext cx="0" cy="347663"/>
          </a:xfrm>
          <a:prstGeom prst="straightConnector1">
            <a:avLst/>
          </a:prstGeom>
          <a:noFill/>
          <a:ln w="12675" cap="flat" cmpd="sng">
            <a:solidFill>
              <a:schemeClr val="dk1"/>
            </a:solidFill>
            <a:prstDash val="solid"/>
            <a:round/>
            <a:headEnd type="none" w="sm" len="sm"/>
            <a:tailEnd type="none" w="sm" len="sm"/>
          </a:ln>
        </p:spPr>
      </p:cxnSp>
      <p:sp>
        <p:nvSpPr>
          <p:cNvPr id="1109" name="Google Shape;1109;p15"/>
          <p:cNvSpPr txBox="1"/>
          <p:nvPr/>
        </p:nvSpPr>
        <p:spPr>
          <a:xfrm>
            <a:off x="7696076" y="3326879"/>
            <a:ext cx="34925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P</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N</a:t>
            </a:r>
            <a:endParaRPr/>
          </a:p>
        </p:txBody>
      </p:sp>
      <p:sp>
        <p:nvSpPr>
          <p:cNvPr id="1110" name="Google Shape;1110;p15"/>
          <p:cNvSpPr txBox="1"/>
          <p:nvPr/>
        </p:nvSpPr>
        <p:spPr>
          <a:xfrm>
            <a:off x="7981504" y="4846464"/>
            <a:ext cx="349250" cy="9159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N</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1" name="Google Shape;1111;p15"/>
          <p:cNvSpPr/>
          <p:nvPr/>
        </p:nvSpPr>
        <p:spPr>
          <a:xfrm>
            <a:off x="8054851" y="2407716"/>
            <a:ext cx="854075" cy="449263"/>
          </a:xfrm>
          <a:prstGeom prst="cube">
            <a:avLst>
              <a:gd name="adj" fmla="val 55829"/>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2" name="Google Shape;1112;p15"/>
          <p:cNvSpPr/>
          <p:nvPr/>
        </p:nvSpPr>
        <p:spPr>
          <a:xfrm>
            <a:off x="7511926" y="2764904"/>
            <a:ext cx="1020762" cy="1362075"/>
          </a:xfrm>
          <a:custGeom>
            <a:avLst/>
            <a:gdLst/>
            <a:ahLst/>
            <a:cxnLst/>
            <a:rect l="l" t="t" r="r" b="b"/>
            <a:pathLst>
              <a:path w="643" h="858" extrusionOk="0">
                <a:moveTo>
                  <a:pt x="0" y="858"/>
                </a:moveTo>
                <a:cubicBezTo>
                  <a:pt x="72" y="844"/>
                  <a:pt x="145" y="845"/>
                  <a:pt x="218" y="836"/>
                </a:cubicBezTo>
                <a:cubicBezTo>
                  <a:pt x="326" y="803"/>
                  <a:pt x="280" y="812"/>
                  <a:pt x="356" y="800"/>
                </a:cubicBezTo>
                <a:cubicBezTo>
                  <a:pt x="408" y="761"/>
                  <a:pt x="434" y="706"/>
                  <a:pt x="480" y="662"/>
                </a:cubicBezTo>
                <a:cubicBezTo>
                  <a:pt x="482" y="650"/>
                  <a:pt x="487" y="638"/>
                  <a:pt x="487" y="625"/>
                </a:cubicBezTo>
                <a:cubicBezTo>
                  <a:pt x="487" y="581"/>
                  <a:pt x="477" y="538"/>
                  <a:pt x="480" y="494"/>
                </a:cubicBezTo>
                <a:cubicBezTo>
                  <a:pt x="482" y="473"/>
                  <a:pt x="496" y="456"/>
                  <a:pt x="502" y="436"/>
                </a:cubicBezTo>
                <a:cubicBezTo>
                  <a:pt x="502" y="435"/>
                  <a:pt x="510" y="385"/>
                  <a:pt x="516" y="378"/>
                </a:cubicBezTo>
                <a:cubicBezTo>
                  <a:pt x="643" y="222"/>
                  <a:pt x="538" y="373"/>
                  <a:pt x="589" y="298"/>
                </a:cubicBezTo>
                <a:cubicBezTo>
                  <a:pt x="587" y="262"/>
                  <a:pt x="586" y="225"/>
                  <a:pt x="582" y="189"/>
                </a:cubicBezTo>
                <a:cubicBezTo>
                  <a:pt x="579" y="166"/>
                  <a:pt x="560" y="123"/>
                  <a:pt x="560" y="123"/>
                </a:cubicBezTo>
                <a:cubicBezTo>
                  <a:pt x="562" y="89"/>
                  <a:pt x="558" y="55"/>
                  <a:pt x="567" y="22"/>
                </a:cubicBezTo>
                <a:cubicBezTo>
                  <a:pt x="569" y="16"/>
                  <a:pt x="610" y="8"/>
                  <a:pt x="618" y="0"/>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3" name="Google Shape;1113;p15"/>
          <p:cNvSpPr txBox="1"/>
          <p:nvPr/>
        </p:nvSpPr>
        <p:spPr>
          <a:xfrm>
            <a:off x="8426326" y="2930004"/>
            <a:ext cx="47006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qora</a:t>
            </a:r>
            <a:endParaRPr sz="1200">
              <a:solidFill>
                <a:schemeClr val="dk1"/>
              </a:solidFill>
              <a:latin typeface="Calibri"/>
              <a:ea typeface="Calibri"/>
              <a:cs typeface="Calibri"/>
              <a:sym typeface="Calibri"/>
            </a:endParaRPr>
          </a:p>
        </p:txBody>
      </p:sp>
      <p:sp>
        <p:nvSpPr>
          <p:cNvPr id="1114" name="Google Shape;1114;p15"/>
          <p:cNvSpPr txBox="1"/>
          <p:nvPr/>
        </p:nvSpPr>
        <p:spPr>
          <a:xfrm>
            <a:off x="7203951" y="2261666"/>
            <a:ext cx="97975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Egri chiziq izi</a:t>
            </a:r>
            <a:endParaRPr sz="1200">
              <a:solidFill>
                <a:schemeClr val="dk1"/>
              </a:solidFill>
              <a:latin typeface="Calibri"/>
              <a:ea typeface="Calibri"/>
              <a:cs typeface="Calibri"/>
              <a:sym typeface="Calibri"/>
            </a:endParaRPr>
          </a:p>
        </p:txBody>
      </p:sp>
      <p:sp>
        <p:nvSpPr>
          <p:cNvPr id="1115" name="Google Shape;1115;p15"/>
          <p:cNvSpPr/>
          <p:nvPr/>
        </p:nvSpPr>
        <p:spPr>
          <a:xfrm>
            <a:off x="5756151" y="2256904"/>
            <a:ext cx="1166812" cy="381000"/>
          </a:xfrm>
          <a:prstGeom prst="leftArrow">
            <a:avLst>
              <a:gd name="adj1" fmla="val 50000"/>
              <a:gd name="adj2" fmla="val 76562"/>
            </a:avLst>
          </a:prstGeom>
          <a:solidFill>
            <a:schemeClr val="folHlink"/>
          </a:solid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6" name="Google Shape;1116;p15"/>
          <p:cNvSpPr/>
          <p:nvPr/>
        </p:nvSpPr>
        <p:spPr>
          <a:xfrm>
            <a:off x="7511926" y="2764904"/>
            <a:ext cx="841375" cy="427037"/>
          </a:xfrm>
          <a:custGeom>
            <a:avLst/>
            <a:gdLst/>
            <a:ahLst/>
            <a:cxnLst/>
            <a:rect l="l" t="t" r="r" b="b"/>
            <a:pathLst>
              <a:path w="509" h="255" extrusionOk="0">
                <a:moveTo>
                  <a:pt x="0" y="255"/>
                </a:moveTo>
                <a:cubicBezTo>
                  <a:pt x="39" y="246"/>
                  <a:pt x="77" y="237"/>
                  <a:pt x="116" y="226"/>
                </a:cubicBezTo>
                <a:cubicBezTo>
                  <a:pt x="147" y="217"/>
                  <a:pt x="171" y="203"/>
                  <a:pt x="203" y="197"/>
                </a:cubicBezTo>
                <a:cubicBezTo>
                  <a:pt x="235" y="181"/>
                  <a:pt x="253" y="170"/>
                  <a:pt x="283" y="160"/>
                </a:cubicBezTo>
                <a:cubicBezTo>
                  <a:pt x="298" y="155"/>
                  <a:pt x="327" y="146"/>
                  <a:pt x="327" y="146"/>
                </a:cubicBezTo>
                <a:cubicBezTo>
                  <a:pt x="359" y="124"/>
                  <a:pt x="366" y="85"/>
                  <a:pt x="392" y="66"/>
                </a:cubicBezTo>
                <a:cubicBezTo>
                  <a:pt x="427" y="40"/>
                  <a:pt x="479" y="35"/>
                  <a:pt x="509" y="0"/>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7" name="Google Shape;1117;p15"/>
          <p:cNvSpPr txBox="1"/>
          <p:nvPr/>
        </p:nvSpPr>
        <p:spPr>
          <a:xfrm>
            <a:off x="7616701" y="2834754"/>
            <a:ext cx="4315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qizil</a:t>
            </a:r>
            <a:endParaRPr sz="12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21"/>
        <p:cNvGrpSpPr/>
        <p:nvPr/>
      </p:nvGrpSpPr>
      <p:grpSpPr>
        <a:xfrm>
          <a:off x="0" y="0"/>
          <a:ext cx="0" cy="0"/>
          <a:chOff x="0" y="0"/>
          <a:chExt cx="0" cy="0"/>
        </a:xfrm>
      </p:grpSpPr>
      <p:sp>
        <p:nvSpPr>
          <p:cNvPr id="1122" name="Google Shape;1122;p16"/>
          <p:cNvSpPr txBox="1">
            <a:spLocks noGrp="1"/>
          </p:cNvSpPr>
          <p:nvPr>
            <p:ph type="title"/>
          </p:nvPr>
        </p:nvSpPr>
        <p:spPr>
          <a:xfrm>
            <a:off x="450893" y="73936"/>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To’g’ri (oldinga) o’tkazish regioni</a:t>
            </a:r>
            <a:endParaRPr sz="4000"/>
          </a:p>
        </p:txBody>
      </p:sp>
      <p:sp>
        <p:nvSpPr>
          <p:cNvPr id="1127" name="Google Shape;1127;p16"/>
          <p:cNvSpPr txBox="1"/>
          <p:nvPr/>
        </p:nvSpPr>
        <p:spPr>
          <a:xfrm>
            <a:off x="323528" y="1613140"/>
            <a:ext cx="8427268" cy="4878388"/>
          </a:xfrm>
          <a:prstGeom prst="rect">
            <a:avLst/>
          </a:prstGeom>
          <a:noFill/>
          <a:ln>
            <a:noFill/>
          </a:ln>
        </p:spPr>
        <p:txBody>
          <a:bodyPr spcFirstLastPara="1" wrap="square" lIns="91425" tIns="45700" rIns="91425" bIns="45700" anchor="t" anchorCtr="0">
            <a:normAutofit fontScale="70000" lnSpcReduction="20000"/>
          </a:bodyPr>
          <a:lstStyle/>
          <a:p>
            <a:pPr marL="342900" marR="0" lvl="0" indent="-342900" algn="l" rtl="0">
              <a:spcBef>
                <a:spcPts val="0"/>
              </a:spcBef>
              <a:spcAft>
                <a:spcPts val="0"/>
              </a:spcAft>
              <a:buClr>
                <a:schemeClr val="dk1"/>
              </a:buClr>
              <a:buSzPct val="100000"/>
              <a:buFont typeface="Arial"/>
              <a:buChar char="•"/>
            </a:pPr>
            <a:r>
              <a:rPr lang="en-US" sz="3200">
                <a:solidFill>
                  <a:schemeClr val="dk1"/>
                </a:solidFill>
                <a:latin typeface="Calibri"/>
                <a:ea typeface="Calibri"/>
                <a:cs typeface="Calibri"/>
                <a:sym typeface="Calibri"/>
              </a:rPr>
              <a:t>Forward-biasga qachonki v</a:t>
            </a:r>
            <a:r>
              <a:rPr lang="en-US" sz="3200" baseline="-25000">
                <a:solidFill>
                  <a:schemeClr val="dk1"/>
                </a:solidFill>
                <a:latin typeface="Calibri"/>
                <a:ea typeface="Calibri"/>
                <a:cs typeface="Calibri"/>
                <a:sym typeface="Calibri"/>
              </a:rPr>
              <a:t>a</a:t>
            </a:r>
            <a:r>
              <a:rPr lang="en-US" sz="3200">
                <a:solidFill>
                  <a:schemeClr val="dk1"/>
                </a:solidFill>
                <a:latin typeface="Calibri"/>
                <a:ea typeface="Calibri"/>
                <a:cs typeface="Calibri"/>
                <a:sym typeface="Calibri"/>
              </a:rPr>
              <a:t>&gt;0 bo’lganda kiradi.</a:t>
            </a:r>
            <a:endParaRPr/>
          </a:p>
          <a:p>
            <a:pPr marL="342900" marR="0" lvl="0" indent="-342900" algn="l" rtl="0">
              <a:spcBef>
                <a:spcPts val="448"/>
              </a:spcBef>
              <a:spcAft>
                <a:spcPts val="0"/>
              </a:spcAft>
              <a:buClr>
                <a:schemeClr val="dk1"/>
              </a:buClr>
              <a:buSzPct val="100000"/>
              <a:buFont typeface="Arial"/>
              <a:buChar char="•"/>
            </a:pPr>
            <a:r>
              <a:rPr lang="en-US" sz="3200">
                <a:solidFill>
                  <a:schemeClr val="dk1"/>
                </a:solidFill>
                <a:latin typeface="Calibri"/>
                <a:ea typeface="Calibri"/>
                <a:cs typeface="Calibri"/>
                <a:sym typeface="Calibri"/>
              </a:rPr>
              <a:t>i-v xarakteristika quyidagida yaqinlashadi </a:t>
            </a:r>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742950" marR="0" lvl="1" indent="-285750" algn="l" rtl="0">
              <a:spcBef>
                <a:spcPts val="392"/>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I</a:t>
            </a:r>
            <a:r>
              <a:rPr lang="en-US" sz="2800" b="0" i="0" u="none" strike="noStrike" cap="none" baseline="-25000">
                <a:solidFill>
                  <a:schemeClr val="dk1"/>
                </a:solidFill>
                <a:latin typeface="Calibri"/>
                <a:ea typeface="Calibri"/>
                <a:cs typeface="Calibri"/>
                <a:sym typeface="Calibri"/>
              </a:rPr>
              <a:t>s</a:t>
            </a:r>
            <a:r>
              <a:rPr lang="en-US" sz="2800" b="0" i="0" u="none" strike="noStrike" cap="none">
                <a:solidFill>
                  <a:schemeClr val="dk1"/>
                </a:solidFill>
                <a:latin typeface="Calibri"/>
                <a:ea typeface="Calibri"/>
                <a:cs typeface="Calibri"/>
                <a:sym typeface="Calibri"/>
              </a:rPr>
              <a:t>, to'yingan oqim yoki shkala oqimi, ma'lum bir haroratda ma'lum diod uchun doimiy bo'lib, diodaning kesishish maydoniga to'g'ridan-to'g'ri proportsionaldir.</a:t>
            </a:r>
            <a:endParaRPr/>
          </a:p>
          <a:p>
            <a:pPr marL="742950" marR="0" lvl="1" indent="-285750" algn="l" rtl="0">
              <a:spcBef>
                <a:spcPts val="392"/>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V</a:t>
            </a:r>
            <a:r>
              <a:rPr lang="en-US" sz="2800" b="0" i="0" u="none" strike="noStrike" cap="none" baseline="-25000">
                <a:solidFill>
                  <a:schemeClr val="dk1"/>
                </a:solidFill>
                <a:latin typeface="Calibri"/>
                <a:ea typeface="Calibri"/>
                <a:cs typeface="Calibri"/>
                <a:sym typeface="Calibri"/>
              </a:rPr>
              <a:t>T</a:t>
            </a:r>
            <a:r>
              <a:rPr lang="en-US" sz="2800" b="0" i="0" u="none" strike="noStrike" cap="none">
                <a:solidFill>
                  <a:schemeClr val="dk1"/>
                </a:solidFill>
                <a:latin typeface="Calibri"/>
                <a:ea typeface="Calibri"/>
                <a:cs typeface="Calibri"/>
                <a:sym typeface="Calibri"/>
              </a:rPr>
              <a:t>, termal kuchlanish, tomonidan berilgan doimiydir</a:t>
            </a:r>
            <a:endParaRPr sz="2800" b="0" i="0" u="none" strike="noStrike" cap="none">
              <a:solidFill>
                <a:schemeClr val="dk1"/>
              </a:solidFill>
              <a:latin typeface="Calibri"/>
              <a:ea typeface="Calibri"/>
              <a:cs typeface="Calibri"/>
              <a:sym typeface="Calibri"/>
            </a:endParaRPr>
          </a:p>
          <a:p>
            <a:pPr marL="457200" marR="0" lvl="1" indent="0" algn="l" rtl="0">
              <a:spcBef>
                <a:spcPts val="392"/>
              </a:spcBef>
              <a:spcAft>
                <a:spcPts val="0"/>
              </a:spcAft>
              <a:buClr>
                <a:schemeClr val="dk1"/>
              </a:buClr>
              <a:buSzPct val="100000"/>
              <a:buFont typeface="Arial"/>
              <a:buNone/>
            </a:pPr>
            <a:endParaRPr sz="2800" b="0" i="0" u="none" strike="noStrike" cap="none">
              <a:solidFill>
                <a:schemeClr val="dk1"/>
              </a:solidFill>
              <a:latin typeface="Calibri"/>
              <a:ea typeface="Calibri"/>
              <a:cs typeface="Calibri"/>
              <a:sym typeface="Calibri"/>
            </a:endParaRPr>
          </a:p>
          <a:p>
            <a:pPr marL="342900" marR="0" lvl="0" indent="-342900" algn="l" rtl="0">
              <a:spcBef>
                <a:spcPts val="448"/>
              </a:spcBef>
              <a:spcAft>
                <a:spcPts val="0"/>
              </a:spcAft>
              <a:buClr>
                <a:schemeClr val="dk1"/>
              </a:buClr>
              <a:buSzPct val="100000"/>
              <a:buFont typeface="Noto Sans Symbols"/>
              <a:buNone/>
            </a:pPr>
            <a:endParaRPr sz="3200">
              <a:solidFill>
                <a:schemeClr val="dk1"/>
              </a:solidFill>
              <a:latin typeface="Calibri"/>
              <a:ea typeface="Calibri"/>
              <a:cs typeface="Calibri"/>
              <a:sym typeface="Calibri"/>
            </a:endParaRPr>
          </a:p>
          <a:p>
            <a:pPr marL="463550" marR="0" lvl="2" indent="-228600" algn="l" rtl="0">
              <a:spcBef>
                <a:spcPts val="336"/>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K = Boltzman doimiysi = 1.38 x 10</a:t>
            </a:r>
            <a:r>
              <a:rPr lang="en-US" sz="2400" b="0" i="0" u="none" strike="noStrike" cap="none" baseline="30000">
                <a:solidFill>
                  <a:schemeClr val="dk1"/>
                </a:solidFill>
                <a:latin typeface="Calibri"/>
                <a:ea typeface="Calibri"/>
                <a:cs typeface="Calibri"/>
                <a:sym typeface="Calibri"/>
              </a:rPr>
              <a:t>-23</a:t>
            </a:r>
            <a:r>
              <a:rPr lang="en-US" sz="2400" b="0" i="0" u="none" strike="noStrike" cap="none">
                <a:solidFill>
                  <a:schemeClr val="dk1"/>
                </a:solidFill>
                <a:latin typeface="Calibri"/>
                <a:ea typeface="Calibri"/>
                <a:cs typeface="Calibri"/>
                <a:sym typeface="Calibri"/>
              </a:rPr>
              <a:t> joules/kelvin</a:t>
            </a:r>
            <a:endParaRPr/>
          </a:p>
          <a:p>
            <a:pPr marL="463550" marR="0" lvl="2" indent="-228600" algn="l" rtl="0">
              <a:spcBef>
                <a:spcPts val="336"/>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T = absolyut harorat (Kelvinda) = 273 + temp in  C</a:t>
            </a:r>
            <a:endParaRPr/>
          </a:p>
          <a:p>
            <a:pPr marL="463550" marR="0" lvl="2" indent="-228600" algn="l" rtl="0">
              <a:spcBef>
                <a:spcPts val="336"/>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q = bitta elektronning zaryadi= 1.60 x 10</a:t>
            </a:r>
            <a:r>
              <a:rPr lang="en-US" sz="2400" b="0" i="0" u="none" strike="noStrike" cap="none" baseline="30000">
                <a:solidFill>
                  <a:schemeClr val="dk1"/>
                </a:solidFill>
                <a:latin typeface="Calibri"/>
                <a:ea typeface="Calibri"/>
                <a:cs typeface="Calibri"/>
                <a:sym typeface="Calibri"/>
              </a:rPr>
              <a:t>-19</a:t>
            </a:r>
            <a:r>
              <a:rPr lang="en-US" sz="2400" b="0" i="0" u="none" strike="noStrike" cap="none">
                <a:solidFill>
                  <a:schemeClr val="dk1"/>
                </a:solidFill>
                <a:latin typeface="Calibri"/>
                <a:ea typeface="Calibri"/>
                <a:cs typeface="Calibri"/>
                <a:sym typeface="Calibri"/>
              </a:rPr>
              <a:t> Kulon</a:t>
            </a:r>
            <a:endParaRPr sz="2400" b="0" i="0" u="none" strike="noStrike" cap="none">
              <a:solidFill>
                <a:schemeClr val="dk1"/>
              </a:solidFill>
              <a:latin typeface="Calibri"/>
              <a:ea typeface="Calibri"/>
              <a:cs typeface="Calibri"/>
              <a:sym typeface="Calibri"/>
            </a:endParaRPr>
          </a:p>
          <a:p>
            <a:pPr marL="742950" marR="0" lvl="1" indent="-285750" algn="l" rtl="0">
              <a:spcBef>
                <a:spcPts val="392"/>
              </a:spcBef>
              <a:spcAft>
                <a:spcPts val="0"/>
              </a:spcAft>
              <a:buClr>
                <a:schemeClr val="dk1"/>
              </a:buClr>
              <a:buSzPct val="100000"/>
              <a:buFont typeface="Noto Sans Symbols"/>
              <a:buNone/>
            </a:pPr>
            <a:endParaRPr sz="2800" b="0" i="0" u="none" strike="noStrike" cap="none">
              <a:solidFill>
                <a:schemeClr val="dk1"/>
              </a:solidFill>
              <a:latin typeface="Calibri"/>
              <a:ea typeface="Calibri"/>
              <a:cs typeface="Calibri"/>
              <a:sym typeface="Calibri"/>
            </a:endParaRPr>
          </a:p>
          <a:p>
            <a:pPr marL="177800" marR="0" lvl="0" indent="-177800" algn="l" rtl="0">
              <a:spcBef>
                <a:spcPts val="364"/>
              </a:spcBef>
              <a:spcAft>
                <a:spcPts val="0"/>
              </a:spcAft>
              <a:buClr>
                <a:schemeClr val="dk1"/>
              </a:buClr>
              <a:buSzPct val="100000"/>
              <a:buFont typeface="Arial"/>
              <a:buChar char="•"/>
            </a:pPr>
            <a:r>
              <a:rPr lang="en-US" sz="2600">
                <a:solidFill>
                  <a:schemeClr val="dk1"/>
                </a:solidFill>
                <a:latin typeface="Calibri"/>
                <a:ea typeface="Calibri"/>
                <a:cs typeface="Calibri"/>
                <a:sym typeface="Calibri"/>
              </a:rPr>
              <a:t>Sezilarli tok kuchi i uchun, i &gt;&gt;I</a:t>
            </a:r>
            <a:r>
              <a:rPr lang="en-US" sz="2600" baseline="-25000">
                <a:solidFill>
                  <a:schemeClr val="dk1"/>
                </a:solidFill>
                <a:latin typeface="Calibri"/>
                <a:ea typeface="Calibri"/>
                <a:cs typeface="Calibri"/>
                <a:sym typeface="Calibri"/>
              </a:rPr>
              <a:t>S</a:t>
            </a:r>
            <a:r>
              <a:rPr lang="en-US" sz="2600">
                <a:solidFill>
                  <a:schemeClr val="dk1"/>
                </a:solidFill>
                <a:latin typeface="Calibri"/>
                <a:ea typeface="Calibri"/>
                <a:cs typeface="Calibri"/>
                <a:sym typeface="Calibri"/>
              </a:rPr>
              <a:t>, tok kuchi quyidagidek yaqinlashishadi	 		</a:t>
            </a:r>
            <a:endParaRPr/>
          </a:p>
          <a:p>
            <a:pPr marL="342900" marR="0" lvl="0" indent="-342900" algn="l" rtl="0">
              <a:spcBef>
                <a:spcPts val="364"/>
              </a:spcBef>
              <a:spcAft>
                <a:spcPts val="0"/>
              </a:spcAft>
              <a:buClr>
                <a:schemeClr val="dk1"/>
              </a:buClr>
              <a:buSzPct val="100000"/>
              <a:buFont typeface="Noto Sans Symbols"/>
              <a:buNone/>
            </a:pPr>
            <a:r>
              <a:rPr lang="en-US" sz="2600">
                <a:solidFill>
                  <a:schemeClr val="dk1"/>
                </a:solidFill>
                <a:latin typeface="Calibri"/>
                <a:ea typeface="Calibri"/>
                <a:cs typeface="Calibri"/>
                <a:sym typeface="Calibri"/>
              </a:rPr>
              <a:t>			yoki </a:t>
            </a:r>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00660" algn="l" rtl="0">
              <a:spcBef>
                <a:spcPts val="448"/>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342900" algn="l" rtl="0">
              <a:spcBef>
                <a:spcPts val="448"/>
              </a:spcBef>
              <a:spcAft>
                <a:spcPts val="0"/>
              </a:spcAft>
              <a:buClr>
                <a:schemeClr val="dk1"/>
              </a:buClr>
              <a:buSzPct val="100000"/>
              <a:buFont typeface="Noto Sans Symbols"/>
              <a:buNone/>
            </a:pPr>
            <a:endParaRPr sz="3200">
              <a:solidFill>
                <a:schemeClr val="dk1"/>
              </a:solidFill>
              <a:latin typeface="Calibri"/>
              <a:ea typeface="Calibri"/>
              <a:cs typeface="Calibri"/>
              <a:sym typeface="Calibri"/>
            </a:endParaRPr>
          </a:p>
          <a:p>
            <a:pPr marL="342900" marR="0" lvl="0" indent="-342900" algn="l" rtl="0">
              <a:spcBef>
                <a:spcPts val="448"/>
              </a:spcBef>
              <a:spcAft>
                <a:spcPts val="0"/>
              </a:spcAft>
              <a:buClr>
                <a:schemeClr val="dk1"/>
              </a:buClr>
              <a:buSzPct val="100000"/>
              <a:buFont typeface="Noto Sans Symbols"/>
              <a:buNone/>
            </a:pPr>
            <a:endParaRPr sz="3200">
              <a:solidFill>
                <a:schemeClr val="dk1"/>
              </a:solidFill>
              <a:latin typeface="Calibri"/>
              <a:ea typeface="Calibri"/>
              <a:cs typeface="Calibri"/>
              <a:sym typeface="Calibri"/>
            </a:endParaRPr>
          </a:p>
          <a:p>
            <a:pPr marL="342900" marR="0" lvl="0" indent="-342900" algn="l" rtl="0">
              <a:spcBef>
                <a:spcPts val="448"/>
              </a:spcBef>
              <a:spcAft>
                <a:spcPts val="0"/>
              </a:spcAft>
              <a:buClr>
                <a:schemeClr val="dk1"/>
              </a:buClr>
              <a:buSzPct val="100000"/>
              <a:buFont typeface="Noto Sans Symbols"/>
              <a:buNone/>
            </a:pPr>
            <a:endParaRPr sz="3200">
              <a:solidFill>
                <a:schemeClr val="dk1"/>
              </a:solidFill>
              <a:latin typeface="Calibri"/>
              <a:ea typeface="Calibri"/>
              <a:cs typeface="Calibri"/>
              <a:sym typeface="Calibri"/>
            </a:endParaRPr>
          </a:p>
          <a:p>
            <a:pPr marL="342900" marR="0" lvl="0" indent="-342900" algn="l" rtl="0">
              <a:spcBef>
                <a:spcPts val="448"/>
              </a:spcBef>
              <a:spcAft>
                <a:spcPts val="0"/>
              </a:spcAft>
              <a:buClr>
                <a:schemeClr val="dk1"/>
              </a:buClr>
              <a:buSzPct val="100000"/>
              <a:buFont typeface="Noto Sans Symbols"/>
              <a:buNone/>
            </a:pPr>
            <a:endParaRPr sz="3200">
              <a:solidFill>
                <a:schemeClr val="dk1"/>
              </a:solidFill>
              <a:latin typeface="Calibri"/>
              <a:ea typeface="Calibri"/>
              <a:cs typeface="Calibri"/>
              <a:sym typeface="Calibri"/>
            </a:endParaRPr>
          </a:p>
          <a:p>
            <a:pPr marL="342900" marR="0" lvl="0" indent="-342900" algn="l" rtl="0">
              <a:spcBef>
                <a:spcPts val="448"/>
              </a:spcBef>
              <a:spcAft>
                <a:spcPts val="0"/>
              </a:spcAft>
              <a:buClr>
                <a:schemeClr val="dk1"/>
              </a:buClr>
              <a:buSzPct val="100000"/>
              <a:buFont typeface="Noto Sans Symbols"/>
              <a:buNone/>
            </a:pPr>
            <a:endParaRPr sz="3200">
              <a:solidFill>
                <a:schemeClr val="dk1"/>
              </a:solidFill>
              <a:latin typeface="Calibri"/>
              <a:ea typeface="Calibri"/>
              <a:cs typeface="Calibri"/>
              <a:sym typeface="Calibri"/>
            </a:endParaRPr>
          </a:p>
        </p:txBody>
      </p:sp>
      <p:grpSp>
        <p:nvGrpSpPr>
          <p:cNvPr id="1128" name="Google Shape;1128;p16"/>
          <p:cNvGrpSpPr/>
          <p:nvPr/>
        </p:nvGrpSpPr>
        <p:grpSpPr>
          <a:xfrm>
            <a:off x="6968034" y="4677015"/>
            <a:ext cx="2046287" cy="1898650"/>
            <a:chOff x="2612" y="1058"/>
            <a:chExt cx="1289" cy="1196"/>
          </a:xfrm>
        </p:grpSpPr>
        <p:cxnSp>
          <p:nvCxnSpPr>
            <p:cNvPr id="1129" name="Google Shape;1129;p16"/>
            <p:cNvCxnSpPr/>
            <p:nvPr/>
          </p:nvCxnSpPr>
          <p:spPr>
            <a:xfrm>
              <a:off x="2612" y="1982"/>
              <a:ext cx="1097" cy="0"/>
            </a:xfrm>
            <a:prstGeom prst="straightConnector1">
              <a:avLst/>
            </a:prstGeom>
            <a:noFill/>
            <a:ln w="25400" cap="flat" cmpd="sng">
              <a:solidFill>
                <a:schemeClr val="dk1"/>
              </a:solidFill>
              <a:prstDash val="solid"/>
              <a:round/>
              <a:headEnd type="none" w="sm" len="sm"/>
              <a:tailEnd type="stealth" w="med" len="med"/>
            </a:ln>
          </p:spPr>
        </p:cxnSp>
        <p:cxnSp>
          <p:nvCxnSpPr>
            <p:cNvPr id="1130" name="Google Shape;1130;p16"/>
            <p:cNvCxnSpPr/>
            <p:nvPr/>
          </p:nvCxnSpPr>
          <p:spPr>
            <a:xfrm rot="10800000">
              <a:off x="2870" y="1152"/>
              <a:ext cx="0" cy="972"/>
            </a:xfrm>
            <a:prstGeom prst="straightConnector1">
              <a:avLst/>
            </a:prstGeom>
            <a:noFill/>
            <a:ln w="25400" cap="flat" cmpd="sng">
              <a:solidFill>
                <a:schemeClr val="dk1"/>
              </a:solidFill>
              <a:prstDash val="solid"/>
              <a:round/>
              <a:headEnd type="none" w="sm" len="sm"/>
              <a:tailEnd type="stealth" w="med" len="med"/>
            </a:ln>
          </p:spPr>
        </p:cxnSp>
        <p:cxnSp>
          <p:nvCxnSpPr>
            <p:cNvPr id="1131" name="Google Shape;1131;p16"/>
            <p:cNvCxnSpPr/>
            <p:nvPr/>
          </p:nvCxnSpPr>
          <p:spPr>
            <a:xfrm>
              <a:off x="2836" y="1862"/>
              <a:ext cx="72" cy="0"/>
            </a:xfrm>
            <a:prstGeom prst="straightConnector1">
              <a:avLst/>
            </a:prstGeom>
            <a:noFill/>
            <a:ln w="12700" cap="flat" cmpd="sng">
              <a:solidFill>
                <a:schemeClr val="dk1"/>
              </a:solidFill>
              <a:prstDash val="solid"/>
              <a:round/>
              <a:headEnd type="none" w="sm" len="sm"/>
              <a:tailEnd type="none" w="sm" len="sm"/>
            </a:ln>
          </p:spPr>
        </p:cxnSp>
        <p:cxnSp>
          <p:nvCxnSpPr>
            <p:cNvPr id="1132" name="Google Shape;1132;p16"/>
            <p:cNvCxnSpPr/>
            <p:nvPr/>
          </p:nvCxnSpPr>
          <p:spPr>
            <a:xfrm>
              <a:off x="2839" y="1727"/>
              <a:ext cx="72" cy="0"/>
            </a:xfrm>
            <a:prstGeom prst="straightConnector1">
              <a:avLst/>
            </a:prstGeom>
            <a:noFill/>
            <a:ln w="12700" cap="flat" cmpd="sng">
              <a:solidFill>
                <a:schemeClr val="dk1"/>
              </a:solidFill>
              <a:prstDash val="solid"/>
              <a:round/>
              <a:headEnd type="none" w="sm" len="sm"/>
              <a:tailEnd type="none" w="sm" len="sm"/>
            </a:ln>
          </p:spPr>
        </p:cxnSp>
        <p:cxnSp>
          <p:nvCxnSpPr>
            <p:cNvPr id="1133" name="Google Shape;1133;p16"/>
            <p:cNvCxnSpPr/>
            <p:nvPr/>
          </p:nvCxnSpPr>
          <p:spPr>
            <a:xfrm>
              <a:off x="2839" y="1592"/>
              <a:ext cx="72" cy="0"/>
            </a:xfrm>
            <a:prstGeom prst="straightConnector1">
              <a:avLst/>
            </a:prstGeom>
            <a:noFill/>
            <a:ln w="12700" cap="flat" cmpd="sng">
              <a:solidFill>
                <a:schemeClr val="dk1"/>
              </a:solidFill>
              <a:prstDash val="solid"/>
              <a:round/>
              <a:headEnd type="none" w="sm" len="sm"/>
              <a:tailEnd type="none" w="sm" len="sm"/>
            </a:ln>
          </p:spPr>
        </p:cxnSp>
        <p:cxnSp>
          <p:nvCxnSpPr>
            <p:cNvPr id="1134" name="Google Shape;1134;p16"/>
            <p:cNvCxnSpPr/>
            <p:nvPr/>
          </p:nvCxnSpPr>
          <p:spPr>
            <a:xfrm>
              <a:off x="2839" y="1463"/>
              <a:ext cx="72" cy="0"/>
            </a:xfrm>
            <a:prstGeom prst="straightConnector1">
              <a:avLst/>
            </a:prstGeom>
            <a:noFill/>
            <a:ln w="12700" cap="flat" cmpd="sng">
              <a:solidFill>
                <a:schemeClr val="dk1"/>
              </a:solidFill>
              <a:prstDash val="solid"/>
              <a:round/>
              <a:headEnd type="none" w="sm" len="sm"/>
              <a:tailEnd type="none" w="sm" len="sm"/>
            </a:ln>
          </p:spPr>
        </p:cxnSp>
        <p:cxnSp>
          <p:nvCxnSpPr>
            <p:cNvPr id="1135" name="Google Shape;1135;p16"/>
            <p:cNvCxnSpPr/>
            <p:nvPr/>
          </p:nvCxnSpPr>
          <p:spPr>
            <a:xfrm>
              <a:off x="2839" y="1334"/>
              <a:ext cx="72" cy="0"/>
            </a:xfrm>
            <a:prstGeom prst="straightConnector1">
              <a:avLst/>
            </a:prstGeom>
            <a:noFill/>
            <a:ln w="12700" cap="flat" cmpd="sng">
              <a:solidFill>
                <a:schemeClr val="dk1"/>
              </a:solidFill>
              <a:prstDash val="solid"/>
              <a:round/>
              <a:headEnd type="none" w="sm" len="sm"/>
              <a:tailEnd type="none" w="sm" len="sm"/>
            </a:ln>
          </p:spPr>
        </p:cxnSp>
        <p:cxnSp>
          <p:nvCxnSpPr>
            <p:cNvPr id="1136" name="Google Shape;1136;p16"/>
            <p:cNvCxnSpPr/>
            <p:nvPr/>
          </p:nvCxnSpPr>
          <p:spPr>
            <a:xfrm>
              <a:off x="2842" y="2102"/>
              <a:ext cx="72" cy="0"/>
            </a:xfrm>
            <a:prstGeom prst="straightConnector1">
              <a:avLst/>
            </a:prstGeom>
            <a:noFill/>
            <a:ln w="12700" cap="flat" cmpd="sng">
              <a:solidFill>
                <a:schemeClr val="dk1"/>
              </a:solidFill>
              <a:prstDash val="solid"/>
              <a:round/>
              <a:headEnd type="none" w="sm" len="sm"/>
              <a:tailEnd type="none" w="sm" len="sm"/>
            </a:ln>
          </p:spPr>
        </p:cxnSp>
        <p:sp>
          <p:nvSpPr>
            <p:cNvPr id="1137" name="Google Shape;1137;p16"/>
            <p:cNvSpPr/>
            <p:nvPr/>
          </p:nvSpPr>
          <p:spPr>
            <a:xfrm>
              <a:off x="2753" y="1974"/>
              <a:ext cx="22" cy="19"/>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38" name="Google Shape;1138;p16"/>
            <p:cNvSpPr/>
            <p:nvPr/>
          </p:nvSpPr>
          <p:spPr>
            <a:xfrm>
              <a:off x="2960" y="1971"/>
              <a:ext cx="22" cy="19"/>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39" name="Google Shape;1139;p16"/>
            <p:cNvSpPr/>
            <p:nvPr/>
          </p:nvSpPr>
          <p:spPr>
            <a:xfrm>
              <a:off x="3074" y="1911"/>
              <a:ext cx="22" cy="19"/>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40" name="Google Shape;1140;p16"/>
            <p:cNvSpPr/>
            <p:nvPr/>
          </p:nvSpPr>
          <p:spPr>
            <a:xfrm>
              <a:off x="3161" y="1665"/>
              <a:ext cx="22" cy="19"/>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41" name="Google Shape;1141;p16"/>
            <p:cNvSpPr/>
            <p:nvPr/>
          </p:nvSpPr>
          <p:spPr>
            <a:xfrm>
              <a:off x="3230" y="1317"/>
              <a:ext cx="22" cy="19"/>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142" name="Google Shape;1142;p16"/>
            <p:cNvCxnSpPr/>
            <p:nvPr/>
          </p:nvCxnSpPr>
          <p:spPr>
            <a:xfrm rot="10800000" flipH="1">
              <a:off x="3178" y="1334"/>
              <a:ext cx="63" cy="321"/>
            </a:xfrm>
            <a:prstGeom prst="straightConnector1">
              <a:avLst/>
            </a:prstGeom>
            <a:noFill/>
            <a:ln w="12700" cap="flat" cmpd="sng">
              <a:solidFill>
                <a:schemeClr val="dk1"/>
              </a:solidFill>
              <a:prstDash val="solid"/>
              <a:round/>
              <a:headEnd type="none" w="sm" len="sm"/>
              <a:tailEnd type="none" w="sm" len="sm"/>
            </a:ln>
          </p:spPr>
        </p:cxnSp>
        <p:sp>
          <p:nvSpPr>
            <p:cNvPr id="1143" name="Google Shape;1143;p16"/>
            <p:cNvSpPr/>
            <p:nvPr/>
          </p:nvSpPr>
          <p:spPr>
            <a:xfrm>
              <a:off x="3636" y="1970"/>
              <a:ext cx="265" cy="23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V</a:t>
              </a:r>
              <a:r>
                <a:rPr lang="en-US" sz="1800" b="1" baseline="-25000">
                  <a:solidFill>
                    <a:schemeClr val="dk1"/>
                  </a:solidFill>
                  <a:latin typeface="Calibri"/>
                  <a:ea typeface="Calibri"/>
                  <a:cs typeface="Calibri"/>
                  <a:sym typeface="Calibri"/>
                </a:rPr>
                <a:t>a</a:t>
              </a:r>
              <a:endParaRPr/>
            </a:p>
          </p:txBody>
        </p:sp>
        <p:sp>
          <p:nvSpPr>
            <p:cNvPr id="1144" name="Google Shape;1144;p16"/>
            <p:cNvSpPr/>
            <p:nvPr/>
          </p:nvSpPr>
          <p:spPr>
            <a:xfrm>
              <a:off x="2625" y="1058"/>
              <a:ext cx="172" cy="231"/>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Times New Roman"/>
                  <a:ea typeface="Times New Roman"/>
                  <a:cs typeface="Times New Roman"/>
                  <a:sym typeface="Times New Roman"/>
                </a:rPr>
                <a:t>I</a:t>
              </a:r>
              <a:endParaRPr/>
            </a:p>
          </p:txBody>
        </p:sp>
        <p:cxnSp>
          <p:nvCxnSpPr>
            <p:cNvPr id="1145" name="Google Shape;1145;p16"/>
            <p:cNvCxnSpPr/>
            <p:nvPr/>
          </p:nvCxnSpPr>
          <p:spPr>
            <a:xfrm>
              <a:off x="3397" y="1958"/>
              <a:ext cx="0" cy="90"/>
            </a:xfrm>
            <a:prstGeom prst="straightConnector1">
              <a:avLst/>
            </a:prstGeom>
            <a:noFill/>
            <a:ln w="12700" cap="flat" cmpd="sng">
              <a:solidFill>
                <a:schemeClr val="dk1"/>
              </a:solidFill>
              <a:prstDash val="solid"/>
              <a:round/>
              <a:headEnd type="none" w="sm" len="sm"/>
              <a:tailEnd type="none" w="sm" len="sm"/>
            </a:ln>
          </p:spPr>
        </p:cxnSp>
        <p:sp>
          <p:nvSpPr>
            <p:cNvPr id="1146" name="Google Shape;1146;p16"/>
            <p:cNvSpPr/>
            <p:nvPr/>
          </p:nvSpPr>
          <p:spPr>
            <a:xfrm>
              <a:off x="3285" y="2062"/>
              <a:ext cx="271" cy="192"/>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400" b="1">
                  <a:solidFill>
                    <a:schemeClr val="dk1"/>
                  </a:solidFill>
                  <a:latin typeface="Calibri"/>
                  <a:ea typeface="Calibri"/>
                  <a:cs typeface="Calibri"/>
                  <a:sym typeface="Calibri"/>
                </a:rPr>
                <a:t>1.0</a:t>
              </a:r>
              <a:endParaRPr/>
            </a:p>
          </p:txBody>
        </p:sp>
        <p:cxnSp>
          <p:nvCxnSpPr>
            <p:cNvPr id="1147" name="Google Shape;1147;p16"/>
            <p:cNvCxnSpPr/>
            <p:nvPr/>
          </p:nvCxnSpPr>
          <p:spPr>
            <a:xfrm rot="10800000" flipH="1">
              <a:off x="2998" y="1934"/>
              <a:ext cx="66" cy="33"/>
            </a:xfrm>
            <a:prstGeom prst="straightConnector1">
              <a:avLst/>
            </a:prstGeom>
            <a:noFill/>
            <a:ln w="12700" cap="flat" cmpd="sng">
              <a:solidFill>
                <a:schemeClr val="dk1"/>
              </a:solidFill>
              <a:prstDash val="solid"/>
              <a:round/>
              <a:headEnd type="none" w="sm" len="sm"/>
              <a:tailEnd type="none" w="sm" len="sm"/>
            </a:ln>
          </p:spPr>
        </p:cxnSp>
        <p:cxnSp>
          <p:nvCxnSpPr>
            <p:cNvPr id="1148" name="Google Shape;1148;p16"/>
            <p:cNvCxnSpPr/>
            <p:nvPr/>
          </p:nvCxnSpPr>
          <p:spPr>
            <a:xfrm rot="10800000" flipH="1">
              <a:off x="3100" y="1697"/>
              <a:ext cx="69" cy="201"/>
            </a:xfrm>
            <a:prstGeom prst="straightConnector1">
              <a:avLst/>
            </a:prstGeom>
            <a:noFill/>
            <a:ln w="12700" cap="flat" cmpd="sng">
              <a:solidFill>
                <a:schemeClr val="dk1"/>
              </a:solidFill>
              <a:prstDash val="solid"/>
              <a:round/>
              <a:headEnd type="none" w="sm" len="sm"/>
              <a:tailEnd type="none" w="sm" len="sm"/>
            </a:ln>
          </p:spPr>
        </p:cxnSp>
        <p:sp>
          <p:nvSpPr>
            <p:cNvPr id="1149" name="Google Shape;1149;p16"/>
            <p:cNvSpPr/>
            <p:nvPr/>
          </p:nvSpPr>
          <p:spPr>
            <a:xfrm>
              <a:off x="2618" y="1977"/>
              <a:ext cx="22" cy="19"/>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150" name="Google Shape;1150;p16"/>
            <p:cNvCxnSpPr/>
            <p:nvPr/>
          </p:nvCxnSpPr>
          <p:spPr>
            <a:xfrm>
              <a:off x="3172" y="1940"/>
              <a:ext cx="0" cy="81"/>
            </a:xfrm>
            <a:prstGeom prst="straightConnector1">
              <a:avLst/>
            </a:prstGeom>
            <a:noFill/>
            <a:ln w="12700" cap="flat" cmpd="sng">
              <a:solidFill>
                <a:schemeClr val="dk1"/>
              </a:solidFill>
              <a:prstDash val="solid"/>
              <a:round/>
              <a:headEnd type="none" w="sm" len="sm"/>
              <a:tailEnd type="none" w="sm" len="sm"/>
            </a:ln>
          </p:spPr>
        </p:cxnSp>
      </p:grpSp>
      <p:grpSp>
        <p:nvGrpSpPr>
          <p:cNvPr id="1151" name="Google Shape;1151;p16"/>
          <p:cNvGrpSpPr/>
          <p:nvPr/>
        </p:nvGrpSpPr>
        <p:grpSpPr>
          <a:xfrm>
            <a:off x="7633196" y="3387551"/>
            <a:ext cx="1068388" cy="1121569"/>
            <a:chOff x="4100" y="1096"/>
            <a:chExt cx="673" cy="707"/>
          </a:xfrm>
        </p:grpSpPr>
        <p:sp>
          <p:nvSpPr>
            <p:cNvPr id="1152" name="Google Shape;1152;p16"/>
            <p:cNvSpPr/>
            <p:nvPr/>
          </p:nvSpPr>
          <p:spPr>
            <a:xfrm rot="5400000">
              <a:off x="4331" y="1145"/>
              <a:ext cx="235" cy="136"/>
            </a:xfrm>
            <a:prstGeom prst="triangle">
              <a:avLst>
                <a:gd name="adj" fmla="val 49995"/>
              </a:avLst>
            </a:prstGeom>
            <a:no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153" name="Google Shape;1153;p16"/>
            <p:cNvCxnSpPr/>
            <p:nvPr/>
          </p:nvCxnSpPr>
          <p:spPr>
            <a:xfrm>
              <a:off x="4520" y="1107"/>
              <a:ext cx="0" cy="229"/>
            </a:xfrm>
            <a:prstGeom prst="straightConnector1">
              <a:avLst/>
            </a:prstGeom>
            <a:noFill/>
            <a:ln w="38100" cap="flat" cmpd="sng">
              <a:solidFill>
                <a:schemeClr val="dk1"/>
              </a:solidFill>
              <a:prstDash val="solid"/>
              <a:round/>
              <a:headEnd type="none" w="med" len="med"/>
              <a:tailEnd type="none" w="med" len="med"/>
            </a:ln>
          </p:spPr>
        </p:cxnSp>
        <p:cxnSp>
          <p:nvCxnSpPr>
            <p:cNvPr id="1154" name="Google Shape;1154;p16"/>
            <p:cNvCxnSpPr/>
            <p:nvPr/>
          </p:nvCxnSpPr>
          <p:spPr>
            <a:xfrm>
              <a:off x="4516" y="1213"/>
              <a:ext cx="216" cy="0"/>
            </a:xfrm>
            <a:prstGeom prst="straightConnector1">
              <a:avLst/>
            </a:prstGeom>
            <a:noFill/>
            <a:ln w="12700" cap="flat" cmpd="sng">
              <a:solidFill>
                <a:schemeClr val="dk1"/>
              </a:solidFill>
              <a:prstDash val="solid"/>
              <a:round/>
              <a:headEnd type="none" w="med" len="med"/>
              <a:tailEnd type="none" w="med" len="med"/>
            </a:ln>
          </p:spPr>
        </p:cxnSp>
        <p:cxnSp>
          <p:nvCxnSpPr>
            <p:cNvPr id="1155" name="Google Shape;1155;p16"/>
            <p:cNvCxnSpPr/>
            <p:nvPr/>
          </p:nvCxnSpPr>
          <p:spPr>
            <a:xfrm>
              <a:off x="4100" y="1211"/>
              <a:ext cx="272" cy="0"/>
            </a:xfrm>
            <a:prstGeom prst="straightConnector1">
              <a:avLst/>
            </a:prstGeom>
            <a:noFill/>
            <a:ln w="12700" cap="flat" cmpd="sng">
              <a:solidFill>
                <a:schemeClr val="dk1"/>
              </a:solidFill>
              <a:prstDash val="solid"/>
              <a:round/>
              <a:headEnd type="none" w="med" len="med"/>
              <a:tailEnd type="none" w="med" len="med"/>
            </a:ln>
          </p:spPr>
        </p:cxnSp>
        <p:sp>
          <p:nvSpPr>
            <p:cNvPr id="1156" name="Google Shape;1156;p16"/>
            <p:cNvSpPr/>
            <p:nvPr/>
          </p:nvSpPr>
          <p:spPr>
            <a:xfrm>
              <a:off x="4110" y="1201"/>
              <a:ext cx="20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a:t>
              </a:r>
              <a:endParaRPr/>
            </a:p>
          </p:txBody>
        </p:sp>
        <p:sp>
          <p:nvSpPr>
            <p:cNvPr id="1157" name="Google Shape;1157;p16"/>
            <p:cNvSpPr/>
            <p:nvPr/>
          </p:nvSpPr>
          <p:spPr>
            <a:xfrm>
              <a:off x="4571" y="1200"/>
              <a:ext cx="20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n</a:t>
              </a:r>
              <a:endParaRPr/>
            </a:p>
          </p:txBody>
        </p:sp>
        <p:pic>
          <p:nvPicPr>
            <p:cNvPr id="1158" name="Google Shape;1158;p16"/>
            <p:cNvPicPr preferRelativeResize="0"/>
            <p:nvPr/>
          </p:nvPicPr>
          <p:blipFill rotWithShape="1">
            <a:blip r:embed="rId3">
              <a:alphaModFix/>
            </a:blip>
            <a:srcRect/>
            <a:stretch/>
          </p:blipFill>
          <p:spPr>
            <a:xfrm>
              <a:off x="4197" y="1364"/>
              <a:ext cx="508" cy="187"/>
            </a:xfrm>
            <a:prstGeom prst="rect">
              <a:avLst/>
            </a:prstGeom>
            <a:noFill/>
            <a:ln>
              <a:noFill/>
            </a:ln>
          </p:spPr>
        </p:pic>
        <p:cxnSp>
          <p:nvCxnSpPr>
            <p:cNvPr id="1159" name="Google Shape;1159;p16"/>
            <p:cNvCxnSpPr/>
            <p:nvPr/>
          </p:nvCxnSpPr>
          <p:spPr>
            <a:xfrm>
              <a:off x="4245" y="1637"/>
              <a:ext cx="389" cy="0"/>
            </a:xfrm>
            <a:prstGeom prst="straightConnector1">
              <a:avLst/>
            </a:prstGeom>
            <a:noFill/>
            <a:ln w="19050" cap="flat" cmpd="sng">
              <a:solidFill>
                <a:schemeClr val="dk1"/>
              </a:solidFill>
              <a:prstDash val="solid"/>
              <a:round/>
              <a:headEnd type="none" w="sm" len="sm"/>
              <a:tailEnd type="triangle" w="med" len="med"/>
            </a:ln>
          </p:spPr>
        </p:cxnSp>
        <p:pic>
          <p:nvPicPr>
            <p:cNvPr id="1160" name="Google Shape;1160;p16"/>
            <p:cNvPicPr preferRelativeResize="0"/>
            <p:nvPr/>
          </p:nvPicPr>
          <p:blipFill rotWithShape="1">
            <a:blip r:embed="rId4">
              <a:alphaModFix/>
            </a:blip>
            <a:srcRect/>
            <a:stretch/>
          </p:blipFill>
          <p:spPr>
            <a:xfrm>
              <a:off x="4378" y="1659"/>
              <a:ext cx="89" cy="143"/>
            </a:xfrm>
            <a:prstGeom prst="rect">
              <a:avLst/>
            </a:prstGeom>
            <a:noFill/>
            <a:ln>
              <a:noFill/>
            </a:ln>
          </p:spPr>
        </p:pic>
        <p:sp>
          <p:nvSpPr>
            <p:cNvPr id="1161" name="Google Shape;1161;p16"/>
            <p:cNvSpPr/>
            <p:nvPr/>
          </p:nvSpPr>
          <p:spPr>
            <a:xfrm>
              <a:off x="4474" y="1288"/>
              <a:ext cx="101" cy="311"/>
            </a:xfrm>
            <a:custGeom>
              <a:avLst/>
              <a:gdLst/>
              <a:ahLst/>
              <a:cxnLst/>
              <a:rect l="l" t="t" r="r" b="b"/>
              <a:pathLst>
                <a:path w="128" h="465" extrusionOk="0">
                  <a:moveTo>
                    <a:pt x="0" y="0"/>
                  </a:moveTo>
                  <a:cubicBezTo>
                    <a:pt x="13" y="108"/>
                    <a:pt x="44" y="121"/>
                    <a:pt x="102" y="203"/>
                  </a:cubicBezTo>
                  <a:cubicBezTo>
                    <a:pt x="128" y="285"/>
                    <a:pt x="123" y="381"/>
                    <a:pt x="123" y="465"/>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pic>
        <p:nvPicPr>
          <p:cNvPr id="1162" name="Google Shape;1162;p16"/>
          <p:cNvPicPr preferRelativeResize="0"/>
          <p:nvPr/>
        </p:nvPicPr>
        <p:blipFill rotWithShape="1">
          <a:blip r:embed="rId5">
            <a:alphaModFix/>
          </a:blip>
          <a:srcRect/>
          <a:stretch/>
        </p:blipFill>
        <p:spPr>
          <a:xfrm>
            <a:off x="2826245" y="2312045"/>
            <a:ext cx="1302531" cy="396875"/>
          </a:xfrm>
          <a:prstGeom prst="rect">
            <a:avLst/>
          </a:prstGeom>
          <a:noFill/>
          <a:ln>
            <a:noFill/>
          </a:ln>
        </p:spPr>
      </p:pic>
      <p:pic>
        <p:nvPicPr>
          <p:cNvPr id="1163" name="Google Shape;1163;p16"/>
          <p:cNvPicPr preferRelativeResize="0"/>
          <p:nvPr/>
        </p:nvPicPr>
        <p:blipFill rotWithShape="1">
          <a:blip r:embed="rId6">
            <a:alphaModFix/>
          </a:blip>
          <a:srcRect/>
          <a:stretch/>
        </p:blipFill>
        <p:spPr>
          <a:xfrm>
            <a:off x="3446177" y="3701525"/>
            <a:ext cx="861207" cy="592080"/>
          </a:xfrm>
          <a:prstGeom prst="rect">
            <a:avLst/>
          </a:prstGeom>
          <a:noFill/>
          <a:ln>
            <a:noFill/>
          </a:ln>
        </p:spPr>
      </p:pic>
      <p:pic>
        <p:nvPicPr>
          <p:cNvPr id="1164" name="Google Shape;1164;p16"/>
          <p:cNvPicPr preferRelativeResize="0"/>
          <p:nvPr/>
        </p:nvPicPr>
        <p:blipFill rotWithShape="1">
          <a:blip r:embed="rId7">
            <a:alphaModFix/>
          </a:blip>
          <a:srcRect/>
          <a:stretch/>
        </p:blipFill>
        <p:spPr>
          <a:xfrm>
            <a:off x="827584" y="5828150"/>
            <a:ext cx="989412" cy="389277"/>
          </a:xfrm>
          <a:prstGeom prst="rect">
            <a:avLst/>
          </a:prstGeom>
          <a:noFill/>
          <a:ln>
            <a:noFill/>
          </a:ln>
        </p:spPr>
      </p:pic>
      <p:pic>
        <p:nvPicPr>
          <p:cNvPr id="1165" name="Google Shape;1165;p16"/>
          <p:cNvPicPr preferRelativeResize="0"/>
          <p:nvPr/>
        </p:nvPicPr>
        <p:blipFill rotWithShape="1">
          <a:blip r:embed="rId8">
            <a:alphaModFix/>
          </a:blip>
          <a:srcRect/>
          <a:stretch/>
        </p:blipFill>
        <p:spPr>
          <a:xfrm>
            <a:off x="2860975" y="5770409"/>
            <a:ext cx="1279713" cy="613561"/>
          </a:xfrm>
          <a:prstGeom prst="rect">
            <a:avLst/>
          </a:prstGeom>
          <a:noFill/>
          <a:ln>
            <a:noFill/>
          </a:ln>
        </p:spPr>
      </p:pic>
      <p:pic>
        <p:nvPicPr>
          <p:cNvPr id="1166" name="Google Shape;1166;p16"/>
          <p:cNvPicPr preferRelativeResize="0"/>
          <p:nvPr/>
        </p:nvPicPr>
        <p:blipFill rotWithShape="1">
          <a:blip r:embed="rId9">
            <a:alphaModFix/>
          </a:blip>
          <a:srcRect/>
          <a:stretch/>
        </p:blipFill>
        <p:spPr>
          <a:xfrm>
            <a:off x="5004048" y="4619865"/>
            <a:ext cx="101600" cy="1143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70"/>
        <p:cNvGrpSpPr/>
        <p:nvPr/>
      </p:nvGrpSpPr>
      <p:grpSpPr>
        <a:xfrm>
          <a:off x="0" y="0"/>
          <a:ext cx="0" cy="0"/>
          <a:chOff x="0" y="0"/>
          <a:chExt cx="0" cy="0"/>
        </a:xfrm>
      </p:grpSpPr>
      <p:sp>
        <p:nvSpPr>
          <p:cNvPr id="1171" name="Google Shape;1171;p17"/>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Teskari yo'nalish regioni</a:t>
            </a:r>
            <a:endParaRPr sz="4000"/>
          </a:p>
        </p:txBody>
      </p:sp>
      <p:sp>
        <p:nvSpPr>
          <p:cNvPr id="1176" name="Google Shape;1176;p17"/>
          <p:cNvSpPr txBox="1">
            <a:spLocks noGrp="1"/>
          </p:cNvSpPr>
          <p:nvPr>
            <p:ph type="body" idx="1"/>
          </p:nvPr>
        </p:nvSpPr>
        <p:spPr>
          <a:xfrm>
            <a:off x="323528" y="2002234"/>
            <a:ext cx="8229600" cy="2650902"/>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chemeClr val="dk1"/>
              </a:buClr>
              <a:buSzPct val="100000"/>
              <a:buChar char="•"/>
            </a:pPr>
            <a:r>
              <a:rPr lang="en-US"/>
              <a:t>Teskari yo'nalish V</a:t>
            </a:r>
            <a:r>
              <a:rPr lang="en-US" sz="2800"/>
              <a:t>a</a:t>
            </a:r>
            <a:r>
              <a:rPr lang="en-US"/>
              <a:t> &lt; 0 bo'lganda va diod oqimiga aylanganda kiritiladi</a:t>
            </a:r>
            <a:endParaRPr/>
          </a:p>
          <a:p>
            <a:pPr marL="2743200" lvl="6" indent="0" algn="l" rtl="0">
              <a:spcBef>
                <a:spcPts val="280"/>
              </a:spcBef>
              <a:spcAft>
                <a:spcPts val="0"/>
              </a:spcAft>
              <a:buClr>
                <a:schemeClr val="dk1"/>
              </a:buClr>
              <a:buSzPct val="100000"/>
              <a:buNone/>
            </a:pPr>
            <a:endParaRPr/>
          </a:p>
          <a:p>
            <a:pPr marL="342900" lvl="0" indent="-342900" algn="l" rtl="0">
              <a:spcBef>
                <a:spcPts val="448"/>
              </a:spcBef>
              <a:spcAft>
                <a:spcPts val="0"/>
              </a:spcAft>
              <a:buClr>
                <a:schemeClr val="dk1"/>
              </a:buClr>
              <a:buSzPct val="100000"/>
              <a:buChar char="•"/>
            </a:pPr>
            <a:r>
              <a:rPr lang="en-US"/>
              <a:t>Haqiqiy diodlar I</a:t>
            </a:r>
            <a:r>
              <a:rPr lang="en-US" sz="2100" b="1"/>
              <a:t>S </a:t>
            </a:r>
            <a:r>
              <a:rPr lang="en-US"/>
              <a:t>dan ancha katta bo'lgan teskari oqimlarni namoyish etadi. Masalan, kichik signalli diod uchun I</a:t>
            </a:r>
            <a:r>
              <a:rPr lang="en-US" sz="2100" b="1"/>
              <a:t>S</a:t>
            </a:r>
            <a:r>
              <a:rPr lang="en-US"/>
              <a:t> 10^-14 dan 10^-15 A gacha, teskari oqim esa 1 nA (10^-9 A) darajasida bo'lishi mumkin.</a:t>
            </a:r>
            <a:endParaRPr/>
          </a:p>
          <a:p>
            <a:pPr marL="342900" lvl="0" indent="-342900" algn="l" rtl="0">
              <a:spcBef>
                <a:spcPts val="448"/>
              </a:spcBef>
              <a:spcAft>
                <a:spcPts val="0"/>
              </a:spcAft>
              <a:buClr>
                <a:schemeClr val="dk1"/>
              </a:buClr>
              <a:buSzPct val="100000"/>
              <a:buChar char="•"/>
            </a:pPr>
            <a:r>
              <a:rPr lang="en-US"/>
              <a:t>Teskari oqimning katta qismi qochqinning ta'siriga bog'liq bo'lib, ular birlashma maydoniga mutanosibdir.</a:t>
            </a:r>
            <a:endParaRPr/>
          </a:p>
        </p:txBody>
      </p:sp>
      <p:pic>
        <p:nvPicPr>
          <p:cNvPr id="1177" name="Google Shape;1177;p17"/>
          <p:cNvPicPr preferRelativeResize="0"/>
          <p:nvPr/>
        </p:nvPicPr>
        <p:blipFill rotWithShape="1">
          <a:blip r:embed="rId3">
            <a:alphaModFix/>
          </a:blip>
          <a:srcRect/>
          <a:stretch/>
        </p:blipFill>
        <p:spPr>
          <a:xfrm>
            <a:off x="4177978" y="2420888"/>
            <a:ext cx="932314" cy="432048"/>
          </a:xfrm>
          <a:prstGeom prst="rect">
            <a:avLst/>
          </a:prstGeom>
          <a:noFill/>
          <a:ln>
            <a:noFill/>
          </a:ln>
        </p:spPr>
      </p:pic>
      <p:cxnSp>
        <p:nvCxnSpPr>
          <p:cNvPr id="1178" name="Google Shape;1178;p17"/>
          <p:cNvCxnSpPr/>
          <p:nvPr/>
        </p:nvCxnSpPr>
        <p:spPr>
          <a:xfrm>
            <a:off x="5718373" y="5500389"/>
            <a:ext cx="2413000" cy="0"/>
          </a:xfrm>
          <a:prstGeom prst="straightConnector1">
            <a:avLst/>
          </a:prstGeom>
          <a:noFill/>
          <a:ln w="25400" cap="flat" cmpd="sng">
            <a:solidFill>
              <a:schemeClr val="dk1"/>
            </a:solidFill>
            <a:prstDash val="solid"/>
            <a:round/>
            <a:headEnd type="triangle" w="med" len="med"/>
            <a:tailEnd type="none" w="sm" len="sm"/>
          </a:ln>
        </p:spPr>
      </p:cxnSp>
      <p:cxnSp>
        <p:nvCxnSpPr>
          <p:cNvPr id="1179" name="Google Shape;1179;p17"/>
          <p:cNvCxnSpPr/>
          <p:nvPr/>
        </p:nvCxnSpPr>
        <p:spPr>
          <a:xfrm rot="10800000">
            <a:off x="7942460" y="5008264"/>
            <a:ext cx="0" cy="1579563"/>
          </a:xfrm>
          <a:prstGeom prst="straightConnector1">
            <a:avLst/>
          </a:prstGeom>
          <a:noFill/>
          <a:ln w="25400" cap="flat" cmpd="sng">
            <a:solidFill>
              <a:schemeClr val="dk1"/>
            </a:solidFill>
            <a:prstDash val="solid"/>
            <a:round/>
            <a:headEnd type="none" w="sm" len="sm"/>
            <a:tailEnd type="stealth" w="med" len="med"/>
          </a:ln>
        </p:spPr>
      </p:cxnSp>
      <p:cxnSp>
        <p:nvCxnSpPr>
          <p:cNvPr id="1180" name="Google Shape;1180;p17"/>
          <p:cNvCxnSpPr/>
          <p:nvPr/>
        </p:nvCxnSpPr>
        <p:spPr>
          <a:xfrm>
            <a:off x="7888485" y="5271789"/>
            <a:ext cx="114300" cy="0"/>
          </a:xfrm>
          <a:prstGeom prst="straightConnector1">
            <a:avLst/>
          </a:prstGeom>
          <a:noFill/>
          <a:ln w="12700" cap="flat" cmpd="sng">
            <a:solidFill>
              <a:schemeClr val="dk1"/>
            </a:solidFill>
            <a:prstDash val="solid"/>
            <a:round/>
            <a:headEnd type="none" w="sm" len="sm"/>
            <a:tailEnd type="none" w="sm" len="sm"/>
          </a:ln>
        </p:spPr>
      </p:cxnSp>
      <p:cxnSp>
        <p:nvCxnSpPr>
          <p:cNvPr id="1181" name="Google Shape;1181;p17"/>
          <p:cNvCxnSpPr/>
          <p:nvPr/>
        </p:nvCxnSpPr>
        <p:spPr>
          <a:xfrm>
            <a:off x="7898010" y="5652789"/>
            <a:ext cx="114300" cy="0"/>
          </a:xfrm>
          <a:prstGeom prst="straightConnector1">
            <a:avLst/>
          </a:prstGeom>
          <a:noFill/>
          <a:ln w="12700" cap="flat" cmpd="sng">
            <a:solidFill>
              <a:schemeClr val="dk1"/>
            </a:solidFill>
            <a:prstDash val="solid"/>
            <a:round/>
            <a:headEnd type="none" w="sm" len="sm"/>
            <a:tailEnd type="none" w="sm" len="sm"/>
          </a:ln>
        </p:spPr>
      </p:cxnSp>
      <p:cxnSp>
        <p:nvCxnSpPr>
          <p:cNvPr id="1182" name="Google Shape;1182;p17"/>
          <p:cNvCxnSpPr/>
          <p:nvPr/>
        </p:nvCxnSpPr>
        <p:spPr>
          <a:xfrm>
            <a:off x="7893248" y="5862339"/>
            <a:ext cx="114300" cy="0"/>
          </a:xfrm>
          <a:prstGeom prst="straightConnector1">
            <a:avLst/>
          </a:prstGeom>
          <a:noFill/>
          <a:ln w="12700" cap="flat" cmpd="sng">
            <a:solidFill>
              <a:schemeClr val="dk1"/>
            </a:solidFill>
            <a:prstDash val="solid"/>
            <a:round/>
            <a:headEnd type="none" w="sm" len="sm"/>
            <a:tailEnd type="none" w="sm" len="sm"/>
          </a:ln>
        </p:spPr>
      </p:cxnSp>
      <p:cxnSp>
        <p:nvCxnSpPr>
          <p:cNvPr id="1183" name="Google Shape;1183;p17"/>
          <p:cNvCxnSpPr/>
          <p:nvPr/>
        </p:nvCxnSpPr>
        <p:spPr>
          <a:xfrm>
            <a:off x="7902773" y="6062364"/>
            <a:ext cx="114300" cy="0"/>
          </a:xfrm>
          <a:prstGeom prst="straightConnector1">
            <a:avLst/>
          </a:prstGeom>
          <a:noFill/>
          <a:ln w="12700" cap="flat" cmpd="sng">
            <a:solidFill>
              <a:schemeClr val="dk1"/>
            </a:solidFill>
            <a:prstDash val="solid"/>
            <a:round/>
            <a:headEnd type="none" w="sm" len="sm"/>
            <a:tailEnd type="none" w="sm" len="sm"/>
          </a:ln>
        </p:spPr>
      </p:cxnSp>
      <p:cxnSp>
        <p:nvCxnSpPr>
          <p:cNvPr id="1184" name="Google Shape;1184;p17"/>
          <p:cNvCxnSpPr/>
          <p:nvPr/>
        </p:nvCxnSpPr>
        <p:spPr>
          <a:xfrm>
            <a:off x="7902773" y="6276677"/>
            <a:ext cx="114300" cy="0"/>
          </a:xfrm>
          <a:prstGeom prst="straightConnector1">
            <a:avLst/>
          </a:prstGeom>
          <a:noFill/>
          <a:ln w="12700" cap="flat" cmpd="sng">
            <a:solidFill>
              <a:schemeClr val="dk1"/>
            </a:solidFill>
            <a:prstDash val="solid"/>
            <a:round/>
            <a:headEnd type="none" w="sm" len="sm"/>
            <a:tailEnd type="none" w="sm" len="sm"/>
          </a:ln>
        </p:spPr>
      </p:cxnSp>
      <p:cxnSp>
        <p:nvCxnSpPr>
          <p:cNvPr id="1185" name="Google Shape;1185;p17"/>
          <p:cNvCxnSpPr/>
          <p:nvPr/>
        </p:nvCxnSpPr>
        <p:spPr>
          <a:xfrm>
            <a:off x="7898010" y="6476702"/>
            <a:ext cx="114300" cy="0"/>
          </a:xfrm>
          <a:prstGeom prst="straightConnector1">
            <a:avLst/>
          </a:prstGeom>
          <a:noFill/>
          <a:ln w="12700" cap="flat" cmpd="sng">
            <a:solidFill>
              <a:schemeClr val="dk1"/>
            </a:solidFill>
            <a:prstDash val="solid"/>
            <a:round/>
            <a:headEnd type="none" w="sm" len="sm"/>
            <a:tailEnd type="none" w="sm" len="sm"/>
          </a:ln>
        </p:spPr>
      </p:cxnSp>
      <p:sp>
        <p:nvSpPr>
          <p:cNvPr id="1186" name="Google Shape;1186;p17"/>
          <p:cNvSpPr/>
          <p:nvPr/>
        </p:nvSpPr>
        <p:spPr>
          <a:xfrm>
            <a:off x="7756723" y="548768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87" name="Google Shape;1187;p17"/>
          <p:cNvSpPr/>
          <p:nvPr/>
        </p:nvSpPr>
        <p:spPr>
          <a:xfrm>
            <a:off x="7612260" y="4995564"/>
            <a:ext cx="247650"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I</a:t>
            </a:r>
            <a:endParaRPr sz="1800" b="1" baseline="-25000">
              <a:solidFill>
                <a:schemeClr val="dk1"/>
              </a:solidFill>
              <a:latin typeface="Arial"/>
              <a:ea typeface="Arial"/>
              <a:cs typeface="Arial"/>
              <a:sym typeface="Arial"/>
            </a:endParaRPr>
          </a:p>
        </p:txBody>
      </p:sp>
      <p:sp>
        <p:nvSpPr>
          <p:cNvPr id="1188" name="Google Shape;1188;p17"/>
          <p:cNvSpPr/>
          <p:nvPr/>
        </p:nvSpPr>
        <p:spPr>
          <a:xfrm>
            <a:off x="7529710" y="55305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89" name="Google Shape;1189;p17"/>
          <p:cNvSpPr/>
          <p:nvPr/>
        </p:nvSpPr>
        <p:spPr>
          <a:xfrm>
            <a:off x="7342385" y="55686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0" name="Google Shape;1190;p17"/>
          <p:cNvSpPr/>
          <p:nvPr/>
        </p:nvSpPr>
        <p:spPr>
          <a:xfrm>
            <a:off x="7166173" y="55813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1" name="Google Shape;1191;p17"/>
          <p:cNvSpPr/>
          <p:nvPr/>
        </p:nvSpPr>
        <p:spPr>
          <a:xfrm>
            <a:off x="6970910" y="55813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2" name="Google Shape;1192;p17"/>
          <p:cNvSpPr/>
          <p:nvPr/>
        </p:nvSpPr>
        <p:spPr>
          <a:xfrm>
            <a:off x="6767710" y="55940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3" name="Google Shape;1193;p17"/>
          <p:cNvSpPr/>
          <p:nvPr/>
        </p:nvSpPr>
        <p:spPr>
          <a:xfrm>
            <a:off x="6588323" y="55940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4" name="Google Shape;1194;p17"/>
          <p:cNvSpPr/>
          <p:nvPr/>
        </p:nvSpPr>
        <p:spPr>
          <a:xfrm>
            <a:off x="6389885" y="560198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5" name="Google Shape;1195;p17"/>
          <p:cNvSpPr/>
          <p:nvPr/>
        </p:nvSpPr>
        <p:spPr>
          <a:xfrm>
            <a:off x="6212085" y="56067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6" name="Google Shape;1196;p17"/>
          <p:cNvSpPr/>
          <p:nvPr/>
        </p:nvSpPr>
        <p:spPr>
          <a:xfrm>
            <a:off x="6037460" y="572898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7" name="Google Shape;1197;p17"/>
          <p:cNvSpPr/>
          <p:nvPr/>
        </p:nvSpPr>
        <p:spPr>
          <a:xfrm>
            <a:off x="5983485" y="5868689"/>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8" name="Google Shape;1198;p17"/>
          <p:cNvSpPr/>
          <p:nvPr/>
        </p:nvSpPr>
        <p:spPr>
          <a:xfrm>
            <a:off x="5929510" y="602585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199" name="Google Shape;1199;p17"/>
          <p:cNvSpPr/>
          <p:nvPr/>
        </p:nvSpPr>
        <p:spPr>
          <a:xfrm>
            <a:off x="5902523" y="6260802"/>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200" name="Google Shape;1200;p17"/>
          <p:cNvCxnSpPr/>
          <p:nvPr/>
        </p:nvCxnSpPr>
        <p:spPr>
          <a:xfrm rot="10800000">
            <a:off x="5913635" y="5194002"/>
            <a:ext cx="114300" cy="0"/>
          </a:xfrm>
          <a:prstGeom prst="straightConnector1">
            <a:avLst/>
          </a:prstGeom>
          <a:noFill/>
          <a:ln w="12700" cap="flat" cmpd="sng">
            <a:solidFill>
              <a:schemeClr val="dk1"/>
            </a:solidFill>
            <a:prstDash val="solid"/>
            <a:round/>
            <a:headEnd type="none" w="sm" len="sm"/>
            <a:tailEnd type="none" w="sm" len="sm"/>
          </a:ln>
        </p:spPr>
      </p:cxnSp>
      <p:sp>
        <p:nvSpPr>
          <p:cNvPr id="1201" name="Google Shape;1201;p17"/>
          <p:cNvSpPr/>
          <p:nvPr/>
        </p:nvSpPr>
        <p:spPr>
          <a:xfrm>
            <a:off x="8183760" y="5411489"/>
            <a:ext cx="420688"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V</a:t>
            </a:r>
            <a:r>
              <a:rPr lang="en-US" sz="1800" b="1" baseline="-25000">
                <a:solidFill>
                  <a:schemeClr val="dk1"/>
                </a:solidFill>
                <a:latin typeface="Arial"/>
                <a:ea typeface="Arial"/>
                <a:cs typeface="Arial"/>
                <a:sym typeface="Arial"/>
              </a:rPr>
              <a:t>a</a:t>
            </a:r>
            <a:endParaRPr/>
          </a:p>
        </p:txBody>
      </p:sp>
      <p:cxnSp>
        <p:nvCxnSpPr>
          <p:cNvPr id="1202" name="Google Shape;1202;p17"/>
          <p:cNvCxnSpPr/>
          <p:nvPr/>
        </p:nvCxnSpPr>
        <p:spPr>
          <a:xfrm>
            <a:off x="6091435" y="5401964"/>
            <a:ext cx="0" cy="1195388"/>
          </a:xfrm>
          <a:prstGeom prst="straightConnector1">
            <a:avLst/>
          </a:prstGeom>
          <a:noFill/>
          <a:ln w="12675" cap="flat" cmpd="sng">
            <a:solidFill>
              <a:schemeClr val="dk1"/>
            </a:solidFill>
            <a:prstDash val="lgDash"/>
            <a:round/>
            <a:headEnd type="none" w="sm" len="sm"/>
            <a:tailEnd type="none" w="sm" len="sm"/>
          </a:ln>
        </p:spPr>
      </p:cxnSp>
      <p:sp>
        <p:nvSpPr>
          <p:cNvPr id="1203" name="Google Shape;1203;p17"/>
          <p:cNvSpPr txBox="1"/>
          <p:nvPr/>
        </p:nvSpPr>
        <p:spPr>
          <a:xfrm>
            <a:off x="5961260" y="4993977"/>
            <a:ext cx="531813"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V</a:t>
            </a:r>
            <a:r>
              <a:rPr lang="en-US" sz="1800" baseline="-25000">
                <a:solidFill>
                  <a:schemeClr val="dk1"/>
                </a:solidFill>
                <a:latin typeface="Arial"/>
                <a:ea typeface="Arial"/>
                <a:cs typeface="Arial"/>
                <a:sym typeface="Arial"/>
              </a:rPr>
              <a:t>ZK</a:t>
            </a:r>
            <a:endParaRPr/>
          </a:p>
        </p:txBody>
      </p:sp>
      <p:sp>
        <p:nvSpPr>
          <p:cNvPr id="1204" name="Google Shape;1204;p17"/>
          <p:cNvSpPr/>
          <p:nvPr/>
        </p:nvSpPr>
        <p:spPr>
          <a:xfrm>
            <a:off x="5926335" y="5503564"/>
            <a:ext cx="1841500" cy="711200"/>
          </a:xfrm>
          <a:custGeom>
            <a:avLst/>
            <a:gdLst/>
            <a:ahLst/>
            <a:cxnLst/>
            <a:rect l="l" t="t" r="r" b="b"/>
            <a:pathLst>
              <a:path w="1160" h="448" extrusionOk="0">
                <a:moveTo>
                  <a:pt x="1160" y="0"/>
                </a:moveTo>
                <a:cubicBezTo>
                  <a:pt x="1108" y="10"/>
                  <a:pt x="1057" y="21"/>
                  <a:pt x="1008" y="32"/>
                </a:cubicBezTo>
                <a:cubicBezTo>
                  <a:pt x="959" y="43"/>
                  <a:pt x="904" y="59"/>
                  <a:pt x="864" y="64"/>
                </a:cubicBezTo>
                <a:cubicBezTo>
                  <a:pt x="824" y="69"/>
                  <a:pt x="803" y="65"/>
                  <a:pt x="768" y="64"/>
                </a:cubicBezTo>
                <a:cubicBezTo>
                  <a:pt x="733" y="63"/>
                  <a:pt x="703" y="57"/>
                  <a:pt x="656" y="56"/>
                </a:cubicBezTo>
                <a:cubicBezTo>
                  <a:pt x="609" y="55"/>
                  <a:pt x="532" y="56"/>
                  <a:pt x="488" y="56"/>
                </a:cubicBezTo>
                <a:cubicBezTo>
                  <a:pt x="444" y="56"/>
                  <a:pt x="432" y="55"/>
                  <a:pt x="392" y="56"/>
                </a:cubicBezTo>
                <a:cubicBezTo>
                  <a:pt x="352" y="57"/>
                  <a:pt x="287" y="56"/>
                  <a:pt x="248" y="64"/>
                </a:cubicBezTo>
                <a:cubicBezTo>
                  <a:pt x="209" y="72"/>
                  <a:pt x="185" y="91"/>
                  <a:pt x="160" y="104"/>
                </a:cubicBezTo>
                <a:cubicBezTo>
                  <a:pt x="135" y="117"/>
                  <a:pt x="111" y="131"/>
                  <a:pt x="96" y="144"/>
                </a:cubicBezTo>
                <a:cubicBezTo>
                  <a:pt x="81" y="157"/>
                  <a:pt x="81" y="165"/>
                  <a:pt x="72" y="184"/>
                </a:cubicBezTo>
                <a:cubicBezTo>
                  <a:pt x="63" y="203"/>
                  <a:pt x="49" y="235"/>
                  <a:pt x="40" y="256"/>
                </a:cubicBezTo>
                <a:cubicBezTo>
                  <a:pt x="31" y="277"/>
                  <a:pt x="23" y="280"/>
                  <a:pt x="16" y="312"/>
                </a:cubicBezTo>
                <a:cubicBezTo>
                  <a:pt x="9" y="344"/>
                  <a:pt x="3" y="420"/>
                  <a:pt x="0" y="448"/>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05" name="Google Shape;1205;p17"/>
          <p:cNvSpPr txBox="1"/>
          <p:nvPr/>
        </p:nvSpPr>
        <p:spPr>
          <a:xfrm>
            <a:off x="6621660" y="4686002"/>
            <a:ext cx="1277914"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Arial"/>
                <a:ea typeface="Arial"/>
                <a:cs typeface="Arial"/>
                <a:sym typeface="Arial"/>
              </a:rPr>
              <a:t>buzilish kuchlanishi</a:t>
            </a:r>
            <a:endParaRPr sz="1000">
              <a:solidFill>
                <a:schemeClr val="dk1"/>
              </a:solidFill>
              <a:latin typeface="Arial"/>
              <a:ea typeface="Arial"/>
              <a:cs typeface="Arial"/>
              <a:sym typeface="Arial"/>
            </a:endParaRPr>
          </a:p>
        </p:txBody>
      </p:sp>
      <p:cxnSp>
        <p:nvCxnSpPr>
          <p:cNvPr id="1206" name="Google Shape;1206;p17"/>
          <p:cNvCxnSpPr/>
          <p:nvPr/>
        </p:nvCxnSpPr>
        <p:spPr>
          <a:xfrm rot="10800000" flipH="1">
            <a:off x="6320035" y="4868564"/>
            <a:ext cx="304800" cy="190500"/>
          </a:xfrm>
          <a:prstGeom prst="straightConnector1">
            <a:avLst/>
          </a:prstGeom>
          <a:noFill/>
          <a:ln w="12675" cap="flat" cmpd="sng">
            <a:solidFill>
              <a:schemeClr val="dk1"/>
            </a:solidFill>
            <a:prstDash val="solid"/>
            <a:round/>
            <a:headEnd type="triangle" w="med" len="med"/>
            <a:tailEnd type="none" w="sm" len="sm"/>
          </a:ln>
        </p:spPr>
      </p:cxnSp>
      <p:sp>
        <p:nvSpPr>
          <p:cNvPr id="1207" name="Google Shape;1207;p17"/>
          <p:cNvSpPr txBox="1"/>
          <p:nvPr/>
        </p:nvSpPr>
        <p:spPr>
          <a:xfrm>
            <a:off x="6154935" y="5933777"/>
            <a:ext cx="149848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Arial"/>
                <a:ea typeface="Arial"/>
                <a:cs typeface="Arial"/>
                <a:sym typeface="Arial"/>
              </a:rPr>
              <a:t>Teskari yo’nalish</a:t>
            </a:r>
            <a:endParaRPr sz="1400">
              <a:solidFill>
                <a:schemeClr val="dk1"/>
              </a:solidFill>
              <a:latin typeface="Arial"/>
              <a:ea typeface="Arial"/>
              <a:cs typeface="Arial"/>
              <a:sym typeface="Arial"/>
            </a:endParaRPr>
          </a:p>
          <a:p>
            <a:pPr marL="0" marR="0" lvl="0" indent="0" algn="ctr" rtl="0">
              <a:spcBef>
                <a:spcPts val="0"/>
              </a:spcBef>
              <a:spcAft>
                <a:spcPts val="0"/>
              </a:spcAft>
              <a:buNone/>
            </a:pPr>
            <a:r>
              <a:rPr lang="en-US" sz="1400">
                <a:solidFill>
                  <a:schemeClr val="dk1"/>
                </a:solidFill>
                <a:latin typeface="Arial"/>
                <a:ea typeface="Arial"/>
                <a:cs typeface="Arial"/>
                <a:sym typeface="Arial"/>
              </a:rPr>
              <a:t> regioni</a:t>
            </a:r>
            <a:endParaRPr sz="1400">
              <a:solidFill>
                <a:schemeClr val="dk1"/>
              </a:solidFill>
              <a:latin typeface="Arial"/>
              <a:ea typeface="Arial"/>
              <a:cs typeface="Arial"/>
              <a:sym typeface="Arial"/>
            </a:endParaRPr>
          </a:p>
        </p:txBody>
      </p:sp>
      <p:cxnSp>
        <p:nvCxnSpPr>
          <p:cNvPr id="1208" name="Google Shape;1208;p17"/>
          <p:cNvCxnSpPr/>
          <p:nvPr/>
        </p:nvCxnSpPr>
        <p:spPr>
          <a:xfrm>
            <a:off x="6089848" y="5848052"/>
            <a:ext cx="1841500" cy="0"/>
          </a:xfrm>
          <a:prstGeom prst="straightConnector1">
            <a:avLst/>
          </a:prstGeom>
          <a:noFill/>
          <a:ln w="12675" cap="flat" cmpd="sng">
            <a:solidFill>
              <a:schemeClr val="dk1"/>
            </a:solidFill>
            <a:prstDash val="solid"/>
            <a:round/>
            <a:headEnd type="stealth" w="med" len="med"/>
            <a:tailEnd type="stealth" w="med" len="med"/>
          </a:ln>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12"/>
        <p:cNvGrpSpPr/>
        <p:nvPr/>
      </p:nvGrpSpPr>
      <p:grpSpPr>
        <a:xfrm>
          <a:off x="0" y="0"/>
          <a:ext cx="0" cy="0"/>
          <a:chOff x="0" y="0"/>
          <a:chExt cx="0" cy="0"/>
        </a:xfrm>
      </p:grpSpPr>
      <p:sp>
        <p:nvSpPr>
          <p:cNvPr id="1213" name="Google Shape;1213;p18"/>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Buzilish hududi</a:t>
            </a:r>
            <a:endParaRPr sz="4000"/>
          </a:p>
        </p:txBody>
      </p:sp>
      <p:sp>
        <p:nvSpPr>
          <p:cNvPr id="1218" name="Google Shape;1218;p18"/>
          <p:cNvSpPr txBox="1">
            <a:spLocks noGrp="1"/>
          </p:cNvSpPr>
          <p:nvPr>
            <p:ph type="body" idx="1"/>
          </p:nvPr>
        </p:nvSpPr>
        <p:spPr>
          <a:xfrm>
            <a:off x="427038" y="2096913"/>
            <a:ext cx="8147248" cy="2362870"/>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just" rtl="0">
              <a:spcBef>
                <a:spcPts val="0"/>
              </a:spcBef>
              <a:spcAft>
                <a:spcPts val="0"/>
              </a:spcAft>
              <a:buClr>
                <a:schemeClr val="dk1"/>
              </a:buClr>
              <a:buSzPct val="100000"/>
              <a:buChar char="•"/>
            </a:pPr>
            <a:r>
              <a:rPr lang="en-US"/>
              <a:t>Buzilish hududi teskari kuchlanishning kattaligi buzilish kuchlanishidan oshib ketganda, ma'lum bir diodaga xos bo'lgan chegara qiymatidan oshib ketganda kiritiladi. Qiymat i-v egri chizig'ining "tizzasiga" to'g'ri keladi va V</a:t>
            </a:r>
            <a:r>
              <a:rPr lang="en-US" sz="2000" b="1"/>
              <a:t>ZK</a:t>
            </a:r>
            <a:r>
              <a:rPr lang="en-US"/>
              <a:t> bilan belgilanadi. Z keyinroq muhokama qilinadigan Zenerni, K esa tizzani anglatadi.</a:t>
            </a:r>
            <a:endParaRPr/>
          </a:p>
          <a:p>
            <a:pPr marL="342900" lvl="0" indent="-342900" algn="just" rtl="0">
              <a:spcBef>
                <a:spcPts val="448"/>
              </a:spcBef>
              <a:spcAft>
                <a:spcPts val="0"/>
              </a:spcAft>
              <a:buClr>
                <a:schemeClr val="dk1"/>
              </a:buClr>
              <a:buSzPct val="100000"/>
              <a:buChar char="•"/>
            </a:pPr>
            <a:r>
              <a:rPr lang="en-US"/>
              <a:t>Buzilish hududida teskari oqim tez o'sib boradi, kuchlanishning pasayishi bilan bog'liq o'sish juda kichikdir.</a:t>
            </a:r>
            <a:endParaRPr/>
          </a:p>
        </p:txBody>
      </p:sp>
      <p:cxnSp>
        <p:nvCxnSpPr>
          <p:cNvPr id="1219" name="Google Shape;1219;p18"/>
          <p:cNvCxnSpPr/>
          <p:nvPr/>
        </p:nvCxnSpPr>
        <p:spPr>
          <a:xfrm>
            <a:off x="2622650" y="5094783"/>
            <a:ext cx="3162300" cy="12700"/>
          </a:xfrm>
          <a:prstGeom prst="straightConnector1">
            <a:avLst/>
          </a:prstGeom>
          <a:noFill/>
          <a:ln w="25400" cap="flat" cmpd="sng">
            <a:solidFill>
              <a:schemeClr val="dk1"/>
            </a:solidFill>
            <a:prstDash val="solid"/>
            <a:round/>
            <a:headEnd type="triangle" w="med" len="med"/>
            <a:tailEnd type="none" w="sm" len="sm"/>
          </a:ln>
        </p:spPr>
      </p:cxnSp>
      <p:cxnSp>
        <p:nvCxnSpPr>
          <p:cNvPr id="1220" name="Google Shape;1220;p18"/>
          <p:cNvCxnSpPr/>
          <p:nvPr/>
        </p:nvCxnSpPr>
        <p:spPr>
          <a:xfrm rot="10800000">
            <a:off x="5596037" y="4615358"/>
            <a:ext cx="0" cy="1579563"/>
          </a:xfrm>
          <a:prstGeom prst="straightConnector1">
            <a:avLst/>
          </a:prstGeom>
          <a:noFill/>
          <a:ln w="25400" cap="flat" cmpd="sng">
            <a:solidFill>
              <a:schemeClr val="dk1"/>
            </a:solidFill>
            <a:prstDash val="solid"/>
            <a:round/>
            <a:headEnd type="none" w="sm" len="sm"/>
            <a:tailEnd type="stealth" w="med" len="med"/>
          </a:ln>
        </p:spPr>
      </p:cxnSp>
      <p:cxnSp>
        <p:nvCxnSpPr>
          <p:cNvPr id="1221" name="Google Shape;1221;p18"/>
          <p:cNvCxnSpPr/>
          <p:nvPr/>
        </p:nvCxnSpPr>
        <p:spPr>
          <a:xfrm>
            <a:off x="5542062" y="4878883"/>
            <a:ext cx="114300" cy="0"/>
          </a:xfrm>
          <a:prstGeom prst="straightConnector1">
            <a:avLst/>
          </a:prstGeom>
          <a:noFill/>
          <a:ln w="12700" cap="flat" cmpd="sng">
            <a:solidFill>
              <a:schemeClr val="dk1"/>
            </a:solidFill>
            <a:prstDash val="solid"/>
            <a:round/>
            <a:headEnd type="none" w="sm" len="sm"/>
            <a:tailEnd type="none" w="sm" len="sm"/>
          </a:ln>
        </p:spPr>
      </p:cxnSp>
      <p:cxnSp>
        <p:nvCxnSpPr>
          <p:cNvPr id="1222" name="Google Shape;1222;p18"/>
          <p:cNvCxnSpPr/>
          <p:nvPr/>
        </p:nvCxnSpPr>
        <p:spPr>
          <a:xfrm>
            <a:off x="5551587" y="5259883"/>
            <a:ext cx="114300" cy="0"/>
          </a:xfrm>
          <a:prstGeom prst="straightConnector1">
            <a:avLst/>
          </a:prstGeom>
          <a:noFill/>
          <a:ln w="12700" cap="flat" cmpd="sng">
            <a:solidFill>
              <a:schemeClr val="dk1"/>
            </a:solidFill>
            <a:prstDash val="solid"/>
            <a:round/>
            <a:headEnd type="none" w="sm" len="sm"/>
            <a:tailEnd type="none" w="sm" len="sm"/>
          </a:ln>
        </p:spPr>
      </p:cxnSp>
      <p:cxnSp>
        <p:nvCxnSpPr>
          <p:cNvPr id="1223" name="Google Shape;1223;p18"/>
          <p:cNvCxnSpPr/>
          <p:nvPr/>
        </p:nvCxnSpPr>
        <p:spPr>
          <a:xfrm>
            <a:off x="5546825" y="5469433"/>
            <a:ext cx="114300" cy="0"/>
          </a:xfrm>
          <a:prstGeom prst="straightConnector1">
            <a:avLst/>
          </a:prstGeom>
          <a:noFill/>
          <a:ln w="12700" cap="flat" cmpd="sng">
            <a:solidFill>
              <a:schemeClr val="dk1"/>
            </a:solidFill>
            <a:prstDash val="solid"/>
            <a:round/>
            <a:headEnd type="none" w="sm" len="sm"/>
            <a:tailEnd type="none" w="sm" len="sm"/>
          </a:ln>
        </p:spPr>
      </p:cxnSp>
      <p:cxnSp>
        <p:nvCxnSpPr>
          <p:cNvPr id="1224" name="Google Shape;1224;p18"/>
          <p:cNvCxnSpPr/>
          <p:nvPr/>
        </p:nvCxnSpPr>
        <p:spPr>
          <a:xfrm>
            <a:off x="5556350" y="5669458"/>
            <a:ext cx="114300" cy="0"/>
          </a:xfrm>
          <a:prstGeom prst="straightConnector1">
            <a:avLst/>
          </a:prstGeom>
          <a:noFill/>
          <a:ln w="12700" cap="flat" cmpd="sng">
            <a:solidFill>
              <a:schemeClr val="dk1"/>
            </a:solidFill>
            <a:prstDash val="solid"/>
            <a:round/>
            <a:headEnd type="none" w="sm" len="sm"/>
            <a:tailEnd type="none" w="sm" len="sm"/>
          </a:ln>
        </p:spPr>
      </p:cxnSp>
      <p:cxnSp>
        <p:nvCxnSpPr>
          <p:cNvPr id="1225" name="Google Shape;1225;p18"/>
          <p:cNvCxnSpPr/>
          <p:nvPr/>
        </p:nvCxnSpPr>
        <p:spPr>
          <a:xfrm>
            <a:off x="5556350" y="5883771"/>
            <a:ext cx="114300" cy="0"/>
          </a:xfrm>
          <a:prstGeom prst="straightConnector1">
            <a:avLst/>
          </a:prstGeom>
          <a:noFill/>
          <a:ln w="12700" cap="flat" cmpd="sng">
            <a:solidFill>
              <a:schemeClr val="dk1"/>
            </a:solidFill>
            <a:prstDash val="solid"/>
            <a:round/>
            <a:headEnd type="none" w="sm" len="sm"/>
            <a:tailEnd type="none" w="sm" len="sm"/>
          </a:ln>
        </p:spPr>
      </p:cxnSp>
      <p:cxnSp>
        <p:nvCxnSpPr>
          <p:cNvPr id="1226" name="Google Shape;1226;p18"/>
          <p:cNvCxnSpPr/>
          <p:nvPr/>
        </p:nvCxnSpPr>
        <p:spPr>
          <a:xfrm>
            <a:off x="5551587" y="6083796"/>
            <a:ext cx="114300" cy="0"/>
          </a:xfrm>
          <a:prstGeom prst="straightConnector1">
            <a:avLst/>
          </a:prstGeom>
          <a:noFill/>
          <a:ln w="12700" cap="flat" cmpd="sng">
            <a:solidFill>
              <a:schemeClr val="dk1"/>
            </a:solidFill>
            <a:prstDash val="solid"/>
            <a:round/>
            <a:headEnd type="none" w="sm" len="sm"/>
            <a:tailEnd type="none" w="sm" len="sm"/>
          </a:ln>
        </p:spPr>
      </p:cxnSp>
      <p:sp>
        <p:nvSpPr>
          <p:cNvPr id="1227" name="Google Shape;1227;p18"/>
          <p:cNvSpPr/>
          <p:nvPr/>
        </p:nvSpPr>
        <p:spPr>
          <a:xfrm>
            <a:off x="5410300" y="5094783"/>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28" name="Google Shape;1228;p18"/>
          <p:cNvSpPr/>
          <p:nvPr/>
        </p:nvSpPr>
        <p:spPr>
          <a:xfrm>
            <a:off x="5275362" y="4618533"/>
            <a:ext cx="247650"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I</a:t>
            </a:r>
            <a:endParaRPr sz="1800" b="1" baseline="-25000">
              <a:solidFill>
                <a:schemeClr val="dk1"/>
              </a:solidFill>
              <a:latin typeface="Arial"/>
              <a:ea typeface="Arial"/>
              <a:cs typeface="Arial"/>
              <a:sym typeface="Arial"/>
            </a:endParaRPr>
          </a:p>
        </p:txBody>
      </p:sp>
      <p:sp>
        <p:nvSpPr>
          <p:cNvPr id="1229" name="Google Shape;1229;p18"/>
          <p:cNvSpPr/>
          <p:nvPr/>
        </p:nvSpPr>
        <p:spPr>
          <a:xfrm>
            <a:off x="5183287" y="51376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0" name="Google Shape;1230;p18"/>
          <p:cNvSpPr/>
          <p:nvPr/>
        </p:nvSpPr>
        <p:spPr>
          <a:xfrm>
            <a:off x="4995962" y="51757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1" name="Google Shape;1231;p18"/>
          <p:cNvSpPr/>
          <p:nvPr/>
        </p:nvSpPr>
        <p:spPr>
          <a:xfrm>
            <a:off x="4819750" y="51884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2" name="Google Shape;1232;p18"/>
          <p:cNvSpPr/>
          <p:nvPr/>
        </p:nvSpPr>
        <p:spPr>
          <a:xfrm>
            <a:off x="4624487" y="51884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3" name="Google Shape;1233;p18"/>
          <p:cNvSpPr/>
          <p:nvPr/>
        </p:nvSpPr>
        <p:spPr>
          <a:xfrm>
            <a:off x="4421287" y="52011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4" name="Google Shape;1234;p18"/>
          <p:cNvSpPr/>
          <p:nvPr/>
        </p:nvSpPr>
        <p:spPr>
          <a:xfrm>
            <a:off x="4241900" y="52011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5" name="Google Shape;1235;p18"/>
          <p:cNvSpPr/>
          <p:nvPr/>
        </p:nvSpPr>
        <p:spPr>
          <a:xfrm>
            <a:off x="4043462" y="5209083"/>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6" name="Google Shape;1236;p18"/>
          <p:cNvSpPr/>
          <p:nvPr/>
        </p:nvSpPr>
        <p:spPr>
          <a:xfrm>
            <a:off x="3865662" y="52138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7" name="Google Shape;1237;p18"/>
          <p:cNvSpPr/>
          <p:nvPr/>
        </p:nvSpPr>
        <p:spPr>
          <a:xfrm>
            <a:off x="3691037" y="5336083"/>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8" name="Google Shape;1238;p18"/>
          <p:cNvSpPr/>
          <p:nvPr/>
        </p:nvSpPr>
        <p:spPr>
          <a:xfrm>
            <a:off x="3637062" y="5475783"/>
            <a:ext cx="34925" cy="30163"/>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39" name="Google Shape;1239;p18"/>
          <p:cNvSpPr/>
          <p:nvPr/>
        </p:nvSpPr>
        <p:spPr>
          <a:xfrm>
            <a:off x="3583087" y="563294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40" name="Google Shape;1240;p18"/>
          <p:cNvSpPr/>
          <p:nvPr/>
        </p:nvSpPr>
        <p:spPr>
          <a:xfrm>
            <a:off x="3556100" y="5867896"/>
            <a:ext cx="34925" cy="30162"/>
          </a:xfrm>
          <a:prstGeom prst="ellipse">
            <a:avLst/>
          </a:prstGeom>
          <a:solidFill>
            <a:schemeClr val="lt1"/>
          </a:solid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241" name="Google Shape;1241;p18"/>
          <p:cNvCxnSpPr/>
          <p:nvPr/>
        </p:nvCxnSpPr>
        <p:spPr>
          <a:xfrm rot="10800000">
            <a:off x="3567212" y="4801096"/>
            <a:ext cx="114300" cy="0"/>
          </a:xfrm>
          <a:prstGeom prst="straightConnector1">
            <a:avLst/>
          </a:prstGeom>
          <a:noFill/>
          <a:ln w="12700" cap="flat" cmpd="sng">
            <a:solidFill>
              <a:schemeClr val="dk1"/>
            </a:solidFill>
            <a:prstDash val="solid"/>
            <a:round/>
            <a:headEnd type="none" w="sm" len="sm"/>
            <a:tailEnd type="none" w="sm" len="sm"/>
          </a:ln>
        </p:spPr>
      </p:cxnSp>
      <p:sp>
        <p:nvSpPr>
          <p:cNvPr id="1242" name="Google Shape;1242;p18"/>
          <p:cNvSpPr/>
          <p:nvPr/>
        </p:nvSpPr>
        <p:spPr>
          <a:xfrm>
            <a:off x="5837337" y="5018583"/>
            <a:ext cx="420688" cy="366713"/>
          </a:xfrm>
          <a:prstGeom prst="rect">
            <a:avLst/>
          </a:prstGeom>
          <a:noFill/>
          <a:ln>
            <a:noFill/>
          </a:ln>
        </p:spPr>
        <p:txBody>
          <a:bodyPr spcFirstLastPara="1" wrap="square" lIns="92075" tIns="46025" rIns="92075" bIns="46025"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V</a:t>
            </a:r>
            <a:r>
              <a:rPr lang="en-US" sz="1800" b="1" baseline="-25000">
                <a:solidFill>
                  <a:schemeClr val="dk1"/>
                </a:solidFill>
                <a:latin typeface="Arial"/>
                <a:ea typeface="Arial"/>
                <a:cs typeface="Arial"/>
                <a:sym typeface="Arial"/>
              </a:rPr>
              <a:t>a</a:t>
            </a:r>
            <a:endParaRPr/>
          </a:p>
        </p:txBody>
      </p:sp>
      <p:cxnSp>
        <p:nvCxnSpPr>
          <p:cNvPr id="1243" name="Google Shape;1243;p18"/>
          <p:cNvCxnSpPr/>
          <p:nvPr/>
        </p:nvCxnSpPr>
        <p:spPr>
          <a:xfrm>
            <a:off x="3745012" y="5009058"/>
            <a:ext cx="0" cy="1638300"/>
          </a:xfrm>
          <a:prstGeom prst="straightConnector1">
            <a:avLst/>
          </a:prstGeom>
          <a:noFill/>
          <a:ln w="12675" cap="flat" cmpd="sng">
            <a:solidFill>
              <a:schemeClr val="dk1"/>
            </a:solidFill>
            <a:prstDash val="lgDash"/>
            <a:round/>
            <a:headEnd type="none" w="sm" len="sm"/>
            <a:tailEnd type="none" w="sm" len="sm"/>
          </a:ln>
        </p:spPr>
      </p:cxnSp>
      <p:sp>
        <p:nvSpPr>
          <p:cNvPr id="1244" name="Google Shape;1244;p18"/>
          <p:cNvSpPr txBox="1"/>
          <p:nvPr/>
        </p:nvSpPr>
        <p:spPr>
          <a:xfrm>
            <a:off x="3614837" y="4601071"/>
            <a:ext cx="531813"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V</a:t>
            </a:r>
            <a:r>
              <a:rPr lang="en-US" sz="1800" baseline="-25000">
                <a:solidFill>
                  <a:schemeClr val="dk1"/>
                </a:solidFill>
                <a:latin typeface="Arial"/>
                <a:ea typeface="Arial"/>
                <a:cs typeface="Arial"/>
                <a:sym typeface="Arial"/>
              </a:rPr>
              <a:t>ZK</a:t>
            </a:r>
            <a:endParaRPr/>
          </a:p>
        </p:txBody>
      </p:sp>
      <p:sp>
        <p:nvSpPr>
          <p:cNvPr id="1245" name="Google Shape;1245;p18"/>
          <p:cNvSpPr/>
          <p:nvPr/>
        </p:nvSpPr>
        <p:spPr>
          <a:xfrm>
            <a:off x="3579912" y="5110658"/>
            <a:ext cx="1841500" cy="711200"/>
          </a:xfrm>
          <a:custGeom>
            <a:avLst/>
            <a:gdLst/>
            <a:ahLst/>
            <a:cxnLst/>
            <a:rect l="l" t="t" r="r" b="b"/>
            <a:pathLst>
              <a:path w="1160" h="448" extrusionOk="0">
                <a:moveTo>
                  <a:pt x="1160" y="0"/>
                </a:moveTo>
                <a:cubicBezTo>
                  <a:pt x="1108" y="10"/>
                  <a:pt x="1057" y="21"/>
                  <a:pt x="1008" y="32"/>
                </a:cubicBezTo>
                <a:cubicBezTo>
                  <a:pt x="959" y="43"/>
                  <a:pt x="904" y="59"/>
                  <a:pt x="864" y="64"/>
                </a:cubicBezTo>
                <a:cubicBezTo>
                  <a:pt x="824" y="69"/>
                  <a:pt x="803" y="65"/>
                  <a:pt x="768" y="64"/>
                </a:cubicBezTo>
                <a:cubicBezTo>
                  <a:pt x="733" y="63"/>
                  <a:pt x="703" y="57"/>
                  <a:pt x="656" y="56"/>
                </a:cubicBezTo>
                <a:cubicBezTo>
                  <a:pt x="609" y="55"/>
                  <a:pt x="532" y="56"/>
                  <a:pt x="488" y="56"/>
                </a:cubicBezTo>
                <a:cubicBezTo>
                  <a:pt x="444" y="56"/>
                  <a:pt x="432" y="55"/>
                  <a:pt x="392" y="56"/>
                </a:cubicBezTo>
                <a:cubicBezTo>
                  <a:pt x="352" y="57"/>
                  <a:pt x="287" y="56"/>
                  <a:pt x="248" y="64"/>
                </a:cubicBezTo>
                <a:cubicBezTo>
                  <a:pt x="209" y="72"/>
                  <a:pt x="185" y="91"/>
                  <a:pt x="160" y="104"/>
                </a:cubicBezTo>
                <a:cubicBezTo>
                  <a:pt x="135" y="117"/>
                  <a:pt x="111" y="131"/>
                  <a:pt x="96" y="144"/>
                </a:cubicBezTo>
                <a:cubicBezTo>
                  <a:pt x="81" y="157"/>
                  <a:pt x="81" y="165"/>
                  <a:pt x="72" y="184"/>
                </a:cubicBezTo>
                <a:cubicBezTo>
                  <a:pt x="63" y="203"/>
                  <a:pt x="49" y="235"/>
                  <a:pt x="40" y="256"/>
                </a:cubicBezTo>
                <a:cubicBezTo>
                  <a:pt x="31" y="277"/>
                  <a:pt x="23" y="280"/>
                  <a:pt x="16" y="312"/>
                </a:cubicBezTo>
                <a:cubicBezTo>
                  <a:pt x="9" y="344"/>
                  <a:pt x="3" y="420"/>
                  <a:pt x="0" y="448"/>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6" name="Google Shape;1246;p18"/>
          <p:cNvSpPr txBox="1"/>
          <p:nvPr/>
        </p:nvSpPr>
        <p:spPr>
          <a:xfrm>
            <a:off x="4275237" y="4293096"/>
            <a:ext cx="1277914"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Arial"/>
                <a:ea typeface="Arial"/>
                <a:cs typeface="Arial"/>
                <a:sym typeface="Arial"/>
              </a:rPr>
              <a:t>buzilish kuchlanishi</a:t>
            </a:r>
            <a:endParaRPr sz="1000">
              <a:solidFill>
                <a:schemeClr val="dk1"/>
              </a:solidFill>
              <a:latin typeface="Arial"/>
              <a:ea typeface="Arial"/>
              <a:cs typeface="Arial"/>
              <a:sym typeface="Arial"/>
            </a:endParaRPr>
          </a:p>
        </p:txBody>
      </p:sp>
      <p:cxnSp>
        <p:nvCxnSpPr>
          <p:cNvPr id="1247" name="Google Shape;1247;p18"/>
          <p:cNvCxnSpPr/>
          <p:nvPr/>
        </p:nvCxnSpPr>
        <p:spPr>
          <a:xfrm rot="10800000" flipH="1">
            <a:off x="3973612" y="4475658"/>
            <a:ext cx="304800" cy="190500"/>
          </a:xfrm>
          <a:prstGeom prst="straightConnector1">
            <a:avLst/>
          </a:prstGeom>
          <a:noFill/>
          <a:ln w="12675" cap="flat" cmpd="sng">
            <a:solidFill>
              <a:schemeClr val="dk1"/>
            </a:solidFill>
            <a:prstDash val="solid"/>
            <a:round/>
            <a:headEnd type="triangle" w="med" len="med"/>
            <a:tailEnd type="none" w="sm" len="sm"/>
          </a:ln>
        </p:spPr>
      </p:cxnSp>
      <p:sp>
        <p:nvSpPr>
          <p:cNvPr id="1248" name="Google Shape;1248;p18"/>
          <p:cNvSpPr/>
          <p:nvPr/>
        </p:nvSpPr>
        <p:spPr>
          <a:xfrm>
            <a:off x="3578325" y="5847258"/>
            <a:ext cx="14287" cy="546100"/>
          </a:xfrm>
          <a:custGeom>
            <a:avLst/>
            <a:gdLst/>
            <a:ahLst/>
            <a:cxnLst/>
            <a:rect l="l" t="t" r="r" b="b"/>
            <a:pathLst>
              <a:path w="9" h="344" extrusionOk="0">
                <a:moveTo>
                  <a:pt x="9" y="0"/>
                </a:moveTo>
                <a:cubicBezTo>
                  <a:pt x="5" y="32"/>
                  <a:pt x="2" y="64"/>
                  <a:pt x="1" y="88"/>
                </a:cubicBezTo>
                <a:cubicBezTo>
                  <a:pt x="0" y="112"/>
                  <a:pt x="1" y="123"/>
                  <a:pt x="1" y="144"/>
                </a:cubicBezTo>
                <a:cubicBezTo>
                  <a:pt x="1" y="165"/>
                  <a:pt x="1" y="196"/>
                  <a:pt x="1" y="216"/>
                </a:cubicBezTo>
                <a:cubicBezTo>
                  <a:pt x="1" y="236"/>
                  <a:pt x="1" y="243"/>
                  <a:pt x="1" y="264"/>
                </a:cubicBezTo>
                <a:cubicBezTo>
                  <a:pt x="1" y="285"/>
                  <a:pt x="1" y="325"/>
                  <a:pt x="1" y="344"/>
                </a:cubicBezTo>
              </a:path>
            </a:pathLst>
          </a:custGeom>
          <a:noFill/>
          <a:ln w="1267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9" name="Google Shape;1249;p18"/>
          <p:cNvSpPr/>
          <p:nvPr/>
        </p:nvSpPr>
        <p:spPr>
          <a:xfrm>
            <a:off x="1979712" y="6088558"/>
            <a:ext cx="1369286"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Arial"/>
                <a:ea typeface="Arial"/>
                <a:cs typeface="Arial"/>
                <a:sym typeface="Arial"/>
              </a:rPr>
              <a:t>buzilish hududi</a:t>
            </a:r>
            <a:endParaRPr sz="1400">
              <a:solidFill>
                <a:schemeClr val="dk1"/>
              </a:solidFill>
              <a:latin typeface="Arial"/>
              <a:ea typeface="Arial"/>
              <a:cs typeface="Arial"/>
              <a:sym typeface="Arial"/>
            </a:endParaRPr>
          </a:p>
        </p:txBody>
      </p:sp>
      <p:sp>
        <p:nvSpPr>
          <p:cNvPr id="1250" name="Google Shape;1250;p18"/>
          <p:cNvSpPr txBox="1"/>
          <p:nvPr/>
        </p:nvSpPr>
        <p:spPr>
          <a:xfrm>
            <a:off x="3805337" y="5655171"/>
            <a:ext cx="184698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Arial"/>
                <a:ea typeface="Arial"/>
                <a:cs typeface="Arial"/>
                <a:sym typeface="Arial"/>
              </a:rPr>
              <a:t>teskari chiziqli hudud</a:t>
            </a:r>
            <a:endParaRPr sz="1400">
              <a:solidFill>
                <a:schemeClr val="dk1"/>
              </a:solidFill>
              <a:latin typeface="Arial"/>
              <a:ea typeface="Arial"/>
              <a:cs typeface="Arial"/>
              <a:sym typeface="Arial"/>
            </a:endParaRPr>
          </a:p>
        </p:txBody>
      </p:sp>
      <p:cxnSp>
        <p:nvCxnSpPr>
          <p:cNvPr id="1251" name="Google Shape;1251;p18"/>
          <p:cNvCxnSpPr/>
          <p:nvPr/>
        </p:nvCxnSpPr>
        <p:spPr>
          <a:xfrm>
            <a:off x="2551212" y="6075858"/>
            <a:ext cx="1181100" cy="0"/>
          </a:xfrm>
          <a:prstGeom prst="straightConnector1">
            <a:avLst/>
          </a:prstGeom>
          <a:noFill/>
          <a:ln w="12675" cap="flat" cmpd="sng">
            <a:solidFill>
              <a:schemeClr val="dk1"/>
            </a:solidFill>
            <a:prstDash val="solid"/>
            <a:round/>
            <a:headEnd type="none" w="med" len="med"/>
            <a:tailEnd type="stealth" w="med" len="med"/>
          </a:ln>
        </p:spPr>
      </p:cxnSp>
      <p:cxnSp>
        <p:nvCxnSpPr>
          <p:cNvPr id="1252" name="Google Shape;1252;p18"/>
          <p:cNvCxnSpPr/>
          <p:nvPr/>
        </p:nvCxnSpPr>
        <p:spPr>
          <a:xfrm>
            <a:off x="3770412" y="5555158"/>
            <a:ext cx="1841500" cy="0"/>
          </a:xfrm>
          <a:prstGeom prst="straightConnector1">
            <a:avLst/>
          </a:prstGeom>
          <a:noFill/>
          <a:ln w="12675" cap="flat" cmpd="sng">
            <a:solidFill>
              <a:schemeClr val="dk1"/>
            </a:solidFill>
            <a:prstDash val="solid"/>
            <a:round/>
            <a:headEnd type="stealth" w="med" len="med"/>
            <a:tailEnd type="stealth" w="med" len="med"/>
          </a:ln>
        </p:spPr>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56"/>
        <p:cNvGrpSpPr/>
        <p:nvPr/>
      </p:nvGrpSpPr>
      <p:grpSpPr>
        <a:xfrm>
          <a:off x="0" y="0"/>
          <a:ext cx="0" cy="0"/>
          <a:chOff x="0" y="0"/>
          <a:chExt cx="0" cy="0"/>
        </a:xfrm>
      </p:grpSpPr>
      <p:sp>
        <p:nvSpPr>
          <p:cNvPr id="1257" name="Google Shape;1257;p19"/>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Supero'tkazuvchilar va izolyatorlar</a:t>
            </a:r>
            <a:endParaRPr sz="4000"/>
          </a:p>
        </p:txBody>
      </p:sp>
      <p:sp>
        <p:nvSpPr>
          <p:cNvPr id="1262" name="Google Shape;1262;p19"/>
          <p:cNvSpPr txBox="1">
            <a:spLocks noGrp="1"/>
          </p:cNvSpPr>
          <p:nvPr>
            <p:ph type="body" idx="1"/>
          </p:nvPr>
        </p:nvSpPr>
        <p:spPr>
          <a:xfrm>
            <a:off x="457200" y="2066486"/>
            <a:ext cx="8435280" cy="4674882"/>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dk1"/>
              </a:buClr>
              <a:buSzPts val="2400"/>
              <a:buChar char="•"/>
            </a:pPr>
            <a:r>
              <a:rPr lang="en-US" sz="2400"/>
              <a:t>Om qonuni: V = I </a:t>
            </a:r>
            <a:r>
              <a:rPr lang="en-US" baseline="30000">
                <a:latin typeface="Noto Sans Symbols"/>
                <a:ea typeface="Noto Sans Symbols"/>
                <a:cs typeface="Noto Sans Symbols"/>
                <a:sym typeface="Noto Sans Symbols"/>
              </a:rPr>
              <a:t>*</a:t>
            </a:r>
            <a:r>
              <a:rPr lang="en-US" sz="2400"/>
              <a:t> R</a:t>
            </a:r>
            <a:endParaRPr/>
          </a:p>
          <a:p>
            <a:pPr marL="342900" lvl="0" indent="-190500" algn="l" rtl="0">
              <a:spcBef>
                <a:spcPts val="480"/>
              </a:spcBef>
              <a:spcAft>
                <a:spcPts val="0"/>
              </a:spcAft>
              <a:buClr>
                <a:schemeClr val="dk1"/>
              </a:buClr>
              <a:buSzPts val="2400"/>
              <a:buNone/>
            </a:pPr>
            <a:endParaRPr sz="2400"/>
          </a:p>
          <a:p>
            <a:pPr marL="342900" lvl="0" indent="-190500" algn="l" rtl="0">
              <a:spcBef>
                <a:spcPts val="480"/>
              </a:spcBef>
              <a:spcAft>
                <a:spcPts val="0"/>
              </a:spcAft>
              <a:buClr>
                <a:schemeClr val="dk1"/>
              </a:buClr>
              <a:buSzPts val="2400"/>
              <a:buNone/>
            </a:pPr>
            <a:endParaRPr sz="2400"/>
          </a:p>
          <a:p>
            <a:pPr marL="342900" lvl="0" indent="-190500" algn="l" rtl="0">
              <a:spcBef>
                <a:spcPts val="480"/>
              </a:spcBef>
              <a:spcAft>
                <a:spcPts val="0"/>
              </a:spcAft>
              <a:buClr>
                <a:schemeClr val="dk1"/>
              </a:buClr>
              <a:buSzPts val="2400"/>
              <a:buNone/>
            </a:pPr>
            <a:endParaRPr sz="2400"/>
          </a:p>
          <a:p>
            <a:pPr marL="342900" lvl="0" indent="-190500" algn="l" rtl="0">
              <a:spcBef>
                <a:spcPts val="480"/>
              </a:spcBef>
              <a:spcAft>
                <a:spcPts val="0"/>
              </a:spcAft>
              <a:buClr>
                <a:schemeClr val="dk1"/>
              </a:buClr>
              <a:buSzPts val="2400"/>
              <a:buNone/>
            </a:pPr>
            <a:endParaRPr sz="2400"/>
          </a:p>
          <a:p>
            <a:pPr marL="342900" lvl="0" indent="-190500" algn="l" rtl="0">
              <a:spcBef>
                <a:spcPts val="480"/>
              </a:spcBef>
              <a:spcAft>
                <a:spcPts val="0"/>
              </a:spcAft>
              <a:buClr>
                <a:schemeClr val="dk1"/>
              </a:buClr>
              <a:buSzPts val="2400"/>
              <a:buNone/>
            </a:pPr>
            <a:endParaRPr sz="2400"/>
          </a:p>
          <a:p>
            <a:pPr marL="342900" lvl="0" indent="-342900" algn="l" rtl="0">
              <a:spcBef>
                <a:spcPts val="480"/>
              </a:spcBef>
              <a:spcAft>
                <a:spcPts val="0"/>
              </a:spcAft>
              <a:buClr>
                <a:schemeClr val="dk1"/>
              </a:buClr>
              <a:buSzPts val="2400"/>
              <a:buChar char="•"/>
            </a:pPr>
            <a:r>
              <a:rPr lang="en-US" sz="2400"/>
              <a:t>Supero'tkazuvchilar: kichik V </a:t>
            </a:r>
            <a:r>
              <a:rPr lang="en-US" sz="2400">
                <a:latin typeface="Noto Sans Symbols"/>
                <a:ea typeface="Noto Sans Symbols"/>
                <a:cs typeface="Noto Sans Symbols"/>
                <a:sym typeface="Noto Sans Symbols"/>
              </a:rPr>
              <a:t>→</a:t>
            </a:r>
            <a:r>
              <a:rPr lang="en-US" sz="2400"/>
              <a:t> katta i </a:t>
            </a:r>
            <a:r>
              <a:rPr lang="en-US" sz="2400" b="1">
                <a:latin typeface="Noto Sans Symbols"/>
                <a:ea typeface="Noto Sans Symbols"/>
                <a:cs typeface="Noto Sans Symbols"/>
                <a:sym typeface="Noto Sans Symbols"/>
              </a:rPr>
              <a:t>∴</a:t>
            </a:r>
            <a:r>
              <a:rPr lang="en-US" sz="2400"/>
              <a:t> R kichik</a:t>
            </a:r>
            <a:endParaRPr sz="2400"/>
          </a:p>
          <a:p>
            <a:pPr marL="342900" lvl="0" indent="-190500" algn="l" rtl="0">
              <a:spcBef>
                <a:spcPts val="480"/>
              </a:spcBef>
              <a:spcAft>
                <a:spcPts val="0"/>
              </a:spcAft>
              <a:buClr>
                <a:schemeClr val="dk1"/>
              </a:buClr>
              <a:buSzPts val="2400"/>
              <a:buNone/>
            </a:pPr>
            <a:endParaRPr sz="2400"/>
          </a:p>
          <a:p>
            <a:pPr marL="342900" lvl="0" indent="-342900" algn="l" rtl="0">
              <a:spcBef>
                <a:spcPts val="560"/>
              </a:spcBef>
              <a:spcAft>
                <a:spcPts val="0"/>
              </a:spcAft>
              <a:buClr>
                <a:schemeClr val="dk1"/>
              </a:buClr>
              <a:buSzPts val="2400"/>
              <a:buChar char="•"/>
            </a:pPr>
            <a:r>
              <a:rPr lang="en-US" sz="2400"/>
              <a:t>Izolyator: katta V </a:t>
            </a:r>
            <a:r>
              <a:rPr lang="en-US" sz="2400">
                <a:latin typeface="Noto Sans Symbols"/>
                <a:ea typeface="Noto Sans Symbols"/>
                <a:cs typeface="Noto Sans Symbols"/>
                <a:sym typeface="Noto Sans Symbols"/>
              </a:rPr>
              <a:t>→</a:t>
            </a:r>
            <a:r>
              <a:rPr lang="en-US" sz="2400"/>
              <a:t> kichik i </a:t>
            </a:r>
            <a:r>
              <a:rPr lang="en-US" sz="2400" b="1">
                <a:latin typeface="Noto Sans Symbols"/>
                <a:ea typeface="Noto Sans Symbols"/>
                <a:cs typeface="Noto Sans Symbols"/>
                <a:sym typeface="Noto Sans Symbols"/>
              </a:rPr>
              <a:t>∴</a:t>
            </a:r>
            <a:r>
              <a:rPr lang="en-US" sz="2400"/>
              <a:t> R katta (</a:t>
            </a:r>
            <a:r>
              <a:rPr lang="en-US" sz="2800">
                <a:latin typeface="Noto Sans Symbols"/>
                <a:ea typeface="Noto Sans Symbols"/>
                <a:cs typeface="Noto Sans Symbols"/>
                <a:sym typeface="Noto Sans Symbols"/>
              </a:rPr>
              <a:t>≈</a:t>
            </a:r>
            <a:r>
              <a:rPr lang="en-US" sz="2000">
                <a:latin typeface="Noto Sans Symbols"/>
                <a:ea typeface="Noto Sans Symbols"/>
                <a:cs typeface="Noto Sans Symbols"/>
                <a:sym typeface="Noto Sans Symbols"/>
              </a:rPr>
              <a:t> </a:t>
            </a:r>
            <a:r>
              <a:rPr lang="en-US" sz="2800">
                <a:latin typeface="Noto Sans Symbols"/>
                <a:ea typeface="Noto Sans Symbols"/>
                <a:cs typeface="Noto Sans Symbols"/>
                <a:sym typeface="Noto Sans Symbols"/>
              </a:rPr>
              <a:t>∞</a:t>
            </a:r>
            <a:r>
              <a:rPr lang="en-US" sz="2400"/>
              <a:t>)</a:t>
            </a:r>
            <a:endParaRPr/>
          </a:p>
        </p:txBody>
      </p:sp>
      <p:grpSp>
        <p:nvGrpSpPr>
          <p:cNvPr id="1263" name="Google Shape;1263;p19"/>
          <p:cNvGrpSpPr/>
          <p:nvPr/>
        </p:nvGrpSpPr>
        <p:grpSpPr>
          <a:xfrm>
            <a:off x="2771800" y="2420888"/>
            <a:ext cx="5791200" cy="1882775"/>
            <a:chOff x="1704" y="1430"/>
            <a:chExt cx="3648" cy="1186"/>
          </a:xfrm>
        </p:grpSpPr>
        <p:sp>
          <p:nvSpPr>
            <p:cNvPr id="1264" name="Google Shape;1264;p19"/>
            <p:cNvSpPr/>
            <p:nvPr/>
          </p:nvSpPr>
          <p:spPr>
            <a:xfrm>
              <a:off x="2040" y="1752"/>
              <a:ext cx="2976" cy="36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265" name="Google Shape;1265;p19"/>
            <p:cNvCxnSpPr/>
            <p:nvPr/>
          </p:nvCxnSpPr>
          <p:spPr>
            <a:xfrm>
              <a:off x="3360" y="2256"/>
              <a:ext cx="0" cy="360"/>
            </a:xfrm>
            <a:prstGeom prst="straightConnector1">
              <a:avLst/>
            </a:prstGeom>
            <a:noFill/>
            <a:ln w="9525" cap="flat" cmpd="sng">
              <a:solidFill>
                <a:schemeClr val="dk1"/>
              </a:solidFill>
              <a:prstDash val="solid"/>
              <a:round/>
              <a:headEnd type="none" w="med" len="med"/>
              <a:tailEnd type="none" w="med" len="med"/>
            </a:ln>
          </p:spPr>
        </p:cxnSp>
        <p:cxnSp>
          <p:nvCxnSpPr>
            <p:cNvPr id="1266" name="Google Shape;1266;p19"/>
            <p:cNvCxnSpPr/>
            <p:nvPr/>
          </p:nvCxnSpPr>
          <p:spPr>
            <a:xfrm>
              <a:off x="3456" y="2328"/>
              <a:ext cx="0" cy="216"/>
            </a:xfrm>
            <a:prstGeom prst="straightConnector1">
              <a:avLst/>
            </a:prstGeom>
            <a:noFill/>
            <a:ln w="9525" cap="flat" cmpd="sng">
              <a:solidFill>
                <a:schemeClr val="dk1"/>
              </a:solidFill>
              <a:prstDash val="solid"/>
              <a:round/>
              <a:headEnd type="none" w="med" len="med"/>
              <a:tailEnd type="none" w="med" len="med"/>
            </a:ln>
          </p:spPr>
        </p:cxnSp>
        <p:cxnSp>
          <p:nvCxnSpPr>
            <p:cNvPr id="1267" name="Google Shape;1267;p19"/>
            <p:cNvCxnSpPr/>
            <p:nvPr/>
          </p:nvCxnSpPr>
          <p:spPr>
            <a:xfrm>
              <a:off x="3540" y="2256"/>
              <a:ext cx="0" cy="360"/>
            </a:xfrm>
            <a:prstGeom prst="straightConnector1">
              <a:avLst/>
            </a:prstGeom>
            <a:noFill/>
            <a:ln w="9525" cap="flat" cmpd="sng">
              <a:solidFill>
                <a:schemeClr val="dk1"/>
              </a:solidFill>
              <a:prstDash val="solid"/>
              <a:round/>
              <a:headEnd type="none" w="med" len="med"/>
              <a:tailEnd type="none" w="med" len="med"/>
            </a:ln>
          </p:spPr>
        </p:cxnSp>
        <p:cxnSp>
          <p:nvCxnSpPr>
            <p:cNvPr id="1268" name="Google Shape;1268;p19"/>
            <p:cNvCxnSpPr/>
            <p:nvPr/>
          </p:nvCxnSpPr>
          <p:spPr>
            <a:xfrm>
              <a:off x="3636" y="2328"/>
              <a:ext cx="0" cy="216"/>
            </a:xfrm>
            <a:prstGeom prst="straightConnector1">
              <a:avLst/>
            </a:prstGeom>
            <a:noFill/>
            <a:ln w="9525" cap="flat" cmpd="sng">
              <a:solidFill>
                <a:schemeClr val="dk1"/>
              </a:solidFill>
              <a:prstDash val="solid"/>
              <a:round/>
              <a:headEnd type="none" w="med" len="med"/>
              <a:tailEnd type="none" w="med" len="med"/>
            </a:ln>
          </p:spPr>
        </p:cxnSp>
        <p:sp>
          <p:nvSpPr>
            <p:cNvPr id="1269" name="Google Shape;1269;p19"/>
            <p:cNvSpPr/>
            <p:nvPr/>
          </p:nvSpPr>
          <p:spPr>
            <a:xfrm>
              <a:off x="1704" y="1944"/>
              <a:ext cx="1656" cy="480"/>
            </a:xfrm>
            <a:custGeom>
              <a:avLst/>
              <a:gdLst/>
              <a:ahLst/>
              <a:cxnLst/>
              <a:rect l="l" t="t" r="r" b="b"/>
              <a:pathLst>
                <a:path w="1536" h="480" extrusionOk="0">
                  <a:moveTo>
                    <a:pt x="1536" y="480"/>
                  </a:moveTo>
                  <a:lnTo>
                    <a:pt x="0" y="480"/>
                  </a:lnTo>
                  <a:lnTo>
                    <a:pt x="0" y="0"/>
                  </a:lnTo>
                  <a:lnTo>
                    <a:pt x="312" y="0"/>
                  </a:lnTo>
                </a:path>
              </a:pathLst>
            </a:custGeom>
            <a:noFill/>
            <a:ln w="9525" cap="flat" cmpd="sng">
              <a:solidFill>
                <a:schemeClr val="dk1"/>
              </a:solidFill>
              <a:prstDash val="solid"/>
              <a:round/>
              <a:headEnd type="none" w="med" len="med"/>
              <a:tailEnd type="none" w="med" len="med"/>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70" name="Google Shape;1270;p19"/>
            <p:cNvSpPr/>
            <p:nvPr/>
          </p:nvSpPr>
          <p:spPr>
            <a:xfrm flipH="1">
              <a:off x="3636" y="1944"/>
              <a:ext cx="1716" cy="480"/>
            </a:xfrm>
            <a:custGeom>
              <a:avLst/>
              <a:gdLst/>
              <a:ahLst/>
              <a:cxnLst/>
              <a:rect l="l" t="t" r="r" b="b"/>
              <a:pathLst>
                <a:path w="1536" h="480" extrusionOk="0">
                  <a:moveTo>
                    <a:pt x="1536" y="480"/>
                  </a:moveTo>
                  <a:lnTo>
                    <a:pt x="0" y="480"/>
                  </a:lnTo>
                  <a:lnTo>
                    <a:pt x="0" y="0"/>
                  </a:lnTo>
                  <a:lnTo>
                    <a:pt x="312" y="0"/>
                  </a:lnTo>
                </a:path>
              </a:pathLst>
            </a:custGeom>
            <a:noFill/>
            <a:ln w="9525" cap="flat" cmpd="sng">
              <a:solidFill>
                <a:schemeClr val="dk1"/>
              </a:solidFill>
              <a:prstDash val="solid"/>
              <a:round/>
              <a:headEnd type="none" w="med" len="med"/>
              <a:tailEnd type="none" w="med" len="med"/>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71" name="Google Shape;1271;p19"/>
            <p:cNvSpPr txBox="1"/>
            <p:nvPr/>
          </p:nvSpPr>
          <p:spPr>
            <a:xfrm>
              <a:off x="3170" y="2227"/>
              <a:ext cx="18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Arial"/>
                  <a:ea typeface="Arial"/>
                  <a:cs typeface="Arial"/>
                  <a:sym typeface="Arial"/>
                </a:rPr>
                <a:t>+</a:t>
              </a:r>
              <a:endParaRPr/>
            </a:p>
          </p:txBody>
        </p:sp>
        <p:sp>
          <p:nvSpPr>
            <p:cNvPr id="1272" name="Google Shape;1272;p19"/>
            <p:cNvSpPr txBox="1"/>
            <p:nvPr/>
          </p:nvSpPr>
          <p:spPr>
            <a:xfrm>
              <a:off x="2258" y="1430"/>
              <a:ext cx="233"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dk1"/>
                  </a:solidFill>
                  <a:latin typeface="Times New Roman"/>
                  <a:ea typeface="Times New Roman"/>
                  <a:cs typeface="Times New Roman"/>
                  <a:sym typeface="Times New Roman"/>
                </a:rPr>
                <a:t>E</a:t>
              </a:r>
              <a:endParaRPr/>
            </a:p>
          </p:txBody>
        </p:sp>
        <p:cxnSp>
          <p:nvCxnSpPr>
            <p:cNvPr id="1273" name="Google Shape;1273;p19"/>
            <p:cNvCxnSpPr/>
            <p:nvPr/>
          </p:nvCxnSpPr>
          <p:spPr>
            <a:xfrm>
              <a:off x="2568" y="1560"/>
              <a:ext cx="372" cy="0"/>
            </a:xfrm>
            <a:prstGeom prst="straightConnector1">
              <a:avLst/>
            </a:prstGeom>
            <a:noFill/>
            <a:ln w="9525" cap="flat" cmpd="sng">
              <a:solidFill>
                <a:schemeClr val="dk1"/>
              </a:solidFill>
              <a:prstDash val="solid"/>
              <a:round/>
              <a:headEnd type="none" w="med" len="med"/>
              <a:tailEnd type="triangle" w="med" len="med"/>
            </a:ln>
          </p:spPr>
        </p:cxnSp>
        <p:sp>
          <p:nvSpPr>
            <p:cNvPr id="1274" name="Google Shape;1274;p19"/>
            <p:cNvSpPr txBox="1"/>
            <p:nvPr/>
          </p:nvSpPr>
          <p:spPr>
            <a:xfrm>
              <a:off x="4310" y="1746"/>
              <a:ext cx="279" cy="32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e</a:t>
              </a:r>
              <a:r>
                <a:rPr lang="en-US" sz="3600" baseline="30000">
                  <a:solidFill>
                    <a:schemeClr val="lt1"/>
                  </a:solidFill>
                  <a:latin typeface="Times New Roman"/>
                  <a:ea typeface="Times New Roman"/>
                  <a:cs typeface="Times New Roman"/>
                  <a:sym typeface="Times New Roman"/>
                </a:rPr>
                <a:t>-</a:t>
              </a:r>
              <a:endParaRPr sz="3200">
                <a:solidFill>
                  <a:schemeClr val="lt1"/>
                </a:solidFill>
                <a:latin typeface="Times New Roman"/>
                <a:ea typeface="Times New Roman"/>
                <a:cs typeface="Times New Roman"/>
                <a:sym typeface="Times New Roman"/>
              </a:endParaRPr>
            </a:p>
          </p:txBody>
        </p:sp>
        <p:cxnSp>
          <p:nvCxnSpPr>
            <p:cNvPr id="1275" name="Google Shape;1275;p19"/>
            <p:cNvCxnSpPr/>
            <p:nvPr/>
          </p:nvCxnSpPr>
          <p:spPr>
            <a:xfrm rot="10800000">
              <a:off x="3936" y="1944"/>
              <a:ext cx="372" cy="0"/>
            </a:xfrm>
            <a:prstGeom prst="straightConnector1">
              <a:avLst/>
            </a:prstGeom>
            <a:noFill/>
            <a:ln w="9525" cap="flat" cmpd="sng">
              <a:solidFill>
                <a:schemeClr val="lt1"/>
              </a:solidFill>
              <a:prstDash val="solid"/>
              <a:round/>
              <a:headEnd type="none" w="med" len="med"/>
              <a:tailEnd type="triangle" w="med" len="med"/>
            </a:ln>
          </p:spPr>
        </p:cxnSp>
        <p:sp>
          <p:nvSpPr>
            <p:cNvPr id="1276" name="Google Shape;1276;p19"/>
            <p:cNvSpPr txBox="1"/>
            <p:nvPr/>
          </p:nvSpPr>
          <p:spPr>
            <a:xfrm>
              <a:off x="2462" y="1770"/>
              <a:ext cx="178" cy="32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imes New Roman"/>
                  <a:ea typeface="Times New Roman"/>
                  <a:cs typeface="Times New Roman"/>
                  <a:sym typeface="Times New Roman"/>
                </a:rPr>
                <a:t>i</a:t>
              </a:r>
              <a:endParaRPr/>
            </a:p>
          </p:txBody>
        </p:sp>
        <p:cxnSp>
          <p:nvCxnSpPr>
            <p:cNvPr id="1277" name="Google Shape;1277;p19"/>
            <p:cNvCxnSpPr/>
            <p:nvPr/>
          </p:nvCxnSpPr>
          <p:spPr>
            <a:xfrm>
              <a:off x="2628" y="1944"/>
              <a:ext cx="372" cy="0"/>
            </a:xfrm>
            <a:prstGeom prst="straightConnector1">
              <a:avLst/>
            </a:prstGeom>
            <a:noFill/>
            <a:ln w="9525" cap="flat" cmpd="sng">
              <a:solidFill>
                <a:schemeClr val="lt1"/>
              </a:solidFill>
              <a:prstDash val="solid"/>
              <a:round/>
              <a:headEnd type="none" w="med" len="med"/>
              <a:tailEnd type="triangle" w="med" len="med"/>
            </a:ln>
          </p:spPr>
        </p:cxn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81"/>
        <p:cNvGrpSpPr/>
        <p:nvPr/>
      </p:nvGrpSpPr>
      <p:grpSpPr>
        <a:xfrm>
          <a:off x="0" y="0"/>
          <a:ext cx="0" cy="0"/>
          <a:chOff x="0" y="0"/>
          <a:chExt cx="0" cy="0"/>
        </a:xfrm>
      </p:grpSpPr>
      <p:sp>
        <p:nvSpPr>
          <p:cNvPr id="1282" name="Google Shape;1282;p20"/>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Yarimo’tkazuvchilar</a:t>
            </a:r>
            <a:endParaRPr sz="4000"/>
          </a:p>
        </p:txBody>
      </p:sp>
      <p:pic>
        <p:nvPicPr>
          <p:cNvPr id="1287" name="Google Shape;1287;p20" descr="H:\SZE1.JPG"/>
          <p:cNvPicPr preferRelativeResize="0"/>
          <p:nvPr/>
        </p:nvPicPr>
        <p:blipFill rotWithShape="1">
          <a:blip r:embed="rId3">
            <a:alphaModFix/>
          </a:blip>
          <a:srcRect/>
          <a:stretch/>
        </p:blipFill>
        <p:spPr>
          <a:xfrm>
            <a:off x="461487" y="2285273"/>
            <a:ext cx="8056563" cy="3805237"/>
          </a:xfrm>
          <a:prstGeom prst="rect">
            <a:avLst/>
          </a:prstGeom>
          <a:noFill/>
          <a:ln>
            <a:noFill/>
          </a:ln>
        </p:spPr>
      </p:pic>
      <p:sp>
        <p:nvSpPr>
          <p:cNvPr id="1288" name="Google Shape;1288;p20"/>
          <p:cNvSpPr txBox="1"/>
          <p:nvPr/>
        </p:nvSpPr>
        <p:spPr>
          <a:xfrm>
            <a:off x="1547664" y="6373549"/>
            <a:ext cx="6096541"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Arial"/>
                <a:ea typeface="Arial"/>
                <a:cs typeface="Arial"/>
                <a:sym typeface="Arial"/>
              </a:rPr>
              <a:t>Figure taken from </a:t>
            </a:r>
            <a:r>
              <a:rPr lang="en-US" sz="1000" u="sng">
                <a:solidFill>
                  <a:schemeClr val="dk1"/>
                </a:solidFill>
                <a:latin typeface="Arial"/>
                <a:ea typeface="Arial"/>
                <a:cs typeface="Arial"/>
                <a:sym typeface="Arial"/>
              </a:rPr>
              <a:t>Semiconductor Devices, Physics and Technology</a:t>
            </a:r>
            <a:r>
              <a:rPr lang="en-US" sz="1000">
                <a:solidFill>
                  <a:schemeClr val="dk1"/>
                </a:solidFill>
                <a:latin typeface="Arial"/>
                <a:ea typeface="Arial"/>
                <a:cs typeface="Arial"/>
                <a:sym typeface="Arial"/>
              </a:rPr>
              <a:t>, S. M. Sze,1985, John Wiley &amp; Sons</a:t>
            </a:r>
            <a:endParaRPr/>
          </a:p>
        </p:txBody>
      </p:sp>
      <p:sp>
        <p:nvSpPr>
          <p:cNvPr id="1289" name="Google Shape;1289;p20"/>
          <p:cNvSpPr/>
          <p:nvPr/>
        </p:nvSpPr>
        <p:spPr>
          <a:xfrm>
            <a:off x="353018" y="1820588"/>
            <a:ext cx="609118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dk1"/>
                </a:solidFill>
                <a:latin typeface="Calibri"/>
                <a:ea typeface="Calibri"/>
                <a:cs typeface="Calibri"/>
                <a:sym typeface="Calibri"/>
              </a:rPr>
              <a:t>Yarimo'tkazgichdagi tetraedr kovalent bog'lanishlari</a:t>
            </a:r>
            <a:endParaRPr sz="20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93"/>
        <p:cNvGrpSpPr/>
        <p:nvPr/>
      </p:nvGrpSpPr>
      <p:grpSpPr>
        <a:xfrm>
          <a:off x="0" y="0"/>
          <a:ext cx="0" cy="0"/>
          <a:chOff x="0" y="0"/>
          <a:chExt cx="0" cy="0"/>
        </a:xfrm>
      </p:grpSpPr>
      <p:sp>
        <p:nvSpPr>
          <p:cNvPr id="1294" name="Google Shape;1294;p21"/>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Yarimo’tkazuvchilar</a:t>
            </a:r>
            <a:endParaRPr sz="4000"/>
          </a:p>
        </p:txBody>
      </p:sp>
      <p:sp>
        <p:nvSpPr>
          <p:cNvPr id="1299" name="Google Shape;1299;p21"/>
          <p:cNvSpPr txBox="1"/>
          <p:nvPr/>
        </p:nvSpPr>
        <p:spPr>
          <a:xfrm>
            <a:off x="1547664" y="6373549"/>
            <a:ext cx="6096541"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Arial"/>
                <a:ea typeface="Arial"/>
                <a:cs typeface="Arial"/>
                <a:sym typeface="Arial"/>
              </a:rPr>
              <a:t>Figure taken from </a:t>
            </a:r>
            <a:r>
              <a:rPr lang="en-US" sz="1000" u="sng">
                <a:solidFill>
                  <a:schemeClr val="dk1"/>
                </a:solidFill>
                <a:latin typeface="Arial"/>
                <a:ea typeface="Arial"/>
                <a:cs typeface="Arial"/>
                <a:sym typeface="Arial"/>
              </a:rPr>
              <a:t>Semiconductor Devices, Physics and Technology</a:t>
            </a:r>
            <a:r>
              <a:rPr lang="en-US" sz="1000">
                <a:solidFill>
                  <a:schemeClr val="dk1"/>
                </a:solidFill>
                <a:latin typeface="Arial"/>
                <a:ea typeface="Arial"/>
                <a:cs typeface="Arial"/>
                <a:sym typeface="Arial"/>
              </a:rPr>
              <a:t>, S. M. Sze,1985, John Wiley &amp; Sons</a:t>
            </a:r>
            <a:endParaRPr/>
          </a:p>
        </p:txBody>
      </p:sp>
      <p:pic>
        <p:nvPicPr>
          <p:cNvPr id="1300" name="Google Shape;1300;p21" descr="H:\SZE2A.JPG"/>
          <p:cNvPicPr preferRelativeResize="0"/>
          <p:nvPr/>
        </p:nvPicPr>
        <p:blipFill rotWithShape="1">
          <a:blip r:embed="rId3">
            <a:alphaModFix/>
          </a:blip>
          <a:srcRect/>
          <a:stretch/>
        </p:blipFill>
        <p:spPr>
          <a:xfrm>
            <a:off x="467047" y="2174247"/>
            <a:ext cx="4462463" cy="3703637"/>
          </a:xfrm>
          <a:prstGeom prst="rect">
            <a:avLst/>
          </a:prstGeom>
          <a:noFill/>
          <a:ln>
            <a:noFill/>
          </a:ln>
        </p:spPr>
      </p:pic>
      <p:grpSp>
        <p:nvGrpSpPr>
          <p:cNvPr id="1301" name="Google Shape;1301;p21"/>
          <p:cNvGrpSpPr/>
          <p:nvPr/>
        </p:nvGrpSpPr>
        <p:grpSpPr>
          <a:xfrm>
            <a:off x="4289747" y="2174247"/>
            <a:ext cx="4530725" cy="3838575"/>
            <a:chOff x="2684" y="1161"/>
            <a:chExt cx="2854" cy="2418"/>
          </a:xfrm>
        </p:grpSpPr>
        <p:pic>
          <p:nvPicPr>
            <p:cNvPr id="1302" name="Google Shape;1302;p21" descr="H:\SZE2B.JPG"/>
            <p:cNvPicPr preferRelativeResize="0"/>
            <p:nvPr/>
          </p:nvPicPr>
          <p:blipFill rotWithShape="1">
            <a:blip r:embed="rId4">
              <a:alphaModFix/>
            </a:blip>
            <a:srcRect/>
            <a:stretch/>
          </p:blipFill>
          <p:spPr>
            <a:xfrm>
              <a:off x="3267" y="1161"/>
              <a:ext cx="2271" cy="2418"/>
            </a:xfrm>
            <a:prstGeom prst="rect">
              <a:avLst/>
            </a:prstGeom>
            <a:noFill/>
            <a:ln>
              <a:noFill/>
            </a:ln>
          </p:spPr>
        </p:pic>
        <p:sp>
          <p:nvSpPr>
            <p:cNvPr id="1303" name="Google Shape;1303;p21"/>
            <p:cNvSpPr/>
            <p:nvPr/>
          </p:nvSpPr>
          <p:spPr>
            <a:xfrm>
              <a:off x="2684" y="2100"/>
              <a:ext cx="519" cy="300"/>
            </a:xfrm>
            <a:prstGeom prst="rightArrow">
              <a:avLst>
                <a:gd name="adj1" fmla="val 34667"/>
                <a:gd name="adj2" fmla="val 64667"/>
              </a:avLst>
            </a:prstGeom>
            <a:solidFill>
              <a:schemeClr val="accen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sp>
        <p:nvSpPr>
          <p:cNvPr id="1304" name="Google Shape;1304;p21"/>
          <p:cNvSpPr/>
          <p:nvPr/>
        </p:nvSpPr>
        <p:spPr>
          <a:xfrm>
            <a:off x="357510" y="1594850"/>
            <a:ext cx="6230714"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Kremniydagi bog’lanishlar, teshiklar va elektronlar</a:t>
            </a:r>
            <a:endParaRPr sz="2000" b="1">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01"/>
                                        </p:tgtEl>
                                        <p:attrNameLst>
                                          <p:attrName>style.visibility</p:attrName>
                                        </p:attrNameLst>
                                      </p:cBhvr>
                                      <p:to>
                                        <p:strVal val="visible"/>
                                      </p:to>
                                    </p:set>
                                    <p:animEffect transition="in" filter="fade">
                                      <p:cBhvr>
                                        <p:cTn id="7" dur="500"/>
                                        <p:tgtEl>
                                          <p:spTgt spid="1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08"/>
        <p:cNvGrpSpPr/>
        <p:nvPr/>
      </p:nvGrpSpPr>
      <p:grpSpPr>
        <a:xfrm>
          <a:off x="0" y="0"/>
          <a:ext cx="0" cy="0"/>
          <a:chOff x="0" y="0"/>
          <a:chExt cx="0" cy="0"/>
        </a:xfrm>
      </p:grpSpPr>
      <p:sp>
        <p:nvSpPr>
          <p:cNvPr id="1309" name="Google Shape;1309;p22"/>
          <p:cNvSpPr txBox="1">
            <a:spLocks noGrp="1"/>
          </p:cNvSpPr>
          <p:nvPr>
            <p:ph type="title"/>
          </p:nvPr>
        </p:nvSpPr>
        <p:spPr>
          <a:xfrm>
            <a:off x="457200" y="627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Doping qilingan Yarimo’tkazuvchilar</a:t>
            </a:r>
            <a:endParaRPr sz="4000"/>
          </a:p>
        </p:txBody>
      </p:sp>
      <p:sp>
        <p:nvSpPr>
          <p:cNvPr id="1314" name="Google Shape;1314;p22"/>
          <p:cNvSpPr txBox="1"/>
          <p:nvPr/>
        </p:nvSpPr>
        <p:spPr>
          <a:xfrm>
            <a:off x="1547664" y="6373549"/>
            <a:ext cx="6096541"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Arial"/>
                <a:ea typeface="Arial"/>
                <a:cs typeface="Arial"/>
                <a:sym typeface="Arial"/>
              </a:rPr>
              <a:t>Figure taken from </a:t>
            </a:r>
            <a:r>
              <a:rPr lang="en-US" sz="1000" u="sng">
                <a:solidFill>
                  <a:schemeClr val="dk1"/>
                </a:solidFill>
                <a:latin typeface="Arial"/>
                <a:ea typeface="Arial"/>
                <a:cs typeface="Arial"/>
                <a:sym typeface="Arial"/>
              </a:rPr>
              <a:t>Semiconductor Devices, Physics and Technology</a:t>
            </a:r>
            <a:r>
              <a:rPr lang="en-US" sz="1000">
                <a:solidFill>
                  <a:schemeClr val="dk1"/>
                </a:solidFill>
                <a:latin typeface="Arial"/>
                <a:ea typeface="Arial"/>
                <a:cs typeface="Arial"/>
                <a:sym typeface="Arial"/>
              </a:rPr>
              <a:t>, S. M. Sze,1985, John Wiley &amp; Sons</a:t>
            </a:r>
            <a:endParaRPr/>
          </a:p>
        </p:txBody>
      </p:sp>
      <p:sp>
        <p:nvSpPr>
          <p:cNvPr id="1315" name="Google Shape;1315;p22"/>
          <p:cNvSpPr/>
          <p:nvPr/>
        </p:nvSpPr>
        <p:spPr>
          <a:xfrm>
            <a:off x="357510" y="1594850"/>
            <a:ext cx="6230714"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Doping qilingan Kremniydagi bog’lanishlar, teshiklar va elektronlar</a:t>
            </a:r>
            <a:endParaRPr sz="2000" b="1">
              <a:solidFill>
                <a:schemeClr val="dk1"/>
              </a:solidFill>
              <a:latin typeface="Calibri"/>
              <a:ea typeface="Calibri"/>
              <a:cs typeface="Calibri"/>
              <a:sym typeface="Calibri"/>
            </a:endParaRPr>
          </a:p>
        </p:txBody>
      </p:sp>
      <p:pic>
        <p:nvPicPr>
          <p:cNvPr id="1316" name="Google Shape;1316;p22" descr="H:\SZE3A.JPG"/>
          <p:cNvPicPr preferRelativeResize="0"/>
          <p:nvPr/>
        </p:nvPicPr>
        <p:blipFill rotWithShape="1">
          <a:blip r:embed="rId3">
            <a:alphaModFix/>
          </a:blip>
          <a:srcRect/>
          <a:stretch/>
        </p:blipFill>
        <p:spPr>
          <a:xfrm>
            <a:off x="240958" y="2254172"/>
            <a:ext cx="5002213" cy="4041775"/>
          </a:xfrm>
          <a:prstGeom prst="rect">
            <a:avLst/>
          </a:prstGeom>
          <a:noFill/>
          <a:ln>
            <a:noFill/>
          </a:ln>
        </p:spPr>
      </p:pic>
      <p:pic>
        <p:nvPicPr>
          <p:cNvPr id="1317" name="Google Shape;1317;p22" descr="H:\SZE3B.JPG"/>
          <p:cNvPicPr preferRelativeResize="0"/>
          <p:nvPr/>
        </p:nvPicPr>
        <p:blipFill rotWithShape="1">
          <a:blip r:embed="rId4">
            <a:alphaModFix/>
          </a:blip>
          <a:srcRect/>
          <a:stretch/>
        </p:blipFill>
        <p:spPr>
          <a:xfrm>
            <a:off x="5228883" y="2254172"/>
            <a:ext cx="3889375" cy="40735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21"/>
        <p:cNvGrpSpPr/>
        <p:nvPr/>
      </p:nvGrpSpPr>
      <p:grpSpPr>
        <a:xfrm>
          <a:off x="0" y="0"/>
          <a:ext cx="0" cy="0"/>
          <a:chOff x="0" y="0"/>
          <a:chExt cx="0" cy="0"/>
        </a:xfrm>
      </p:grpSpPr>
      <p:sp>
        <p:nvSpPr>
          <p:cNvPr id="1322" name="Google Shape;1322;p23"/>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Diod</a:t>
            </a:r>
            <a:endParaRPr sz="4000"/>
          </a:p>
        </p:txBody>
      </p:sp>
      <p:sp>
        <p:nvSpPr>
          <p:cNvPr id="1327" name="Google Shape;1327;p23"/>
          <p:cNvSpPr/>
          <p:nvPr/>
        </p:nvSpPr>
        <p:spPr>
          <a:xfrm>
            <a:off x="5488980" y="4652963"/>
            <a:ext cx="882650" cy="1016000"/>
          </a:xfrm>
          <a:prstGeom prst="rect">
            <a:avLst/>
          </a:prstGeom>
          <a:blipFill rotWithShape="1">
            <a:blip r:embed="rId3">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28" name="Google Shape;1328;p23"/>
          <p:cNvSpPr/>
          <p:nvPr/>
        </p:nvSpPr>
        <p:spPr>
          <a:xfrm>
            <a:off x="5488980" y="4641850"/>
            <a:ext cx="893763" cy="20638"/>
          </a:xfrm>
          <a:prstGeom prst="rect">
            <a:avLst/>
          </a:prstGeom>
          <a:blipFill rotWithShape="1">
            <a:blip r:embed="rId3">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29" name="Google Shape;1329;p23"/>
          <p:cNvSpPr/>
          <p:nvPr/>
        </p:nvSpPr>
        <p:spPr>
          <a:xfrm>
            <a:off x="6362105" y="4652963"/>
            <a:ext cx="20638" cy="1025525"/>
          </a:xfrm>
          <a:prstGeom prst="rect">
            <a:avLst/>
          </a:prstGeom>
          <a:blipFill rotWithShape="1">
            <a:blip r:embed="rId3">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0" name="Google Shape;1330;p23"/>
          <p:cNvSpPr/>
          <p:nvPr/>
        </p:nvSpPr>
        <p:spPr>
          <a:xfrm>
            <a:off x="5479455" y="5657850"/>
            <a:ext cx="892175" cy="20638"/>
          </a:xfrm>
          <a:prstGeom prst="rect">
            <a:avLst/>
          </a:prstGeom>
          <a:blipFill rotWithShape="1">
            <a:blip r:embed="rId3">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1" name="Google Shape;1331;p23"/>
          <p:cNvSpPr/>
          <p:nvPr/>
        </p:nvSpPr>
        <p:spPr>
          <a:xfrm>
            <a:off x="5479455" y="4641850"/>
            <a:ext cx="20638" cy="1027113"/>
          </a:xfrm>
          <a:prstGeom prst="rect">
            <a:avLst/>
          </a:prstGeom>
          <a:blipFill rotWithShape="1">
            <a:blip r:embed="rId3">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2" name="Google Shape;1332;p23"/>
          <p:cNvSpPr/>
          <p:nvPr/>
        </p:nvSpPr>
        <p:spPr>
          <a:xfrm>
            <a:off x="1886943" y="4611688"/>
            <a:ext cx="1057275" cy="296862"/>
          </a:xfrm>
          <a:prstGeom prst="rect">
            <a:avLst/>
          </a:prstGeom>
          <a:blipFill rotWithShape="1">
            <a:blip r:embed="rId4">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3" name="Google Shape;1333;p23"/>
          <p:cNvSpPr/>
          <p:nvPr/>
        </p:nvSpPr>
        <p:spPr>
          <a:xfrm>
            <a:off x="1886943" y="4908550"/>
            <a:ext cx="1057275" cy="441325"/>
          </a:xfrm>
          <a:prstGeom prst="rect">
            <a:avLst/>
          </a:prstGeom>
          <a:blipFill rotWithShape="1">
            <a:blip r:embed="rId5">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4" name="Google Shape;1334;p23"/>
          <p:cNvSpPr/>
          <p:nvPr/>
        </p:nvSpPr>
        <p:spPr>
          <a:xfrm>
            <a:off x="2339380" y="5032375"/>
            <a:ext cx="195263" cy="28733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1" i="1">
                <a:solidFill>
                  <a:srgbClr val="000000"/>
                </a:solidFill>
                <a:latin typeface="Times New Roman"/>
                <a:ea typeface="Times New Roman"/>
                <a:cs typeface="Times New Roman"/>
                <a:sym typeface="Times New Roman"/>
              </a:rPr>
              <a:t>n</a:t>
            </a:r>
            <a:endParaRPr sz="2000">
              <a:solidFill>
                <a:schemeClr val="dk1"/>
              </a:solidFill>
              <a:latin typeface="Times New Roman"/>
              <a:ea typeface="Times New Roman"/>
              <a:cs typeface="Times New Roman"/>
              <a:sym typeface="Times New Roman"/>
            </a:endParaRPr>
          </a:p>
        </p:txBody>
      </p:sp>
      <p:sp>
        <p:nvSpPr>
          <p:cNvPr id="1335" name="Google Shape;1335;p23"/>
          <p:cNvSpPr/>
          <p:nvPr/>
        </p:nvSpPr>
        <p:spPr>
          <a:xfrm>
            <a:off x="2339380" y="4641850"/>
            <a:ext cx="184150" cy="28733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1" i="1">
                <a:solidFill>
                  <a:srgbClr val="000000"/>
                </a:solidFill>
                <a:latin typeface="Times New Roman"/>
                <a:ea typeface="Times New Roman"/>
                <a:cs typeface="Times New Roman"/>
                <a:sym typeface="Times New Roman"/>
              </a:rPr>
              <a:t>p</a:t>
            </a:r>
            <a:endParaRPr sz="2000">
              <a:solidFill>
                <a:schemeClr val="dk1"/>
              </a:solidFill>
              <a:latin typeface="Times New Roman"/>
              <a:ea typeface="Times New Roman"/>
              <a:cs typeface="Times New Roman"/>
              <a:sym typeface="Times New Roman"/>
            </a:endParaRPr>
          </a:p>
        </p:txBody>
      </p:sp>
      <p:sp>
        <p:nvSpPr>
          <p:cNvPr id="1336" name="Google Shape;1336;p23"/>
          <p:cNvSpPr/>
          <p:nvPr/>
        </p:nvSpPr>
        <p:spPr>
          <a:xfrm>
            <a:off x="2390180" y="5503863"/>
            <a:ext cx="20638"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7" name="Google Shape;1337;p23"/>
          <p:cNvSpPr/>
          <p:nvPr/>
        </p:nvSpPr>
        <p:spPr>
          <a:xfrm>
            <a:off x="2390180" y="5432425"/>
            <a:ext cx="20638" cy="71438"/>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8" name="Google Shape;1338;p23"/>
          <p:cNvSpPr/>
          <p:nvPr/>
        </p:nvSpPr>
        <p:spPr>
          <a:xfrm>
            <a:off x="2390180" y="4518025"/>
            <a:ext cx="20638"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39" name="Google Shape;1339;p23"/>
          <p:cNvSpPr/>
          <p:nvPr/>
        </p:nvSpPr>
        <p:spPr>
          <a:xfrm>
            <a:off x="2390180" y="4446588"/>
            <a:ext cx="20638" cy="71437"/>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0" name="Google Shape;1340;p23"/>
          <p:cNvSpPr/>
          <p:nvPr/>
        </p:nvSpPr>
        <p:spPr>
          <a:xfrm>
            <a:off x="5654080" y="4960938"/>
            <a:ext cx="574675" cy="358775"/>
          </a:xfrm>
          <a:custGeom>
            <a:avLst/>
            <a:gdLst/>
            <a:ahLst/>
            <a:cxnLst/>
            <a:rect l="l" t="t" r="r" b="b"/>
            <a:pathLst>
              <a:path w="362" h="226" extrusionOk="0">
                <a:moveTo>
                  <a:pt x="362" y="0"/>
                </a:moveTo>
                <a:lnTo>
                  <a:pt x="0" y="0"/>
                </a:lnTo>
                <a:lnTo>
                  <a:pt x="181" y="226"/>
                </a:lnTo>
                <a:lnTo>
                  <a:pt x="362" y="0"/>
                </a:lnTo>
                <a:close/>
              </a:path>
            </a:pathLst>
          </a:custGeom>
          <a:blipFill rotWithShape="1">
            <a:blip r:embed="rId7">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1" name="Google Shape;1341;p23"/>
          <p:cNvSpPr/>
          <p:nvPr/>
        </p:nvSpPr>
        <p:spPr>
          <a:xfrm>
            <a:off x="5622330" y="4949825"/>
            <a:ext cx="606425" cy="390525"/>
          </a:xfrm>
          <a:custGeom>
            <a:avLst/>
            <a:gdLst/>
            <a:ahLst/>
            <a:cxnLst/>
            <a:rect l="l" t="t" r="r" b="b"/>
            <a:pathLst>
              <a:path w="382" h="246" extrusionOk="0">
                <a:moveTo>
                  <a:pt x="382" y="13"/>
                </a:moveTo>
                <a:lnTo>
                  <a:pt x="20" y="13"/>
                </a:lnTo>
                <a:lnTo>
                  <a:pt x="13" y="13"/>
                </a:lnTo>
                <a:lnTo>
                  <a:pt x="26" y="7"/>
                </a:lnTo>
                <a:lnTo>
                  <a:pt x="207" y="233"/>
                </a:lnTo>
                <a:lnTo>
                  <a:pt x="207" y="239"/>
                </a:lnTo>
                <a:lnTo>
                  <a:pt x="201" y="246"/>
                </a:lnTo>
                <a:lnTo>
                  <a:pt x="194" y="239"/>
                </a:lnTo>
                <a:lnTo>
                  <a:pt x="13" y="13"/>
                </a:lnTo>
                <a:lnTo>
                  <a:pt x="0" y="0"/>
                </a:lnTo>
                <a:lnTo>
                  <a:pt x="20" y="0"/>
                </a:lnTo>
                <a:lnTo>
                  <a:pt x="382" y="0"/>
                </a:lnTo>
                <a:lnTo>
                  <a:pt x="382"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2" name="Google Shape;1342;p23"/>
          <p:cNvSpPr/>
          <p:nvPr/>
        </p:nvSpPr>
        <p:spPr>
          <a:xfrm>
            <a:off x="5930305" y="4949825"/>
            <a:ext cx="328613" cy="379413"/>
          </a:xfrm>
          <a:custGeom>
            <a:avLst/>
            <a:gdLst/>
            <a:ahLst/>
            <a:cxnLst/>
            <a:rect l="l" t="t" r="r" b="b"/>
            <a:pathLst>
              <a:path w="207" h="239" extrusionOk="0">
                <a:moveTo>
                  <a:pt x="0" y="233"/>
                </a:moveTo>
                <a:lnTo>
                  <a:pt x="181" y="7"/>
                </a:lnTo>
                <a:lnTo>
                  <a:pt x="188" y="0"/>
                </a:lnTo>
                <a:lnTo>
                  <a:pt x="207" y="0"/>
                </a:lnTo>
                <a:lnTo>
                  <a:pt x="194" y="13"/>
                </a:lnTo>
                <a:lnTo>
                  <a:pt x="13" y="239"/>
                </a:lnTo>
                <a:lnTo>
                  <a:pt x="0" y="23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3" name="Google Shape;1343;p23"/>
          <p:cNvSpPr/>
          <p:nvPr/>
        </p:nvSpPr>
        <p:spPr>
          <a:xfrm>
            <a:off x="5746155" y="5319713"/>
            <a:ext cx="9525" cy="20637"/>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4" name="Google Shape;1344;p23"/>
          <p:cNvSpPr/>
          <p:nvPr/>
        </p:nvSpPr>
        <p:spPr>
          <a:xfrm>
            <a:off x="5755680" y="5319713"/>
            <a:ext cx="381000" cy="20637"/>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5" name="Google Shape;1345;p23"/>
          <p:cNvSpPr/>
          <p:nvPr/>
        </p:nvSpPr>
        <p:spPr>
          <a:xfrm>
            <a:off x="5930305" y="5319713"/>
            <a:ext cx="20638"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6" name="Google Shape;1346;p23"/>
          <p:cNvSpPr/>
          <p:nvPr/>
        </p:nvSpPr>
        <p:spPr>
          <a:xfrm>
            <a:off x="5930305" y="5329238"/>
            <a:ext cx="20638" cy="1127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7" name="Google Shape;1347;p23"/>
          <p:cNvSpPr/>
          <p:nvPr/>
        </p:nvSpPr>
        <p:spPr>
          <a:xfrm>
            <a:off x="5930305" y="4826000"/>
            <a:ext cx="20638"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8" name="Google Shape;1348;p23"/>
          <p:cNvSpPr/>
          <p:nvPr/>
        </p:nvSpPr>
        <p:spPr>
          <a:xfrm>
            <a:off x="5930305" y="4960938"/>
            <a:ext cx="20638"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49" name="Google Shape;1349;p23"/>
          <p:cNvSpPr/>
          <p:nvPr/>
        </p:nvSpPr>
        <p:spPr>
          <a:xfrm>
            <a:off x="5930305" y="4837113"/>
            <a:ext cx="20638" cy="1238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50" name="Google Shape;1350;p23"/>
          <p:cNvSpPr/>
          <p:nvPr/>
        </p:nvSpPr>
        <p:spPr>
          <a:xfrm>
            <a:off x="2161580" y="3359150"/>
            <a:ext cx="3724275" cy="20638"/>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51" name="Google Shape;1351;p23"/>
          <p:cNvSpPr/>
          <p:nvPr/>
        </p:nvSpPr>
        <p:spPr>
          <a:xfrm>
            <a:off x="3710980" y="2527300"/>
            <a:ext cx="1866900" cy="317500"/>
          </a:xfrm>
          <a:custGeom>
            <a:avLst/>
            <a:gdLst/>
            <a:ahLst/>
            <a:cxnLst/>
            <a:rect l="l" t="t" r="r" b="b"/>
            <a:pathLst>
              <a:path w="1176" h="200" extrusionOk="0">
                <a:moveTo>
                  <a:pt x="0" y="0"/>
                </a:moveTo>
                <a:lnTo>
                  <a:pt x="13" y="116"/>
                </a:lnTo>
                <a:lnTo>
                  <a:pt x="32" y="149"/>
                </a:lnTo>
                <a:lnTo>
                  <a:pt x="77" y="174"/>
                </a:lnTo>
                <a:lnTo>
                  <a:pt x="246" y="194"/>
                </a:lnTo>
                <a:lnTo>
                  <a:pt x="588" y="200"/>
                </a:lnTo>
                <a:lnTo>
                  <a:pt x="924" y="194"/>
                </a:lnTo>
                <a:lnTo>
                  <a:pt x="1099" y="174"/>
                </a:lnTo>
                <a:lnTo>
                  <a:pt x="1144" y="149"/>
                </a:lnTo>
                <a:lnTo>
                  <a:pt x="1164" y="116"/>
                </a:lnTo>
                <a:lnTo>
                  <a:pt x="1176" y="0"/>
                </a:lnTo>
                <a:lnTo>
                  <a:pt x="0" y="0"/>
                </a:lnTo>
                <a:close/>
              </a:path>
            </a:pathLst>
          </a:custGeom>
          <a:blipFill rotWithShape="1">
            <a:blip r:embed="rId4">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2" name="Google Shape;1352;p23"/>
          <p:cNvSpPr/>
          <p:nvPr/>
        </p:nvSpPr>
        <p:spPr>
          <a:xfrm>
            <a:off x="3699868" y="2516188"/>
            <a:ext cx="20637" cy="11112"/>
          </a:xfrm>
          <a:prstGeom prst="rect">
            <a:avLst/>
          </a:prstGeom>
          <a:blipFill rotWithShape="1">
            <a:blip r:embed="rId8">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53" name="Google Shape;1353;p23"/>
          <p:cNvSpPr/>
          <p:nvPr/>
        </p:nvSpPr>
        <p:spPr>
          <a:xfrm>
            <a:off x="3699868" y="2527300"/>
            <a:ext cx="1838325" cy="328613"/>
          </a:xfrm>
          <a:custGeom>
            <a:avLst/>
            <a:gdLst/>
            <a:ahLst/>
            <a:cxnLst/>
            <a:rect l="l" t="t" r="r" b="b"/>
            <a:pathLst>
              <a:path w="1158" h="207" extrusionOk="0">
                <a:moveTo>
                  <a:pt x="13" y="0"/>
                </a:moveTo>
                <a:lnTo>
                  <a:pt x="26" y="116"/>
                </a:lnTo>
                <a:lnTo>
                  <a:pt x="46" y="149"/>
                </a:lnTo>
                <a:lnTo>
                  <a:pt x="46" y="142"/>
                </a:lnTo>
                <a:lnTo>
                  <a:pt x="91" y="168"/>
                </a:lnTo>
                <a:lnTo>
                  <a:pt x="84" y="168"/>
                </a:lnTo>
                <a:lnTo>
                  <a:pt x="253" y="187"/>
                </a:lnTo>
                <a:lnTo>
                  <a:pt x="595" y="194"/>
                </a:lnTo>
                <a:lnTo>
                  <a:pt x="931" y="187"/>
                </a:lnTo>
                <a:lnTo>
                  <a:pt x="1106" y="168"/>
                </a:lnTo>
                <a:lnTo>
                  <a:pt x="1151" y="142"/>
                </a:lnTo>
                <a:lnTo>
                  <a:pt x="1145" y="149"/>
                </a:lnTo>
                <a:lnTo>
                  <a:pt x="1158" y="155"/>
                </a:lnTo>
                <a:lnTo>
                  <a:pt x="1112" y="181"/>
                </a:lnTo>
                <a:lnTo>
                  <a:pt x="1106" y="181"/>
                </a:lnTo>
                <a:lnTo>
                  <a:pt x="931" y="200"/>
                </a:lnTo>
                <a:lnTo>
                  <a:pt x="595" y="207"/>
                </a:lnTo>
                <a:lnTo>
                  <a:pt x="253" y="200"/>
                </a:lnTo>
                <a:lnTo>
                  <a:pt x="84" y="181"/>
                </a:lnTo>
                <a:lnTo>
                  <a:pt x="39" y="155"/>
                </a:lnTo>
                <a:lnTo>
                  <a:pt x="33" y="155"/>
                </a:lnTo>
                <a:lnTo>
                  <a:pt x="13" y="123"/>
                </a:lnTo>
                <a:lnTo>
                  <a:pt x="13" y="116"/>
                </a:lnTo>
                <a:lnTo>
                  <a:pt x="0" y="0"/>
                </a:lnTo>
                <a:lnTo>
                  <a:pt x="13" y="0"/>
                </a:lnTo>
                <a:close/>
              </a:path>
            </a:pathLst>
          </a:custGeom>
          <a:blipFill rotWithShape="1">
            <a:blip r:embed="rId8">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4" name="Google Shape;1354;p23"/>
          <p:cNvSpPr/>
          <p:nvPr/>
        </p:nvSpPr>
        <p:spPr>
          <a:xfrm>
            <a:off x="5517555" y="2711450"/>
            <a:ext cx="50800" cy="61913"/>
          </a:xfrm>
          <a:custGeom>
            <a:avLst/>
            <a:gdLst/>
            <a:ahLst/>
            <a:cxnLst/>
            <a:rect l="l" t="t" r="r" b="b"/>
            <a:pathLst>
              <a:path w="32" h="39" extrusionOk="0">
                <a:moveTo>
                  <a:pt x="0" y="33"/>
                </a:moveTo>
                <a:lnTo>
                  <a:pt x="19" y="0"/>
                </a:lnTo>
                <a:lnTo>
                  <a:pt x="32" y="0"/>
                </a:lnTo>
                <a:lnTo>
                  <a:pt x="32" y="7"/>
                </a:lnTo>
                <a:lnTo>
                  <a:pt x="13" y="39"/>
                </a:lnTo>
                <a:lnTo>
                  <a:pt x="0" y="33"/>
                </a:lnTo>
                <a:close/>
              </a:path>
            </a:pathLst>
          </a:custGeom>
          <a:blipFill rotWithShape="1">
            <a:blip r:embed="rId8">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5" name="Google Shape;1355;p23"/>
          <p:cNvSpPr/>
          <p:nvPr/>
        </p:nvSpPr>
        <p:spPr>
          <a:xfrm>
            <a:off x="5568355" y="2516188"/>
            <a:ext cx="20638" cy="11112"/>
          </a:xfrm>
          <a:prstGeom prst="rect">
            <a:avLst/>
          </a:prstGeom>
          <a:blipFill rotWithShape="1">
            <a:blip r:embed="rId8">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56" name="Google Shape;1356;p23"/>
          <p:cNvSpPr/>
          <p:nvPr/>
        </p:nvSpPr>
        <p:spPr>
          <a:xfrm>
            <a:off x="5547718" y="2527300"/>
            <a:ext cx="41275" cy="184150"/>
          </a:xfrm>
          <a:custGeom>
            <a:avLst/>
            <a:gdLst/>
            <a:ahLst/>
            <a:cxnLst/>
            <a:rect l="l" t="t" r="r" b="b"/>
            <a:pathLst>
              <a:path w="26" h="116" extrusionOk="0">
                <a:moveTo>
                  <a:pt x="0" y="116"/>
                </a:moveTo>
                <a:lnTo>
                  <a:pt x="13" y="116"/>
                </a:lnTo>
                <a:lnTo>
                  <a:pt x="26" y="0"/>
                </a:lnTo>
                <a:lnTo>
                  <a:pt x="13" y="0"/>
                </a:lnTo>
                <a:lnTo>
                  <a:pt x="0" y="116"/>
                </a:lnTo>
                <a:close/>
              </a:path>
            </a:pathLst>
          </a:custGeom>
          <a:blipFill rotWithShape="1">
            <a:blip r:embed="rId8">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7" name="Google Shape;1357;p23"/>
          <p:cNvSpPr/>
          <p:nvPr/>
        </p:nvSpPr>
        <p:spPr>
          <a:xfrm>
            <a:off x="2161580" y="2516188"/>
            <a:ext cx="3724275" cy="20637"/>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58" name="Google Shape;1358;p23"/>
          <p:cNvSpPr/>
          <p:nvPr/>
        </p:nvSpPr>
        <p:spPr>
          <a:xfrm>
            <a:off x="4182468" y="2536825"/>
            <a:ext cx="95250" cy="2286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1" i="1">
                <a:solidFill>
                  <a:srgbClr val="000000"/>
                </a:solidFill>
                <a:latin typeface="Times New Roman"/>
                <a:ea typeface="Times New Roman"/>
                <a:cs typeface="Times New Roman"/>
                <a:sym typeface="Times New Roman"/>
              </a:rPr>
              <a:t>p</a:t>
            </a:r>
            <a:endParaRPr sz="2000">
              <a:solidFill>
                <a:schemeClr val="dk1"/>
              </a:solidFill>
              <a:latin typeface="Times New Roman"/>
              <a:ea typeface="Times New Roman"/>
              <a:cs typeface="Times New Roman"/>
              <a:sym typeface="Times New Roman"/>
            </a:endParaRPr>
          </a:p>
        </p:txBody>
      </p:sp>
      <p:sp>
        <p:nvSpPr>
          <p:cNvPr id="1359" name="Google Shape;1359;p23"/>
          <p:cNvSpPr/>
          <p:nvPr/>
        </p:nvSpPr>
        <p:spPr>
          <a:xfrm>
            <a:off x="6039843" y="2311400"/>
            <a:ext cx="11112" cy="9525"/>
          </a:xfrm>
          <a:custGeom>
            <a:avLst/>
            <a:gdLst/>
            <a:ahLst/>
            <a:cxnLst/>
            <a:rect l="l" t="t" r="r" b="b"/>
            <a:pathLst>
              <a:path w="7" h="6" extrusionOk="0">
                <a:moveTo>
                  <a:pt x="7" y="6"/>
                </a:moveTo>
                <a:lnTo>
                  <a:pt x="7" y="6"/>
                </a:lnTo>
                <a:lnTo>
                  <a:pt x="0" y="0"/>
                </a:lnTo>
                <a:lnTo>
                  <a:pt x="7" y="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0" name="Google Shape;1360;p23"/>
          <p:cNvSpPr/>
          <p:nvPr/>
        </p:nvSpPr>
        <p:spPr>
          <a:xfrm>
            <a:off x="5731868" y="2311400"/>
            <a:ext cx="328612" cy="646113"/>
          </a:xfrm>
          <a:custGeom>
            <a:avLst/>
            <a:gdLst/>
            <a:ahLst/>
            <a:cxnLst/>
            <a:rect l="l" t="t" r="r" b="b"/>
            <a:pathLst>
              <a:path w="207" h="407" extrusionOk="0">
                <a:moveTo>
                  <a:pt x="201" y="6"/>
                </a:moveTo>
                <a:lnTo>
                  <a:pt x="7" y="272"/>
                </a:lnTo>
                <a:lnTo>
                  <a:pt x="0" y="272"/>
                </a:lnTo>
                <a:lnTo>
                  <a:pt x="7" y="265"/>
                </a:lnTo>
                <a:lnTo>
                  <a:pt x="201" y="401"/>
                </a:lnTo>
                <a:lnTo>
                  <a:pt x="207" y="401"/>
                </a:lnTo>
                <a:lnTo>
                  <a:pt x="201" y="407"/>
                </a:lnTo>
                <a:lnTo>
                  <a:pt x="194" y="407"/>
                </a:lnTo>
                <a:lnTo>
                  <a:pt x="0" y="272"/>
                </a:lnTo>
                <a:lnTo>
                  <a:pt x="0" y="265"/>
                </a:lnTo>
                <a:lnTo>
                  <a:pt x="194" y="0"/>
                </a:lnTo>
                <a:lnTo>
                  <a:pt x="201" y="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1" name="Google Shape;1361;p23"/>
          <p:cNvSpPr/>
          <p:nvPr/>
        </p:nvSpPr>
        <p:spPr>
          <a:xfrm>
            <a:off x="5722343" y="2947988"/>
            <a:ext cx="328612" cy="225425"/>
          </a:xfrm>
          <a:custGeom>
            <a:avLst/>
            <a:gdLst/>
            <a:ahLst/>
            <a:cxnLst/>
            <a:rect l="l" t="t" r="r" b="b"/>
            <a:pathLst>
              <a:path w="207" h="142" extrusionOk="0">
                <a:moveTo>
                  <a:pt x="207" y="6"/>
                </a:moveTo>
                <a:lnTo>
                  <a:pt x="13" y="142"/>
                </a:lnTo>
                <a:lnTo>
                  <a:pt x="6" y="142"/>
                </a:lnTo>
                <a:lnTo>
                  <a:pt x="0" y="136"/>
                </a:lnTo>
                <a:lnTo>
                  <a:pt x="6" y="136"/>
                </a:lnTo>
                <a:lnTo>
                  <a:pt x="200" y="0"/>
                </a:lnTo>
                <a:lnTo>
                  <a:pt x="207" y="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2" name="Google Shape;1362;p23"/>
          <p:cNvSpPr/>
          <p:nvPr/>
        </p:nvSpPr>
        <p:spPr>
          <a:xfrm>
            <a:off x="5731868" y="3163888"/>
            <a:ext cx="165100" cy="215900"/>
          </a:xfrm>
          <a:custGeom>
            <a:avLst/>
            <a:gdLst/>
            <a:ahLst/>
            <a:cxnLst/>
            <a:rect l="l" t="t" r="r" b="b"/>
            <a:pathLst>
              <a:path w="104" h="136" extrusionOk="0">
                <a:moveTo>
                  <a:pt x="7" y="0"/>
                </a:moveTo>
                <a:lnTo>
                  <a:pt x="0" y="6"/>
                </a:lnTo>
                <a:lnTo>
                  <a:pt x="97" y="136"/>
                </a:lnTo>
                <a:lnTo>
                  <a:pt x="104" y="129"/>
                </a:lnTo>
                <a:lnTo>
                  <a:pt x="7"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3" name="Google Shape;1363;p23"/>
          <p:cNvSpPr/>
          <p:nvPr/>
        </p:nvSpPr>
        <p:spPr>
          <a:xfrm>
            <a:off x="3095030" y="2311400"/>
            <a:ext cx="1549400" cy="215900"/>
          </a:xfrm>
          <a:custGeom>
            <a:avLst/>
            <a:gdLst/>
            <a:ahLst/>
            <a:cxnLst/>
            <a:rect l="l" t="t" r="r" b="b"/>
            <a:pathLst>
              <a:path w="976" h="136" extrusionOk="0">
                <a:moveTo>
                  <a:pt x="0" y="136"/>
                </a:moveTo>
                <a:lnTo>
                  <a:pt x="78" y="0"/>
                </a:lnTo>
                <a:lnTo>
                  <a:pt x="892" y="0"/>
                </a:lnTo>
                <a:lnTo>
                  <a:pt x="976" y="136"/>
                </a:lnTo>
                <a:lnTo>
                  <a:pt x="0" y="136"/>
                </a:lnTo>
                <a:close/>
              </a:path>
            </a:pathLst>
          </a:custGeom>
          <a:blipFill rotWithShape="1">
            <a:blip r:embed="rId9">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4" name="Google Shape;1364;p23"/>
          <p:cNvSpPr/>
          <p:nvPr/>
        </p:nvSpPr>
        <p:spPr>
          <a:xfrm>
            <a:off x="3085505" y="2527300"/>
            <a:ext cx="19050" cy="20638"/>
          </a:xfrm>
          <a:custGeom>
            <a:avLst/>
            <a:gdLst/>
            <a:ahLst/>
            <a:cxnLst/>
            <a:rect l="l" t="t" r="r" b="b"/>
            <a:pathLst>
              <a:path w="12" h="13" extrusionOk="0">
                <a:moveTo>
                  <a:pt x="0" y="0"/>
                </a:moveTo>
                <a:lnTo>
                  <a:pt x="0" y="6"/>
                </a:lnTo>
                <a:lnTo>
                  <a:pt x="12" y="13"/>
                </a:lnTo>
                <a:lnTo>
                  <a:pt x="12" y="6"/>
                </a:lnTo>
                <a:lnTo>
                  <a:pt x="0"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5" name="Google Shape;1365;p23"/>
          <p:cNvSpPr/>
          <p:nvPr/>
        </p:nvSpPr>
        <p:spPr>
          <a:xfrm>
            <a:off x="3085505" y="2300288"/>
            <a:ext cx="142875" cy="236537"/>
          </a:xfrm>
          <a:custGeom>
            <a:avLst/>
            <a:gdLst/>
            <a:ahLst/>
            <a:cxnLst/>
            <a:rect l="l" t="t" r="r" b="b"/>
            <a:pathLst>
              <a:path w="90" h="149" extrusionOk="0">
                <a:moveTo>
                  <a:pt x="0" y="143"/>
                </a:moveTo>
                <a:lnTo>
                  <a:pt x="77" y="7"/>
                </a:lnTo>
                <a:lnTo>
                  <a:pt x="84" y="0"/>
                </a:lnTo>
                <a:lnTo>
                  <a:pt x="90" y="13"/>
                </a:lnTo>
                <a:lnTo>
                  <a:pt x="12" y="149"/>
                </a:lnTo>
                <a:lnTo>
                  <a:pt x="0" y="14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6" name="Google Shape;1366;p23"/>
          <p:cNvSpPr/>
          <p:nvPr/>
        </p:nvSpPr>
        <p:spPr>
          <a:xfrm>
            <a:off x="3218855" y="2300288"/>
            <a:ext cx="1303338" cy="20637"/>
          </a:xfrm>
          <a:custGeom>
            <a:avLst/>
            <a:gdLst/>
            <a:ahLst/>
            <a:cxnLst/>
            <a:rect l="l" t="t" r="r" b="b"/>
            <a:pathLst>
              <a:path w="821" h="13" extrusionOk="0">
                <a:moveTo>
                  <a:pt x="0" y="0"/>
                </a:moveTo>
                <a:lnTo>
                  <a:pt x="814" y="0"/>
                </a:lnTo>
                <a:lnTo>
                  <a:pt x="821" y="7"/>
                </a:lnTo>
                <a:lnTo>
                  <a:pt x="814" y="13"/>
                </a:lnTo>
                <a:lnTo>
                  <a:pt x="0" y="13"/>
                </a:lnTo>
                <a:lnTo>
                  <a:pt x="0"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7" name="Google Shape;1367;p23"/>
          <p:cNvSpPr/>
          <p:nvPr/>
        </p:nvSpPr>
        <p:spPr>
          <a:xfrm>
            <a:off x="4634905" y="2527300"/>
            <a:ext cx="20638" cy="20638"/>
          </a:xfrm>
          <a:custGeom>
            <a:avLst/>
            <a:gdLst/>
            <a:ahLst/>
            <a:cxnLst/>
            <a:rect l="l" t="t" r="r" b="b"/>
            <a:pathLst>
              <a:path w="13" h="13" extrusionOk="0">
                <a:moveTo>
                  <a:pt x="13" y="0"/>
                </a:moveTo>
                <a:lnTo>
                  <a:pt x="13" y="6"/>
                </a:lnTo>
                <a:lnTo>
                  <a:pt x="0" y="13"/>
                </a:lnTo>
                <a:lnTo>
                  <a:pt x="0" y="6"/>
                </a:lnTo>
                <a:lnTo>
                  <a:pt x="13"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8" name="Google Shape;1368;p23"/>
          <p:cNvSpPr/>
          <p:nvPr/>
        </p:nvSpPr>
        <p:spPr>
          <a:xfrm>
            <a:off x="4501555" y="2311400"/>
            <a:ext cx="153988" cy="225425"/>
          </a:xfrm>
          <a:custGeom>
            <a:avLst/>
            <a:gdLst/>
            <a:ahLst/>
            <a:cxnLst/>
            <a:rect l="l" t="t" r="r" b="b"/>
            <a:pathLst>
              <a:path w="97" h="142" extrusionOk="0">
                <a:moveTo>
                  <a:pt x="13" y="0"/>
                </a:moveTo>
                <a:lnTo>
                  <a:pt x="0" y="6"/>
                </a:lnTo>
                <a:lnTo>
                  <a:pt x="84" y="142"/>
                </a:lnTo>
                <a:lnTo>
                  <a:pt x="97" y="136"/>
                </a:lnTo>
                <a:lnTo>
                  <a:pt x="13"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69" name="Google Shape;1369;p23"/>
          <p:cNvSpPr/>
          <p:nvPr/>
        </p:nvSpPr>
        <p:spPr>
          <a:xfrm>
            <a:off x="2007593" y="2311400"/>
            <a:ext cx="9525" cy="9525"/>
          </a:xfrm>
          <a:custGeom>
            <a:avLst/>
            <a:gdLst/>
            <a:ahLst/>
            <a:cxnLst/>
            <a:rect l="l" t="t" r="r" b="b"/>
            <a:pathLst>
              <a:path w="6" h="6" extrusionOk="0">
                <a:moveTo>
                  <a:pt x="6" y="0"/>
                </a:moveTo>
                <a:lnTo>
                  <a:pt x="6" y="0"/>
                </a:lnTo>
                <a:lnTo>
                  <a:pt x="0" y="6"/>
                </a:lnTo>
                <a:lnTo>
                  <a:pt x="6"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0" name="Google Shape;1370;p23"/>
          <p:cNvSpPr/>
          <p:nvPr/>
        </p:nvSpPr>
        <p:spPr>
          <a:xfrm>
            <a:off x="1996480" y="2311400"/>
            <a:ext cx="328613" cy="646113"/>
          </a:xfrm>
          <a:custGeom>
            <a:avLst/>
            <a:gdLst/>
            <a:ahLst/>
            <a:cxnLst/>
            <a:rect l="l" t="t" r="r" b="b"/>
            <a:pathLst>
              <a:path w="207" h="407" extrusionOk="0">
                <a:moveTo>
                  <a:pt x="13" y="0"/>
                </a:moveTo>
                <a:lnTo>
                  <a:pt x="207" y="265"/>
                </a:lnTo>
                <a:lnTo>
                  <a:pt x="207" y="272"/>
                </a:lnTo>
                <a:lnTo>
                  <a:pt x="13" y="407"/>
                </a:lnTo>
                <a:lnTo>
                  <a:pt x="7" y="407"/>
                </a:lnTo>
                <a:lnTo>
                  <a:pt x="0" y="401"/>
                </a:lnTo>
                <a:lnTo>
                  <a:pt x="7" y="401"/>
                </a:lnTo>
                <a:lnTo>
                  <a:pt x="201" y="265"/>
                </a:lnTo>
                <a:lnTo>
                  <a:pt x="207" y="272"/>
                </a:lnTo>
                <a:lnTo>
                  <a:pt x="201" y="272"/>
                </a:lnTo>
                <a:lnTo>
                  <a:pt x="7" y="6"/>
                </a:lnTo>
                <a:lnTo>
                  <a:pt x="13"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1" name="Google Shape;1371;p23"/>
          <p:cNvSpPr/>
          <p:nvPr/>
        </p:nvSpPr>
        <p:spPr>
          <a:xfrm>
            <a:off x="2007593" y="2947988"/>
            <a:ext cx="328612" cy="225425"/>
          </a:xfrm>
          <a:custGeom>
            <a:avLst/>
            <a:gdLst/>
            <a:ahLst/>
            <a:cxnLst/>
            <a:rect l="l" t="t" r="r" b="b"/>
            <a:pathLst>
              <a:path w="207" h="142" extrusionOk="0">
                <a:moveTo>
                  <a:pt x="6" y="0"/>
                </a:moveTo>
                <a:lnTo>
                  <a:pt x="200" y="136"/>
                </a:lnTo>
                <a:lnTo>
                  <a:pt x="207" y="136"/>
                </a:lnTo>
                <a:lnTo>
                  <a:pt x="200" y="142"/>
                </a:lnTo>
                <a:lnTo>
                  <a:pt x="194" y="142"/>
                </a:lnTo>
                <a:lnTo>
                  <a:pt x="0" y="6"/>
                </a:lnTo>
                <a:lnTo>
                  <a:pt x="6"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2" name="Google Shape;1372;p23"/>
          <p:cNvSpPr/>
          <p:nvPr/>
        </p:nvSpPr>
        <p:spPr>
          <a:xfrm>
            <a:off x="2161580" y="3368675"/>
            <a:ext cx="9525" cy="11113"/>
          </a:xfrm>
          <a:custGeom>
            <a:avLst/>
            <a:gdLst/>
            <a:ahLst/>
            <a:cxnLst/>
            <a:rect l="l" t="t" r="r" b="b"/>
            <a:pathLst>
              <a:path w="6" h="7" extrusionOk="0">
                <a:moveTo>
                  <a:pt x="6" y="7"/>
                </a:moveTo>
                <a:lnTo>
                  <a:pt x="6" y="7"/>
                </a:lnTo>
                <a:lnTo>
                  <a:pt x="0" y="0"/>
                </a:lnTo>
                <a:lnTo>
                  <a:pt x="6" y="7"/>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3" name="Google Shape;1373;p23"/>
          <p:cNvSpPr/>
          <p:nvPr/>
        </p:nvSpPr>
        <p:spPr>
          <a:xfrm>
            <a:off x="2161580" y="3163888"/>
            <a:ext cx="163513" cy="215900"/>
          </a:xfrm>
          <a:custGeom>
            <a:avLst/>
            <a:gdLst/>
            <a:ahLst/>
            <a:cxnLst/>
            <a:rect l="l" t="t" r="r" b="b"/>
            <a:pathLst>
              <a:path w="103" h="136" extrusionOk="0">
                <a:moveTo>
                  <a:pt x="103" y="6"/>
                </a:moveTo>
                <a:lnTo>
                  <a:pt x="97" y="0"/>
                </a:lnTo>
                <a:lnTo>
                  <a:pt x="0" y="129"/>
                </a:lnTo>
                <a:lnTo>
                  <a:pt x="6" y="136"/>
                </a:lnTo>
                <a:lnTo>
                  <a:pt x="103" y="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4" name="Google Shape;1374;p23"/>
          <p:cNvSpPr/>
          <p:nvPr/>
        </p:nvSpPr>
        <p:spPr>
          <a:xfrm>
            <a:off x="2007593" y="2311400"/>
            <a:ext cx="779462" cy="215900"/>
          </a:xfrm>
          <a:custGeom>
            <a:avLst/>
            <a:gdLst/>
            <a:ahLst/>
            <a:cxnLst/>
            <a:rect l="l" t="t" r="r" b="b"/>
            <a:pathLst>
              <a:path w="491" h="136" extrusionOk="0">
                <a:moveTo>
                  <a:pt x="491" y="136"/>
                </a:moveTo>
                <a:lnTo>
                  <a:pt x="388" y="0"/>
                </a:lnTo>
                <a:lnTo>
                  <a:pt x="0" y="0"/>
                </a:lnTo>
                <a:lnTo>
                  <a:pt x="97" y="136"/>
                </a:lnTo>
                <a:lnTo>
                  <a:pt x="491" y="136"/>
                </a:lnTo>
                <a:close/>
              </a:path>
            </a:pathLst>
          </a:custGeom>
          <a:blipFill rotWithShape="1">
            <a:blip r:embed="rId9">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5" name="Google Shape;1375;p23"/>
          <p:cNvSpPr/>
          <p:nvPr/>
        </p:nvSpPr>
        <p:spPr>
          <a:xfrm>
            <a:off x="1986955" y="2300288"/>
            <a:ext cx="811213" cy="236537"/>
          </a:xfrm>
          <a:custGeom>
            <a:avLst/>
            <a:gdLst/>
            <a:ahLst/>
            <a:cxnLst/>
            <a:rect l="l" t="t" r="r" b="b"/>
            <a:pathLst>
              <a:path w="511" h="149" extrusionOk="0">
                <a:moveTo>
                  <a:pt x="498" y="149"/>
                </a:moveTo>
                <a:lnTo>
                  <a:pt x="394" y="13"/>
                </a:lnTo>
                <a:lnTo>
                  <a:pt x="401" y="0"/>
                </a:lnTo>
                <a:lnTo>
                  <a:pt x="401" y="13"/>
                </a:lnTo>
                <a:lnTo>
                  <a:pt x="13" y="13"/>
                </a:lnTo>
                <a:lnTo>
                  <a:pt x="6" y="13"/>
                </a:lnTo>
                <a:lnTo>
                  <a:pt x="19" y="7"/>
                </a:lnTo>
                <a:lnTo>
                  <a:pt x="116" y="143"/>
                </a:lnTo>
                <a:lnTo>
                  <a:pt x="110" y="149"/>
                </a:lnTo>
                <a:lnTo>
                  <a:pt x="103" y="149"/>
                </a:lnTo>
                <a:lnTo>
                  <a:pt x="6" y="13"/>
                </a:lnTo>
                <a:lnTo>
                  <a:pt x="0" y="0"/>
                </a:lnTo>
                <a:lnTo>
                  <a:pt x="13" y="0"/>
                </a:lnTo>
                <a:lnTo>
                  <a:pt x="401" y="0"/>
                </a:lnTo>
                <a:lnTo>
                  <a:pt x="407" y="7"/>
                </a:lnTo>
                <a:lnTo>
                  <a:pt x="511" y="143"/>
                </a:lnTo>
                <a:lnTo>
                  <a:pt x="498" y="149"/>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6" name="Google Shape;1376;p23"/>
          <p:cNvSpPr/>
          <p:nvPr/>
        </p:nvSpPr>
        <p:spPr>
          <a:xfrm>
            <a:off x="2161580" y="2516188"/>
            <a:ext cx="646113" cy="20637"/>
          </a:xfrm>
          <a:custGeom>
            <a:avLst/>
            <a:gdLst/>
            <a:ahLst/>
            <a:cxnLst/>
            <a:rect l="l" t="t" r="r" b="b"/>
            <a:pathLst>
              <a:path w="407" h="13" extrusionOk="0">
                <a:moveTo>
                  <a:pt x="0" y="0"/>
                </a:moveTo>
                <a:lnTo>
                  <a:pt x="394" y="0"/>
                </a:lnTo>
                <a:lnTo>
                  <a:pt x="401" y="7"/>
                </a:lnTo>
                <a:lnTo>
                  <a:pt x="407" y="13"/>
                </a:lnTo>
                <a:lnTo>
                  <a:pt x="394" y="13"/>
                </a:lnTo>
                <a:lnTo>
                  <a:pt x="0" y="13"/>
                </a:lnTo>
                <a:lnTo>
                  <a:pt x="0"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7" name="Google Shape;1377;p23"/>
          <p:cNvSpPr/>
          <p:nvPr/>
        </p:nvSpPr>
        <p:spPr>
          <a:xfrm>
            <a:off x="4952405" y="2311400"/>
            <a:ext cx="1087438" cy="215900"/>
          </a:xfrm>
          <a:custGeom>
            <a:avLst/>
            <a:gdLst/>
            <a:ahLst/>
            <a:cxnLst/>
            <a:rect l="l" t="t" r="r" b="b"/>
            <a:pathLst>
              <a:path w="685" h="136" extrusionOk="0">
                <a:moveTo>
                  <a:pt x="685" y="0"/>
                </a:moveTo>
                <a:lnTo>
                  <a:pt x="97" y="0"/>
                </a:lnTo>
                <a:lnTo>
                  <a:pt x="0" y="136"/>
                </a:lnTo>
                <a:lnTo>
                  <a:pt x="588" y="136"/>
                </a:lnTo>
                <a:lnTo>
                  <a:pt x="685" y="0"/>
                </a:lnTo>
                <a:close/>
              </a:path>
            </a:pathLst>
          </a:custGeom>
          <a:blipFill rotWithShape="1">
            <a:blip r:embed="rId9">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8" name="Google Shape;1378;p23"/>
          <p:cNvSpPr/>
          <p:nvPr/>
        </p:nvSpPr>
        <p:spPr>
          <a:xfrm>
            <a:off x="4931768" y="2300288"/>
            <a:ext cx="1108075" cy="236537"/>
          </a:xfrm>
          <a:custGeom>
            <a:avLst/>
            <a:gdLst/>
            <a:ahLst/>
            <a:cxnLst/>
            <a:rect l="l" t="t" r="r" b="b"/>
            <a:pathLst>
              <a:path w="698" h="149" extrusionOk="0">
                <a:moveTo>
                  <a:pt x="698" y="13"/>
                </a:moveTo>
                <a:lnTo>
                  <a:pt x="110" y="13"/>
                </a:lnTo>
                <a:lnTo>
                  <a:pt x="104" y="7"/>
                </a:lnTo>
                <a:lnTo>
                  <a:pt x="117" y="13"/>
                </a:lnTo>
                <a:lnTo>
                  <a:pt x="20" y="149"/>
                </a:lnTo>
                <a:lnTo>
                  <a:pt x="13" y="149"/>
                </a:lnTo>
                <a:lnTo>
                  <a:pt x="13" y="136"/>
                </a:lnTo>
                <a:lnTo>
                  <a:pt x="601" y="136"/>
                </a:lnTo>
                <a:lnTo>
                  <a:pt x="608" y="149"/>
                </a:lnTo>
                <a:lnTo>
                  <a:pt x="601" y="149"/>
                </a:lnTo>
                <a:lnTo>
                  <a:pt x="13" y="149"/>
                </a:lnTo>
                <a:lnTo>
                  <a:pt x="0" y="149"/>
                </a:lnTo>
                <a:lnTo>
                  <a:pt x="7" y="143"/>
                </a:lnTo>
                <a:lnTo>
                  <a:pt x="104" y="7"/>
                </a:lnTo>
                <a:lnTo>
                  <a:pt x="110" y="0"/>
                </a:lnTo>
                <a:lnTo>
                  <a:pt x="698" y="0"/>
                </a:lnTo>
                <a:lnTo>
                  <a:pt x="698"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9" name="Google Shape;1379;p23"/>
          <p:cNvSpPr/>
          <p:nvPr/>
        </p:nvSpPr>
        <p:spPr>
          <a:xfrm>
            <a:off x="5876330" y="2300288"/>
            <a:ext cx="184150" cy="236537"/>
          </a:xfrm>
          <a:custGeom>
            <a:avLst/>
            <a:gdLst/>
            <a:ahLst/>
            <a:cxnLst/>
            <a:rect l="l" t="t" r="r" b="b"/>
            <a:pathLst>
              <a:path w="116" h="149" extrusionOk="0">
                <a:moveTo>
                  <a:pt x="0" y="143"/>
                </a:moveTo>
                <a:lnTo>
                  <a:pt x="97" y="7"/>
                </a:lnTo>
                <a:lnTo>
                  <a:pt x="103" y="0"/>
                </a:lnTo>
                <a:lnTo>
                  <a:pt x="116" y="0"/>
                </a:lnTo>
                <a:lnTo>
                  <a:pt x="110" y="13"/>
                </a:lnTo>
                <a:lnTo>
                  <a:pt x="13" y="149"/>
                </a:lnTo>
                <a:lnTo>
                  <a:pt x="0" y="14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0" name="Google Shape;1380;p23"/>
          <p:cNvSpPr/>
          <p:nvPr/>
        </p:nvSpPr>
        <p:spPr>
          <a:xfrm>
            <a:off x="4336455" y="2106613"/>
            <a:ext cx="923925" cy="420687"/>
          </a:xfrm>
          <a:custGeom>
            <a:avLst/>
            <a:gdLst/>
            <a:ahLst/>
            <a:cxnLst/>
            <a:rect l="l" t="t" r="r" b="b"/>
            <a:pathLst>
              <a:path w="582" h="265" extrusionOk="0">
                <a:moveTo>
                  <a:pt x="0" y="0"/>
                </a:moveTo>
                <a:lnTo>
                  <a:pt x="0" y="129"/>
                </a:lnTo>
                <a:lnTo>
                  <a:pt x="97" y="129"/>
                </a:lnTo>
                <a:lnTo>
                  <a:pt x="194" y="265"/>
                </a:lnTo>
                <a:lnTo>
                  <a:pt x="388" y="265"/>
                </a:lnTo>
                <a:lnTo>
                  <a:pt x="485" y="129"/>
                </a:lnTo>
                <a:lnTo>
                  <a:pt x="582" y="129"/>
                </a:lnTo>
                <a:lnTo>
                  <a:pt x="582" y="0"/>
                </a:lnTo>
                <a:lnTo>
                  <a:pt x="0" y="0"/>
                </a:lnTo>
                <a:close/>
              </a:path>
            </a:pathLst>
          </a:custGeom>
          <a:blipFill rotWithShape="1">
            <a:blip r:embed="rId10">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1" name="Google Shape;1381;p23"/>
          <p:cNvSpPr/>
          <p:nvPr/>
        </p:nvSpPr>
        <p:spPr>
          <a:xfrm>
            <a:off x="4326930" y="2106613"/>
            <a:ext cx="20638" cy="214312"/>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82" name="Google Shape;1382;p23"/>
          <p:cNvSpPr/>
          <p:nvPr/>
        </p:nvSpPr>
        <p:spPr>
          <a:xfrm>
            <a:off x="4336455" y="2300288"/>
            <a:ext cx="781050" cy="236537"/>
          </a:xfrm>
          <a:custGeom>
            <a:avLst/>
            <a:gdLst/>
            <a:ahLst/>
            <a:cxnLst/>
            <a:rect l="l" t="t" r="r" b="b"/>
            <a:pathLst>
              <a:path w="492" h="149" extrusionOk="0">
                <a:moveTo>
                  <a:pt x="0" y="0"/>
                </a:moveTo>
                <a:lnTo>
                  <a:pt x="97" y="0"/>
                </a:lnTo>
                <a:lnTo>
                  <a:pt x="104" y="7"/>
                </a:lnTo>
                <a:lnTo>
                  <a:pt x="201" y="143"/>
                </a:lnTo>
                <a:lnTo>
                  <a:pt x="194" y="149"/>
                </a:lnTo>
                <a:lnTo>
                  <a:pt x="194" y="136"/>
                </a:lnTo>
                <a:lnTo>
                  <a:pt x="388" y="136"/>
                </a:lnTo>
                <a:lnTo>
                  <a:pt x="395" y="149"/>
                </a:lnTo>
                <a:lnTo>
                  <a:pt x="382" y="143"/>
                </a:lnTo>
                <a:lnTo>
                  <a:pt x="479" y="7"/>
                </a:lnTo>
                <a:lnTo>
                  <a:pt x="485" y="0"/>
                </a:lnTo>
                <a:lnTo>
                  <a:pt x="492" y="13"/>
                </a:lnTo>
                <a:lnTo>
                  <a:pt x="395" y="149"/>
                </a:lnTo>
                <a:lnTo>
                  <a:pt x="388" y="149"/>
                </a:lnTo>
                <a:lnTo>
                  <a:pt x="194" y="149"/>
                </a:lnTo>
                <a:lnTo>
                  <a:pt x="188" y="149"/>
                </a:lnTo>
                <a:lnTo>
                  <a:pt x="91" y="13"/>
                </a:lnTo>
                <a:lnTo>
                  <a:pt x="104" y="7"/>
                </a:lnTo>
                <a:lnTo>
                  <a:pt x="97" y="13"/>
                </a:lnTo>
                <a:lnTo>
                  <a:pt x="0" y="13"/>
                </a:lnTo>
                <a:lnTo>
                  <a:pt x="0" y="0"/>
                </a:lnTo>
                <a:close/>
              </a:path>
            </a:pathLst>
          </a:cu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3" name="Google Shape;1383;p23"/>
          <p:cNvSpPr/>
          <p:nvPr/>
        </p:nvSpPr>
        <p:spPr>
          <a:xfrm>
            <a:off x="5106393" y="2300288"/>
            <a:ext cx="165100" cy="20637"/>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84" name="Google Shape;1384;p23"/>
          <p:cNvSpPr/>
          <p:nvPr/>
        </p:nvSpPr>
        <p:spPr>
          <a:xfrm>
            <a:off x="5250855" y="2095500"/>
            <a:ext cx="20638" cy="215900"/>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85" name="Google Shape;1385;p23"/>
          <p:cNvSpPr/>
          <p:nvPr/>
        </p:nvSpPr>
        <p:spPr>
          <a:xfrm>
            <a:off x="4326930" y="2095500"/>
            <a:ext cx="933450" cy="2063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86" name="Google Shape;1386;p23"/>
          <p:cNvSpPr/>
          <p:nvPr/>
        </p:nvSpPr>
        <p:spPr>
          <a:xfrm>
            <a:off x="2469555" y="2106613"/>
            <a:ext cx="933450" cy="420687"/>
          </a:xfrm>
          <a:custGeom>
            <a:avLst/>
            <a:gdLst/>
            <a:ahLst/>
            <a:cxnLst/>
            <a:rect l="l" t="t" r="r" b="b"/>
            <a:pathLst>
              <a:path w="588" h="265" extrusionOk="0">
                <a:moveTo>
                  <a:pt x="0" y="0"/>
                </a:moveTo>
                <a:lnTo>
                  <a:pt x="0" y="129"/>
                </a:lnTo>
                <a:lnTo>
                  <a:pt x="97" y="129"/>
                </a:lnTo>
                <a:lnTo>
                  <a:pt x="200" y="265"/>
                </a:lnTo>
                <a:lnTo>
                  <a:pt x="394" y="265"/>
                </a:lnTo>
                <a:lnTo>
                  <a:pt x="491" y="129"/>
                </a:lnTo>
                <a:lnTo>
                  <a:pt x="588" y="129"/>
                </a:lnTo>
                <a:lnTo>
                  <a:pt x="588" y="0"/>
                </a:lnTo>
                <a:lnTo>
                  <a:pt x="0" y="0"/>
                </a:lnTo>
                <a:close/>
              </a:path>
            </a:pathLst>
          </a:custGeom>
          <a:blipFill rotWithShape="1">
            <a:blip r:embed="rId10">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7" name="Google Shape;1387;p23"/>
          <p:cNvSpPr/>
          <p:nvPr/>
        </p:nvSpPr>
        <p:spPr>
          <a:xfrm>
            <a:off x="2458443" y="2106613"/>
            <a:ext cx="20637" cy="214312"/>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88" name="Google Shape;1388;p23"/>
          <p:cNvSpPr/>
          <p:nvPr/>
        </p:nvSpPr>
        <p:spPr>
          <a:xfrm>
            <a:off x="2469555" y="2300288"/>
            <a:ext cx="788988" cy="236537"/>
          </a:xfrm>
          <a:custGeom>
            <a:avLst/>
            <a:gdLst/>
            <a:ahLst/>
            <a:cxnLst/>
            <a:rect l="l" t="t" r="r" b="b"/>
            <a:pathLst>
              <a:path w="497" h="149" extrusionOk="0">
                <a:moveTo>
                  <a:pt x="0" y="0"/>
                </a:moveTo>
                <a:lnTo>
                  <a:pt x="97" y="0"/>
                </a:lnTo>
                <a:lnTo>
                  <a:pt x="103" y="7"/>
                </a:lnTo>
                <a:lnTo>
                  <a:pt x="207" y="143"/>
                </a:lnTo>
                <a:lnTo>
                  <a:pt x="200" y="149"/>
                </a:lnTo>
                <a:lnTo>
                  <a:pt x="200" y="136"/>
                </a:lnTo>
                <a:lnTo>
                  <a:pt x="394" y="136"/>
                </a:lnTo>
                <a:lnTo>
                  <a:pt x="400" y="149"/>
                </a:lnTo>
                <a:lnTo>
                  <a:pt x="388" y="143"/>
                </a:lnTo>
                <a:lnTo>
                  <a:pt x="484" y="7"/>
                </a:lnTo>
                <a:lnTo>
                  <a:pt x="491" y="0"/>
                </a:lnTo>
                <a:lnTo>
                  <a:pt x="497" y="13"/>
                </a:lnTo>
                <a:lnTo>
                  <a:pt x="400" y="149"/>
                </a:lnTo>
                <a:lnTo>
                  <a:pt x="394" y="149"/>
                </a:lnTo>
                <a:lnTo>
                  <a:pt x="200" y="149"/>
                </a:lnTo>
                <a:lnTo>
                  <a:pt x="194" y="149"/>
                </a:lnTo>
                <a:lnTo>
                  <a:pt x="90" y="13"/>
                </a:lnTo>
                <a:lnTo>
                  <a:pt x="103" y="7"/>
                </a:lnTo>
                <a:lnTo>
                  <a:pt x="97" y="13"/>
                </a:lnTo>
                <a:lnTo>
                  <a:pt x="0" y="13"/>
                </a:lnTo>
                <a:lnTo>
                  <a:pt x="0" y="0"/>
                </a:lnTo>
                <a:close/>
              </a:path>
            </a:pathLst>
          </a:cu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9" name="Google Shape;1389;p23"/>
          <p:cNvSpPr/>
          <p:nvPr/>
        </p:nvSpPr>
        <p:spPr>
          <a:xfrm>
            <a:off x="3249018" y="2300288"/>
            <a:ext cx="163512" cy="20637"/>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0" name="Google Shape;1390;p23"/>
          <p:cNvSpPr/>
          <p:nvPr/>
        </p:nvSpPr>
        <p:spPr>
          <a:xfrm>
            <a:off x="3391893" y="2095500"/>
            <a:ext cx="20637" cy="215900"/>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1" name="Google Shape;1391;p23"/>
          <p:cNvSpPr/>
          <p:nvPr/>
        </p:nvSpPr>
        <p:spPr>
          <a:xfrm>
            <a:off x="2458443" y="2095500"/>
            <a:ext cx="944562" cy="2063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2" name="Google Shape;1392;p23"/>
          <p:cNvSpPr/>
          <p:nvPr/>
        </p:nvSpPr>
        <p:spPr>
          <a:xfrm>
            <a:off x="4203105" y="2998788"/>
            <a:ext cx="106363" cy="2286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b="1" i="1">
                <a:solidFill>
                  <a:srgbClr val="000000"/>
                </a:solidFill>
                <a:latin typeface="Times New Roman"/>
                <a:ea typeface="Times New Roman"/>
                <a:cs typeface="Times New Roman"/>
                <a:sym typeface="Times New Roman"/>
              </a:rPr>
              <a:t>n</a:t>
            </a:r>
            <a:endParaRPr sz="2000">
              <a:solidFill>
                <a:schemeClr val="dk1"/>
              </a:solidFill>
              <a:latin typeface="Times New Roman"/>
              <a:ea typeface="Times New Roman"/>
              <a:cs typeface="Times New Roman"/>
              <a:sym typeface="Times New Roman"/>
            </a:endParaRPr>
          </a:p>
        </p:txBody>
      </p:sp>
      <p:sp>
        <p:nvSpPr>
          <p:cNvPr id="1393" name="Google Shape;1393;p23"/>
          <p:cNvSpPr/>
          <p:nvPr/>
        </p:nvSpPr>
        <p:spPr>
          <a:xfrm>
            <a:off x="4788893" y="1941513"/>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4" name="Google Shape;1394;p23"/>
          <p:cNvSpPr/>
          <p:nvPr/>
        </p:nvSpPr>
        <p:spPr>
          <a:xfrm>
            <a:off x="4788893" y="1890713"/>
            <a:ext cx="20637" cy="50800"/>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5" name="Google Shape;1395;p23"/>
          <p:cNvSpPr/>
          <p:nvPr/>
        </p:nvSpPr>
        <p:spPr>
          <a:xfrm>
            <a:off x="4788893" y="2024063"/>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6" name="Google Shape;1396;p23"/>
          <p:cNvSpPr/>
          <p:nvPr/>
        </p:nvSpPr>
        <p:spPr>
          <a:xfrm>
            <a:off x="4788893" y="2095500"/>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7" name="Google Shape;1397;p23"/>
          <p:cNvSpPr/>
          <p:nvPr/>
        </p:nvSpPr>
        <p:spPr>
          <a:xfrm>
            <a:off x="4788893" y="2208213"/>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8" name="Google Shape;1398;p23"/>
          <p:cNvSpPr/>
          <p:nvPr/>
        </p:nvSpPr>
        <p:spPr>
          <a:xfrm>
            <a:off x="4788893" y="2106613"/>
            <a:ext cx="20637" cy="101600"/>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99" name="Google Shape;1399;p23"/>
          <p:cNvSpPr/>
          <p:nvPr/>
        </p:nvSpPr>
        <p:spPr>
          <a:xfrm>
            <a:off x="4788893" y="2290763"/>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0" name="Google Shape;1400;p23"/>
          <p:cNvSpPr/>
          <p:nvPr/>
        </p:nvSpPr>
        <p:spPr>
          <a:xfrm>
            <a:off x="4788893" y="2362200"/>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1" name="Google Shape;1401;p23"/>
          <p:cNvSpPr/>
          <p:nvPr/>
        </p:nvSpPr>
        <p:spPr>
          <a:xfrm>
            <a:off x="4788893" y="2465388"/>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2" name="Google Shape;1402;p23"/>
          <p:cNvSpPr/>
          <p:nvPr/>
        </p:nvSpPr>
        <p:spPr>
          <a:xfrm>
            <a:off x="4788893" y="2373313"/>
            <a:ext cx="20637" cy="9207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3" name="Google Shape;1403;p23"/>
          <p:cNvSpPr/>
          <p:nvPr/>
        </p:nvSpPr>
        <p:spPr>
          <a:xfrm>
            <a:off x="4788893" y="2536825"/>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4" name="Google Shape;1404;p23"/>
          <p:cNvSpPr/>
          <p:nvPr/>
        </p:nvSpPr>
        <p:spPr>
          <a:xfrm>
            <a:off x="4788893" y="2557463"/>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5" name="Google Shape;1405;p23"/>
          <p:cNvSpPr/>
          <p:nvPr/>
        </p:nvSpPr>
        <p:spPr>
          <a:xfrm>
            <a:off x="4788893" y="2619375"/>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6" name="Google Shape;1406;p23"/>
          <p:cNvSpPr/>
          <p:nvPr/>
        </p:nvSpPr>
        <p:spPr>
          <a:xfrm>
            <a:off x="4788893" y="2732088"/>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7" name="Google Shape;1407;p23"/>
          <p:cNvSpPr/>
          <p:nvPr/>
        </p:nvSpPr>
        <p:spPr>
          <a:xfrm>
            <a:off x="4788893" y="2628900"/>
            <a:ext cx="20637" cy="103188"/>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8" name="Google Shape;1408;p23"/>
          <p:cNvSpPr/>
          <p:nvPr/>
        </p:nvSpPr>
        <p:spPr>
          <a:xfrm>
            <a:off x="4788893" y="2803525"/>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09" name="Google Shape;1409;p23"/>
          <p:cNvSpPr/>
          <p:nvPr/>
        </p:nvSpPr>
        <p:spPr>
          <a:xfrm>
            <a:off x="4788893" y="2824163"/>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0" name="Google Shape;1410;p23"/>
          <p:cNvSpPr/>
          <p:nvPr/>
        </p:nvSpPr>
        <p:spPr>
          <a:xfrm>
            <a:off x="4788893" y="2886075"/>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1" name="Google Shape;1411;p23"/>
          <p:cNvSpPr/>
          <p:nvPr/>
        </p:nvSpPr>
        <p:spPr>
          <a:xfrm>
            <a:off x="4788893" y="2998788"/>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2" name="Google Shape;1412;p23"/>
          <p:cNvSpPr/>
          <p:nvPr/>
        </p:nvSpPr>
        <p:spPr>
          <a:xfrm>
            <a:off x="4788893" y="2897188"/>
            <a:ext cx="20637" cy="101600"/>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3" name="Google Shape;1413;p23"/>
          <p:cNvSpPr/>
          <p:nvPr/>
        </p:nvSpPr>
        <p:spPr>
          <a:xfrm>
            <a:off x="4788893" y="3071813"/>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4" name="Google Shape;1414;p23"/>
          <p:cNvSpPr/>
          <p:nvPr/>
        </p:nvSpPr>
        <p:spPr>
          <a:xfrm>
            <a:off x="4788893" y="3090863"/>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5" name="Google Shape;1415;p23"/>
          <p:cNvSpPr/>
          <p:nvPr/>
        </p:nvSpPr>
        <p:spPr>
          <a:xfrm>
            <a:off x="4788893" y="3152775"/>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6" name="Google Shape;1416;p23"/>
          <p:cNvSpPr/>
          <p:nvPr/>
        </p:nvSpPr>
        <p:spPr>
          <a:xfrm>
            <a:off x="4788893" y="3265488"/>
            <a:ext cx="20637" cy="11112"/>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7" name="Google Shape;1417;p23"/>
          <p:cNvSpPr/>
          <p:nvPr/>
        </p:nvSpPr>
        <p:spPr>
          <a:xfrm>
            <a:off x="4788893" y="3163888"/>
            <a:ext cx="20637" cy="101600"/>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8" name="Google Shape;1418;p23"/>
          <p:cNvSpPr/>
          <p:nvPr/>
        </p:nvSpPr>
        <p:spPr>
          <a:xfrm>
            <a:off x="4788893" y="3338513"/>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19" name="Google Shape;1419;p23"/>
          <p:cNvSpPr/>
          <p:nvPr/>
        </p:nvSpPr>
        <p:spPr>
          <a:xfrm>
            <a:off x="4788893" y="3359150"/>
            <a:ext cx="20637" cy="9525"/>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20" name="Google Shape;1420;p23"/>
          <p:cNvSpPr/>
          <p:nvPr/>
        </p:nvSpPr>
        <p:spPr>
          <a:xfrm>
            <a:off x="4788893" y="3419475"/>
            <a:ext cx="20637" cy="11113"/>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21" name="Google Shape;1421;p23"/>
          <p:cNvSpPr/>
          <p:nvPr/>
        </p:nvSpPr>
        <p:spPr>
          <a:xfrm>
            <a:off x="4788893" y="3430588"/>
            <a:ext cx="20637" cy="50800"/>
          </a:xfrm>
          <a:prstGeom prst="rect">
            <a:avLst/>
          </a:pr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22" name="Google Shape;1422;p23"/>
          <p:cNvSpPr/>
          <p:nvPr/>
        </p:nvSpPr>
        <p:spPr>
          <a:xfrm>
            <a:off x="2787055" y="1828800"/>
            <a:ext cx="115888" cy="2286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i="1">
                <a:solidFill>
                  <a:srgbClr val="000000"/>
                </a:solidFill>
                <a:latin typeface="Times New Roman"/>
                <a:ea typeface="Times New Roman"/>
                <a:cs typeface="Times New Roman"/>
                <a:sym typeface="Times New Roman"/>
              </a:rPr>
              <a:t>B</a:t>
            </a:r>
            <a:endParaRPr sz="2000">
              <a:solidFill>
                <a:schemeClr val="dk1"/>
              </a:solidFill>
              <a:latin typeface="Times New Roman"/>
              <a:ea typeface="Times New Roman"/>
              <a:cs typeface="Times New Roman"/>
              <a:sym typeface="Times New Roman"/>
            </a:endParaRPr>
          </a:p>
        </p:txBody>
      </p:sp>
      <p:sp>
        <p:nvSpPr>
          <p:cNvPr id="1423" name="Google Shape;1423;p23"/>
          <p:cNvSpPr/>
          <p:nvPr/>
        </p:nvSpPr>
        <p:spPr>
          <a:xfrm>
            <a:off x="4952405" y="1828800"/>
            <a:ext cx="115888" cy="2286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i="1">
                <a:solidFill>
                  <a:srgbClr val="000000"/>
                </a:solidFill>
                <a:latin typeface="Times New Roman"/>
                <a:ea typeface="Times New Roman"/>
                <a:cs typeface="Times New Roman"/>
                <a:sym typeface="Times New Roman"/>
              </a:rPr>
              <a:t>A</a:t>
            </a:r>
            <a:endParaRPr sz="2000">
              <a:solidFill>
                <a:schemeClr val="dk1"/>
              </a:solidFill>
              <a:latin typeface="Times New Roman"/>
              <a:ea typeface="Times New Roman"/>
              <a:cs typeface="Times New Roman"/>
              <a:sym typeface="Times New Roman"/>
            </a:endParaRPr>
          </a:p>
        </p:txBody>
      </p:sp>
      <p:sp>
        <p:nvSpPr>
          <p:cNvPr id="1424" name="Google Shape;1424;p23"/>
          <p:cNvSpPr/>
          <p:nvPr/>
        </p:nvSpPr>
        <p:spPr>
          <a:xfrm>
            <a:off x="5609630" y="2341563"/>
            <a:ext cx="20638" cy="20637"/>
          </a:xfrm>
          <a:custGeom>
            <a:avLst/>
            <a:gdLst/>
            <a:ahLst/>
            <a:cxnLst/>
            <a:rect l="l" t="t" r="r" b="b"/>
            <a:pathLst>
              <a:path w="13" h="13" extrusionOk="0">
                <a:moveTo>
                  <a:pt x="6" y="13"/>
                </a:moveTo>
                <a:lnTo>
                  <a:pt x="6" y="13"/>
                </a:lnTo>
                <a:lnTo>
                  <a:pt x="13" y="13"/>
                </a:lnTo>
                <a:lnTo>
                  <a:pt x="13" y="7"/>
                </a:lnTo>
                <a:lnTo>
                  <a:pt x="13" y="0"/>
                </a:lnTo>
                <a:lnTo>
                  <a:pt x="6" y="0"/>
                </a:lnTo>
                <a:lnTo>
                  <a:pt x="0" y="7"/>
                </a:lnTo>
                <a:lnTo>
                  <a:pt x="6"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5" name="Google Shape;1425;p23"/>
          <p:cNvSpPr/>
          <p:nvPr/>
        </p:nvSpPr>
        <p:spPr>
          <a:xfrm>
            <a:off x="5568355" y="2320925"/>
            <a:ext cx="92075" cy="114300"/>
          </a:xfrm>
          <a:custGeom>
            <a:avLst/>
            <a:gdLst/>
            <a:ahLst/>
            <a:cxnLst/>
            <a:rect l="l" t="t" r="r" b="b"/>
            <a:pathLst>
              <a:path w="58" h="72" extrusionOk="0">
                <a:moveTo>
                  <a:pt x="32" y="26"/>
                </a:moveTo>
                <a:lnTo>
                  <a:pt x="52" y="39"/>
                </a:lnTo>
                <a:lnTo>
                  <a:pt x="58" y="39"/>
                </a:lnTo>
                <a:lnTo>
                  <a:pt x="45" y="46"/>
                </a:lnTo>
                <a:lnTo>
                  <a:pt x="0" y="65"/>
                </a:lnTo>
                <a:lnTo>
                  <a:pt x="0" y="72"/>
                </a:lnTo>
                <a:lnTo>
                  <a:pt x="0" y="52"/>
                </a:lnTo>
                <a:lnTo>
                  <a:pt x="6" y="0"/>
                </a:lnTo>
                <a:lnTo>
                  <a:pt x="13" y="7"/>
                </a:lnTo>
                <a:lnTo>
                  <a:pt x="6" y="59"/>
                </a:lnTo>
                <a:lnTo>
                  <a:pt x="0" y="52"/>
                </a:lnTo>
                <a:lnTo>
                  <a:pt x="45" y="33"/>
                </a:lnTo>
                <a:lnTo>
                  <a:pt x="45" y="46"/>
                </a:lnTo>
                <a:lnTo>
                  <a:pt x="26" y="33"/>
                </a:lnTo>
                <a:lnTo>
                  <a:pt x="32" y="2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6" name="Google Shape;1426;p23"/>
          <p:cNvSpPr/>
          <p:nvPr/>
        </p:nvSpPr>
        <p:spPr>
          <a:xfrm>
            <a:off x="5577880" y="2332038"/>
            <a:ext cx="41275" cy="41275"/>
          </a:xfrm>
          <a:custGeom>
            <a:avLst/>
            <a:gdLst/>
            <a:ahLst/>
            <a:cxnLst/>
            <a:rect l="l" t="t" r="r" b="b"/>
            <a:pathLst>
              <a:path w="26" h="26" extrusionOk="0">
                <a:moveTo>
                  <a:pt x="7" y="0"/>
                </a:moveTo>
                <a:lnTo>
                  <a:pt x="26" y="19"/>
                </a:lnTo>
                <a:lnTo>
                  <a:pt x="20" y="26"/>
                </a:lnTo>
                <a:lnTo>
                  <a:pt x="0" y="6"/>
                </a:lnTo>
                <a:lnTo>
                  <a:pt x="7"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7" name="Google Shape;1427;p23"/>
          <p:cNvSpPr/>
          <p:nvPr/>
        </p:nvSpPr>
        <p:spPr>
          <a:xfrm>
            <a:off x="5577880" y="2332038"/>
            <a:ext cx="73025" cy="82550"/>
          </a:xfrm>
          <a:custGeom>
            <a:avLst/>
            <a:gdLst/>
            <a:ahLst/>
            <a:cxnLst/>
            <a:rect l="l" t="t" r="r" b="b"/>
            <a:pathLst>
              <a:path w="46" h="52" extrusionOk="0">
                <a:moveTo>
                  <a:pt x="26" y="19"/>
                </a:moveTo>
                <a:lnTo>
                  <a:pt x="46" y="32"/>
                </a:lnTo>
                <a:lnTo>
                  <a:pt x="0" y="52"/>
                </a:lnTo>
                <a:lnTo>
                  <a:pt x="7" y="0"/>
                </a:lnTo>
                <a:lnTo>
                  <a:pt x="26" y="19"/>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8" name="Google Shape;1428;p23"/>
          <p:cNvSpPr/>
          <p:nvPr/>
        </p:nvSpPr>
        <p:spPr>
          <a:xfrm>
            <a:off x="5722343" y="2198688"/>
            <a:ext cx="20637" cy="20637"/>
          </a:xfrm>
          <a:custGeom>
            <a:avLst/>
            <a:gdLst/>
            <a:ahLst/>
            <a:cxnLst/>
            <a:rect l="l" t="t" r="r" b="b"/>
            <a:pathLst>
              <a:path w="13" h="13" extrusionOk="0">
                <a:moveTo>
                  <a:pt x="13" y="13"/>
                </a:moveTo>
                <a:lnTo>
                  <a:pt x="13" y="6"/>
                </a:lnTo>
                <a:lnTo>
                  <a:pt x="0" y="0"/>
                </a:lnTo>
                <a:lnTo>
                  <a:pt x="0" y="6"/>
                </a:lnTo>
                <a:lnTo>
                  <a:pt x="13"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9" name="Google Shape;1429;p23"/>
          <p:cNvSpPr/>
          <p:nvPr/>
        </p:nvSpPr>
        <p:spPr>
          <a:xfrm>
            <a:off x="5609630" y="2352675"/>
            <a:ext cx="20638" cy="20638"/>
          </a:xfrm>
          <a:custGeom>
            <a:avLst/>
            <a:gdLst/>
            <a:ahLst/>
            <a:cxnLst/>
            <a:rect l="l" t="t" r="r" b="b"/>
            <a:pathLst>
              <a:path w="13" h="13" extrusionOk="0">
                <a:moveTo>
                  <a:pt x="13" y="6"/>
                </a:moveTo>
                <a:lnTo>
                  <a:pt x="13" y="13"/>
                </a:lnTo>
                <a:lnTo>
                  <a:pt x="0" y="6"/>
                </a:lnTo>
                <a:lnTo>
                  <a:pt x="0" y="0"/>
                </a:lnTo>
                <a:lnTo>
                  <a:pt x="13" y="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0" name="Google Shape;1430;p23"/>
          <p:cNvSpPr/>
          <p:nvPr/>
        </p:nvSpPr>
        <p:spPr>
          <a:xfrm>
            <a:off x="5609630" y="2208213"/>
            <a:ext cx="133350" cy="153987"/>
          </a:xfrm>
          <a:custGeom>
            <a:avLst/>
            <a:gdLst/>
            <a:ahLst/>
            <a:cxnLst/>
            <a:rect l="l" t="t" r="r" b="b"/>
            <a:pathLst>
              <a:path w="84" h="97" extrusionOk="0">
                <a:moveTo>
                  <a:pt x="84" y="7"/>
                </a:moveTo>
                <a:lnTo>
                  <a:pt x="71" y="0"/>
                </a:lnTo>
                <a:lnTo>
                  <a:pt x="0" y="91"/>
                </a:lnTo>
                <a:lnTo>
                  <a:pt x="13" y="97"/>
                </a:lnTo>
                <a:lnTo>
                  <a:pt x="84" y="7"/>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1" name="Google Shape;1431;p23"/>
          <p:cNvSpPr/>
          <p:nvPr/>
        </p:nvSpPr>
        <p:spPr>
          <a:xfrm>
            <a:off x="5731868" y="1931988"/>
            <a:ext cx="296862" cy="2286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a:solidFill>
                  <a:srgbClr val="000000"/>
                </a:solidFill>
                <a:latin typeface="Times New Roman"/>
                <a:ea typeface="Times New Roman"/>
                <a:cs typeface="Times New Roman"/>
                <a:sym typeface="Times New Roman"/>
              </a:rPr>
              <a:t>SiO</a:t>
            </a:r>
            <a:endParaRPr sz="2000">
              <a:solidFill>
                <a:schemeClr val="dk1"/>
              </a:solidFill>
              <a:latin typeface="Times New Roman"/>
              <a:ea typeface="Times New Roman"/>
              <a:cs typeface="Times New Roman"/>
              <a:sym typeface="Times New Roman"/>
            </a:endParaRPr>
          </a:p>
        </p:txBody>
      </p:sp>
      <p:sp>
        <p:nvSpPr>
          <p:cNvPr id="1432" name="Google Shape;1432;p23"/>
          <p:cNvSpPr/>
          <p:nvPr/>
        </p:nvSpPr>
        <p:spPr>
          <a:xfrm>
            <a:off x="6019205" y="2012950"/>
            <a:ext cx="69850" cy="16827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100">
                <a:solidFill>
                  <a:srgbClr val="000000"/>
                </a:solidFill>
                <a:latin typeface="Times New Roman"/>
                <a:ea typeface="Times New Roman"/>
                <a:cs typeface="Times New Roman"/>
                <a:sym typeface="Times New Roman"/>
              </a:rPr>
              <a:t>2</a:t>
            </a:r>
            <a:endParaRPr sz="2000">
              <a:solidFill>
                <a:schemeClr val="dk1"/>
              </a:solidFill>
              <a:latin typeface="Times New Roman"/>
              <a:ea typeface="Times New Roman"/>
              <a:cs typeface="Times New Roman"/>
              <a:sym typeface="Times New Roman"/>
            </a:endParaRPr>
          </a:p>
        </p:txBody>
      </p:sp>
      <p:sp>
        <p:nvSpPr>
          <p:cNvPr id="1433" name="Google Shape;1433;p23"/>
          <p:cNvSpPr/>
          <p:nvPr/>
        </p:nvSpPr>
        <p:spPr>
          <a:xfrm>
            <a:off x="3741143" y="1870075"/>
            <a:ext cx="190500" cy="2286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a:solidFill>
                  <a:srgbClr val="000000"/>
                </a:solidFill>
                <a:latin typeface="Times New Roman"/>
                <a:ea typeface="Times New Roman"/>
                <a:cs typeface="Times New Roman"/>
                <a:sym typeface="Times New Roman"/>
              </a:rPr>
              <a:t>Al</a:t>
            </a:r>
            <a:endParaRPr sz="2000">
              <a:solidFill>
                <a:schemeClr val="dk1"/>
              </a:solidFill>
              <a:latin typeface="Times New Roman"/>
              <a:ea typeface="Times New Roman"/>
              <a:cs typeface="Times New Roman"/>
              <a:sym typeface="Times New Roman"/>
            </a:endParaRPr>
          </a:p>
        </p:txBody>
      </p:sp>
      <p:sp>
        <p:nvSpPr>
          <p:cNvPr id="1434" name="Google Shape;1434;p23"/>
          <p:cNvSpPr/>
          <p:nvPr/>
        </p:nvSpPr>
        <p:spPr>
          <a:xfrm>
            <a:off x="3453805" y="2065338"/>
            <a:ext cx="20638" cy="20637"/>
          </a:xfrm>
          <a:custGeom>
            <a:avLst/>
            <a:gdLst/>
            <a:ahLst/>
            <a:cxnLst/>
            <a:rect l="l" t="t" r="r" b="b"/>
            <a:pathLst>
              <a:path w="13" h="13" extrusionOk="0">
                <a:moveTo>
                  <a:pt x="0" y="6"/>
                </a:moveTo>
                <a:lnTo>
                  <a:pt x="0" y="13"/>
                </a:lnTo>
                <a:lnTo>
                  <a:pt x="7" y="13"/>
                </a:lnTo>
                <a:lnTo>
                  <a:pt x="13" y="6"/>
                </a:lnTo>
                <a:lnTo>
                  <a:pt x="13" y="0"/>
                </a:lnTo>
                <a:lnTo>
                  <a:pt x="7" y="0"/>
                </a:lnTo>
                <a:lnTo>
                  <a:pt x="0" y="0"/>
                </a:lnTo>
                <a:lnTo>
                  <a:pt x="0" y="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5" name="Google Shape;1435;p23"/>
          <p:cNvSpPr/>
          <p:nvPr/>
        </p:nvSpPr>
        <p:spPr>
          <a:xfrm>
            <a:off x="3382368" y="2012950"/>
            <a:ext cx="82550" cy="93663"/>
          </a:xfrm>
          <a:custGeom>
            <a:avLst/>
            <a:gdLst/>
            <a:ahLst/>
            <a:cxnLst/>
            <a:rect l="l" t="t" r="r" b="b"/>
            <a:pathLst>
              <a:path w="52" h="59" extrusionOk="0">
                <a:moveTo>
                  <a:pt x="45" y="39"/>
                </a:moveTo>
                <a:lnTo>
                  <a:pt x="52" y="59"/>
                </a:lnTo>
                <a:lnTo>
                  <a:pt x="6" y="52"/>
                </a:lnTo>
                <a:lnTo>
                  <a:pt x="0" y="46"/>
                </a:lnTo>
                <a:lnTo>
                  <a:pt x="32" y="7"/>
                </a:lnTo>
                <a:lnTo>
                  <a:pt x="32" y="0"/>
                </a:lnTo>
                <a:lnTo>
                  <a:pt x="39" y="13"/>
                </a:lnTo>
                <a:lnTo>
                  <a:pt x="6" y="52"/>
                </a:lnTo>
                <a:lnTo>
                  <a:pt x="0" y="46"/>
                </a:lnTo>
                <a:lnTo>
                  <a:pt x="6" y="46"/>
                </a:lnTo>
                <a:lnTo>
                  <a:pt x="52" y="52"/>
                </a:lnTo>
                <a:lnTo>
                  <a:pt x="52" y="59"/>
                </a:lnTo>
                <a:lnTo>
                  <a:pt x="45" y="59"/>
                </a:lnTo>
                <a:lnTo>
                  <a:pt x="39" y="39"/>
                </a:lnTo>
                <a:lnTo>
                  <a:pt x="45" y="39"/>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6" name="Google Shape;1436;p23"/>
          <p:cNvSpPr/>
          <p:nvPr/>
        </p:nvSpPr>
        <p:spPr>
          <a:xfrm>
            <a:off x="3433168" y="2033588"/>
            <a:ext cx="20637" cy="41275"/>
          </a:xfrm>
          <a:custGeom>
            <a:avLst/>
            <a:gdLst/>
            <a:ahLst/>
            <a:cxnLst/>
            <a:rect l="l" t="t" r="r" b="b"/>
            <a:pathLst>
              <a:path w="13" h="26" extrusionOk="0">
                <a:moveTo>
                  <a:pt x="7" y="0"/>
                </a:moveTo>
                <a:lnTo>
                  <a:pt x="13" y="26"/>
                </a:lnTo>
                <a:lnTo>
                  <a:pt x="7" y="26"/>
                </a:lnTo>
                <a:lnTo>
                  <a:pt x="0" y="0"/>
                </a:lnTo>
                <a:lnTo>
                  <a:pt x="7"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7" name="Google Shape;1437;p23"/>
          <p:cNvSpPr/>
          <p:nvPr/>
        </p:nvSpPr>
        <p:spPr>
          <a:xfrm>
            <a:off x="3391893" y="2033588"/>
            <a:ext cx="73025" cy="73025"/>
          </a:xfrm>
          <a:custGeom>
            <a:avLst/>
            <a:gdLst/>
            <a:ahLst/>
            <a:cxnLst/>
            <a:rect l="l" t="t" r="r" b="b"/>
            <a:pathLst>
              <a:path w="46" h="46" extrusionOk="0">
                <a:moveTo>
                  <a:pt x="39" y="26"/>
                </a:moveTo>
                <a:lnTo>
                  <a:pt x="46" y="46"/>
                </a:lnTo>
                <a:lnTo>
                  <a:pt x="0" y="39"/>
                </a:lnTo>
                <a:lnTo>
                  <a:pt x="33" y="0"/>
                </a:lnTo>
                <a:lnTo>
                  <a:pt x="39" y="2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8" name="Google Shape;1438;p23"/>
          <p:cNvSpPr/>
          <p:nvPr/>
        </p:nvSpPr>
        <p:spPr>
          <a:xfrm>
            <a:off x="3699868" y="1992313"/>
            <a:ext cx="20637" cy="20637"/>
          </a:xfrm>
          <a:custGeom>
            <a:avLst/>
            <a:gdLst/>
            <a:ahLst/>
            <a:cxnLst/>
            <a:rect l="l" t="t" r="r" b="b"/>
            <a:pathLst>
              <a:path w="13" h="13" extrusionOk="0">
                <a:moveTo>
                  <a:pt x="7" y="13"/>
                </a:moveTo>
                <a:lnTo>
                  <a:pt x="13" y="13"/>
                </a:lnTo>
                <a:lnTo>
                  <a:pt x="7" y="0"/>
                </a:lnTo>
                <a:lnTo>
                  <a:pt x="0" y="0"/>
                </a:lnTo>
                <a:lnTo>
                  <a:pt x="7"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9" name="Google Shape;1439;p23"/>
          <p:cNvSpPr/>
          <p:nvPr/>
        </p:nvSpPr>
        <p:spPr>
          <a:xfrm>
            <a:off x="3453805" y="2065338"/>
            <a:ext cx="20638" cy="20637"/>
          </a:xfrm>
          <a:custGeom>
            <a:avLst/>
            <a:gdLst/>
            <a:ahLst/>
            <a:cxnLst/>
            <a:rect l="l" t="t" r="r" b="b"/>
            <a:pathLst>
              <a:path w="13" h="13" extrusionOk="0">
                <a:moveTo>
                  <a:pt x="13" y="13"/>
                </a:moveTo>
                <a:lnTo>
                  <a:pt x="7" y="13"/>
                </a:lnTo>
                <a:lnTo>
                  <a:pt x="0" y="0"/>
                </a:lnTo>
                <a:lnTo>
                  <a:pt x="7" y="0"/>
                </a:lnTo>
                <a:lnTo>
                  <a:pt x="13"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40" name="Google Shape;1440;p23"/>
          <p:cNvSpPr/>
          <p:nvPr/>
        </p:nvSpPr>
        <p:spPr>
          <a:xfrm>
            <a:off x="3464918" y="1992313"/>
            <a:ext cx="246062" cy="93662"/>
          </a:xfrm>
          <a:custGeom>
            <a:avLst/>
            <a:gdLst/>
            <a:ahLst/>
            <a:cxnLst/>
            <a:rect l="l" t="t" r="r" b="b"/>
            <a:pathLst>
              <a:path w="155" h="59" extrusionOk="0">
                <a:moveTo>
                  <a:pt x="155" y="13"/>
                </a:moveTo>
                <a:lnTo>
                  <a:pt x="148" y="0"/>
                </a:lnTo>
                <a:lnTo>
                  <a:pt x="0" y="46"/>
                </a:lnTo>
                <a:lnTo>
                  <a:pt x="6" y="59"/>
                </a:lnTo>
                <a:lnTo>
                  <a:pt x="155"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41" name="Google Shape;1441;p23"/>
          <p:cNvSpPr/>
          <p:nvPr/>
        </p:nvSpPr>
        <p:spPr>
          <a:xfrm>
            <a:off x="1886943" y="4518025"/>
            <a:ext cx="1047750" cy="93663"/>
          </a:xfrm>
          <a:prstGeom prst="rect">
            <a:avLst/>
          </a:prstGeom>
          <a:blipFill rotWithShape="1">
            <a:blip r:embed="rId10">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2" name="Google Shape;1442;p23"/>
          <p:cNvSpPr/>
          <p:nvPr/>
        </p:nvSpPr>
        <p:spPr>
          <a:xfrm>
            <a:off x="1886943" y="4508500"/>
            <a:ext cx="1057275" cy="2063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3" name="Google Shape;1443;p23"/>
          <p:cNvSpPr/>
          <p:nvPr/>
        </p:nvSpPr>
        <p:spPr>
          <a:xfrm>
            <a:off x="2923580" y="4518025"/>
            <a:ext cx="20638" cy="10318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4" name="Google Shape;1444;p23"/>
          <p:cNvSpPr/>
          <p:nvPr/>
        </p:nvSpPr>
        <p:spPr>
          <a:xfrm>
            <a:off x="1877418" y="4600575"/>
            <a:ext cx="1057275" cy="2063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5" name="Google Shape;1445;p23"/>
          <p:cNvSpPr/>
          <p:nvPr/>
        </p:nvSpPr>
        <p:spPr>
          <a:xfrm>
            <a:off x="1877418" y="4508500"/>
            <a:ext cx="20637" cy="10318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6" name="Google Shape;1446;p23"/>
          <p:cNvSpPr/>
          <p:nvPr/>
        </p:nvSpPr>
        <p:spPr>
          <a:xfrm>
            <a:off x="1886943" y="5349875"/>
            <a:ext cx="1047750" cy="82550"/>
          </a:xfrm>
          <a:prstGeom prst="rect">
            <a:avLst/>
          </a:prstGeom>
          <a:blipFill rotWithShape="1">
            <a:blip r:embed="rId10">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7" name="Google Shape;1447;p23"/>
          <p:cNvSpPr/>
          <p:nvPr/>
        </p:nvSpPr>
        <p:spPr>
          <a:xfrm>
            <a:off x="1886943" y="5340350"/>
            <a:ext cx="1057275" cy="20638"/>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8" name="Google Shape;1448;p23"/>
          <p:cNvSpPr/>
          <p:nvPr/>
        </p:nvSpPr>
        <p:spPr>
          <a:xfrm>
            <a:off x="2923580" y="5349875"/>
            <a:ext cx="20638" cy="92075"/>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49" name="Google Shape;1449;p23"/>
          <p:cNvSpPr/>
          <p:nvPr/>
        </p:nvSpPr>
        <p:spPr>
          <a:xfrm>
            <a:off x="1877418" y="5422900"/>
            <a:ext cx="1057275" cy="19050"/>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50" name="Google Shape;1450;p23"/>
          <p:cNvSpPr/>
          <p:nvPr/>
        </p:nvSpPr>
        <p:spPr>
          <a:xfrm>
            <a:off x="1877418" y="5340350"/>
            <a:ext cx="20637" cy="92075"/>
          </a:xfrm>
          <a:prstGeom prst="rect">
            <a:avLst/>
          </a:prstGeom>
          <a:blipFill rotWithShape="1">
            <a:blip r:embed="rId11">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51" name="Google Shape;1451;p23"/>
          <p:cNvSpPr/>
          <p:nvPr/>
        </p:nvSpPr>
        <p:spPr>
          <a:xfrm>
            <a:off x="2307630" y="4200525"/>
            <a:ext cx="195263" cy="26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i="1">
                <a:solidFill>
                  <a:srgbClr val="000000"/>
                </a:solidFill>
                <a:latin typeface="Times New Roman"/>
                <a:ea typeface="Times New Roman"/>
                <a:cs typeface="Times New Roman"/>
                <a:sym typeface="Times New Roman"/>
              </a:rPr>
              <a:t>A</a:t>
            </a:r>
            <a:endParaRPr sz="2000">
              <a:solidFill>
                <a:schemeClr val="dk1"/>
              </a:solidFill>
              <a:latin typeface="Times New Roman"/>
              <a:ea typeface="Times New Roman"/>
              <a:cs typeface="Times New Roman"/>
              <a:sym typeface="Times New Roman"/>
            </a:endParaRPr>
          </a:p>
        </p:txBody>
      </p:sp>
      <p:sp>
        <p:nvSpPr>
          <p:cNvPr id="1452" name="Google Shape;1452;p23"/>
          <p:cNvSpPr/>
          <p:nvPr/>
        </p:nvSpPr>
        <p:spPr>
          <a:xfrm>
            <a:off x="2298105" y="5494338"/>
            <a:ext cx="204788" cy="26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i="1">
                <a:solidFill>
                  <a:srgbClr val="000000"/>
                </a:solidFill>
                <a:latin typeface="Times New Roman"/>
                <a:ea typeface="Times New Roman"/>
                <a:cs typeface="Times New Roman"/>
                <a:sym typeface="Times New Roman"/>
              </a:rPr>
              <a:t>B</a:t>
            </a:r>
            <a:endParaRPr sz="2000">
              <a:solidFill>
                <a:schemeClr val="dk1"/>
              </a:solidFill>
              <a:latin typeface="Times New Roman"/>
              <a:ea typeface="Times New Roman"/>
              <a:cs typeface="Times New Roman"/>
              <a:sym typeface="Times New Roman"/>
            </a:endParaRPr>
          </a:p>
        </p:txBody>
      </p:sp>
      <p:sp>
        <p:nvSpPr>
          <p:cNvPr id="1453" name="Google Shape;1453;p23"/>
          <p:cNvSpPr/>
          <p:nvPr/>
        </p:nvSpPr>
        <p:spPr>
          <a:xfrm>
            <a:off x="3314105" y="4262438"/>
            <a:ext cx="257175" cy="26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a:solidFill>
                  <a:srgbClr val="000000"/>
                </a:solidFill>
                <a:latin typeface="Times New Roman"/>
                <a:ea typeface="Times New Roman"/>
                <a:cs typeface="Times New Roman"/>
                <a:sym typeface="Times New Roman"/>
              </a:rPr>
              <a:t>Al</a:t>
            </a:r>
            <a:endParaRPr sz="2000">
              <a:solidFill>
                <a:schemeClr val="dk1"/>
              </a:solidFill>
              <a:latin typeface="Times New Roman"/>
              <a:ea typeface="Times New Roman"/>
              <a:cs typeface="Times New Roman"/>
              <a:sym typeface="Times New Roman"/>
            </a:endParaRPr>
          </a:p>
        </p:txBody>
      </p:sp>
      <p:sp>
        <p:nvSpPr>
          <p:cNvPr id="1454" name="Google Shape;1454;p23"/>
          <p:cNvSpPr/>
          <p:nvPr/>
        </p:nvSpPr>
        <p:spPr>
          <a:xfrm>
            <a:off x="3015655" y="4487863"/>
            <a:ext cx="20638" cy="20637"/>
          </a:xfrm>
          <a:custGeom>
            <a:avLst/>
            <a:gdLst/>
            <a:ahLst/>
            <a:cxnLst/>
            <a:rect l="l" t="t" r="r" b="b"/>
            <a:pathLst>
              <a:path w="13" h="13" extrusionOk="0">
                <a:moveTo>
                  <a:pt x="0" y="7"/>
                </a:moveTo>
                <a:lnTo>
                  <a:pt x="0" y="13"/>
                </a:lnTo>
                <a:lnTo>
                  <a:pt x="7" y="13"/>
                </a:lnTo>
                <a:lnTo>
                  <a:pt x="13" y="7"/>
                </a:lnTo>
                <a:lnTo>
                  <a:pt x="7" y="0"/>
                </a:lnTo>
                <a:lnTo>
                  <a:pt x="0" y="0"/>
                </a:lnTo>
                <a:lnTo>
                  <a:pt x="0" y="7"/>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5" name="Google Shape;1455;p23"/>
          <p:cNvSpPr/>
          <p:nvPr/>
        </p:nvSpPr>
        <p:spPr>
          <a:xfrm>
            <a:off x="2955330" y="4457700"/>
            <a:ext cx="80963" cy="71438"/>
          </a:xfrm>
          <a:custGeom>
            <a:avLst/>
            <a:gdLst/>
            <a:ahLst/>
            <a:cxnLst/>
            <a:rect l="l" t="t" r="r" b="b"/>
            <a:pathLst>
              <a:path w="51" h="45" extrusionOk="0">
                <a:moveTo>
                  <a:pt x="38" y="26"/>
                </a:moveTo>
                <a:lnTo>
                  <a:pt x="51" y="45"/>
                </a:lnTo>
                <a:lnTo>
                  <a:pt x="0" y="38"/>
                </a:lnTo>
                <a:lnTo>
                  <a:pt x="0" y="32"/>
                </a:lnTo>
                <a:lnTo>
                  <a:pt x="32" y="0"/>
                </a:lnTo>
                <a:lnTo>
                  <a:pt x="32" y="6"/>
                </a:lnTo>
                <a:lnTo>
                  <a:pt x="0" y="38"/>
                </a:lnTo>
                <a:lnTo>
                  <a:pt x="0" y="32"/>
                </a:lnTo>
                <a:lnTo>
                  <a:pt x="51" y="38"/>
                </a:lnTo>
                <a:lnTo>
                  <a:pt x="51" y="45"/>
                </a:lnTo>
                <a:lnTo>
                  <a:pt x="45" y="45"/>
                </a:lnTo>
                <a:lnTo>
                  <a:pt x="32" y="26"/>
                </a:lnTo>
                <a:lnTo>
                  <a:pt x="38" y="26"/>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6" name="Google Shape;1456;p23"/>
          <p:cNvSpPr/>
          <p:nvPr/>
        </p:nvSpPr>
        <p:spPr>
          <a:xfrm>
            <a:off x="2995018" y="4467225"/>
            <a:ext cx="20637" cy="31750"/>
          </a:xfrm>
          <a:custGeom>
            <a:avLst/>
            <a:gdLst/>
            <a:ahLst/>
            <a:cxnLst/>
            <a:rect l="l" t="t" r="r" b="b"/>
            <a:pathLst>
              <a:path w="13" h="20" extrusionOk="0">
                <a:moveTo>
                  <a:pt x="7" y="0"/>
                </a:moveTo>
                <a:lnTo>
                  <a:pt x="13" y="20"/>
                </a:lnTo>
                <a:lnTo>
                  <a:pt x="7" y="20"/>
                </a:lnTo>
                <a:lnTo>
                  <a:pt x="0" y="0"/>
                </a:lnTo>
                <a:lnTo>
                  <a:pt x="7" y="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7" name="Google Shape;1457;p23"/>
          <p:cNvSpPr/>
          <p:nvPr/>
        </p:nvSpPr>
        <p:spPr>
          <a:xfrm>
            <a:off x="2955330" y="4467225"/>
            <a:ext cx="80963" cy="61913"/>
          </a:xfrm>
          <a:custGeom>
            <a:avLst/>
            <a:gdLst/>
            <a:ahLst/>
            <a:cxnLst/>
            <a:rect l="l" t="t" r="r" b="b"/>
            <a:pathLst>
              <a:path w="51" h="39" extrusionOk="0">
                <a:moveTo>
                  <a:pt x="38" y="20"/>
                </a:moveTo>
                <a:lnTo>
                  <a:pt x="51" y="39"/>
                </a:lnTo>
                <a:lnTo>
                  <a:pt x="0" y="32"/>
                </a:lnTo>
                <a:lnTo>
                  <a:pt x="32" y="0"/>
                </a:lnTo>
                <a:lnTo>
                  <a:pt x="38" y="20"/>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8" name="Google Shape;1458;p23"/>
          <p:cNvSpPr/>
          <p:nvPr/>
        </p:nvSpPr>
        <p:spPr>
          <a:xfrm>
            <a:off x="3222030" y="4416425"/>
            <a:ext cx="20638" cy="20638"/>
          </a:xfrm>
          <a:custGeom>
            <a:avLst/>
            <a:gdLst/>
            <a:ahLst/>
            <a:cxnLst/>
            <a:rect l="l" t="t" r="r" b="b"/>
            <a:pathLst>
              <a:path w="13" h="13" extrusionOk="0">
                <a:moveTo>
                  <a:pt x="6" y="13"/>
                </a:moveTo>
                <a:lnTo>
                  <a:pt x="13" y="13"/>
                </a:lnTo>
                <a:lnTo>
                  <a:pt x="6" y="0"/>
                </a:lnTo>
                <a:lnTo>
                  <a:pt x="0" y="0"/>
                </a:lnTo>
                <a:lnTo>
                  <a:pt x="6"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9" name="Google Shape;1459;p23"/>
          <p:cNvSpPr/>
          <p:nvPr/>
        </p:nvSpPr>
        <p:spPr>
          <a:xfrm>
            <a:off x="3015655" y="4487863"/>
            <a:ext cx="20638" cy="20637"/>
          </a:xfrm>
          <a:custGeom>
            <a:avLst/>
            <a:gdLst/>
            <a:ahLst/>
            <a:cxnLst/>
            <a:rect l="l" t="t" r="r" b="b"/>
            <a:pathLst>
              <a:path w="13" h="13" extrusionOk="0">
                <a:moveTo>
                  <a:pt x="13" y="13"/>
                </a:moveTo>
                <a:lnTo>
                  <a:pt x="7" y="13"/>
                </a:lnTo>
                <a:lnTo>
                  <a:pt x="0" y="0"/>
                </a:lnTo>
                <a:lnTo>
                  <a:pt x="7" y="0"/>
                </a:lnTo>
                <a:lnTo>
                  <a:pt x="13"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0" name="Google Shape;1460;p23"/>
          <p:cNvSpPr/>
          <p:nvPr/>
        </p:nvSpPr>
        <p:spPr>
          <a:xfrm>
            <a:off x="3026768" y="4416425"/>
            <a:ext cx="204787" cy="92075"/>
          </a:xfrm>
          <a:custGeom>
            <a:avLst/>
            <a:gdLst/>
            <a:ahLst/>
            <a:cxnLst/>
            <a:rect l="l" t="t" r="r" b="b"/>
            <a:pathLst>
              <a:path w="129" h="58" extrusionOk="0">
                <a:moveTo>
                  <a:pt x="129" y="13"/>
                </a:moveTo>
                <a:lnTo>
                  <a:pt x="123" y="0"/>
                </a:lnTo>
                <a:lnTo>
                  <a:pt x="0" y="45"/>
                </a:lnTo>
                <a:lnTo>
                  <a:pt x="6" y="58"/>
                </a:lnTo>
                <a:lnTo>
                  <a:pt x="129" y="13"/>
                </a:lnTo>
                <a:close/>
              </a:path>
            </a:pathLst>
          </a:custGeom>
          <a:blipFill rotWithShape="1">
            <a:blip r:embed="rId6">
              <a:alphaModFix/>
            </a:blip>
            <a:tile tx="0" ty="0" sx="100000" sy="100000" flip="none" algn="tl"/>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1" name="Google Shape;1461;p23"/>
          <p:cNvSpPr/>
          <p:nvPr/>
        </p:nvSpPr>
        <p:spPr>
          <a:xfrm>
            <a:off x="5890618" y="4579938"/>
            <a:ext cx="195262" cy="26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i="1">
                <a:solidFill>
                  <a:srgbClr val="000000"/>
                </a:solidFill>
                <a:latin typeface="Times New Roman"/>
                <a:ea typeface="Times New Roman"/>
                <a:cs typeface="Times New Roman"/>
                <a:sym typeface="Times New Roman"/>
              </a:rPr>
              <a:t>A</a:t>
            </a:r>
            <a:endParaRPr sz="2000">
              <a:solidFill>
                <a:schemeClr val="dk1"/>
              </a:solidFill>
              <a:latin typeface="Times New Roman"/>
              <a:ea typeface="Times New Roman"/>
              <a:cs typeface="Times New Roman"/>
              <a:sym typeface="Times New Roman"/>
            </a:endParaRPr>
          </a:p>
        </p:txBody>
      </p:sp>
      <p:sp>
        <p:nvSpPr>
          <p:cNvPr id="1462" name="Google Shape;1462;p23"/>
          <p:cNvSpPr/>
          <p:nvPr/>
        </p:nvSpPr>
        <p:spPr>
          <a:xfrm>
            <a:off x="5890618" y="5432425"/>
            <a:ext cx="204787" cy="266700"/>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i="1">
                <a:solidFill>
                  <a:srgbClr val="000000"/>
                </a:solidFill>
                <a:latin typeface="Times New Roman"/>
                <a:ea typeface="Times New Roman"/>
                <a:cs typeface="Times New Roman"/>
                <a:sym typeface="Times New Roman"/>
              </a:rPr>
              <a:t>B</a:t>
            </a:r>
            <a:endParaRPr sz="2000">
              <a:solidFill>
                <a:schemeClr val="dk1"/>
              </a:solidFill>
              <a:latin typeface="Times New Roman"/>
              <a:ea typeface="Times New Roman"/>
              <a:cs typeface="Times New Roman"/>
              <a:sym typeface="Times New Roman"/>
            </a:endParaRPr>
          </a:p>
        </p:txBody>
      </p:sp>
      <p:sp>
        <p:nvSpPr>
          <p:cNvPr id="1463" name="Google Shape;1463;p23"/>
          <p:cNvSpPr/>
          <p:nvPr/>
        </p:nvSpPr>
        <p:spPr>
          <a:xfrm>
            <a:off x="2879918" y="3634727"/>
            <a:ext cx="2709075" cy="230832"/>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a:solidFill>
                  <a:srgbClr val="000000"/>
                </a:solidFill>
                <a:latin typeface="Times New Roman"/>
                <a:ea typeface="Times New Roman"/>
                <a:cs typeface="Times New Roman"/>
                <a:sym typeface="Times New Roman"/>
              </a:rPr>
              <a:t>Pn birikmaning ko’ndalang kesimi </a:t>
            </a:r>
            <a:endParaRPr sz="2000">
              <a:solidFill>
                <a:schemeClr val="dk1"/>
              </a:solidFill>
              <a:latin typeface="Times New Roman"/>
              <a:ea typeface="Times New Roman"/>
              <a:cs typeface="Times New Roman"/>
              <a:sym typeface="Times New Roman"/>
            </a:endParaRPr>
          </a:p>
        </p:txBody>
      </p:sp>
      <p:sp>
        <p:nvSpPr>
          <p:cNvPr id="1464" name="Google Shape;1464;p23"/>
          <p:cNvSpPr/>
          <p:nvPr/>
        </p:nvSpPr>
        <p:spPr>
          <a:xfrm>
            <a:off x="1486016" y="5842939"/>
            <a:ext cx="1822615" cy="230832"/>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a:solidFill>
                  <a:schemeClr val="dk1"/>
                </a:solidFill>
                <a:latin typeface="Times New Roman"/>
                <a:ea typeface="Times New Roman"/>
                <a:cs typeface="Times New Roman"/>
                <a:sym typeface="Times New Roman"/>
              </a:rPr>
              <a:t>Bir o’lchamli ko’rinishi</a:t>
            </a:r>
            <a:endParaRPr sz="1500">
              <a:solidFill>
                <a:schemeClr val="dk1"/>
              </a:solidFill>
              <a:latin typeface="Times New Roman"/>
              <a:ea typeface="Times New Roman"/>
              <a:cs typeface="Times New Roman"/>
              <a:sym typeface="Times New Roman"/>
            </a:endParaRPr>
          </a:p>
        </p:txBody>
      </p:sp>
      <p:sp>
        <p:nvSpPr>
          <p:cNvPr id="1465" name="Google Shape;1465;p23"/>
          <p:cNvSpPr/>
          <p:nvPr/>
        </p:nvSpPr>
        <p:spPr>
          <a:xfrm>
            <a:off x="5449293" y="5843588"/>
            <a:ext cx="1668727" cy="230832"/>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500">
                <a:solidFill>
                  <a:srgbClr val="000000"/>
                </a:solidFill>
                <a:latin typeface="Times New Roman"/>
                <a:ea typeface="Times New Roman"/>
                <a:cs typeface="Times New Roman"/>
                <a:sym typeface="Times New Roman"/>
              </a:rPr>
              <a:t>Diodning belgilanishi</a:t>
            </a:r>
            <a:endParaRPr sz="2000">
              <a:solidFill>
                <a:schemeClr val="dk1"/>
              </a:solidFill>
              <a:latin typeface="Times New Roman"/>
              <a:ea typeface="Times New Roman"/>
              <a:cs typeface="Times New Roman"/>
              <a:sym typeface="Times New Roman"/>
            </a:endParaRPr>
          </a:p>
        </p:txBody>
      </p:sp>
      <p:sp>
        <p:nvSpPr>
          <p:cNvPr id="1466" name="Google Shape;1466;p23"/>
          <p:cNvSpPr txBox="1"/>
          <p:nvPr/>
        </p:nvSpPr>
        <p:spPr>
          <a:xfrm>
            <a:off x="1547664" y="6373549"/>
            <a:ext cx="6096541"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Arial"/>
                <a:ea typeface="Arial"/>
                <a:cs typeface="Arial"/>
                <a:sym typeface="Arial"/>
              </a:rPr>
              <a:t>Figure taken from </a:t>
            </a:r>
            <a:r>
              <a:rPr lang="en-US" sz="1000" u="sng">
                <a:solidFill>
                  <a:schemeClr val="dk1"/>
                </a:solidFill>
                <a:latin typeface="Arial"/>
                <a:ea typeface="Arial"/>
                <a:cs typeface="Arial"/>
                <a:sym typeface="Arial"/>
              </a:rPr>
              <a:t>Semiconductor Devices, Physics and Technology</a:t>
            </a:r>
            <a:r>
              <a:rPr lang="en-US" sz="1000">
                <a:solidFill>
                  <a:schemeClr val="dk1"/>
                </a:solidFill>
                <a:latin typeface="Arial"/>
                <a:ea typeface="Arial"/>
                <a:cs typeface="Arial"/>
                <a:sym typeface="Arial"/>
              </a:rPr>
              <a:t>, S. M. Sze,1985, John Wiley &amp; Sons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70"/>
        <p:cNvGrpSpPr/>
        <p:nvPr/>
      </p:nvGrpSpPr>
      <p:grpSpPr>
        <a:xfrm>
          <a:off x="0" y="0"/>
          <a:ext cx="0" cy="0"/>
          <a:chOff x="0" y="0"/>
          <a:chExt cx="0" cy="0"/>
        </a:xfrm>
      </p:grpSpPr>
      <p:sp>
        <p:nvSpPr>
          <p:cNvPr id="1471" name="Google Shape;1471;p24"/>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Tashuvchi harakati</a:t>
            </a:r>
            <a:endParaRPr sz="4000"/>
          </a:p>
        </p:txBody>
      </p:sp>
      <p:sp>
        <p:nvSpPr>
          <p:cNvPr id="1476" name="Google Shape;1476;p24"/>
          <p:cNvSpPr txBox="1">
            <a:spLocks noGrp="1"/>
          </p:cNvSpPr>
          <p:nvPr>
            <p:ph type="body" idx="1"/>
          </p:nvPr>
        </p:nvSpPr>
        <p:spPr>
          <a:xfrm>
            <a:off x="457200" y="2207021"/>
            <a:ext cx="8229600" cy="2621856"/>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spcBef>
                <a:spcPts val="0"/>
              </a:spcBef>
              <a:spcAft>
                <a:spcPts val="0"/>
              </a:spcAft>
              <a:buClr>
                <a:schemeClr val="dk1"/>
              </a:buClr>
              <a:buSzPct val="100000"/>
              <a:buChar char="•"/>
            </a:pPr>
            <a:r>
              <a:rPr lang="en-US"/>
              <a:t>Tashuvchilar ikki xil mexanizm tufayli harakat qiladilar</a:t>
            </a:r>
            <a:endParaRPr/>
          </a:p>
          <a:p>
            <a:pPr marL="342900" lvl="0" indent="-342900" algn="l" rtl="0">
              <a:spcBef>
                <a:spcPts val="448"/>
              </a:spcBef>
              <a:spcAft>
                <a:spcPts val="0"/>
              </a:spcAft>
              <a:buClr>
                <a:schemeClr val="dk1"/>
              </a:buClr>
              <a:buSzPct val="100000"/>
              <a:buChar char="•"/>
            </a:pPr>
            <a:r>
              <a:rPr lang="en-US"/>
              <a:t>Elektr maydoniga javoban tashuvchining siljishi</a:t>
            </a:r>
            <a:endParaRPr/>
          </a:p>
          <a:p>
            <a:pPr marL="342900" lvl="0" indent="-342900" algn="just" rtl="0">
              <a:spcBef>
                <a:spcPts val="448"/>
              </a:spcBef>
              <a:spcAft>
                <a:spcPts val="0"/>
              </a:spcAft>
              <a:buClr>
                <a:schemeClr val="dk1"/>
              </a:buClr>
              <a:buSzPct val="100000"/>
              <a:buChar char="•"/>
            </a:pPr>
            <a:r>
              <a:rPr lang="en-US"/>
              <a:t>Tashuvchilar yuqori konsentratsiyali joylardan past konsentratsiyali joylarga tarqaladi</a:t>
            </a:r>
            <a:endParaRPr/>
          </a:p>
          <a:p>
            <a:pPr marL="342900" lvl="0" indent="-342900" algn="just" rtl="0">
              <a:spcBef>
                <a:spcPts val="448"/>
              </a:spcBef>
              <a:spcAft>
                <a:spcPts val="0"/>
              </a:spcAft>
              <a:buClr>
                <a:schemeClr val="dk1"/>
              </a:buClr>
              <a:buSzPct val="100000"/>
              <a:buChar char="•"/>
            </a:pPr>
            <a:r>
              <a:rPr lang="en-US"/>
              <a:t>Ikkala tashuvchi turi (elektronlar va teshiklar) mavjud bo'lishi mumkin va har bir tashuvchi uchun ikkita mexanizm mavjud bo'lganligi sababli, quyida ko'rsatilganidek, umumiy oqim uchun to'rtta komponent mavjud.</a:t>
            </a:r>
            <a:endParaRPr/>
          </a:p>
        </p:txBody>
      </p:sp>
      <p:pic>
        <p:nvPicPr>
          <p:cNvPr id="1477" name="Google Shape;1477;p24"/>
          <p:cNvPicPr preferRelativeResize="0"/>
          <p:nvPr/>
        </p:nvPicPr>
        <p:blipFill rotWithShape="1">
          <a:blip r:embed="rId3">
            <a:alphaModFix/>
          </a:blip>
          <a:srcRect/>
          <a:stretch/>
        </p:blipFill>
        <p:spPr>
          <a:xfrm>
            <a:off x="2341661" y="5268614"/>
            <a:ext cx="3967163" cy="1093788"/>
          </a:xfrm>
          <a:prstGeom prst="rect">
            <a:avLst/>
          </a:prstGeom>
          <a:noFill/>
          <a:ln>
            <a:noFill/>
          </a:ln>
        </p:spPr>
      </p:pic>
      <p:sp>
        <p:nvSpPr>
          <p:cNvPr id="1478" name="Google Shape;1478;p24"/>
          <p:cNvSpPr/>
          <p:nvPr/>
        </p:nvSpPr>
        <p:spPr>
          <a:xfrm>
            <a:off x="2006699" y="5063827"/>
            <a:ext cx="4581525" cy="1533525"/>
          </a:xfrm>
          <a:prstGeom prst="rect">
            <a:avLst/>
          </a:prstGeom>
          <a:noFill/>
          <a:ln w="38100" cap="flat" cmpd="dbl">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82"/>
        <p:cNvGrpSpPr/>
        <p:nvPr/>
      </p:nvGrpSpPr>
      <p:grpSpPr>
        <a:xfrm>
          <a:off x="0" y="0"/>
          <a:ext cx="0" cy="0"/>
          <a:chOff x="0" y="0"/>
          <a:chExt cx="0" cy="0"/>
        </a:xfrm>
      </p:grpSpPr>
      <p:sp>
        <p:nvSpPr>
          <p:cNvPr id="1483" name="Google Shape;1483;p25"/>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Tashuvchi Drifti</a:t>
            </a:r>
            <a:endParaRPr sz="4000"/>
          </a:p>
        </p:txBody>
      </p:sp>
      <p:sp>
        <p:nvSpPr>
          <p:cNvPr id="1488" name="Google Shape;1488;p25"/>
          <p:cNvSpPr txBox="1">
            <a:spLocks noGrp="1"/>
          </p:cNvSpPr>
          <p:nvPr>
            <p:ph type="body" idx="1"/>
          </p:nvPr>
        </p:nvSpPr>
        <p:spPr>
          <a:xfrm>
            <a:off x="477992" y="2101772"/>
            <a:ext cx="8414487" cy="4567588"/>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dk1"/>
              </a:buClr>
              <a:buSzPts val="1700"/>
              <a:buChar char="•"/>
            </a:pPr>
            <a:r>
              <a:rPr lang="en-US" sz="1700"/>
              <a:t>Ta'rif - Drift - zaryadlangan zarrachaning qo'llaniladigan elektr maydoniga javoban harakati.</a:t>
            </a:r>
            <a:endParaRPr/>
          </a:p>
          <a:p>
            <a:pPr marL="687388" lvl="2" indent="-342900" algn="l" rtl="0">
              <a:spcBef>
                <a:spcPts val="340"/>
              </a:spcBef>
              <a:spcAft>
                <a:spcPts val="0"/>
              </a:spcAft>
              <a:buClr>
                <a:schemeClr val="dk1"/>
              </a:buClr>
              <a:buSzPts val="1700"/>
              <a:buChar char="•"/>
            </a:pPr>
            <a:r>
              <a:rPr lang="en-US" sz="1700"/>
              <a:t>Teshiklar qo'llaniladigan maydon yo'nalishi bo'yicha tezlashadi</a:t>
            </a:r>
            <a:endParaRPr sz="1700"/>
          </a:p>
          <a:p>
            <a:pPr marL="687388" lvl="2" indent="-342900" algn="l" rtl="0">
              <a:spcBef>
                <a:spcPts val="340"/>
              </a:spcBef>
              <a:spcAft>
                <a:spcPts val="0"/>
              </a:spcAft>
              <a:buClr>
                <a:schemeClr val="dk1"/>
              </a:buClr>
              <a:buSzPts val="1700"/>
              <a:buChar char="•"/>
            </a:pPr>
            <a:r>
              <a:rPr lang="en-US" sz="1700"/>
              <a:t>Elektronlar qo'llaniladigan maydonga qarama-qarshi yo'nalishda harakatlanadi</a:t>
            </a:r>
            <a:endParaRPr sz="1700"/>
          </a:p>
          <a:p>
            <a:pPr marL="685800" lvl="1" indent="-342900" algn="l" rtl="0">
              <a:spcBef>
                <a:spcPts val="0"/>
              </a:spcBef>
              <a:spcAft>
                <a:spcPts val="0"/>
              </a:spcAft>
              <a:buClr>
                <a:schemeClr val="dk1"/>
              </a:buClr>
              <a:buSzPts val="1700"/>
              <a:buFont typeface="Arial"/>
              <a:buChar char="•"/>
            </a:pPr>
            <a:r>
              <a:rPr lang="en-US" sz="1700"/>
              <a:t>Tashuvchilar issiqlik tezligi deb nomlanuvchi tezlikni harakatga keltiradilar, </a:t>
            </a:r>
            <a:r>
              <a:rPr lang="en-US" sz="1700">
                <a:latin typeface="Noto Sans Symbols"/>
                <a:ea typeface="Noto Sans Symbols"/>
                <a:cs typeface="Noto Sans Symbols"/>
                <a:sym typeface="Noto Sans Symbols"/>
              </a:rPr>
              <a:t>υ</a:t>
            </a:r>
            <a:r>
              <a:rPr lang="en-US" sz="1700" baseline="-25000"/>
              <a:t>th</a:t>
            </a:r>
            <a:endParaRPr sz="1700" baseline="-25000"/>
          </a:p>
          <a:p>
            <a:pPr marL="342900" lvl="1" indent="0" algn="l" rtl="0">
              <a:spcBef>
                <a:spcPts val="0"/>
              </a:spcBef>
              <a:spcAft>
                <a:spcPts val="0"/>
              </a:spcAft>
              <a:buClr>
                <a:schemeClr val="dk1"/>
              </a:buClr>
              <a:buSzPts val="1700"/>
              <a:buNone/>
            </a:pPr>
            <a:endParaRPr sz="1700" baseline="-25000"/>
          </a:p>
          <a:p>
            <a:pPr marL="457200" lvl="1" indent="-349250" algn="l" rtl="0">
              <a:spcBef>
                <a:spcPts val="0"/>
              </a:spcBef>
              <a:spcAft>
                <a:spcPts val="0"/>
              </a:spcAft>
              <a:buClr>
                <a:schemeClr val="dk1"/>
              </a:buClr>
              <a:buSzPts val="1700"/>
              <a:buFont typeface="Arial"/>
              <a:buNone/>
            </a:pPr>
            <a:endParaRPr sz="1700"/>
          </a:p>
          <a:p>
            <a:pPr marL="457200" lvl="1" indent="-457200" algn="l" rtl="0">
              <a:spcBef>
                <a:spcPts val="0"/>
              </a:spcBef>
              <a:spcAft>
                <a:spcPts val="0"/>
              </a:spcAft>
              <a:buClr>
                <a:schemeClr val="dk1"/>
              </a:buClr>
              <a:buSzPts val="1700"/>
              <a:buFont typeface="Arial"/>
              <a:buChar char="•"/>
            </a:pPr>
            <a:r>
              <a:rPr lang="en-US" sz="1700"/>
              <a:t>Tashuvchining tezlashishi tez-tez tarqalish hodisalari bilan to'xtatiladi</a:t>
            </a:r>
            <a:endParaRPr sz="1700"/>
          </a:p>
          <a:p>
            <a:pPr marL="857250" lvl="2" indent="-457200" algn="l" rtl="0">
              <a:spcBef>
                <a:spcPts val="0"/>
              </a:spcBef>
              <a:spcAft>
                <a:spcPts val="0"/>
              </a:spcAft>
              <a:buClr>
                <a:schemeClr val="dk1"/>
              </a:buClr>
              <a:buSzPts val="1700"/>
              <a:buChar char="•"/>
            </a:pPr>
            <a:r>
              <a:rPr lang="en-US" sz="1700"/>
              <a:t>Tashuvchilar o'rtasida</a:t>
            </a:r>
            <a:endParaRPr sz="1700"/>
          </a:p>
          <a:p>
            <a:pPr marL="857250" lvl="2" indent="-457200" algn="l" rtl="0">
              <a:spcBef>
                <a:spcPts val="0"/>
              </a:spcBef>
              <a:spcAft>
                <a:spcPts val="0"/>
              </a:spcAft>
              <a:buClr>
                <a:schemeClr val="dk1"/>
              </a:buClr>
              <a:buSzPts val="1700"/>
              <a:buChar char="•"/>
            </a:pPr>
            <a:r>
              <a:rPr lang="en-US" sz="1700"/>
              <a:t>Ionlashgan aralashmalar atomlari</a:t>
            </a:r>
            <a:endParaRPr sz="1700"/>
          </a:p>
          <a:p>
            <a:pPr marL="857250" lvl="2" indent="-457200" algn="l" rtl="0">
              <a:spcBef>
                <a:spcPts val="0"/>
              </a:spcBef>
              <a:spcAft>
                <a:spcPts val="0"/>
              </a:spcAft>
              <a:buClr>
                <a:schemeClr val="dk1"/>
              </a:buClr>
              <a:buSzPts val="1700"/>
              <a:buChar char="•"/>
            </a:pPr>
            <a:r>
              <a:rPr lang="en-US" sz="1700"/>
              <a:t>Termik ajitatsiyalangan panjara atomlari</a:t>
            </a:r>
            <a:endParaRPr sz="1700"/>
          </a:p>
          <a:p>
            <a:pPr marL="857250" lvl="2" indent="-457200" algn="l" rtl="0">
              <a:spcBef>
                <a:spcPts val="0"/>
              </a:spcBef>
              <a:spcAft>
                <a:spcPts val="0"/>
              </a:spcAft>
              <a:buClr>
                <a:schemeClr val="dk1"/>
              </a:buClr>
              <a:buSzPts val="1700"/>
              <a:buChar char="•"/>
            </a:pPr>
            <a:r>
              <a:rPr lang="en-US" sz="1700"/>
              <a:t>Boshqa tarqalish markazlari</a:t>
            </a:r>
            <a:endParaRPr sz="1700"/>
          </a:p>
          <a:p>
            <a:pPr marL="457200" lvl="1" indent="-457200" algn="l" rtl="0">
              <a:spcBef>
                <a:spcPts val="0"/>
              </a:spcBef>
              <a:spcAft>
                <a:spcPts val="0"/>
              </a:spcAft>
              <a:buClr>
                <a:schemeClr val="dk1"/>
              </a:buClr>
              <a:buSzPts val="1700"/>
              <a:buFont typeface="Arial"/>
              <a:buChar char="•"/>
            </a:pPr>
            <a:r>
              <a:rPr lang="en-US" sz="1700"/>
              <a:t>Natijada aniq tashuvchining harakati, lekin bir-biridan ajralib turadi</a:t>
            </a:r>
            <a:endParaRPr sz="1700"/>
          </a:p>
          <a:p>
            <a:pPr marL="857250" lvl="2" indent="-457200" algn="l" rtl="0">
              <a:spcBef>
                <a:spcPts val="0"/>
              </a:spcBef>
              <a:spcAft>
                <a:spcPts val="0"/>
              </a:spcAft>
              <a:buClr>
                <a:schemeClr val="dk1"/>
              </a:buClr>
              <a:buSzPts val="1700"/>
              <a:buChar char="•"/>
            </a:pPr>
            <a:r>
              <a:rPr lang="en-US" sz="1700"/>
              <a:t>Bitta zarraning mikroskopik harakatini tahlil qilish qiyin</a:t>
            </a:r>
            <a:endParaRPr sz="1700"/>
          </a:p>
          <a:p>
            <a:pPr marL="857250" lvl="2" indent="-457200" algn="l" rtl="0">
              <a:spcBef>
                <a:spcPts val="0"/>
              </a:spcBef>
              <a:spcAft>
                <a:spcPts val="0"/>
              </a:spcAft>
              <a:buClr>
                <a:schemeClr val="dk1"/>
              </a:buClr>
              <a:buSzPts val="1700"/>
              <a:buChar char="•"/>
            </a:pPr>
            <a:r>
              <a:rPr lang="en-US" sz="1700"/>
              <a:t>Bizni ko'p va ko'p zarralarning makroskopik harakati qiziqtiradi</a:t>
            </a:r>
            <a:endParaRPr sz="1700"/>
          </a:p>
          <a:p>
            <a:pPr marL="1314450" lvl="3" indent="-457200" algn="l" rtl="0">
              <a:spcBef>
                <a:spcPts val="0"/>
              </a:spcBef>
              <a:spcAft>
                <a:spcPts val="0"/>
              </a:spcAft>
              <a:buClr>
                <a:schemeClr val="dk1"/>
              </a:buClr>
              <a:buSzPts val="1700"/>
              <a:buChar char="–"/>
            </a:pPr>
            <a:r>
              <a:rPr lang="en-US" sz="1700"/>
              <a:t>Namunadagi barcha teshiklar yoki elektronlar bo'yicha o'rtacha</a:t>
            </a:r>
            <a:endParaRPr sz="1700"/>
          </a:p>
          <a:p>
            <a:pPr marL="1314450" lvl="3" indent="-457200" algn="l" rtl="0">
              <a:spcBef>
                <a:spcPts val="0"/>
              </a:spcBef>
              <a:spcAft>
                <a:spcPts val="0"/>
              </a:spcAft>
              <a:buClr>
                <a:schemeClr val="dk1"/>
              </a:buClr>
              <a:buSzPts val="1700"/>
              <a:buChar char="–"/>
            </a:pPr>
            <a:r>
              <a:rPr lang="en-US" sz="1700"/>
              <a:t>Natijada paydo bo'lgan harakatni drift tezligi bilan tavsiflash mumkin, vd</a:t>
            </a:r>
            <a:endParaRPr sz="1700"/>
          </a:p>
        </p:txBody>
      </p:sp>
      <p:sp>
        <p:nvSpPr>
          <p:cNvPr id="1489" name="Google Shape;1489;p25"/>
          <p:cNvSpPr txBox="1"/>
          <p:nvPr/>
        </p:nvSpPr>
        <p:spPr>
          <a:xfrm>
            <a:off x="3203848" y="3573016"/>
            <a:ext cx="2207656"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Arial"/>
                <a:ea typeface="Arial"/>
                <a:cs typeface="Arial"/>
                <a:sym typeface="Arial"/>
              </a:rPr>
              <a:t>tipik qiymati ~ 5x10</a:t>
            </a:r>
            <a:r>
              <a:rPr lang="en-US" sz="1400" baseline="30000">
                <a:solidFill>
                  <a:schemeClr val="dk1"/>
                </a:solidFill>
                <a:latin typeface="Arial"/>
                <a:ea typeface="Arial"/>
                <a:cs typeface="Arial"/>
                <a:sym typeface="Arial"/>
              </a:rPr>
              <a:t>6</a:t>
            </a:r>
            <a:r>
              <a:rPr lang="en-US" sz="1400">
                <a:solidFill>
                  <a:schemeClr val="dk1"/>
                </a:solidFill>
                <a:latin typeface="Arial"/>
                <a:ea typeface="Arial"/>
                <a:cs typeface="Arial"/>
                <a:sym typeface="Arial"/>
              </a:rPr>
              <a:t> cm/s</a:t>
            </a:r>
            <a:endParaRPr/>
          </a:p>
        </p:txBody>
      </p:sp>
      <p:cxnSp>
        <p:nvCxnSpPr>
          <p:cNvPr id="1490" name="Google Shape;1490;p25"/>
          <p:cNvCxnSpPr/>
          <p:nvPr/>
        </p:nvCxnSpPr>
        <p:spPr>
          <a:xfrm rot="10800000" flipH="1">
            <a:off x="7396353" y="4636740"/>
            <a:ext cx="504825" cy="403225"/>
          </a:xfrm>
          <a:prstGeom prst="straightConnector1">
            <a:avLst/>
          </a:prstGeom>
          <a:noFill/>
          <a:ln w="12675" cap="flat" cmpd="sng">
            <a:solidFill>
              <a:schemeClr val="dk1"/>
            </a:solidFill>
            <a:prstDash val="solid"/>
            <a:round/>
            <a:headEnd type="none" w="sm" len="sm"/>
            <a:tailEnd type="triangle" w="med" len="med"/>
          </a:ln>
        </p:spPr>
      </p:cxnSp>
      <p:cxnSp>
        <p:nvCxnSpPr>
          <p:cNvPr id="1491" name="Google Shape;1491;p25"/>
          <p:cNvCxnSpPr/>
          <p:nvPr/>
        </p:nvCxnSpPr>
        <p:spPr>
          <a:xfrm>
            <a:off x="7910703" y="4673252"/>
            <a:ext cx="242887" cy="504825"/>
          </a:xfrm>
          <a:prstGeom prst="straightConnector1">
            <a:avLst/>
          </a:prstGeom>
          <a:noFill/>
          <a:ln w="12675" cap="flat" cmpd="sng">
            <a:solidFill>
              <a:schemeClr val="dk1"/>
            </a:solidFill>
            <a:prstDash val="solid"/>
            <a:round/>
            <a:headEnd type="none" w="sm" len="sm"/>
            <a:tailEnd type="triangle" w="med" len="med"/>
          </a:ln>
        </p:spPr>
      </p:cxnSp>
      <p:cxnSp>
        <p:nvCxnSpPr>
          <p:cNvPr id="1492" name="Google Shape;1492;p25"/>
          <p:cNvCxnSpPr/>
          <p:nvPr/>
        </p:nvCxnSpPr>
        <p:spPr>
          <a:xfrm rot="10800000">
            <a:off x="7685278" y="5012977"/>
            <a:ext cx="422275" cy="187325"/>
          </a:xfrm>
          <a:prstGeom prst="straightConnector1">
            <a:avLst/>
          </a:prstGeom>
          <a:noFill/>
          <a:ln w="12675" cap="flat" cmpd="sng">
            <a:solidFill>
              <a:schemeClr val="dk1"/>
            </a:solidFill>
            <a:prstDash val="solid"/>
            <a:round/>
            <a:headEnd type="none" w="sm" len="sm"/>
            <a:tailEnd type="triangle" w="med" len="med"/>
          </a:ln>
        </p:spPr>
      </p:cxnSp>
      <p:cxnSp>
        <p:nvCxnSpPr>
          <p:cNvPr id="1493" name="Google Shape;1493;p25"/>
          <p:cNvCxnSpPr/>
          <p:nvPr/>
        </p:nvCxnSpPr>
        <p:spPr>
          <a:xfrm rot="10800000" flipH="1">
            <a:off x="7707503" y="4905027"/>
            <a:ext cx="663575" cy="57150"/>
          </a:xfrm>
          <a:prstGeom prst="straightConnector1">
            <a:avLst/>
          </a:prstGeom>
          <a:noFill/>
          <a:ln w="12675" cap="flat" cmpd="sng">
            <a:solidFill>
              <a:schemeClr val="dk1"/>
            </a:solidFill>
            <a:prstDash val="solid"/>
            <a:round/>
            <a:headEnd type="none" w="sm" len="sm"/>
            <a:tailEnd type="triangle" w="med" len="med"/>
          </a:ln>
        </p:spPr>
      </p:cxnSp>
      <p:cxnSp>
        <p:nvCxnSpPr>
          <p:cNvPr id="1494" name="Google Shape;1494;p25"/>
          <p:cNvCxnSpPr/>
          <p:nvPr/>
        </p:nvCxnSpPr>
        <p:spPr>
          <a:xfrm rot="10800000">
            <a:off x="8271065" y="4546252"/>
            <a:ext cx="119063" cy="373063"/>
          </a:xfrm>
          <a:prstGeom prst="straightConnector1">
            <a:avLst/>
          </a:prstGeom>
          <a:noFill/>
          <a:ln w="12675" cap="flat" cmpd="sng">
            <a:solidFill>
              <a:schemeClr val="dk1"/>
            </a:solidFill>
            <a:prstDash val="solid"/>
            <a:round/>
            <a:headEnd type="none" w="sm" len="sm"/>
            <a:tailEnd type="triangle" w="med" len="med"/>
          </a:ln>
        </p:spPr>
      </p:cxnSp>
      <p:cxnSp>
        <p:nvCxnSpPr>
          <p:cNvPr id="1495" name="Google Shape;1495;p25"/>
          <p:cNvCxnSpPr/>
          <p:nvPr/>
        </p:nvCxnSpPr>
        <p:spPr>
          <a:xfrm>
            <a:off x="8353615" y="4552602"/>
            <a:ext cx="401638" cy="636588"/>
          </a:xfrm>
          <a:prstGeom prst="straightConnector1">
            <a:avLst/>
          </a:prstGeom>
          <a:noFill/>
          <a:ln w="12675" cap="flat" cmpd="sng">
            <a:solidFill>
              <a:schemeClr val="dk1"/>
            </a:solidFill>
            <a:prstDash val="solid"/>
            <a:round/>
            <a:headEnd type="none" w="sm" len="sm"/>
            <a:tailEnd type="triangle" w="med" len="med"/>
          </a:ln>
        </p:spPr>
      </p:cxnSp>
      <p:cxnSp>
        <p:nvCxnSpPr>
          <p:cNvPr id="1496" name="Google Shape;1496;p25"/>
          <p:cNvCxnSpPr/>
          <p:nvPr/>
        </p:nvCxnSpPr>
        <p:spPr>
          <a:xfrm rot="10800000">
            <a:off x="8394890" y="5132040"/>
            <a:ext cx="350838" cy="84137"/>
          </a:xfrm>
          <a:prstGeom prst="straightConnector1">
            <a:avLst/>
          </a:prstGeom>
          <a:noFill/>
          <a:ln w="12675" cap="flat" cmpd="sng">
            <a:solidFill>
              <a:schemeClr val="dk1"/>
            </a:solidFill>
            <a:prstDash val="solid"/>
            <a:round/>
            <a:headEnd type="none" w="sm" len="sm"/>
            <a:tailEnd type="triangle" w="med" len="med"/>
          </a:ln>
        </p:spPr>
      </p:cxnSp>
      <p:cxnSp>
        <p:nvCxnSpPr>
          <p:cNvPr id="1497" name="Google Shape;1497;p25"/>
          <p:cNvCxnSpPr/>
          <p:nvPr/>
        </p:nvCxnSpPr>
        <p:spPr>
          <a:xfrm rot="10800000" flipH="1">
            <a:off x="8399653" y="4905027"/>
            <a:ext cx="519112" cy="185738"/>
          </a:xfrm>
          <a:prstGeom prst="straightConnector1">
            <a:avLst/>
          </a:prstGeom>
          <a:noFill/>
          <a:ln w="12675" cap="flat" cmpd="sng">
            <a:solidFill>
              <a:schemeClr val="dk1"/>
            </a:solidFill>
            <a:prstDash val="solid"/>
            <a:round/>
            <a:headEnd type="none" w="sm" len="sm"/>
            <a:tailEnd type="triangle" w="med" len="med"/>
          </a:ln>
        </p:spPr>
      </p:cxnSp>
      <p:sp>
        <p:nvSpPr>
          <p:cNvPr id="1498" name="Google Shape;1498;p25"/>
          <p:cNvSpPr/>
          <p:nvPr/>
        </p:nvSpPr>
        <p:spPr>
          <a:xfrm flipH="1">
            <a:off x="7628128" y="4289077"/>
            <a:ext cx="1125537" cy="274638"/>
          </a:xfrm>
          <a:prstGeom prst="rightArrow">
            <a:avLst>
              <a:gd name="adj1" fmla="val 50000"/>
              <a:gd name="adj2" fmla="val 102456"/>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99" name="Google Shape;1499;p25"/>
          <p:cNvSpPr txBox="1"/>
          <p:nvPr/>
        </p:nvSpPr>
        <p:spPr>
          <a:xfrm>
            <a:off x="7102665" y="4830415"/>
            <a:ext cx="3619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e</a:t>
            </a:r>
            <a:r>
              <a:rPr lang="en-US" sz="1800" baseline="30000">
                <a:solidFill>
                  <a:schemeClr val="dk1"/>
                </a:solidFill>
                <a:latin typeface="Arial"/>
                <a:ea typeface="Arial"/>
                <a:cs typeface="Arial"/>
                <a:sym typeface="Arial"/>
              </a:rPr>
              <a:t>-</a:t>
            </a:r>
            <a:endParaRPr sz="1800">
              <a:solidFill>
                <a:schemeClr val="dk1"/>
              </a:solidFill>
              <a:latin typeface="Arial"/>
              <a:ea typeface="Arial"/>
              <a:cs typeface="Arial"/>
              <a:sym typeface="Arial"/>
            </a:endParaRPr>
          </a:p>
        </p:txBody>
      </p:sp>
      <p:pic>
        <p:nvPicPr>
          <p:cNvPr id="1500" name="Google Shape;1500;p25"/>
          <p:cNvPicPr preferRelativeResize="0"/>
          <p:nvPr/>
        </p:nvPicPr>
        <p:blipFill rotWithShape="1">
          <a:blip r:embed="rId3">
            <a:alphaModFix/>
          </a:blip>
          <a:srcRect/>
          <a:stretch/>
        </p:blipFill>
        <p:spPr>
          <a:xfrm>
            <a:off x="7347140" y="4233515"/>
            <a:ext cx="252413" cy="338137"/>
          </a:xfrm>
          <a:prstGeom prst="rect">
            <a:avLst/>
          </a:prstGeom>
          <a:noFill/>
          <a:ln>
            <a:noFill/>
          </a:ln>
        </p:spPr>
      </p:pic>
      <p:sp>
        <p:nvSpPr>
          <p:cNvPr id="1501" name="Google Shape;1501;p25"/>
          <p:cNvSpPr txBox="1"/>
          <p:nvPr/>
        </p:nvSpPr>
        <p:spPr>
          <a:xfrm>
            <a:off x="7653528" y="5016152"/>
            <a:ext cx="4381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1">
                <a:solidFill>
                  <a:schemeClr val="dk1"/>
                </a:solidFill>
                <a:latin typeface="Arial"/>
                <a:ea typeface="Arial"/>
                <a:cs typeface="Arial"/>
                <a:sym typeface="Arial"/>
              </a:rPr>
              <a:t>v</a:t>
            </a:r>
            <a:r>
              <a:rPr lang="en-US" sz="1800" baseline="-25000">
                <a:solidFill>
                  <a:schemeClr val="dk1"/>
                </a:solidFill>
                <a:latin typeface="Arial"/>
                <a:ea typeface="Arial"/>
                <a:cs typeface="Arial"/>
                <a:sym typeface="Arial"/>
              </a:rPr>
              <a:t>th</a:t>
            </a:r>
            <a:endParaRPr sz="1800">
              <a:solidFill>
                <a:schemeClr val="dk1"/>
              </a:solidFill>
              <a:latin typeface="Arial"/>
              <a:ea typeface="Arial"/>
              <a:cs typeface="Arial"/>
              <a:sym typeface="Arial"/>
            </a:endParaRPr>
          </a:p>
        </p:txBody>
      </p:sp>
      <p:cxnSp>
        <p:nvCxnSpPr>
          <p:cNvPr id="1502" name="Google Shape;1502;p25"/>
          <p:cNvCxnSpPr/>
          <p:nvPr/>
        </p:nvCxnSpPr>
        <p:spPr>
          <a:xfrm>
            <a:off x="7715440" y="5689252"/>
            <a:ext cx="736600" cy="0"/>
          </a:xfrm>
          <a:prstGeom prst="straightConnector1">
            <a:avLst/>
          </a:prstGeom>
          <a:noFill/>
          <a:ln w="12675" cap="flat" cmpd="sng">
            <a:solidFill>
              <a:schemeClr val="dk1"/>
            </a:solidFill>
            <a:prstDash val="solid"/>
            <a:round/>
            <a:headEnd type="none" w="sm" len="sm"/>
            <a:tailEnd type="triangle" w="sm" len="sm"/>
          </a:ln>
        </p:spPr>
      </p:cxnSp>
      <p:sp>
        <p:nvSpPr>
          <p:cNvPr id="1503" name="Google Shape;1503;p25"/>
          <p:cNvSpPr txBox="1"/>
          <p:nvPr/>
        </p:nvSpPr>
        <p:spPr>
          <a:xfrm>
            <a:off x="7763065" y="5589240"/>
            <a:ext cx="5651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1">
                <a:solidFill>
                  <a:schemeClr val="dk1"/>
                </a:solidFill>
                <a:latin typeface="Arial"/>
                <a:ea typeface="Arial"/>
                <a:cs typeface="Arial"/>
                <a:sym typeface="Arial"/>
              </a:rPr>
              <a:t>v</a:t>
            </a:r>
            <a:r>
              <a:rPr lang="en-US" sz="1800" baseline="-25000">
                <a:solidFill>
                  <a:schemeClr val="dk1"/>
                </a:solidFill>
                <a:latin typeface="Arial"/>
                <a:ea typeface="Arial"/>
                <a:cs typeface="Arial"/>
                <a:sym typeface="Arial"/>
              </a:rPr>
              <a:t>drift</a:t>
            </a:r>
            <a:endParaRPr sz="18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507"/>
        <p:cNvGrpSpPr/>
        <p:nvPr/>
      </p:nvGrpSpPr>
      <p:grpSpPr>
        <a:xfrm>
          <a:off x="0" y="0"/>
          <a:ext cx="0" cy="0"/>
          <a:chOff x="0" y="0"/>
          <a:chExt cx="0" cy="0"/>
        </a:xfrm>
      </p:grpSpPr>
      <p:sp>
        <p:nvSpPr>
          <p:cNvPr id="1508" name="Google Shape;1508;p26"/>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Tashuvchi Drifti</a:t>
            </a:r>
            <a:endParaRPr sz="4000"/>
          </a:p>
        </p:txBody>
      </p:sp>
      <p:sp>
        <p:nvSpPr>
          <p:cNvPr id="1513" name="Google Shape;1513;p26"/>
          <p:cNvSpPr/>
          <p:nvPr/>
        </p:nvSpPr>
        <p:spPr>
          <a:xfrm>
            <a:off x="385512" y="1977643"/>
            <a:ext cx="8578975" cy="5078313"/>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Ta'rif - oqim - bu oqim oqimining yo'nalishiga normal yo'naltirilgan o'zboshimchalik bilan tanlangan kuzatish tekisligini kesib o'tgan vaqt birligi uchun zaryad.</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Ko‘ndalang kesimi A bo‘lgan p-tipli yarimo‘tkazgichli materialni ko‘rib chiqaylik.</a:t>
            </a:r>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Tok kuchi quyidagicha yozilishi mumkin:</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Elektr maydonining kichik va o'rtacha qiymatlari uchun o'lchangan siljish tezligi qo'llaniladigan maydonga to'g'ridan-to'g'ri proportsionaldir, biz yozishimiz mumkin:</a:t>
            </a:r>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Harakatlanish - bu drift tezligi va elektr maydoni o'rtasidagi proportsionallik doimiysi</a:t>
            </a: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1514" name="Google Shape;1514;p26"/>
          <p:cNvSpPr/>
          <p:nvPr/>
        </p:nvSpPr>
        <p:spPr>
          <a:xfrm>
            <a:off x="615678" y="3579366"/>
            <a:ext cx="850900" cy="592138"/>
          </a:xfrm>
          <a:prstGeom prst="cube">
            <a:avLst>
              <a:gd name="adj" fmla="val 25000"/>
            </a:avLst>
          </a:prstGeom>
          <a:solidFill>
            <a:schemeClr val="lt1"/>
          </a:solid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15" name="Google Shape;1515;p26"/>
          <p:cNvSpPr/>
          <p:nvPr/>
        </p:nvSpPr>
        <p:spPr>
          <a:xfrm>
            <a:off x="1331640" y="3573016"/>
            <a:ext cx="850900" cy="592138"/>
          </a:xfrm>
          <a:prstGeom prst="cube">
            <a:avLst>
              <a:gd name="adj" fmla="val 25000"/>
            </a:avLst>
          </a:prstGeom>
          <a:solidFill>
            <a:schemeClr val="lt1"/>
          </a:solid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516" name="Google Shape;1516;p26"/>
          <p:cNvCxnSpPr/>
          <p:nvPr/>
        </p:nvCxnSpPr>
        <p:spPr>
          <a:xfrm flipH="1">
            <a:off x="990328" y="3579366"/>
            <a:ext cx="144462" cy="144463"/>
          </a:xfrm>
          <a:prstGeom prst="straightConnector1">
            <a:avLst/>
          </a:prstGeom>
          <a:noFill/>
          <a:ln w="12675" cap="flat" cmpd="sng">
            <a:solidFill>
              <a:schemeClr val="dk1"/>
            </a:solidFill>
            <a:prstDash val="solid"/>
            <a:round/>
            <a:headEnd type="none" w="sm" len="sm"/>
            <a:tailEnd type="none" w="sm" len="sm"/>
          </a:ln>
        </p:spPr>
      </p:cxnSp>
      <p:cxnSp>
        <p:nvCxnSpPr>
          <p:cNvPr id="1517" name="Google Shape;1517;p26"/>
          <p:cNvCxnSpPr/>
          <p:nvPr/>
        </p:nvCxnSpPr>
        <p:spPr>
          <a:xfrm>
            <a:off x="990328" y="3723829"/>
            <a:ext cx="0" cy="447675"/>
          </a:xfrm>
          <a:prstGeom prst="straightConnector1">
            <a:avLst/>
          </a:prstGeom>
          <a:noFill/>
          <a:ln w="12675" cap="flat" cmpd="sng">
            <a:solidFill>
              <a:schemeClr val="dk1"/>
            </a:solidFill>
            <a:prstDash val="solid"/>
            <a:round/>
            <a:headEnd type="none" w="sm" len="sm"/>
            <a:tailEnd type="none" w="sm" len="sm"/>
          </a:ln>
        </p:spPr>
      </p:cxnSp>
      <p:sp>
        <p:nvSpPr>
          <p:cNvPr id="1518" name="Google Shape;1518;p26"/>
          <p:cNvSpPr txBox="1"/>
          <p:nvPr/>
        </p:nvSpPr>
        <p:spPr>
          <a:xfrm>
            <a:off x="2255565" y="3600004"/>
            <a:ext cx="3492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a:t>
            </a:r>
            <a:endParaRPr/>
          </a:p>
        </p:txBody>
      </p:sp>
      <p:sp>
        <p:nvSpPr>
          <p:cNvPr id="1519" name="Google Shape;1519;p26"/>
          <p:cNvSpPr txBox="1"/>
          <p:nvPr/>
        </p:nvSpPr>
        <p:spPr>
          <a:xfrm>
            <a:off x="987153" y="3758754"/>
            <a:ext cx="3175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a:t>
            </a:r>
            <a:endParaRPr/>
          </a:p>
        </p:txBody>
      </p:sp>
      <p:cxnSp>
        <p:nvCxnSpPr>
          <p:cNvPr id="1520" name="Google Shape;1520;p26"/>
          <p:cNvCxnSpPr/>
          <p:nvPr/>
        </p:nvCxnSpPr>
        <p:spPr>
          <a:xfrm>
            <a:off x="1222103" y="3998466"/>
            <a:ext cx="274637" cy="0"/>
          </a:xfrm>
          <a:prstGeom prst="straightConnector1">
            <a:avLst/>
          </a:prstGeom>
          <a:noFill/>
          <a:ln w="12675" cap="flat" cmpd="sng">
            <a:solidFill>
              <a:schemeClr val="dk1"/>
            </a:solidFill>
            <a:prstDash val="solid"/>
            <a:round/>
            <a:headEnd type="none" w="sm" len="sm"/>
            <a:tailEnd type="triangle" w="med" len="med"/>
          </a:ln>
        </p:spPr>
      </p:cxnSp>
      <p:sp>
        <p:nvSpPr>
          <p:cNvPr id="1521" name="Google Shape;1521;p26"/>
          <p:cNvSpPr/>
          <p:nvPr/>
        </p:nvSpPr>
        <p:spPr>
          <a:xfrm>
            <a:off x="1091928" y="3219004"/>
            <a:ext cx="793750" cy="187325"/>
          </a:xfrm>
          <a:prstGeom prst="rightArrow">
            <a:avLst>
              <a:gd name="adj1" fmla="val 50000"/>
              <a:gd name="adj2" fmla="val 105932"/>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pic>
        <p:nvPicPr>
          <p:cNvPr id="1522" name="Google Shape;1522;p26"/>
          <p:cNvPicPr preferRelativeResize="0"/>
          <p:nvPr/>
        </p:nvPicPr>
        <p:blipFill rotWithShape="1">
          <a:blip r:embed="rId3">
            <a:alphaModFix/>
          </a:blip>
          <a:srcRect/>
          <a:stretch/>
        </p:blipFill>
        <p:spPr>
          <a:xfrm>
            <a:off x="1892028" y="3106291"/>
            <a:ext cx="252412" cy="338138"/>
          </a:xfrm>
          <a:prstGeom prst="rect">
            <a:avLst/>
          </a:prstGeom>
          <a:noFill/>
          <a:ln>
            <a:noFill/>
          </a:ln>
        </p:spPr>
      </p:pic>
      <p:pic>
        <p:nvPicPr>
          <p:cNvPr id="1523" name="Google Shape;1523;p26"/>
          <p:cNvPicPr preferRelativeResize="0"/>
          <p:nvPr/>
        </p:nvPicPr>
        <p:blipFill rotWithShape="1">
          <a:blip r:embed="rId4">
            <a:alphaModFix/>
          </a:blip>
          <a:srcRect b="61131"/>
          <a:stretch/>
        </p:blipFill>
        <p:spPr>
          <a:xfrm>
            <a:off x="3203848" y="3062343"/>
            <a:ext cx="5210175" cy="442912"/>
          </a:xfrm>
          <a:prstGeom prst="rect">
            <a:avLst/>
          </a:prstGeom>
          <a:noFill/>
          <a:ln>
            <a:noFill/>
          </a:ln>
        </p:spPr>
      </p:pic>
      <p:pic>
        <p:nvPicPr>
          <p:cNvPr id="1524" name="Google Shape;1524;p26"/>
          <p:cNvPicPr preferRelativeResize="0"/>
          <p:nvPr/>
        </p:nvPicPr>
        <p:blipFill rotWithShape="1">
          <a:blip r:embed="rId5">
            <a:alphaModFix/>
          </a:blip>
          <a:srcRect b="61131"/>
          <a:stretch/>
        </p:blipFill>
        <p:spPr>
          <a:xfrm>
            <a:off x="3203848" y="3561720"/>
            <a:ext cx="3562350" cy="265112"/>
          </a:xfrm>
          <a:prstGeom prst="rect">
            <a:avLst/>
          </a:prstGeom>
          <a:noFill/>
          <a:ln>
            <a:noFill/>
          </a:ln>
        </p:spPr>
      </p:pic>
      <p:pic>
        <p:nvPicPr>
          <p:cNvPr id="1525" name="Google Shape;1525;p26"/>
          <p:cNvPicPr preferRelativeResize="0"/>
          <p:nvPr/>
        </p:nvPicPr>
        <p:blipFill rotWithShape="1">
          <a:blip r:embed="rId6">
            <a:alphaModFix/>
          </a:blip>
          <a:srcRect b="61131"/>
          <a:stretch/>
        </p:blipFill>
        <p:spPr>
          <a:xfrm>
            <a:off x="3203848" y="3826832"/>
            <a:ext cx="3562350" cy="177800"/>
          </a:xfrm>
          <a:prstGeom prst="rect">
            <a:avLst/>
          </a:prstGeom>
          <a:noFill/>
          <a:ln>
            <a:noFill/>
          </a:ln>
        </p:spPr>
      </p:pic>
      <p:pic>
        <p:nvPicPr>
          <p:cNvPr id="1526" name="Google Shape;1526;p26"/>
          <p:cNvPicPr preferRelativeResize="0"/>
          <p:nvPr/>
        </p:nvPicPr>
        <p:blipFill rotWithShape="1">
          <a:blip r:embed="rId7">
            <a:alphaModFix/>
          </a:blip>
          <a:srcRect/>
          <a:stretch/>
        </p:blipFill>
        <p:spPr>
          <a:xfrm>
            <a:off x="5080000" y="4508500"/>
            <a:ext cx="2898775" cy="608013"/>
          </a:xfrm>
          <a:prstGeom prst="rect">
            <a:avLst/>
          </a:prstGeom>
          <a:noFill/>
          <a:ln>
            <a:noFill/>
          </a:ln>
        </p:spPr>
      </p:pic>
      <p:pic>
        <p:nvPicPr>
          <p:cNvPr id="1527" name="Google Shape;1527;p26"/>
          <p:cNvPicPr preferRelativeResize="0"/>
          <p:nvPr/>
        </p:nvPicPr>
        <p:blipFill rotWithShape="1">
          <a:blip r:embed="rId8">
            <a:alphaModFix/>
          </a:blip>
          <a:srcRect/>
          <a:stretch/>
        </p:blipFill>
        <p:spPr>
          <a:xfrm>
            <a:off x="1757363" y="5294313"/>
            <a:ext cx="5550941" cy="54133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531"/>
        <p:cNvGrpSpPr/>
        <p:nvPr/>
      </p:nvGrpSpPr>
      <p:grpSpPr>
        <a:xfrm>
          <a:off x="0" y="0"/>
          <a:ext cx="0" cy="0"/>
          <a:chOff x="0" y="0"/>
          <a:chExt cx="0" cy="0"/>
        </a:xfrm>
      </p:grpSpPr>
      <p:sp>
        <p:nvSpPr>
          <p:cNvPr id="1532" name="Google Shape;1532;p27"/>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Keskin birikma hosil bo'lishi</a:t>
            </a:r>
            <a:endParaRPr sz="4000"/>
          </a:p>
        </p:txBody>
      </p:sp>
      <p:sp>
        <p:nvSpPr>
          <p:cNvPr id="1537" name="Google Shape;1537;p27"/>
          <p:cNvSpPr txBox="1"/>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marR="0" lvl="0" indent="0" algn="ctr" rtl="0">
              <a:spcBef>
                <a:spcPts val="0"/>
              </a:spcBef>
              <a:spcAft>
                <a:spcPts val="0"/>
              </a:spcAft>
              <a:buClr>
                <a:schemeClr val="dk1"/>
              </a:buClr>
              <a:buSzPts val="4400"/>
              <a:buFont typeface="Calibri"/>
              <a:buNone/>
            </a:pPr>
            <a:endParaRPr sz="4400">
              <a:solidFill>
                <a:srgbClr val="0070C0"/>
              </a:solidFill>
              <a:latin typeface="Calibri"/>
              <a:ea typeface="Calibri"/>
              <a:cs typeface="Calibri"/>
              <a:sym typeface="Calibri"/>
            </a:endParaRPr>
          </a:p>
        </p:txBody>
      </p:sp>
      <p:sp>
        <p:nvSpPr>
          <p:cNvPr id="1538" name="Google Shape;1538;p27"/>
          <p:cNvSpPr txBox="1"/>
          <p:nvPr/>
        </p:nvSpPr>
        <p:spPr>
          <a:xfrm>
            <a:off x="424706" y="1844824"/>
            <a:ext cx="3581400" cy="3578473"/>
          </a:xfrm>
          <a:prstGeom prst="rect">
            <a:avLst/>
          </a:prstGeom>
          <a:noFill/>
          <a:ln>
            <a:noFill/>
          </a:ln>
        </p:spPr>
        <p:txBody>
          <a:bodyPr spcFirstLastPara="1" wrap="square" lIns="91425" tIns="45700" rIns="91425" bIns="45700" anchor="t" anchorCtr="0">
            <a:normAutofit fontScale="62500" lnSpcReduction="20000"/>
          </a:bodyPr>
          <a:lstStyle/>
          <a:p>
            <a:pPr marL="342900" marR="0" lvl="0" indent="-342900" algn="l" rtl="0">
              <a:spcBef>
                <a:spcPts val="0"/>
              </a:spcBef>
              <a:spcAft>
                <a:spcPts val="0"/>
              </a:spcAft>
              <a:buClr>
                <a:schemeClr val="dk1"/>
              </a:buClr>
              <a:buSzPct val="100000"/>
              <a:buFont typeface="Arial"/>
              <a:buChar char="•"/>
            </a:pPr>
            <a:r>
              <a:rPr lang="en-US" sz="3200">
                <a:solidFill>
                  <a:schemeClr val="dk1"/>
                </a:solidFill>
                <a:latin typeface="Calibri"/>
                <a:ea typeface="Calibri"/>
                <a:cs typeface="Calibri"/>
                <a:sym typeface="Calibri"/>
              </a:rPr>
              <a:t>Birlashma shakllanishi</a:t>
            </a:r>
            <a:endParaRPr sz="3200">
              <a:solidFill>
                <a:schemeClr val="dk1"/>
              </a:solidFill>
              <a:latin typeface="Calibri"/>
              <a:ea typeface="Calibri"/>
              <a:cs typeface="Calibri"/>
              <a:sym typeface="Calibri"/>
            </a:endParaRPr>
          </a:p>
          <a:p>
            <a:pPr marL="342900" marR="0" lvl="0" indent="-215900" algn="l" rtl="0">
              <a:spcBef>
                <a:spcPts val="40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15900" algn="l" rtl="0">
              <a:spcBef>
                <a:spcPts val="40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15900" algn="l" rtl="0">
              <a:spcBef>
                <a:spcPts val="40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15900" algn="l" rtl="0">
              <a:spcBef>
                <a:spcPts val="40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15900" algn="l" rtl="0">
              <a:spcBef>
                <a:spcPts val="40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342900" algn="l" rtl="0">
              <a:spcBef>
                <a:spcPts val="400"/>
              </a:spcBef>
              <a:spcAft>
                <a:spcPts val="0"/>
              </a:spcAft>
              <a:buClr>
                <a:schemeClr val="dk1"/>
              </a:buClr>
              <a:buSzPct val="100000"/>
              <a:buFont typeface="Arial"/>
              <a:buChar char="•"/>
            </a:pPr>
            <a:r>
              <a:rPr lang="en-US" sz="3200" u="sng">
                <a:solidFill>
                  <a:schemeClr val="dk1"/>
                </a:solidFill>
                <a:latin typeface="Calibri"/>
                <a:ea typeface="Calibri"/>
                <a:cs typeface="Calibri"/>
                <a:sym typeface="Calibri"/>
              </a:rPr>
              <a:t>Tashuvchilar konsentratsiyasi</a:t>
            </a:r>
            <a:endParaRPr sz="3200">
              <a:solidFill>
                <a:schemeClr val="dk1"/>
              </a:solidFill>
              <a:latin typeface="Calibri"/>
              <a:ea typeface="Calibri"/>
              <a:cs typeface="Calibri"/>
              <a:sym typeface="Calibri"/>
            </a:endParaRPr>
          </a:p>
          <a:p>
            <a:pPr marL="742950" marR="0" lvl="1" indent="-285750" algn="l" rtl="0">
              <a:spcBef>
                <a:spcPts val="35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p</a:t>
            </a:r>
            <a:r>
              <a:rPr lang="en-US" sz="2800" b="0" i="0" u="none" strike="noStrike" cap="none" baseline="-25000">
                <a:solidFill>
                  <a:schemeClr val="dk1"/>
                </a:solidFill>
                <a:latin typeface="Calibri"/>
                <a:ea typeface="Calibri"/>
                <a:cs typeface="Calibri"/>
                <a:sym typeface="Calibri"/>
              </a:rPr>
              <a:t>p</a:t>
            </a:r>
            <a:r>
              <a:rPr lang="en-US" sz="2800" b="0" i="0" u="none" strike="noStrike" cap="none">
                <a:solidFill>
                  <a:schemeClr val="dk1"/>
                </a:solidFill>
                <a:latin typeface="Calibri"/>
                <a:ea typeface="Calibri"/>
                <a:cs typeface="Calibri"/>
                <a:sym typeface="Calibri"/>
              </a:rPr>
              <a:t> ~ N</a:t>
            </a:r>
            <a:r>
              <a:rPr lang="en-US" sz="2800" b="0" i="0" u="none" strike="noStrike" cap="none" baseline="-25000">
                <a:solidFill>
                  <a:schemeClr val="dk1"/>
                </a:solidFill>
                <a:latin typeface="Calibri"/>
                <a:ea typeface="Calibri"/>
                <a:cs typeface="Calibri"/>
                <a:sym typeface="Calibri"/>
              </a:rPr>
              <a:t>a</a:t>
            </a:r>
            <a:endParaRPr/>
          </a:p>
          <a:p>
            <a:pPr marL="742950" marR="0" lvl="1" indent="-285750" algn="l" rtl="0">
              <a:spcBef>
                <a:spcPts val="35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n</a:t>
            </a:r>
            <a:r>
              <a:rPr lang="en-US" sz="2800" b="0" i="0" u="none" strike="noStrike" cap="none" baseline="-25000">
                <a:solidFill>
                  <a:schemeClr val="dk1"/>
                </a:solidFill>
                <a:latin typeface="Calibri"/>
                <a:ea typeface="Calibri"/>
                <a:cs typeface="Calibri"/>
                <a:sym typeface="Calibri"/>
              </a:rPr>
              <a:t>p0</a:t>
            </a:r>
            <a:r>
              <a:rPr lang="en-US" sz="2800" b="0" i="0" u="none" strike="noStrike" cap="none">
                <a:solidFill>
                  <a:schemeClr val="dk1"/>
                </a:solidFill>
                <a:latin typeface="Calibri"/>
                <a:ea typeface="Calibri"/>
                <a:cs typeface="Calibri"/>
                <a:sym typeface="Calibri"/>
              </a:rPr>
              <a:t> ~ (n</a:t>
            </a:r>
            <a:r>
              <a:rPr lang="en-US" sz="2800" b="0" i="0" u="none" strike="noStrike" cap="none" baseline="-25000">
                <a:solidFill>
                  <a:schemeClr val="dk1"/>
                </a:solidFill>
                <a:latin typeface="Calibri"/>
                <a:ea typeface="Calibri"/>
                <a:cs typeface="Calibri"/>
                <a:sym typeface="Calibri"/>
              </a:rPr>
              <a:t>i</a:t>
            </a:r>
            <a:r>
              <a:rPr lang="en-US" sz="2800" b="0" i="0" u="none" strike="noStrike" cap="none">
                <a:solidFill>
                  <a:schemeClr val="dk1"/>
                </a:solidFill>
                <a:latin typeface="Calibri"/>
                <a:ea typeface="Calibri"/>
                <a:cs typeface="Calibri"/>
                <a:sym typeface="Calibri"/>
              </a:rPr>
              <a:t> )</a:t>
            </a:r>
            <a:r>
              <a:rPr lang="en-US" sz="2800" b="0" i="0" u="none" strike="noStrike" cap="none" baseline="30000">
                <a:solidFill>
                  <a:schemeClr val="dk1"/>
                </a:solidFill>
                <a:latin typeface="Calibri"/>
                <a:ea typeface="Calibri"/>
                <a:cs typeface="Calibri"/>
                <a:sym typeface="Calibri"/>
              </a:rPr>
              <a:t>2</a:t>
            </a:r>
            <a:r>
              <a:rPr lang="en-US" sz="2800" b="0" i="0" u="none" strike="noStrike" cap="none">
                <a:solidFill>
                  <a:schemeClr val="dk1"/>
                </a:solidFill>
                <a:latin typeface="Calibri"/>
                <a:ea typeface="Calibri"/>
                <a:cs typeface="Calibri"/>
                <a:sym typeface="Calibri"/>
              </a:rPr>
              <a:t> / N</a:t>
            </a:r>
            <a:r>
              <a:rPr lang="en-US" sz="2800" b="0" i="0" u="none" strike="noStrike" cap="none" baseline="-25000">
                <a:solidFill>
                  <a:schemeClr val="dk1"/>
                </a:solidFill>
                <a:latin typeface="Calibri"/>
                <a:ea typeface="Calibri"/>
                <a:cs typeface="Calibri"/>
                <a:sym typeface="Calibri"/>
              </a:rPr>
              <a:t>a</a:t>
            </a:r>
            <a:r>
              <a:rPr lang="en-US" sz="2800" b="0" i="0" u="none" strike="noStrike" cap="none">
                <a:solidFill>
                  <a:schemeClr val="dk1"/>
                </a:solidFill>
                <a:latin typeface="Calibri"/>
                <a:ea typeface="Calibri"/>
                <a:cs typeface="Calibri"/>
                <a:sym typeface="Calibri"/>
              </a:rPr>
              <a:t> </a:t>
            </a:r>
            <a:endParaRPr sz="2800" b="0" i="0" u="none" strike="noStrike" cap="none" baseline="-25000">
              <a:solidFill>
                <a:schemeClr val="dk1"/>
              </a:solidFill>
              <a:latin typeface="Calibri"/>
              <a:ea typeface="Calibri"/>
              <a:cs typeface="Calibri"/>
              <a:sym typeface="Calibri"/>
            </a:endParaRPr>
          </a:p>
          <a:p>
            <a:pPr marL="742950" marR="0" lvl="1" indent="-285750" algn="l" rtl="0">
              <a:spcBef>
                <a:spcPts val="35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n</a:t>
            </a:r>
            <a:r>
              <a:rPr lang="en-US" sz="2800" b="0" i="0" u="none" strike="noStrike" cap="none" baseline="-25000">
                <a:solidFill>
                  <a:schemeClr val="dk1"/>
                </a:solidFill>
                <a:latin typeface="Calibri"/>
                <a:ea typeface="Calibri"/>
                <a:cs typeface="Calibri"/>
                <a:sym typeface="Calibri"/>
              </a:rPr>
              <a:t>n</a:t>
            </a:r>
            <a:r>
              <a:rPr lang="en-US" sz="2800" b="0" i="0" u="none" strike="noStrike" cap="none">
                <a:solidFill>
                  <a:schemeClr val="dk1"/>
                </a:solidFill>
                <a:latin typeface="Calibri"/>
                <a:ea typeface="Calibri"/>
                <a:cs typeface="Calibri"/>
                <a:sym typeface="Calibri"/>
              </a:rPr>
              <a:t> ~ N</a:t>
            </a:r>
            <a:r>
              <a:rPr lang="en-US" sz="2800" b="0" i="0" u="none" strike="noStrike" cap="none" baseline="-25000">
                <a:solidFill>
                  <a:schemeClr val="dk1"/>
                </a:solidFill>
                <a:latin typeface="Calibri"/>
                <a:ea typeface="Calibri"/>
                <a:cs typeface="Calibri"/>
                <a:sym typeface="Calibri"/>
              </a:rPr>
              <a:t>d</a:t>
            </a:r>
            <a:endParaRPr sz="2800" b="0" i="0" u="none" strike="noStrike" cap="none" baseline="-25000">
              <a:solidFill>
                <a:schemeClr val="dk1"/>
              </a:solidFill>
              <a:latin typeface="Calibri"/>
              <a:ea typeface="Calibri"/>
              <a:cs typeface="Calibri"/>
              <a:sym typeface="Calibri"/>
            </a:endParaRPr>
          </a:p>
          <a:p>
            <a:pPr marL="742950" marR="0" lvl="1" indent="-285750" algn="l" rtl="0">
              <a:spcBef>
                <a:spcPts val="35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p</a:t>
            </a:r>
            <a:r>
              <a:rPr lang="en-US" sz="2800" b="0" i="0" u="none" strike="noStrike" cap="none" baseline="-25000">
                <a:solidFill>
                  <a:schemeClr val="dk1"/>
                </a:solidFill>
                <a:latin typeface="Calibri"/>
                <a:ea typeface="Calibri"/>
                <a:cs typeface="Calibri"/>
                <a:sym typeface="Calibri"/>
              </a:rPr>
              <a:t>n0</a:t>
            </a:r>
            <a:r>
              <a:rPr lang="en-US" sz="2800" b="0" i="0" u="none" strike="noStrike" cap="none">
                <a:solidFill>
                  <a:schemeClr val="dk1"/>
                </a:solidFill>
                <a:latin typeface="Calibri"/>
                <a:ea typeface="Calibri"/>
                <a:cs typeface="Calibri"/>
                <a:sym typeface="Calibri"/>
              </a:rPr>
              <a:t> ~ (n</a:t>
            </a:r>
            <a:r>
              <a:rPr lang="en-US" sz="2800" b="0" i="0" u="none" strike="noStrike" cap="none" baseline="-25000">
                <a:solidFill>
                  <a:schemeClr val="dk1"/>
                </a:solidFill>
                <a:latin typeface="Calibri"/>
                <a:ea typeface="Calibri"/>
                <a:cs typeface="Calibri"/>
                <a:sym typeface="Calibri"/>
              </a:rPr>
              <a:t>i</a:t>
            </a:r>
            <a:r>
              <a:rPr lang="en-US" sz="2800" b="0" i="0" u="none" strike="noStrike" cap="none">
                <a:solidFill>
                  <a:schemeClr val="dk1"/>
                </a:solidFill>
                <a:latin typeface="Calibri"/>
                <a:ea typeface="Calibri"/>
                <a:cs typeface="Calibri"/>
                <a:sym typeface="Calibri"/>
              </a:rPr>
              <a:t> )</a:t>
            </a:r>
            <a:r>
              <a:rPr lang="en-US" sz="2800" b="0" i="0" u="none" strike="noStrike" cap="none" baseline="30000">
                <a:solidFill>
                  <a:schemeClr val="dk1"/>
                </a:solidFill>
                <a:latin typeface="Calibri"/>
                <a:ea typeface="Calibri"/>
                <a:cs typeface="Calibri"/>
                <a:sym typeface="Calibri"/>
              </a:rPr>
              <a:t>2</a:t>
            </a:r>
            <a:r>
              <a:rPr lang="en-US" sz="2800" b="0" i="0" u="none" strike="noStrike" cap="none">
                <a:solidFill>
                  <a:schemeClr val="dk1"/>
                </a:solidFill>
                <a:latin typeface="Calibri"/>
                <a:ea typeface="Calibri"/>
                <a:cs typeface="Calibri"/>
                <a:sym typeface="Calibri"/>
              </a:rPr>
              <a:t> / N</a:t>
            </a:r>
            <a:r>
              <a:rPr lang="en-US" sz="2800" b="0" i="0" u="none" strike="noStrike" cap="none" baseline="-25000">
                <a:solidFill>
                  <a:schemeClr val="dk1"/>
                </a:solidFill>
                <a:latin typeface="Calibri"/>
                <a:ea typeface="Calibri"/>
                <a:cs typeface="Calibri"/>
                <a:sym typeface="Calibri"/>
              </a:rPr>
              <a:t>d</a:t>
            </a:r>
            <a:endParaRPr sz="2800" b="0" i="0" u="none" strike="noStrike" cap="none">
              <a:solidFill>
                <a:schemeClr val="dk1"/>
              </a:solidFill>
              <a:latin typeface="Calibri"/>
              <a:ea typeface="Calibri"/>
              <a:cs typeface="Calibri"/>
              <a:sym typeface="Calibri"/>
            </a:endParaRPr>
          </a:p>
          <a:p>
            <a:pPr marL="342900" marR="0" lvl="0" indent="-215900" algn="l" rtl="0">
              <a:spcBef>
                <a:spcPts val="40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p:txBody>
      </p:sp>
      <p:sp>
        <p:nvSpPr>
          <p:cNvPr id="1539" name="Google Shape;1539;p27"/>
          <p:cNvSpPr/>
          <p:nvPr/>
        </p:nvSpPr>
        <p:spPr>
          <a:xfrm>
            <a:off x="1046177" y="2269888"/>
            <a:ext cx="1858963" cy="658812"/>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540" name="Google Shape;1540;p27"/>
          <p:cNvCxnSpPr/>
          <p:nvPr/>
        </p:nvCxnSpPr>
        <p:spPr>
          <a:xfrm>
            <a:off x="1939940" y="2269888"/>
            <a:ext cx="0" cy="658812"/>
          </a:xfrm>
          <a:prstGeom prst="straightConnector1">
            <a:avLst/>
          </a:prstGeom>
          <a:noFill/>
          <a:ln w="12700" cap="flat" cmpd="sng">
            <a:solidFill>
              <a:schemeClr val="dk1"/>
            </a:solidFill>
            <a:prstDash val="solid"/>
            <a:round/>
            <a:headEnd type="none" w="med" len="med"/>
            <a:tailEnd type="none" w="med" len="med"/>
          </a:ln>
        </p:spPr>
      </p:cxnSp>
      <p:cxnSp>
        <p:nvCxnSpPr>
          <p:cNvPr id="1541" name="Google Shape;1541;p27"/>
          <p:cNvCxnSpPr/>
          <p:nvPr/>
        </p:nvCxnSpPr>
        <p:spPr>
          <a:xfrm>
            <a:off x="2917840" y="2592150"/>
            <a:ext cx="330200" cy="0"/>
          </a:xfrm>
          <a:prstGeom prst="straightConnector1">
            <a:avLst/>
          </a:prstGeom>
          <a:noFill/>
          <a:ln w="12700" cap="flat" cmpd="sng">
            <a:solidFill>
              <a:schemeClr val="dk1"/>
            </a:solidFill>
            <a:prstDash val="solid"/>
            <a:round/>
            <a:headEnd type="none" w="med" len="med"/>
            <a:tailEnd type="none" w="med" len="med"/>
          </a:ln>
        </p:spPr>
      </p:cxnSp>
      <p:cxnSp>
        <p:nvCxnSpPr>
          <p:cNvPr id="1542" name="Google Shape;1542;p27"/>
          <p:cNvCxnSpPr/>
          <p:nvPr/>
        </p:nvCxnSpPr>
        <p:spPr>
          <a:xfrm rot="10800000">
            <a:off x="733440" y="2606438"/>
            <a:ext cx="312737" cy="0"/>
          </a:xfrm>
          <a:prstGeom prst="straightConnector1">
            <a:avLst/>
          </a:prstGeom>
          <a:noFill/>
          <a:ln w="12700" cap="flat" cmpd="sng">
            <a:solidFill>
              <a:schemeClr val="dk1"/>
            </a:solidFill>
            <a:prstDash val="solid"/>
            <a:round/>
            <a:headEnd type="none" w="med" len="med"/>
            <a:tailEnd type="none" w="med" len="med"/>
          </a:ln>
        </p:spPr>
      </p:cxnSp>
      <p:cxnSp>
        <p:nvCxnSpPr>
          <p:cNvPr id="1543" name="Google Shape;1543;p27"/>
          <p:cNvCxnSpPr/>
          <p:nvPr/>
        </p:nvCxnSpPr>
        <p:spPr>
          <a:xfrm>
            <a:off x="1939940" y="3141425"/>
            <a:ext cx="0" cy="158750"/>
          </a:xfrm>
          <a:prstGeom prst="straightConnector1">
            <a:avLst/>
          </a:prstGeom>
          <a:noFill/>
          <a:ln w="12700" cap="flat" cmpd="sng">
            <a:solidFill>
              <a:schemeClr val="dk1"/>
            </a:solidFill>
            <a:prstDash val="solid"/>
            <a:round/>
            <a:headEnd type="none" w="med" len="med"/>
            <a:tailEnd type="none" w="med" len="med"/>
          </a:ln>
        </p:spPr>
      </p:cxnSp>
      <p:cxnSp>
        <p:nvCxnSpPr>
          <p:cNvPr id="1544" name="Google Shape;1544;p27"/>
          <p:cNvCxnSpPr/>
          <p:nvPr/>
        </p:nvCxnSpPr>
        <p:spPr>
          <a:xfrm>
            <a:off x="1946290" y="3220800"/>
            <a:ext cx="1087437" cy="0"/>
          </a:xfrm>
          <a:prstGeom prst="straightConnector1">
            <a:avLst/>
          </a:prstGeom>
          <a:noFill/>
          <a:ln w="12700" cap="flat" cmpd="sng">
            <a:solidFill>
              <a:schemeClr val="dk1"/>
            </a:solidFill>
            <a:prstDash val="solid"/>
            <a:round/>
            <a:headEnd type="none" w="med" len="med"/>
            <a:tailEnd type="triangle" w="med" len="med"/>
          </a:ln>
        </p:spPr>
      </p:cxnSp>
      <p:sp>
        <p:nvSpPr>
          <p:cNvPr id="1545" name="Google Shape;1545;p27"/>
          <p:cNvSpPr/>
          <p:nvPr/>
        </p:nvSpPr>
        <p:spPr>
          <a:xfrm>
            <a:off x="1071577" y="2292113"/>
            <a:ext cx="333375" cy="363537"/>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P</a:t>
            </a:r>
            <a:endParaRPr/>
          </a:p>
        </p:txBody>
      </p:sp>
      <p:sp>
        <p:nvSpPr>
          <p:cNvPr id="1546" name="Google Shape;1546;p27"/>
          <p:cNvSpPr/>
          <p:nvPr/>
        </p:nvSpPr>
        <p:spPr>
          <a:xfrm>
            <a:off x="2524140" y="2287350"/>
            <a:ext cx="346075" cy="3635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N</a:t>
            </a:r>
            <a:endParaRPr/>
          </a:p>
        </p:txBody>
      </p:sp>
      <p:sp>
        <p:nvSpPr>
          <p:cNvPr id="1547" name="Google Shape;1547;p27"/>
          <p:cNvSpPr/>
          <p:nvPr/>
        </p:nvSpPr>
        <p:spPr>
          <a:xfrm>
            <a:off x="3090877" y="3068400"/>
            <a:ext cx="333375" cy="3635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X</a:t>
            </a:r>
            <a:endParaRPr/>
          </a:p>
        </p:txBody>
      </p:sp>
      <p:sp>
        <p:nvSpPr>
          <p:cNvPr id="1548" name="Google Shape;1548;p27"/>
          <p:cNvSpPr/>
          <p:nvPr/>
        </p:nvSpPr>
        <p:spPr>
          <a:xfrm>
            <a:off x="1785952" y="3263663"/>
            <a:ext cx="307975" cy="363537"/>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0</a:t>
            </a:r>
            <a:endParaRPr/>
          </a:p>
        </p:txBody>
      </p:sp>
      <p:cxnSp>
        <p:nvCxnSpPr>
          <p:cNvPr id="1549" name="Google Shape;1549;p27"/>
          <p:cNvCxnSpPr/>
          <p:nvPr/>
        </p:nvCxnSpPr>
        <p:spPr>
          <a:xfrm>
            <a:off x="968484" y="6528197"/>
            <a:ext cx="2887663" cy="0"/>
          </a:xfrm>
          <a:prstGeom prst="straightConnector1">
            <a:avLst/>
          </a:prstGeom>
          <a:noFill/>
          <a:ln w="12700" cap="flat" cmpd="sng">
            <a:solidFill>
              <a:schemeClr val="dk1"/>
            </a:solidFill>
            <a:prstDash val="solid"/>
            <a:round/>
            <a:headEnd type="none" w="med" len="med"/>
            <a:tailEnd type="triangle" w="med" len="med"/>
          </a:ln>
        </p:spPr>
      </p:cxnSp>
      <p:cxnSp>
        <p:nvCxnSpPr>
          <p:cNvPr id="1550" name="Google Shape;1550;p27"/>
          <p:cNvCxnSpPr/>
          <p:nvPr/>
        </p:nvCxnSpPr>
        <p:spPr>
          <a:xfrm rot="10800000">
            <a:off x="2143234" y="5431235"/>
            <a:ext cx="0" cy="1270000"/>
          </a:xfrm>
          <a:prstGeom prst="straightConnector1">
            <a:avLst/>
          </a:prstGeom>
          <a:noFill/>
          <a:ln w="12700" cap="flat" cmpd="sng">
            <a:solidFill>
              <a:schemeClr val="dk1"/>
            </a:solidFill>
            <a:prstDash val="solid"/>
            <a:round/>
            <a:headEnd type="none" w="med" len="med"/>
            <a:tailEnd type="triangle" w="med" len="med"/>
          </a:ln>
        </p:spPr>
      </p:cxnSp>
      <p:cxnSp>
        <p:nvCxnSpPr>
          <p:cNvPr id="1551" name="Google Shape;1551;p27"/>
          <p:cNvCxnSpPr/>
          <p:nvPr/>
        </p:nvCxnSpPr>
        <p:spPr>
          <a:xfrm>
            <a:off x="2454384" y="5899547"/>
            <a:ext cx="973138" cy="0"/>
          </a:xfrm>
          <a:prstGeom prst="straightConnector1">
            <a:avLst/>
          </a:prstGeom>
          <a:noFill/>
          <a:ln w="12700" cap="flat" cmpd="sng">
            <a:solidFill>
              <a:schemeClr val="dk1"/>
            </a:solidFill>
            <a:prstDash val="solid"/>
            <a:round/>
            <a:headEnd type="none" w="med" len="med"/>
            <a:tailEnd type="none" w="med" len="med"/>
          </a:ln>
        </p:spPr>
      </p:cxnSp>
      <p:cxnSp>
        <p:nvCxnSpPr>
          <p:cNvPr id="1552" name="Google Shape;1552;p27"/>
          <p:cNvCxnSpPr/>
          <p:nvPr/>
        </p:nvCxnSpPr>
        <p:spPr>
          <a:xfrm rot="10800000">
            <a:off x="2398822" y="6356747"/>
            <a:ext cx="1055687" cy="0"/>
          </a:xfrm>
          <a:prstGeom prst="straightConnector1">
            <a:avLst/>
          </a:prstGeom>
          <a:noFill/>
          <a:ln w="12700" cap="flat" cmpd="sng">
            <a:solidFill>
              <a:schemeClr val="dk1"/>
            </a:solidFill>
            <a:prstDash val="solid"/>
            <a:round/>
            <a:headEnd type="none" w="med" len="med"/>
            <a:tailEnd type="none" w="med" len="med"/>
          </a:ln>
        </p:spPr>
      </p:cxnSp>
      <p:cxnSp>
        <p:nvCxnSpPr>
          <p:cNvPr id="1553" name="Google Shape;1553;p27"/>
          <p:cNvCxnSpPr/>
          <p:nvPr/>
        </p:nvCxnSpPr>
        <p:spPr>
          <a:xfrm rot="10800000">
            <a:off x="955784" y="6456760"/>
            <a:ext cx="1112838" cy="0"/>
          </a:xfrm>
          <a:prstGeom prst="straightConnector1">
            <a:avLst/>
          </a:prstGeom>
          <a:noFill/>
          <a:ln w="12700" cap="flat" cmpd="sng">
            <a:solidFill>
              <a:schemeClr val="dk1"/>
            </a:solidFill>
            <a:prstDash val="solid"/>
            <a:round/>
            <a:headEnd type="none" w="med" len="med"/>
            <a:tailEnd type="none" w="med" len="med"/>
          </a:ln>
        </p:spPr>
      </p:cxnSp>
      <p:cxnSp>
        <p:nvCxnSpPr>
          <p:cNvPr id="1554" name="Google Shape;1554;p27"/>
          <p:cNvCxnSpPr/>
          <p:nvPr/>
        </p:nvCxnSpPr>
        <p:spPr>
          <a:xfrm rot="10800000">
            <a:off x="941497" y="5728097"/>
            <a:ext cx="1141412" cy="0"/>
          </a:xfrm>
          <a:prstGeom prst="straightConnector1">
            <a:avLst/>
          </a:prstGeom>
          <a:noFill/>
          <a:ln w="12700" cap="flat" cmpd="sng">
            <a:solidFill>
              <a:schemeClr val="dk1"/>
            </a:solidFill>
            <a:prstDash val="solid"/>
            <a:round/>
            <a:headEnd type="none" w="med" len="med"/>
            <a:tailEnd type="none" w="med" len="med"/>
          </a:ln>
        </p:spPr>
      </p:cxnSp>
      <p:sp>
        <p:nvSpPr>
          <p:cNvPr id="1555" name="Google Shape;1555;p27"/>
          <p:cNvSpPr/>
          <p:nvPr/>
        </p:nvSpPr>
        <p:spPr>
          <a:xfrm>
            <a:off x="2081322" y="5736035"/>
            <a:ext cx="55562" cy="412750"/>
          </a:xfrm>
          <a:custGeom>
            <a:avLst/>
            <a:gdLst/>
            <a:ahLst/>
            <a:cxnLst/>
            <a:rect l="l" t="t" r="r" b="b"/>
            <a:pathLst>
              <a:path w="21600" h="21600" fill="none" extrusionOk="0">
                <a:moveTo>
                  <a:pt x="0" y="0"/>
                </a:moveTo>
                <a:cubicBezTo>
                  <a:pt x="11929" y="0"/>
                  <a:pt x="21600" y="9670"/>
                  <a:pt x="21600" y="21600"/>
                </a:cubicBezTo>
              </a:path>
              <a:path w="21600" h="21600" extrusionOk="0">
                <a:moveTo>
                  <a:pt x="0" y="0"/>
                </a:moveTo>
                <a:cubicBezTo>
                  <a:pt x="11929" y="0"/>
                  <a:pt x="21600" y="9670"/>
                  <a:pt x="21600" y="21600"/>
                </a:cubicBezTo>
                <a:lnTo>
                  <a:pt x="0" y="21600"/>
                </a:lnTo>
                <a:lnTo>
                  <a:pt x="0" y="0"/>
                </a:lnTo>
                <a:close/>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6" name="Google Shape;1556;p27"/>
          <p:cNvSpPr/>
          <p:nvPr/>
        </p:nvSpPr>
        <p:spPr>
          <a:xfrm>
            <a:off x="2149584" y="6161485"/>
            <a:ext cx="255588" cy="188912"/>
          </a:xfrm>
          <a:custGeom>
            <a:avLst/>
            <a:gdLst/>
            <a:ahLst/>
            <a:cxnLst/>
            <a:rect l="l" t="t" r="r" b="b"/>
            <a:pathLst>
              <a:path w="21600" h="21600" fill="none" extrusionOk="0">
                <a:moveTo>
                  <a:pt x="21600" y="21599"/>
                </a:moveTo>
                <a:cubicBezTo>
                  <a:pt x="9670" y="21599"/>
                  <a:pt x="0" y="11929"/>
                  <a:pt x="0" y="0"/>
                </a:cubicBezTo>
              </a:path>
              <a:path w="21600" h="21600" extrusionOk="0">
                <a:moveTo>
                  <a:pt x="21600" y="21599"/>
                </a:moveTo>
                <a:cubicBezTo>
                  <a:pt x="9670" y="21599"/>
                  <a:pt x="0" y="11929"/>
                  <a:pt x="0" y="0"/>
                </a:cubicBezTo>
                <a:lnTo>
                  <a:pt x="21600" y="0"/>
                </a:lnTo>
                <a:lnTo>
                  <a:pt x="21600" y="21599"/>
                </a:lnTo>
                <a:close/>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7" name="Google Shape;1557;p27"/>
          <p:cNvSpPr/>
          <p:nvPr/>
        </p:nvSpPr>
        <p:spPr>
          <a:xfrm>
            <a:off x="2057509" y="6151960"/>
            <a:ext cx="84138" cy="298450"/>
          </a:xfrm>
          <a:custGeom>
            <a:avLst/>
            <a:gdLst/>
            <a:ahLst/>
            <a:cxnLst/>
            <a:rect l="l" t="t" r="r" b="b"/>
            <a:pathLst>
              <a:path w="21600" h="21600" fill="none" extrusionOk="0">
                <a:moveTo>
                  <a:pt x="21600" y="0"/>
                </a:moveTo>
                <a:cubicBezTo>
                  <a:pt x="21600" y="11929"/>
                  <a:pt x="11929" y="21599"/>
                  <a:pt x="0" y="21599"/>
                </a:cubicBezTo>
              </a:path>
              <a:path w="21600" h="21600" extrusionOk="0">
                <a:moveTo>
                  <a:pt x="21600" y="0"/>
                </a:moveTo>
                <a:cubicBezTo>
                  <a:pt x="21600" y="11929"/>
                  <a:pt x="11929" y="21599"/>
                  <a:pt x="0" y="21599"/>
                </a:cubicBezTo>
                <a:lnTo>
                  <a:pt x="0" y="0"/>
                </a:lnTo>
                <a:lnTo>
                  <a:pt x="21600" y="0"/>
                </a:lnTo>
                <a:close/>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8" name="Google Shape;1558;p27"/>
          <p:cNvSpPr/>
          <p:nvPr/>
        </p:nvSpPr>
        <p:spPr>
          <a:xfrm>
            <a:off x="2149584" y="5907485"/>
            <a:ext cx="293688" cy="231775"/>
          </a:xfrm>
          <a:custGeom>
            <a:avLst/>
            <a:gdLst/>
            <a:ahLst/>
            <a:cxnLst/>
            <a:rect l="l" t="t" r="r" b="b"/>
            <a:pathLst>
              <a:path w="21600" h="21600" fill="none" extrusionOk="0">
                <a:moveTo>
                  <a:pt x="0" y="21599"/>
                </a:moveTo>
                <a:cubicBezTo>
                  <a:pt x="0" y="9716"/>
                  <a:pt x="9599" y="64"/>
                  <a:pt x="21483" y="0"/>
                </a:cubicBezTo>
              </a:path>
              <a:path w="21600" h="21600" extrusionOk="0">
                <a:moveTo>
                  <a:pt x="0" y="21599"/>
                </a:moveTo>
                <a:cubicBezTo>
                  <a:pt x="0" y="9716"/>
                  <a:pt x="9599" y="64"/>
                  <a:pt x="21483" y="0"/>
                </a:cubicBezTo>
                <a:lnTo>
                  <a:pt x="21600" y="21600"/>
                </a:lnTo>
                <a:lnTo>
                  <a:pt x="0" y="21599"/>
                </a:lnTo>
                <a:close/>
              </a:path>
            </a:pathLst>
          </a:custGeom>
          <a:noFill/>
          <a:ln w="1270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9" name="Google Shape;1559;p27"/>
          <p:cNvSpPr/>
          <p:nvPr/>
        </p:nvSpPr>
        <p:spPr>
          <a:xfrm>
            <a:off x="493822" y="5528072"/>
            <a:ext cx="414337" cy="3635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p</a:t>
            </a:r>
            <a:r>
              <a:rPr lang="en-US" sz="1800" b="1" baseline="-25000">
                <a:solidFill>
                  <a:schemeClr val="dk1"/>
                </a:solidFill>
                <a:latin typeface="Arial"/>
                <a:ea typeface="Arial"/>
                <a:cs typeface="Arial"/>
                <a:sym typeface="Arial"/>
              </a:rPr>
              <a:t>p</a:t>
            </a:r>
            <a:endParaRPr/>
          </a:p>
        </p:txBody>
      </p:sp>
      <p:sp>
        <p:nvSpPr>
          <p:cNvPr id="1560" name="Google Shape;1560;p27"/>
          <p:cNvSpPr/>
          <p:nvPr/>
        </p:nvSpPr>
        <p:spPr>
          <a:xfrm>
            <a:off x="474772" y="6280547"/>
            <a:ext cx="498475" cy="3635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n</a:t>
            </a:r>
            <a:r>
              <a:rPr lang="en-US" sz="1800" b="1" baseline="-25000">
                <a:solidFill>
                  <a:schemeClr val="dk1"/>
                </a:solidFill>
                <a:latin typeface="Arial"/>
                <a:ea typeface="Arial"/>
                <a:cs typeface="Arial"/>
                <a:sym typeface="Arial"/>
              </a:rPr>
              <a:t>p0</a:t>
            </a:r>
            <a:endParaRPr/>
          </a:p>
        </p:txBody>
      </p:sp>
      <p:sp>
        <p:nvSpPr>
          <p:cNvPr id="1561" name="Google Shape;1561;p27"/>
          <p:cNvSpPr/>
          <p:nvPr/>
        </p:nvSpPr>
        <p:spPr>
          <a:xfrm>
            <a:off x="3456097" y="5732860"/>
            <a:ext cx="414337" cy="363537"/>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n</a:t>
            </a:r>
            <a:r>
              <a:rPr lang="en-US" sz="1800" b="1" baseline="-25000">
                <a:solidFill>
                  <a:schemeClr val="dk1"/>
                </a:solidFill>
                <a:latin typeface="Arial"/>
                <a:ea typeface="Arial"/>
                <a:cs typeface="Arial"/>
                <a:sym typeface="Arial"/>
              </a:rPr>
              <a:t>n</a:t>
            </a:r>
            <a:endParaRPr/>
          </a:p>
        </p:txBody>
      </p:sp>
      <p:sp>
        <p:nvSpPr>
          <p:cNvPr id="1562" name="Google Shape;1562;p27"/>
          <p:cNvSpPr/>
          <p:nvPr/>
        </p:nvSpPr>
        <p:spPr>
          <a:xfrm>
            <a:off x="3494197" y="6156722"/>
            <a:ext cx="498475" cy="3635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p</a:t>
            </a:r>
            <a:r>
              <a:rPr lang="en-US" sz="1800" b="1" baseline="-25000">
                <a:solidFill>
                  <a:schemeClr val="dk1"/>
                </a:solidFill>
                <a:latin typeface="Arial"/>
                <a:ea typeface="Arial"/>
                <a:cs typeface="Arial"/>
                <a:sym typeface="Arial"/>
              </a:rPr>
              <a:t>n0</a:t>
            </a:r>
            <a:endParaRPr/>
          </a:p>
        </p:txBody>
      </p:sp>
      <p:sp>
        <p:nvSpPr>
          <p:cNvPr id="1563" name="Google Shape;1563;p27"/>
          <p:cNvSpPr/>
          <p:nvPr/>
        </p:nvSpPr>
        <p:spPr>
          <a:xfrm>
            <a:off x="3551669" y="2000081"/>
            <a:ext cx="5572001" cy="4403725"/>
          </a:xfrm>
          <a:prstGeom prst="rect">
            <a:avLst/>
          </a:prstGeom>
          <a:noFill/>
          <a:ln>
            <a:noFill/>
          </a:ln>
        </p:spPr>
        <p:txBody>
          <a:bodyPr spcFirstLastPara="1" wrap="square" lIns="92075" tIns="46025" rIns="92075" bIns="46025" anchor="t" anchorCtr="0">
            <a:noAutofit/>
          </a:bodyPr>
          <a:lstStyle/>
          <a:p>
            <a:pPr marL="285750" marR="0" lvl="0" indent="-285750" algn="l" rtl="0">
              <a:lnSpc>
                <a:spcPct val="90000"/>
              </a:lnSpc>
              <a:spcBef>
                <a:spcPts val="0"/>
              </a:spcBef>
              <a:spcAft>
                <a:spcPts val="0"/>
              </a:spcAft>
              <a:buClr>
                <a:schemeClr val="dk1"/>
              </a:buClr>
              <a:buSzPts val="1400"/>
              <a:buFont typeface="Noto Sans Symbols"/>
              <a:buChar char="▪"/>
            </a:pPr>
            <a:r>
              <a:rPr lang="en-US" sz="1400" b="1" u="sng">
                <a:solidFill>
                  <a:schemeClr val="dk1"/>
                </a:solidFill>
                <a:latin typeface="Arial"/>
                <a:ea typeface="Arial"/>
                <a:cs typeface="Arial"/>
                <a:sym typeface="Arial"/>
              </a:rPr>
              <a:t>The Depletion Region</a:t>
            </a:r>
            <a:endParaRPr/>
          </a:p>
          <a:p>
            <a:pPr marL="287338" marR="0" lvl="1" indent="-228600" algn="l" rtl="0">
              <a:lnSpc>
                <a:spcPct val="90000"/>
              </a:lnSpc>
              <a:spcBef>
                <a:spcPts val="420"/>
              </a:spcBef>
              <a:spcAft>
                <a:spcPts val="0"/>
              </a:spcAft>
              <a:buClr>
                <a:schemeClr val="dk1"/>
              </a:buClr>
              <a:buSzPts val="1400"/>
              <a:buFont typeface="Noto Sans Symbols"/>
              <a:buChar char="❖"/>
            </a:pPr>
            <a:r>
              <a:rPr lang="en-US" sz="1400" b="1" i="0" u="none" strike="noStrike" cap="none">
                <a:solidFill>
                  <a:schemeClr val="dk1"/>
                </a:solidFill>
                <a:latin typeface="Arial"/>
                <a:ea typeface="Arial"/>
                <a:cs typeface="Arial"/>
                <a:sym typeface="Arial"/>
              </a:rPr>
              <a:t>      harakatsiz donor notozaligini ifodalaydi (i.e. P</a:t>
            </a:r>
            <a:r>
              <a:rPr lang="en-US" sz="1400" b="1" i="0" u="none" strike="noStrike" cap="none" baseline="30000">
                <a:solidFill>
                  <a:schemeClr val="dk1"/>
                </a:solidFill>
                <a:latin typeface="Arial"/>
                <a:ea typeface="Arial"/>
                <a:cs typeface="Arial"/>
                <a:sym typeface="Arial"/>
              </a:rPr>
              <a:t>+ </a:t>
            </a:r>
            <a:r>
              <a:rPr lang="en-US" sz="1400" b="1" i="0" u="none" strike="noStrike" cap="none">
                <a:solidFill>
                  <a:schemeClr val="dk1"/>
                </a:solidFill>
                <a:latin typeface="Arial"/>
                <a:ea typeface="Arial"/>
                <a:cs typeface="Arial"/>
                <a:sym typeface="Arial"/>
              </a:rPr>
              <a:t>)</a:t>
            </a:r>
            <a:endParaRPr/>
          </a:p>
          <a:p>
            <a:pPr marL="287338" marR="0" lvl="1" indent="-228600" algn="l" rtl="0">
              <a:lnSpc>
                <a:spcPct val="90000"/>
              </a:lnSpc>
              <a:spcBef>
                <a:spcPts val="420"/>
              </a:spcBef>
              <a:spcAft>
                <a:spcPts val="0"/>
              </a:spcAft>
              <a:buClr>
                <a:schemeClr val="dk1"/>
              </a:buClr>
              <a:buSzPts val="1400"/>
              <a:buFont typeface="Noto Sans Symbols"/>
              <a:buChar char="❖"/>
            </a:pPr>
            <a:r>
              <a:rPr lang="en-US" sz="1400" b="1" i="0" u="none" strike="noStrike" cap="none">
                <a:solidFill>
                  <a:schemeClr val="dk1"/>
                </a:solidFill>
                <a:latin typeface="Arial"/>
                <a:ea typeface="Arial"/>
                <a:cs typeface="Arial"/>
                <a:sym typeface="Arial"/>
              </a:rPr>
              <a:t>      harakatsiz qabul qiluvchi notozaligini ifodalaydi(i.e. B</a:t>
            </a:r>
            <a:r>
              <a:rPr lang="en-US" sz="1400" b="1" i="0" u="none" strike="noStrike" cap="none" baseline="30000">
                <a:solidFill>
                  <a:schemeClr val="dk1"/>
                </a:solidFill>
                <a:latin typeface="Arial"/>
                <a:ea typeface="Arial"/>
                <a:cs typeface="Arial"/>
                <a:sym typeface="Arial"/>
              </a:rPr>
              <a:t>- </a:t>
            </a:r>
            <a:r>
              <a:rPr lang="en-US" sz="1400" b="1" i="0" u="none" strike="noStrike" cap="none">
                <a:solidFill>
                  <a:schemeClr val="dk1"/>
                </a:solidFill>
                <a:latin typeface="Arial"/>
                <a:ea typeface="Arial"/>
                <a:cs typeface="Arial"/>
                <a:sym typeface="Arial"/>
              </a:rPr>
              <a:t>)</a:t>
            </a:r>
            <a:endParaRPr/>
          </a:p>
          <a:p>
            <a:pPr marL="287338" marR="0" lvl="1" indent="-228600" algn="l" rtl="0">
              <a:lnSpc>
                <a:spcPct val="90000"/>
              </a:lnSpc>
              <a:spcBef>
                <a:spcPts val="420"/>
              </a:spcBef>
              <a:spcAft>
                <a:spcPts val="0"/>
              </a:spcAft>
              <a:buClr>
                <a:schemeClr val="dk1"/>
              </a:buClr>
              <a:buSzPts val="1400"/>
              <a:buFont typeface="Noto Sans Symbols"/>
              <a:buChar char="❖"/>
            </a:pPr>
            <a:r>
              <a:rPr lang="en-US" sz="1400" b="1" i="0" u="none" strike="noStrike" cap="none">
                <a:solidFill>
                  <a:schemeClr val="dk1"/>
                </a:solidFill>
                <a:latin typeface="Arial"/>
                <a:ea typeface="Arial"/>
                <a:cs typeface="Arial"/>
                <a:sym typeface="Arial"/>
              </a:rPr>
              <a:t> </a:t>
            </a:r>
            <a:r>
              <a:rPr lang="en-US" sz="1400" b="1" i="0" u="none" strike="noStrike" cap="none">
                <a:solidFill>
                  <a:schemeClr val="hlink"/>
                </a:solidFill>
                <a:latin typeface="Arial"/>
                <a:ea typeface="Arial"/>
                <a:cs typeface="Arial"/>
                <a:sym typeface="Arial"/>
              </a:rPr>
              <a:t>-</a:t>
            </a:r>
            <a:r>
              <a:rPr lang="en-US" sz="1400" b="1" i="0" u="none" strike="noStrike" cap="none">
                <a:solidFill>
                  <a:schemeClr val="dk1"/>
                </a:solidFill>
                <a:latin typeface="Arial"/>
                <a:ea typeface="Arial"/>
                <a:cs typeface="Arial"/>
                <a:sym typeface="Arial"/>
              </a:rPr>
              <a:t>    harakatlanuvchi elektronni ifodalaydi</a:t>
            </a:r>
            <a:endParaRPr sz="1400" b="1" i="0" u="none" strike="noStrike" cap="none">
              <a:solidFill>
                <a:schemeClr val="dk1"/>
              </a:solidFill>
              <a:latin typeface="Arial"/>
              <a:ea typeface="Arial"/>
              <a:cs typeface="Arial"/>
              <a:sym typeface="Arial"/>
            </a:endParaRPr>
          </a:p>
          <a:p>
            <a:pPr marL="287338" marR="0" lvl="1" indent="-228600" algn="l" rtl="0">
              <a:lnSpc>
                <a:spcPct val="90000"/>
              </a:lnSpc>
              <a:spcBef>
                <a:spcPts val="420"/>
              </a:spcBef>
              <a:spcAft>
                <a:spcPts val="0"/>
              </a:spcAft>
              <a:buClr>
                <a:schemeClr val="dk1"/>
              </a:buClr>
              <a:buSzPts val="1400"/>
              <a:buFont typeface="Noto Sans Symbols"/>
              <a:buChar char="❖"/>
            </a:pPr>
            <a:r>
              <a:rPr lang="en-US" sz="1400" b="1" i="0" u="none" strike="noStrike" cap="none">
                <a:solidFill>
                  <a:schemeClr val="dk1"/>
                </a:solidFill>
                <a:latin typeface="Arial"/>
                <a:ea typeface="Arial"/>
                <a:cs typeface="Arial"/>
                <a:sym typeface="Arial"/>
              </a:rPr>
              <a:t> </a:t>
            </a:r>
            <a:r>
              <a:rPr lang="en-US" sz="1400" b="1" i="0" u="none" strike="noStrike" cap="none">
                <a:solidFill>
                  <a:schemeClr val="accent2"/>
                </a:solidFill>
                <a:latin typeface="Arial"/>
                <a:ea typeface="Arial"/>
                <a:cs typeface="Arial"/>
                <a:sym typeface="Arial"/>
              </a:rPr>
              <a:t>+   </a:t>
            </a:r>
            <a:r>
              <a:rPr lang="en-US" sz="1400" b="1" i="0" u="none" strike="noStrike" cap="none">
                <a:solidFill>
                  <a:schemeClr val="dk1"/>
                </a:solidFill>
                <a:latin typeface="Arial"/>
                <a:ea typeface="Arial"/>
                <a:cs typeface="Arial"/>
                <a:sym typeface="Arial"/>
              </a:rPr>
              <a:t>mobil tuynukni ifodalaydi</a:t>
            </a:r>
            <a:endParaRPr sz="1400" b="1" i="0" u="none" strike="noStrike" cap="none">
              <a:solidFill>
                <a:schemeClr val="dk1"/>
              </a:solidFill>
              <a:latin typeface="Arial"/>
              <a:ea typeface="Arial"/>
              <a:cs typeface="Arial"/>
              <a:sym typeface="Arial"/>
            </a:endParaRPr>
          </a:p>
        </p:txBody>
      </p:sp>
      <p:grpSp>
        <p:nvGrpSpPr>
          <p:cNvPr id="1564" name="Google Shape;1564;p27"/>
          <p:cNvGrpSpPr/>
          <p:nvPr/>
        </p:nvGrpSpPr>
        <p:grpSpPr>
          <a:xfrm>
            <a:off x="3975900" y="3733108"/>
            <a:ext cx="5003800" cy="2020887"/>
            <a:chOff x="2507" y="2741"/>
            <a:chExt cx="3152" cy="1273"/>
          </a:xfrm>
        </p:grpSpPr>
        <p:sp>
          <p:nvSpPr>
            <p:cNvPr id="1565" name="Google Shape;1565;p27"/>
            <p:cNvSpPr/>
            <p:nvPr/>
          </p:nvSpPr>
          <p:spPr>
            <a:xfrm>
              <a:off x="4787" y="299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566" name="Google Shape;1566;p27"/>
            <p:cNvSpPr/>
            <p:nvPr/>
          </p:nvSpPr>
          <p:spPr>
            <a:xfrm>
              <a:off x="3524" y="2951"/>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567" name="Google Shape;1567;p27"/>
            <p:cNvSpPr/>
            <p:nvPr/>
          </p:nvSpPr>
          <p:spPr>
            <a:xfrm>
              <a:off x="3544" y="300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68" name="Google Shape;1568;p27"/>
            <p:cNvSpPr/>
            <p:nvPr/>
          </p:nvSpPr>
          <p:spPr>
            <a:xfrm>
              <a:off x="3952" y="306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69" name="Google Shape;1569;p27"/>
            <p:cNvSpPr/>
            <p:nvPr/>
          </p:nvSpPr>
          <p:spPr>
            <a:xfrm>
              <a:off x="3923" y="3026"/>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570" name="Google Shape;1570;p27"/>
            <p:cNvSpPr/>
            <p:nvPr/>
          </p:nvSpPr>
          <p:spPr>
            <a:xfrm>
              <a:off x="2555" y="2956"/>
              <a:ext cx="2810" cy="839"/>
            </a:xfrm>
            <a:prstGeom prst="rect">
              <a:avLst/>
            </a:prstGeom>
            <a:no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571" name="Google Shape;1571;p27"/>
            <p:cNvCxnSpPr/>
            <p:nvPr/>
          </p:nvCxnSpPr>
          <p:spPr>
            <a:xfrm>
              <a:off x="3888" y="3006"/>
              <a:ext cx="0" cy="82"/>
            </a:xfrm>
            <a:prstGeom prst="straightConnector1">
              <a:avLst/>
            </a:prstGeom>
            <a:noFill/>
            <a:ln w="12700" cap="flat" cmpd="sng">
              <a:solidFill>
                <a:schemeClr val="dk1"/>
              </a:solidFill>
              <a:prstDash val="solid"/>
              <a:round/>
              <a:headEnd type="none" w="med" len="med"/>
              <a:tailEnd type="none" w="med" len="med"/>
            </a:ln>
          </p:spPr>
        </p:cxnSp>
        <p:cxnSp>
          <p:nvCxnSpPr>
            <p:cNvPr id="1572" name="Google Shape;1572;p27"/>
            <p:cNvCxnSpPr/>
            <p:nvPr/>
          </p:nvCxnSpPr>
          <p:spPr>
            <a:xfrm>
              <a:off x="3894" y="3174"/>
              <a:ext cx="0" cy="82"/>
            </a:xfrm>
            <a:prstGeom prst="straightConnector1">
              <a:avLst/>
            </a:prstGeom>
            <a:noFill/>
            <a:ln w="12700" cap="flat" cmpd="sng">
              <a:solidFill>
                <a:schemeClr val="dk1"/>
              </a:solidFill>
              <a:prstDash val="solid"/>
              <a:round/>
              <a:headEnd type="none" w="med" len="med"/>
              <a:tailEnd type="none" w="med" len="med"/>
            </a:ln>
          </p:spPr>
        </p:cxnSp>
        <p:cxnSp>
          <p:nvCxnSpPr>
            <p:cNvPr id="1573" name="Google Shape;1573;p27"/>
            <p:cNvCxnSpPr/>
            <p:nvPr/>
          </p:nvCxnSpPr>
          <p:spPr>
            <a:xfrm>
              <a:off x="3900" y="3351"/>
              <a:ext cx="0" cy="82"/>
            </a:xfrm>
            <a:prstGeom prst="straightConnector1">
              <a:avLst/>
            </a:prstGeom>
            <a:noFill/>
            <a:ln w="12700" cap="flat" cmpd="sng">
              <a:solidFill>
                <a:schemeClr val="dk1"/>
              </a:solidFill>
              <a:prstDash val="solid"/>
              <a:round/>
              <a:headEnd type="none" w="med" len="med"/>
              <a:tailEnd type="none" w="med" len="med"/>
            </a:ln>
          </p:spPr>
        </p:cxnSp>
        <p:cxnSp>
          <p:nvCxnSpPr>
            <p:cNvPr id="1574" name="Google Shape;1574;p27"/>
            <p:cNvCxnSpPr/>
            <p:nvPr/>
          </p:nvCxnSpPr>
          <p:spPr>
            <a:xfrm>
              <a:off x="3906" y="3510"/>
              <a:ext cx="0" cy="82"/>
            </a:xfrm>
            <a:prstGeom prst="straightConnector1">
              <a:avLst/>
            </a:prstGeom>
            <a:noFill/>
            <a:ln w="12700" cap="flat" cmpd="sng">
              <a:solidFill>
                <a:schemeClr val="dk1"/>
              </a:solidFill>
              <a:prstDash val="solid"/>
              <a:round/>
              <a:headEnd type="none" w="med" len="med"/>
              <a:tailEnd type="none" w="med" len="med"/>
            </a:ln>
          </p:spPr>
        </p:cxnSp>
        <p:cxnSp>
          <p:nvCxnSpPr>
            <p:cNvPr id="1575" name="Google Shape;1575;p27"/>
            <p:cNvCxnSpPr/>
            <p:nvPr/>
          </p:nvCxnSpPr>
          <p:spPr>
            <a:xfrm>
              <a:off x="3903" y="3660"/>
              <a:ext cx="0" cy="82"/>
            </a:xfrm>
            <a:prstGeom prst="straightConnector1">
              <a:avLst/>
            </a:prstGeom>
            <a:noFill/>
            <a:ln w="12700" cap="flat" cmpd="sng">
              <a:solidFill>
                <a:schemeClr val="dk1"/>
              </a:solidFill>
              <a:prstDash val="solid"/>
              <a:round/>
              <a:headEnd type="none" w="med" len="med"/>
              <a:tailEnd type="none" w="med" len="med"/>
            </a:ln>
          </p:spPr>
        </p:cxnSp>
        <p:cxnSp>
          <p:nvCxnSpPr>
            <p:cNvPr id="1576" name="Google Shape;1576;p27"/>
            <p:cNvCxnSpPr/>
            <p:nvPr/>
          </p:nvCxnSpPr>
          <p:spPr>
            <a:xfrm>
              <a:off x="3501" y="2997"/>
              <a:ext cx="0" cy="748"/>
            </a:xfrm>
            <a:prstGeom prst="straightConnector1">
              <a:avLst/>
            </a:prstGeom>
            <a:noFill/>
            <a:ln w="12700" cap="flat" cmpd="sng">
              <a:solidFill>
                <a:schemeClr val="dk1"/>
              </a:solidFill>
              <a:prstDash val="solid"/>
              <a:round/>
              <a:headEnd type="none" w="med" len="med"/>
              <a:tailEnd type="none" w="med" len="med"/>
            </a:ln>
          </p:spPr>
        </p:cxnSp>
        <p:cxnSp>
          <p:nvCxnSpPr>
            <p:cNvPr id="1577" name="Google Shape;1577;p27"/>
            <p:cNvCxnSpPr/>
            <p:nvPr/>
          </p:nvCxnSpPr>
          <p:spPr>
            <a:xfrm>
              <a:off x="4524" y="3012"/>
              <a:ext cx="0" cy="748"/>
            </a:xfrm>
            <a:prstGeom prst="straightConnector1">
              <a:avLst/>
            </a:prstGeom>
            <a:noFill/>
            <a:ln w="12700" cap="flat" cmpd="sng">
              <a:solidFill>
                <a:schemeClr val="dk1"/>
              </a:solidFill>
              <a:prstDash val="solid"/>
              <a:round/>
              <a:headEnd type="none" w="med" len="med"/>
              <a:tailEnd type="none" w="med" len="med"/>
            </a:ln>
          </p:spPr>
        </p:cxnSp>
        <p:sp>
          <p:nvSpPr>
            <p:cNvPr id="1578" name="Google Shape;1578;p27"/>
            <p:cNvSpPr/>
            <p:nvPr/>
          </p:nvSpPr>
          <p:spPr>
            <a:xfrm>
              <a:off x="4372" y="303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79" name="Google Shape;1579;p27"/>
            <p:cNvSpPr/>
            <p:nvPr/>
          </p:nvSpPr>
          <p:spPr>
            <a:xfrm>
              <a:off x="4343" y="2996"/>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nvGrpSpPr>
            <p:cNvPr id="1580" name="Google Shape;1580;p27"/>
            <p:cNvGrpSpPr/>
            <p:nvPr/>
          </p:nvGrpSpPr>
          <p:grpSpPr>
            <a:xfrm>
              <a:off x="3944" y="3299"/>
              <a:ext cx="198" cy="229"/>
              <a:chOff x="2162" y="4446"/>
              <a:chExt cx="198" cy="229"/>
            </a:xfrm>
          </p:grpSpPr>
          <p:sp>
            <p:nvSpPr>
              <p:cNvPr id="1581" name="Google Shape;1581;p27"/>
              <p:cNvSpPr/>
              <p:nvPr/>
            </p:nvSpPr>
            <p:spPr>
              <a:xfrm>
                <a:off x="2191" y="448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82" name="Google Shape;1582;p27"/>
              <p:cNvSpPr/>
              <p:nvPr/>
            </p:nvSpPr>
            <p:spPr>
              <a:xfrm>
                <a:off x="2162" y="4446"/>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583" name="Google Shape;1583;p27"/>
            <p:cNvGrpSpPr/>
            <p:nvPr/>
          </p:nvGrpSpPr>
          <p:grpSpPr>
            <a:xfrm>
              <a:off x="4130" y="3242"/>
              <a:ext cx="198" cy="229"/>
              <a:chOff x="2348" y="4389"/>
              <a:chExt cx="198" cy="229"/>
            </a:xfrm>
          </p:grpSpPr>
          <p:sp>
            <p:nvSpPr>
              <p:cNvPr id="1584" name="Google Shape;1584;p27"/>
              <p:cNvSpPr/>
              <p:nvPr/>
            </p:nvSpPr>
            <p:spPr>
              <a:xfrm>
                <a:off x="2377" y="442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85" name="Google Shape;1585;p27"/>
              <p:cNvSpPr/>
              <p:nvPr/>
            </p:nvSpPr>
            <p:spPr>
              <a:xfrm>
                <a:off x="2348" y="438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586" name="Google Shape;1586;p27"/>
            <p:cNvGrpSpPr/>
            <p:nvPr/>
          </p:nvGrpSpPr>
          <p:grpSpPr>
            <a:xfrm>
              <a:off x="4352" y="3275"/>
              <a:ext cx="198" cy="229"/>
              <a:chOff x="2570" y="4422"/>
              <a:chExt cx="198" cy="229"/>
            </a:xfrm>
          </p:grpSpPr>
          <p:sp>
            <p:nvSpPr>
              <p:cNvPr id="1587" name="Google Shape;1587;p27"/>
              <p:cNvSpPr/>
              <p:nvPr/>
            </p:nvSpPr>
            <p:spPr>
              <a:xfrm>
                <a:off x="2599" y="446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88" name="Google Shape;1588;p27"/>
              <p:cNvSpPr/>
              <p:nvPr/>
            </p:nvSpPr>
            <p:spPr>
              <a:xfrm>
                <a:off x="2570" y="4422"/>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589" name="Google Shape;1589;p27"/>
            <p:cNvGrpSpPr/>
            <p:nvPr/>
          </p:nvGrpSpPr>
          <p:grpSpPr>
            <a:xfrm>
              <a:off x="4340" y="3542"/>
              <a:ext cx="198" cy="229"/>
              <a:chOff x="2558" y="4689"/>
              <a:chExt cx="198" cy="229"/>
            </a:xfrm>
          </p:grpSpPr>
          <p:sp>
            <p:nvSpPr>
              <p:cNvPr id="1590" name="Google Shape;1590;p27"/>
              <p:cNvSpPr/>
              <p:nvPr/>
            </p:nvSpPr>
            <p:spPr>
              <a:xfrm>
                <a:off x="2587" y="472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91" name="Google Shape;1591;p27"/>
              <p:cNvSpPr/>
              <p:nvPr/>
            </p:nvSpPr>
            <p:spPr>
              <a:xfrm>
                <a:off x="2558" y="468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592" name="Google Shape;1592;p27"/>
            <p:cNvGrpSpPr/>
            <p:nvPr/>
          </p:nvGrpSpPr>
          <p:grpSpPr>
            <a:xfrm>
              <a:off x="3932" y="3548"/>
              <a:ext cx="198" cy="229"/>
              <a:chOff x="2150" y="4695"/>
              <a:chExt cx="198" cy="229"/>
            </a:xfrm>
          </p:grpSpPr>
          <p:sp>
            <p:nvSpPr>
              <p:cNvPr id="1593" name="Google Shape;1593;p27"/>
              <p:cNvSpPr/>
              <p:nvPr/>
            </p:nvSpPr>
            <p:spPr>
              <a:xfrm>
                <a:off x="2179" y="4735"/>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94" name="Google Shape;1594;p27"/>
              <p:cNvSpPr/>
              <p:nvPr/>
            </p:nvSpPr>
            <p:spPr>
              <a:xfrm>
                <a:off x="2150" y="4695"/>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595" name="Google Shape;1595;p27"/>
            <p:cNvGrpSpPr/>
            <p:nvPr/>
          </p:nvGrpSpPr>
          <p:grpSpPr>
            <a:xfrm>
              <a:off x="4136" y="3545"/>
              <a:ext cx="198" cy="229"/>
              <a:chOff x="2354" y="4692"/>
              <a:chExt cx="198" cy="229"/>
            </a:xfrm>
          </p:grpSpPr>
          <p:sp>
            <p:nvSpPr>
              <p:cNvPr id="1596" name="Google Shape;1596;p27"/>
              <p:cNvSpPr/>
              <p:nvPr/>
            </p:nvSpPr>
            <p:spPr>
              <a:xfrm>
                <a:off x="2383" y="473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97" name="Google Shape;1597;p27"/>
              <p:cNvSpPr/>
              <p:nvPr/>
            </p:nvSpPr>
            <p:spPr>
              <a:xfrm>
                <a:off x="2354" y="4692"/>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sp>
          <p:nvSpPr>
            <p:cNvPr id="1598" name="Google Shape;1598;p27"/>
            <p:cNvSpPr/>
            <p:nvPr/>
          </p:nvSpPr>
          <p:spPr>
            <a:xfrm>
              <a:off x="4135" y="304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99" name="Google Shape;1599;p27"/>
            <p:cNvSpPr/>
            <p:nvPr/>
          </p:nvSpPr>
          <p:spPr>
            <a:xfrm>
              <a:off x="4097" y="3011"/>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00" name="Google Shape;1600;p27"/>
            <p:cNvSpPr/>
            <p:nvPr/>
          </p:nvSpPr>
          <p:spPr>
            <a:xfrm>
              <a:off x="4585" y="3033"/>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01" name="Google Shape;1601;p27"/>
            <p:cNvSpPr/>
            <p:nvPr/>
          </p:nvSpPr>
          <p:spPr>
            <a:xfrm>
              <a:off x="4556" y="2993"/>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02" name="Google Shape;1602;p27"/>
            <p:cNvSpPr/>
            <p:nvPr/>
          </p:nvSpPr>
          <p:spPr>
            <a:xfrm>
              <a:off x="4816" y="303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nvGrpSpPr>
            <p:cNvPr id="1603" name="Google Shape;1603;p27"/>
            <p:cNvGrpSpPr/>
            <p:nvPr/>
          </p:nvGrpSpPr>
          <p:grpSpPr>
            <a:xfrm>
              <a:off x="5009" y="2978"/>
              <a:ext cx="198" cy="229"/>
              <a:chOff x="3227" y="4125"/>
              <a:chExt cx="198" cy="229"/>
            </a:xfrm>
          </p:grpSpPr>
          <p:sp>
            <p:nvSpPr>
              <p:cNvPr id="1604" name="Google Shape;1604;p27"/>
              <p:cNvSpPr/>
              <p:nvPr/>
            </p:nvSpPr>
            <p:spPr>
              <a:xfrm>
                <a:off x="3256" y="4165"/>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05" name="Google Shape;1605;p27"/>
              <p:cNvSpPr/>
              <p:nvPr/>
            </p:nvSpPr>
            <p:spPr>
              <a:xfrm>
                <a:off x="3227" y="4125"/>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06" name="Google Shape;1606;p27"/>
            <p:cNvGrpSpPr/>
            <p:nvPr/>
          </p:nvGrpSpPr>
          <p:grpSpPr>
            <a:xfrm>
              <a:off x="5186" y="3065"/>
              <a:ext cx="198" cy="229"/>
              <a:chOff x="3404" y="4212"/>
              <a:chExt cx="198" cy="229"/>
            </a:xfrm>
          </p:grpSpPr>
          <p:sp>
            <p:nvSpPr>
              <p:cNvPr id="1607" name="Google Shape;1607;p27"/>
              <p:cNvSpPr/>
              <p:nvPr/>
            </p:nvSpPr>
            <p:spPr>
              <a:xfrm>
                <a:off x="3433" y="425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08" name="Google Shape;1608;p27"/>
              <p:cNvSpPr/>
              <p:nvPr/>
            </p:nvSpPr>
            <p:spPr>
              <a:xfrm>
                <a:off x="3404" y="4212"/>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09" name="Google Shape;1609;p27"/>
            <p:cNvGrpSpPr/>
            <p:nvPr/>
          </p:nvGrpSpPr>
          <p:grpSpPr>
            <a:xfrm>
              <a:off x="4553" y="3215"/>
              <a:ext cx="198" cy="229"/>
              <a:chOff x="2771" y="4362"/>
              <a:chExt cx="198" cy="229"/>
            </a:xfrm>
          </p:grpSpPr>
          <p:sp>
            <p:nvSpPr>
              <p:cNvPr id="1610" name="Google Shape;1610;p27"/>
              <p:cNvSpPr/>
              <p:nvPr/>
            </p:nvSpPr>
            <p:spPr>
              <a:xfrm>
                <a:off x="2800" y="440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11" name="Google Shape;1611;p27"/>
              <p:cNvSpPr/>
              <p:nvPr/>
            </p:nvSpPr>
            <p:spPr>
              <a:xfrm>
                <a:off x="2771" y="4362"/>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12" name="Google Shape;1612;p27"/>
            <p:cNvGrpSpPr/>
            <p:nvPr/>
          </p:nvGrpSpPr>
          <p:grpSpPr>
            <a:xfrm>
              <a:off x="4757" y="3230"/>
              <a:ext cx="198" cy="229"/>
              <a:chOff x="2975" y="4377"/>
              <a:chExt cx="198" cy="229"/>
            </a:xfrm>
          </p:grpSpPr>
          <p:sp>
            <p:nvSpPr>
              <p:cNvPr id="1613" name="Google Shape;1613;p27"/>
              <p:cNvSpPr/>
              <p:nvPr/>
            </p:nvSpPr>
            <p:spPr>
              <a:xfrm>
                <a:off x="3004" y="4417"/>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14" name="Google Shape;1614;p27"/>
              <p:cNvSpPr/>
              <p:nvPr/>
            </p:nvSpPr>
            <p:spPr>
              <a:xfrm>
                <a:off x="2975" y="4377"/>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15" name="Google Shape;1615;p27"/>
            <p:cNvGrpSpPr/>
            <p:nvPr/>
          </p:nvGrpSpPr>
          <p:grpSpPr>
            <a:xfrm>
              <a:off x="5015" y="3227"/>
              <a:ext cx="198" cy="229"/>
              <a:chOff x="3233" y="4374"/>
              <a:chExt cx="198" cy="229"/>
            </a:xfrm>
          </p:grpSpPr>
          <p:sp>
            <p:nvSpPr>
              <p:cNvPr id="1616" name="Google Shape;1616;p27"/>
              <p:cNvSpPr/>
              <p:nvPr/>
            </p:nvSpPr>
            <p:spPr>
              <a:xfrm>
                <a:off x="3262" y="4414"/>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17" name="Google Shape;1617;p27"/>
              <p:cNvSpPr/>
              <p:nvPr/>
            </p:nvSpPr>
            <p:spPr>
              <a:xfrm>
                <a:off x="3233" y="4374"/>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18" name="Google Shape;1618;p27"/>
            <p:cNvGrpSpPr/>
            <p:nvPr/>
          </p:nvGrpSpPr>
          <p:grpSpPr>
            <a:xfrm>
              <a:off x="5192" y="3386"/>
              <a:ext cx="198" cy="229"/>
              <a:chOff x="3410" y="4533"/>
              <a:chExt cx="198" cy="229"/>
            </a:xfrm>
          </p:grpSpPr>
          <p:sp>
            <p:nvSpPr>
              <p:cNvPr id="1619" name="Google Shape;1619;p27"/>
              <p:cNvSpPr/>
              <p:nvPr/>
            </p:nvSpPr>
            <p:spPr>
              <a:xfrm>
                <a:off x="3439" y="4573"/>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20" name="Google Shape;1620;p27"/>
              <p:cNvSpPr/>
              <p:nvPr/>
            </p:nvSpPr>
            <p:spPr>
              <a:xfrm>
                <a:off x="3410" y="4533"/>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21" name="Google Shape;1621;p27"/>
            <p:cNvGrpSpPr/>
            <p:nvPr/>
          </p:nvGrpSpPr>
          <p:grpSpPr>
            <a:xfrm>
              <a:off x="4541" y="3428"/>
              <a:ext cx="198" cy="229"/>
              <a:chOff x="2759" y="4575"/>
              <a:chExt cx="198" cy="229"/>
            </a:xfrm>
          </p:grpSpPr>
          <p:sp>
            <p:nvSpPr>
              <p:cNvPr id="1622" name="Google Shape;1622;p27"/>
              <p:cNvSpPr/>
              <p:nvPr/>
            </p:nvSpPr>
            <p:spPr>
              <a:xfrm>
                <a:off x="2788" y="4615"/>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23" name="Google Shape;1623;p27"/>
              <p:cNvSpPr/>
              <p:nvPr/>
            </p:nvSpPr>
            <p:spPr>
              <a:xfrm>
                <a:off x="2759" y="4575"/>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24" name="Google Shape;1624;p27"/>
            <p:cNvGrpSpPr/>
            <p:nvPr/>
          </p:nvGrpSpPr>
          <p:grpSpPr>
            <a:xfrm>
              <a:off x="4718" y="3542"/>
              <a:ext cx="198" cy="229"/>
              <a:chOff x="2936" y="4689"/>
              <a:chExt cx="198" cy="229"/>
            </a:xfrm>
          </p:grpSpPr>
          <p:sp>
            <p:nvSpPr>
              <p:cNvPr id="1625" name="Google Shape;1625;p27"/>
              <p:cNvSpPr/>
              <p:nvPr/>
            </p:nvSpPr>
            <p:spPr>
              <a:xfrm>
                <a:off x="2965" y="472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26" name="Google Shape;1626;p27"/>
              <p:cNvSpPr/>
              <p:nvPr/>
            </p:nvSpPr>
            <p:spPr>
              <a:xfrm>
                <a:off x="2936" y="468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27" name="Google Shape;1627;p27"/>
            <p:cNvGrpSpPr/>
            <p:nvPr/>
          </p:nvGrpSpPr>
          <p:grpSpPr>
            <a:xfrm>
              <a:off x="4922" y="3449"/>
              <a:ext cx="198" cy="229"/>
              <a:chOff x="3140" y="4596"/>
              <a:chExt cx="198" cy="229"/>
            </a:xfrm>
          </p:grpSpPr>
          <p:sp>
            <p:nvSpPr>
              <p:cNvPr id="1628" name="Google Shape;1628;p27"/>
              <p:cNvSpPr/>
              <p:nvPr/>
            </p:nvSpPr>
            <p:spPr>
              <a:xfrm>
                <a:off x="3169" y="463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29" name="Google Shape;1629;p27"/>
              <p:cNvSpPr/>
              <p:nvPr/>
            </p:nvSpPr>
            <p:spPr>
              <a:xfrm>
                <a:off x="3140" y="4596"/>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30" name="Google Shape;1630;p27"/>
            <p:cNvGrpSpPr/>
            <p:nvPr/>
          </p:nvGrpSpPr>
          <p:grpSpPr>
            <a:xfrm>
              <a:off x="5135" y="3590"/>
              <a:ext cx="198" cy="229"/>
              <a:chOff x="3353" y="4737"/>
              <a:chExt cx="198" cy="229"/>
            </a:xfrm>
          </p:grpSpPr>
          <p:sp>
            <p:nvSpPr>
              <p:cNvPr id="1631" name="Google Shape;1631;p27"/>
              <p:cNvSpPr/>
              <p:nvPr/>
            </p:nvSpPr>
            <p:spPr>
              <a:xfrm>
                <a:off x="3382" y="4777"/>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632" name="Google Shape;1632;p27"/>
              <p:cNvSpPr/>
              <p:nvPr/>
            </p:nvSpPr>
            <p:spPr>
              <a:xfrm>
                <a:off x="3353" y="4737"/>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grpSp>
        <p:grpSp>
          <p:nvGrpSpPr>
            <p:cNvPr id="1633" name="Google Shape;1633;p27"/>
            <p:cNvGrpSpPr/>
            <p:nvPr/>
          </p:nvGrpSpPr>
          <p:grpSpPr>
            <a:xfrm>
              <a:off x="3701" y="2957"/>
              <a:ext cx="162" cy="229"/>
              <a:chOff x="1919" y="4104"/>
              <a:chExt cx="162" cy="229"/>
            </a:xfrm>
          </p:grpSpPr>
          <p:sp>
            <p:nvSpPr>
              <p:cNvPr id="1634" name="Google Shape;1634;p27"/>
              <p:cNvSpPr/>
              <p:nvPr/>
            </p:nvSpPr>
            <p:spPr>
              <a:xfrm>
                <a:off x="1919" y="4104"/>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35" name="Google Shape;1635;p27"/>
              <p:cNvSpPr/>
              <p:nvPr/>
            </p:nvSpPr>
            <p:spPr>
              <a:xfrm>
                <a:off x="1939" y="416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36" name="Google Shape;1636;p27"/>
            <p:cNvGrpSpPr/>
            <p:nvPr/>
          </p:nvGrpSpPr>
          <p:grpSpPr>
            <a:xfrm>
              <a:off x="3518" y="3116"/>
              <a:ext cx="162" cy="229"/>
              <a:chOff x="1736" y="4263"/>
              <a:chExt cx="162" cy="229"/>
            </a:xfrm>
          </p:grpSpPr>
          <p:sp>
            <p:nvSpPr>
              <p:cNvPr id="1637" name="Google Shape;1637;p27"/>
              <p:cNvSpPr/>
              <p:nvPr/>
            </p:nvSpPr>
            <p:spPr>
              <a:xfrm>
                <a:off x="1736" y="4263"/>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38" name="Google Shape;1638;p27"/>
              <p:cNvSpPr/>
              <p:nvPr/>
            </p:nvSpPr>
            <p:spPr>
              <a:xfrm>
                <a:off x="1756" y="4321"/>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39" name="Google Shape;1639;p27"/>
            <p:cNvGrpSpPr/>
            <p:nvPr/>
          </p:nvGrpSpPr>
          <p:grpSpPr>
            <a:xfrm>
              <a:off x="3722" y="3149"/>
              <a:ext cx="162" cy="229"/>
              <a:chOff x="1940" y="4296"/>
              <a:chExt cx="162" cy="229"/>
            </a:xfrm>
          </p:grpSpPr>
          <p:sp>
            <p:nvSpPr>
              <p:cNvPr id="1640" name="Google Shape;1640;p27"/>
              <p:cNvSpPr/>
              <p:nvPr/>
            </p:nvSpPr>
            <p:spPr>
              <a:xfrm>
                <a:off x="1940" y="4296"/>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41" name="Google Shape;1641;p27"/>
              <p:cNvSpPr/>
              <p:nvPr/>
            </p:nvSpPr>
            <p:spPr>
              <a:xfrm>
                <a:off x="1960" y="4354"/>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42" name="Google Shape;1642;p27"/>
            <p:cNvGrpSpPr/>
            <p:nvPr/>
          </p:nvGrpSpPr>
          <p:grpSpPr>
            <a:xfrm>
              <a:off x="3521" y="3290"/>
              <a:ext cx="162" cy="229"/>
              <a:chOff x="1739" y="4437"/>
              <a:chExt cx="162" cy="229"/>
            </a:xfrm>
          </p:grpSpPr>
          <p:sp>
            <p:nvSpPr>
              <p:cNvPr id="1643" name="Google Shape;1643;p27"/>
              <p:cNvSpPr/>
              <p:nvPr/>
            </p:nvSpPr>
            <p:spPr>
              <a:xfrm>
                <a:off x="1739" y="4437"/>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44" name="Google Shape;1644;p27"/>
              <p:cNvSpPr/>
              <p:nvPr/>
            </p:nvSpPr>
            <p:spPr>
              <a:xfrm>
                <a:off x="1759" y="4495"/>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45" name="Google Shape;1645;p27"/>
            <p:cNvGrpSpPr/>
            <p:nvPr/>
          </p:nvGrpSpPr>
          <p:grpSpPr>
            <a:xfrm>
              <a:off x="3716" y="3305"/>
              <a:ext cx="162" cy="229"/>
              <a:chOff x="1934" y="4452"/>
              <a:chExt cx="162" cy="229"/>
            </a:xfrm>
          </p:grpSpPr>
          <p:sp>
            <p:nvSpPr>
              <p:cNvPr id="1646" name="Google Shape;1646;p27"/>
              <p:cNvSpPr/>
              <p:nvPr/>
            </p:nvSpPr>
            <p:spPr>
              <a:xfrm>
                <a:off x="1934" y="4452"/>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47" name="Google Shape;1647;p27"/>
              <p:cNvSpPr/>
              <p:nvPr/>
            </p:nvSpPr>
            <p:spPr>
              <a:xfrm>
                <a:off x="1954" y="4510"/>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48" name="Google Shape;1648;p27"/>
            <p:cNvGrpSpPr/>
            <p:nvPr/>
          </p:nvGrpSpPr>
          <p:grpSpPr>
            <a:xfrm>
              <a:off x="3515" y="3563"/>
              <a:ext cx="162" cy="229"/>
              <a:chOff x="1733" y="4710"/>
              <a:chExt cx="162" cy="229"/>
            </a:xfrm>
          </p:grpSpPr>
          <p:sp>
            <p:nvSpPr>
              <p:cNvPr id="1649" name="Google Shape;1649;p27"/>
              <p:cNvSpPr/>
              <p:nvPr/>
            </p:nvSpPr>
            <p:spPr>
              <a:xfrm>
                <a:off x="1733" y="4710"/>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50" name="Google Shape;1650;p27"/>
              <p:cNvSpPr/>
              <p:nvPr/>
            </p:nvSpPr>
            <p:spPr>
              <a:xfrm>
                <a:off x="1753" y="4768"/>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51" name="Google Shape;1651;p27"/>
            <p:cNvGrpSpPr/>
            <p:nvPr/>
          </p:nvGrpSpPr>
          <p:grpSpPr>
            <a:xfrm>
              <a:off x="3728" y="3560"/>
              <a:ext cx="162" cy="229"/>
              <a:chOff x="1946" y="4707"/>
              <a:chExt cx="162" cy="229"/>
            </a:xfrm>
          </p:grpSpPr>
          <p:sp>
            <p:nvSpPr>
              <p:cNvPr id="1652" name="Google Shape;1652;p27"/>
              <p:cNvSpPr/>
              <p:nvPr/>
            </p:nvSpPr>
            <p:spPr>
              <a:xfrm>
                <a:off x="1946" y="4707"/>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53" name="Google Shape;1653;p27"/>
              <p:cNvSpPr/>
              <p:nvPr/>
            </p:nvSpPr>
            <p:spPr>
              <a:xfrm>
                <a:off x="1966" y="4765"/>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54" name="Google Shape;1654;p27"/>
            <p:cNvGrpSpPr/>
            <p:nvPr/>
          </p:nvGrpSpPr>
          <p:grpSpPr>
            <a:xfrm>
              <a:off x="3617" y="3422"/>
              <a:ext cx="162" cy="229"/>
              <a:chOff x="1835" y="4569"/>
              <a:chExt cx="162" cy="229"/>
            </a:xfrm>
          </p:grpSpPr>
          <p:sp>
            <p:nvSpPr>
              <p:cNvPr id="1655" name="Google Shape;1655;p27"/>
              <p:cNvSpPr/>
              <p:nvPr/>
            </p:nvSpPr>
            <p:spPr>
              <a:xfrm>
                <a:off x="1835" y="4569"/>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56" name="Google Shape;1656;p27"/>
              <p:cNvSpPr/>
              <p:nvPr/>
            </p:nvSpPr>
            <p:spPr>
              <a:xfrm>
                <a:off x="1855" y="4627"/>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57" name="Google Shape;1657;p27"/>
            <p:cNvGrpSpPr/>
            <p:nvPr/>
          </p:nvGrpSpPr>
          <p:grpSpPr>
            <a:xfrm>
              <a:off x="2585" y="2939"/>
              <a:ext cx="162" cy="229"/>
              <a:chOff x="803" y="4086"/>
              <a:chExt cx="162" cy="229"/>
            </a:xfrm>
          </p:grpSpPr>
          <p:sp>
            <p:nvSpPr>
              <p:cNvPr id="1658" name="Google Shape;1658;p27"/>
              <p:cNvSpPr/>
              <p:nvPr/>
            </p:nvSpPr>
            <p:spPr>
              <a:xfrm>
                <a:off x="803" y="4086"/>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59" name="Google Shape;1659;p27"/>
              <p:cNvSpPr/>
              <p:nvPr/>
            </p:nvSpPr>
            <p:spPr>
              <a:xfrm>
                <a:off x="823" y="4144"/>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60" name="Google Shape;1660;p27"/>
            <p:cNvGrpSpPr/>
            <p:nvPr/>
          </p:nvGrpSpPr>
          <p:grpSpPr>
            <a:xfrm>
              <a:off x="2771" y="2945"/>
              <a:ext cx="162" cy="229"/>
              <a:chOff x="989" y="4092"/>
              <a:chExt cx="162" cy="229"/>
            </a:xfrm>
          </p:grpSpPr>
          <p:sp>
            <p:nvSpPr>
              <p:cNvPr id="1661" name="Google Shape;1661;p27"/>
              <p:cNvSpPr/>
              <p:nvPr/>
            </p:nvSpPr>
            <p:spPr>
              <a:xfrm>
                <a:off x="989" y="4092"/>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62" name="Google Shape;1662;p27"/>
              <p:cNvSpPr/>
              <p:nvPr/>
            </p:nvSpPr>
            <p:spPr>
              <a:xfrm>
                <a:off x="1009" y="4150"/>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63" name="Google Shape;1663;p27"/>
            <p:cNvGrpSpPr/>
            <p:nvPr/>
          </p:nvGrpSpPr>
          <p:grpSpPr>
            <a:xfrm>
              <a:off x="2966" y="2933"/>
              <a:ext cx="162" cy="229"/>
              <a:chOff x="1184" y="4080"/>
              <a:chExt cx="162" cy="229"/>
            </a:xfrm>
          </p:grpSpPr>
          <p:sp>
            <p:nvSpPr>
              <p:cNvPr id="1664" name="Google Shape;1664;p27"/>
              <p:cNvSpPr/>
              <p:nvPr/>
            </p:nvSpPr>
            <p:spPr>
              <a:xfrm>
                <a:off x="1184" y="4080"/>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65" name="Google Shape;1665;p27"/>
              <p:cNvSpPr/>
              <p:nvPr/>
            </p:nvSpPr>
            <p:spPr>
              <a:xfrm>
                <a:off x="1204" y="4138"/>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66" name="Google Shape;1666;p27"/>
            <p:cNvGrpSpPr/>
            <p:nvPr/>
          </p:nvGrpSpPr>
          <p:grpSpPr>
            <a:xfrm>
              <a:off x="3143" y="2966"/>
              <a:ext cx="162" cy="229"/>
              <a:chOff x="1361" y="4113"/>
              <a:chExt cx="162" cy="229"/>
            </a:xfrm>
          </p:grpSpPr>
          <p:sp>
            <p:nvSpPr>
              <p:cNvPr id="1667" name="Google Shape;1667;p27"/>
              <p:cNvSpPr/>
              <p:nvPr/>
            </p:nvSpPr>
            <p:spPr>
              <a:xfrm>
                <a:off x="1361" y="4113"/>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68" name="Google Shape;1668;p27"/>
              <p:cNvSpPr/>
              <p:nvPr/>
            </p:nvSpPr>
            <p:spPr>
              <a:xfrm>
                <a:off x="1381" y="4171"/>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69" name="Google Shape;1669;p27"/>
            <p:cNvGrpSpPr/>
            <p:nvPr/>
          </p:nvGrpSpPr>
          <p:grpSpPr>
            <a:xfrm>
              <a:off x="3302" y="2936"/>
              <a:ext cx="162" cy="229"/>
              <a:chOff x="1520" y="4083"/>
              <a:chExt cx="162" cy="229"/>
            </a:xfrm>
          </p:grpSpPr>
          <p:sp>
            <p:nvSpPr>
              <p:cNvPr id="1670" name="Google Shape;1670;p27"/>
              <p:cNvSpPr/>
              <p:nvPr/>
            </p:nvSpPr>
            <p:spPr>
              <a:xfrm>
                <a:off x="1520" y="4083"/>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71" name="Google Shape;1671;p27"/>
              <p:cNvSpPr/>
              <p:nvPr/>
            </p:nvSpPr>
            <p:spPr>
              <a:xfrm>
                <a:off x="1540" y="4141"/>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72" name="Google Shape;1672;p27"/>
            <p:cNvGrpSpPr/>
            <p:nvPr/>
          </p:nvGrpSpPr>
          <p:grpSpPr>
            <a:xfrm>
              <a:off x="2591" y="3125"/>
              <a:ext cx="162" cy="229"/>
              <a:chOff x="809" y="4272"/>
              <a:chExt cx="162" cy="229"/>
            </a:xfrm>
          </p:grpSpPr>
          <p:sp>
            <p:nvSpPr>
              <p:cNvPr id="1673" name="Google Shape;1673;p27"/>
              <p:cNvSpPr/>
              <p:nvPr/>
            </p:nvSpPr>
            <p:spPr>
              <a:xfrm>
                <a:off x="809" y="4272"/>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74" name="Google Shape;1674;p27"/>
              <p:cNvSpPr/>
              <p:nvPr/>
            </p:nvSpPr>
            <p:spPr>
              <a:xfrm>
                <a:off x="829" y="4330"/>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75" name="Google Shape;1675;p27"/>
            <p:cNvGrpSpPr/>
            <p:nvPr/>
          </p:nvGrpSpPr>
          <p:grpSpPr>
            <a:xfrm>
              <a:off x="2777" y="3131"/>
              <a:ext cx="162" cy="229"/>
              <a:chOff x="995" y="4278"/>
              <a:chExt cx="162" cy="229"/>
            </a:xfrm>
          </p:grpSpPr>
          <p:sp>
            <p:nvSpPr>
              <p:cNvPr id="1676" name="Google Shape;1676;p27"/>
              <p:cNvSpPr/>
              <p:nvPr/>
            </p:nvSpPr>
            <p:spPr>
              <a:xfrm>
                <a:off x="995" y="4278"/>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77" name="Google Shape;1677;p27"/>
              <p:cNvSpPr/>
              <p:nvPr/>
            </p:nvSpPr>
            <p:spPr>
              <a:xfrm>
                <a:off x="1015" y="433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78" name="Google Shape;1678;p27"/>
            <p:cNvGrpSpPr/>
            <p:nvPr/>
          </p:nvGrpSpPr>
          <p:grpSpPr>
            <a:xfrm>
              <a:off x="2972" y="3119"/>
              <a:ext cx="162" cy="229"/>
              <a:chOff x="1190" y="4266"/>
              <a:chExt cx="162" cy="229"/>
            </a:xfrm>
          </p:grpSpPr>
          <p:sp>
            <p:nvSpPr>
              <p:cNvPr id="1679" name="Google Shape;1679;p27"/>
              <p:cNvSpPr/>
              <p:nvPr/>
            </p:nvSpPr>
            <p:spPr>
              <a:xfrm>
                <a:off x="1190" y="4266"/>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80" name="Google Shape;1680;p27"/>
              <p:cNvSpPr/>
              <p:nvPr/>
            </p:nvSpPr>
            <p:spPr>
              <a:xfrm>
                <a:off x="1210" y="4324"/>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81" name="Google Shape;1681;p27"/>
            <p:cNvGrpSpPr/>
            <p:nvPr/>
          </p:nvGrpSpPr>
          <p:grpSpPr>
            <a:xfrm>
              <a:off x="3149" y="3152"/>
              <a:ext cx="162" cy="229"/>
              <a:chOff x="1367" y="4299"/>
              <a:chExt cx="162" cy="229"/>
            </a:xfrm>
          </p:grpSpPr>
          <p:sp>
            <p:nvSpPr>
              <p:cNvPr id="1682" name="Google Shape;1682;p27"/>
              <p:cNvSpPr/>
              <p:nvPr/>
            </p:nvSpPr>
            <p:spPr>
              <a:xfrm>
                <a:off x="1367" y="4299"/>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83" name="Google Shape;1683;p27"/>
              <p:cNvSpPr/>
              <p:nvPr/>
            </p:nvSpPr>
            <p:spPr>
              <a:xfrm>
                <a:off x="1387" y="4357"/>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84" name="Google Shape;1684;p27"/>
            <p:cNvGrpSpPr/>
            <p:nvPr/>
          </p:nvGrpSpPr>
          <p:grpSpPr>
            <a:xfrm>
              <a:off x="3308" y="3122"/>
              <a:ext cx="162" cy="229"/>
              <a:chOff x="1526" y="4269"/>
              <a:chExt cx="162" cy="229"/>
            </a:xfrm>
          </p:grpSpPr>
          <p:sp>
            <p:nvSpPr>
              <p:cNvPr id="1685" name="Google Shape;1685;p27"/>
              <p:cNvSpPr/>
              <p:nvPr/>
            </p:nvSpPr>
            <p:spPr>
              <a:xfrm>
                <a:off x="1526" y="4269"/>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86" name="Google Shape;1686;p27"/>
              <p:cNvSpPr/>
              <p:nvPr/>
            </p:nvSpPr>
            <p:spPr>
              <a:xfrm>
                <a:off x="1546" y="4327"/>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87" name="Google Shape;1687;p27"/>
            <p:cNvGrpSpPr/>
            <p:nvPr/>
          </p:nvGrpSpPr>
          <p:grpSpPr>
            <a:xfrm>
              <a:off x="2597" y="3347"/>
              <a:ext cx="162" cy="229"/>
              <a:chOff x="815" y="4494"/>
              <a:chExt cx="162" cy="229"/>
            </a:xfrm>
          </p:grpSpPr>
          <p:sp>
            <p:nvSpPr>
              <p:cNvPr id="1688" name="Google Shape;1688;p27"/>
              <p:cNvSpPr/>
              <p:nvPr/>
            </p:nvSpPr>
            <p:spPr>
              <a:xfrm>
                <a:off x="815" y="4494"/>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89" name="Google Shape;1689;p27"/>
              <p:cNvSpPr/>
              <p:nvPr/>
            </p:nvSpPr>
            <p:spPr>
              <a:xfrm>
                <a:off x="835" y="455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90" name="Google Shape;1690;p27"/>
            <p:cNvGrpSpPr/>
            <p:nvPr/>
          </p:nvGrpSpPr>
          <p:grpSpPr>
            <a:xfrm>
              <a:off x="2783" y="3353"/>
              <a:ext cx="162" cy="229"/>
              <a:chOff x="1001" y="4500"/>
              <a:chExt cx="162" cy="229"/>
            </a:xfrm>
          </p:grpSpPr>
          <p:sp>
            <p:nvSpPr>
              <p:cNvPr id="1691" name="Google Shape;1691;p27"/>
              <p:cNvSpPr/>
              <p:nvPr/>
            </p:nvSpPr>
            <p:spPr>
              <a:xfrm>
                <a:off x="1001" y="4500"/>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92" name="Google Shape;1692;p27"/>
              <p:cNvSpPr/>
              <p:nvPr/>
            </p:nvSpPr>
            <p:spPr>
              <a:xfrm>
                <a:off x="1021" y="4558"/>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93" name="Google Shape;1693;p27"/>
            <p:cNvGrpSpPr/>
            <p:nvPr/>
          </p:nvGrpSpPr>
          <p:grpSpPr>
            <a:xfrm>
              <a:off x="2978" y="3341"/>
              <a:ext cx="162" cy="229"/>
              <a:chOff x="1196" y="4488"/>
              <a:chExt cx="162" cy="229"/>
            </a:xfrm>
          </p:grpSpPr>
          <p:sp>
            <p:nvSpPr>
              <p:cNvPr id="1694" name="Google Shape;1694;p27"/>
              <p:cNvSpPr/>
              <p:nvPr/>
            </p:nvSpPr>
            <p:spPr>
              <a:xfrm>
                <a:off x="1196" y="4488"/>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95" name="Google Shape;1695;p27"/>
              <p:cNvSpPr/>
              <p:nvPr/>
            </p:nvSpPr>
            <p:spPr>
              <a:xfrm>
                <a:off x="1216" y="454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96" name="Google Shape;1696;p27"/>
            <p:cNvGrpSpPr/>
            <p:nvPr/>
          </p:nvGrpSpPr>
          <p:grpSpPr>
            <a:xfrm>
              <a:off x="3155" y="3374"/>
              <a:ext cx="162" cy="229"/>
              <a:chOff x="1373" y="4521"/>
              <a:chExt cx="162" cy="229"/>
            </a:xfrm>
          </p:grpSpPr>
          <p:sp>
            <p:nvSpPr>
              <p:cNvPr id="1697" name="Google Shape;1697;p27"/>
              <p:cNvSpPr/>
              <p:nvPr/>
            </p:nvSpPr>
            <p:spPr>
              <a:xfrm>
                <a:off x="1373" y="4521"/>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698" name="Google Shape;1698;p27"/>
              <p:cNvSpPr/>
              <p:nvPr/>
            </p:nvSpPr>
            <p:spPr>
              <a:xfrm>
                <a:off x="1393" y="457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699" name="Google Shape;1699;p27"/>
            <p:cNvGrpSpPr/>
            <p:nvPr/>
          </p:nvGrpSpPr>
          <p:grpSpPr>
            <a:xfrm>
              <a:off x="3314" y="3344"/>
              <a:ext cx="162" cy="229"/>
              <a:chOff x="1532" y="4491"/>
              <a:chExt cx="162" cy="229"/>
            </a:xfrm>
          </p:grpSpPr>
          <p:sp>
            <p:nvSpPr>
              <p:cNvPr id="1700" name="Google Shape;1700;p27"/>
              <p:cNvSpPr/>
              <p:nvPr/>
            </p:nvSpPr>
            <p:spPr>
              <a:xfrm>
                <a:off x="1532" y="4491"/>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701" name="Google Shape;1701;p27"/>
              <p:cNvSpPr/>
              <p:nvPr/>
            </p:nvSpPr>
            <p:spPr>
              <a:xfrm>
                <a:off x="1552" y="4549"/>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702" name="Google Shape;1702;p27"/>
            <p:cNvGrpSpPr/>
            <p:nvPr/>
          </p:nvGrpSpPr>
          <p:grpSpPr>
            <a:xfrm>
              <a:off x="2594" y="3551"/>
              <a:ext cx="162" cy="229"/>
              <a:chOff x="812" y="4698"/>
              <a:chExt cx="162" cy="229"/>
            </a:xfrm>
          </p:grpSpPr>
          <p:sp>
            <p:nvSpPr>
              <p:cNvPr id="1703" name="Google Shape;1703;p27"/>
              <p:cNvSpPr/>
              <p:nvPr/>
            </p:nvSpPr>
            <p:spPr>
              <a:xfrm>
                <a:off x="812" y="4698"/>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704" name="Google Shape;1704;p27"/>
              <p:cNvSpPr/>
              <p:nvPr/>
            </p:nvSpPr>
            <p:spPr>
              <a:xfrm>
                <a:off x="832" y="4756"/>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705" name="Google Shape;1705;p27"/>
            <p:cNvGrpSpPr/>
            <p:nvPr/>
          </p:nvGrpSpPr>
          <p:grpSpPr>
            <a:xfrm>
              <a:off x="2780" y="3557"/>
              <a:ext cx="162" cy="229"/>
              <a:chOff x="998" y="4704"/>
              <a:chExt cx="162" cy="229"/>
            </a:xfrm>
          </p:grpSpPr>
          <p:sp>
            <p:nvSpPr>
              <p:cNvPr id="1706" name="Google Shape;1706;p27"/>
              <p:cNvSpPr/>
              <p:nvPr/>
            </p:nvSpPr>
            <p:spPr>
              <a:xfrm>
                <a:off x="998" y="4704"/>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707" name="Google Shape;1707;p27"/>
              <p:cNvSpPr/>
              <p:nvPr/>
            </p:nvSpPr>
            <p:spPr>
              <a:xfrm>
                <a:off x="1018" y="4762"/>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708" name="Google Shape;1708;p27"/>
            <p:cNvGrpSpPr/>
            <p:nvPr/>
          </p:nvGrpSpPr>
          <p:grpSpPr>
            <a:xfrm>
              <a:off x="2975" y="3545"/>
              <a:ext cx="162" cy="229"/>
              <a:chOff x="1193" y="4692"/>
              <a:chExt cx="162" cy="229"/>
            </a:xfrm>
          </p:grpSpPr>
          <p:sp>
            <p:nvSpPr>
              <p:cNvPr id="1709" name="Google Shape;1709;p27"/>
              <p:cNvSpPr/>
              <p:nvPr/>
            </p:nvSpPr>
            <p:spPr>
              <a:xfrm>
                <a:off x="1193" y="4692"/>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710" name="Google Shape;1710;p27"/>
              <p:cNvSpPr/>
              <p:nvPr/>
            </p:nvSpPr>
            <p:spPr>
              <a:xfrm>
                <a:off x="1213" y="4750"/>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711" name="Google Shape;1711;p27"/>
            <p:cNvGrpSpPr/>
            <p:nvPr/>
          </p:nvGrpSpPr>
          <p:grpSpPr>
            <a:xfrm>
              <a:off x="3152" y="3578"/>
              <a:ext cx="162" cy="229"/>
              <a:chOff x="1370" y="4725"/>
              <a:chExt cx="162" cy="229"/>
            </a:xfrm>
          </p:grpSpPr>
          <p:sp>
            <p:nvSpPr>
              <p:cNvPr id="1712" name="Google Shape;1712;p27"/>
              <p:cNvSpPr/>
              <p:nvPr/>
            </p:nvSpPr>
            <p:spPr>
              <a:xfrm>
                <a:off x="1370" y="4725"/>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713" name="Google Shape;1713;p27"/>
              <p:cNvSpPr/>
              <p:nvPr/>
            </p:nvSpPr>
            <p:spPr>
              <a:xfrm>
                <a:off x="1390" y="4783"/>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grpSp>
          <p:nvGrpSpPr>
            <p:cNvPr id="1714" name="Google Shape;1714;p27"/>
            <p:cNvGrpSpPr/>
            <p:nvPr/>
          </p:nvGrpSpPr>
          <p:grpSpPr>
            <a:xfrm>
              <a:off x="3311" y="3548"/>
              <a:ext cx="162" cy="229"/>
              <a:chOff x="1529" y="4695"/>
              <a:chExt cx="162" cy="229"/>
            </a:xfrm>
          </p:grpSpPr>
          <p:sp>
            <p:nvSpPr>
              <p:cNvPr id="1715" name="Google Shape;1715;p27"/>
              <p:cNvSpPr/>
              <p:nvPr/>
            </p:nvSpPr>
            <p:spPr>
              <a:xfrm>
                <a:off x="1529" y="4695"/>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t>
                </a:r>
                <a:endParaRPr/>
              </a:p>
            </p:txBody>
          </p:sp>
          <p:sp>
            <p:nvSpPr>
              <p:cNvPr id="1716" name="Google Shape;1716;p27"/>
              <p:cNvSpPr/>
              <p:nvPr/>
            </p:nvSpPr>
            <p:spPr>
              <a:xfrm>
                <a:off x="1549" y="4753"/>
                <a:ext cx="127" cy="127"/>
              </a:xfrm>
              <a:prstGeom prst="ellipse">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cxnSp>
          <p:nvCxnSpPr>
            <p:cNvPr id="1717" name="Google Shape;1717;p27"/>
            <p:cNvCxnSpPr/>
            <p:nvPr/>
          </p:nvCxnSpPr>
          <p:spPr>
            <a:xfrm>
              <a:off x="3906" y="3852"/>
              <a:ext cx="0" cy="118"/>
            </a:xfrm>
            <a:prstGeom prst="straightConnector1">
              <a:avLst/>
            </a:prstGeom>
            <a:noFill/>
            <a:ln w="12700" cap="flat" cmpd="sng">
              <a:solidFill>
                <a:schemeClr val="dk1"/>
              </a:solidFill>
              <a:prstDash val="solid"/>
              <a:round/>
              <a:headEnd type="none" w="med" len="med"/>
              <a:tailEnd type="none" w="med" len="med"/>
            </a:ln>
          </p:spPr>
        </p:cxnSp>
        <p:cxnSp>
          <p:nvCxnSpPr>
            <p:cNvPr id="1718" name="Google Shape;1718;p27"/>
            <p:cNvCxnSpPr/>
            <p:nvPr/>
          </p:nvCxnSpPr>
          <p:spPr>
            <a:xfrm>
              <a:off x="3910" y="3902"/>
              <a:ext cx="1540" cy="0"/>
            </a:xfrm>
            <a:prstGeom prst="straightConnector1">
              <a:avLst/>
            </a:prstGeom>
            <a:noFill/>
            <a:ln w="12700" cap="flat" cmpd="sng">
              <a:solidFill>
                <a:schemeClr val="dk1"/>
              </a:solidFill>
              <a:prstDash val="solid"/>
              <a:round/>
              <a:headEnd type="none" w="med" len="med"/>
              <a:tailEnd type="triangle" w="med" len="med"/>
            </a:ln>
          </p:spPr>
        </p:cxnSp>
        <p:sp>
          <p:nvSpPr>
            <p:cNvPr id="1719" name="Google Shape;1719;p27"/>
            <p:cNvSpPr/>
            <p:nvPr/>
          </p:nvSpPr>
          <p:spPr>
            <a:xfrm>
              <a:off x="4286" y="2741"/>
              <a:ext cx="438" cy="231"/>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n tur</a:t>
              </a:r>
              <a:endParaRPr sz="1800" b="1">
                <a:solidFill>
                  <a:schemeClr val="dk1"/>
                </a:solidFill>
                <a:latin typeface="Arial"/>
                <a:ea typeface="Arial"/>
                <a:cs typeface="Arial"/>
                <a:sym typeface="Arial"/>
              </a:endParaRPr>
            </a:p>
          </p:txBody>
        </p:sp>
        <p:sp>
          <p:nvSpPr>
            <p:cNvPr id="1720" name="Google Shape;1720;p27"/>
            <p:cNvSpPr/>
            <p:nvPr/>
          </p:nvSpPr>
          <p:spPr>
            <a:xfrm>
              <a:off x="2738" y="2759"/>
              <a:ext cx="438" cy="231"/>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p tur</a:t>
              </a:r>
              <a:endParaRPr sz="1800" b="1">
                <a:solidFill>
                  <a:schemeClr val="dk1"/>
                </a:solidFill>
                <a:latin typeface="Arial"/>
                <a:ea typeface="Arial"/>
                <a:cs typeface="Arial"/>
                <a:sym typeface="Arial"/>
              </a:endParaRPr>
            </a:p>
          </p:txBody>
        </p:sp>
        <p:sp>
          <p:nvSpPr>
            <p:cNvPr id="1721" name="Google Shape;1721;p27"/>
            <p:cNvSpPr/>
            <p:nvPr/>
          </p:nvSpPr>
          <p:spPr>
            <a:xfrm>
              <a:off x="5465" y="3785"/>
              <a:ext cx="194"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x</a:t>
              </a:r>
              <a:endParaRPr/>
            </a:p>
          </p:txBody>
        </p:sp>
        <p:sp>
          <p:nvSpPr>
            <p:cNvPr id="1722" name="Google Shape;1722;p27"/>
            <p:cNvSpPr/>
            <p:nvPr/>
          </p:nvSpPr>
          <p:spPr>
            <a:xfrm>
              <a:off x="2630" y="3056"/>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3" name="Google Shape;1723;p27"/>
            <p:cNvSpPr/>
            <p:nvPr/>
          </p:nvSpPr>
          <p:spPr>
            <a:xfrm>
              <a:off x="2852" y="3467"/>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4" name="Google Shape;1724;p27"/>
            <p:cNvSpPr/>
            <p:nvPr/>
          </p:nvSpPr>
          <p:spPr>
            <a:xfrm>
              <a:off x="2507" y="3464"/>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5" name="Google Shape;1725;p27"/>
            <p:cNvSpPr/>
            <p:nvPr/>
          </p:nvSpPr>
          <p:spPr>
            <a:xfrm>
              <a:off x="2864" y="3623"/>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6" name="Google Shape;1726;p27"/>
            <p:cNvSpPr/>
            <p:nvPr/>
          </p:nvSpPr>
          <p:spPr>
            <a:xfrm>
              <a:off x="3041" y="3620"/>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7" name="Google Shape;1727;p27"/>
            <p:cNvSpPr/>
            <p:nvPr/>
          </p:nvSpPr>
          <p:spPr>
            <a:xfrm>
              <a:off x="3164" y="3500"/>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8" name="Google Shape;1728;p27"/>
            <p:cNvSpPr/>
            <p:nvPr/>
          </p:nvSpPr>
          <p:spPr>
            <a:xfrm>
              <a:off x="3341" y="3470"/>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29" name="Google Shape;1729;p27"/>
            <p:cNvSpPr/>
            <p:nvPr/>
          </p:nvSpPr>
          <p:spPr>
            <a:xfrm>
              <a:off x="2678" y="3527"/>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0" name="Google Shape;1730;p27"/>
            <p:cNvSpPr/>
            <p:nvPr/>
          </p:nvSpPr>
          <p:spPr>
            <a:xfrm>
              <a:off x="3071" y="3074"/>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1" name="Google Shape;1731;p27"/>
            <p:cNvSpPr/>
            <p:nvPr/>
          </p:nvSpPr>
          <p:spPr>
            <a:xfrm>
              <a:off x="3347" y="3035"/>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2" name="Google Shape;1732;p27"/>
            <p:cNvSpPr/>
            <p:nvPr/>
          </p:nvSpPr>
          <p:spPr>
            <a:xfrm>
              <a:off x="3038" y="2924"/>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3" name="Google Shape;1733;p27"/>
            <p:cNvSpPr/>
            <p:nvPr/>
          </p:nvSpPr>
          <p:spPr>
            <a:xfrm>
              <a:off x="2861" y="3053"/>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4" name="Google Shape;1734;p27"/>
            <p:cNvSpPr/>
            <p:nvPr/>
          </p:nvSpPr>
          <p:spPr>
            <a:xfrm>
              <a:off x="2669" y="2915"/>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5" name="Google Shape;1735;p27"/>
            <p:cNvSpPr/>
            <p:nvPr/>
          </p:nvSpPr>
          <p:spPr>
            <a:xfrm>
              <a:off x="2879" y="3242"/>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6" name="Google Shape;1736;p27"/>
            <p:cNvSpPr/>
            <p:nvPr/>
          </p:nvSpPr>
          <p:spPr>
            <a:xfrm>
              <a:off x="2696" y="3275"/>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7" name="Google Shape;1737;p27"/>
            <p:cNvSpPr/>
            <p:nvPr/>
          </p:nvSpPr>
          <p:spPr>
            <a:xfrm>
              <a:off x="2522" y="3236"/>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8" name="Google Shape;1738;p27"/>
            <p:cNvSpPr/>
            <p:nvPr/>
          </p:nvSpPr>
          <p:spPr>
            <a:xfrm>
              <a:off x="3224" y="329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39" name="Google Shape;1739;p27"/>
            <p:cNvSpPr/>
            <p:nvPr/>
          </p:nvSpPr>
          <p:spPr>
            <a:xfrm>
              <a:off x="3338" y="3242"/>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40" name="Google Shape;1740;p27"/>
            <p:cNvSpPr/>
            <p:nvPr/>
          </p:nvSpPr>
          <p:spPr>
            <a:xfrm>
              <a:off x="3056" y="323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41" name="Google Shape;1741;p27"/>
            <p:cNvSpPr/>
            <p:nvPr/>
          </p:nvSpPr>
          <p:spPr>
            <a:xfrm>
              <a:off x="3212" y="2909"/>
              <a:ext cx="198"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accent2"/>
                  </a:solidFill>
                  <a:latin typeface="Arial"/>
                  <a:ea typeface="Arial"/>
                  <a:cs typeface="Arial"/>
                  <a:sym typeface="Arial"/>
                </a:rPr>
                <a:t>+</a:t>
              </a:r>
              <a:endParaRPr/>
            </a:p>
          </p:txBody>
        </p:sp>
        <p:sp>
          <p:nvSpPr>
            <p:cNvPr id="1742" name="Google Shape;1742;p27"/>
            <p:cNvSpPr/>
            <p:nvPr/>
          </p:nvSpPr>
          <p:spPr>
            <a:xfrm>
              <a:off x="4817" y="3371"/>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3" name="Google Shape;1743;p27"/>
            <p:cNvSpPr/>
            <p:nvPr/>
          </p:nvSpPr>
          <p:spPr>
            <a:xfrm>
              <a:off x="5147" y="3260"/>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4" name="Google Shape;1744;p27"/>
            <p:cNvSpPr/>
            <p:nvPr/>
          </p:nvSpPr>
          <p:spPr>
            <a:xfrm>
              <a:off x="5036" y="3563"/>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5" name="Google Shape;1745;p27"/>
            <p:cNvSpPr/>
            <p:nvPr/>
          </p:nvSpPr>
          <p:spPr>
            <a:xfrm>
              <a:off x="4592" y="3560"/>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6" name="Google Shape;1746;p27"/>
            <p:cNvSpPr/>
            <p:nvPr/>
          </p:nvSpPr>
          <p:spPr>
            <a:xfrm>
              <a:off x="4490" y="3296"/>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7" name="Google Shape;1747;p27"/>
            <p:cNvSpPr/>
            <p:nvPr/>
          </p:nvSpPr>
          <p:spPr>
            <a:xfrm>
              <a:off x="4955" y="3095"/>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8" name="Google Shape;1748;p27"/>
            <p:cNvSpPr/>
            <p:nvPr/>
          </p:nvSpPr>
          <p:spPr>
            <a:xfrm>
              <a:off x="5132" y="2948"/>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49" name="Google Shape;1749;p27"/>
            <p:cNvSpPr/>
            <p:nvPr/>
          </p:nvSpPr>
          <p:spPr>
            <a:xfrm>
              <a:off x="4706" y="2954"/>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sp>
          <p:nvSpPr>
            <p:cNvPr id="1750" name="Google Shape;1750;p27"/>
            <p:cNvSpPr/>
            <p:nvPr/>
          </p:nvSpPr>
          <p:spPr>
            <a:xfrm>
              <a:off x="4496" y="3095"/>
              <a:ext cx="162" cy="22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chemeClr val="hlink"/>
                  </a:solidFill>
                  <a:latin typeface="Arial"/>
                  <a:ea typeface="Arial"/>
                  <a:cs typeface="Arial"/>
                  <a:sym typeface="Arial"/>
                </a:rPr>
                <a:t>-</a:t>
              </a:r>
              <a:endParaRPr/>
            </a:p>
          </p:txBody>
        </p:sp>
      </p:grpSp>
      <p:cxnSp>
        <p:nvCxnSpPr>
          <p:cNvPr id="1751" name="Google Shape;1751;p27"/>
          <p:cNvCxnSpPr/>
          <p:nvPr/>
        </p:nvCxnSpPr>
        <p:spPr>
          <a:xfrm>
            <a:off x="5515775" y="6020695"/>
            <a:ext cx="1651000" cy="0"/>
          </a:xfrm>
          <a:prstGeom prst="straightConnector1">
            <a:avLst/>
          </a:prstGeom>
          <a:noFill/>
          <a:ln w="28575" cap="flat" cmpd="sng">
            <a:solidFill>
              <a:schemeClr val="dk1"/>
            </a:solidFill>
            <a:prstDash val="solid"/>
            <a:round/>
            <a:headEnd type="triangle" w="med" len="med"/>
            <a:tailEnd type="triangle" w="med" len="med"/>
          </a:ln>
        </p:spPr>
      </p:cxnSp>
      <p:sp>
        <p:nvSpPr>
          <p:cNvPr id="1752" name="Google Shape;1752;p27"/>
          <p:cNvSpPr txBox="1"/>
          <p:nvPr/>
        </p:nvSpPr>
        <p:spPr>
          <a:xfrm>
            <a:off x="5711038" y="6111183"/>
            <a:ext cx="1736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Buzilish hududi</a:t>
            </a:r>
            <a:endParaRPr sz="1800">
              <a:solidFill>
                <a:schemeClr val="dk1"/>
              </a:solidFill>
              <a:latin typeface="Arial"/>
              <a:ea typeface="Arial"/>
              <a:cs typeface="Arial"/>
              <a:sym typeface="Arial"/>
            </a:endParaRPr>
          </a:p>
        </p:txBody>
      </p:sp>
      <p:pic>
        <p:nvPicPr>
          <p:cNvPr id="1753" name="Google Shape;1753;p27"/>
          <p:cNvPicPr preferRelativeResize="0"/>
          <p:nvPr/>
        </p:nvPicPr>
        <p:blipFill rotWithShape="1">
          <a:blip r:embed="rId3">
            <a:alphaModFix/>
          </a:blip>
          <a:srcRect/>
          <a:stretch/>
        </p:blipFill>
        <p:spPr>
          <a:xfrm>
            <a:off x="3923694" y="2303671"/>
            <a:ext cx="195081" cy="202963"/>
          </a:xfrm>
          <a:prstGeom prst="rect">
            <a:avLst/>
          </a:prstGeom>
          <a:noFill/>
          <a:ln>
            <a:noFill/>
          </a:ln>
        </p:spPr>
      </p:pic>
      <p:pic>
        <p:nvPicPr>
          <p:cNvPr id="1754" name="Google Shape;1754;p27"/>
          <p:cNvPicPr preferRelativeResize="0"/>
          <p:nvPr/>
        </p:nvPicPr>
        <p:blipFill rotWithShape="1">
          <a:blip r:embed="rId4">
            <a:alphaModFix/>
          </a:blip>
          <a:srcRect/>
          <a:stretch/>
        </p:blipFill>
        <p:spPr>
          <a:xfrm>
            <a:off x="3926568" y="2569544"/>
            <a:ext cx="180188" cy="18469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58"/>
        <p:cNvGrpSpPr/>
        <p:nvPr/>
      </p:nvGrpSpPr>
      <p:grpSpPr>
        <a:xfrm>
          <a:off x="0" y="0"/>
          <a:ext cx="0" cy="0"/>
          <a:chOff x="0" y="0"/>
          <a:chExt cx="0" cy="0"/>
        </a:xfrm>
      </p:grpSpPr>
      <p:sp>
        <p:nvSpPr>
          <p:cNvPr id="1759" name="Google Shape;1759;p28"/>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10000"/>
              <a:buFont typeface="Calibri"/>
              <a:buNone/>
            </a:pPr>
            <a:r>
              <a:rPr lang="en-US"/>
              <a:t>Oldinga yo'naltirilgan diodli sxemalarni tahlil qilish</a:t>
            </a:r>
            <a:endParaRPr sz="4000"/>
          </a:p>
        </p:txBody>
      </p:sp>
      <p:sp>
        <p:nvSpPr>
          <p:cNvPr id="1764" name="Google Shape;1764;p28"/>
          <p:cNvSpPr txBox="1">
            <a:spLocks noGrp="1"/>
          </p:cNvSpPr>
          <p:nvPr>
            <p:ph type="body" idx="1"/>
          </p:nvPr>
        </p:nvSpPr>
        <p:spPr>
          <a:xfrm>
            <a:off x="255586" y="2083649"/>
            <a:ext cx="8780909" cy="253130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1550"/>
              <a:buChar char="•"/>
            </a:pPr>
            <a:r>
              <a:rPr lang="en-US" sz="1550"/>
              <a:t>Biz allaqachon oldinga siljish (qisqa tutashuv) uchun ideal diod modelini ko'rib chiqdik. Ushbu bo'limda biz batafsil model bilan ishlaymiz va keyin ideal holatimizga qaytishga imkon beradigan soddalashtirilgan taxminlarni o'rganamiz.</a:t>
            </a:r>
            <a:endParaRPr/>
          </a:p>
          <a:p>
            <a:pPr marL="342900" lvl="0" indent="-342900" algn="l" rtl="0">
              <a:spcBef>
                <a:spcPts val="310"/>
              </a:spcBef>
              <a:spcAft>
                <a:spcPts val="0"/>
              </a:spcAft>
              <a:buClr>
                <a:schemeClr val="dk1"/>
              </a:buClr>
              <a:buSzPts val="1550"/>
              <a:buChar char="•"/>
            </a:pPr>
            <a:r>
              <a:rPr lang="en-US" sz="1550"/>
              <a:t>Biz doimiy oqim manbai VDD va rezistor va ketma-ket dioddan iborat oddiy sxemadan foydalanamiz. Biz kontaktlarning zanglashiga olib keladigan aniq oqimini, identifikatorni va VD diodasiga tushgan aniq kuchlanishni aniqlamoqchimiz.</a:t>
            </a:r>
            <a:endParaRPr/>
          </a:p>
          <a:p>
            <a:pPr marL="342900" lvl="0" indent="-342900" algn="l" rtl="0">
              <a:spcBef>
                <a:spcPts val="310"/>
              </a:spcBef>
              <a:spcAft>
                <a:spcPts val="0"/>
              </a:spcAft>
              <a:buClr>
                <a:schemeClr val="dk1"/>
              </a:buClr>
              <a:buSzPts val="1550"/>
              <a:buChar char="•"/>
            </a:pPr>
            <a:r>
              <a:rPr lang="en-US" sz="1550"/>
              <a:t>Agar biz VDD kuchlanish manbai ~ 0,5 voltdan katta deb hisoblasak, diod aniq ishning to'g'ridan-to'g'ri rejimida bo'ladi va diod orqali oqim quyidagi tenglama bilan beriladi.</a:t>
            </a:r>
            <a:endParaRPr/>
          </a:p>
          <a:p>
            <a:pPr marL="342900" lvl="0" indent="-244475" algn="l" rtl="0">
              <a:spcBef>
                <a:spcPts val="310"/>
              </a:spcBef>
              <a:spcAft>
                <a:spcPts val="0"/>
              </a:spcAft>
              <a:buClr>
                <a:schemeClr val="dk1"/>
              </a:buClr>
              <a:buSzPts val="1550"/>
              <a:buNone/>
            </a:pPr>
            <a:endParaRPr sz="1550"/>
          </a:p>
          <a:p>
            <a:pPr marL="0" lvl="0" indent="0" algn="l" rtl="0">
              <a:spcBef>
                <a:spcPts val="310"/>
              </a:spcBef>
              <a:spcAft>
                <a:spcPts val="0"/>
              </a:spcAft>
              <a:buClr>
                <a:schemeClr val="dk1"/>
              </a:buClr>
              <a:buSzPts val="1550"/>
              <a:buNone/>
            </a:pPr>
            <a:endParaRPr sz="1550"/>
          </a:p>
        </p:txBody>
      </p:sp>
      <p:pic>
        <p:nvPicPr>
          <p:cNvPr id="1765" name="Google Shape;1765;p28"/>
          <p:cNvPicPr preferRelativeResize="0"/>
          <p:nvPr/>
        </p:nvPicPr>
        <p:blipFill rotWithShape="1">
          <a:blip r:embed="rId3">
            <a:alphaModFix/>
          </a:blip>
          <a:srcRect/>
          <a:stretch/>
        </p:blipFill>
        <p:spPr>
          <a:xfrm>
            <a:off x="6186008" y="3869619"/>
            <a:ext cx="1317625" cy="671513"/>
          </a:xfrm>
          <a:prstGeom prst="rect">
            <a:avLst/>
          </a:prstGeom>
          <a:noFill/>
          <a:ln>
            <a:noFill/>
          </a:ln>
        </p:spPr>
      </p:pic>
      <p:pic>
        <p:nvPicPr>
          <p:cNvPr id="1766" name="Google Shape;1766;p28"/>
          <p:cNvPicPr preferRelativeResize="0"/>
          <p:nvPr/>
        </p:nvPicPr>
        <p:blipFill rotWithShape="1">
          <a:blip r:embed="rId4">
            <a:alphaModFix/>
          </a:blip>
          <a:srcRect/>
          <a:stretch/>
        </p:blipFill>
        <p:spPr>
          <a:xfrm>
            <a:off x="4153934" y="5041667"/>
            <a:ext cx="1330096" cy="577744"/>
          </a:xfrm>
          <a:prstGeom prst="rect">
            <a:avLst/>
          </a:prstGeom>
          <a:noFill/>
          <a:ln>
            <a:noFill/>
          </a:ln>
        </p:spPr>
      </p:pic>
      <p:sp>
        <p:nvSpPr>
          <p:cNvPr id="1767" name="Google Shape;1767;p28"/>
          <p:cNvSpPr/>
          <p:nvPr/>
        </p:nvSpPr>
        <p:spPr>
          <a:xfrm>
            <a:off x="318290" y="5639057"/>
            <a:ext cx="5832648"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500">
                <a:solidFill>
                  <a:schemeClr val="dk1"/>
                </a:solidFill>
                <a:latin typeface="Calibri"/>
                <a:ea typeface="Calibri"/>
                <a:cs typeface="Calibri"/>
                <a:sym typeface="Calibri"/>
              </a:rPr>
              <a:t>Agar biz IS va n ni ma'lum deb hisoblasak, bizda ikkita tenglama va ikkita noma'lum (IS va VD) mavjud va biz ularni hal qilishimiz mumkin:</a:t>
            </a:r>
            <a:endParaRPr/>
          </a:p>
          <a:p>
            <a:pPr marL="342900" marR="0" lvl="0" indent="-342900" algn="l" rtl="0">
              <a:spcBef>
                <a:spcPts val="0"/>
              </a:spcBef>
              <a:spcAft>
                <a:spcPts val="0"/>
              </a:spcAft>
              <a:buClr>
                <a:schemeClr val="dk1"/>
              </a:buClr>
              <a:buSzPts val="1500"/>
              <a:buFont typeface="Calibri"/>
              <a:buAutoNum type="arabicPeriod"/>
            </a:pPr>
            <a:r>
              <a:rPr lang="en-US" sz="1500">
                <a:solidFill>
                  <a:schemeClr val="dk1"/>
                </a:solidFill>
                <a:latin typeface="Calibri"/>
                <a:ea typeface="Calibri"/>
                <a:cs typeface="Calibri"/>
                <a:sym typeface="Calibri"/>
              </a:rPr>
              <a:t>Grafik vositalar</a:t>
            </a:r>
            <a:endParaRPr sz="15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ts val="1500"/>
              <a:buFont typeface="Calibri"/>
              <a:buAutoNum type="arabicPeriod"/>
            </a:pPr>
            <a:r>
              <a:rPr lang="en-US" sz="1500">
                <a:solidFill>
                  <a:schemeClr val="dk1"/>
                </a:solidFill>
                <a:latin typeface="Calibri"/>
                <a:ea typeface="Calibri"/>
                <a:cs typeface="Calibri"/>
                <a:sym typeface="Calibri"/>
              </a:rPr>
              <a:t>Iterativ (matematik) vositalar</a:t>
            </a:r>
            <a:endParaRPr sz="1500">
              <a:solidFill>
                <a:schemeClr val="dk1"/>
              </a:solidFill>
              <a:latin typeface="Calibri"/>
              <a:ea typeface="Calibri"/>
              <a:cs typeface="Calibri"/>
              <a:sym typeface="Calibri"/>
            </a:endParaRPr>
          </a:p>
        </p:txBody>
      </p:sp>
      <p:grpSp>
        <p:nvGrpSpPr>
          <p:cNvPr id="1768" name="Google Shape;1768;p28"/>
          <p:cNvGrpSpPr/>
          <p:nvPr/>
        </p:nvGrpSpPr>
        <p:grpSpPr>
          <a:xfrm>
            <a:off x="5608012" y="4619713"/>
            <a:ext cx="3595688" cy="2147888"/>
            <a:chOff x="2868" y="920"/>
            <a:chExt cx="2265" cy="1353"/>
          </a:xfrm>
        </p:grpSpPr>
        <p:cxnSp>
          <p:nvCxnSpPr>
            <p:cNvPr id="1769" name="Google Shape;1769;p28"/>
            <p:cNvCxnSpPr/>
            <p:nvPr/>
          </p:nvCxnSpPr>
          <p:spPr>
            <a:xfrm>
              <a:off x="4692" y="1775"/>
              <a:ext cx="0" cy="498"/>
            </a:xfrm>
            <a:prstGeom prst="straightConnector1">
              <a:avLst/>
            </a:prstGeom>
            <a:noFill/>
            <a:ln w="12675" cap="flat" cmpd="sng">
              <a:solidFill>
                <a:schemeClr val="dk1"/>
              </a:solidFill>
              <a:prstDash val="solid"/>
              <a:round/>
              <a:headEnd type="none" w="sm" len="sm"/>
              <a:tailEnd type="none" w="sm" len="sm"/>
            </a:ln>
          </p:spPr>
        </p:cxnSp>
        <p:cxnSp>
          <p:nvCxnSpPr>
            <p:cNvPr id="1770" name="Google Shape;1770;p28"/>
            <p:cNvCxnSpPr/>
            <p:nvPr/>
          </p:nvCxnSpPr>
          <p:spPr>
            <a:xfrm>
              <a:off x="4686" y="1388"/>
              <a:ext cx="0" cy="144"/>
            </a:xfrm>
            <a:prstGeom prst="straightConnector1">
              <a:avLst/>
            </a:prstGeom>
            <a:noFill/>
            <a:ln w="12675" cap="flat" cmpd="sng">
              <a:solidFill>
                <a:schemeClr val="dk1"/>
              </a:solidFill>
              <a:prstDash val="solid"/>
              <a:round/>
              <a:headEnd type="none" w="sm" len="sm"/>
              <a:tailEnd type="none" w="sm" len="sm"/>
            </a:ln>
          </p:spPr>
        </p:cxnSp>
        <p:sp>
          <p:nvSpPr>
            <p:cNvPr id="1771" name="Google Shape;1771;p28"/>
            <p:cNvSpPr txBox="1"/>
            <p:nvPr/>
          </p:nvSpPr>
          <p:spPr>
            <a:xfrm>
              <a:off x="4835" y="1363"/>
              <a:ext cx="298" cy="63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i="1">
                  <a:solidFill>
                    <a:schemeClr val="dk1"/>
                  </a:solidFill>
                  <a:latin typeface="Times New Roman"/>
                  <a:ea typeface="Times New Roman"/>
                  <a:cs typeface="Times New Roman"/>
                  <a:sym typeface="Times New Roman"/>
                </a:rPr>
                <a:t>+</a:t>
              </a:r>
              <a:endParaRPr/>
            </a:p>
            <a:p>
              <a:pPr marL="0" marR="0" lvl="0" indent="0" algn="l" rtl="0">
                <a:spcBef>
                  <a:spcPts val="0"/>
                </a:spcBef>
                <a:spcAft>
                  <a:spcPts val="0"/>
                </a:spcAft>
                <a:buNone/>
              </a:pPr>
              <a:r>
                <a:rPr lang="en-US" sz="2000" b="1" i="1">
                  <a:solidFill>
                    <a:schemeClr val="dk1"/>
                  </a:solidFill>
                  <a:latin typeface="Times New Roman"/>
                  <a:ea typeface="Times New Roman"/>
                  <a:cs typeface="Times New Roman"/>
                  <a:sym typeface="Times New Roman"/>
                </a:rPr>
                <a:t>V</a:t>
              </a:r>
              <a:r>
                <a:rPr lang="en-US" sz="2000" b="1" i="1" baseline="-25000">
                  <a:solidFill>
                    <a:schemeClr val="dk1"/>
                  </a:solidFill>
                  <a:latin typeface="Times New Roman"/>
                  <a:ea typeface="Times New Roman"/>
                  <a:cs typeface="Times New Roman"/>
                  <a:sym typeface="Times New Roman"/>
                </a:rPr>
                <a:t>D</a:t>
              </a:r>
              <a:endParaRPr/>
            </a:p>
            <a:p>
              <a:pPr marL="0" marR="0" lvl="0" indent="0" algn="l" rtl="0">
                <a:spcBef>
                  <a:spcPts val="0"/>
                </a:spcBef>
                <a:spcAft>
                  <a:spcPts val="0"/>
                </a:spcAft>
                <a:buNone/>
              </a:pPr>
              <a:r>
                <a:rPr lang="en-US" sz="2000" b="1" i="1">
                  <a:solidFill>
                    <a:schemeClr val="dk1"/>
                  </a:solidFill>
                  <a:latin typeface="Times New Roman"/>
                  <a:ea typeface="Times New Roman"/>
                  <a:cs typeface="Times New Roman"/>
                  <a:sym typeface="Times New Roman"/>
                </a:rPr>
                <a:t>-</a:t>
              </a:r>
              <a:endParaRPr sz="2000">
                <a:solidFill>
                  <a:schemeClr val="dk1"/>
                </a:solidFill>
                <a:latin typeface="Times New Roman"/>
                <a:ea typeface="Times New Roman"/>
                <a:cs typeface="Times New Roman"/>
                <a:sym typeface="Times New Roman"/>
              </a:endParaRPr>
            </a:p>
          </p:txBody>
        </p:sp>
        <p:sp>
          <p:nvSpPr>
            <p:cNvPr id="1772" name="Google Shape;1772;p28"/>
            <p:cNvSpPr txBox="1"/>
            <p:nvPr/>
          </p:nvSpPr>
          <p:spPr>
            <a:xfrm>
              <a:off x="3880" y="920"/>
              <a:ext cx="283"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1">
                  <a:solidFill>
                    <a:schemeClr val="dk1"/>
                  </a:solidFill>
                  <a:latin typeface="Times New Roman"/>
                  <a:ea typeface="Times New Roman"/>
                  <a:cs typeface="Times New Roman"/>
                  <a:sym typeface="Times New Roman"/>
                </a:rPr>
                <a:t>I</a:t>
              </a:r>
              <a:r>
                <a:rPr lang="en-US" sz="2400" b="1" i="1" baseline="-25000">
                  <a:solidFill>
                    <a:schemeClr val="dk1"/>
                  </a:solidFill>
                  <a:latin typeface="Times New Roman"/>
                  <a:ea typeface="Times New Roman"/>
                  <a:cs typeface="Times New Roman"/>
                  <a:sym typeface="Times New Roman"/>
                </a:rPr>
                <a:t>D</a:t>
              </a:r>
              <a:endParaRPr sz="2400">
                <a:solidFill>
                  <a:schemeClr val="dk1"/>
                </a:solidFill>
                <a:latin typeface="Times New Roman"/>
                <a:ea typeface="Times New Roman"/>
                <a:cs typeface="Times New Roman"/>
                <a:sym typeface="Times New Roman"/>
              </a:endParaRPr>
            </a:p>
          </p:txBody>
        </p:sp>
        <p:sp>
          <p:nvSpPr>
            <p:cNvPr id="1773" name="Google Shape;1773;p28"/>
            <p:cNvSpPr/>
            <p:nvPr/>
          </p:nvSpPr>
          <p:spPr>
            <a:xfrm>
              <a:off x="3887" y="1181"/>
              <a:ext cx="363" cy="111"/>
            </a:xfrm>
            <a:prstGeom prst="rightArrow">
              <a:avLst>
                <a:gd name="adj1" fmla="val 50000"/>
                <a:gd name="adj2" fmla="val 81757"/>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774" name="Google Shape;1774;p28"/>
            <p:cNvCxnSpPr/>
            <p:nvPr/>
          </p:nvCxnSpPr>
          <p:spPr>
            <a:xfrm>
              <a:off x="3480" y="2267"/>
              <a:ext cx="1203" cy="0"/>
            </a:xfrm>
            <a:prstGeom prst="straightConnector1">
              <a:avLst/>
            </a:prstGeom>
            <a:noFill/>
            <a:ln w="12675" cap="flat" cmpd="sng">
              <a:solidFill>
                <a:schemeClr val="dk1"/>
              </a:solidFill>
              <a:prstDash val="solid"/>
              <a:round/>
              <a:headEnd type="none" w="sm" len="sm"/>
              <a:tailEnd type="none" w="sm" len="sm"/>
            </a:ln>
          </p:spPr>
        </p:cxnSp>
        <p:cxnSp>
          <p:nvCxnSpPr>
            <p:cNvPr id="1775" name="Google Shape;1775;p28"/>
            <p:cNvCxnSpPr/>
            <p:nvPr/>
          </p:nvCxnSpPr>
          <p:spPr>
            <a:xfrm>
              <a:off x="3483" y="1766"/>
              <a:ext cx="0" cy="213"/>
            </a:xfrm>
            <a:prstGeom prst="straightConnector1">
              <a:avLst/>
            </a:prstGeom>
            <a:noFill/>
            <a:ln w="12675" cap="flat" cmpd="sng">
              <a:solidFill>
                <a:schemeClr val="dk1"/>
              </a:solidFill>
              <a:prstDash val="solid"/>
              <a:round/>
              <a:headEnd type="none" w="sm" len="sm"/>
              <a:tailEnd type="none" w="sm" len="sm"/>
            </a:ln>
          </p:spPr>
        </p:cxnSp>
        <p:cxnSp>
          <p:nvCxnSpPr>
            <p:cNvPr id="1776" name="Google Shape;1776;p28"/>
            <p:cNvCxnSpPr/>
            <p:nvPr/>
          </p:nvCxnSpPr>
          <p:spPr>
            <a:xfrm>
              <a:off x="3477" y="1382"/>
              <a:ext cx="8" cy="392"/>
            </a:xfrm>
            <a:prstGeom prst="straightConnector1">
              <a:avLst/>
            </a:prstGeom>
            <a:noFill/>
            <a:ln w="12675" cap="flat" cmpd="sng">
              <a:solidFill>
                <a:schemeClr val="dk1"/>
              </a:solidFill>
              <a:prstDash val="solid"/>
              <a:round/>
              <a:headEnd type="none" w="sm" len="sm"/>
              <a:tailEnd type="none" w="sm" len="sm"/>
            </a:ln>
          </p:spPr>
        </p:cxnSp>
        <p:cxnSp>
          <p:nvCxnSpPr>
            <p:cNvPr id="1777" name="Google Shape;1777;p28"/>
            <p:cNvCxnSpPr/>
            <p:nvPr/>
          </p:nvCxnSpPr>
          <p:spPr>
            <a:xfrm>
              <a:off x="3492" y="1382"/>
              <a:ext cx="430" cy="0"/>
            </a:xfrm>
            <a:prstGeom prst="straightConnector1">
              <a:avLst/>
            </a:prstGeom>
            <a:noFill/>
            <a:ln w="12675" cap="flat" cmpd="sng">
              <a:solidFill>
                <a:schemeClr val="dk1"/>
              </a:solidFill>
              <a:prstDash val="solid"/>
              <a:round/>
              <a:headEnd type="none" w="sm" len="sm"/>
              <a:tailEnd type="none" w="sm" len="sm"/>
            </a:ln>
          </p:spPr>
        </p:cxnSp>
        <p:cxnSp>
          <p:nvCxnSpPr>
            <p:cNvPr id="1778" name="Google Shape;1778;p28"/>
            <p:cNvCxnSpPr/>
            <p:nvPr/>
          </p:nvCxnSpPr>
          <p:spPr>
            <a:xfrm>
              <a:off x="4177" y="1382"/>
              <a:ext cx="512" cy="0"/>
            </a:xfrm>
            <a:prstGeom prst="straightConnector1">
              <a:avLst/>
            </a:prstGeom>
            <a:noFill/>
            <a:ln w="12675" cap="flat" cmpd="sng">
              <a:solidFill>
                <a:schemeClr val="dk1"/>
              </a:solidFill>
              <a:prstDash val="solid"/>
              <a:round/>
              <a:headEnd type="none" w="sm" len="sm"/>
              <a:tailEnd type="none" w="sm" len="sm"/>
            </a:ln>
          </p:spPr>
        </p:cxnSp>
        <p:grpSp>
          <p:nvGrpSpPr>
            <p:cNvPr id="1779" name="Google Shape;1779;p28"/>
            <p:cNvGrpSpPr/>
            <p:nvPr/>
          </p:nvGrpSpPr>
          <p:grpSpPr>
            <a:xfrm>
              <a:off x="4589" y="1518"/>
              <a:ext cx="200" cy="268"/>
              <a:chOff x="2809" y="3414"/>
              <a:chExt cx="200" cy="268"/>
            </a:xfrm>
          </p:grpSpPr>
          <p:sp>
            <p:nvSpPr>
              <p:cNvPr id="1780" name="Google Shape;1780;p28"/>
              <p:cNvSpPr/>
              <p:nvPr/>
            </p:nvSpPr>
            <p:spPr>
              <a:xfrm rot="10800000" flipH="1">
                <a:off x="2809" y="3500"/>
                <a:ext cx="200" cy="100"/>
              </a:xfrm>
              <a:prstGeom prst="triangle">
                <a:avLst>
                  <a:gd name="adj" fmla="val 50000"/>
                </a:avLst>
              </a:prstGeom>
              <a:noFill/>
              <a:ln w="126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cxnSp>
            <p:nvCxnSpPr>
              <p:cNvPr id="1781" name="Google Shape;1781;p28"/>
              <p:cNvCxnSpPr/>
              <p:nvPr/>
            </p:nvCxnSpPr>
            <p:spPr>
              <a:xfrm>
                <a:off x="2809" y="3600"/>
                <a:ext cx="200" cy="0"/>
              </a:xfrm>
              <a:prstGeom prst="straightConnector1">
                <a:avLst/>
              </a:prstGeom>
              <a:noFill/>
              <a:ln w="12675" cap="flat" cmpd="sng">
                <a:solidFill>
                  <a:schemeClr val="dk1"/>
                </a:solidFill>
                <a:prstDash val="solid"/>
                <a:round/>
                <a:headEnd type="none" w="sm" len="sm"/>
                <a:tailEnd type="none" w="sm" len="sm"/>
              </a:ln>
            </p:spPr>
          </p:cxnSp>
          <p:cxnSp>
            <p:nvCxnSpPr>
              <p:cNvPr id="1782" name="Google Shape;1782;p28"/>
              <p:cNvCxnSpPr/>
              <p:nvPr/>
            </p:nvCxnSpPr>
            <p:spPr>
              <a:xfrm>
                <a:off x="2909" y="3600"/>
                <a:ext cx="0" cy="82"/>
              </a:xfrm>
              <a:prstGeom prst="straightConnector1">
                <a:avLst/>
              </a:prstGeom>
              <a:noFill/>
              <a:ln w="12675" cap="flat" cmpd="sng">
                <a:solidFill>
                  <a:schemeClr val="dk1"/>
                </a:solidFill>
                <a:prstDash val="solid"/>
                <a:round/>
                <a:headEnd type="none" w="sm" len="sm"/>
                <a:tailEnd type="none" w="sm" len="sm"/>
              </a:ln>
            </p:spPr>
          </p:cxnSp>
          <p:cxnSp>
            <p:nvCxnSpPr>
              <p:cNvPr id="1783" name="Google Shape;1783;p28"/>
              <p:cNvCxnSpPr/>
              <p:nvPr/>
            </p:nvCxnSpPr>
            <p:spPr>
              <a:xfrm>
                <a:off x="2903" y="3414"/>
                <a:ext cx="0" cy="82"/>
              </a:xfrm>
              <a:prstGeom prst="straightConnector1">
                <a:avLst/>
              </a:prstGeom>
              <a:noFill/>
              <a:ln w="12675" cap="flat" cmpd="sng">
                <a:solidFill>
                  <a:schemeClr val="dk1"/>
                </a:solidFill>
                <a:prstDash val="solid"/>
                <a:round/>
                <a:headEnd type="none" w="sm" len="sm"/>
                <a:tailEnd type="none" w="sm" len="sm"/>
              </a:ln>
            </p:spPr>
          </p:cxnSp>
        </p:grpSp>
        <p:sp>
          <p:nvSpPr>
            <p:cNvPr id="1784" name="Google Shape;1784;p28"/>
            <p:cNvSpPr txBox="1"/>
            <p:nvPr/>
          </p:nvSpPr>
          <p:spPr>
            <a:xfrm>
              <a:off x="2868" y="1782"/>
              <a:ext cx="585"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1">
                  <a:solidFill>
                    <a:schemeClr val="dk1"/>
                  </a:solidFill>
                  <a:latin typeface="Times New Roman"/>
                  <a:ea typeface="Times New Roman"/>
                  <a:cs typeface="Times New Roman"/>
                  <a:sym typeface="Times New Roman"/>
                </a:rPr>
                <a:t>V</a:t>
              </a:r>
              <a:r>
                <a:rPr lang="en-US" sz="2400" b="1" i="1" baseline="-25000">
                  <a:solidFill>
                    <a:schemeClr val="dk1"/>
                  </a:solidFill>
                  <a:latin typeface="Times New Roman"/>
                  <a:ea typeface="Times New Roman"/>
                  <a:cs typeface="Times New Roman"/>
                  <a:sym typeface="Times New Roman"/>
                </a:rPr>
                <a:t>DD</a:t>
              </a:r>
              <a:r>
                <a:rPr lang="en-US" sz="2400" b="1" i="1">
                  <a:solidFill>
                    <a:schemeClr val="dk1"/>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p:txBody>
        </p:sp>
        <p:cxnSp>
          <p:nvCxnSpPr>
            <p:cNvPr id="1785" name="Google Shape;1785;p28"/>
            <p:cNvCxnSpPr/>
            <p:nvPr/>
          </p:nvCxnSpPr>
          <p:spPr>
            <a:xfrm>
              <a:off x="3388" y="1980"/>
              <a:ext cx="192" cy="0"/>
            </a:xfrm>
            <a:prstGeom prst="straightConnector1">
              <a:avLst/>
            </a:prstGeom>
            <a:noFill/>
            <a:ln w="38100" cap="flat" cmpd="sng">
              <a:solidFill>
                <a:schemeClr val="dk1"/>
              </a:solidFill>
              <a:prstDash val="solid"/>
              <a:round/>
              <a:headEnd type="none" w="sm" len="sm"/>
              <a:tailEnd type="none" w="sm" len="sm"/>
            </a:ln>
          </p:spPr>
        </p:cxnSp>
        <p:cxnSp>
          <p:nvCxnSpPr>
            <p:cNvPr id="1786" name="Google Shape;1786;p28"/>
            <p:cNvCxnSpPr/>
            <p:nvPr/>
          </p:nvCxnSpPr>
          <p:spPr>
            <a:xfrm>
              <a:off x="3424" y="2040"/>
              <a:ext cx="102" cy="0"/>
            </a:xfrm>
            <a:prstGeom prst="straightConnector1">
              <a:avLst/>
            </a:prstGeom>
            <a:noFill/>
            <a:ln w="38100" cap="flat" cmpd="sng">
              <a:solidFill>
                <a:schemeClr val="dk1"/>
              </a:solidFill>
              <a:prstDash val="solid"/>
              <a:round/>
              <a:headEnd type="none" w="sm" len="sm"/>
              <a:tailEnd type="none" w="sm" len="sm"/>
            </a:ln>
          </p:spPr>
        </p:cxnSp>
        <p:cxnSp>
          <p:nvCxnSpPr>
            <p:cNvPr id="1787" name="Google Shape;1787;p28"/>
            <p:cNvCxnSpPr/>
            <p:nvPr/>
          </p:nvCxnSpPr>
          <p:spPr>
            <a:xfrm>
              <a:off x="3477" y="2060"/>
              <a:ext cx="0" cy="213"/>
            </a:xfrm>
            <a:prstGeom prst="straightConnector1">
              <a:avLst/>
            </a:prstGeom>
            <a:noFill/>
            <a:ln w="12675" cap="flat" cmpd="sng">
              <a:solidFill>
                <a:schemeClr val="dk1"/>
              </a:solidFill>
              <a:prstDash val="solid"/>
              <a:round/>
              <a:headEnd type="none" w="sm" len="sm"/>
              <a:tailEnd type="none" w="sm" len="sm"/>
            </a:ln>
          </p:spPr>
        </p:cxnSp>
        <p:cxnSp>
          <p:nvCxnSpPr>
            <p:cNvPr id="1788" name="Google Shape;1788;p28"/>
            <p:cNvCxnSpPr/>
            <p:nvPr/>
          </p:nvCxnSpPr>
          <p:spPr>
            <a:xfrm>
              <a:off x="3310" y="2088"/>
              <a:ext cx="96" cy="0"/>
            </a:xfrm>
            <a:prstGeom prst="straightConnector1">
              <a:avLst/>
            </a:prstGeom>
            <a:noFill/>
            <a:ln w="19050" cap="flat" cmpd="sng">
              <a:solidFill>
                <a:schemeClr val="dk1"/>
              </a:solidFill>
              <a:prstDash val="solid"/>
              <a:round/>
              <a:headEnd type="none" w="sm" len="sm"/>
              <a:tailEnd type="none" w="sm" len="sm"/>
            </a:ln>
          </p:spPr>
        </p:cxnSp>
        <p:grpSp>
          <p:nvGrpSpPr>
            <p:cNvPr id="1789" name="Google Shape;1789;p28"/>
            <p:cNvGrpSpPr/>
            <p:nvPr/>
          </p:nvGrpSpPr>
          <p:grpSpPr>
            <a:xfrm rot="-5400000">
              <a:off x="3984" y="1245"/>
              <a:ext cx="127" cy="275"/>
              <a:chOff x="3723" y="1731"/>
              <a:chExt cx="127" cy="275"/>
            </a:xfrm>
          </p:grpSpPr>
          <p:cxnSp>
            <p:nvCxnSpPr>
              <p:cNvPr id="1790" name="Google Shape;1790;p28"/>
              <p:cNvCxnSpPr/>
              <p:nvPr/>
            </p:nvCxnSpPr>
            <p:spPr>
              <a:xfrm rot="-5400000">
                <a:off x="3769" y="1870"/>
                <a:ext cx="30" cy="107"/>
              </a:xfrm>
              <a:prstGeom prst="straightConnector1">
                <a:avLst/>
              </a:prstGeom>
              <a:noFill/>
              <a:ln w="12675" cap="flat" cmpd="sng">
                <a:solidFill>
                  <a:schemeClr val="dk1"/>
                </a:solidFill>
                <a:prstDash val="solid"/>
                <a:round/>
                <a:headEnd type="none" w="sm" len="sm"/>
                <a:tailEnd type="none" w="sm" len="sm"/>
              </a:ln>
            </p:spPr>
          </p:cxnSp>
          <p:cxnSp>
            <p:nvCxnSpPr>
              <p:cNvPr id="1791" name="Google Shape;1791;p28"/>
              <p:cNvCxnSpPr/>
              <p:nvPr/>
            </p:nvCxnSpPr>
            <p:spPr>
              <a:xfrm rot="-5400000">
                <a:off x="3774" y="1810"/>
                <a:ext cx="30" cy="122"/>
              </a:xfrm>
              <a:prstGeom prst="straightConnector1">
                <a:avLst/>
              </a:prstGeom>
              <a:noFill/>
              <a:ln w="12675" cap="flat" cmpd="sng">
                <a:solidFill>
                  <a:schemeClr val="dk1"/>
                </a:solidFill>
                <a:prstDash val="solid"/>
                <a:round/>
                <a:headEnd type="none" w="sm" len="sm"/>
                <a:tailEnd type="none" w="sm" len="sm"/>
              </a:ln>
            </p:spPr>
          </p:cxnSp>
          <p:cxnSp>
            <p:nvCxnSpPr>
              <p:cNvPr id="1792" name="Google Shape;1792;p28"/>
              <p:cNvCxnSpPr/>
              <p:nvPr/>
            </p:nvCxnSpPr>
            <p:spPr>
              <a:xfrm rot="-5400000">
                <a:off x="3768" y="1768"/>
                <a:ext cx="31" cy="107"/>
              </a:xfrm>
              <a:prstGeom prst="straightConnector1">
                <a:avLst/>
              </a:prstGeom>
              <a:noFill/>
              <a:ln w="12675" cap="flat" cmpd="sng">
                <a:solidFill>
                  <a:schemeClr val="dk1"/>
                </a:solidFill>
                <a:prstDash val="solid"/>
                <a:round/>
                <a:headEnd type="none" w="sm" len="sm"/>
                <a:tailEnd type="none" w="sm" len="sm"/>
              </a:ln>
            </p:spPr>
          </p:cxnSp>
          <p:cxnSp>
            <p:nvCxnSpPr>
              <p:cNvPr id="1793" name="Google Shape;1793;p28"/>
              <p:cNvCxnSpPr/>
              <p:nvPr/>
            </p:nvCxnSpPr>
            <p:spPr>
              <a:xfrm rot="5400000" flipH="1">
                <a:off x="3782" y="1788"/>
                <a:ext cx="18" cy="112"/>
              </a:xfrm>
              <a:prstGeom prst="straightConnector1">
                <a:avLst/>
              </a:prstGeom>
              <a:noFill/>
              <a:ln w="12675" cap="flat" cmpd="sng">
                <a:solidFill>
                  <a:schemeClr val="dk1"/>
                </a:solidFill>
                <a:prstDash val="solid"/>
                <a:round/>
                <a:headEnd type="none" w="sm" len="sm"/>
                <a:tailEnd type="none" w="sm" len="sm"/>
              </a:ln>
            </p:spPr>
          </p:cxnSp>
          <p:cxnSp>
            <p:nvCxnSpPr>
              <p:cNvPr id="1794" name="Google Shape;1794;p28"/>
              <p:cNvCxnSpPr/>
              <p:nvPr/>
            </p:nvCxnSpPr>
            <p:spPr>
              <a:xfrm rot="5400000" flipH="1">
                <a:off x="3749" y="1919"/>
                <a:ext cx="15" cy="54"/>
              </a:xfrm>
              <a:prstGeom prst="straightConnector1">
                <a:avLst/>
              </a:prstGeom>
              <a:noFill/>
              <a:ln w="12675" cap="flat" cmpd="sng">
                <a:solidFill>
                  <a:schemeClr val="dk1"/>
                </a:solidFill>
                <a:prstDash val="solid"/>
                <a:round/>
                <a:headEnd type="none" w="sm" len="sm"/>
                <a:tailEnd type="none" w="sm" len="sm"/>
              </a:ln>
            </p:spPr>
          </p:cxnSp>
          <p:cxnSp>
            <p:nvCxnSpPr>
              <p:cNvPr id="1795" name="Google Shape;1795;p28"/>
              <p:cNvCxnSpPr/>
              <p:nvPr/>
            </p:nvCxnSpPr>
            <p:spPr>
              <a:xfrm rot="-5400000" flipH="1">
                <a:off x="3803" y="1772"/>
                <a:ext cx="15" cy="53"/>
              </a:xfrm>
              <a:prstGeom prst="straightConnector1">
                <a:avLst/>
              </a:prstGeom>
              <a:noFill/>
              <a:ln w="12675" cap="flat" cmpd="sng">
                <a:solidFill>
                  <a:schemeClr val="dk1"/>
                </a:solidFill>
                <a:prstDash val="solid"/>
                <a:round/>
                <a:headEnd type="none" w="sm" len="sm"/>
                <a:tailEnd type="none" w="sm" len="sm"/>
              </a:ln>
            </p:spPr>
          </p:cxnSp>
          <p:cxnSp>
            <p:nvCxnSpPr>
              <p:cNvPr id="1796" name="Google Shape;1796;p28"/>
              <p:cNvCxnSpPr/>
              <p:nvPr/>
            </p:nvCxnSpPr>
            <p:spPr>
              <a:xfrm rot="5400000">
                <a:off x="3757" y="1758"/>
                <a:ext cx="54" cy="0"/>
              </a:xfrm>
              <a:prstGeom prst="straightConnector1">
                <a:avLst/>
              </a:prstGeom>
              <a:noFill/>
              <a:ln w="12675" cap="flat" cmpd="sng">
                <a:solidFill>
                  <a:schemeClr val="dk1"/>
                </a:solidFill>
                <a:prstDash val="solid"/>
                <a:round/>
                <a:headEnd type="none" w="sm" len="sm"/>
                <a:tailEnd type="none" w="sm" len="sm"/>
              </a:ln>
            </p:spPr>
          </p:cxnSp>
          <p:cxnSp>
            <p:nvCxnSpPr>
              <p:cNvPr id="1797" name="Google Shape;1797;p28"/>
              <p:cNvCxnSpPr/>
              <p:nvPr/>
            </p:nvCxnSpPr>
            <p:spPr>
              <a:xfrm rot="5400000">
                <a:off x="3760" y="1982"/>
                <a:ext cx="47" cy="0"/>
              </a:xfrm>
              <a:prstGeom prst="straightConnector1">
                <a:avLst/>
              </a:prstGeom>
              <a:noFill/>
              <a:ln w="12675" cap="flat" cmpd="sng">
                <a:solidFill>
                  <a:schemeClr val="dk1"/>
                </a:solidFill>
                <a:prstDash val="solid"/>
                <a:round/>
                <a:headEnd type="none" w="sm" len="sm"/>
                <a:tailEnd type="none" w="sm" len="sm"/>
              </a:ln>
            </p:spPr>
          </p:cxnSp>
          <p:cxnSp>
            <p:nvCxnSpPr>
              <p:cNvPr id="1798" name="Google Shape;1798;p28"/>
              <p:cNvCxnSpPr/>
              <p:nvPr/>
            </p:nvCxnSpPr>
            <p:spPr>
              <a:xfrm rot="5400000" flipH="1">
                <a:off x="3770" y="1841"/>
                <a:ext cx="18" cy="112"/>
              </a:xfrm>
              <a:prstGeom prst="straightConnector1">
                <a:avLst/>
              </a:prstGeom>
              <a:noFill/>
              <a:ln w="12675" cap="flat" cmpd="sng">
                <a:solidFill>
                  <a:schemeClr val="dk1"/>
                </a:solidFill>
                <a:prstDash val="solid"/>
                <a:round/>
                <a:headEnd type="none" w="sm" len="sm"/>
                <a:tailEnd type="none" w="sm" len="sm"/>
              </a:ln>
            </p:spPr>
          </p:cxnSp>
        </p:grpSp>
        <p:sp>
          <p:nvSpPr>
            <p:cNvPr id="1799" name="Google Shape;1799;p28"/>
            <p:cNvSpPr txBox="1"/>
            <p:nvPr/>
          </p:nvSpPr>
          <p:spPr>
            <a:xfrm>
              <a:off x="3892" y="1396"/>
              <a:ext cx="244"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1">
                  <a:solidFill>
                    <a:schemeClr val="dk1"/>
                  </a:solidFill>
                  <a:latin typeface="Times New Roman"/>
                  <a:ea typeface="Times New Roman"/>
                  <a:cs typeface="Times New Roman"/>
                  <a:sym typeface="Times New Roman"/>
                </a:rPr>
                <a:t>R</a:t>
              </a:r>
              <a:endParaRPr sz="2400">
                <a:solidFill>
                  <a:schemeClr val="dk1"/>
                </a:solidFill>
                <a:latin typeface="Times New Roman"/>
                <a:ea typeface="Times New Roman"/>
                <a:cs typeface="Times New Roman"/>
                <a:sym typeface="Times New Roman"/>
              </a:endParaRPr>
            </a:p>
          </p:txBody>
        </p:sp>
      </p:grpSp>
      <p:sp>
        <p:nvSpPr>
          <p:cNvPr id="1800" name="Google Shape;1800;p28"/>
          <p:cNvSpPr/>
          <p:nvPr/>
        </p:nvSpPr>
        <p:spPr>
          <a:xfrm>
            <a:off x="361507" y="4365197"/>
            <a:ext cx="5718580" cy="8079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550">
                <a:solidFill>
                  <a:schemeClr val="dk1"/>
                </a:solidFill>
                <a:latin typeface="Calibri"/>
                <a:ea typeface="Calibri"/>
                <a:cs typeface="Calibri"/>
                <a:sym typeface="Calibri"/>
              </a:rPr>
              <a:t>E'tibor bering, biz VD ning aniq qiymatini bilmaymiz, lekin biz uni sxemamizdagi boshqa qiymatlar bilan bog'lashimiz mumkin, masalan, Kirchhoff tsikli tenglamasini yozishimiz mumkin.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804"/>
        <p:cNvGrpSpPr/>
        <p:nvPr/>
      </p:nvGrpSpPr>
      <p:grpSpPr>
        <a:xfrm>
          <a:off x="0" y="0"/>
          <a:ext cx="0" cy="0"/>
          <a:chOff x="0" y="0"/>
          <a:chExt cx="0" cy="0"/>
        </a:xfrm>
      </p:grpSpPr>
      <p:sp>
        <p:nvSpPr>
          <p:cNvPr id="1805" name="Google Shape;1805;p29"/>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alibri"/>
              <a:buNone/>
            </a:pPr>
            <a:r>
              <a:rPr lang="en-US" sz="4000"/>
              <a:t>DC / AC konvertlovchi sxema</a:t>
            </a:r>
            <a:endParaRPr sz="4000"/>
          </a:p>
        </p:txBody>
      </p:sp>
      <p:sp>
        <p:nvSpPr>
          <p:cNvPr id="1810" name="Google Shape;1810;p29"/>
          <p:cNvSpPr txBox="1"/>
          <p:nvPr/>
        </p:nvSpPr>
        <p:spPr>
          <a:xfrm>
            <a:off x="261716" y="1972972"/>
            <a:ext cx="8604448" cy="2847101"/>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dk1"/>
              </a:buClr>
              <a:buSzPts val="1700"/>
              <a:buFont typeface="Arial"/>
              <a:buChar char="•"/>
            </a:pPr>
            <a:r>
              <a:rPr lang="en-US" sz="1700">
                <a:solidFill>
                  <a:schemeClr val="dk1"/>
                </a:solidFill>
                <a:latin typeface="Calibri"/>
                <a:ea typeface="Calibri"/>
                <a:cs typeface="Calibri"/>
                <a:sym typeface="Calibri"/>
              </a:rPr>
              <a:t>AC biz uchun elektr quvvatini taqsimlash vositasini taqdim etadi, lekin ko'pchilik qurilmalar haqiqatda doimiy tok manbasida ishlaydi</a:t>
            </a:r>
            <a:endParaRPr sz="1700" i="1">
              <a:solidFill>
                <a:schemeClr val="dk1"/>
              </a:solidFill>
              <a:latin typeface="Calibri"/>
              <a:ea typeface="Calibri"/>
              <a:cs typeface="Calibri"/>
              <a:sym typeface="Calibri"/>
            </a:endParaRPr>
          </a:p>
          <a:p>
            <a:pPr marL="742950" marR="0" lvl="1" indent="-285750" algn="l" rtl="0">
              <a:spcBef>
                <a:spcPts val="340"/>
              </a:spcBef>
              <a:spcAft>
                <a:spcPts val="0"/>
              </a:spcAft>
              <a:buClr>
                <a:schemeClr val="dk1"/>
              </a:buClr>
              <a:buSzPts val="1700"/>
              <a:buFont typeface="Arial"/>
              <a:buChar char="–"/>
            </a:pPr>
            <a:r>
              <a:rPr lang="en-US" sz="1700" b="0" i="0" u="none" strike="noStrike" cap="none">
                <a:solidFill>
                  <a:schemeClr val="dk1"/>
                </a:solidFill>
                <a:latin typeface="Calibri"/>
                <a:ea typeface="Calibri"/>
                <a:cs typeface="Calibri"/>
                <a:sym typeface="Calibri"/>
              </a:rPr>
              <a:t>lampochkalar, tosterlar, isitgichlar, fanatlar qutbga parvo qilmaydi: to'g'ridan-to'g'ri rozetkaga ulang</a:t>
            </a:r>
            <a:endParaRPr/>
          </a:p>
          <a:p>
            <a:pPr marL="742950" marR="0" lvl="1" indent="-285750" algn="l" rtl="0">
              <a:spcBef>
                <a:spcPts val="340"/>
              </a:spcBef>
              <a:spcAft>
                <a:spcPts val="0"/>
              </a:spcAft>
              <a:buClr>
                <a:schemeClr val="dk1"/>
              </a:buClr>
              <a:buSzPts val="1700"/>
              <a:buFont typeface="Arial"/>
              <a:buChar char="–"/>
            </a:pPr>
            <a:r>
              <a:rPr lang="en-US" sz="1700" b="0" i="0" u="none" strike="noStrike" cap="none">
                <a:solidFill>
                  <a:schemeClr val="dk1"/>
                </a:solidFill>
                <a:latin typeface="Calibri"/>
                <a:ea typeface="Calibri"/>
                <a:cs typeface="Calibri"/>
                <a:sym typeface="Calibri"/>
              </a:rPr>
              <a:t>murakkab qurilmalar ma’lum bir qutb tartibi asosida ishlaydi, chunki ularda diod va trazistorlar mavjud. Ular qutbni ajratadi va qonuniyat asosida ishlaydi</a:t>
            </a:r>
            <a:endParaRPr sz="1700" b="0" i="0" u="none" strike="noStrike" cap="none">
              <a:solidFill>
                <a:schemeClr val="dk1"/>
              </a:solidFill>
              <a:latin typeface="Calibri"/>
              <a:ea typeface="Calibri"/>
              <a:cs typeface="Calibri"/>
              <a:sym typeface="Calibri"/>
            </a:endParaRPr>
          </a:p>
          <a:p>
            <a:pPr marL="736600" marR="0" lvl="2" indent="-228600" algn="l" rtl="0">
              <a:spcBef>
                <a:spcPts val="340"/>
              </a:spcBef>
              <a:spcAft>
                <a:spcPts val="0"/>
              </a:spcAft>
              <a:buClr>
                <a:schemeClr val="dk1"/>
              </a:buClr>
              <a:buSzPts val="1700"/>
              <a:buFont typeface="Arial"/>
              <a:buChar char="•"/>
            </a:pPr>
            <a:r>
              <a:rPr lang="en-US" sz="1700" b="0" i="0" u="none" strike="noStrike" cap="none">
                <a:solidFill>
                  <a:schemeClr val="dk1"/>
                </a:solidFill>
                <a:latin typeface="Calibri"/>
                <a:ea typeface="Calibri"/>
                <a:cs typeface="Calibri"/>
                <a:sym typeface="Calibri"/>
              </a:rPr>
              <a:t>AC dan olingan tebranish qutbliligidan ko'ra</a:t>
            </a:r>
            <a:endParaRPr/>
          </a:p>
          <a:p>
            <a:pPr marL="736600" marR="0" lvl="2" indent="-228600" algn="l" rtl="0">
              <a:spcBef>
                <a:spcPts val="340"/>
              </a:spcBef>
              <a:spcAft>
                <a:spcPts val="0"/>
              </a:spcAft>
              <a:buClr>
                <a:schemeClr val="dk1"/>
              </a:buClr>
              <a:buSzPts val="1700"/>
              <a:buFont typeface="Arial"/>
              <a:buChar char="•"/>
            </a:pPr>
            <a:r>
              <a:rPr lang="en-US" sz="1700" b="0" i="0" u="none" strike="noStrike" cap="none">
                <a:solidFill>
                  <a:schemeClr val="dk1"/>
                </a:solidFill>
                <a:latin typeface="Calibri"/>
                <a:ea typeface="Calibri"/>
                <a:cs typeface="Calibri"/>
                <a:sym typeface="Calibri"/>
              </a:rPr>
              <a:t>shuning uchun ko'pchilik elektronikada batareyaning yo'nalishi muhim ahamiyatga ega</a:t>
            </a:r>
            <a:endParaRPr/>
          </a:p>
          <a:p>
            <a:pPr marL="342900" marR="0" lvl="0" indent="-342900" algn="l" rtl="0">
              <a:spcBef>
                <a:spcPts val="340"/>
              </a:spcBef>
              <a:spcAft>
                <a:spcPts val="0"/>
              </a:spcAft>
              <a:buClr>
                <a:schemeClr val="dk1"/>
              </a:buClr>
              <a:buSzPts val="1700"/>
              <a:buFont typeface="Arial"/>
              <a:buChar char="•"/>
            </a:pPr>
            <a:r>
              <a:rPr lang="en-US" sz="1700">
                <a:solidFill>
                  <a:schemeClr val="dk1"/>
                </a:solidFill>
                <a:latin typeface="Calibri"/>
                <a:ea typeface="Calibri"/>
                <a:cs typeface="Calibri"/>
                <a:sym typeface="Calibri"/>
              </a:rPr>
              <a:t>AC signalini "tuzatish" uchun diodlardan foydalaning</a:t>
            </a:r>
            <a:endParaRPr/>
          </a:p>
          <a:p>
            <a:pPr marL="342900" marR="0" lvl="0" indent="-342900" algn="l" rtl="0">
              <a:spcBef>
                <a:spcPts val="340"/>
              </a:spcBef>
              <a:spcAft>
                <a:spcPts val="0"/>
              </a:spcAft>
              <a:buClr>
                <a:schemeClr val="dk1"/>
              </a:buClr>
              <a:buSzPts val="1700"/>
              <a:buFont typeface="Arial"/>
              <a:buChar char="•"/>
            </a:pPr>
            <a:r>
              <a:rPr lang="en-US" sz="1700">
                <a:solidFill>
                  <a:schemeClr val="dk1"/>
                </a:solidFill>
                <a:latin typeface="Calibri"/>
                <a:ea typeface="Calibri"/>
                <a:cs typeface="Calibri"/>
                <a:sym typeface="Calibri"/>
              </a:rPr>
              <a:t>Eng oddiy rektifikator bitta dioddan foydalanadi:</a:t>
            </a:r>
            <a:endParaRPr/>
          </a:p>
        </p:txBody>
      </p:sp>
      <p:cxnSp>
        <p:nvCxnSpPr>
          <p:cNvPr id="1811" name="Google Shape;1811;p29"/>
          <p:cNvCxnSpPr/>
          <p:nvPr/>
        </p:nvCxnSpPr>
        <p:spPr>
          <a:xfrm>
            <a:off x="5911021" y="4902250"/>
            <a:ext cx="0" cy="762000"/>
          </a:xfrm>
          <a:prstGeom prst="straightConnector1">
            <a:avLst/>
          </a:prstGeom>
          <a:noFill/>
          <a:ln w="9525" cap="flat" cmpd="sng">
            <a:solidFill>
              <a:schemeClr val="dk1"/>
            </a:solidFill>
            <a:prstDash val="solid"/>
            <a:round/>
            <a:headEnd type="none" w="med" len="med"/>
            <a:tailEnd type="none" w="med" len="med"/>
          </a:ln>
        </p:spPr>
      </p:cxnSp>
      <p:cxnSp>
        <p:nvCxnSpPr>
          <p:cNvPr id="1812" name="Google Shape;1812;p29"/>
          <p:cNvCxnSpPr/>
          <p:nvPr/>
        </p:nvCxnSpPr>
        <p:spPr>
          <a:xfrm>
            <a:off x="5911021" y="5283250"/>
            <a:ext cx="2895600" cy="0"/>
          </a:xfrm>
          <a:prstGeom prst="straightConnector1">
            <a:avLst/>
          </a:prstGeom>
          <a:noFill/>
          <a:ln w="9525" cap="flat" cmpd="sng">
            <a:solidFill>
              <a:schemeClr val="dk1"/>
            </a:solidFill>
            <a:prstDash val="solid"/>
            <a:round/>
            <a:headEnd type="none" w="med" len="med"/>
            <a:tailEnd type="none" w="med" len="med"/>
          </a:ln>
        </p:spPr>
      </p:cxnSp>
      <p:grpSp>
        <p:nvGrpSpPr>
          <p:cNvPr id="1813" name="Google Shape;1813;p29"/>
          <p:cNvGrpSpPr/>
          <p:nvPr/>
        </p:nvGrpSpPr>
        <p:grpSpPr>
          <a:xfrm>
            <a:off x="5911021" y="4902250"/>
            <a:ext cx="3048000" cy="762000"/>
            <a:chOff x="3312" y="3072"/>
            <a:chExt cx="1920" cy="480"/>
          </a:xfrm>
        </p:grpSpPr>
        <p:sp>
          <p:nvSpPr>
            <p:cNvPr id="1814" name="Google Shape;1814;p29"/>
            <p:cNvSpPr/>
            <p:nvPr/>
          </p:nvSpPr>
          <p:spPr>
            <a:xfrm rot="10800000" flipH="1">
              <a:off x="3792" y="331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15" name="Google Shape;1815;p29"/>
            <p:cNvSpPr/>
            <p:nvPr/>
          </p:nvSpPr>
          <p:spPr>
            <a:xfrm>
              <a:off x="3312" y="307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16" name="Google Shape;1816;p29"/>
            <p:cNvSpPr/>
            <p:nvPr/>
          </p:nvSpPr>
          <p:spPr>
            <a:xfrm>
              <a:off x="4272" y="307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17" name="Google Shape;1817;p29"/>
            <p:cNvSpPr/>
            <p:nvPr/>
          </p:nvSpPr>
          <p:spPr>
            <a:xfrm rot="10800000" flipH="1">
              <a:off x="4752" y="331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cxnSp>
        <p:nvCxnSpPr>
          <p:cNvPr id="1818" name="Google Shape;1818;p29"/>
          <p:cNvCxnSpPr/>
          <p:nvPr/>
        </p:nvCxnSpPr>
        <p:spPr>
          <a:xfrm>
            <a:off x="5911021" y="5892850"/>
            <a:ext cx="0" cy="762000"/>
          </a:xfrm>
          <a:prstGeom prst="straightConnector1">
            <a:avLst/>
          </a:prstGeom>
          <a:noFill/>
          <a:ln w="9525" cap="flat" cmpd="sng">
            <a:solidFill>
              <a:schemeClr val="dk1"/>
            </a:solidFill>
            <a:prstDash val="solid"/>
            <a:round/>
            <a:headEnd type="none" w="med" len="med"/>
            <a:tailEnd type="none" w="med" len="med"/>
          </a:ln>
        </p:spPr>
      </p:cxnSp>
      <p:cxnSp>
        <p:nvCxnSpPr>
          <p:cNvPr id="1819" name="Google Shape;1819;p29"/>
          <p:cNvCxnSpPr/>
          <p:nvPr/>
        </p:nvCxnSpPr>
        <p:spPr>
          <a:xfrm>
            <a:off x="5911021" y="6273850"/>
            <a:ext cx="2895600" cy="0"/>
          </a:xfrm>
          <a:prstGeom prst="straightConnector1">
            <a:avLst/>
          </a:prstGeom>
          <a:noFill/>
          <a:ln w="9525" cap="flat" cmpd="sng">
            <a:solidFill>
              <a:schemeClr val="dk1"/>
            </a:solidFill>
            <a:prstDash val="solid"/>
            <a:round/>
            <a:headEnd type="none" w="med" len="med"/>
            <a:tailEnd type="none" w="med" len="med"/>
          </a:ln>
        </p:spPr>
      </p:cxnSp>
      <p:grpSp>
        <p:nvGrpSpPr>
          <p:cNvPr id="1820" name="Google Shape;1820;p29"/>
          <p:cNvGrpSpPr/>
          <p:nvPr/>
        </p:nvGrpSpPr>
        <p:grpSpPr>
          <a:xfrm>
            <a:off x="5758621" y="5892850"/>
            <a:ext cx="3048000" cy="381000"/>
            <a:chOff x="3216" y="3408"/>
            <a:chExt cx="1920" cy="240"/>
          </a:xfrm>
        </p:grpSpPr>
        <p:sp>
          <p:nvSpPr>
            <p:cNvPr id="1821" name="Google Shape;1821;p29"/>
            <p:cNvSpPr/>
            <p:nvPr/>
          </p:nvSpPr>
          <p:spPr>
            <a:xfrm>
              <a:off x="3312" y="3408"/>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22" name="Google Shape;1822;p29"/>
            <p:cNvSpPr/>
            <p:nvPr/>
          </p:nvSpPr>
          <p:spPr>
            <a:xfrm>
              <a:off x="4272" y="3408"/>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823" name="Google Shape;1823;p29"/>
            <p:cNvCxnSpPr/>
            <p:nvPr/>
          </p:nvCxnSpPr>
          <p:spPr>
            <a:xfrm>
              <a:off x="3792" y="3648"/>
              <a:ext cx="480" cy="0"/>
            </a:xfrm>
            <a:prstGeom prst="straightConnector1">
              <a:avLst/>
            </a:prstGeom>
            <a:noFill/>
            <a:ln w="15875" cap="flat" cmpd="sng">
              <a:solidFill>
                <a:srgbClr val="000000"/>
              </a:solidFill>
              <a:prstDash val="solid"/>
              <a:round/>
              <a:headEnd type="none" w="med" len="med"/>
              <a:tailEnd type="none" w="med" len="med"/>
            </a:ln>
          </p:spPr>
        </p:cxnSp>
        <p:cxnSp>
          <p:nvCxnSpPr>
            <p:cNvPr id="1824" name="Google Shape;1824;p29"/>
            <p:cNvCxnSpPr/>
            <p:nvPr/>
          </p:nvCxnSpPr>
          <p:spPr>
            <a:xfrm rot="10800000">
              <a:off x="3216" y="3648"/>
              <a:ext cx="96" cy="0"/>
            </a:xfrm>
            <a:prstGeom prst="straightConnector1">
              <a:avLst/>
            </a:prstGeom>
            <a:noFill/>
            <a:ln w="15875" cap="flat" cmpd="sng">
              <a:solidFill>
                <a:srgbClr val="000000"/>
              </a:solidFill>
              <a:prstDash val="solid"/>
              <a:round/>
              <a:headEnd type="none" w="med" len="med"/>
              <a:tailEnd type="none" w="med" len="med"/>
            </a:ln>
          </p:spPr>
        </p:cxnSp>
        <p:cxnSp>
          <p:nvCxnSpPr>
            <p:cNvPr id="1825" name="Google Shape;1825;p29"/>
            <p:cNvCxnSpPr/>
            <p:nvPr/>
          </p:nvCxnSpPr>
          <p:spPr>
            <a:xfrm>
              <a:off x="4752" y="3648"/>
              <a:ext cx="384" cy="0"/>
            </a:xfrm>
            <a:prstGeom prst="straightConnector1">
              <a:avLst/>
            </a:prstGeom>
            <a:noFill/>
            <a:ln w="15875" cap="flat" cmpd="sng">
              <a:solidFill>
                <a:srgbClr val="000000"/>
              </a:solidFill>
              <a:prstDash val="solid"/>
              <a:round/>
              <a:headEnd type="none" w="med" len="med"/>
              <a:tailEnd type="none" w="med" len="med"/>
            </a:ln>
          </p:spPr>
        </p:cxnSp>
      </p:grpSp>
      <p:sp>
        <p:nvSpPr>
          <p:cNvPr id="1826" name="Google Shape;1826;p29"/>
          <p:cNvSpPr txBox="1"/>
          <p:nvPr/>
        </p:nvSpPr>
        <p:spPr>
          <a:xfrm>
            <a:off x="6736222" y="4526845"/>
            <a:ext cx="1336675" cy="33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hlink"/>
              </a:buClr>
              <a:buSzPts val="1600"/>
              <a:buFont typeface="Arial"/>
              <a:buNone/>
            </a:pPr>
            <a:r>
              <a:rPr lang="en-US" sz="1600">
                <a:solidFill>
                  <a:schemeClr val="hlink"/>
                </a:solidFill>
                <a:latin typeface="Arial"/>
                <a:ea typeface="Arial"/>
                <a:cs typeface="Arial"/>
                <a:sym typeface="Arial"/>
              </a:rPr>
              <a:t>kirish kuchlanishi</a:t>
            </a:r>
            <a:endParaRPr/>
          </a:p>
        </p:txBody>
      </p:sp>
      <p:sp>
        <p:nvSpPr>
          <p:cNvPr id="1827" name="Google Shape;1827;p29"/>
          <p:cNvSpPr txBox="1"/>
          <p:nvPr/>
        </p:nvSpPr>
        <p:spPr>
          <a:xfrm>
            <a:off x="6327497" y="6374443"/>
            <a:ext cx="2047875" cy="33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600"/>
              <a:buFont typeface="Arial"/>
              <a:buNone/>
            </a:pPr>
            <a:r>
              <a:rPr lang="en-US" sz="1600">
                <a:solidFill>
                  <a:srgbClr val="000000"/>
                </a:solidFill>
                <a:latin typeface="Arial"/>
                <a:ea typeface="Arial"/>
                <a:cs typeface="Arial"/>
                <a:sym typeface="Arial"/>
              </a:rPr>
              <a:t>yuk bilan ko'rilgan kuchlanish</a:t>
            </a:r>
            <a:endParaRPr/>
          </a:p>
        </p:txBody>
      </p:sp>
      <p:sp>
        <p:nvSpPr>
          <p:cNvPr id="1828" name="Google Shape;1828;p29"/>
          <p:cNvSpPr/>
          <p:nvPr/>
        </p:nvSpPr>
        <p:spPr>
          <a:xfrm>
            <a:off x="297192" y="6240513"/>
            <a:ext cx="5268305"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diod signalo'tkazadi qachonki kirish kuchlanishi ijobiy bo'lganda</a:t>
            </a:r>
            <a:endParaRPr sz="1800">
              <a:solidFill>
                <a:schemeClr val="dk1"/>
              </a:solidFill>
              <a:latin typeface="Calibri"/>
              <a:ea typeface="Calibri"/>
              <a:cs typeface="Calibri"/>
              <a:sym typeface="Calibri"/>
            </a:endParaRPr>
          </a:p>
        </p:txBody>
      </p:sp>
      <p:grpSp>
        <p:nvGrpSpPr>
          <p:cNvPr id="1829" name="Google Shape;1829;p29"/>
          <p:cNvGrpSpPr/>
          <p:nvPr/>
        </p:nvGrpSpPr>
        <p:grpSpPr>
          <a:xfrm>
            <a:off x="2657244" y="5013176"/>
            <a:ext cx="1482725" cy="1257300"/>
            <a:chOff x="794" y="3000"/>
            <a:chExt cx="934" cy="792"/>
          </a:xfrm>
        </p:grpSpPr>
        <p:grpSp>
          <p:nvGrpSpPr>
            <p:cNvPr id="1830" name="Google Shape;1830;p29"/>
            <p:cNvGrpSpPr/>
            <p:nvPr/>
          </p:nvGrpSpPr>
          <p:grpSpPr>
            <a:xfrm>
              <a:off x="794" y="3312"/>
              <a:ext cx="240" cy="240"/>
              <a:chOff x="768" y="3312"/>
              <a:chExt cx="240" cy="240"/>
            </a:xfrm>
          </p:grpSpPr>
          <p:sp>
            <p:nvSpPr>
              <p:cNvPr id="1831" name="Google Shape;1831;p29"/>
              <p:cNvSpPr/>
              <p:nvPr/>
            </p:nvSpPr>
            <p:spPr>
              <a:xfrm>
                <a:off x="768" y="3312"/>
                <a:ext cx="240" cy="240"/>
              </a:xfrm>
              <a:prstGeom prst="ellipse">
                <a:avLst/>
              </a:prstGeom>
              <a:solidFill>
                <a:schemeClr val="accent1"/>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832" name="Google Shape;1832;p29"/>
              <p:cNvSpPr/>
              <p:nvPr/>
            </p:nvSpPr>
            <p:spPr>
              <a:xfrm>
                <a:off x="794" y="3385"/>
                <a:ext cx="192" cy="96"/>
              </a:xfrm>
              <a:custGeom>
                <a:avLst/>
                <a:gdLst/>
                <a:ahLst/>
                <a:cxnLst/>
                <a:rect l="l" t="t" r="r" b="b"/>
                <a:pathLst>
                  <a:path w="192" h="96" extrusionOk="0">
                    <a:moveTo>
                      <a:pt x="0" y="48"/>
                    </a:moveTo>
                    <a:cubicBezTo>
                      <a:pt x="16" y="24"/>
                      <a:pt x="32" y="0"/>
                      <a:pt x="48" y="0"/>
                    </a:cubicBezTo>
                    <a:cubicBezTo>
                      <a:pt x="64" y="0"/>
                      <a:pt x="80" y="32"/>
                      <a:pt x="96" y="48"/>
                    </a:cubicBezTo>
                    <a:cubicBezTo>
                      <a:pt x="112" y="64"/>
                      <a:pt x="128" y="96"/>
                      <a:pt x="144" y="96"/>
                    </a:cubicBezTo>
                    <a:cubicBezTo>
                      <a:pt x="160" y="96"/>
                      <a:pt x="184" y="56"/>
                      <a:pt x="192" y="48"/>
                    </a:cubicBezTo>
                  </a:path>
                </a:pathLst>
              </a:custGeom>
              <a:no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cxnSp>
          <p:nvCxnSpPr>
            <p:cNvPr id="1833" name="Google Shape;1833;p29"/>
            <p:cNvCxnSpPr/>
            <p:nvPr/>
          </p:nvCxnSpPr>
          <p:spPr>
            <a:xfrm rot="10800000">
              <a:off x="912" y="3072"/>
              <a:ext cx="0" cy="240"/>
            </a:xfrm>
            <a:prstGeom prst="straightConnector1">
              <a:avLst/>
            </a:prstGeom>
            <a:noFill/>
            <a:ln w="15875" cap="flat" cmpd="sng">
              <a:solidFill>
                <a:srgbClr val="000000"/>
              </a:solidFill>
              <a:prstDash val="solid"/>
              <a:round/>
              <a:headEnd type="none" w="med" len="med"/>
              <a:tailEnd type="none" w="med" len="med"/>
            </a:ln>
          </p:spPr>
        </p:cxnSp>
        <p:cxnSp>
          <p:nvCxnSpPr>
            <p:cNvPr id="1834" name="Google Shape;1834;p29"/>
            <p:cNvCxnSpPr/>
            <p:nvPr/>
          </p:nvCxnSpPr>
          <p:spPr>
            <a:xfrm rot="10800000">
              <a:off x="912" y="3552"/>
              <a:ext cx="0" cy="240"/>
            </a:xfrm>
            <a:prstGeom prst="straightConnector1">
              <a:avLst/>
            </a:prstGeom>
            <a:noFill/>
            <a:ln w="15875" cap="flat" cmpd="sng">
              <a:solidFill>
                <a:srgbClr val="000000"/>
              </a:solidFill>
              <a:prstDash val="solid"/>
              <a:round/>
              <a:headEnd type="none" w="med" len="med"/>
              <a:tailEnd type="none" w="med" len="med"/>
            </a:ln>
          </p:spPr>
        </p:cxnSp>
        <p:grpSp>
          <p:nvGrpSpPr>
            <p:cNvPr id="1835" name="Google Shape;1835;p29"/>
            <p:cNvGrpSpPr/>
            <p:nvPr/>
          </p:nvGrpSpPr>
          <p:grpSpPr>
            <a:xfrm>
              <a:off x="1632" y="3264"/>
              <a:ext cx="96" cy="336"/>
              <a:chOff x="1104" y="3264"/>
              <a:chExt cx="96" cy="336"/>
            </a:xfrm>
          </p:grpSpPr>
          <p:cxnSp>
            <p:nvCxnSpPr>
              <p:cNvPr id="1836" name="Google Shape;1836;p29"/>
              <p:cNvCxnSpPr/>
              <p:nvPr/>
            </p:nvCxnSpPr>
            <p:spPr>
              <a:xfrm>
                <a:off x="1152" y="3264"/>
                <a:ext cx="48" cy="48"/>
              </a:xfrm>
              <a:prstGeom prst="straightConnector1">
                <a:avLst/>
              </a:prstGeom>
              <a:noFill/>
              <a:ln w="15875" cap="flat" cmpd="sng">
                <a:solidFill>
                  <a:srgbClr val="000000"/>
                </a:solidFill>
                <a:prstDash val="solid"/>
                <a:round/>
                <a:headEnd type="none" w="med" len="med"/>
                <a:tailEnd type="none" w="med" len="med"/>
              </a:ln>
            </p:spPr>
          </p:cxnSp>
          <p:cxnSp>
            <p:nvCxnSpPr>
              <p:cNvPr id="1837" name="Google Shape;1837;p29"/>
              <p:cNvCxnSpPr/>
              <p:nvPr/>
            </p:nvCxnSpPr>
            <p:spPr>
              <a:xfrm flipH="1">
                <a:off x="1104" y="3312"/>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38" name="Google Shape;1838;p29"/>
              <p:cNvCxnSpPr/>
              <p:nvPr/>
            </p:nvCxnSpPr>
            <p:spPr>
              <a:xfrm>
                <a:off x="1104" y="3360"/>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39" name="Google Shape;1839;p29"/>
              <p:cNvCxnSpPr/>
              <p:nvPr/>
            </p:nvCxnSpPr>
            <p:spPr>
              <a:xfrm flipH="1">
                <a:off x="1104" y="3408"/>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40" name="Google Shape;1840;p29"/>
              <p:cNvCxnSpPr/>
              <p:nvPr/>
            </p:nvCxnSpPr>
            <p:spPr>
              <a:xfrm>
                <a:off x="1104" y="3456"/>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41" name="Google Shape;1841;p29"/>
              <p:cNvCxnSpPr/>
              <p:nvPr/>
            </p:nvCxnSpPr>
            <p:spPr>
              <a:xfrm flipH="1">
                <a:off x="1104" y="3504"/>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42" name="Google Shape;1842;p29"/>
              <p:cNvCxnSpPr/>
              <p:nvPr/>
            </p:nvCxnSpPr>
            <p:spPr>
              <a:xfrm>
                <a:off x="1104" y="3552"/>
                <a:ext cx="48" cy="48"/>
              </a:xfrm>
              <a:prstGeom prst="straightConnector1">
                <a:avLst/>
              </a:prstGeom>
              <a:noFill/>
              <a:ln w="15875" cap="flat" cmpd="sng">
                <a:solidFill>
                  <a:srgbClr val="000000"/>
                </a:solidFill>
                <a:prstDash val="solid"/>
                <a:round/>
                <a:headEnd type="none" w="med" len="med"/>
                <a:tailEnd type="none" w="med" len="med"/>
              </a:ln>
            </p:spPr>
          </p:cxnSp>
        </p:grpSp>
        <p:cxnSp>
          <p:nvCxnSpPr>
            <p:cNvPr id="1843" name="Google Shape;1843;p29"/>
            <p:cNvCxnSpPr/>
            <p:nvPr/>
          </p:nvCxnSpPr>
          <p:spPr>
            <a:xfrm rot="10800000">
              <a:off x="1680" y="3072"/>
              <a:ext cx="0" cy="192"/>
            </a:xfrm>
            <a:prstGeom prst="straightConnector1">
              <a:avLst/>
            </a:prstGeom>
            <a:noFill/>
            <a:ln w="15875" cap="flat" cmpd="sng">
              <a:solidFill>
                <a:srgbClr val="000000"/>
              </a:solidFill>
              <a:prstDash val="solid"/>
              <a:round/>
              <a:headEnd type="none" w="med" len="med"/>
              <a:tailEnd type="none" w="med" len="med"/>
            </a:ln>
          </p:spPr>
        </p:cxnSp>
        <p:cxnSp>
          <p:nvCxnSpPr>
            <p:cNvPr id="1844" name="Google Shape;1844;p29"/>
            <p:cNvCxnSpPr/>
            <p:nvPr/>
          </p:nvCxnSpPr>
          <p:spPr>
            <a:xfrm>
              <a:off x="1680" y="3600"/>
              <a:ext cx="0" cy="192"/>
            </a:xfrm>
            <a:prstGeom prst="straightConnector1">
              <a:avLst/>
            </a:prstGeom>
            <a:noFill/>
            <a:ln w="15875" cap="flat" cmpd="sng">
              <a:solidFill>
                <a:srgbClr val="000000"/>
              </a:solidFill>
              <a:prstDash val="solid"/>
              <a:round/>
              <a:headEnd type="none" w="med" len="med"/>
              <a:tailEnd type="none" w="med" len="med"/>
            </a:ln>
          </p:spPr>
        </p:cxnSp>
        <p:grpSp>
          <p:nvGrpSpPr>
            <p:cNvPr id="1845" name="Google Shape;1845;p29"/>
            <p:cNvGrpSpPr/>
            <p:nvPr/>
          </p:nvGrpSpPr>
          <p:grpSpPr>
            <a:xfrm>
              <a:off x="912" y="3000"/>
              <a:ext cx="768" cy="145"/>
              <a:chOff x="912" y="3023"/>
              <a:chExt cx="768" cy="145"/>
            </a:xfrm>
          </p:grpSpPr>
          <p:cxnSp>
            <p:nvCxnSpPr>
              <p:cNvPr id="1846" name="Google Shape;1846;p29"/>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847" name="Google Shape;1847;p29"/>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848" name="Google Shape;1848;p29"/>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cxnSp>
          <p:nvCxnSpPr>
            <p:cNvPr id="1849" name="Google Shape;1849;p29"/>
            <p:cNvCxnSpPr/>
            <p:nvPr/>
          </p:nvCxnSpPr>
          <p:spPr>
            <a:xfrm>
              <a:off x="912" y="3792"/>
              <a:ext cx="768" cy="0"/>
            </a:xfrm>
            <a:prstGeom prst="straightConnector1">
              <a:avLst/>
            </a:prstGeom>
            <a:noFill/>
            <a:ln w="15875" cap="flat" cmpd="sng">
              <a:solidFill>
                <a:srgbClr val="000000"/>
              </a:solidFill>
              <a:prstDash val="solid"/>
              <a:round/>
              <a:headEnd type="none" w="med" len="med"/>
              <a:tailEnd type="none" w="med" len="med"/>
            </a:ln>
          </p:spPr>
        </p:cxnSp>
      </p:grpSp>
      <p:sp>
        <p:nvSpPr>
          <p:cNvPr id="1850" name="Google Shape;1850;p29"/>
          <p:cNvSpPr txBox="1"/>
          <p:nvPr/>
        </p:nvSpPr>
        <p:spPr>
          <a:xfrm>
            <a:off x="1320569" y="5507633"/>
            <a:ext cx="12509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1800"/>
              <a:buFont typeface="Arial"/>
              <a:buNone/>
            </a:pPr>
            <a:r>
              <a:rPr lang="en-US" sz="1800">
                <a:solidFill>
                  <a:schemeClr val="accent2"/>
                </a:solidFill>
                <a:latin typeface="Arial"/>
                <a:ea typeface="Arial"/>
                <a:cs typeface="Arial"/>
                <a:sym typeface="Arial"/>
              </a:rPr>
              <a:t>AC manbai</a:t>
            </a:r>
            <a:endParaRPr/>
          </a:p>
        </p:txBody>
      </p:sp>
      <p:sp>
        <p:nvSpPr>
          <p:cNvPr id="1851" name="Google Shape;1851;p29"/>
          <p:cNvSpPr txBox="1"/>
          <p:nvPr/>
        </p:nvSpPr>
        <p:spPr>
          <a:xfrm>
            <a:off x="4260619" y="5547320"/>
            <a:ext cx="6159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1800"/>
              <a:buFont typeface="Arial"/>
              <a:buNone/>
            </a:pPr>
            <a:r>
              <a:rPr lang="en-US" sz="1800">
                <a:solidFill>
                  <a:schemeClr val="accent2"/>
                </a:solidFill>
                <a:latin typeface="Arial"/>
                <a:ea typeface="Arial"/>
                <a:cs typeface="Arial"/>
                <a:sym typeface="Arial"/>
              </a:rPr>
              <a:t>yuk</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855"/>
        <p:cNvGrpSpPr/>
        <p:nvPr/>
      </p:nvGrpSpPr>
      <p:grpSpPr>
        <a:xfrm>
          <a:off x="0" y="0"/>
          <a:ext cx="0" cy="0"/>
          <a:chOff x="0" y="0"/>
          <a:chExt cx="0" cy="0"/>
        </a:xfrm>
      </p:grpSpPr>
      <p:sp>
        <p:nvSpPr>
          <p:cNvPr id="1856" name="Google Shape;1856;p30"/>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alibri"/>
              <a:buNone/>
            </a:pPr>
            <a:r>
              <a:rPr lang="en-US" sz="4000"/>
              <a:t>DC / AC konvertlovchi sxema rivojlanish</a:t>
            </a:r>
            <a:endParaRPr sz="4000"/>
          </a:p>
        </p:txBody>
      </p:sp>
      <p:sp>
        <p:nvSpPr>
          <p:cNvPr id="1861" name="Google Shape;1861;p30"/>
          <p:cNvSpPr txBox="1">
            <a:spLocks noGrp="1"/>
          </p:cNvSpPr>
          <p:nvPr>
            <p:ph type="body" idx="1"/>
          </p:nvPr>
        </p:nvSpPr>
        <p:spPr>
          <a:xfrm>
            <a:off x="617215" y="2025017"/>
            <a:ext cx="8229600" cy="239727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chemeClr val="dk1"/>
              </a:buClr>
              <a:buSzPct val="100000"/>
              <a:buChar char="•"/>
            </a:pPr>
            <a:r>
              <a:rPr lang="en-US"/>
              <a:t>To'g'rilash pallasida diod shunchaki kuchlanishning salbiy o'zgarishini oldini oldi</a:t>
            </a:r>
            <a:endParaRPr/>
          </a:p>
          <a:p>
            <a:pPr marL="742950" lvl="1" indent="-285750" algn="l" rtl="0">
              <a:spcBef>
                <a:spcPts val="434"/>
              </a:spcBef>
              <a:spcAft>
                <a:spcPts val="0"/>
              </a:spcAft>
              <a:buClr>
                <a:schemeClr val="dk1"/>
              </a:buClr>
              <a:buSzPct val="100000"/>
              <a:buChar char="–"/>
            </a:pPr>
            <a:r>
              <a:rPr lang="en-US"/>
              <a:t>ammo bu mavjud tsiklning yarmini behuda sarflaydi</a:t>
            </a:r>
            <a:endParaRPr/>
          </a:p>
          <a:p>
            <a:pPr marL="742950" lvl="1" indent="-285750" algn="l" rtl="0">
              <a:spcBef>
                <a:spcPts val="434"/>
              </a:spcBef>
              <a:spcAft>
                <a:spcPts val="0"/>
              </a:spcAft>
              <a:buClr>
                <a:schemeClr val="dk1"/>
              </a:buClr>
              <a:buSzPct val="100000"/>
              <a:buChar char="–"/>
            </a:pPr>
            <a:r>
              <a:rPr lang="en-US"/>
              <a:t>Bundan tashqari, juda tartibsiz (o'tkir): "yaxshi" DC manbasidan uzoqda</a:t>
            </a:r>
            <a:endParaRPr/>
          </a:p>
          <a:p>
            <a:pPr marL="342900" lvl="0" indent="-342900" algn="l" rtl="0">
              <a:spcBef>
                <a:spcPts val="496"/>
              </a:spcBef>
              <a:spcAft>
                <a:spcPts val="0"/>
              </a:spcAft>
              <a:buClr>
                <a:schemeClr val="dk1"/>
              </a:buClr>
              <a:buSzPct val="100000"/>
              <a:buChar char="•"/>
            </a:pPr>
            <a:r>
              <a:rPr lang="en-US"/>
              <a:t>To'rtta dioddan foydalanib, siz salbiy tebranishlarni tiklashingiz mumkin:</a:t>
            </a:r>
            <a:endParaRPr/>
          </a:p>
        </p:txBody>
      </p:sp>
      <p:grpSp>
        <p:nvGrpSpPr>
          <p:cNvPr id="1862" name="Google Shape;1862;p30"/>
          <p:cNvGrpSpPr/>
          <p:nvPr/>
        </p:nvGrpSpPr>
        <p:grpSpPr>
          <a:xfrm>
            <a:off x="848990" y="4653136"/>
            <a:ext cx="3543300" cy="2133600"/>
            <a:chOff x="1560" y="2496"/>
            <a:chExt cx="2232" cy="1344"/>
          </a:xfrm>
        </p:grpSpPr>
        <p:grpSp>
          <p:nvGrpSpPr>
            <p:cNvPr id="1863" name="Google Shape;1863;p30"/>
            <p:cNvGrpSpPr/>
            <p:nvPr/>
          </p:nvGrpSpPr>
          <p:grpSpPr>
            <a:xfrm>
              <a:off x="1560" y="2976"/>
              <a:ext cx="240" cy="240"/>
              <a:chOff x="768" y="3312"/>
              <a:chExt cx="240" cy="240"/>
            </a:xfrm>
          </p:grpSpPr>
          <p:sp>
            <p:nvSpPr>
              <p:cNvPr id="1864" name="Google Shape;1864;p30"/>
              <p:cNvSpPr/>
              <p:nvPr/>
            </p:nvSpPr>
            <p:spPr>
              <a:xfrm>
                <a:off x="768" y="3312"/>
                <a:ext cx="240" cy="240"/>
              </a:xfrm>
              <a:prstGeom prst="ellipse">
                <a:avLst/>
              </a:prstGeom>
              <a:solidFill>
                <a:schemeClr val="accent1"/>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865" name="Google Shape;1865;p30"/>
              <p:cNvSpPr/>
              <p:nvPr/>
            </p:nvSpPr>
            <p:spPr>
              <a:xfrm>
                <a:off x="794" y="3385"/>
                <a:ext cx="192" cy="96"/>
              </a:xfrm>
              <a:custGeom>
                <a:avLst/>
                <a:gdLst/>
                <a:ahLst/>
                <a:cxnLst/>
                <a:rect l="l" t="t" r="r" b="b"/>
                <a:pathLst>
                  <a:path w="192" h="96" extrusionOk="0">
                    <a:moveTo>
                      <a:pt x="0" y="48"/>
                    </a:moveTo>
                    <a:cubicBezTo>
                      <a:pt x="16" y="24"/>
                      <a:pt x="32" y="0"/>
                      <a:pt x="48" y="0"/>
                    </a:cubicBezTo>
                    <a:cubicBezTo>
                      <a:pt x="64" y="0"/>
                      <a:pt x="80" y="32"/>
                      <a:pt x="96" y="48"/>
                    </a:cubicBezTo>
                    <a:cubicBezTo>
                      <a:pt x="112" y="64"/>
                      <a:pt x="128" y="96"/>
                      <a:pt x="144" y="96"/>
                    </a:cubicBezTo>
                    <a:cubicBezTo>
                      <a:pt x="160" y="96"/>
                      <a:pt x="184" y="56"/>
                      <a:pt x="192" y="48"/>
                    </a:cubicBezTo>
                  </a:path>
                </a:pathLst>
              </a:custGeom>
              <a:no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866" name="Google Shape;1866;p30"/>
            <p:cNvGrpSpPr/>
            <p:nvPr/>
          </p:nvGrpSpPr>
          <p:grpSpPr>
            <a:xfrm>
              <a:off x="3696" y="3312"/>
              <a:ext cx="96" cy="336"/>
              <a:chOff x="1104" y="3264"/>
              <a:chExt cx="96" cy="336"/>
            </a:xfrm>
          </p:grpSpPr>
          <p:cxnSp>
            <p:nvCxnSpPr>
              <p:cNvPr id="1867" name="Google Shape;1867;p30"/>
              <p:cNvCxnSpPr/>
              <p:nvPr/>
            </p:nvCxnSpPr>
            <p:spPr>
              <a:xfrm>
                <a:off x="1152" y="3264"/>
                <a:ext cx="48" cy="48"/>
              </a:xfrm>
              <a:prstGeom prst="straightConnector1">
                <a:avLst/>
              </a:prstGeom>
              <a:noFill/>
              <a:ln w="15875" cap="flat" cmpd="sng">
                <a:solidFill>
                  <a:srgbClr val="000000"/>
                </a:solidFill>
                <a:prstDash val="solid"/>
                <a:round/>
                <a:headEnd type="none" w="med" len="med"/>
                <a:tailEnd type="none" w="med" len="med"/>
              </a:ln>
            </p:spPr>
          </p:cxnSp>
          <p:cxnSp>
            <p:nvCxnSpPr>
              <p:cNvPr id="1868" name="Google Shape;1868;p30"/>
              <p:cNvCxnSpPr/>
              <p:nvPr/>
            </p:nvCxnSpPr>
            <p:spPr>
              <a:xfrm flipH="1">
                <a:off x="1104" y="3312"/>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69" name="Google Shape;1869;p30"/>
              <p:cNvCxnSpPr/>
              <p:nvPr/>
            </p:nvCxnSpPr>
            <p:spPr>
              <a:xfrm>
                <a:off x="1104" y="3360"/>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70" name="Google Shape;1870;p30"/>
              <p:cNvCxnSpPr/>
              <p:nvPr/>
            </p:nvCxnSpPr>
            <p:spPr>
              <a:xfrm flipH="1">
                <a:off x="1104" y="3408"/>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71" name="Google Shape;1871;p30"/>
              <p:cNvCxnSpPr/>
              <p:nvPr/>
            </p:nvCxnSpPr>
            <p:spPr>
              <a:xfrm>
                <a:off x="1104" y="3456"/>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72" name="Google Shape;1872;p30"/>
              <p:cNvCxnSpPr/>
              <p:nvPr/>
            </p:nvCxnSpPr>
            <p:spPr>
              <a:xfrm flipH="1">
                <a:off x="1104" y="3504"/>
                <a:ext cx="96" cy="48"/>
              </a:xfrm>
              <a:prstGeom prst="straightConnector1">
                <a:avLst/>
              </a:prstGeom>
              <a:noFill/>
              <a:ln w="15875" cap="flat" cmpd="sng">
                <a:solidFill>
                  <a:srgbClr val="000000"/>
                </a:solidFill>
                <a:prstDash val="solid"/>
                <a:round/>
                <a:headEnd type="none" w="med" len="med"/>
                <a:tailEnd type="none" w="med" len="med"/>
              </a:ln>
            </p:spPr>
          </p:cxnSp>
          <p:cxnSp>
            <p:nvCxnSpPr>
              <p:cNvPr id="1873" name="Google Shape;1873;p30"/>
              <p:cNvCxnSpPr/>
              <p:nvPr/>
            </p:nvCxnSpPr>
            <p:spPr>
              <a:xfrm>
                <a:off x="1104" y="3552"/>
                <a:ext cx="48" cy="48"/>
              </a:xfrm>
              <a:prstGeom prst="straightConnector1">
                <a:avLst/>
              </a:prstGeom>
              <a:noFill/>
              <a:ln w="15875" cap="flat" cmpd="sng">
                <a:solidFill>
                  <a:srgbClr val="000000"/>
                </a:solidFill>
                <a:prstDash val="solid"/>
                <a:round/>
                <a:headEnd type="none" w="med" len="med"/>
                <a:tailEnd type="none" w="med" len="med"/>
              </a:ln>
            </p:spPr>
          </p:cxnSp>
        </p:grpSp>
        <p:cxnSp>
          <p:nvCxnSpPr>
            <p:cNvPr id="1874" name="Google Shape;1874;p30"/>
            <p:cNvCxnSpPr/>
            <p:nvPr/>
          </p:nvCxnSpPr>
          <p:spPr>
            <a:xfrm rot="10800000">
              <a:off x="3744" y="3120"/>
              <a:ext cx="0" cy="192"/>
            </a:xfrm>
            <a:prstGeom prst="straightConnector1">
              <a:avLst/>
            </a:prstGeom>
            <a:noFill/>
            <a:ln w="15875" cap="flat" cmpd="sng">
              <a:solidFill>
                <a:srgbClr val="000000"/>
              </a:solidFill>
              <a:prstDash val="solid"/>
              <a:round/>
              <a:headEnd type="none" w="med" len="med"/>
              <a:tailEnd type="none" w="med" len="med"/>
            </a:ln>
          </p:spPr>
        </p:cxnSp>
        <p:cxnSp>
          <p:nvCxnSpPr>
            <p:cNvPr id="1875" name="Google Shape;1875;p30"/>
            <p:cNvCxnSpPr/>
            <p:nvPr/>
          </p:nvCxnSpPr>
          <p:spPr>
            <a:xfrm>
              <a:off x="3744" y="3648"/>
              <a:ext cx="0" cy="192"/>
            </a:xfrm>
            <a:prstGeom prst="straightConnector1">
              <a:avLst/>
            </a:prstGeom>
            <a:noFill/>
            <a:ln w="15875" cap="flat" cmpd="sng">
              <a:solidFill>
                <a:srgbClr val="000000"/>
              </a:solidFill>
              <a:prstDash val="solid"/>
              <a:round/>
              <a:headEnd type="none" w="med" len="med"/>
              <a:tailEnd type="none" w="med" len="med"/>
            </a:ln>
          </p:spPr>
        </p:cxnSp>
        <p:grpSp>
          <p:nvGrpSpPr>
            <p:cNvPr id="1876" name="Google Shape;1876;p30"/>
            <p:cNvGrpSpPr/>
            <p:nvPr/>
          </p:nvGrpSpPr>
          <p:grpSpPr>
            <a:xfrm rot="2695030">
              <a:off x="2112" y="3311"/>
              <a:ext cx="768" cy="145"/>
              <a:chOff x="912" y="3023"/>
              <a:chExt cx="768" cy="145"/>
            </a:xfrm>
          </p:grpSpPr>
          <p:cxnSp>
            <p:nvCxnSpPr>
              <p:cNvPr id="1877" name="Google Shape;1877;p30"/>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878" name="Google Shape;1878;p30"/>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879" name="Google Shape;1879;p30"/>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grpSp>
          <p:nvGrpSpPr>
            <p:cNvPr id="1880" name="Google Shape;1880;p30"/>
            <p:cNvGrpSpPr/>
            <p:nvPr/>
          </p:nvGrpSpPr>
          <p:grpSpPr>
            <a:xfrm rot="8104970" flipH="1">
              <a:off x="2112" y="2784"/>
              <a:ext cx="768" cy="145"/>
              <a:chOff x="912" y="3023"/>
              <a:chExt cx="768" cy="145"/>
            </a:xfrm>
          </p:grpSpPr>
          <p:cxnSp>
            <p:nvCxnSpPr>
              <p:cNvPr id="1881" name="Google Shape;1881;p30"/>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882" name="Google Shape;1882;p30"/>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883" name="Google Shape;1883;p30"/>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grpSp>
          <p:nvGrpSpPr>
            <p:cNvPr id="1884" name="Google Shape;1884;p30"/>
            <p:cNvGrpSpPr/>
            <p:nvPr/>
          </p:nvGrpSpPr>
          <p:grpSpPr>
            <a:xfrm rot="2695030">
              <a:off x="2640" y="2784"/>
              <a:ext cx="768" cy="145"/>
              <a:chOff x="912" y="3023"/>
              <a:chExt cx="768" cy="145"/>
            </a:xfrm>
          </p:grpSpPr>
          <p:cxnSp>
            <p:nvCxnSpPr>
              <p:cNvPr id="1885" name="Google Shape;1885;p30"/>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886" name="Google Shape;1886;p30"/>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887" name="Google Shape;1887;p30"/>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grpSp>
          <p:nvGrpSpPr>
            <p:cNvPr id="1888" name="Google Shape;1888;p30"/>
            <p:cNvGrpSpPr/>
            <p:nvPr/>
          </p:nvGrpSpPr>
          <p:grpSpPr>
            <a:xfrm rot="8104970" flipH="1">
              <a:off x="2640" y="3311"/>
              <a:ext cx="768" cy="145"/>
              <a:chOff x="912" y="3023"/>
              <a:chExt cx="768" cy="145"/>
            </a:xfrm>
          </p:grpSpPr>
          <p:cxnSp>
            <p:nvCxnSpPr>
              <p:cNvPr id="1889" name="Google Shape;1889;p30"/>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890" name="Google Shape;1890;p30"/>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891" name="Google Shape;1891;p30"/>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sp>
          <p:nvSpPr>
            <p:cNvPr id="1892" name="Google Shape;1892;p30"/>
            <p:cNvSpPr/>
            <p:nvPr/>
          </p:nvSpPr>
          <p:spPr>
            <a:xfrm>
              <a:off x="2736" y="2573"/>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893" name="Google Shape;1893;p30"/>
            <p:cNvSpPr/>
            <p:nvPr/>
          </p:nvSpPr>
          <p:spPr>
            <a:xfrm>
              <a:off x="2736" y="3616"/>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894" name="Google Shape;1894;p30"/>
            <p:cNvSpPr/>
            <p:nvPr/>
          </p:nvSpPr>
          <p:spPr>
            <a:xfrm>
              <a:off x="2208" y="3092"/>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895" name="Google Shape;1895;p30"/>
            <p:cNvSpPr/>
            <p:nvPr/>
          </p:nvSpPr>
          <p:spPr>
            <a:xfrm>
              <a:off x="3264" y="3092"/>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896" name="Google Shape;1896;p30"/>
            <p:cNvCxnSpPr/>
            <p:nvPr/>
          </p:nvCxnSpPr>
          <p:spPr>
            <a:xfrm rot="10800000">
              <a:off x="2736" y="2496"/>
              <a:ext cx="0" cy="96"/>
            </a:xfrm>
            <a:prstGeom prst="straightConnector1">
              <a:avLst/>
            </a:prstGeom>
            <a:noFill/>
            <a:ln w="15875" cap="flat" cmpd="sng">
              <a:solidFill>
                <a:srgbClr val="000000"/>
              </a:solidFill>
              <a:prstDash val="solid"/>
              <a:round/>
              <a:headEnd type="none" w="med" len="med"/>
              <a:tailEnd type="none" w="med" len="med"/>
            </a:ln>
          </p:spPr>
        </p:cxnSp>
        <p:cxnSp>
          <p:nvCxnSpPr>
            <p:cNvPr id="1897" name="Google Shape;1897;p30"/>
            <p:cNvCxnSpPr/>
            <p:nvPr/>
          </p:nvCxnSpPr>
          <p:spPr>
            <a:xfrm rot="10800000">
              <a:off x="1680" y="2496"/>
              <a:ext cx="1056" cy="0"/>
            </a:xfrm>
            <a:prstGeom prst="straightConnector1">
              <a:avLst/>
            </a:prstGeom>
            <a:noFill/>
            <a:ln w="15875" cap="flat" cmpd="sng">
              <a:solidFill>
                <a:srgbClr val="000000"/>
              </a:solidFill>
              <a:prstDash val="solid"/>
              <a:round/>
              <a:headEnd type="none" w="med" len="med"/>
              <a:tailEnd type="none" w="med" len="med"/>
            </a:ln>
          </p:spPr>
        </p:cxnSp>
        <p:cxnSp>
          <p:nvCxnSpPr>
            <p:cNvPr id="1898" name="Google Shape;1898;p30"/>
            <p:cNvCxnSpPr/>
            <p:nvPr/>
          </p:nvCxnSpPr>
          <p:spPr>
            <a:xfrm>
              <a:off x="1680" y="2496"/>
              <a:ext cx="0" cy="480"/>
            </a:xfrm>
            <a:prstGeom prst="straightConnector1">
              <a:avLst/>
            </a:prstGeom>
            <a:noFill/>
            <a:ln w="15875" cap="flat" cmpd="sng">
              <a:solidFill>
                <a:srgbClr val="000000"/>
              </a:solidFill>
              <a:prstDash val="solid"/>
              <a:round/>
              <a:headEnd type="none" w="med" len="med"/>
              <a:tailEnd type="none" w="med" len="med"/>
            </a:ln>
          </p:spPr>
        </p:cxnSp>
        <p:cxnSp>
          <p:nvCxnSpPr>
            <p:cNvPr id="1899" name="Google Shape;1899;p30"/>
            <p:cNvCxnSpPr/>
            <p:nvPr/>
          </p:nvCxnSpPr>
          <p:spPr>
            <a:xfrm>
              <a:off x="1680" y="3216"/>
              <a:ext cx="0" cy="528"/>
            </a:xfrm>
            <a:prstGeom prst="straightConnector1">
              <a:avLst/>
            </a:prstGeom>
            <a:noFill/>
            <a:ln w="15875" cap="flat" cmpd="sng">
              <a:solidFill>
                <a:srgbClr val="000000"/>
              </a:solidFill>
              <a:prstDash val="solid"/>
              <a:round/>
              <a:headEnd type="none" w="med" len="med"/>
              <a:tailEnd type="none" w="med" len="med"/>
            </a:ln>
          </p:spPr>
        </p:cxnSp>
        <p:cxnSp>
          <p:nvCxnSpPr>
            <p:cNvPr id="1900" name="Google Shape;1900;p30"/>
            <p:cNvCxnSpPr/>
            <p:nvPr/>
          </p:nvCxnSpPr>
          <p:spPr>
            <a:xfrm>
              <a:off x="2736" y="3648"/>
              <a:ext cx="0" cy="96"/>
            </a:xfrm>
            <a:prstGeom prst="straightConnector1">
              <a:avLst/>
            </a:prstGeom>
            <a:noFill/>
            <a:ln w="15875" cap="flat" cmpd="sng">
              <a:solidFill>
                <a:srgbClr val="000000"/>
              </a:solidFill>
              <a:prstDash val="solid"/>
              <a:round/>
              <a:headEnd type="none" w="med" len="med"/>
              <a:tailEnd type="none" w="med" len="med"/>
            </a:ln>
          </p:spPr>
        </p:cxnSp>
        <p:cxnSp>
          <p:nvCxnSpPr>
            <p:cNvPr id="1901" name="Google Shape;1901;p30"/>
            <p:cNvCxnSpPr/>
            <p:nvPr/>
          </p:nvCxnSpPr>
          <p:spPr>
            <a:xfrm rot="10800000">
              <a:off x="1680" y="3744"/>
              <a:ext cx="1056" cy="0"/>
            </a:xfrm>
            <a:prstGeom prst="straightConnector1">
              <a:avLst/>
            </a:prstGeom>
            <a:noFill/>
            <a:ln w="15875" cap="flat" cmpd="sng">
              <a:solidFill>
                <a:srgbClr val="000000"/>
              </a:solidFill>
              <a:prstDash val="solid"/>
              <a:round/>
              <a:headEnd type="none" w="med" len="med"/>
              <a:tailEnd type="none" w="med" len="med"/>
            </a:ln>
          </p:spPr>
        </p:cxnSp>
        <p:cxnSp>
          <p:nvCxnSpPr>
            <p:cNvPr id="1902" name="Google Shape;1902;p30"/>
            <p:cNvCxnSpPr/>
            <p:nvPr/>
          </p:nvCxnSpPr>
          <p:spPr>
            <a:xfrm rot="10800000">
              <a:off x="2064" y="3120"/>
              <a:ext cx="144" cy="0"/>
            </a:xfrm>
            <a:prstGeom prst="straightConnector1">
              <a:avLst/>
            </a:prstGeom>
            <a:noFill/>
            <a:ln w="15875" cap="flat" cmpd="sng">
              <a:solidFill>
                <a:srgbClr val="000000"/>
              </a:solidFill>
              <a:prstDash val="solid"/>
              <a:round/>
              <a:headEnd type="none" w="med" len="med"/>
              <a:tailEnd type="none" w="med" len="med"/>
            </a:ln>
          </p:spPr>
        </p:cxnSp>
        <p:cxnSp>
          <p:nvCxnSpPr>
            <p:cNvPr id="1903" name="Google Shape;1903;p30"/>
            <p:cNvCxnSpPr/>
            <p:nvPr/>
          </p:nvCxnSpPr>
          <p:spPr>
            <a:xfrm>
              <a:off x="2064" y="3120"/>
              <a:ext cx="0" cy="720"/>
            </a:xfrm>
            <a:prstGeom prst="straightConnector1">
              <a:avLst/>
            </a:prstGeom>
            <a:noFill/>
            <a:ln w="15875" cap="flat" cmpd="sng">
              <a:solidFill>
                <a:srgbClr val="000000"/>
              </a:solidFill>
              <a:prstDash val="solid"/>
              <a:round/>
              <a:headEnd type="none" w="med" len="med"/>
              <a:tailEnd type="none" w="med" len="med"/>
            </a:ln>
          </p:spPr>
        </p:cxnSp>
        <p:cxnSp>
          <p:nvCxnSpPr>
            <p:cNvPr id="1904" name="Google Shape;1904;p30"/>
            <p:cNvCxnSpPr/>
            <p:nvPr/>
          </p:nvCxnSpPr>
          <p:spPr>
            <a:xfrm>
              <a:off x="2064" y="3840"/>
              <a:ext cx="1680" cy="0"/>
            </a:xfrm>
            <a:prstGeom prst="straightConnector1">
              <a:avLst/>
            </a:prstGeom>
            <a:noFill/>
            <a:ln w="15875" cap="flat" cmpd="sng">
              <a:solidFill>
                <a:srgbClr val="000000"/>
              </a:solidFill>
              <a:prstDash val="solid"/>
              <a:round/>
              <a:headEnd type="none" w="med" len="med"/>
              <a:tailEnd type="none" w="med" len="med"/>
            </a:ln>
          </p:spPr>
        </p:cxnSp>
        <p:cxnSp>
          <p:nvCxnSpPr>
            <p:cNvPr id="1905" name="Google Shape;1905;p30"/>
            <p:cNvCxnSpPr/>
            <p:nvPr/>
          </p:nvCxnSpPr>
          <p:spPr>
            <a:xfrm>
              <a:off x="3312" y="3120"/>
              <a:ext cx="432" cy="0"/>
            </a:xfrm>
            <a:prstGeom prst="straightConnector1">
              <a:avLst/>
            </a:prstGeom>
            <a:noFill/>
            <a:ln w="15875" cap="flat" cmpd="sng">
              <a:solidFill>
                <a:srgbClr val="000000"/>
              </a:solidFill>
              <a:prstDash val="solid"/>
              <a:round/>
              <a:headEnd type="none" w="med" len="med"/>
              <a:tailEnd type="none" w="med" len="med"/>
            </a:ln>
          </p:spPr>
        </p:cxnSp>
      </p:grpSp>
      <p:sp>
        <p:nvSpPr>
          <p:cNvPr id="1906" name="Google Shape;1906;p30"/>
          <p:cNvSpPr txBox="1"/>
          <p:nvPr/>
        </p:nvSpPr>
        <p:spPr>
          <a:xfrm>
            <a:off x="1899915" y="4819824"/>
            <a:ext cx="336550" cy="3667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A</a:t>
            </a:r>
            <a:endParaRPr sz="1800">
              <a:solidFill>
                <a:schemeClr val="dk1"/>
              </a:solidFill>
              <a:latin typeface="Arial"/>
              <a:ea typeface="Arial"/>
              <a:cs typeface="Arial"/>
              <a:sym typeface="Arial"/>
            </a:endParaRPr>
          </a:p>
        </p:txBody>
      </p:sp>
      <p:sp>
        <p:nvSpPr>
          <p:cNvPr id="1907" name="Google Shape;1907;p30"/>
          <p:cNvSpPr txBox="1"/>
          <p:nvPr/>
        </p:nvSpPr>
        <p:spPr>
          <a:xfrm>
            <a:off x="1909440" y="6024736"/>
            <a:ext cx="349250" cy="3667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C</a:t>
            </a:r>
            <a:endParaRPr sz="1800">
              <a:solidFill>
                <a:schemeClr val="dk1"/>
              </a:solidFill>
              <a:latin typeface="Arial"/>
              <a:ea typeface="Arial"/>
              <a:cs typeface="Arial"/>
              <a:sym typeface="Arial"/>
            </a:endParaRPr>
          </a:p>
        </p:txBody>
      </p:sp>
      <p:sp>
        <p:nvSpPr>
          <p:cNvPr id="1908" name="Google Shape;1908;p30"/>
          <p:cNvSpPr txBox="1"/>
          <p:nvPr/>
        </p:nvSpPr>
        <p:spPr>
          <a:xfrm>
            <a:off x="3255640" y="4819824"/>
            <a:ext cx="336550" cy="3667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B</a:t>
            </a:r>
            <a:endParaRPr sz="1800">
              <a:solidFill>
                <a:schemeClr val="dk1"/>
              </a:solidFill>
              <a:latin typeface="Arial"/>
              <a:ea typeface="Arial"/>
              <a:cs typeface="Arial"/>
              <a:sym typeface="Arial"/>
            </a:endParaRPr>
          </a:p>
        </p:txBody>
      </p:sp>
      <p:sp>
        <p:nvSpPr>
          <p:cNvPr id="1909" name="Google Shape;1909;p30"/>
          <p:cNvSpPr txBox="1"/>
          <p:nvPr/>
        </p:nvSpPr>
        <p:spPr>
          <a:xfrm>
            <a:off x="3249290" y="6100936"/>
            <a:ext cx="349250" cy="3667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D</a:t>
            </a:r>
            <a:endParaRPr sz="1800">
              <a:solidFill>
                <a:schemeClr val="dk1"/>
              </a:solidFill>
              <a:latin typeface="Arial"/>
              <a:ea typeface="Arial"/>
              <a:cs typeface="Arial"/>
              <a:sym typeface="Arial"/>
            </a:endParaRPr>
          </a:p>
        </p:txBody>
      </p:sp>
      <p:sp>
        <p:nvSpPr>
          <p:cNvPr id="1910" name="Google Shape;1910;p30"/>
          <p:cNvSpPr txBox="1"/>
          <p:nvPr/>
        </p:nvSpPr>
        <p:spPr>
          <a:xfrm>
            <a:off x="467990" y="5034136"/>
            <a:ext cx="144142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1800"/>
              <a:buFont typeface="Arial"/>
              <a:buNone/>
            </a:pPr>
            <a:r>
              <a:rPr lang="en-US" sz="1800">
                <a:solidFill>
                  <a:schemeClr val="accent2"/>
                </a:solidFill>
                <a:latin typeface="Arial"/>
                <a:ea typeface="Arial"/>
                <a:cs typeface="Arial"/>
                <a:sym typeface="Arial"/>
              </a:rPr>
              <a:t>AC manbasi</a:t>
            </a:r>
            <a:endParaRPr sz="1800">
              <a:solidFill>
                <a:schemeClr val="accent2"/>
              </a:solidFill>
              <a:latin typeface="Arial"/>
              <a:ea typeface="Arial"/>
              <a:cs typeface="Arial"/>
              <a:sym typeface="Arial"/>
            </a:endParaRPr>
          </a:p>
        </p:txBody>
      </p:sp>
      <p:sp>
        <p:nvSpPr>
          <p:cNvPr id="1911" name="Google Shape;1911;p30"/>
          <p:cNvSpPr txBox="1"/>
          <p:nvPr/>
        </p:nvSpPr>
        <p:spPr>
          <a:xfrm>
            <a:off x="4424040" y="5948536"/>
            <a:ext cx="5694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1800"/>
              <a:buFont typeface="Arial"/>
              <a:buNone/>
            </a:pPr>
            <a:r>
              <a:rPr lang="en-US" sz="1800">
                <a:solidFill>
                  <a:schemeClr val="accent2"/>
                </a:solidFill>
                <a:latin typeface="Arial"/>
                <a:ea typeface="Arial"/>
                <a:cs typeface="Arial"/>
                <a:sym typeface="Arial"/>
              </a:rPr>
              <a:t>Yuk</a:t>
            </a:r>
            <a:endParaRPr sz="1800">
              <a:solidFill>
                <a:schemeClr val="accent2"/>
              </a:solidFill>
              <a:latin typeface="Arial"/>
              <a:ea typeface="Arial"/>
              <a:cs typeface="Arial"/>
              <a:sym typeface="Arial"/>
            </a:endParaRPr>
          </a:p>
        </p:txBody>
      </p:sp>
      <p:cxnSp>
        <p:nvCxnSpPr>
          <p:cNvPr id="1912" name="Google Shape;1912;p30"/>
          <p:cNvCxnSpPr/>
          <p:nvPr/>
        </p:nvCxnSpPr>
        <p:spPr>
          <a:xfrm>
            <a:off x="5573390" y="4745211"/>
            <a:ext cx="0" cy="762000"/>
          </a:xfrm>
          <a:prstGeom prst="straightConnector1">
            <a:avLst/>
          </a:prstGeom>
          <a:noFill/>
          <a:ln w="9525" cap="flat" cmpd="sng">
            <a:solidFill>
              <a:schemeClr val="dk1"/>
            </a:solidFill>
            <a:prstDash val="solid"/>
            <a:round/>
            <a:headEnd type="none" w="med" len="med"/>
            <a:tailEnd type="none" w="med" len="med"/>
          </a:ln>
        </p:spPr>
      </p:cxnSp>
      <p:cxnSp>
        <p:nvCxnSpPr>
          <p:cNvPr id="1913" name="Google Shape;1913;p30"/>
          <p:cNvCxnSpPr/>
          <p:nvPr/>
        </p:nvCxnSpPr>
        <p:spPr>
          <a:xfrm>
            <a:off x="5573390" y="5126211"/>
            <a:ext cx="2895600" cy="0"/>
          </a:xfrm>
          <a:prstGeom prst="straightConnector1">
            <a:avLst/>
          </a:prstGeom>
          <a:noFill/>
          <a:ln w="9525" cap="flat" cmpd="sng">
            <a:solidFill>
              <a:schemeClr val="dk1"/>
            </a:solidFill>
            <a:prstDash val="solid"/>
            <a:round/>
            <a:headEnd type="none" w="med" len="med"/>
            <a:tailEnd type="none" w="med" len="med"/>
          </a:ln>
        </p:spPr>
      </p:cxnSp>
      <p:grpSp>
        <p:nvGrpSpPr>
          <p:cNvPr id="1914" name="Google Shape;1914;p30"/>
          <p:cNvGrpSpPr/>
          <p:nvPr/>
        </p:nvGrpSpPr>
        <p:grpSpPr>
          <a:xfrm>
            <a:off x="5573390" y="4745211"/>
            <a:ext cx="3048000" cy="762000"/>
            <a:chOff x="3312" y="3072"/>
            <a:chExt cx="1920" cy="480"/>
          </a:xfrm>
        </p:grpSpPr>
        <p:sp>
          <p:nvSpPr>
            <p:cNvPr id="1915" name="Google Shape;1915;p30"/>
            <p:cNvSpPr/>
            <p:nvPr/>
          </p:nvSpPr>
          <p:spPr>
            <a:xfrm rot="10800000" flipH="1">
              <a:off x="3792" y="331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16" name="Google Shape;1916;p30"/>
            <p:cNvSpPr/>
            <p:nvPr/>
          </p:nvSpPr>
          <p:spPr>
            <a:xfrm>
              <a:off x="3312" y="307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17" name="Google Shape;1917;p30"/>
            <p:cNvSpPr/>
            <p:nvPr/>
          </p:nvSpPr>
          <p:spPr>
            <a:xfrm>
              <a:off x="4272" y="307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18" name="Google Shape;1918;p30"/>
            <p:cNvSpPr/>
            <p:nvPr/>
          </p:nvSpPr>
          <p:spPr>
            <a:xfrm rot="10800000" flipH="1">
              <a:off x="4752" y="3312"/>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chemeClr val="hlink"/>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cxnSp>
        <p:nvCxnSpPr>
          <p:cNvPr id="1919" name="Google Shape;1919;p30"/>
          <p:cNvCxnSpPr/>
          <p:nvPr/>
        </p:nvCxnSpPr>
        <p:spPr>
          <a:xfrm>
            <a:off x="5573390" y="6116811"/>
            <a:ext cx="0" cy="762000"/>
          </a:xfrm>
          <a:prstGeom prst="straightConnector1">
            <a:avLst/>
          </a:prstGeom>
          <a:noFill/>
          <a:ln w="9525" cap="flat" cmpd="sng">
            <a:solidFill>
              <a:schemeClr val="dk1"/>
            </a:solidFill>
            <a:prstDash val="solid"/>
            <a:round/>
            <a:headEnd type="none" w="med" len="med"/>
            <a:tailEnd type="none" w="med" len="med"/>
          </a:ln>
        </p:spPr>
      </p:cxnSp>
      <p:sp>
        <p:nvSpPr>
          <p:cNvPr id="1920" name="Google Shape;1920;p30"/>
          <p:cNvSpPr txBox="1"/>
          <p:nvPr/>
        </p:nvSpPr>
        <p:spPr>
          <a:xfrm>
            <a:off x="5835365" y="4500736"/>
            <a:ext cx="176522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hlink"/>
              </a:buClr>
              <a:buSzPts val="1600"/>
              <a:buFont typeface="Arial"/>
              <a:buNone/>
            </a:pPr>
            <a:r>
              <a:rPr lang="en-US" sz="1600">
                <a:solidFill>
                  <a:schemeClr val="hlink"/>
                </a:solidFill>
                <a:latin typeface="Arial"/>
                <a:ea typeface="Arial"/>
                <a:cs typeface="Arial"/>
                <a:sym typeface="Arial"/>
              </a:rPr>
              <a:t>Kirish kuchlanishi</a:t>
            </a:r>
            <a:endParaRPr sz="1600">
              <a:solidFill>
                <a:schemeClr val="hlink"/>
              </a:solidFill>
              <a:latin typeface="Arial"/>
              <a:ea typeface="Arial"/>
              <a:cs typeface="Arial"/>
              <a:sym typeface="Arial"/>
            </a:endParaRPr>
          </a:p>
        </p:txBody>
      </p:sp>
      <p:sp>
        <p:nvSpPr>
          <p:cNvPr id="1921" name="Google Shape;1921;p30"/>
          <p:cNvSpPr txBox="1"/>
          <p:nvPr/>
        </p:nvSpPr>
        <p:spPr>
          <a:xfrm>
            <a:off x="5791769" y="6540257"/>
            <a:ext cx="2829621"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600"/>
              <a:buFont typeface="Arial"/>
              <a:buNone/>
            </a:pPr>
            <a:r>
              <a:rPr lang="en-US" sz="1600">
                <a:solidFill>
                  <a:srgbClr val="000000"/>
                </a:solidFill>
                <a:latin typeface="Arial"/>
                <a:ea typeface="Arial"/>
                <a:cs typeface="Arial"/>
                <a:sym typeface="Arial"/>
              </a:rPr>
              <a:t>yuk bilan ko'rilgan kuchlanish</a:t>
            </a:r>
            <a:endParaRPr sz="1600">
              <a:solidFill>
                <a:srgbClr val="000000"/>
              </a:solidFill>
              <a:latin typeface="Arial"/>
              <a:ea typeface="Arial"/>
              <a:cs typeface="Arial"/>
              <a:sym typeface="Arial"/>
            </a:endParaRPr>
          </a:p>
        </p:txBody>
      </p:sp>
      <p:grpSp>
        <p:nvGrpSpPr>
          <p:cNvPr id="1922" name="Google Shape;1922;p30"/>
          <p:cNvGrpSpPr/>
          <p:nvPr/>
        </p:nvGrpSpPr>
        <p:grpSpPr>
          <a:xfrm>
            <a:off x="5573390" y="6116811"/>
            <a:ext cx="3048000" cy="381000"/>
            <a:chOff x="3312" y="3696"/>
            <a:chExt cx="1920" cy="240"/>
          </a:xfrm>
        </p:grpSpPr>
        <p:cxnSp>
          <p:nvCxnSpPr>
            <p:cNvPr id="1923" name="Google Shape;1923;p30"/>
            <p:cNvCxnSpPr/>
            <p:nvPr/>
          </p:nvCxnSpPr>
          <p:spPr>
            <a:xfrm>
              <a:off x="3312" y="3936"/>
              <a:ext cx="1824" cy="0"/>
            </a:xfrm>
            <a:prstGeom prst="straightConnector1">
              <a:avLst/>
            </a:prstGeom>
            <a:noFill/>
            <a:ln w="9525" cap="flat" cmpd="sng">
              <a:solidFill>
                <a:schemeClr val="dk1"/>
              </a:solidFill>
              <a:prstDash val="solid"/>
              <a:round/>
              <a:headEnd type="none" w="med" len="med"/>
              <a:tailEnd type="none" w="med" len="med"/>
            </a:ln>
          </p:spPr>
        </p:cxnSp>
        <p:sp>
          <p:nvSpPr>
            <p:cNvPr id="1924" name="Google Shape;1924;p30"/>
            <p:cNvSpPr/>
            <p:nvPr/>
          </p:nvSpPr>
          <p:spPr>
            <a:xfrm>
              <a:off x="331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5" name="Google Shape;1925;p30"/>
            <p:cNvSpPr/>
            <p:nvPr/>
          </p:nvSpPr>
          <p:spPr>
            <a:xfrm>
              <a:off x="427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6" name="Google Shape;1926;p30"/>
            <p:cNvSpPr/>
            <p:nvPr/>
          </p:nvSpPr>
          <p:spPr>
            <a:xfrm>
              <a:off x="379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7" name="Google Shape;1927;p30"/>
            <p:cNvSpPr/>
            <p:nvPr/>
          </p:nvSpPr>
          <p:spPr>
            <a:xfrm>
              <a:off x="475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1587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928" name="Google Shape;1928;p30"/>
          <p:cNvSpPr txBox="1"/>
          <p:nvPr/>
        </p:nvSpPr>
        <p:spPr>
          <a:xfrm>
            <a:off x="5963539" y="4011757"/>
            <a:ext cx="85472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2000"/>
              <a:buFont typeface="Arial"/>
              <a:buNone/>
            </a:pPr>
            <a:r>
              <a:rPr lang="en-US" sz="2000">
                <a:solidFill>
                  <a:schemeClr val="accent2"/>
                </a:solidFill>
                <a:latin typeface="Arial"/>
                <a:ea typeface="Arial"/>
                <a:cs typeface="Arial"/>
                <a:sym typeface="Arial"/>
              </a:rPr>
              <a:t>B &amp; C</a:t>
            </a:r>
            <a:endParaRPr sz="2000">
              <a:solidFill>
                <a:schemeClr val="accent2"/>
              </a:solidFill>
              <a:latin typeface="Arial"/>
              <a:ea typeface="Arial"/>
              <a:cs typeface="Arial"/>
              <a:sym typeface="Arial"/>
            </a:endParaRPr>
          </a:p>
        </p:txBody>
      </p:sp>
      <p:sp>
        <p:nvSpPr>
          <p:cNvPr id="1929" name="Google Shape;1929;p30"/>
          <p:cNvSpPr txBox="1"/>
          <p:nvPr/>
        </p:nvSpPr>
        <p:spPr>
          <a:xfrm>
            <a:off x="6660828" y="5567536"/>
            <a:ext cx="165558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2"/>
              </a:buClr>
              <a:buSzPts val="2000"/>
              <a:buFont typeface="Arial"/>
              <a:buNone/>
            </a:pPr>
            <a:r>
              <a:rPr lang="en-US" sz="2000">
                <a:solidFill>
                  <a:schemeClr val="dk2"/>
                </a:solidFill>
                <a:latin typeface="Arial"/>
                <a:ea typeface="Arial"/>
                <a:cs typeface="Arial"/>
                <a:sym typeface="Arial"/>
              </a:rPr>
              <a:t>       A &amp; D</a:t>
            </a:r>
            <a:endParaRPr sz="2000">
              <a:solidFill>
                <a:schemeClr val="dk2"/>
              </a:solidFill>
              <a:latin typeface="Arial"/>
              <a:ea typeface="Arial"/>
              <a:cs typeface="Arial"/>
              <a:sym typeface="Arial"/>
            </a:endParaRPr>
          </a:p>
        </p:txBody>
      </p:sp>
      <p:cxnSp>
        <p:nvCxnSpPr>
          <p:cNvPr id="1930" name="Google Shape;1930;p30"/>
          <p:cNvCxnSpPr/>
          <p:nvPr/>
        </p:nvCxnSpPr>
        <p:spPr>
          <a:xfrm flipH="1">
            <a:off x="5954388" y="4303887"/>
            <a:ext cx="129779" cy="349249"/>
          </a:xfrm>
          <a:prstGeom prst="straightConnector1">
            <a:avLst/>
          </a:prstGeom>
          <a:noFill/>
          <a:ln w="9525" cap="flat" cmpd="sng">
            <a:solidFill>
              <a:schemeClr val="accent2"/>
            </a:solidFill>
            <a:prstDash val="solid"/>
            <a:round/>
            <a:headEnd type="none" w="med" len="med"/>
            <a:tailEnd type="triangle" w="med" len="med"/>
          </a:ln>
        </p:spPr>
      </p:cxnSp>
      <p:cxnSp>
        <p:nvCxnSpPr>
          <p:cNvPr id="1931" name="Google Shape;1931;p30"/>
          <p:cNvCxnSpPr/>
          <p:nvPr/>
        </p:nvCxnSpPr>
        <p:spPr>
          <a:xfrm>
            <a:off x="6818260" y="4303887"/>
            <a:ext cx="583930" cy="349249"/>
          </a:xfrm>
          <a:prstGeom prst="straightConnector1">
            <a:avLst/>
          </a:prstGeom>
          <a:noFill/>
          <a:ln w="9525" cap="flat" cmpd="sng">
            <a:solidFill>
              <a:schemeClr val="accent2"/>
            </a:solidFill>
            <a:prstDash val="solid"/>
            <a:round/>
            <a:headEnd type="none" w="med" len="med"/>
            <a:tailEnd type="triangle" w="med" len="med"/>
          </a:ln>
        </p:spPr>
      </p:cxnSp>
      <p:cxnSp>
        <p:nvCxnSpPr>
          <p:cNvPr id="1932" name="Google Shape;1932;p30"/>
          <p:cNvCxnSpPr/>
          <p:nvPr/>
        </p:nvCxnSpPr>
        <p:spPr>
          <a:xfrm rot="10800000">
            <a:off x="6944989" y="5415136"/>
            <a:ext cx="228599" cy="268288"/>
          </a:xfrm>
          <a:prstGeom prst="straightConnector1">
            <a:avLst/>
          </a:prstGeom>
          <a:noFill/>
          <a:ln w="9525" cap="flat" cmpd="sng">
            <a:solidFill>
              <a:schemeClr val="dk2"/>
            </a:solidFill>
            <a:prstDash val="solid"/>
            <a:round/>
            <a:headEnd type="none" w="med" len="med"/>
            <a:tailEnd type="triangle" w="med" len="med"/>
          </a:ln>
        </p:spPr>
      </p:cxnSp>
      <p:cxnSp>
        <p:nvCxnSpPr>
          <p:cNvPr id="1933" name="Google Shape;1933;p30"/>
          <p:cNvCxnSpPr/>
          <p:nvPr/>
        </p:nvCxnSpPr>
        <p:spPr>
          <a:xfrm rot="10800000" flipH="1">
            <a:off x="7859390" y="5491336"/>
            <a:ext cx="228600" cy="152400"/>
          </a:xfrm>
          <a:prstGeom prst="straightConnector1">
            <a:avLst/>
          </a:prstGeom>
          <a:noFill/>
          <a:ln w="9525" cap="flat" cmpd="sng">
            <a:solidFill>
              <a:schemeClr val="dk2"/>
            </a:solidFill>
            <a:prstDash val="solid"/>
            <a:round/>
            <a:headEnd type="none" w="med" len="med"/>
            <a:tailEnd type="triangle" w="med" len="med"/>
          </a:ln>
        </p:spPr>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937"/>
        <p:cNvGrpSpPr/>
        <p:nvPr/>
      </p:nvGrpSpPr>
      <p:grpSpPr>
        <a:xfrm>
          <a:off x="0" y="0"/>
          <a:ext cx="0" cy="0"/>
          <a:chOff x="0" y="0"/>
          <a:chExt cx="0" cy="0"/>
        </a:xfrm>
      </p:grpSpPr>
      <p:sp>
        <p:nvSpPr>
          <p:cNvPr id="1938" name="Google Shape;1938;p31"/>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alibri"/>
              <a:buNone/>
            </a:pPr>
            <a:r>
              <a:rPr lang="en-US" sz="4000"/>
              <a:t>To‘lqinlarni tekislash</a:t>
            </a:r>
            <a:endParaRPr sz="4000"/>
          </a:p>
        </p:txBody>
      </p:sp>
      <p:sp>
        <p:nvSpPr>
          <p:cNvPr id="1943" name="Google Shape;1943;p31"/>
          <p:cNvSpPr txBox="1">
            <a:spLocks noGrp="1"/>
          </p:cNvSpPr>
          <p:nvPr>
            <p:ph type="body" idx="1"/>
          </p:nvPr>
        </p:nvSpPr>
        <p:spPr>
          <a:xfrm>
            <a:off x="1873250" y="2219468"/>
            <a:ext cx="7254875" cy="1642790"/>
          </a:xfrm>
          <a:prstGeom prst="rect">
            <a:avLst/>
          </a:prstGeom>
          <a:noFill/>
          <a:ln>
            <a:noFill/>
          </a:ln>
        </p:spPr>
        <p:txBody>
          <a:bodyPr spcFirstLastPara="1" wrap="square" lIns="91425" tIns="45700" rIns="91425" bIns="45700" anchor="t" anchorCtr="0">
            <a:noAutofit/>
          </a:bodyPr>
          <a:lstStyle/>
          <a:p>
            <a:pPr marL="742950" lvl="1" indent="-285750" algn="l" rtl="0">
              <a:spcBef>
                <a:spcPts val="0"/>
              </a:spcBef>
              <a:spcAft>
                <a:spcPts val="0"/>
              </a:spcAft>
              <a:buClr>
                <a:schemeClr val="dk1"/>
              </a:buClr>
              <a:buSzPts val="1800"/>
              <a:buChar char="–"/>
            </a:pPr>
            <a:r>
              <a:rPr lang="en-US" sz="1800"/>
              <a:t>kondensatrlar zaryadni saqlash imkoniyatiga ega</a:t>
            </a:r>
            <a:endParaRPr sz="1800"/>
          </a:p>
          <a:p>
            <a:pPr marL="742950" lvl="1" indent="-285750" algn="l" rtl="0">
              <a:spcBef>
                <a:spcPts val="360"/>
              </a:spcBef>
              <a:spcAft>
                <a:spcPts val="0"/>
              </a:spcAft>
              <a:buClr>
                <a:schemeClr val="dk1"/>
              </a:buClr>
              <a:buSzPts val="1800"/>
              <a:buChar char="–"/>
            </a:pPr>
            <a:r>
              <a:rPr lang="en-US" sz="1800"/>
              <a:t>past nuqtalarda oqim bilan ta'minlash uchun rezervuar kabi ishlaydi</a:t>
            </a:r>
            <a:endParaRPr sz="1800"/>
          </a:p>
          <a:p>
            <a:pPr marL="742950" lvl="1" indent="-285750" algn="l" rtl="0">
              <a:spcBef>
                <a:spcPts val="360"/>
              </a:spcBef>
              <a:spcAft>
                <a:spcPts val="0"/>
              </a:spcAft>
              <a:buClr>
                <a:schemeClr val="dk1"/>
              </a:buClr>
              <a:buSzPts val="1800"/>
              <a:buChar char="–"/>
            </a:pPr>
            <a:r>
              <a:rPr lang="en-US" sz="1800"/>
              <a:t>kuchlanish regulyatori qolgan to'lqinlarni yumshatadi</a:t>
            </a:r>
            <a:endParaRPr sz="1800"/>
          </a:p>
        </p:txBody>
      </p:sp>
      <p:cxnSp>
        <p:nvCxnSpPr>
          <p:cNvPr id="1944" name="Google Shape;1944;p31"/>
          <p:cNvCxnSpPr/>
          <p:nvPr/>
        </p:nvCxnSpPr>
        <p:spPr>
          <a:xfrm>
            <a:off x="1111250" y="3281722"/>
            <a:ext cx="3175" cy="1524000"/>
          </a:xfrm>
          <a:prstGeom prst="straightConnector1">
            <a:avLst/>
          </a:prstGeom>
          <a:noFill/>
          <a:ln w="25400" cap="flat" cmpd="sng">
            <a:solidFill>
              <a:schemeClr val="dk1"/>
            </a:solidFill>
            <a:prstDash val="solid"/>
            <a:round/>
            <a:headEnd type="none" w="med" len="med"/>
            <a:tailEnd type="none" w="med" len="med"/>
          </a:ln>
        </p:spPr>
      </p:cxnSp>
      <p:grpSp>
        <p:nvGrpSpPr>
          <p:cNvPr id="1945" name="Google Shape;1945;p31"/>
          <p:cNvGrpSpPr/>
          <p:nvPr/>
        </p:nvGrpSpPr>
        <p:grpSpPr>
          <a:xfrm>
            <a:off x="1111250" y="3672247"/>
            <a:ext cx="6019800" cy="752475"/>
            <a:chOff x="3312" y="3696"/>
            <a:chExt cx="1920" cy="240"/>
          </a:xfrm>
        </p:grpSpPr>
        <p:cxnSp>
          <p:nvCxnSpPr>
            <p:cNvPr id="1946" name="Google Shape;1946;p31"/>
            <p:cNvCxnSpPr/>
            <p:nvPr/>
          </p:nvCxnSpPr>
          <p:spPr>
            <a:xfrm>
              <a:off x="3312" y="3936"/>
              <a:ext cx="1824" cy="0"/>
            </a:xfrm>
            <a:prstGeom prst="straightConnector1">
              <a:avLst/>
            </a:prstGeom>
            <a:noFill/>
            <a:ln w="25400" cap="flat" cmpd="sng">
              <a:solidFill>
                <a:schemeClr val="dk1"/>
              </a:solidFill>
              <a:prstDash val="solid"/>
              <a:round/>
              <a:headEnd type="none" w="med" len="med"/>
              <a:tailEnd type="none" w="med" len="med"/>
            </a:ln>
          </p:spPr>
        </p:cxnSp>
        <p:sp>
          <p:nvSpPr>
            <p:cNvPr id="1947" name="Google Shape;1947;p31"/>
            <p:cNvSpPr/>
            <p:nvPr/>
          </p:nvSpPr>
          <p:spPr>
            <a:xfrm>
              <a:off x="331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48" name="Google Shape;1948;p31"/>
            <p:cNvSpPr/>
            <p:nvPr/>
          </p:nvSpPr>
          <p:spPr>
            <a:xfrm>
              <a:off x="427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49" name="Google Shape;1949;p31"/>
            <p:cNvSpPr/>
            <p:nvPr/>
          </p:nvSpPr>
          <p:spPr>
            <a:xfrm>
              <a:off x="379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0" name="Google Shape;1950;p31"/>
            <p:cNvSpPr/>
            <p:nvPr/>
          </p:nvSpPr>
          <p:spPr>
            <a:xfrm>
              <a:off x="4752" y="3696"/>
              <a:ext cx="480" cy="240"/>
            </a:xfrm>
            <a:custGeom>
              <a:avLst/>
              <a:gdLst/>
              <a:ahLst/>
              <a:cxnLst/>
              <a:rect l="l" t="t" r="r" b="b"/>
              <a:pathLst>
                <a:path w="480" h="240" extrusionOk="0">
                  <a:moveTo>
                    <a:pt x="0" y="240"/>
                  </a:moveTo>
                  <a:cubicBezTo>
                    <a:pt x="80" y="120"/>
                    <a:pt x="160" y="0"/>
                    <a:pt x="240" y="0"/>
                  </a:cubicBezTo>
                  <a:cubicBezTo>
                    <a:pt x="320" y="0"/>
                    <a:pt x="400" y="120"/>
                    <a:pt x="480" y="240"/>
                  </a:cubicBezTo>
                </a:path>
              </a:pathLst>
            </a:custGeom>
            <a:no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cxnSp>
        <p:nvCxnSpPr>
          <p:cNvPr id="1951" name="Google Shape;1951;p31"/>
          <p:cNvCxnSpPr/>
          <p:nvPr/>
        </p:nvCxnSpPr>
        <p:spPr>
          <a:xfrm>
            <a:off x="1873250" y="3662722"/>
            <a:ext cx="1295400" cy="76200"/>
          </a:xfrm>
          <a:prstGeom prst="straightConnector1">
            <a:avLst/>
          </a:prstGeom>
          <a:noFill/>
          <a:ln w="22225" cap="flat" cmpd="sng">
            <a:solidFill>
              <a:schemeClr val="hlink"/>
            </a:solidFill>
            <a:prstDash val="dash"/>
            <a:round/>
            <a:headEnd type="none" w="med" len="med"/>
            <a:tailEnd type="none" w="med" len="med"/>
          </a:ln>
        </p:spPr>
      </p:cxnSp>
      <p:cxnSp>
        <p:nvCxnSpPr>
          <p:cNvPr id="1952" name="Google Shape;1952;p31"/>
          <p:cNvCxnSpPr/>
          <p:nvPr/>
        </p:nvCxnSpPr>
        <p:spPr>
          <a:xfrm>
            <a:off x="3321050" y="3662722"/>
            <a:ext cx="1295400" cy="76200"/>
          </a:xfrm>
          <a:prstGeom prst="straightConnector1">
            <a:avLst/>
          </a:prstGeom>
          <a:noFill/>
          <a:ln w="22225" cap="flat" cmpd="sng">
            <a:solidFill>
              <a:schemeClr val="hlink"/>
            </a:solidFill>
            <a:prstDash val="dash"/>
            <a:round/>
            <a:headEnd type="none" w="med" len="med"/>
            <a:tailEnd type="none" w="med" len="med"/>
          </a:ln>
        </p:spPr>
      </p:cxnSp>
      <p:cxnSp>
        <p:nvCxnSpPr>
          <p:cNvPr id="1953" name="Google Shape;1953;p31"/>
          <p:cNvCxnSpPr/>
          <p:nvPr/>
        </p:nvCxnSpPr>
        <p:spPr>
          <a:xfrm>
            <a:off x="4845050" y="3662722"/>
            <a:ext cx="1295400" cy="76200"/>
          </a:xfrm>
          <a:prstGeom prst="straightConnector1">
            <a:avLst/>
          </a:prstGeom>
          <a:noFill/>
          <a:ln w="22225" cap="flat" cmpd="sng">
            <a:solidFill>
              <a:schemeClr val="hlink"/>
            </a:solidFill>
            <a:prstDash val="dash"/>
            <a:round/>
            <a:headEnd type="none" w="med" len="med"/>
            <a:tailEnd type="none" w="med" len="med"/>
          </a:ln>
        </p:spPr>
      </p:cxnSp>
      <p:cxnSp>
        <p:nvCxnSpPr>
          <p:cNvPr id="1954" name="Google Shape;1954;p31"/>
          <p:cNvCxnSpPr/>
          <p:nvPr/>
        </p:nvCxnSpPr>
        <p:spPr>
          <a:xfrm>
            <a:off x="6292850" y="3662722"/>
            <a:ext cx="1295400" cy="76200"/>
          </a:xfrm>
          <a:prstGeom prst="straightConnector1">
            <a:avLst/>
          </a:prstGeom>
          <a:noFill/>
          <a:ln w="22225" cap="flat" cmpd="sng">
            <a:solidFill>
              <a:schemeClr val="hlink"/>
            </a:solidFill>
            <a:prstDash val="dash"/>
            <a:round/>
            <a:headEnd type="none" w="med" len="med"/>
            <a:tailEnd type="none" w="med" len="med"/>
          </a:ln>
        </p:spPr>
      </p:cxnSp>
      <p:cxnSp>
        <p:nvCxnSpPr>
          <p:cNvPr id="1955" name="Google Shape;1955;p31"/>
          <p:cNvCxnSpPr/>
          <p:nvPr/>
        </p:nvCxnSpPr>
        <p:spPr>
          <a:xfrm>
            <a:off x="349250" y="3662722"/>
            <a:ext cx="1295400" cy="76200"/>
          </a:xfrm>
          <a:prstGeom prst="straightConnector1">
            <a:avLst/>
          </a:prstGeom>
          <a:noFill/>
          <a:ln w="22225" cap="flat" cmpd="sng">
            <a:solidFill>
              <a:schemeClr val="hlink"/>
            </a:solidFill>
            <a:prstDash val="dash"/>
            <a:round/>
            <a:headEnd type="none" w="med" len="med"/>
            <a:tailEnd type="none" w="med" len="med"/>
          </a:ln>
        </p:spPr>
      </p:cxnSp>
      <p:cxnSp>
        <p:nvCxnSpPr>
          <p:cNvPr id="1956" name="Google Shape;1956;p31"/>
          <p:cNvCxnSpPr/>
          <p:nvPr/>
        </p:nvCxnSpPr>
        <p:spPr>
          <a:xfrm rot="10800000" flipH="1">
            <a:off x="1644650" y="3662722"/>
            <a:ext cx="228600" cy="76200"/>
          </a:xfrm>
          <a:prstGeom prst="straightConnector1">
            <a:avLst/>
          </a:prstGeom>
          <a:noFill/>
          <a:ln w="22225" cap="flat" cmpd="sng">
            <a:solidFill>
              <a:schemeClr val="hlink"/>
            </a:solidFill>
            <a:prstDash val="dash"/>
            <a:round/>
            <a:headEnd type="none" w="med" len="med"/>
            <a:tailEnd type="none" w="med" len="med"/>
          </a:ln>
        </p:spPr>
      </p:cxnSp>
      <p:cxnSp>
        <p:nvCxnSpPr>
          <p:cNvPr id="1957" name="Google Shape;1957;p31"/>
          <p:cNvCxnSpPr/>
          <p:nvPr/>
        </p:nvCxnSpPr>
        <p:spPr>
          <a:xfrm rot="10800000" flipH="1">
            <a:off x="3168650" y="3662722"/>
            <a:ext cx="228600" cy="76200"/>
          </a:xfrm>
          <a:prstGeom prst="straightConnector1">
            <a:avLst/>
          </a:prstGeom>
          <a:noFill/>
          <a:ln w="22225" cap="flat" cmpd="sng">
            <a:solidFill>
              <a:schemeClr val="hlink"/>
            </a:solidFill>
            <a:prstDash val="dash"/>
            <a:round/>
            <a:headEnd type="none" w="med" len="med"/>
            <a:tailEnd type="none" w="med" len="med"/>
          </a:ln>
        </p:spPr>
      </p:cxnSp>
      <p:cxnSp>
        <p:nvCxnSpPr>
          <p:cNvPr id="1958" name="Google Shape;1958;p31"/>
          <p:cNvCxnSpPr/>
          <p:nvPr/>
        </p:nvCxnSpPr>
        <p:spPr>
          <a:xfrm rot="10800000" flipH="1">
            <a:off x="4616450" y="3662722"/>
            <a:ext cx="228600" cy="76200"/>
          </a:xfrm>
          <a:prstGeom prst="straightConnector1">
            <a:avLst/>
          </a:prstGeom>
          <a:noFill/>
          <a:ln w="22225" cap="flat" cmpd="sng">
            <a:solidFill>
              <a:schemeClr val="hlink"/>
            </a:solidFill>
            <a:prstDash val="dash"/>
            <a:round/>
            <a:headEnd type="none" w="med" len="med"/>
            <a:tailEnd type="none" w="med" len="med"/>
          </a:ln>
        </p:spPr>
      </p:cxnSp>
      <p:cxnSp>
        <p:nvCxnSpPr>
          <p:cNvPr id="1959" name="Google Shape;1959;p31"/>
          <p:cNvCxnSpPr/>
          <p:nvPr/>
        </p:nvCxnSpPr>
        <p:spPr>
          <a:xfrm rot="10800000" flipH="1">
            <a:off x="6140450" y="3662722"/>
            <a:ext cx="228600" cy="76200"/>
          </a:xfrm>
          <a:prstGeom prst="straightConnector1">
            <a:avLst/>
          </a:prstGeom>
          <a:noFill/>
          <a:ln w="22225" cap="flat" cmpd="sng">
            <a:solidFill>
              <a:schemeClr val="hlink"/>
            </a:solidFill>
            <a:prstDash val="dash"/>
            <a:round/>
            <a:headEnd type="none" w="med" len="med"/>
            <a:tailEnd type="none" w="med" len="med"/>
          </a:ln>
        </p:spPr>
      </p:cxnSp>
      <p:cxnSp>
        <p:nvCxnSpPr>
          <p:cNvPr id="1960" name="Google Shape;1960;p31"/>
          <p:cNvCxnSpPr/>
          <p:nvPr/>
        </p:nvCxnSpPr>
        <p:spPr>
          <a:xfrm rot="10800000" flipH="1">
            <a:off x="7588250" y="3662722"/>
            <a:ext cx="228600" cy="76200"/>
          </a:xfrm>
          <a:prstGeom prst="straightConnector1">
            <a:avLst/>
          </a:prstGeom>
          <a:noFill/>
          <a:ln w="22225" cap="flat" cmpd="sng">
            <a:solidFill>
              <a:schemeClr val="hlink"/>
            </a:solidFill>
            <a:prstDash val="dash"/>
            <a:round/>
            <a:headEnd type="none" w="med" len="med"/>
            <a:tailEnd type="none" w="med" len="med"/>
          </a:ln>
        </p:spPr>
      </p:cxnSp>
      <p:grpSp>
        <p:nvGrpSpPr>
          <p:cNvPr id="1961" name="Google Shape;1961;p31"/>
          <p:cNvGrpSpPr/>
          <p:nvPr/>
        </p:nvGrpSpPr>
        <p:grpSpPr>
          <a:xfrm>
            <a:off x="1295400" y="4595192"/>
            <a:ext cx="3543300" cy="2133600"/>
            <a:chOff x="1560" y="2496"/>
            <a:chExt cx="2232" cy="1344"/>
          </a:xfrm>
        </p:grpSpPr>
        <p:grpSp>
          <p:nvGrpSpPr>
            <p:cNvPr id="1962" name="Google Shape;1962;p31"/>
            <p:cNvGrpSpPr/>
            <p:nvPr/>
          </p:nvGrpSpPr>
          <p:grpSpPr>
            <a:xfrm>
              <a:off x="1560" y="2976"/>
              <a:ext cx="240" cy="240"/>
              <a:chOff x="768" y="3312"/>
              <a:chExt cx="240" cy="240"/>
            </a:xfrm>
          </p:grpSpPr>
          <p:sp>
            <p:nvSpPr>
              <p:cNvPr id="1963" name="Google Shape;1963;p31"/>
              <p:cNvSpPr/>
              <p:nvPr/>
            </p:nvSpPr>
            <p:spPr>
              <a:xfrm>
                <a:off x="768" y="3312"/>
                <a:ext cx="240" cy="240"/>
              </a:xfrm>
              <a:prstGeom prst="ellipse">
                <a:avLst/>
              </a:prstGeom>
              <a:solidFill>
                <a:schemeClr val="accent1"/>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964" name="Google Shape;1964;p31"/>
              <p:cNvSpPr/>
              <p:nvPr/>
            </p:nvSpPr>
            <p:spPr>
              <a:xfrm>
                <a:off x="794" y="3385"/>
                <a:ext cx="192" cy="96"/>
              </a:xfrm>
              <a:custGeom>
                <a:avLst/>
                <a:gdLst/>
                <a:ahLst/>
                <a:cxnLst/>
                <a:rect l="l" t="t" r="r" b="b"/>
                <a:pathLst>
                  <a:path w="192" h="96" extrusionOk="0">
                    <a:moveTo>
                      <a:pt x="0" y="48"/>
                    </a:moveTo>
                    <a:cubicBezTo>
                      <a:pt x="16" y="24"/>
                      <a:pt x="32" y="0"/>
                      <a:pt x="48" y="0"/>
                    </a:cubicBezTo>
                    <a:cubicBezTo>
                      <a:pt x="64" y="0"/>
                      <a:pt x="80" y="32"/>
                      <a:pt x="96" y="48"/>
                    </a:cubicBezTo>
                    <a:cubicBezTo>
                      <a:pt x="112" y="64"/>
                      <a:pt x="128" y="96"/>
                      <a:pt x="144" y="96"/>
                    </a:cubicBezTo>
                    <a:cubicBezTo>
                      <a:pt x="160" y="96"/>
                      <a:pt x="184" y="56"/>
                      <a:pt x="192" y="48"/>
                    </a:cubicBezTo>
                  </a:path>
                </a:pathLst>
              </a:custGeom>
              <a:no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965" name="Google Shape;1965;p31"/>
            <p:cNvGrpSpPr/>
            <p:nvPr/>
          </p:nvGrpSpPr>
          <p:grpSpPr>
            <a:xfrm>
              <a:off x="3696" y="3312"/>
              <a:ext cx="96" cy="336"/>
              <a:chOff x="1104" y="3264"/>
              <a:chExt cx="96" cy="336"/>
            </a:xfrm>
          </p:grpSpPr>
          <p:cxnSp>
            <p:nvCxnSpPr>
              <p:cNvPr id="1966" name="Google Shape;1966;p31"/>
              <p:cNvCxnSpPr/>
              <p:nvPr/>
            </p:nvCxnSpPr>
            <p:spPr>
              <a:xfrm>
                <a:off x="1152" y="3264"/>
                <a:ext cx="48" cy="48"/>
              </a:xfrm>
              <a:prstGeom prst="straightConnector1">
                <a:avLst/>
              </a:prstGeom>
              <a:noFill/>
              <a:ln w="15875" cap="flat" cmpd="sng">
                <a:solidFill>
                  <a:srgbClr val="000000"/>
                </a:solidFill>
                <a:prstDash val="solid"/>
                <a:round/>
                <a:headEnd type="none" w="med" len="med"/>
                <a:tailEnd type="none" w="med" len="med"/>
              </a:ln>
            </p:spPr>
          </p:cxnSp>
          <p:cxnSp>
            <p:nvCxnSpPr>
              <p:cNvPr id="1967" name="Google Shape;1967;p31"/>
              <p:cNvCxnSpPr/>
              <p:nvPr/>
            </p:nvCxnSpPr>
            <p:spPr>
              <a:xfrm flipH="1">
                <a:off x="1104" y="3312"/>
                <a:ext cx="96" cy="48"/>
              </a:xfrm>
              <a:prstGeom prst="straightConnector1">
                <a:avLst/>
              </a:prstGeom>
              <a:noFill/>
              <a:ln w="15875" cap="flat" cmpd="sng">
                <a:solidFill>
                  <a:srgbClr val="000000"/>
                </a:solidFill>
                <a:prstDash val="solid"/>
                <a:round/>
                <a:headEnd type="none" w="med" len="med"/>
                <a:tailEnd type="none" w="med" len="med"/>
              </a:ln>
            </p:spPr>
          </p:cxnSp>
          <p:cxnSp>
            <p:nvCxnSpPr>
              <p:cNvPr id="1968" name="Google Shape;1968;p31"/>
              <p:cNvCxnSpPr/>
              <p:nvPr/>
            </p:nvCxnSpPr>
            <p:spPr>
              <a:xfrm>
                <a:off x="1104" y="3360"/>
                <a:ext cx="96" cy="48"/>
              </a:xfrm>
              <a:prstGeom prst="straightConnector1">
                <a:avLst/>
              </a:prstGeom>
              <a:noFill/>
              <a:ln w="15875" cap="flat" cmpd="sng">
                <a:solidFill>
                  <a:srgbClr val="000000"/>
                </a:solidFill>
                <a:prstDash val="solid"/>
                <a:round/>
                <a:headEnd type="none" w="med" len="med"/>
                <a:tailEnd type="none" w="med" len="med"/>
              </a:ln>
            </p:spPr>
          </p:cxnSp>
          <p:cxnSp>
            <p:nvCxnSpPr>
              <p:cNvPr id="1969" name="Google Shape;1969;p31"/>
              <p:cNvCxnSpPr/>
              <p:nvPr/>
            </p:nvCxnSpPr>
            <p:spPr>
              <a:xfrm flipH="1">
                <a:off x="1104" y="3408"/>
                <a:ext cx="96" cy="48"/>
              </a:xfrm>
              <a:prstGeom prst="straightConnector1">
                <a:avLst/>
              </a:prstGeom>
              <a:noFill/>
              <a:ln w="15875" cap="flat" cmpd="sng">
                <a:solidFill>
                  <a:srgbClr val="000000"/>
                </a:solidFill>
                <a:prstDash val="solid"/>
                <a:round/>
                <a:headEnd type="none" w="med" len="med"/>
                <a:tailEnd type="none" w="med" len="med"/>
              </a:ln>
            </p:spPr>
          </p:cxnSp>
          <p:cxnSp>
            <p:nvCxnSpPr>
              <p:cNvPr id="1970" name="Google Shape;1970;p31"/>
              <p:cNvCxnSpPr/>
              <p:nvPr/>
            </p:nvCxnSpPr>
            <p:spPr>
              <a:xfrm>
                <a:off x="1104" y="3456"/>
                <a:ext cx="96" cy="48"/>
              </a:xfrm>
              <a:prstGeom prst="straightConnector1">
                <a:avLst/>
              </a:prstGeom>
              <a:noFill/>
              <a:ln w="15875" cap="flat" cmpd="sng">
                <a:solidFill>
                  <a:srgbClr val="000000"/>
                </a:solidFill>
                <a:prstDash val="solid"/>
                <a:round/>
                <a:headEnd type="none" w="med" len="med"/>
                <a:tailEnd type="none" w="med" len="med"/>
              </a:ln>
            </p:spPr>
          </p:cxnSp>
          <p:cxnSp>
            <p:nvCxnSpPr>
              <p:cNvPr id="1971" name="Google Shape;1971;p31"/>
              <p:cNvCxnSpPr/>
              <p:nvPr/>
            </p:nvCxnSpPr>
            <p:spPr>
              <a:xfrm flipH="1">
                <a:off x="1104" y="3504"/>
                <a:ext cx="96" cy="48"/>
              </a:xfrm>
              <a:prstGeom prst="straightConnector1">
                <a:avLst/>
              </a:prstGeom>
              <a:noFill/>
              <a:ln w="15875" cap="flat" cmpd="sng">
                <a:solidFill>
                  <a:srgbClr val="000000"/>
                </a:solidFill>
                <a:prstDash val="solid"/>
                <a:round/>
                <a:headEnd type="none" w="med" len="med"/>
                <a:tailEnd type="none" w="med" len="med"/>
              </a:ln>
            </p:spPr>
          </p:cxnSp>
          <p:cxnSp>
            <p:nvCxnSpPr>
              <p:cNvPr id="1972" name="Google Shape;1972;p31"/>
              <p:cNvCxnSpPr/>
              <p:nvPr/>
            </p:nvCxnSpPr>
            <p:spPr>
              <a:xfrm>
                <a:off x="1104" y="3552"/>
                <a:ext cx="48" cy="48"/>
              </a:xfrm>
              <a:prstGeom prst="straightConnector1">
                <a:avLst/>
              </a:prstGeom>
              <a:noFill/>
              <a:ln w="15875" cap="flat" cmpd="sng">
                <a:solidFill>
                  <a:srgbClr val="000000"/>
                </a:solidFill>
                <a:prstDash val="solid"/>
                <a:round/>
                <a:headEnd type="none" w="med" len="med"/>
                <a:tailEnd type="none" w="med" len="med"/>
              </a:ln>
            </p:spPr>
          </p:cxnSp>
        </p:grpSp>
        <p:cxnSp>
          <p:nvCxnSpPr>
            <p:cNvPr id="1973" name="Google Shape;1973;p31"/>
            <p:cNvCxnSpPr/>
            <p:nvPr/>
          </p:nvCxnSpPr>
          <p:spPr>
            <a:xfrm rot="10800000">
              <a:off x="3744" y="3120"/>
              <a:ext cx="0" cy="192"/>
            </a:xfrm>
            <a:prstGeom prst="straightConnector1">
              <a:avLst/>
            </a:prstGeom>
            <a:noFill/>
            <a:ln w="15875" cap="flat" cmpd="sng">
              <a:solidFill>
                <a:srgbClr val="000000"/>
              </a:solidFill>
              <a:prstDash val="solid"/>
              <a:round/>
              <a:headEnd type="none" w="med" len="med"/>
              <a:tailEnd type="none" w="med" len="med"/>
            </a:ln>
          </p:spPr>
        </p:cxnSp>
        <p:cxnSp>
          <p:nvCxnSpPr>
            <p:cNvPr id="1974" name="Google Shape;1974;p31"/>
            <p:cNvCxnSpPr/>
            <p:nvPr/>
          </p:nvCxnSpPr>
          <p:spPr>
            <a:xfrm>
              <a:off x="3744" y="3648"/>
              <a:ext cx="0" cy="192"/>
            </a:xfrm>
            <a:prstGeom prst="straightConnector1">
              <a:avLst/>
            </a:prstGeom>
            <a:noFill/>
            <a:ln w="15875" cap="flat" cmpd="sng">
              <a:solidFill>
                <a:srgbClr val="000000"/>
              </a:solidFill>
              <a:prstDash val="solid"/>
              <a:round/>
              <a:headEnd type="none" w="med" len="med"/>
              <a:tailEnd type="none" w="med" len="med"/>
            </a:ln>
          </p:spPr>
        </p:cxnSp>
        <p:grpSp>
          <p:nvGrpSpPr>
            <p:cNvPr id="1975" name="Google Shape;1975;p31"/>
            <p:cNvGrpSpPr/>
            <p:nvPr/>
          </p:nvGrpSpPr>
          <p:grpSpPr>
            <a:xfrm rot="2695030">
              <a:off x="2112" y="3311"/>
              <a:ext cx="768" cy="145"/>
              <a:chOff x="912" y="3023"/>
              <a:chExt cx="768" cy="145"/>
            </a:xfrm>
          </p:grpSpPr>
          <p:cxnSp>
            <p:nvCxnSpPr>
              <p:cNvPr id="1976" name="Google Shape;1976;p31"/>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977" name="Google Shape;1977;p31"/>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978" name="Google Shape;1978;p31"/>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grpSp>
          <p:nvGrpSpPr>
            <p:cNvPr id="1979" name="Google Shape;1979;p31"/>
            <p:cNvGrpSpPr/>
            <p:nvPr/>
          </p:nvGrpSpPr>
          <p:grpSpPr>
            <a:xfrm rot="8104970" flipH="1">
              <a:off x="2112" y="2784"/>
              <a:ext cx="768" cy="145"/>
              <a:chOff x="912" y="3023"/>
              <a:chExt cx="768" cy="145"/>
            </a:xfrm>
          </p:grpSpPr>
          <p:cxnSp>
            <p:nvCxnSpPr>
              <p:cNvPr id="1980" name="Google Shape;1980;p31"/>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981" name="Google Shape;1981;p31"/>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982" name="Google Shape;1982;p31"/>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grpSp>
          <p:nvGrpSpPr>
            <p:cNvPr id="1983" name="Google Shape;1983;p31"/>
            <p:cNvGrpSpPr/>
            <p:nvPr/>
          </p:nvGrpSpPr>
          <p:grpSpPr>
            <a:xfrm rot="2695030">
              <a:off x="2640" y="2784"/>
              <a:ext cx="768" cy="145"/>
              <a:chOff x="912" y="3023"/>
              <a:chExt cx="768" cy="145"/>
            </a:xfrm>
          </p:grpSpPr>
          <p:cxnSp>
            <p:nvCxnSpPr>
              <p:cNvPr id="1984" name="Google Shape;1984;p31"/>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985" name="Google Shape;1985;p31"/>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986" name="Google Shape;1986;p31"/>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grpSp>
          <p:nvGrpSpPr>
            <p:cNvPr id="1987" name="Google Shape;1987;p31"/>
            <p:cNvGrpSpPr/>
            <p:nvPr/>
          </p:nvGrpSpPr>
          <p:grpSpPr>
            <a:xfrm rot="8104970" flipH="1">
              <a:off x="2640" y="3311"/>
              <a:ext cx="768" cy="145"/>
              <a:chOff x="912" y="3023"/>
              <a:chExt cx="768" cy="145"/>
            </a:xfrm>
          </p:grpSpPr>
          <p:cxnSp>
            <p:nvCxnSpPr>
              <p:cNvPr id="1988" name="Google Shape;1988;p31"/>
              <p:cNvCxnSpPr/>
              <p:nvPr/>
            </p:nvCxnSpPr>
            <p:spPr>
              <a:xfrm>
                <a:off x="1296" y="2712"/>
                <a:ext cx="0" cy="768"/>
              </a:xfrm>
              <a:prstGeom prst="straightConnector1">
                <a:avLst/>
              </a:prstGeom>
              <a:noFill/>
              <a:ln w="15875" cap="flat" cmpd="sng">
                <a:solidFill>
                  <a:srgbClr val="000000"/>
                </a:solidFill>
                <a:prstDash val="solid"/>
                <a:round/>
                <a:headEnd type="none" w="med" len="med"/>
                <a:tailEnd type="none" w="med" len="med"/>
              </a:ln>
            </p:spPr>
          </p:cxnSp>
          <p:sp>
            <p:nvSpPr>
              <p:cNvPr id="1989" name="Google Shape;1989;p31"/>
              <p:cNvSpPr/>
              <p:nvPr/>
            </p:nvSpPr>
            <p:spPr>
              <a:xfrm rot="5400000" flipH="1">
                <a:off x="1224" y="3048"/>
                <a:ext cx="144" cy="96"/>
              </a:xfrm>
              <a:prstGeom prst="triangle">
                <a:avLst>
                  <a:gd name="adj" fmla="val 50000"/>
                </a:avLst>
              </a:prstGeom>
              <a:solidFill>
                <a:srgbClr val="000000"/>
              </a:solidFill>
              <a:ln w="3175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990" name="Google Shape;1990;p31"/>
              <p:cNvCxnSpPr/>
              <p:nvPr/>
            </p:nvCxnSpPr>
            <p:spPr>
              <a:xfrm rot="-5400000">
                <a:off x="1271" y="3095"/>
                <a:ext cx="144" cy="0"/>
              </a:xfrm>
              <a:prstGeom prst="straightConnector1">
                <a:avLst/>
              </a:prstGeom>
              <a:noFill/>
              <a:ln w="31750" cap="flat" cmpd="sng">
                <a:solidFill>
                  <a:srgbClr val="000000"/>
                </a:solidFill>
                <a:prstDash val="solid"/>
                <a:round/>
                <a:headEnd type="none" w="med" len="med"/>
                <a:tailEnd type="none" w="med" len="med"/>
              </a:ln>
            </p:spPr>
          </p:cxnSp>
        </p:grpSp>
        <p:sp>
          <p:nvSpPr>
            <p:cNvPr id="1991" name="Google Shape;1991;p31"/>
            <p:cNvSpPr/>
            <p:nvPr/>
          </p:nvSpPr>
          <p:spPr>
            <a:xfrm>
              <a:off x="2736" y="2573"/>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992" name="Google Shape;1992;p31"/>
            <p:cNvSpPr/>
            <p:nvPr/>
          </p:nvSpPr>
          <p:spPr>
            <a:xfrm>
              <a:off x="2736" y="3616"/>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993" name="Google Shape;1993;p31"/>
            <p:cNvSpPr/>
            <p:nvPr/>
          </p:nvSpPr>
          <p:spPr>
            <a:xfrm>
              <a:off x="2208" y="3092"/>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sp>
          <p:nvSpPr>
            <p:cNvPr id="1994" name="Google Shape;1994;p31"/>
            <p:cNvSpPr/>
            <p:nvPr/>
          </p:nvSpPr>
          <p:spPr>
            <a:xfrm>
              <a:off x="3264" y="3092"/>
              <a:ext cx="48" cy="48"/>
            </a:xfrm>
            <a:prstGeom prst="ellipse">
              <a:avLst/>
            </a:pr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2400"/>
                <a:buFont typeface="Arial"/>
                <a:buNone/>
              </a:pPr>
              <a:endParaRPr sz="2400">
                <a:solidFill>
                  <a:schemeClr val="dk1"/>
                </a:solidFill>
                <a:latin typeface="Arial"/>
                <a:ea typeface="Arial"/>
                <a:cs typeface="Arial"/>
                <a:sym typeface="Arial"/>
              </a:endParaRPr>
            </a:p>
          </p:txBody>
        </p:sp>
        <p:cxnSp>
          <p:nvCxnSpPr>
            <p:cNvPr id="1995" name="Google Shape;1995;p31"/>
            <p:cNvCxnSpPr/>
            <p:nvPr/>
          </p:nvCxnSpPr>
          <p:spPr>
            <a:xfrm rot="10800000">
              <a:off x="2736" y="2496"/>
              <a:ext cx="0" cy="96"/>
            </a:xfrm>
            <a:prstGeom prst="straightConnector1">
              <a:avLst/>
            </a:prstGeom>
            <a:noFill/>
            <a:ln w="15875" cap="flat" cmpd="sng">
              <a:solidFill>
                <a:srgbClr val="000000"/>
              </a:solidFill>
              <a:prstDash val="solid"/>
              <a:round/>
              <a:headEnd type="none" w="med" len="med"/>
              <a:tailEnd type="none" w="med" len="med"/>
            </a:ln>
          </p:spPr>
        </p:cxnSp>
        <p:cxnSp>
          <p:nvCxnSpPr>
            <p:cNvPr id="1996" name="Google Shape;1996;p31"/>
            <p:cNvCxnSpPr/>
            <p:nvPr/>
          </p:nvCxnSpPr>
          <p:spPr>
            <a:xfrm rot="10800000">
              <a:off x="1680" y="2496"/>
              <a:ext cx="1056" cy="0"/>
            </a:xfrm>
            <a:prstGeom prst="straightConnector1">
              <a:avLst/>
            </a:prstGeom>
            <a:noFill/>
            <a:ln w="15875" cap="flat" cmpd="sng">
              <a:solidFill>
                <a:srgbClr val="000000"/>
              </a:solidFill>
              <a:prstDash val="solid"/>
              <a:round/>
              <a:headEnd type="none" w="med" len="med"/>
              <a:tailEnd type="none" w="med" len="med"/>
            </a:ln>
          </p:spPr>
        </p:cxnSp>
        <p:cxnSp>
          <p:nvCxnSpPr>
            <p:cNvPr id="1997" name="Google Shape;1997;p31"/>
            <p:cNvCxnSpPr/>
            <p:nvPr/>
          </p:nvCxnSpPr>
          <p:spPr>
            <a:xfrm>
              <a:off x="1680" y="2496"/>
              <a:ext cx="0" cy="480"/>
            </a:xfrm>
            <a:prstGeom prst="straightConnector1">
              <a:avLst/>
            </a:prstGeom>
            <a:noFill/>
            <a:ln w="15875" cap="flat" cmpd="sng">
              <a:solidFill>
                <a:srgbClr val="000000"/>
              </a:solidFill>
              <a:prstDash val="solid"/>
              <a:round/>
              <a:headEnd type="none" w="med" len="med"/>
              <a:tailEnd type="none" w="med" len="med"/>
            </a:ln>
          </p:spPr>
        </p:cxnSp>
        <p:cxnSp>
          <p:nvCxnSpPr>
            <p:cNvPr id="1998" name="Google Shape;1998;p31"/>
            <p:cNvCxnSpPr/>
            <p:nvPr/>
          </p:nvCxnSpPr>
          <p:spPr>
            <a:xfrm>
              <a:off x="1680" y="3216"/>
              <a:ext cx="0" cy="528"/>
            </a:xfrm>
            <a:prstGeom prst="straightConnector1">
              <a:avLst/>
            </a:prstGeom>
            <a:noFill/>
            <a:ln w="15875" cap="flat" cmpd="sng">
              <a:solidFill>
                <a:srgbClr val="000000"/>
              </a:solidFill>
              <a:prstDash val="solid"/>
              <a:round/>
              <a:headEnd type="none" w="med" len="med"/>
              <a:tailEnd type="none" w="med" len="med"/>
            </a:ln>
          </p:spPr>
        </p:cxnSp>
        <p:cxnSp>
          <p:nvCxnSpPr>
            <p:cNvPr id="1999" name="Google Shape;1999;p31"/>
            <p:cNvCxnSpPr/>
            <p:nvPr/>
          </p:nvCxnSpPr>
          <p:spPr>
            <a:xfrm>
              <a:off x="2736" y="3648"/>
              <a:ext cx="0" cy="96"/>
            </a:xfrm>
            <a:prstGeom prst="straightConnector1">
              <a:avLst/>
            </a:prstGeom>
            <a:noFill/>
            <a:ln w="15875" cap="flat" cmpd="sng">
              <a:solidFill>
                <a:srgbClr val="000000"/>
              </a:solidFill>
              <a:prstDash val="solid"/>
              <a:round/>
              <a:headEnd type="none" w="med" len="med"/>
              <a:tailEnd type="none" w="med" len="med"/>
            </a:ln>
          </p:spPr>
        </p:cxnSp>
        <p:cxnSp>
          <p:nvCxnSpPr>
            <p:cNvPr id="2000" name="Google Shape;2000;p31"/>
            <p:cNvCxnSpPr/>
            <p:nvPr/>
          </p:nvCxnSpPr>
          <p:spPr>
            <a:xfrm rot="10800000">
              <a:off x="1680" y="3744"/>
              <a:ext cx="1056" cy="0"/>
            </a:xfrm>
            <a:prstGeom prst="straightConnector1">
              <a:avLst/>
            </a:prstGeom>
            <a:noFill/>
            <a:ln w="15875" cap="flat" cmpd="sng">
              <a:solidFill>
                <a:srgbClr val="000000"/>
              </a:solidFill>
              <a:prstDash val="solid"/>
              <a:round/>
              <a:headEnd type="none" w="med" len="med"/>
              <a:tailEnd type="none" w="med" len="med"/>
            </a:ln>
          </p:spPr>
        </p:cxnSp>
        <p:cxnSp>
          <p:nvCxnSpPr>
            <p:cNvPr id="2001" name="Google Shape;2001;p31"/>
            <p:cNvCxnSpPr/>
            <p:nvPr/>
          </p:nvCxnSpPr>
          <p:spPr>
            <a:xfrm rot="10800000">
              <a:off x="2064" y="3120"/>
              <a:ext cx="144" cy="0"/>
            </a:xfrm>
            <a:prstGeom prst="straightConnector1">
              <a:avLst/>
            </a:prstGeom>
            <a:noFill/>
            <a:ln w="15875" cap="flat" cmpd="sng">
              <a:solidFill>
                <a:srgbClr val="000000"/>
              </a:solidFill>
              <a:prstDash val="solid"/>
              <a:round/>
              <a:headEnd type="none" w="med" len="med"/>
              <a:tailEnd type="none" w="med" len="med"/>
            </a:ln>
          </p:spPr>
        </p:cxnSp>
        <p:cxnSp>
          <p:nvCxnSpPr>
            <p:cNvPr id="2002" name="Google Shape;2002;p31"/>
            <p:cNvCxnSpPr/>
            <p:nvPr/>
          </p:nvCxnSpPr>
          <p:spPr>
            <a:xfrm>
              <a:off x="2064" y="3120"/>
              <a:ext cx="0" cy="720"/>
            </a:xfrm>
            <a:prstGeom prst="straightConnector1">
              <a:avLst/>
            </a:prstGeom>
            <a:noFill/>
            <a:ln w="15875" cap="flat" cmpd="sng">
              <a:solidFill>
                <a:srgbClr val="000000"/>
              </a:solidFill>
              <a:prstDash val="solid"/>
              <a:round/>
              <a:headEnd type="none" w="med" len="med"/>
              <a:tailEnd type="none" w="med" len="med"/>
            </a:ln>
          </p:spPr>
        </p:cxnSp>
        <p:cxnSp>
          <p:nvCxnSpPr>
            <p:cNvPr id="2003" name="Google Shape;2003;p31"/>
            <p:cNvCxnSpPr/>
            <p:nvPr/>
          </p:nvCxnSpPr>
          <p:spPr>
            <a:xfrm>
              <a:off x="2064" y="3840"/>
              <a:ext cx="1680" cy="0"/>
            </a:xfrm>
            <a:prstGeom prst="straightConnector1">
              <a:avLst/>
            </a:prstGeom>
            <a:noFill/>
            <a:ln w="15875" cap="flat" cmpd="sng">
              <a:solidFill>
                <a:srgbClr val="000000"/>
              </a:solidFill>
              <a:prstDash val="solid"/>
              <a:round/>
              <a:headEnd type="none" w="med" len="med"/>
              <a:tailEnd type="none" w="med" len="med"/>
            </a:ln>
          </p:spPr>
        </p:cxnSp>
        <p:cxnSp>
          <p:nvCxnSpPr>
            <p:cNvPr id="2004" name="Google Shape;2004;p31"/>
            <p:cNvCxnSpPr/>
            <p:nvPr/>
          </p:nvCxnSpPr>
          <p:spPr>
            <a:xfrm>
              <a:off x="3312" y="3120"/>
              <a:ext cx="432" cy="0"/>
            </a:xfrm>
            <a:prstGeom prst="straightConnector1">
              <a:avLst/>
            </a:prstGeom>
            <a:noFill/>
            <a:ln w="15875" cap="flat" cmpd="sng">
              <a:solidFill>
                <a:srgbClr val="000000"/>
              </a:solidFill>
              <a:prstDash val="solid"/>
              <a:round/>
              <a:headEnd type="none" w="med" len="med"/>
              <a:tailEnd type="none" w="med" len="med"/>
            </a:ln>
          </p:spPr>
        </p:cxnSp>
      </p:grpSp>
      <p:sp>
        <p:nvSpPr>
          <p:cNvPr id="2005" name="Google Shape;2005;p31"/>
          <p:cNvSpPr txBox="1"/>
          <p:nvPr/>
        </p:nvSpPr>
        <p:spPr>
          <a:xfrm>
            <a:off x="2346325" y="4761880"/>
            <a:ext cx="336550" cy="3667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A</a:t>
            </a:r>
            <a:endParaRPr sz="1800">
              <a:solidFill>
                <a:schemeClr val="dk1"/>
              </a:solidFill>
              <a:latin typeface="Arial"/>
              <a:ea typeface="Arial"/>
              <a:cs typeface="Arial"/>
              <a:sym typeface="Arial"/>
            </a:endParaRPr>
          </a:p>
        </p:txBody>
      </p:sp>
      <p:sp>
        <p:nvSpPr>
          <p:cNvPr id="2006" name="Google Shape;2006;p31"/>
          <p:cNvSpPr txBox="1"/>
          <p:nvPr/>
        </p:nvSpPr>
        <p:spPr>
          <a:xfrm>
            <a:off x="2355850" y="5966792"/>
            <a:ext cx="349250" cy="3667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C</a:t>
            </a:r>
            <a:endParaRPr sz="1800">
              <a:solidFill>
                <a:schemeClr val="dk1"/>
              </a:solidFill>
              <a:latin typeface="Arial"/>
              <a:ea typeface="Arial"/>
              <a:cs typeface="Arial"/>
              <a:sym typeface="Arial"/>
            </a:endParaRPr>
          </a:p>
        </p:txBody>
      </p:sp>
      <p:sp>
        <p:nvSpPr>
          <p:cNvPr id="2007" name="Google Shape;2007;p31"/>
          <p:cNvSpPr txBox="1"/>
          <p:nvPr/>
        </p:nvSpPr>
        <p:spPr>
          <a:xfrm>
            <a:off x="3702050" y="4761880"/>
            <a:ext cx="336550" cy="3667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B</a:t>
            </a:r>
            <a:endParaRPr sz="1800">
              <a:solidFill>
                <a:schemeClr val="dk1"/>
              </a:solidFill>
              <a:latin typeface="Arial"/>
              <a:ea typeface="Arial"/>
              <a:cs typeface="Arial"/>
              <a:sym typeface="Arial"/>
            </a:endParaRPr>
          </a:p>
        </p:txBody>
      </p:sp>
      <p:sp>
        <p:nvSpPr>
          <p:cNvPr id="2008" name="Google Shape;2008;p31"/>
          <p:cNvSpPr txBox="1"/>
          <p:nvPr/>
        </p:nvSpPr>
        <p:spPr>
          <a:xfrm>
            <a:off x="3695700" y="6042992"/>
            <a:ext cx="349250" cy="3667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Arial"/>
              <a:buNone/>
            </a:pPr>
            <a:r>
              <a:rPr lang="en-US" sz="1800">
                <a:solidFill>
                  <a:srgbClr val="000000"/>
                </a:solidFill>
                <a:latin typeface="Arial"/>
                <a:ea typeface="Arial"/>
                <a:cs typeface="Arial"/>
                <a:sym typeface="Arial"/>
              </a:rPr>
              <a:t>D</a:t>
            </a:r>
            <a:endParaRPr sz="1800">
              <a:solidFill>
                <a:schemeClr val="dk1"/>
              </a:solidFill>
              <a:latin typeface="Arial"/>
              <a:ea typeface="Arial"/>
              <a:cs typeface="Arial"/>
              <a:sym typeface="Arial"/>
            </a:endParaRPr>
          </a:p>
        </p:txBody>
      </p:sp>
      <p:sp>
        <p:nvSpPr>
          <p:cNvPr id="2009" name="Google Shape;2009;p31"/>
          <p:cNvSpPr txBox="1"/>
          <p:nvPr/>
        </p:nvSpPr>
        <p:spPr>
          <a:xfrm>
            <a:off x="914400" y="4976192"/>
            <a:ext cx="127470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1800"/>
              <a:buFont typeface="Arial"/>
              <a:buNone/>
            </a:pPr>
            <a:r>
              <a:rPr lang="en-US" sz="1800">
                <a:solidFill>
                  <a:schemeClr val="accent2"/>
                </a:solidFill>
                <a:latin typeface="Arial"/>
                <a:ea typeface="Arial"/>
                <a:cs typeface="Arial"/>
                <a:sym typeface="Arial"/>
              </a:rPr>
              <a:t>AC manba</a:t>
            </a:r>
            <a:endParaRPr sz="1800">
              <a:solidFill>
                <a:schemeClr val="accent2"/>
              </a:solidFill>
              <a:latin typeface="Arial"/>
              <a:ea typeface="Arial"/>
              <a:cs typeface="Arial"/>
              <a:sym typeface="Arial"/>
            </a:endParaRPr>
          </a:p>
        </p:txBody>
      </p:sp>
      <p:sp>
        <p:nvSpPr>
          <p:cNvPr id="2010" name="Google Shape;2010;p31"/>
          <p:cNvSpPr txBox="1"/>
          <p:nvPr/>
        </p:nvSpPr>
        <p:spPr>
          <a:xfrm>
            <a:off x="4870450" y="5890592"/>
            <a:ext cx="54373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accent2"/>
              </a:buClr>
              <a:buSzPts val="1800"/>
              <a:buFont typeface="Arial"/>
              <a:buNone/>
            </a:pPr>
            <a:r>
              <a:rPr lang="en-US" sz="1800">
                <a:solidFill>
                  <a:schemeClr val="accent2"/>
                </a:solidFill>
                <a:latin typeface="Arial"/>
                <a:ea typeface="Arial"/>
                <a:cs typeface="Arial"/>
                <a:sym typeface="Arial"/>
              </a:rPr>
              <a:t>yuk</a:t>
            </a:r>
            <a:endParaRPr sz="1800">
              <a:solidFill>
                <a:schemeClr val="accent2"/>
              </a:solidFill>
              <a:latin typeface="Arial"/>
              <a:ea typeface="Arial"/>
              <a:cs typeface="Arial"/>
              <a:sym typeface="Arial"/>
            </a:endParaRPr>
          </a:p>
        </p:txBody>
      </p:sp>
      <p:cxnSp>
        <p:nvCxnSpPr>
          <p:cNvPr id="2011" name="Google Shape;2011;p31"/>
          <p:cNvCxnSpPr/>
          <p:nvPr/>
        </p:nvCxnSpPr>
        <p:spPr>
          <a:xfrm>
            <a:off x="4343400" y="5585792"/>
            <a:ext cx="0" cy="457200"/>
          </a:xfrm>
          <a:prstGeom prst="straightConnector1">
            <a:avLst/>
          </a:prstGeom>
          <a:noFill/>
          <a:ln w="15875" cap="flat" cmpd="sng">
            <a:solidFill>
              <a:srgbClr val="000000"/>
            </a:solidFill>
            <a:prstDash val="solid"/>
            <a:round/>
            <a:headEnd type="none" w="med" len="med"/>
            <a:tailEnd type="none" w="med" len="med"/>
          </a:ln>
        </p:spPr>
      </p:cxnSp>
      <p:cxnSp>
        <p:nvCxnSpPr>
          <p:cNvPr id="2012" name="Google Shape;2012;p31"/>
          <p:cNvCxnSpPr/>
          <p:nvPr/>
        </p:nvCxnSpPr>
        <p:spPr>
          <a:xfrm>
            <a:off x="4114800" y="6042992"/>
            <a:ext cx="474663" cy="0"/>
          </a:xfrm>
          <a:prstGeom prst="straightConnector1">
            <a:avLst/>
          </a:prstGeom>
          <a:noFill/>
          <a:ln w="15875" cap="flat" cmpd="sng">
            <a:solidFill>
              <a:srgbClr val="000000"/>
            </a:solidFill>
            <a:prstDash val="solid"/>
            <a:round/>
            <a:headEnd type="none" w="med" len="med"/>
            <a:tailEnd type="none" w="med" len="med"/>
          </a:ln>
        </p:spPr>
      </p:cxnSp>
      <p:cxnSp>
        <p:nvCxnSpPr>
          <p:cNvPr id="2013" name="Google Shape;2013;p31"/>
          <p:cNvCxnSpPr/>
          <p:nvPr/>
        </p:nvCxnSpPr>
        <p:spPr>
          <a:xfrm>
            <a:off x="4114800" y="6195392"/>
            <a:ext cx="474663" cy="0"/>
          </a:xfrm>
          <a:prstGeom prst="straightConnector1">
            <a:avLst/>
          </a:prstGeom>
          <a:noFill/>
          <a:ln w="15875" cap="flat" cmpd="sng">
            <a:solidFill>
              <a:srgbClr val="000000"/>
            </a:solidFill>
            <a:prstDash val="solid"/>
            <a:round/>
            <a:headEnd type="none" w="med" len="med"/>
            <a:tailEnd type="none" w="med" len="med"/>
          </a:ln>
        </p:spPr>
      </p:cxnSp>
      <p:cxnSp>
        <p:nvCxnSpPr>
          <p:cNvPr id="2014" name="Google Shape;2014;p31"/>
          <p:cNvCxnSpPr/>
          <p:nvPr/>
        </p:nvCxnSpPr>
        <p:spPr>
          <a:xfrm>
            <a:off x="4343400" y="6195392"/>
            <a:ext cx="0" cy="533400"/>
          </a:xfrm>
          <a:prstGeom prst="straightConnector1">
            <a:avLst/>
          </a:prstGeom>
          <a:noFill/>
          <a:ln w="15875" cap="flat" cmpd="sng">
            <a:solidFill>
              <a:srgbClr val="000000"/>
            </a:solidFill>
            <a:prstDash val="solid"/>
            <a:round/>
            <a:headEnd type="none" w="med" len="med"/>
            <a:tailEnd type="none" w="med" len="med"/>
          </a:ln>
        </p:spPr>
      </p:cxnSp>
      <p:cxnSp>
        <p:nvCxnSpPr>
          <p:cNvPr id="2015" name="Google Shape;2015;p31"/>
          <p:cNvCxnSpPr/>
          <p:nvPr/>
        </p:nvCxnSpPr>
        <p:spPr>
          <a:xfrm flipH="1">
            <a:off x="4419600" y="5052392"/>
            <a:ext cx="304800" cy="914400"/>
          </a:xfrm>
          <a:prstGeom prst="straightConnector1">
            <a:avLst/>
          </a:prstGeom>
          <a:noFill/>
          <a:ln w="15875" cap="flat" cmpd="sng">
            <a:solidFill>
              <a:schemeClr val="hlink"/>
            </a:solidFill>
            <a:prstDash val="solid"/>
            <a:round/>
            <a:headEnd type="none" w="med" len="med"/>
            <a:tailEnd type="triangle" w="med" len="med"/>
          </a:ln>
        </p:spPr>
      </p:cxnSp>
      <p:sp>
        <p:nvSpPr>
          <p:cNvPr id="2016" name="Google Shape;2016;p31"/>
          <p:cNvSpPr txBox="1"/>
          <p:nvPr/>
        </p:nvSpPr>
        <p:spPr>
          <a:xfrm>
            <a:off x="4784725" y="4784105"/>
            <a:ext cx="14542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hlink"/>
              </a:buClr>
              <a:buSzPts val="1800"/>
              <a:buFont typeface="Arial"/>
              <a:buNone/>
            </a:pPr>
            <a:r>
              <a:rPr lang="en-US" sz="1800">
                <a:solidFill>
                  <a:schemeClr val="hlink"/>
                </a:solidFill>
                <a:latin typeface="Arial"/>
                <a:ea typeface="Arial"/>
                <a:cs typeface="Arial"/>
                <a:sym typeface="Arial"/>
              </a:rPr>
              <a:t>kondensator</a:t>
            </a:r>
            <a:endParaRPr sz="1800">
              <a:solidFill>
                <a:schemeClr val="accent2"/>
              </a:solidFill>
              <a:latin typeface="Arial"/>
              <a:ea typeface="Arial"/>
              <a:cs typeface="Arial"/>
              <a:sym typeface="Arial"/>
            </a:endParaRPr>
          </a:p>
        </p:txBody>
      </p:sp>
      <p:pic>
        <p:nvPicPr>
          <p:cNvPr id="2017" name="Google Shape;2017;p31" descr="cap"/>
          <p:cNvPicPr preferRelativeResize="0"/>
          <p:nvPr/>
        </p:nvPicPr>
        <p:blipFill rotWithShape="1">
          <a:blip r:embed="rId3">
            <a:alphaModFix/>
          </a:blip>
          <a:srcRect/>
          <a:stretch/>
        </p:blipFill>
        <p:spPr>
          <a:xfrm>
            <a:off x="5585441" y="5109917"/>
            <a:ext cx="1803400" cy="1362075"/>
          </a:xfrm>
          <a:prstGeom prst="rect">
            <a:avLst/>
          </a:prstGeom>
          <a:noFill/>
          <a:ln>
            <a:noFill/>
          </a:ln>
        </p:spPr>
      </p:pic>
      <p:pic>
        <p:nvPicPr>
          <p:cNvPr id="2018" name="Google Shape;2018;p31" descr="caps2"/>
          <p:cNvPicPr preferRelativeResize="0"/>
          <p:nvPr/>
        </p:nvPicPr>
        <p:blipFill rotWithShape="1">
          <a:blip r:embed="rId4">
            <a:alphaModFix/>
          </a:blip>
          <a:srcRect/>
          <a:stretch/>
        </p:blipFill>
        <p:spPr>
          <a:xfrm>
            <a:off x="7131050" y="5338572"/>
            <a:ext cx="1997075" cy="1497012"/>
          </a:xfrm>
          <a:prstGeom prst="rect">
            <a:avLst/>
          </a:prstGeom>
          <a:noFill/>
          <a:ln>
            <a:noFill/>
          </a:ln>
        </p:spPr>
      </p:pic>
      <p:sp>
        <p:nvSpPr>
          <p:cNvPr id="2019" name="Google Shape;2019;p31"/>
          <p:cNvSpPr/>
          <p:nvPr/>
        </p:nvSpPr>
        <p:spPr>
          <a:xfrm>
            <a:off x="349250" y="1576242"/>
            <a:ext cx="623897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Hali ham signal maqsaddagidek emas, lekin biz buni kondensatr bilan tekislashimiz mumkin:</a:t>
            </a:r>
            <a:endParaRPr sz="1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023"/>
        <p:cNvGrpSpPr/>
        <p:nvPr/>
      </p:nvGrpSpPr>
      <p:grpSpPr>
        <a:xfrm>
          <a:off x="0" y="0"/>
          <a:ext cx="0" cy="0"/>
          <a:chOff x="0" y="0"/>
          <a:chExt cx="0" cy="0"/>
        </a:xfrm>
      </p:grpSpPr>
      <p:sp>
        <p:nvSpPr>
          <p:cNvPr id="2024" name="Google Shape;2024;p32"/>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alibri"/>
              <a:buNone/>
            </a:pPr>
            <a:r>
              <a:rPr lang="en-US" sz="4000"/>
              <a:t>Kuchlanish Regulyatorlari</a:t>
            </a:r>
            <a:endParaRPr sz="4000"/>
          </a:p>
        </p:txBody>
      </p:sp>
      <p:sp>
        <p:nvSpPr>
          <p:cNvPr id="2029" name="Google Shape;2029;p32"/>
          <p:cNvSpPr txBox="1">
            <a:spLocks noGrp="1"/>
          </p:cNvSpPr>
          <p:nvPr>
            <p:ph type="body" idx="1"/>
          </p:nvPr>
        </p:nvSpPr>
        <p:spPr>
          <a:xfrm>
            <a:off x="251520" y="1644759"/>
            <a:ext cx="6120680" cy="2917825"/>
          </a:xfrm>
          <a:prstGeom prst="rect">
            <a:avLst/>
          </a:prstGeom>
          <a:noFill/>
          <a:ln>
            <a:noFill/>
          </a:ln>
        </p:spPr>
        <p:txBody>
          <a:bodyPr spcFirstLastPara="1" wrap="square" lIns="91425" tIns="45700" rIns="91425" bIns="45700" anchor="t" anchorCtr="0">
            <a:normAutofit fontScale="77500" lnSpcReduction="20000"/>
          </a:bodyPr>
          <a:lstStyle/>
          <a:p>
            <a:pPr marL="342900" lvl="0" indent="-342900" algn="l" rtl="0">
              <a:spcBef>
                <a:spcPts val="0"/>
              </a:spcBef>
              <a:spcAft>
                <a:spcPts val="0"/>
              </a:spcAft>
              <a:buClr>
                <a:schemeClr val="dk1"/>
              </a:buClr>
              <a:buSzPct val="100000"/>
              <a:buChar char="•"/>
            </a:pPr>
            <a:r>
              <a:rPr lang="en-US"/>
              <a:t>Dalg’alanish kuchlanishini aniq, barqaror qiymatga qisqartirishi mumkin</a:t>
            </a:r>
            <a:endParaRPr/>
          </a:p>
          <a:p>
            <a:pPr marL="342900" lvl="0" indent="-342900" algn="l" rtl="0">
              <a:spcBef>
                <a:spcPts val="496"/>
              </a:spcBef>
              <a:spcAft>
                <a:spcPts val="0"/>
              </a:spcAft>
              <a:buClr>
                <a:schemeClr val="dk1"/>
              </a:buClr>
              <a:buSzPct val="100000"/>
              <a:buChar char="•"/>
            </a:pPr>
            <a:r>
              <a:rPr lang="en-US"/>
              <a:t>Endi ishlar murakkablashdi!</a:t>
            </a:r>
            <a:endParaRPr/>
          </a:p>
          <a:p>
            <a:pPr marL="342900" lvl="0" indent="-342900" algn="l" rtl="0">
              <a:spcBef>
                <a:spcPts val="496"/>
              </a:spcBef>
              <a:spcAft>
                <a:spcPts val="0"/>
              </a:spcAft>
              <a:buClr>
                <a:schemeClr val="dk1"/>
              </a:buClr>
              <a:buSzPct val="100000"/>
              <a:buChar char="•"/>
            </a:pPr>
            <a:r>
              <a:rPr lang="en-US"/>
              <a:t>Biz hozir integral mikrosxemalar (IC) sohasidamiz.</a:t>
            </a:r>
            <a:endParaRPr/>
          </a:p>
          <a:p>
            <a:pPr marL="342900" lvl="0" indent="-342900" algn="l" rtl="0">
              <a:spcBef>
                <a:spcPts val="496"/>
              </a:spcBef>
              <a:spcAft>
                <a:spcPts val="0"/>
              </a:spcAft>
              <a:buClr>
                <a:schemeClr val="dk1"/>
              </a:buClr>
              <a:buSzPct val="100000"/>
              <a:buChar char="•"/>
            </a:pPr>
            <a:r>
              <a:rPr lang="en-US"/>
              <a:t>IC'lar kichik paketlardagi butun sxemalardir</a:t>
            </a:r>
            <a:endParaRPr/>
          </a:p>
          <a:p>
            <a:pPr marL="342900" lvl="0" indent="-342900" algn="l" rtl="0">
              <a:spcBef>
                <a:spcPts val="496"/>
              </a:spcBef>
              <a:spcAft>
                <a:spcPts val="0"/>
              </a:spcAft>
              <a:buClr>
                <a:schemeClr val="dk1"/>
              </a:buClr>
              <a:buSzPct val="100000"/>
              <a:buChar char="•"/>
            </a:pPr>
            <a:r>
              <a:rPr lang="en-US"/>
              <a:t>IClar rezistorlar, kondensatrlar, diodlar, tranzistorlar va boshqalarni o'z ichiga oladi.</a:t>
            </a:r>
            <a:endParaRPr/>
          </a:p>
        </p:txBody>
      </p:sp>
      <p:pic>
        <p:nvPicPr>
          <p:cNvPr id="2030" name="Google Shape;2030;p32" descr="TO220"/>
          <p:cNvPicPr preferRelativeResize="0"/>
          <p:nvPr/>
        </p:nvPicPr>
        <p:blipFill rotWithShape="1">
          <a:blip r:embed="rId3">
            <a:alphaModFix/>
          </a:blip>
          <a:srcRect/>
          <a:stretch/>
        </p:blipFill>
        <p:spPr>
          <a:xfrm>
            <a:off x="1691680" y="4447887"/>
            <a:ext cx="2514600" cy="2413000"/>
          </a:xfrm>
          <a:prstGeom prst="rect">
            <a:avLst/>
          </a:prstGeom>
          <a:noFill/>
          <a:ln>
            <a:noFill/>
          </a:ln>
        </p:spPr>
      </p:pic>
      <p:pic>
        <p:nvPicPr>
          <p:cNvPr id="2031" name="Google Shape;2031;p32"/>
          <p:cNvPicPr preferRelativeResize="0"/>
          <p:nvPr/>
        </p:nvPicPr>
        <p:blipFill rotWithShape="1">
          <a:blip r:embed="rId4">
            <a:alphaModFix/>
          </a:blip>
          <a:srcRect/>
          <a:stretch/>
        </p:blipFill>
        <p:spPr>
          <a:xfrm>
            <a:off x="6372200" y="2964182"/>
            <a:ext cx="2771800" cy="3782007"/>
          </a:xfrm>
          <a:prstGeom prst="rect">
            <a:avLst/>
          </a:prstGeom>
          <a:noFill/>
          <a:ln>
            <a:noFill/>
          </a:ln>
        </p:spPr>
      </p:pic>
      <p:cxnSp>
        <p:nvCxnSpPr>
          <p:cNvPr id="2032" name="Google Shape;2032;p32"/>
          <p:cNvCxnSpPr/>
          <p:nvPr/>
        </p:nvCxnSpPr>
        <p:spPr>
          <a:xfrm>
            <a:off x="3522712" y="5246905"/>
            <a:ext cx="2705472" cy="54303"/>
          </a:xfrm>
          <a:prstGeom prst="straightConnector1">
            <a:avLst/>
          </a:prstGeom>
          <a:noFill/>
          <a:ln w="25400" cap="flat" cmpd="sng">
            <a:solidFill>
              <a:schemeClr val="hlink"/>
            </a:solidFill>
            <a:prstDash val="solid"/>
            <a:round/>
            <a:headEnd type="none" w="med" len="med"/>
            <a:tailEnd type="none" w="med" len="med"/>
          </a:ln>
        </p:spPr>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036"/>
        <p:cNvGrpSpPr/>
        <p:nvPr/>
      </p:nvGrpSpPr>
      <p:grpSpPr>
        <a:xfrm>
          <a:off x="0" y="0"/>
          <a:ext cx="0" cy="0"/>
          <a:chOff x="0" y="0"/>
          <a:chExt cx="0" cy="0"/>
        </a:xfrm>
      </p:grpSpPr>
      <p:sp>
        <p:nvSpPr>
          <p:cNvPr id="2037" name="Google Shape;2037;p33"/>
          <p:cNvSpPr txBox="1">
            <a:spLocks noGrp="1"/>
          </p:cNvSpPr>
          <p:nvPr>
            <p:ph type="title"/>
          </p:nvPr>
        </p:nvSpPr>
        <p:spPr>
          <a:xfrm>
            <a:off x="457200" y="274638"/>
            <a:ext cx="6131024" cy="1727596"/>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alibri"/>
              <a:buNone/>
            </a:pPr>
            <a:r>
              <a:rPr lang="en-US" sz="4000"/>
              <a:t>Xulosa</a:t>
            </a:r>
            <a:endParaRPr sz="4000"/>
          </a:p>
        </p:txBody>
      </p:sp>
      <p:sp>
        <p:nvSpPr>
          <p:cNvPr id="2039" name="Google Shape;2039;p33"/>
          <p:cNvSpPr txBox="1"/>
          <p:nvPr/>
        </p:nvSpPr>
        <p:spPr>
          <a:xfrm>
            <a:off x="539552" y="2276872"/>
            <a:ext cx="8064896" cy="3477875"/>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a:solidFill>
                  <a:schemeClr val="dk1"/>
                </a:solidFill>
                <a:latin typeface="Calibri"/>
                <a:ea typeface="Calibri"/>
                <a:cs typeface="Calibri"/>
                <a:sym typeface="Calibri"/>
              </a:rPr>
              <a:t>Ushbu darsda biz quyidagilarni bilib oldik:</a:t>
            </a:r>
            <a:endParaRPr/>
          </a:p>
          <a:p>
            <a:pPr marL="0" marR="0" lvl="0" indent="0" algn="l" rtl="0">
              <a:lnSpc>
                <a:spcPct val="150000"/>
              </a:lnSpc>
              <a:spcBef>
                <a:spcPts val="0"/>
              </a:spcBef>
              <a:spcAft>
                <a:spcPts val="0"/>
              </a:spcAft>
              <a:buNone/>
            </a:pPr>
            <a:endParaRPr sz="2000">
              <a:solidFill>
                <a:schemeClr val="dk1"/>
              </a:solidFill>
              <a:latin typeface="Calibri"/>
              <a:ea typeface="Calibri"/>
              <a:cs typeface="Calibri"/>
              <a:sym typeface="Calibri"/>
            </a:endParaRPr>
          </a:p>
          <a:p>
            <a:pPr marL="457200" marR="0" lvl="1" indent="-342900" algn="l" rtl="0">
              <a:spcBef>
                <a:spcPts val="0"/>
              </a:spcBef>
              <a:spcAft>
                <a:spcPts val="0"/>
              </a:spcAft>
              <a:buClr>
                <a:schemeClr val="dk1"/>
              </a:buClr>
              <a:buSzPts val="2000"/>
              <a:buFont typeface="Noto Sans Symbols"/>
              <a:buChar char="▪"/>
            </a:pPr>
            <a:r>
              <a:rPr lang="en-US" sz="2000" b="0" i="0" u="none" strike="noStrike" cap="none">
                <a:solidFill>
                  <a:schemeClr val="dk1"/>
                </a:solidFill>
                <a:latin typeface="Calibri"/>
                <a:ea typeface="Calibri"/>
                <a:cs typeface="Calibri"/>
                <a:sym typeface="Calibri"/>
              </a:rPr>
              <a:t>Yarimo’tkazgichli elektron elementlar asosida qurilgan nochiziqli sxemalar, xususan diodlar ishtirokida hosil qilinadigan sxemalar</a:t>
            </a:r>
            <a:endParaRPr sz="2000" b="0" i="0" u="none" strike="noStrike" cap="none">
              <a:solidFill>
                <a:schemeClr val="dk1"/>
              </a:solidFill>
              <a:latin typeface="Calibri"/>
              <a:ea typeface="Calibri"/>
              <a:cs typeface="Calibri"/>
              <a:sym typeface="Calibri"/>
            </a:endParaRPr>
          </a:p>
          <a:p>
            <a:pPr marL="457200" marR="0" lvl="1" indent="-342900" algn="l" rtl="0">
              <a:spcBef>
                <a:spcPts val="0"/>
              </a:spcBef>
              <a:spcAft>
                <a:spcPts val="0"/>
              </a:spcAft>
              <a:buClr>
                <a:schemeClr val="dk1"/>
              </a:buClr>
              <a:buSzPts val="2000"/>
              <a:buFont typeface="Noto Sans Symbols"/>
              <a:buChar char="▪"/>
            </a:pPr>
            <a:r>
              <a:rPr lang="en-US" sz="2000" b="0" i="0" u="none" strike="noStrike" cap="none">
                <a:solidFill>
                  <a:schemeClr val="dk1"/>
                </a:solidFill>
                <a:latin typeface="Calibri"/>
                <a:ea typeface="Calibri"/>
                <a:cs typeface="Calibri"/>
                <a:sym typeface="Calibri"/>
              </a:rPr>
              <a:t>Nochiziqli sxemalarni chiziqlantirish (aynan AC/DC konvertlovchi sxema asosida)</a:t>
            </a:r>
            <a:endParaRPr/>
          </a:p>
          <a:p>
            <a:pPr marL="457200" marR="0" lvl="1" indent="-342900" algn="l" rtl="0">
              <a:spcBef>
                <a:spcPts val="0"/>
              </a:spcBef>
              <a:spcAft>
                <a:spcPts val="0"/>
              </a:spcAft>
              <a:buClr>
                <a:schemeClr val="dk1"/>
              </a:buClr>
              <a:buSzPts val="2000"/>
              <a:buFont typeface="Noto Sans Symbols"/>
              <a:buChar char="▪"/>
            </a:pPr>
            <a:r>
              <a:rPr lang="en-US" sz="2000" b="0" i="0" u="none" strike="noStrike" cap="none">
                <a:solidFill>
                  <a:schemeClr val="dk1"/>
                </a:solidFill>
                <a:latin typeface="Calibri"/>
                <a:ea typeface="Calibri"/>
                <a:cs typeface="Calibri"/>
                <a:sym typeface="Calibri"/>
              </a:rPr>
              <a:t>Diodli mantiqiy eshiklar asosidagi nochiziqli sxemalar (OR, AND)</a:t>
            </a:r>
            <a:endParaRPr/>
          </a:p>
          <a:p>
            <a:pPr marL="457200" marR="0" lvl="1" indent="-342900" algn="l" rtl="0">
              <a:spcBef>
                <a:spcPts val="0"/>
              </a:spcBef>
              <a:spcAft>
                <a:spcPts val="0"/>
              </a:spcAft>
              <a:buClr>
                <a:schemeClr val="dk1"/>
              </a:buClr>
              <a:buSzPts val="2000"/>
              <a:buFont typeface="Noto Sans Symbols"/>
              <a:buChar char="▪"/>
            </a:pPr>
            <a:r>
              <a:rPr lang="en-US" sz="2000" b="0" i="0" u="none" strike="noStrike" cap="none">
                <a:solidFill>
                  <a:schemeClr val="dk1"/>
                </a:solidFill>
                <a:latin typeface="Calibri"/>
                <a:ea typeface="Calibri"/>
                <a:cs typeface="Calibri"/>
                <a:sym typeface="Calibri"/>
              </a:rPr>
              <a:t>Rektifikatorlar (to’g’rilagichlar)</a:t>
            </a:r>
            <a:endParaRPr/>
          </a:p>
          <a:p>
            <a:pPr marL="457200" marR="0" lvl="1" indent="-215900" algn="l" rtl="0">
              <a:spcBef>
                <a:spcPts val="0"/>
              </a:spcBef>
              <a:spcAft>
                <a:spcPts val="0"/>
              </a:spcAft>
              <a:buClr>
                <a:schemeClr val="dk1"/>
              </a:buClr>
              <a:buSzPts val="2000"/>
              <a:buFont typeface="Noto Sans Symbols"/>
              <a:buNone/>
            </a:pPr>
            <a:endParaRPr sz="2000" b="0" i="0" u="none" strike="noStrike" cap="none">
              <a:solidFill>
                <a:schemeClr val="dk1"/>
              </a:solidFill>
              <a:latin typeface="Calibri"/>
              <a:ea typeface="Calibri"/>
              <a:cs typeface="Calibri"/>
              <a:sym typeface="Calibri"/>
            </a:endParaRPr>
          </a:p>
          <a:p>
            <a:pPr marL="457200" marR="0" lvl="1" indent="-342900" algn="l" rtl="0">
              <a:spcBef>
                <a:spcPts val="0"/>
              </a:spcBef>
              <a:spcAft>
                <a:spcPts val="0"/>
              </a:spcAft>
              <a:buClr>
                <a:schemeClr val="dk1"/>
              </a:buClr>
              <a:buSzPts val="2000"/>
              <a:buFont typeface="Noto Sans Symbols"/>
              <a:buChar char="▪"/>
            </a:pPr>
            <a:r>
              <a:rPr lang="en-US" sz="2000" b="0" i="0" u="none" strike="noStrike" cap="none">
                <a:solidFill>
                  <a:schemeClr val="dk1"/>
                </a:solidFill>
                <a:latin typeface="Calibri"/>
                <a:ea typeface="Calibri"/>
                <a:cs typeface="Calibri"/>
                <a:sym typeface="Calibri"/>
              </a:rPr>
              <a:t>va boshqalar</a:t>
            </a:r>
            <a:endParaRPr sz="2000" b="0" i="0" u="none" strike="noStrike" cap="none">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46"/>
        <p:cNvGrpSpPr/>
        <p:nvPr/>
      </p:nvGrpSpPr>
      <p:grpSpPr>
        <a:xfrm>
          <a:off x="0" y="0"/>
          <a:ext cx="0" cy="0"/>
          <a:chOff x="0" y="0"/>
          <a:chExt cx="0" cy="0"/>
        </a:xfrm>
      </p:grpSpPr>
      <p:sp>
        <p:nvSpPr>
          <p:cNvPr id="2047" name="Google Shape;2047;p34"/>
          <p:cNvSpPr txBox="1">
            <a:spLocks noGrp="1"/>
          </p:cNvSpPr>
          <p:nvPr>
            <p:ph type="title"/>
          </p:nvPr>
        </p:nvSpPr>
        <p:spPr>
          <a:xfrm>
            <a:off x="457200" y="274638"/>
            <a:ext cx="6131024"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US"/>
              <a:t>Foydalanilgan adabiyotlar</a:t>
            </a:r>
            <a:endParaRPr/>
          </a:p>
        </p:txBody>
      </p:sp>
      <p:sp>
        <p:nvSpPr>
          <p:cNvPr id="2048" name="Google Shape;2048;p34"/>
          <p:cNvSpPr txBox="1">
            <a:spLocks noGrp="1"/>
          </p:cNvSpPr>
          <p:nvPr>
            <p:ph type="body" idx="1"/>
          </p:nvPr>
        </p:nvSpPr>
        <p:spPr>
          <a:xfrm>
            <a:off x="457200" y="1854134"/>
            <a:ext cx="8229600" cy="4925144"/>
          </a:xfrm>
          <a:prstGeom prst="rect">
            <a:avLst/>
          </a:prstGeom>
          <a:noFill/>
          <a:ln>
            <a:noFill/>
          </a:ln>
        </p:spPr>
        <p:txBody>
          <a:bodyPr spcFirstLastPara="1" wrap="square" lIns="91425" tIns="45700" rIns="91425" bIns="45700" anchor="t" anchorCtr="0">
            <a:normAutofit lnSpcReduction="10000"/>
          </a:bodyPr>
          <a:lstStyle/>
          <a:p>
            <a:pPr marL="0" lvl="0" indent="0" algn="l" rtl="0">
              <a:spcBef>
                <a:spcPts val="0"/>
              </a:spcBef>
              <a:spcAft>
                <a:spcPts val="0"/>
              </a:spcAft>
              <a:buClr>
                <a:schemeClr val="dk1"/>
              </a:buClr>
              <a:buSzPts val="3200"/>
              <a:buNone/>
            </a:pPr>
            <a:endParaRPr/>
          </a:p>
          <a:p>
            <a:pPr marL="0" lvl="0" indent="0" algn="l" rtl="0">
              <a:spcBef>
                <a:spcPts val="640"/>
              </a:spcBef>
              <a:spcAft>
                <a:spcPts val="0"/>
              </a:spcAft>
              <a:buClr>
                <a:schemeClr val="dk1"/>
              </a:buClr>
              <a:buSzPts val="3200"/>
              <a:buNone/>
            </a:pPr>
            <a:r>
              <a:rPr lang="en-US"/>
              <a:t>1) Electronics: A Systems Approach (6th edition), Neil Storey,Pearson Education UK, 2017</a:t>
            </a:r>
            <a:endParaRPr/>
          </a:p>
          <a:p>
            <a:pPr marL="0" lvl="0" indent="0" algn="l" rtl="0">
              <a:spcBef>
                <a:spcPts val="640"/>
              </a:spcBef>
              <a:spcAft>
                <a:spcPts val="0"/>
              </a:spcAft>
              <a:buClr>
                <a:schemeClr val="dk1"/>
              </a:buClr>
              <a:buSzPts val="3200"/>
              <a:buNone/>
            </a:pPr>
            <a:r>
              <a:rPr lang="en-US"/>
              <a:t>2)  Mechatronics: Electronic Control Systems in Mechanical and Electrical Engineering, William Bolton, Pearson Education Limited 2015</a:t>
            </a:r>
            <a:endParaRPr/>
          </a:p>
          <a:p>
            <a:pPr marL="0" lvl="0" indent="0" algn="l" rtl="0">
              <a:spcBef>
                <a:spcPts val="640"/>
              </a:spcBef>
              <a:spcAft>
                <a:spcPts val="0"/>
              </a:spcAft>
              <a:buClr>
                <a:schemeClr val="dk1"/>
              </a:buClr>
              <a:buSzPts val="3200"/>
              <a:buNone/>
            </a:pPr>
            <a:r>
              <a:rPr lang="en-US"/>
              <a:t>3) Elektronika. X. Aripov, A. Abdullayev. Fan va texnologiya nashriyoti, 2011</a:t>
            </a:r>
            <a:endParaRPr/>
          </a:p>
          <a:p>
            <a:pPr marL="0" lvl="0" indent="0" algn="l" rtl="0">
              <a:spcBef>
                <a:spcPts val="640"/>
              </a:spcBef>
              <a:spcAft>
                <a:spcPts val="0"/>
              </a:spcAft>
              <a:buClr>
                <a:schemeClr val="dk1"/>
              </a:buClr>
              <a:buSzPts val="3200"/>
              <a:buNone/>
            </a:pPr>
            <a:r>
              <a:rPr lang="en-US"/>
              <a:t>4) wikipedia.org veb sayti</a:t>
            </a:r>
            <a:endParaRPr/>
          </a:p>
          <a:p>
            <a:pPr marL="0" lvl="0" indent="0" algn="l" rtl="0">
              <a:spcBef>
                <a:spcPts val="640"/>
              </a:spcBef>
              <a:spcAft>
                <a:spcPts val="0"/>
              </a:spcAft>
              <a:buClr>
                <a:schemeClr val="dk1"/>
              </a:buClr>
              <a:buSzPts val="3200"/>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055"/>
        <p:cNvGrpSpPr/>
        <p:nvPr/>
      </p:nvGrpSpPr>
      <p:grpSpPr>
        <a:xfrm>
          <a:off x="0" y="0"/>
          <a:ext cx="0" cy="0"/>
          <a:chOff x="0" y="0"/>
          <a:chExt cx="0" cy="0"/>
        </a:xfrm>
      </p:grpSpPr>
      <p:sp>
        <p:nvSpPr>
          <p:cNvPr id="2056" name="Google Shape;2056;p3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3200"/>
              <a:buNone/>
            </a:pPr>
            <a:r>
              <a:rPr lang="en-US"/>
              <a:t> </a:t>
            </a:r>
            <a:endParaRPr/>
          </a:p>
        </p:txBody>
      </p:sp>
      <p:sp>
        <p:nvSpPr>
          <p:cNvPr id="2057" name="Google Shape;2057;p35"/>
          <p:cNvSpPr/>
          <p:nvPr/>
        </p:nvSpPr>
        <p:spPr>
          <a:xfrm>
            <a:off x="1259630" y="2021278"/>
            <a:ext cx="6403163" cy="175432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cap="none">
                <a:solidFill>
                  <a:srgbClr val="3A1A62"/>
                </a:solidFill>
                <a:latin typeface="Calibri"/>
                <a:ea typeface="Calibri"/>
                <a:cs typeface="Calibri"/>
                <a:sym typeface="Calibri"/>
              </a:rPr>
              <a:t>E’TIBORINGIZ UCHUN</a:t>
            </a:r>
            <a:endParaRPr sz="5400" b="1" cap="none">
              <a:solidFill>
                <a:srgbClr val="3A1A62"/>
              </a:solidFill>
              <a:latin typeface="Calibri"/>
              <a:ea typeface="Calibri"/>
              <a:cs typeface="Calibri"/>
              <a:sym typeface="Calibri"/>
            </a:endParaRPr>
          </a:p>
          <a:p>
            <a:pPr marL="0" marR="0" lvl="0" indent="0" algn="ctr" rtl="0">
              <a:spcBef>
                <a:spcPts val="0"/>
              </a:spcBef>
              <a:spcAft>
                <a:spcPts val="0"/>
              </a:spcAft>
              <a:buNone/>
            </a:pPr>
            <a:r>
              <a:rPr lang="en-US" sz="5400" b="1" cap="none">
                <a:solidFill>
                  <a:srgbClr val="3A1A62"/>
                </a:solidFill>
                <a:latin typeface="Calibri"/>
                <a:ea typeface="Calibri"/>
                <a:cs typeface="Calibri"/>
                <a:sym typeface="Calibri"/>
              </a:rPr>
              <a:t>RAHMAT</a:t>
            </a:r>
            <a:endParaRPr sz="5400" b="1" cap="none">
              <a:solidFill>
                <a:srgbClr val="3A1A62"/>
              </a:solidFill>
              <a:latin typeface="Calibri"/>
              <a:ea typeface="Calibri"/>
              <a:cs typeface="Calibri"/>
              <a:sym typeface="Calibri"/>
            </a:endParaRPr>
          </a:p>
        </p:txBody>
      </p:sp>
      <p:pic>
        <p:nvPicPr>
          <p:cNvPr id="2058" name="Google Shape;2058;p35" descr="Emoticon Thanks Vector Images (over 470)"/>
          <p:cNvPicPr preferRelativeResize="0"/>
          <p:nvPr/>
        </p:nvPicPr>
        <p:blipFill rotWithShape="1">
          <a:blip r:embed="rId3">
            <a:alphaModFix/>
          </a:blip>
          <a:srcRect/>
          <a:stretch/>
        </p:blipFill>
        <p:spPr>
          <a:xfrm>
            <a:off x="3418223" y="4149080"/>
            <a:ext cx="2085975" cy="2190750"/>
          </a:xfrm>
          <a:prstGeom prst="rect">
            <a:avLst/>
          </a:prstGeom>
          <a:noFill/>
          <a:ln>
            <a:noFill/>
          </a:ln>
        </p:spPr>
      </p:pic>
    </p:spTree>
  </p:cSld>
  <p:clrMapOvr>
    <a:masterClrMapping/>
  </p:clrMapOvr>
</p:sld>
</file>

<file path=ppt/theme/theme1.xml><?xml version="1.0" encoding="utf-8"?>
<a:theme xmlns:a="http://schemas.openxmlformats.org/drawingml/2006/main"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2391</Words>
  <Application>Microsoft Office PowerPoint</Application>
  <PresentationFormat>On-screen Show (4:3)</PresentationFormat>
  <Paragraphs>516</Paragraphs>
  <Slides>35</Slides>
  <Notes>35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Noto Sans Symbols</vt:lpstr>
      <vt:lpstr>Times New Roman</vt:lpstr>
      <vt:lpstr>Тема Office</vt:lpstr>
      <vt:lpstr>Mexatron Tizimlar uchun Elektronika</vt:lpstr>
      <vt:lpstr>Nochiziqli Sxemalar</vt:lpstr>
      <vt:lpstr>Kirish</vt:lpstr>
      <vt:lpstr>Ideal Diod</vt:lpstr>
      <vt:lpstr>Ideal Diod</vt:lpstr>
      <vt:lpstr>Sodda ishlatilinishi: rektifikator misolida</vt:lpstr>
      <vt:lpstr>Batareya zaryadlash sxemasi misoli</vt:lpstr>
      <vt:lpstr>Diodli mantiqiy eshiklar (gates)</vt:lpstr>
      <vt:lpstr>Diodli mantiqiy eshiklar (gates)</vt:lpstr>
      <vt:lpstr>Diodli mantiqiy eshiklar (gates)</vt:lpstr>
      <vt:lpstr>Ideal diodli sxemalarning oddiy DC tahlili</vt:lpstr>
      <vt:lpstr>Boshqa sxema</vt:lpstr>
      <vt:lpstr>Diod terminalining xususiyatlari</vt:lpstr>
      <vt:lpstr>Diod Analogiyasi</vt:lpstr>
      <vt:lpstr>Diodning Qutblarini aniqlash</vt:lpstr>
      <vt:lpstr>To’g’ri (oldinga) o’tkazish regioni</vt:lpstr>
      <vt:lpstr>Teskari yo'nalish regioni</vt:lpstr>
      <vt:lpstr>Buzilish hududi</vt:lpstr>
      <vt:lpstr>Supero'tkazuvchilar va izolyatorlar</vt:lpstr>
      <vt:lpstr>Yarimo’tkazuvchilar</vt:lpstr>
      <vt:lpstr>Yarimo’tkazuvchilar</vt:lpstr>
      <vt:lpstr>Doping qilingan Yarimo’tkazuvchilar</vt:lpstr>
      <vt:lpstr>Diod</vt:lpstr>
      <vt:lpstr>Tashuvchi harakati</vt:lpstr>
      <vt:lpstr>Tashuvchi Drifti</vt:lpstr>
      <vt:lpstr>Tashuvchi Drifti</vt:lpstr>
      <vt:lpstr>Keskin birikma hosil bo'lishi</vt:lpstr>
      <vt:lpstr>Oldinga yo'naltirilgan diodli sxemalarni tahlil qilish</vt:lpstr>
      <vt:lpstr>DC / AC konvertlovchi sxema</vt:lpstr>
      <vt:lpstr>DC / AC konvertlovchi sxema rivojlanish</vt:lpstr>
      <vt:lpstr>To‘lqinlarni tekislash</vt:lpstr>
      <vt:lpstr>Kuchlanish Regulyatorlari</vt:lpstr>
      <vt:lpstr>Xulosa</vt:lpstr>
      <vt:lpstr>Foydalanilgan adabiyotlar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Mexatron Tizimlar uchun Elektronika</dc:title>
  <dc:creator>ERALIEV ASRORBEK</dc:creator>
  <cp:lastModifiedBy>Asrorbek Eraliev</cp:lastModifiedBy>
  <cp:revision>2</cp:revision>
  <dcterms:modified xsi:type="dcterms:W3CDTF">2022-06-07T08:11:33Z</dcterms:modified>
</cp:coreProperties>
</file>